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10234613" cy="7099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798206" y="0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44BEC-22C0-40AF-AA9B-7B703D5CF9AA}" type="datetimeFigureOut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743631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798206" y="6743631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55280-C390-4D1F-AE1C-C76FC08513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807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797248" y="1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/>
          <a:lstStyle>
            <a:lvl1pPr algn="r">
              <a:defRPr sz="1200"/>
            </a:lvl1pPr>
          </a:lstStyle>
          <a:p>
            <a:fld id="{E5C45DDF-40B4-4482-B401-8F83E9ABA54B}" type="datetimeFigureOut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0" tIns="48320" rIns="96640" bIns="483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23462" y="3372167"/>
            <a:ext cx="8187690" cy="3194685"/>
          </a:xfrm>
          <a:prstGeom prst="rect">
            <a:avLst/>
          </a:prstGeom>
        </p:spPr>
        <p:txBody>
          <a:bodyPr vert="horz" lIns="96640" tIns="48320" rIns="96640" bIns="483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743104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797248" y="6743104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 anchor="b"/>
          <a:lstStyle>
            <a:lvl1pPr algn="r">
              <a:defRPr sz="1200"/>
            </a:lvl1pPr>
          </a:lstStyle>
          <a:p>
            <a:fld id="{7CE1ECB4-4F65-4AB1-9963-D522F25E9A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59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4DE9-8FB3-4A57-B917-AEBE62B64733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1A95-38EB-4859-801A-9F2ADFC5B99D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69-4007-4E67-9DCB-35DEAC93F7FA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05E-8C2E-400B-B226-9D7B99A0E340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9F7-3165-411F-92C0-05A946EF14F3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720-3F1D-4987-8CD2-F5CAB3174269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ED1-8A60-4925-A059-8AF12C3B35B5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DE9A-CCE3-42C5-952C-629A22AEC9DC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6A50-89E9-44AD-A415-1928B3C399D5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7808-AB03-45E2-A104-31A65E910968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CD91-15B9-4EDF-8ACC-58246CDFAA32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7F95-F0BA-4F14-A2DB-8753A63A0FD6}" type="datetime1">
              <a:rPr lang="zh-TW" altLang="en-US" smtClean="0"/>
              <a:pPr/>
              <a:t>2013-02-11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979712" y="548680"/>
            <a:ext cx="52565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Browser (Client Side) </a:t>
            </a:r>
            <a:r>
              <a:rPr lang="zh-TW" altLang="en-US" dirty="0" smtClean="0"/>
              <a:t>瀏覽器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客戶端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上-下雙向箭號 3"/>
          <p:cNvSpPr/>
          <p:nvPr/>
        </p:nvSpPr>
        <p:spPr>
          <a:xfrm>
            <a:off x="2987824" y="918012"/>
            <a:ext cx="288032" cy="4320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979712" y="1389611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DataGridView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979712" y="2215332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DataSet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DataTable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979712" y="3016712"/>
            <a:ext cx="230425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DataAdapter</a:t>
            </a:r>
            <a:endParaRPr lang="en-US" altLang="zh-TW" dirty="0" smtClean="0"/>
          </a:p>
          <a:p>
            <a:r>
              <a:rPr lang="en-US" altLang="zh-TW" dirty="0" smtClean="0"/>
              <a:t>1. </a:t>
            </a:r>
            <a:r>
              <a:rPr lang="en-US" altLang="zh-TW" dirty="0" err="1" smtClean="0"/>
              <a:t>SelectCommand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en-US" altLang="zh-TW" dirty="0" err="1" smtClean="0"/>
              <a:t>InsertCommand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en-US" altLang="zh-TW" dirty="0" err="1" smtClean="0"/>
              <a:t>UpdateCommand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en-US" altLang="zh-TW" dirty="0" err="1" smtClean="0"/>
              <a:t>DeleteCommand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979712" y="4962965"/>
            <a:ext cx="52565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Connection</a:t>
            </a:r>
            <a:endParaRPr lang="zh-TW" altLang="en-US" dirty="0"/>
          </a:p>
        </p:txBody>
      </p:sp>
      <p:sp>
        <p:nvSpPr>
          <p:cNvPr id="10" name="上-下雙向箭號 9"/>
          <p:cNvSpPr/>
          <p:nvPr/>
        </p:nvSpPr>
        <p:spPr>
          <a:xfrm>
            <a:off x="2969893" y="1758943"/>
            <a:ext cx="288032" cy="4320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上-下雙向箭號 10"/>
          <p:cNvSpPr/>
          <p:nvPr/>
        </p:nvSpPr>
        <p:spPr>
          <a:xfrm>
            <a:off x="2969893" y="2584664"/>
            <a:ext cx="288032" cy="4320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上-下雙向箭號 11"/>
          <p:cNvSpPr/>
          <p:nvPr/>
        </p:nvSpPr>
        <p:spPr>
          <a:xfrm>
            <a:off x="2965025" y="4494040"/>
            <a:ext cx="288032" cy="4320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上-下雙向箭號 12"/>
          <p:cNvSpPr/>
          <p:nvPr/>
        </p:nvSpPr>
        <p:spPr>
          <a:xfrm>
            <a:off x="5940152" y="918012"/>
            <a:ext cx="288032" cy="4320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932040" y="1389611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TextBox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MsgBox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932040" y="2215332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DataReader</a:t>
            </a:r>
            <a:endParaRPr lang="zh-TW" altLang="en-US" dirty="0"/>
          </a:p>
        </p:txBody>
      </p:sp>
      <p:sp>
        <p:nvSpPr>
          <p:cNvPr id="17" name="上-下雙向箭號 16"/>
          <p:cNvSpPr/>
          <p:nvPr/>
        </p:nvSpPr>
        <p:spPr>
          <a:xfrm>
            <a:off x="5922221" y="1758943"/>
            <a:ext cx="288032" cy="4320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上-下雙向箭號 17"/>
          <p:cNvSpPr/>
          <p:nvPr/>
        </p:nvSpPr>
        <p:spPr>
          <a:xfrm>
            <a:off x="5922221" y="2584664"/>
            <a:ext cx="283164" cy="916344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上-下雙向箭號 18"/>
          <p:cNvSpPr/>
          <p:nvPr/>
        </p:nvSpPr>
        <p:spPr>
          <a:xfrm>
            <a:off x="5917353" y="3870340"/>
            <a:ext cx="292900" cy="10557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932040" y="3501008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Command</a:t>
            </a:r>
            <a:endParaRPr lang="zh-TW" altLang="en-US" dirty="0"/>
          </a:p>
        </p:txBody>
      </p:sp>
      <p:sp>
        <p:nvSpPr>
          <p:cNvPr id="5" name="流程圖: 磁碟 4"/>
          <p:cNvSpPr/>
          <p:nvPr/>
        </p:nvSpPr>
        <p:spPr>
          <a:xfrm>
            <a:off x="3491880" y="5805264"/>
            <a:ext cx="2232248" cy="648072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rgbClr val="FF0000"/>
                </a:solidFill>
              </a:rPr>
              <a:t>DataBase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資料庫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上-下雙向箭號 21"/>
          <p:cNvSpPr/>
          <p:nvPr/>
        </p:nvSpPr>
        <p:spPr>
          <a:xfrm>
            <a:off x="4463988" y="5365858"/>
            <a:ext cx="288032" cy="43204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85" y="260648"/>
            <a:ext cx="758641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8" y="2957033"/>
            <a:ext cx="7590833" cy="349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6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39552" y="3645024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String s = "</a:t>
            </a:r>
            <a:r>
              <a:rPr lang="en-US" altLang="zh-TW" dirty="0" smtClean="0">
                <a:solidFill>
                  <a:srgbClr val="FF0000"/>
                </a:solidFill>
              </a:rPr>
              <a:t>select * from ships</a:t>
            </a:r>
            <a:r>
              <a:rPr lang="en-US" altLang="zh-TW" dirty="0" smtClean="0"/>
              <a:t>";</a:t>
            </a:r>
          </a:p>
          <a:p>
            <a:r>
              <a:rPr lang="en-US" altLang="zh-TW" dirty="0" smtClean="0"/>
              <a:t>oleDbDataAdapter1.</a:t>
            </a:r>
            <a:r>
              <a:rPr lang="en-US" altLang="zh-TW" dirty="0" smtClean="0">
                <a:solidFill>
                  <a:srgbClr val="FF0000"/>
                </a:solidFill>
              </a:rPr>
              <a:t>SelectCommand</a:t>
            </a:r>
            <a:r>
              <a:rPr lang="en-US" altLang="zh-TW" dirty="0" smtClean="0"/>
              <a:t> </a:t>
            </a:r>
            <a:r>
              <a:rPr lang="en-US" altLang="zh-TW" dirty="0"/>
              <a:t>= new </a:t>
            </a:r>
            <a:r>
              <a:rPr lang="en-US" altLang="zh-TW" dirty="0" err="1" smtClean="0"/>
              <a:t>OleDbCommand</a:t>
            </a:r>
            <a:r>
              <a:rPr lang="en-US" altLang="zh-TW" dirty="0" smtClean="0"/>
              <a:t> (</a:t>
            </a:r>
            <a:r>
              <a:rPr lang="en-US" altLang="zh-TW" dirty="0"/>
              <a:t>s, connection1);</a:t>
            </a:r>
          </a:p>
          <a:p>
            <a:r>
              <a:rPr lang="en-US" altLang="zh-TW" dirty="0" smtClean="0"/>
              <a:t>oleDbDataAdapter1.</a:t>
            </a:r>
            <a:r>
              <a:rPr lang="en-US" altLang="zh-TW" dirty="0" smtClean="0">
                <a:solidFill>
                  <a:srgbClr val="FF0000"/>
                </a:solidFill>
              </a:rPr>
              <a:t>Fill</a:t>
            </a:r>
            <a:r>
              <a:rPr lang="en-US" altLang="zh-TW" dirty="0" smtClean="0"/>
              <a:t>(ds);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980728"/>
            <a:ext cx="324036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System.Data</a:t>
            </a:r>
            <a:r>
              <a:rPr lang="en-US" altLang="zh-TW" dirty="0" smtClean="0"/>
              <a:t>;</a:t>
            </a:r>
          </a:p>
          <a:p>
            <a:r>
              <a:rPr lang="en-US" altLang="zh-TW" dirty="0"/>
              <a:t>using </a:t>
            </a:r>
            <a:r>
              <a:rPr lang="en-US" altLang="zh-TW" dirty="0" err="1" smtClean="0"/>
              <a:t>System.Data.OleDb</a:t>
            </a:r>
            <a:r>
              <a:rPr lang="en-US" altLang="zh-TW" dirty="0" smtClean="0"/>
              <a:t>;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552" y="1772816"/>
            <a:ext cx="7704856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OleDbConnection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>connection1 = new </a:t>
            </a:r>
            <a:r>
              <a:rPr lang="en-US" altLang="zh-TW" dirty="0" err="1"/>
              <a:t>OleDbConnection</a:t>
            </a:r>
            <a:r>
              <a:rPr lang="en-US" altLang="zh-TW" dirty="0"/>
              <a:t>(</a:t>
            </a:r>
          </a:p>
          <a:p>
            <a:r>
              <a:rPr lang="en-US" altLang="zh-TW" dirty="0" smtClean="0"/>
              <a:t>	"</a:t>
            </a:r>
            <a:r>
              <a:rPr lang="en-US" altLang="zh-TW" dirty="0"/>
              <a:t>Provider=Microsoft.Jet.OLEDB.4.0; Data Source=</a:t>
            </a:r>
            <a:r>
              <a:rPr lang="en-US" altLang="zh-TW" dirty="0">
                <a:solidFill>
                  <a:srgbClr val="FF0000"/>
                </a:solidFill>
              </a:rPr>
              <a:t>battles.mdb</a:t>
            </a:r>
            <a:r>
              <a:rPr lang="en-US" altLang="zh-TW" dirty="0" smtClean="0"/>
              <a:t>;");</a:t>
            </a:r>
          </a:p>
          <a:p>
            <a:r>
              <a:rPr lang="en-US" altLang="zh-TW" dirty="0" smtClean="0"/>
              <a:t>connection1.</a:t>
            </a:r>
            <a:r>
              <a:rPr lang="en-US" altLang="zh-TW" dirty="0" smtClean="0">
                <a:solidFill>
                  <a:srgbClr val="FF0000"/>
                </a:solidFill>
              </a:rPr>
              <a:t>Open()</a:t>
            </a:r>
            <a:r>
              <a:rPr lang="en-US" altLang="zh-TW" dirty="0" smtClean="0"/>
              <a:t>;</a:t>
            </a:r>
          </a:p>
          <a:p>
            <a:endParaRPr lang="en-US" altLang="zh-TW" dirty="0"/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OleDbDataAdapter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>oleDbDataAdapter1 = new </a:t>
            </a:r>
            <a:r>
              <a:rPr lang="en-US" altLang="zh-TW" dirty="0" err="1"/>
              <a:t>OleDbDataAdapter</a:t>
            </a:r>
            <a:r>
              <a:rPr lang="en-US" altLang="zh-TW" dirty="0" smtClean="0"/>
              <a:t>();</a:t>
            </a:r>
          </a:p>
          <a:p>
            <a:r>
              <a:rPr lang="en-US" altLang="zh-TW" dirty="0" err="1">
                <a:solidFill>
                  <a:srgbClr val="FF0000"/>
                </a:solidFill>
              </a:rPr>
              <a:t>DataSet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ds = new </a:t>
            </a:r>
            <a:r>
              <a:rPr lang="en-US" altLang="zh-TW" dirty="0" err="1"/>
              <a:t>DataSet</a:t>
            </a:r>
            <a:r>
              <a:rPr lang="en-US" altLang="zh-TW" dirty="0" smtClean="0"/>
              <a:t>();</a:t>
            </a:r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1086894" y="404664"/>
            <a:ext cx="65527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Connection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err="1" smtClean="0">
                <a:solidFill>
                  <a:srgbClr val="FF0000"/>
                </a:solidFill>
              </a:rPr>
              <a:t>DataAdapter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err="1" smtClean="0"/>
              <a:t>DataSet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err="1" smtClean="0"/>
              <a:t>DataGridView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31868" y="4737918"/>
            <a:ext cx="504056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rgbClr val="FF0000"/>
                </a:solidFill>
              </a:rPr>
              <a:t>DataGrid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dataGridView1 = new </a:t>
            </a:r>
            <a:r>
              <a:rPr lang="en-US" altLang="zh-TW" dirty="0" err="1"/>
              <a:t>DataGridView</a:t>
            </a:r>
            <a:r>
              <a:rPr lang="en-US" altLang="zh-TW" dirty="0"/>
              <a:t>();</a:t>
            </a:r>
            <a:endParaRPr lang="zh-TW" altLang="en-US" dirty="0"/>
          </a:p>
          <a:p>
            <a:r>
              <a:rPr lang="en-US" altLang="zh-TW" dirty="0" smtClean="0"/>
              <a:t>dataGridView1.</a:t>
            </a:r>
            <a:r>
              <a:rPr lang="en-US" altLang="zh-TW" dirty="0" smtClean="0">
                <a:solidFill>
                  <a:srgbClr val="FF0000"/>
                </a:solidFill>
              </a:rPr>
              <a:t>DataSource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err="1" smtClean="0"/>
              <a:t>ds.Tables</a:t>
            </a:r>
            <a:r>
              <a:rPr lang="en-US" altLang="zh-TW" dirty="0"/>
              <a:t>["</a:t>
            </a:r>
            <a:r>
              <a:rPr lang="en-US" altLang="zh-TW" dirty="0" smtClean="0">
                <a:solidFill>
                  <a:srgbClr val="FF0000"/>
                </a:solidFill>
              </a:rPr>
              <a:t>ships</a:t>
            </a:r>
            <a:r>
              <a:rPr lang="en-US" altLang="zh-TW" dirty="0" smtClean="0"/>
              <a:t>"];</a:t>
            </a:r>
            <a:endParaRPr lang="en-US" altLang="zh-TW" dirty="0"/>
          </a:p>
        </p:txBody>
      </p:sp>
      <p:sp>
        <p:nvSpPr>
          <p:cNvPr id="8" name="矩形 7"/>
          <p:cNvSpPr/>
          <p:nvPr/>
        </p:nvSpPr>
        <p:spPr>
          <a:xfrm>
            <a:off x="1022853" y="5457998"/>
            <a:ext cx="504056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rgbClr val="FF0000"/>
                </a:solidFill>
              </a:rPr>
              <a:t>DataGrid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dataGrid1 = new </a:t>
            </a:r>
            <a:r>
              <a:rPr lang="en-US" altLang="zh-TW" dirty="0" err="1"/>
              <a:t>DataGrid</a:t>
            </a:r>
            <a:r>
              <a:rPr lang="en-US" altLang="zh-TW" dirty="0"/>
              <a:t>();</a:t>
            </a:r>
          </a:p>
          <a:p>
            <a:r>
              <a:rPr lang="en-US" altLang="zh-TW" dirty="0" smtClean="0"/>
              <a:t>dataGrid1.</a:t>
            </a:r>
            <a:r>
              <a:rPr lang="en-US" altLang="zh-TW" dirty="0" smtClean="0">
                <a:solidFill>
                  <a:srgbClr val="FF0000"/>
                </a:solidFill>
              </a:rPr>
              <a:t>DataSource</a:t>
            </a:r>
            <a:r>
              <a:rPr lang="en-US" altLang="zh-TW" dirty="0" smtClean="0"/>
              <a:t> </a:t>
            </a:r>
            <a:r>
              <a:rPr lang="en-US" altLang="zh-TW" dirty="0"/>
              <a:t>= ds;</a:t>
            </a:r>
          </a:p>
          <a:p>
            <a:r>
              <a:rPr lang="en-US" altLang="zh-TW" dirty="0" smtClean="0"/>
              <a:t>dataGrid1.</a:t>
            </a:r>
            <a:r>
              <a:rPr lang="en-US" altLang="zh-TW" dirty="0" smtClean="0">
                <a:solidFill>
                  <a:srgbClr val="FF0000"/>
                </a:solidFill>
              </a:rPr>
              <a:t>CaptionText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"Ships";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539552" y="4734362"/>
            <a:ext cx="50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  <a:sym typeface="Wingdings 2"/>
              </a:rPr>
              <a:t>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39552" y="545799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389" y="4737918"/>
            <a:ext cx="2940466" cy="162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5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086894" y="404664"/>
            <a:ext cx="65527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Connection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smtClean="0">
                <a:solidFill>
                  <a:srgbClr val="FF0000"/>
                </a:solidFill>
              </a:rPr>
              <a:t>Command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err="1" smtClean="0"/>
              <a:t>DataReader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err="1" smtClean="0"/>
              <a:t>TextBox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10830" y="2852936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String s = "</a:t>
            </a:r>
            <a:r>
              <a:rPr lang="en-US" altLang="zh-TW" dirty="0" smtClean="0">
                <a:solidFill>
                  <a:srgbClr val="00B050"/>
                </a:solidFill>
              </a:rPr>
              <a:t>select</a:t>
            </a:r>
            <a:r>
              <a:rPr lang="en-US" altLang="zh-TW" dirty="0" smtClean="0">
                <a:solidFill>
                  <a:srgbClr val="FF0000"/>
                </a:solidFill>
              </a:rPr>
              <a:t> * from ships</a:t>
            </a:r>
            <a:r>
              <a:rPr lang="en-US" altLang="zh-TW" dirty="0" smtClean="0"/>
              <a:t>";</a:t>
            </a:r>
          </a:p>
          <a:p>
            <a:r>
              <a:rPr lang="en-US" altLang="zh-TW" dirty="0" err="1">
                <a:solidFill>
                  <a:srgbClr val="FF0000"/>
                </a:solidFill>
              </a:rPr>
              <a:t>OleDbCommand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/>
              <a:t>cmd</a:t>
            </a:r>
            <a:r>
              <a:rPr lang="en-US" altLang="zh-TW" dirty="0"/>
              <a:t> = </a:t>
            </a:r>
            <a:r>
              <a:rPr lang="en-US" altLang="zh-TW" dirty="0" smtClean="0"/>
              <a:t>new </a:t>
            </a:r>
            <a:r>
              <a:rPr lang="en-US" altLang="zh-TW" dirty="0" err="1"/>
              <a:t>OleDbCommand</a:t>
            </a:r>
            <a:r>
              <a:rPr lang="en-US" altLang="zh-TW" dirty="0"/>
              <a:t>(s, connection1);</a:t>
            </a:r>
          </a:p>
          <a:p>
            <a:r>
              <a:rPr lang="en-US" altLang="zh-TW" dirty="0" err="1">
                <a:solidFill>
                  <a:srgbClr val="FF0000"/>
                </a:solidFill>
              </a:rPr>
              <a:t>OleDbDataReader</a:t>
            </a:r>
            <a:r>
              <a:rPr lang="en-US" altLang="zh-TW" dirty="0"/>
              <a:t> </a:t>
            </a:r>
            <a:r>
              <a:rPr lang="en-US" altLang="zh-TW" dirty="0" smtClean="0"/>
              <a:t>reader = </a:t>
            </a:r>
            <a:r>
              <a:rPr lang="en-US" altLang="zh-TW" dirty="0" err="1" smtClean="0"/>
              <a:t>cmd.</a:t>
            </a:r>
            <a:r>
              <a:rPr lang="en-US" altLang="zh-TW" dirty="0" err="1" smtClean="0">
                <a:solidFill>
                  <a:srgbClr val="FF0000"/>
                </a:solidFill>
              </a:rPr>
              <a:t>ExecuteReader</a:t>
            </a:r>
            <a:r>
              <a:rPr lang="en-US" altLang="zh-TW" dirty="0" smtClean="0"/>
              <a:t>();</a:t>
            </a:r>
          </a:p>
        </p:txBody>
      </p:sp>
      <p:sp>
        <p:nvSpPr>
          <p:cNvPr id="12" name="矩形 11"/>
          <p:cNvSpPr/>
          <p:nvPr/>
        </p:nvSpPr>
        <p:spPr>
          <a:xfrm>
            <a:off x="510830" y="980728"/>
            <a:ext cx="324036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System.Data</a:t>
            </a:r>
            <a:r>
              <a:rPr lang="en-US" altLang="zh-TW" dirty="0" smtClean="0"/>
              <a:t>;</a:t>
            </a:r>
          </a:p>
          <a:p>
            <a:r>
              <a:rPr lang="en-US" altLang="zh-TW" dirty="0"/>
              <a:t>using </a:t>
            </a:r>
            <a:r>
              <a:rPr lang="en-US" altLang="zh-TW" dirty="0" err="1" smtClean="0"/>
              <a:t>System.Data.OleDb</a:t>
            </a:r>
            <a:r>
              <a:rPr lang="en-US" altLang="zh-TW" dirty="0" smtClean="0"/>
              <a:t>;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510830" y="1772816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OleDbConnection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>connection1 = new </a:t>
            </a:r>
            <a:r>
              <a:rPr lang="en-US" altLang="zh-TW" dirty="0" err="1"/>
              <a:t>OleDbConnection</a:t>
            </a:r>
            <a:r>
              <a:rPr lang="en-US" altLang="zh-TW" dirty="0"/>
              <a:t>(</a:t>
            </a:r>
          </a:p>
          <a:p>
            <a:r>
              <a:rPr lang="en-US" altLang="zh-TW" dirty="0" smtClean="0"/>
              <a:t>	"</a:t>
            </a:r>
            <a:r>
              <a:rPr lang="en-US" altLang="zh-TW" dirty="0"/>
              <a:t>Provider=Microsoft.Jet.OLEDB.4.0; Data Source=</a:t>
            </a:r>
            <a:r>
              <a:rPr lang="en-US" altLang="zh-TW" dirty="0">
                <a:solidFill>
                  <a:srgbClr val="FF0000"/>
                </a:solidFill>
              </a:rPr>
              <a:t>battles.mdb</a:t>
            </a:r>
            <a:r>
              <a:rPr lang="en-US" altLang="zh-TW" dirty="0" smtClean="0"/>
              <a:t>;");</a:t>
            </a:r>
          </a:p>
          <a:p>
            <a:r>
              <a:rPr lang="en-US" altLang="zh-TW" dirty="0" smtClean="0"/>
              <a:t>connection1.</a:t>
            </a:r>
            <a:r>
              <a:rPr lang="en-US" altLang="zh-TW" dirty="0" smtClean="0">
                <a:solidFill>
                  <a:srgbClr val="FF0000"/>
                </a:solidFill>
              </a:rPr>
              <a:t>Open()</a:t>
            </a:r>
            <a:r>
              <a:rPr lang="en-US" altLang="zh-TW" dirty="0" smtClean="0"/>
              <a:t>;</a:t>
            </a:r>
            <a:endParaRPr lang="en-US" altLang="zh-TW" dirty="0"/>
          </a:p>
        </p:txBody>
      </p:sp>
      <p:sp>
        <p:nvSpPr>
          <p:cNvPr id="14" name="矩形 13"/>
          <p:cNvSpPr/>
          <p:nvPr/>
        </p:nvSpPr>
        <p:spPr>
          <a:xfrm>
            <a:off x="510830" y="5013176"/>
            <a:ext cx="7704856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while( </a:t>
            </a:r>
            <a:r>
              <a:rPr lang="en-US" altLang="zh-TW" dirty="0" err="1" smtClean="0"/>
              <a:t>reader.</a:t>
            </a:r>
            <a:r>
              <a:rPr lang="en-US" altLang="zh-TW" dirty="0" err="1" smtClean="0">
                <a:solidFill>
                  <a:srgbClr val="FF0000"/>
                </a:solidFill>
              </a:rPr>
              <a:t>Read</a:t>
            </a:r>
            <a:r>
              <a:rPr lang="en-US" altLang="zh-TW" dirty="0" smtClean="0">
                <a:solidFill>
                  <a:srgbClr val="FF0000"/>
                </a:solidFill>
              </a:rPr>
              <a:t>() </a:t>
            </a:r>
            <a:r>
              <a:rPr lang="en-US" altLang="zh-TW" dirty="0" smtClean="0"/>
              <a:t>){					// ~</a:t>
            </a:r>
            <a:r>
              <a:rPr lang="en-US" altLang="zh-TW" dirty="0" err="1" smtClean="0"/>
              <a:t>fgets</a:t>
            </a:r>
            <a:endParaRPr lang="en-US" altLang="zh-TW" dirty="0" smtClean="0"/>
          </a:p>
          <a:p>
            <a:r>
              <a:rPr lang="en-US" altLang="zh-TW" dirty="0"/>
              <a:t>	for(</a:t>
            </a:r>
            <a:r>
              <a:rPr lang="en-US" altLang="zh-TW" dirty="0" err="1"/>
              <a:t>i</a:t>
            </a:r>
            <a:r>
              <a:rPr lang="en-US" altLang="zh-TW" dirty="0"/>
              <a:t>=0; </a:t>
            </a:r>
            <a:r>
              <a:rPr lang="en-US" altLang="zh-TW" dirty="0" err="1"/>
              <a:t>i</a:t>
            </a:r>
            <a:r>
              <a:rPr lang="en-US" altLang="zh-TW" dirty="0"/>
              <a:t>&lt;</a:t>
            </a:r>
            <a:r>
              <a:rPr lang="en-US" altLang="zh-TW" dirty="0" err="1"/>
              <a:t>reader.</a:t>
            </a:r>
            <a:r>
              <a:rPr lang="en-US" altLang="zh-TW" dirty="0" err="1">
                <a:solidFill>
                  <a:srgbClr val="FF0000"/>
                </a:solidFill>
              </a:rPr>
              <a:t>FieldCount</a:t>
            </a:r>
            <a:r>
              <a:rPr lang="en-US" altLang="zh-TW" dirty="0">
                <a:solidFill>
                  <a:srgbClr val="FF0000"/>
                </a:solidFill>
              </a:rPr>
              <a:t>()</a:t>
            </a:r>
            <a:r>
              <a:rPr lang="en-US" altLang="zh-TW" dirty="0"/>
              <a:t>; </a:t>
            </a:r>
            <a:r>
              <a:rPr lang="en-US" altLang="zh-TW" dirty="0" err="1"/>
              <a:t>i</a:t>
            </a:r>
            <a:r>
              <a:rPr lang="en-US" altLang="zh-TW" dirty="0"/>
              <a:t>++)</a:t>
            </a:r>
          </a:p>
          <a:p>
            <a:r>
              <a:rPr lang="en-US" altLang="zh-TW" dirty="0"/>
              <a:t>		</a:t>
            </a:r>
            <a:r>
              <a:rPr lang="en-US" altLang="zh-TW" dirty="0" smtClean="0">
                <a:solidFill>
                  <a:srgbClr val="FF0000"/>
                </a:solidFill>
              </a:rPr>
              <a:t>textBox1.</a:t>
            </a:r>
            <a:r>
              <a:rPr lang="en-US" altLang="zh-TW" dirty="0" smtClean="0"/>
              <a:t>Text += </a:t>
            </a:r>
            <a:r>
              <a:rPr lang="en-US" altLang="zh-TW" dirty="0" err="1" smtClean="0"/>
              <a:t>reader.</a:t>
            </a:r>
            <a:r>
              <a:rPr lang="en-US" altLang="zh-TW" dirty="0" err="1" smtClean="0">
                <a:solidFill>
                  <a:srgbClr val="FF0000"/>
                </a:solidFill>
              </a:rPr>
              <a:t>GetValue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dirty="0"/>
              <a:t>"\t</a:t>
            </a:r>
            <a:r>
              <a:rPr lang="en-US" altLang="zh-TW" dirty="0" smtClean="0"/>
              <a:t>";	// data</a:t>
            </a:r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>
                <a:solidFill>
                  <a:srgbClr val="FF0000"/>
                </a:solidFill>
              </a:rPr>
              <a:t>textBox1.</a:t>
            </a:r>
            <a:r>
              <a:rPr lang="en-US" altLang="zh-TW" dirty="0"/>
              <a:t>Text += </a:t>
            </a:r>
            <a:r>
              <a:rPr lang="en-US" altLang="zh-TW" dirty="0" err="1" smtClean="0">
                <a:solidFill>
                  <a:srgbClr val="FF0000"/>
                </a:solidFill>
              </a:rPr>
              <a:t>Environment.NewLine</a:t>
            </a:r>
            <a:r>
              <a:rPr lang="en-US" altLang="zh-TW" dirty="0" smtClean="0"/>
              <a:t>;</a:t>
            </a:r>
            <a:endParaRPr lang="en-US" altLang="zh-TW" dirty="0"/>
          </a:p>
          <a:p>
            <a:r>
              <a:rPr lang="en-US" altLang="zh-TW" dirty="0" smtClean="0"/>
              <a:t>}</a:t>
            </a:r>
            <a:endParaRPr lang="en-US" altLang="zh-TW" dirty="0"/>
          </a:p>
        </p:txBody>
      </p:sp>
      <p:sp>
        <p:nvSpPr>
          <p:cNvPr id="15" name="矩形 14"/>
          <p:cNvSpPr/>
          <p:nvPr/>
        </p:nvSpPr>
        <p:spPr>
          <a:xfrm>
            <a:off x="510830" y="3933056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for(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=0</a:t>
            </a:r>
            <a:r>
              <a:rPr lang="en-US" altLang="zh-TW" dirty="0"/>
              <a:t>; </a:t>
            </a:r>
            <a:r>
              <a:rPr lang="en-US" altLang="zh-TW" dirty="0" err="1"/>
              <a:t>i</a:t>
            </a:r>
            <a:r>
              <a:rPr lang="en-US" altLang="zh-TW" dirty="0"/>
              <a:t>&lt;</a:t>
            </a:r>
            <a:r>
              <a:rPr lang="en-US" altLang="zh-TW" dirty="0" err="1"/>
              <a:t>reader.</a:t>
            </a:r>
            <a:r>
              <a:rPr lang="en-US" altLang="zh-TW" dirty="0" err="1">
                <a:solidFill>
                  <a:srgbClr val="FF0000"/>
                </a:solidFill>
              </a:rPr>
              <a:t>FieldCount</a:t>
            </a:r>
            <a:r>
              <a:rPr lang="en-US" altLang="zh-TW" dirty="0">
                <a:solidFill>
                  <a:srgbClr val="FF0000"/>
                </a:solidFill>
              </a:rPr>
              <a:t>()</a:t>
            </a:r>
            <a:r>
              <a:rPr lang="en-US" altLang="zh-TW" dirty="0"/>
              <a:t>; </a:t>
            </a:r>
            <a:r>
              <a:rPr lang="en-US" altLang="zh-TW" dirty="0" err="1"/>
              <a:t>i</a:t>
            </a:r>
            <a:r>
              <a:rPr lang="en-US" altLang="zh-TW" dirty="0"/>
              <a:t>++)</a:t>
            </a:r>
          </a:p>
          <a:p>
            <a:r>
              <a:rPr lang="en-US" altLang="zh-TW" dirty="0"/>
              <a:t>	</a:t>
            </a:r>
            <a:r>
              <a:rPr lang="en-US" altLang="zh-TW" dirty="0">
                <a:solidFill>
                  <a:srgbClr val="FF0000"/>
                </a:solidFill>
              </a:rPr>
              <a:t>textBox1.</a:t>
            </a:r>
            <a:r>
              <a:rPr lang="en-US" altLang="zh-TW" dirty="0"/>
              <a:t>Text += </a:t>
            </a:r>
            <a:r>
              <a:rPr lang="en-US" altLang="zh-TW" dirty="0" err="1"/>
              <a:t>reader.</a:t>
            </a:r>
            <a:r>
              <a:rPr lang="en-US" altLang="zh-TW" dirty="0" err="1">
                <a:solidFill>
                  <a:srgbClr val="FF0000"/>
                </a:solidFill>
              </a:rPr>
              <a:t>GetName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en-US" altLang="zh-TW" dirty="0"/>
              <a:t> + "\t</a:t>
            </a:r>
            <a:r>
              <a:rPr lang="en-US" altLang="zh-TW" dirty="0" smtClean="0"/>
              <a:t>";	// field name</a:t>
            </a:r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textBox1.</a:t>
            </a:r>
            <a:r>
              <a:rPr lang="en-US" altLang="zh-TW" dirty="0" smtClean="0"/>
              <a:t>Text </a:t>
            </a:r>
            <a:r>
              <a:rPr lang="en-US" altLang="zh-TW" dirty="0"/>
              <a:t>+= </a:t>
            </a:r>
            <a:r>
              <a:rPr lang="en-US" altLang="zh-TW" dirty="0" err="1">
                <a:solidFill>
                  <a:srgbClr val="FF0000"/>
                </a:solidFill>
              </a:rPr>
              <a:t>Environment.NewLine</a:t>
            </a:r>
            <a:r>
              <a:rPr lang="en-US" altLang="zh-TW" dirty="0" smtClean="0"/>
              <a:t>;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2154661" y="6313493"/>
            <a:ext cx="453650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textBox1.</a:t>
            </a:r>
            <a:r>
              <a:rPr lang="en-US" altLang="zh-TW" dirty="0">
                <a:solidFill>
                  <a:prstClr val="black"/>
                </a:solidFill>
              </a:rPr>
              <a:t>Text </a:t>
            </a:r>
            <a:r>
              <a:rPr lang="en-US" altLang="zh-TW" dirty="0" smtClean="0">
                <a:solidFill>
                  <a:prstClr val="black"/>
                </a:solidFill>
              </a:rPr>
              <a:t>= reader[</a:t>
            </a:r>
            <a:r>
              <a:rPr lang="en-US" altLang="zh-TW" dirty="0" smtClean="0">
                <a:solidFill>
                  <a:srgbClr val="FF0000"/>
                </a:solidFill>
              </a:rPr>
              <a:t>"country"</a:t>
            </a:r>
            <a:r>
              <a:rPr lang="en-US" altLang="zh-TW" dirty="0" smtClean="0">
                <a:solidFill>
                  <a:prstClr val="black"/>
                </a:solidFill>
              </a:rPr>
              <a:t>].</a:t>
            </a:r>
            <a:r>
              <a:rPr lang="en-US" altLang="zh-TW" dirty="0" err="1" smtClean="0">
                <a:solidFill>
                  <a:prstClr val="black"/>
                </a:solidFill>
              </a:rPr>
              <a:t>ToString</a:t>
            </a:r>
            <a:r>
              <a:rPr lang="en-US" altLang="zh-TW" dirty="0" smtClean="0">
                <a:solidFill>
                  <a:prstClr val="black"/>
                </a:solidFill>
              </a:rPr>
              <a:t>();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59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086894" y="404664"/>
            <a:ext cx="65527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Connection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smtClean="0">
                <a:solidFill>
                  <a:srgbClr val="FF0000"/>
                </a:solidFill>
              </a:rPr>
              <a:t>Command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err="1" smtClean="0"/>
              <a:t>DataReader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/>
              </a:rPr>
              <a:t> </a:t>
            </a:r>
            <a:r>
              <a:rPr lang="en-US" altLang="zh-TW" dirty="0" err="1" smtClean="0"/>
              <a:t>TextBox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10830" y="2852936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String s = "</a:t>
            </a:r>
            <a:r>
              <a:rPr lang="en-US" altLang="zh-TW" dirty="0" smtClean="0">
                <a:solidFill>
                  <a:srgbClr val="00B050"/>
                </a:solidFill>
              </a:rPr>
              <a:t>insert</a:t>
            </a:r>
            <a:r>
              <a:rPr lang="en-US" altLang="zh-TW" dirty="0" smtClean="0">
                <a:solidFill>
                  <a:srgbClr val="FF0000"/>
                </a:solidFill>
              </a:rPr>
              <a:t> into ships values ('A','</a:t>
            </a:r>
            <a:r>
              <a:rPr lang="en-US" altLang="zh-TW" dirty="0" err="1" smtClean="0">
                <a:solidFill>
                  <a:srgbClr val="FF0000"/>
                </a:solidFill>
              </a:rPr>
              <a:t>shipA</a:t>
            </a:r>
            <a:r>
              <a:rPr lang="en-US" altLang="zh-TW" dirty="0" smtClean="0">
                <a:solidFill>
                  <a:srgbClr val="FF0000"/>
                </a:solidFill>
              </a:rPr>
              <a:t>')</a:t>
            </a:r>
            <a:r>
              <a:rPr lang="en-US" altLang="zh-TW" dirty="0" smtClean="0"/>
              <a:t>";</a:t>
            </a:r>
          </a:p>
          <a:p>
            <a:r>
              <a:rPr lang="en-US" altLang="zh-TW" dirty="0" err="1">
                <a:solidFill>
                  <a:srgbClr val="FF0000"/>
                </a:solidFill>
              </a:rPr>
              <a:t>OleDbCommand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/>
              <a:t>cmd</a:t>
            </a:r>
            <a:r>
              <a:rPr lang="en-US" altLang="zh-TW" dirty="0"/>
              <a:t> = </a:t>
            </a:r>
            <a:r>
              <a:rPr lang="en-US" altLang="zh-TW" dirty="0" smtClean="0"/>
              <a:t>new </a:t>
            </a:r>
            <a:r>
              <a:rPr lang="en-US" altLang="zh-TW" dirty="0" err="1"/>
              <a:t>OleDbCommand</a:t>
            </a:r>
            <a:r>
              <a:rPr lang="en-US" altLang="zh-TW" dirty="0"/>
              <a:t>(s, connection1);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OleDbDataReader</a:t>
            </a:r>
            <a:r>
              <a:rPr lang="en-US" altLang="zh-TW" dirty="0" smtClean="0"/>
              <a:t> </a:t>
            </a:r>
            <a:r>
              <a:rPr lang="en-US" altLang="zh-TW" dirty="0"/>
              <a:t>reader = </a:t>
            </a:r>
            <a:r>
              <a:rPr lang="en-US" altLang="zh-TW" dirty="0" err="1" smtClean="0"/>
              <a:t>cmd.</a:t>
            </a:r>
            <a:r>
              <a:rPr lang="en-US" altLang="zh-TW" dirty="0" err="1" smtClean="0">
                <a:solidFill>
                  <a:srgbClr val="FF0000"/>
                </a:solidFill>
              </a:rPr>
              <a:t>ExecuteNonQuery</a:t>
            </a:r>
            <a:r>
              <a:rPr lang="en-US" altLang="zh-TW" dirty="0" smtClean="0"/>
              <a:t>();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510830" y="980728"/>
            <a:ext cx="324036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System.Data</a:t>
            </a:r>
            <a:r>
              <a:rPr lang="en-US" altLang="zh-TW" dirty="0" smtClean="0"/>
              <a:t>;</a:t>
            </a:r>
          </a:p>
          <a:p>
            <a:r>
              <a:rPr lang="en-US" altLang="zh-TW" dirty="0"/>
              <a:t>using </a:t>
            </a:r>
            <a:r>
              <a:rPr lang="en-US" altLang="zh-TW" dirty="0" err="1" smtClean="0"/>
              <a:t>System.Data.OleDb</a:t>
            </a:r>
            <a:r>
              <a:rPr lang="en-US" altLang="zh-TW" dirty="0" smtClean="0"/>
              <a:t>;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10830" y="1772816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OleDbConnection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>connection1 = new </a:t>
            </a:r>
            <a:r>
              <a:rPr lang="en-US" altLang="zh-TW" dirty="0" err="1"/>
              <a:t>OleDbConnection</a:t>
            </a:r>
            <a:r>
              <a:rPr lang="en-US" altLang="zh-TW" dirty="0"/>
              <a:t>(</a:t>
            </a:r>
          </a:p>
          <a:p>
            <a:r>
              <a:rPr lang="en-US" altLang="zh-TW" dirty="0" smtClean="0"/>
              <a:t>	"</a:t>
            </a:r>
            <a:r>
              <a:rPr lang="en-US" altLang="zh-TW" dirty="0"/>
              <a:t>Provider=Microsoft.Jet.OLEDB.4.0; Data Source=</a:t>
            </a:r>
            <a:r>
              <a:rPr lang="en-US" altLang="zh-TW" dirty="0">
                <a:solidFill>
                  <a:srgbClr val="FF0000"/>
                </a:solidFill>
              </a:rPr>
              <a:t>battles.mdb</a:t>
            </a:r>
            <a:r>
              <a:rPr lang="en-US" altLang="zh-TW" dirty="0" smtClean="0"/>
              <a:t>;");</a:t>
            </a:r>
          </a:p>
          <a:p>
            <a:r>
              <a:rPr lang="en-US" altLang="zh-TW" dirty="0" smtClean="0"/>
              <a:t>connection1.</a:t>
            </a:r>
            <a:r>
              <a:rPr lang="en-US" altLang="zh-TW" dirty="0" smtClean="0">
                <a:solidFill>
                  <a:srgbClr val="FF0000"/>
                </a:solidFill>
              </a:rPr>
              <a:t>Open()</a:t>
            </a:r>
            <a:r>
              <a:rPr lang="en-US" altLang="zh-TW" dirty="0" smtClean="0"/>
              <a:t>;</a:t>
            </a:r>
            <a:endParaRPr lang="en-US" altLang="zh-TW" dirty="0"/>
          </a:p>
        </p:txBody>
      </p:sp>
      <p:sp>
        <p:nvSpPr>
          <p:cNvPr id="9" name="矩形 8"/>
          <p:cNvSpPr/>
          <p:nvPr/>
        </p:nvSpPr>
        <p:spPr>
          <a:xfrm>
            <a:off x="510830" y="3933056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String s = "</a:t>
            </a:r>
            <a:r>
              <a:rPr lang="en-US" altLang="zh-TW" dirty="0" smtClean="0">
                <a:solidFill>
                  <a:srgbClr val="00B050"/>
                </a:solidFill>
              </a:rPr>
              <a:t>update</a:t>
            </a:r>
            <a:r>
              <a:rPr lang="en-US" altLang="zh-TW" dirty="0" smtClean="0">
                <a:solidFill>
                  <a:srgbClr val="FF0000"/>
                </a:solidFill>
              </a:rPr>
              <a:t> ships set ship='</a:t>
            </a:r>
            <a:r>
              <a:rPr lang="en-US" altLang="zh-TW" dirty="0" err="1" smtClean="0">
                <a:solidFill>
                  <a:srgbClr val="FF0000"/>
                </a:solidFill>
              </a:rPr>
              <a:t>shipB</a:t>
            </a:r>
            <a:r>
              <a:rPr lang="en-US" altLang="zh-TW" dirty="0" smtClean="0">
                <a:solidFill>
                  <a:srgbClr val="FF0000"/>
                </a:solidFill>
              </a:rPr>
              <a:t>' where ship='</a:t>
            </a:r>
            <a:r>
              <a:rPr lang="en-US" altLang="zh-TW" dirty="0" err="1" smtClean="0">
                <a:solidFill>
                  <a:srgbClr val="FF0000"/>
                </a:solidFill>
              </a:rPr>
              <a:t>shipA</a:t>
            </a:r>
            <a:r>
              <a:rPr lang="en-US" altLang="zh-TW" dirty="0" smtClean="0">
                <a:solidFill>
                  <a:srgbClr val="FF0000"/>
                </a:solidFill>
              </a:rPr>
              <a:t>'</a:t>
            </a:r>
            <a:r>
              <a:rPr lang="en-US" altLang="zh-TW" dirty="0" smtClean="0"/>
              <a:t>";</a:t>
            </a:r>
          </a:p>
          <a:p>
            <a:r>
              <a:rPr lang="en-US" altLang="zh-TW" dirty="0" err="1">
                <a:solidFill>
                  <a:srgbClr val="FF0000"/>
                </a:solidFill>
              </a:rPr>
              <a:t>OleDbCommand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/>
              <a:t>cmd</a:t>
            </a:r>
            <a:r>
              <a:rPr lang="en-US" altLang="zh-TW" dirty="0"/>
              <a:t> = </a:t>
            </a:r>
            <a:r>
              <a:rPr lang="en-US" altLang="zh-TW" dirty="0" smtClean="0"/>
              <a:t>new </a:t>
            </a:r>
            <a:r>
              <a:rPr lang="en-US" altLang="zh-TW" dirty="0" err="1"/>
              <a:t>OleDbCommand</a:t>
            </a:r>
            <a:r>
              <a:rPr lang="en-US" altLang="zh-TW" dirty="0"/>
              <a:t>(s, connection1);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OleDbDataReader</a:t>
            </a:r>
            <a:r>
              <a:rPr lang="en-US" altLang="zh-TW" dirty="0" smtClean="0"/>
              <a:t> </a:t>
            </a:r>
            <a:r>
              <a:rPr lang="en-US" altLang="zh-TW" dirty="0"/>
              <a:t>reader = </a:t>
            </a:r>
            <a:r>
              <a:rPr lang="en-US" altLang="zh-TW" dirty="0" err="1" smtClean="0"/>
              <a:t>cmd.</a:t>
            </a:r>
            <a:r>
              <a:rPr lang="en-US" altLang="zh-TW" dirty="0" err="1" smtClean="0">
                <a:solidFill>
                  <a:srgbClr val="FF0000"/>
                </a:solidFill>
              </a:rPr>
              <a:t>ExecuteNonQuery</a:t>
            </a:r>
            <a:r>
              <a:rPr lang="en-US" altLang="zh-TW" dirty="0" smtClean="0"/>
              <a:t>();</a:t>
            </a:r>
            <a:endParaRPr lang="en-US" altLang="zh-TW" dirty="0"/>
          </a:p>
        </p:txBody>
      </p:sp>
      <p:sp>
        <p:nvSpPr>
          <p:cNvPr id="10" name="矩形 9"/>
          <p:cNvSpPr/>
          <p:nvPr/>
        </p:nvSpPr>
        <p:spPr>
          <a:xfrm>
            <a:off x="510830" y="5013176"/>
            <a:ext cx="770485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String s = "</a:t>
            </a:r>
            <a:r>
              <a:rPr lang="en-US" altLang="zh-TW" dirty="0" smtClean="0">
                <a:solidFill>
                  <a:srgbClr val="00B050"/>
                </a:solidFill>
              </a:rPr>
              <a:t>delete</a:t>
            </a:r>
            <a:r>
              <a:rPr lang="en-US" altLang="zh-TW" dirty="0" smtClean="0">
                <a:solidFill>
                  <a:srgbClr val="FF0000"/>
                </a:solidFill>
              </a:rPr>
              <a:t> from ships where country='A'</a:t>
            </a:r>
            <a:r>
              <a:rPr lang="en-US" altLang="zh-TW" dirty="0" smtClean="0"/>
              <a:t>";</a:t>
            </a:r>
          </a:p>
          <a:p>
            <a:r>
              <a:rPr lang="en-US" altLang="zh-TW" dirty="0" err="1">
                <a:solidFill>
                  <a:srgbClr val="FF0000"/>
                </a:solidFill>
              </a:rPr>
              <a:t>OleDbCommand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/>
              <a:t>cmd</a:t>
            </a:r>
            <a:r>
              <a:rPr lang="en-US" altLang="zh-TW" dirty="0"/>
              <a:t> = </a:t>
            </a:r>
            <a:r>
              <a:rPr lang="en-US" altLang="zh-TW" dirty="0" smtClean="0"/>
              <a:t>new </a:t>
            </a:r>
            <a:r>
              <a:rPr lang="en-US" altLang="zh-TW" dirty="0" err="1"/>
              <a:t>OleDbCommand</a:t>
            </a:r>
            <a:r>
              <a:rPr lang="en-US" altLang="zh-TW" dirty="0"/>
              <a:t>(s, connection1);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OleDbDataReader</a:t>
            </a:r>
            <a:r>
              <a:rPr lang="en-US" altLang="zh-TW" dirty="0" smtClean="0"/>
              <a:t> </a:t>
            </a:r>
            <a:r>
              <a:rPr lang="en-US" altLang="zh-TW" dirty="0"/>
              <a:t>reader = </a:t>
            </a:r>
            <a:r>
              <a:rPr lang="en-US" altLang="zh-TW" dirty="0" err="1" smtClean="0"/>
              <a:t>cmd.</a:t>
            </a:r>
            <a:r>
              <a:rPr lang="en-US" altLang="zh-TW" dirty="0" err="1" smtClean="0">
                <a:solidFill>
                  <a:srgbClr val="FF0000"/>
                </a:solidFill>
              </a:rPr>
              <a:t>ExecuteNonQuery</a:t>
            </a:r>
            <a:r>
              <a:rPr lang="en-US" altLang="zh-TW" dirty="0" smtClean="0"/>
              <a:t>();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54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395536" y="404664"/>
            <a:ext cx="5904656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OleDbCommand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/>
              <a:t>cmd</a:t>
            </a:r>
            <a:r>
              <a:rPr lang="en-US" altLang="zh-TW" dirty="0"/>
              <a:t> = connection1.</a:t>
            </a:r>
            <a:r>
              <a:rPr lang="en-US" altLang="zh-TW" dirty="0">
                <a:solidFill>
                  <a:srgbClr val="FF0000"/>
                </a:solidFill>
              </a:rPr>
              <a:t>CreateCommand</a:t>
            </a:r>
            <a:r>
              <a:rPr lang="en-US" altLang="zh-TW" dirty="0"/>
              <a:t>();</a:t>
            </a:r>
          </a:p>
          <a:p>
            <a:r>
              <a:rPr lang="en-US" altLang="zh-TW" dirty="0" smtClean="0"/>
              <a:t>try</a:t>
            </a:r>
          </a:p>
          <a:p>
            <a:r>
              <a:rPr lang="en-US" altLang="zh-TW" dirty="0" smtClean="0"/>
              <a:t>{</a:t>
            </a:r>
            <a:endParaRPr lang="en-US" altLang="zh-TW" dirty="0"/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cmd.</a:t>
            </a:r>
            <a:r>
              <a:rPr lang="en-US" altLang="zh-TW" dirty="0" err="1" smtClean="0">
                <a:solidFill>
                  <a:srgbClr val="FF0000"/>
                </a:solidFill>
              </a:rPr>
              <a:t>CommandText</a:t>
            </a:r>
            <a:r>
              <a:rPr lang="en-US" altLang="zh-TW" dirty="0" smtClean="0"/>
              <a:t> </a:t>
            </a:r>
            <a:r>
              <a:rPr lang="en-US" altLang="zh-TW" dirty="0"/>
              <a:t>= "</a:t>
            </a:r>
            <a:r>
              <a:rPr lang="en-US" altLang="zh-TW" dirty="0">
                <a:solidFill>
                  <a:srgbClr val="00B050"/>
                </a:solidFill>
              </a:rPr>
              <a:t>drop</a:t>
            </a:r>
            <a:r>
              <a:rPr lang="en-US" altLang="zh-TW" dirty="0"/>
              <a:t> table </a:t>
            </a:r>
            <a:r>
              <a:rPr lang="en-US" altLang="zh-TW" dirty="0" smtClean="0"/>
              <a:t>temp;";</a:t>
            </a:r>
            <a:endParaRPr lang="en-US" altLang="zh-TW" dirty="0"/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cmd.</a:t>
            </a:r>
            <a:r>
              <a:rPr lang="en-US" altLang="zh-TW" dirty="0" err="1" smtClean="0">
                <a:solidFill>
                  <a:srgbClr val="FF0000"/>
                </a:solidFill>
              </a:rPr>
              <a:t>ExecuteNonQuery</a:t>
            </a:r>
            <a:r>
              <a:rPr lang="en-US" altLang="zh-TW" dirty="0"/>
              <a:t>();</a:t>
            </a:r>
          </a:p>
          <a:p>
            <a:r>
              <a:rPr lang="en-US" altLang="zh-TW" dirty="0" smtClean="0"/>
              <a:t>}</a:t>
            </a:r>
            <a:endParaRPr lang="en-US" altLang="zh-TW" dirty="0"/>
          </a:p>
          <a:p>
            <a:r>
              <a:rPr lang="en-US" altLang="zh-TW" dirty="0" smtClean="0"/>
              <a:t>catch </a:t>
            </a:r>
            <a:r>
              <a:rPr lang="en-US" altLang="zh-TW" dirty="0"/>
              <a:t>(Exception ex)</a:t>
            </a:r>
          </a:p>
          <a:p>
            <a:r>
              <a:rPr lang="en-US" altLang="zh-TW" dirty="0" smtClean="0"/>
              <a:t>{</a:t>
            </a:r>
            <a:endParaRPr lang="en-US" altLang="zh-TW" dirty="0"/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28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277</Words>
  <Application>Microsoft Office PowerPoint</Application>
  <PresentationFormat>如螢幕大小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ABLMCC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Szeto CY</dc:creator>
  <cp:lastModifiedBy>szeto</cp:lastModifiedBy>
  <cp:revision>74</cp:revision>
  <dcterms:created xsi:type="dcterms:W3CDTF">2011-07-18T15:48:13Z</dcterms:created>
  <dcterms:modified xsi:type="dcterms:W3CDTF">2013-02-10T16:30:46Z</dcterms:modified>
</cp:coreProperties>
</file>