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5E22-5EC3-4885-973A-1DEE5DDE0267}" type="datetimeFigureOut">
              <a:rPr lang="zh-TW" altLang="en-US" smtClean="0"/>
              <a:pPr/>
              <a:t>2011-11-11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B3689-3357-412D-8F48-031B4EEAE3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CA32-A100-4A24-810A-FCFFF9DCCC61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4FE7-3382-4409-A87B-AD05AA83B2C7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C8EA-2069-49E4-B1D5-F46B3A8DCFF4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913F-B93D-4C92-B68A-B638AAE12E81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F08-B9C4-4A01-A2AA-46C7C1539A4F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5DAD-94A4-4811-A609-30ABBAF05C5A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CD3-F91E-4904-A267-724C39B66F8B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7697-A11F-42C6-9523-CAEC172C96D1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360E-3100-453A-9B20-1C868F8E6D50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3707-3A97-4E8D-ACE3-ECCF5D2DD927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5D87-9D94-42F4-AE11-1BF78548013F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A68F-9DDD-48CF-A9D7-9A0C23276020}" type="datetime1">
              <a:rPr lang="en-US" altLang="zh-TW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5334000" cy="384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直線圖說文字 1 3"/>
          <p:cNvSpPr/>
          <p:nvPr/>
        </p:nvSpPr>
        <p:spPr>
          <a:xfrm>
            <a:off x="6400800" y="381000"/>
            <a:ext cx="1600200" cy="685800"/>
          </a:xfrm>
          <a:prstGeom prst="borderCallout1">
            <a:avLst>
              <a:gd name="adj1" fmla="val 41827"/>
              <a:gd name="adj2" fmla="val -9432"/>
              <a:gd name="adj3" fmla="val 333013"/>
              <a:gd name="adj4" fmla="val -111190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ysClr val="windowText" lastClr="000000"/>
                </a:solidFill>
                <a:latin typeface="Verdana" pitchFamily="34" charset="0"/>
              </a:rPr>
              <a:t>trackbar1</a:t>
            </a:r>
            <a:endParaRPr lang="zh-TW" altLang="en-US" sz="2000" dirty="0">
              <a:solidFill>
                <a:sysClr val="windowText" lastClr="000000"/>
              </a:solidFill>
              <a:latin typeface="Verdana" pitchFamily="34" charset="0"/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1752600" y="304800"/>
            <a:ext cx="1600200" cy="685800"/>
          </a:xfrm>
          <a:prstGeom prst="borderCallout1">
            <a:avLst>
              <a:gd name="adj1" fmla="val 41827"/>
              <a:gd name="adj2" fmla="val 107052"/>
              <a:gd name="adj3" fmla="val 261219"/>
              <a:gd name="adj4" fmla="val 150349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ysClr val="windowText" lastClr="000000"/>
                </a:solidFill>
                <a:latin typeface="Verdana" pitchFamily="34" charset="0"/>
              </a:rPr>
              <a:t>textBox1</a:t>
            </a:r>
            <a:endParaRPr lang="zh-TW" altLang="en-US" sz="2000" dirty="0">
              <a:solidFill>
                <a:sysClr val="windowText" lastClr="000000"/>
              </a:solidFill>
              <a:latin typeface="Verdana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462060" y="1447800"/>
            <a:ext cx="1438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000" dirty="0" smtClean="0">
                <a:latin typeface="Verdana" pitchFamily="34" charset="0"/>
              </a:rPr>
              <a:t>min = 0</a:t>
            </a:r>
          </a:p>
          <a:p>
            <a:pPr algn="r"/>
            <a:r>
              <a:rPr lang="en-US" altLang="zh-TW" sz="2000" dirty="0" smtClean="0">
                <a:latin typeface="Verdana" pitchFamily="34" charset="0"/>
              </a:rPr>
              <a:t>max = 6</a:t>
            </a:r>
          </a:p>
          <a:p>
            <a:pPr algn="r"/>
            <a:r>
              <a:rPr lang="en-US" altLang="zh-TW" sz="2000" dirty="0" smtClean="0">
                <a:latin typeface="Verdana" pitchFamily="34" charset="0"/>
              </a:rPr>
              <a:t>Value = 3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24200" y="2362200"/>
            <a:ext cx="26670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直線圖說文字 1 7"/>
          <p:cNvSpPr/>
          <p:nvPr/>
        </p:nvSpPr>
        <p:spPr>
          <a:xfrm>
            <a:off x="6400800" y="3124200"/>
            <a:ext cx="1600200" cy="990600"/>
          </a:xfrm>
          <a:prstGeom prst="borderCallout1">
            <a:avLst>
              <a:gd name="adj1" fmla="val 41827"/>
              <a:gd name="adj2" fmla="val -9432"/>
              <a:gd name="adj3" fmla="val -40329"/>
              <a:gd name="adj4" fmla="val -75425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ysClr val="windowText" lastClr="000000"/>
                </a:solidFill>
                <a:latin typeface="Verdana" pitchFamily="34" charset="0"/>
              </a:rPr>
              <a:t>double</a:t>
            </a:r>
          </a:p>
          <a:p>
            <a:pPr algn="ctr"/>
            <a:r>
              <a:rPr lang="en-US" altLang="zh-TW" sz="2000" dirty="0" smtClean="0">
                <a:solidFill>
                  <a:sysClr val="windowText" lastClr="000000"/>
                </a:solidFill>
                <a:latin typeface="Verdana" pitchFamily="34" charset="0"/>
              </a:rPr>
              <a:t>click </a:t>
            </a:r>
            <a:r>
              <a:rPr lang="zh-TW" altLang="en-US" sz="2000" dirty="0" smtClean="0">
                <a:solidFill>
                  <a:sysClr val="windowText" lastClr="000000"/>
                </a:solidFill>
                <a:latin typeface="Verdana" pitchFamily="34" charset="0"/>
              </a:rPr>
              <a:t>雙按</a:t>
            </a:r>
            <a:endParaRPr lang="zh-TW" altLang="en-US" sz="2000" dirty="0">
              <a:solidFill>
                <a:sysClr val="windowText" lastClr="000000"/>
              </a:solidFill>
              <a:latin typeface="Verdana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48200" y="523869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>
                <a:latin typeface="Verdana" pitchFamily="34" charset="0"/>
              </a:rPr>
              <a:t>int</a:t>
            </a:r>
            <a:r>
              <a:rPr lang="en-US" altLang="zh-TW" sz="2000" dirty="0" smtClean="0">
                <a:latin typeface="Verdana" pitchFamily="34" charset="0"/>
              </a:rPr>
              <a:t> </a:t>
            </a:r>
            <a:r>
              <a:rPr lang="en-US" altLang="zh-TW" sz="2000" dirty="0" smtClean="0">
                <a:latin typeface="Verdana" pitchFamily="34" charset="0"/>
              </a:rPr>
              <a:t>d </a:t>
            </a:r>
            <a:r>
              <a:rPr lang="en-US" altLang="zh-TW" sz="2000" dirty="0" smtClean="0">
                <a:latin typeface="Verdana" pitchFamily="34" charset="0"/>
              </a:rPr>
              <a:t>= trackbar1.Value;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648200" y="57150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textBox1.Text = </a:t>
            </a:r>
            <a:r>
              <a:rPr lang="en-US" altLang="zh-TW" sz="2000" dirty="0" err="1" smtClean="0">
                <a:latin typeface="Verdana" pitchFamily="34" charset="0"/>
              </a:rPr>
              <a:t>d.ToString</a:t>
            </a:r>
            <a:r>
              <a:rPr lang="en-US" altLang="zh-TW" sz="2000" dirty="0" smtClean="0">
                <a:latin typeface="Verdana" pitchFamily="34" charset="0"/>
              </a:rPr>
              <a:t>();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62000" y="5334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Verdana" pitchFamily="34" charset="0"/>
              </a:rPr>
              <a:t>在 </a:t>
            </a:r>
            <a:r>
              <a:rPr lang="en-US" altLang="zh-TW" sz="2000" dirty="0" smtClean="0">
                <a:latin typeface="Verdana" pitchFamily="34" charset="0"/>
              </a:rPr>
              <a:t>textBox1</a:t>
            </a:r>
          </a:p>
          <a:p>
            <a:r>
              <a:rPr lang="zh-TW" altLang="en-US" sz="2000" dirty="0" smtClean="0">
                <a:latin typeface="Verdana" pitchFamily="34" charset="0"/>
              </a:rPr>
              <a:t>顯示 </a:t>
            </a:r>
            <a:r>
              <a:rPr lang="en-US" altLang="zh-TW" sz="2000" dirty="0" smtClean="0">
                <a:latin typeface="Verdana" pitchFamily="34" charset="0"/>
              </a:rPr>
              <a:t>trackbar1 </a:t>
            </a:r>
            <a:r>
              <a:rPr lang="zh-TW" altLang="en-US" sz="2000" dirty="0" smtClean="0">
                <a:latin typeface="Verdana" pitchFamily="34" charset="0"/>
              </a:rPr>
              <a:t>的數值</a:t>
            </a:r>
            <a:endParaRPr lang="zh-TW" alt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24100"/>
            <a:ext cx="337954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8600"/>
            <a:ext cx="4191000" cy="612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1" y="457200"/>
            <a:ext cx="3733800" cy="75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304800" y="432429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>
                <a:latin typeface="Verdana" pitchFamily="34" charset="0"/>
              </a:rPr>
              <a:t>int</a:t>
            </a:r>
            <a:r>
              <a:rPr lang="en-US" altLang="zh-TW" sz="2000" dirty="0" smtClean="0">
                <a:latin typeface="Verdana" pitchFamily="34" charset="0"/>
              </a:rPr>
              <a:t> </a:t>
            </a:r>
            <a:r>
              <a:rPr lang="en-US" altLang="zh-TW" sz="2000" dirty="0" smtClean="0">
                <a:latin typeface="Verdana" pitchFamily="34" charset="0"/>
              </a:rPr>
              <a:t>d </a:t>
            </a:r>
            <a:r>
              <a:rPr lang="en-US" altLang="zh-TW" sz="2000" dirty="0" smtClean="0">
                <a:latin typeface="Verdana" pitchFamily="34" charset="0"/>
              </a:rPr>
              <a:t>= trackbar1.Value;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4800" y="49338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textBox1.Text = 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d</a:t>
            </a:r>
            <a:r>
              <a:rPr lang="en-US" altLang="zh-TW" sz="2000" dirty="0" smtClean="0">
                <a:latin typeface="Verdana" pitchFamily="34" charset="0"/>
              </a:rPr>
              <a:t>;	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// 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error</a:t>
            </a:r>
            <a:r>
              <a:rPr lang="zh-TW" altLang="en-US" sz="2000" dirty="0" smtClean="0">
                <a:solidFill>
                  <a:srgbClr val="FF0000"/>
                </a:solidFill>
                <a:latin typeface="Verdana" pitchFamily="34" charset="0"/>
              </a:rPr>
              <a:t>錯誤</a:t>
            </a:r>
            <a:endParaRPr lang="zh-TW" altLang="en-US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04800" y="54672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textBox1.Text = </a:t>
            </a:r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</a:rPr>
              <a:t>d.ToString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()</a:t>
            </a:r>
            <a:r>
              <a:rPr lang="en-US" altLang="zh-TW" sz="2000" dirty="0" smtClean="0">
                <a:latin typeface="Verdana" pitchFamily="34" charset="0"/>
              </a:rPr>
              <a:t>;</a:t>
            </a:r>
            <a:endParaRPr lang="zh-TW" altLang="en-US" sz="2000" dirty="0">
              <a:latin typeface="Verdana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371600"/>
            <a:ext cx="375458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直線圖說文字 1 9"/>
          <p:cNvSpPr/>
          <p:nvPr/>
        </p:nvSpPr>
        <p:spPr>
          <a:xfrm>
            <a:off x="3124200" y="6248400"/>
            <a:ext cx="1143000" cy="381000"/>
          </a:xfrm>
          <a:prstGeom prst="borderCallout1">
            <a:avLst>
              <a:gd name="adj1" fmla="val 18750"/>
              <a:gd name="adj2" fmla="val -8333"/>
              <a:gd name="adj3" fmla="val -89100"/>
              <a:gd name="adj4" fmla="val -37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數字</a:t>
            </a:r>
            <a:r>
              <a:rPr lang="en-US" altLang="zh-TW" dirty="0" smtClean="0">
                <a:solidFill>
                  <a:schemeClr val="tx1"/>
                </a:solidFill>
              </a:rPr>
              <a:t>(d)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直線圖說文字 1 10"/>
          <p:cNvSpPr/>
          <p:nvPr/>
        </p:nvSpPr>
        <p:spPr>
          <a:xfrm>
            <a:off x="228600" y="6248400"/>
            <a:ext cx="1295400" cy="381000"/>
          </a:xfrm>
          <a:prstGeom prst="borderCallout1">
            <a:avLst>
              <a:gd name="adj1" fmla="val 9150"/>
              <a:gd name="adj2" fmla="val 109001"/>
              <a:gd name="adj3" fmla="val -95500"/>
              <a:gd name="adj4" fmla="val 1365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文</a:t>
            </a:r>
            <a:r>
              <a:rPr lang="zh-TW" altLang="en-US" dirty="0" smtClean="0">
                <a:solidFill>
                  <a:schemeClr val="tx1"/>
                </a:solidFill>
              </a:rPr>
              <a:t>字</a:t>
            </a:r>
            <a:r>
              <a:rPr lang="en-US" altLang="zh-TW" dirty="0" smtClean="0">
                <a:solidFill>
                  <a:schemeClr val="tx1"/>
                </a:solidFill>
              </a:rPr>
              <a:t>(Text)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81000" y="1066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Verdana" pitchFamily="34" charset="0"/>
              </a:rPr>
              <a:t>0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057400" y="1066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Verdana" pitchFamily="34" charset="0"/>
              </a:rPr>
              <a:t>5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733800" y="1066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Verdana" pitchFamily="34" charset="0"/>
              </a:rPr>
              <a:t>10</a:t>
            </a:r>
            <a:endParaRPr lang="zh-TW" alt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5825" y="152400"/>
            <a:ext cx="4295775" cy="611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133600"/>
            <a:ext cx="3962400" cy="134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2057400" cy="225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直線單箭頭接點 7"/>
          <p:cNvCxnSpPr/>
          <p:nvPr/>
        </p:nvCxnSpPr>
        <p:spPr>
          <a:xfrm>
            <a:off x="2286000" y="1143000"/>
            <a:ext cx="5334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457200" y="381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Verdana" pitchFamily="34" charset="0"/>
              </a:rPr>
              <a:t>pictureBox1</a:t>
            </a:r>
            <a:endParaRPr lang="zh-TW" altLang="en-US" sz="2800" dirty="0">
              <a:latin typeface="Verdana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9600" y="4267200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pictureBox1.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Visible</a:t>
            </a:r>
            <a:r>
              <a:rPr lang="en-US" altLang="zh-TW" sz="2000" dirty="0" smtClean="0">
                <a:latin typeface="Verdana" pitchFamily="34" charset="0"/>
              </a:rPr>
              <a:t> = true;</a:t>
            </a:r>
          </a:p>
          <a:p>
            <a:r>
              <a:rPr lang="en-US" altLang="zh-TW" sz="2000" dirty="0" smtClean="0">
                <a:latin typeface="Verdana" pitchFamily="34" charset="0"/>
              </a:rPr>
              <a:t>pictureBox1.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Visible</a:t>
            </a:r>
            <a:r>
              <a:rPr lang="en-US" altLang="zh-TW" sz="2000" dirty="0" smtClean="0">
                <a:latin typeface="Verdana" pitchFamily="34" charset="0"/>
              </a:rPr>
              <a:t> = false;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09600" y="5311914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d = trackbar1.Value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/10.0</a:t>
            </a:r>
            <a:r>
              <a:rPr lang="en-US" altLang="zh-TW" sz="2000" dirty="0" smtClean="0">
                <a:latin typeface="Verdana" pitchFamily="34" charset="0"/>
              </a:rPr>
              <a:t>;</a:t>
            </a:r>
          </a:p>
          <a:p>
            <a:r>
              <a:rPr lang="en-US" altLang="zh-TW" sz="2000" dirty="0" smtClean="0">
                <a:latin typeface="Verdana" pitchFamily="34" charset="0"/>
              </a:rPr>
              <a:t>textBox1.Text</a:t>
            </a:r>
          </a:p>
          <a:p>
            <a:r>
              <a:rPr lang="en-US" altLang="zh-TW" sz="2000" dirty="0" smtClean="0">
                <a:latin typeface="Verdana" pitchFamily="34" charset="0"/>
              </a:rPr>
              <a:t>	</a:t>
            </a:r>
            <a:r>
              <a:rPr lang="en-US" altLang="zh-TW" sz="2000" dirty="0" smtClean="0">
                <a:latin typeface="Verdana" pitchFamily="34" charset="0"/>
              </a:rPr>
              <a:t>= </a:t>
            </a:r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</a:rPr>
              <a:t>d.ToString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</a:rPr>
              <a:t>("0.0")</a:t>
            </a:r>
            <a:r>
              <a:rPr lang="en-US" altLang="zh-TW" sz="2000" dirty="0" smtClean="0">
                <a:latin typeface="Verdana" pitchFamily="34" charset="0"/>
              </a:rPr>
              <a:t>;</a:t>
            </a:r>
            <a:endParaRPr lang="zh-TW" alt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57200" y="838200"/>
          <a:ext cx="8229600" cy="1905000"/>
        </p:xfrm>
        <a:graphic>
          <a:graphicData uri="http://schemas.openxmlformats.org/drawingml/2006/table">
            <a:tbl>
              <a:tblPr/>
              <a:tblGrid>
                <a:gridCol w="604015"/>
                <a:gridCol w="1929612"/>
                <a:gridCol w="485598"/>
                <a:gridCol w="2086175"/>
                <a:gridCol w="513048"/>
                <a:gridCol w="1328152"/>
                <a:gridCol w="12830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類別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L+W+H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000000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L</a:t>
                      </a:r>
                      <a:r>
                        <a:rPr lang="zh-TW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、</a:t>
                      </a: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W</a:t>
                      </a:r>
                      <a:r>
                        <a:rPr lang="zh-TW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、</a:t>
                      </a: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H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>
                        <a:solidFill>
                          <a:srgbClr val="000000"/>
                        </a:solidFill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重量</a:t>
                      </a:r>
                      <a:r>
                        <a:rPr lang="en-US" sz="1800" kern="10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wt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收費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fare($)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0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少於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1.7m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三邊皆少於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1.3m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少於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30kg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0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1.7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－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1.9m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三邊皆少於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1.3m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少於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30kg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$1 / kg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2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體積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  <a:sym typeface="Symbol"/>
                        </a:rPr>
                        <a:t>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 1.084m³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三邊皆少於</a:t>
                      </a:r>
                      <a:r>
                        <a:rPr lang="en-US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2.0m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及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少於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80kg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$2 / kg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3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體積</a:t>
                      </a:r>
                      <a:r>
                        <a:rPr lang="en-US" sz="1800" kern="10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 &gt; 1.084m³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或</a:t>
                      </a: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任何一邊大於</a:t>
                      </a:r>
                      <a:r>
                        <a:rPr lang="en-US" sz="1800" kern="10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2.0m</a:t>
                      </a:r>
                      <a:endParaRPr lang="zh-TW" sz="1800" kern="10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或</a:t>
                      </a:r>
                    </a:p>
                  </a:txBody>
                  <a:tcPr marL="68154" marR="6815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大於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80kg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Arial" pitchFamily="34" charset="0"/>
                          <a:ea typeface="新細明體"/>
                          <a:cs typeface="Arial" pitchFamily="34" charset="0"/>
                        </a:rPr>
                        <a:t>－</a:t>
                      </a:r>
                      <a:endParaRPr lang="zh-TW" sz="1800" kern="100" dirty="0">
                        <a:latin typeface="Arial" pitchFamily="34" charset="0"/>
                        <a:ea typeface="新細明體"/>
                        <a:cs typeface="Arial" pitchFamily="34" charset="0"/>
                      </a:endParaRPr>
                    </a:p>
                  </a:txBody>
                  <a:tcPr marL="68154" marR="68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144</Words>
  <Application>Microsoft Office PowerPoint</Application>
  <PresentationFormat>如螢幕大小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Theme</vt:lpstr>
      <vt:lpstr>投影片 1</vt:lpstr>
      <vt:lpstr>投影片 2</vt:lpstr>
      <vt:lpstr>投影片 3</vt:lpstr>
      <vt:lpstr>投影片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/>
  <cp:lastModifiedBy>szeto</cp:lastModifiedBy>
  <cp:revision>28</cp:revision>
  <dcterms:created xsi:type="dcterms:W3CDTF">2006-08-16T00:00:00Z</dcterms:created>
  <dcterms:modified xsi:type="dcterms:W3CDTF">2011-11-11T13:16:08Z</dcterms:modified>
</cp:coreProperties>
</file>