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FBC5-8CC5-446E-99A1-1ED4414AE027}" type="datetimeFigureOut">
              <a:rPr lang="zh-TW" altLang="en-US" smtClean="0"/>
              <a:pPr/>
              <a:t>2013-02-08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2F28-E105-4806-891E-E93F908F98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by Szeto CY</a:t>
            </a:r>
            <a:endParaRPr lang="en-US" altLang="zh-TW"/>
          </a:p>
        </p:txBody>
      </p:sp>
      <p:sp>
        <p:nvSpPr>
          <p:cNvPr id="4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Visual C# 2008</a:t>
            </a:r>
          </a:p>
        </p:txBody>
      </p:sp>
      <p:sp>
        <p:nvSpPr>
          <p:cNvPr id="4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FE5-1971-4151-A4E4-B262F7F11A2B}" type="slidenum">
              <a:rPr lang="en-US" altLang="zh-TW"/>
              <a:pPr/>
              <a:t>1</a:t>
            </a:fld>
            <a:endParaRPr lang="en-US" altLang="zh-TW"/>
          </a:p>
        </p:txBody>
      </p:sp>
      <p:pic>
        <p:nvPicPr>
          <p:cNvPr id="6236" name="Picture 92" descr="vcs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765175"/>
            <a:ext cx="3152775" cy="2085975"/>
          </a:xfrm>
          <a:prstGeom prst="rect">
            <a:avLst/>
          </a:prstGeom>
          <a:noFill/>
        </p:spPr>
      </p:pic>
      <p:graphicFrame>
        <p:nvGraphicFramePr>
          <p:cNvPr id="6258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73151"/>
              </p:ext>
            </p:extLst>
          </p:nvPr>
        </p:nvGraphicFramePr>
        <p:xfrm>
          <a:off x="4500563" y="1412875"/>
          <a:ext cx="4103687" cy="3565208"/>
        </p:xfrm>
        <a:graphic>
          <a:graphicData uri="http://schemas.openxmlformats.org/drawingml/2006/table">
            <a:tbl>
              <a:tblPr/>
              <a:tblGrid>
                <a:gridCol w="2087661"/>
                <a:gridCol w="2016026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Text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form1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(label1)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lblHH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(label2)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lblMM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(label3)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lblSS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label4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label5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timer1</a:t>
                      </a:r>
                      <a:endParaRPr lang="zh-TW" alt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Interval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500</a:t>
                      </a:r>
                      <a:endParaRPr lang="zh-TW" alt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Enabled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427538" y="62071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按照下表，更改各控制項</a:t>
            </a:r>
            <a:r>
              <a:rPr lang="en-US" altLang="zh-TW"/>
              <a:t>Text</a:t>
            </a:r>
            <a:r>
              <a:rPr lang="zh-TW" altLang="en-US"/>
              <a:t>屬性</a:t>
            </a:r>
          </a:p>
          <a:p>
            <a:r>
              <a:rPr lang="zh-TW" altLang="en-US"/>
              <a:t>再按</a:t>
            </a:r>
            <a:r>
              <a:rPr lang="en-US" altLang="zh-TW"/>
              <a:t>F5</a:t>
            </a:r>
            <a:r>
              <a:rPr lang="zh-TW" altLang="en-US"/>
              <a:t>開始偵錯 </a:t>
            </a:r>
            <a:r>
              <a:rPr lang="en-US" altLang="zh-TW"/>
              <a:t>(</a:t>
            </a:r>
            <a:r>
              <a:rPr lang="zh-TW" altLang="en-US"/>
              <a:t>執行</a:t>
            </a:r>
            <a:r>
              <a:rPr lang="en-US" altLang="zh-TW"/>
              <a:t>)</a:t>
            </a:r>
          </a:p>
        </p:txBody>
      </p:sp>
      <p:sp>
        <p:nvSpPr>
          <p:cNvPr id="6259" name="Rectangle 115"/>
          <p:cNvSpPr>
            <a:spLocks noChangeArrowheads="1"/>
          </p:cNvSpPr>
          <p:nvPr/>
        </p:nvSpPr>
        <p:spPr bwMode="auto">
          <a:xfrm>
            <a:off x="468313" y="3716338"/>
            <a:ext cx="39608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noProof="1"/>
              <a:t> </a:t>
            </a:r>
            <a:r>
              <a:rPr lang="en-US" altLang="zh-TW" noProof="1"/>
              <a:t>public partial class Form1 : Form</a:t>
            </a:r>
          </a:p>
          <a:p>
            <a:r>
              <a:rPr lang="en-US" altLang="zh-TW" noProof="1"/>
              <a:t>    {</a:t>
            </a:r>
          </a:p>
          <a:p>
            <a:r>
              <a:rPr lang="en-US" altLang="zh-TW" noProof="1"/>
              <a:t>        </a:t>
            </a:r>
            <a:r>
              <a:rPr lang="en-US" altLang="zh-TW" noProof="1">
                <a:solidFill>
                  <a:srgbClr val="FF0000"/>
                </a:solidFill>
              </a:rPr>
              <a:t>int </a:t>
            </a:r>
            <a:r>
              <a:rPr lang="en-US" altLang="zh-TW" noProof="1" smtClean="0">
                <a:solidFill>
                  <a:srgbClr val="FF0000"/>
                </a:solidFill>
              </a:rPr>
              <a:t>hh</a:t>
            </a:r>
            <a:r>
              <a:rPr lang="en-US" altLang="zh-TW" dirty="0"/>
              <a:t>=23</a:t>
            </a:r>
            <a:r>
              <a:rPr lang="en-US" altLang="zh-TW" noProof="1" smtClean="0">
                <a:solidFill>
                  <a:srgbClr val="FF0000"/>
                </a:solidFill>
              </a:rPr>
              <a:t>, mm</a:t>
            </a:r>
            <a:r>
              <a:rPr lang="en-US" altLang="zh-TW" dirty="0"/>
              <a:t>=59</a:t>
            </a:r>
            <a:r>
              <a:rPr lang="en-US" altLang="zh-TW" noProof="1" smtClean="0">
                <a:solidFill>
                  <a:srgbClr val="FF0000"/>
                </a:solidFill>
              </a:rPr>
              <a:t>, ss</a:t>
            </a:r>
            <a:r>
              <a:rPr lang="en-US" altLang="zh-TW" dirty="0" smtClean="0"/>
              <a:t>=50;</a:t>
            </a:r>
            <a:endParaRPr lang="en-US" altLang="zh-TW" dirty="0"/>
          </a:p>
          <a:p>
            <a:endParaRPr lang="en-US" altLang="zh-TW" noProof="1">
              <a:solidFill>
                <a:srgbClr val="FF0000"/>
              </a:solidFill>
            </a:endParaRPr>
          </a:p>
          <a:p>
            <a:r>
              <a:rPr lang="en-US" altLang="zh-TW" noProof="1"/>
              <a:t>        public Form1()</a:t>
            </a:r>
          </a:p>
          <a:p>
            <a:r>
              <a:rPr lang="en-US" altLang="zh-TW" noProof="1"/>
              <a:t>        {</a:t>
            </a:r>
          </a:p>
          <a:p>
            <a:r>
              <a:rPr lang="en-US" altLang="zh-TW" noProof="1"/>
              <a:t>            InitializeComponent();</a:t>
            </a:r>
          </a:p>
          <a:p>
            <a:r>
              <a:rPr lang="en-US" altLang="zh-TW" noProof="1"/>
              <a:t>        }</a:t>
            </a:r>
            <a:endParaRPr lang="en-US" altLang="zh-TW" dirty="0"/>
          </a:p>
          <a:p>
            <a:r>
              <a:rPr lang="en-US" altLang="zh-TW" dirty="0"/>
              <a:t>       … … …</a:t>
            </a:r>
          </a:p>
          <a:p>
            <a:r>
              <a:rPr lang="en-US" altLang="zh-TW" dirty="0"/>
              <a:t>}</a:t>
            </a:r>
            <a:endParaRPr lang="en-US" altLang="zh-TW" noProof="1"/>
          </a:p>
        </p:txBody>
      </p:sp>
      <p:sp>
        <p:nvSpPr>
          <p:cNvPr id="6262" name="Text Box 118"/>
          <p:cNvSpPr txBox="1">
            <a:spLocks noChangeArrowheads="1"/>
          </p:cNvSpPr>
          <p:nvPr/>
        </p:nvSpPr>
        <p:spPr bwMode="auto">
          <a:xfrm>
            <a:off x="468313" y="3278188"/>
            <a:ext cx="446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/>
              <a:t>右按，選檢視程式碼，修改程式碼：</a:t>
            </a:r>
          </a:p>
        </p:txBody>
      </p:sp>
      <p:sp>
        <p:nvSpPr>
          <p:cNvPr id="6263" name="Oval 119"/>
          <p:cNvSpPr>
            <a:spLocks noChangeArrowheads="1"/>
          </p:cNvSpPr>
          <p:nvPr/>
        </p:nvSpPr>
        <p:spPr bwMode="auto">
          <a:xfrm>
            <a:off x="468312" y="4221163"/>
            <a:ext cx="3239591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 dirty="0"/>
          </a:p>
        </p:txBody>
      </p:sp>
      <p:sp>
        <p:nvSpPr>
          <p:cNvPr id="11" name="Oval 119"/>
          <p:cNvSpPr>
            <a:spLocks noChangeArrowheads="1"/>
          </p:cNvSpPr>
          <p:nvPr/>
        </p:nvSpPr>
        <p:spPr bwMode="auto">
          <a:xfrm>
            <a:off x="755576" y="2492896"/>
            <a:ext cx="1224136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Rectangle 115"/>
          <p:cNvSpPr>
            <a:spLocks noChangeArrowheads="1"/>
          </p:cNvSpPr>
          <p:nvPr/>
        </p:nvSpPr>
        <p:spPr bwMode="auto">
          <a:xfrm>
            <a:off x="1060746" y="1340768"/>
            <a:ext cx="22871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800" noProof="1" smtClean="0">
                <a:solidFill>
                  <a:srgbClr val="FF0000"/>
                </a:solidFill>
              </a:rPr>
              <a:t>hh : mm : ss</a:t>
            </a:r>
            <a:endParaRPr lang="en-US" altLang="zh-TW" sz="2800" noProof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9" grpId="0"/>
      <p:bldP spid="6263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by Szeto CY</a:t>
            </a:r>
            <a:endParaRPr lang="en-US" altLang="zh-TW"/>
          </a:p>
        </p:txBody>
      </p:sp>
      <p:sp>
        <p:nvSpPr>
          <p:cNvPr id="7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Visual C# 2008</a:t>
            </a: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7914-3B31-495E-B365-44BCD19E8BEC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398463"/>
            <a:ext cx="446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/>
              <a:t>雙按 </a:t>
            </a:r>
            <a:r>
              <a:rPr lang="en-US" altLang="zh-TW">
                <a:solidFill>
                  <a:srgbClr val="FF0000"/>
                </a:solidFill>
              </a:rPr>
              <a:t>(timer1)</a:t>
            </a:r>
            <a:r>
              <a:rPr lang="zh-TW" altLang="en-US"/>
              <a:t>，並加入以下程式碼：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9750" y="836613"/>
            <a:ext cx="6408738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noProof="1"/>
              <a:t>private void </a:t>
            </a:r>
            <a:r>
              <a:rPr lang="en-US" altLang="zh-TW" dirty="0">
                <a:solidFill>
                  <a:srgbClr val="FF0000"/>
                </a:solidFill>
              </a:rPr>
              <a:t>timer</a:t>
            </a:r>
            <a:r>
              <a:rPr lang="en-US" altLang="zh-TW" noProof="1">
                <a:solidFill>
                  <a:srgbClr val="FF0000"/>
                </a:solidFill>
              </a:rPr>
              <a:t>1_</a:t>
            </a:r>
            <a:r>
              <a:rPr lang="en-US" altLang="zh-TW" dirty="0">
                <a:solidFill>
                  <a:srgbClr val="FF0000"/>
                </a:solidFill>
              </a:rPr>
              <a:t>T</a:t>
            </a:r>
            <a:r>
              <a:rPr lang="en-US" altLang="zh-TW" noProof="1">
                <a:solidFill>
                  <a:srgbClr val="FF0000"/>
                </a:solidFill>
              </a:rPr>
              <a:t>ick</a:t>
            </a:r>
            <a:r>
              <a:rPr lang="en-US" altLang="zh-TW" noProof="1"/>
              <a:t>(object sender, EventArgs e)</a:t>
            </a:r>
          </a:p>
          <a:p>
            <a:r>
              <a:rPr lang="en-US" altLang="zh-TW" noProof="1"/>
              <a:t>{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ss++;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latin typeface="Courier New" pitchFamily="49" charset="0"/>
                <a:cs typeface="Courier New" pitchFamily="49" charset="0"/>
              </a:rPr>
              <a:t>lblSS.Text = </a:t>
            </a:r>
            <a:r>
              <a:rPr lang="en-US" altLang="zh-TW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ss.ToString("00");</a:t>
            </a:r>
            <a:endParaRPr lang="en-US" altLang="zh-TW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altLang="zh-TW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&gt;...){...}</a:t>
            </a:r>
          </a:p>
          <a:p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if(mm&gt;...){...}</a:t>
            </a:r>
            <a:endParaRPr lang="en-US" altLang="zh-TW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noProof="1" smtClean="0"/>
              <a:t>}</a:t>
            </a:r>
            <a:endParaRPr lang="en-US" altLang="zh-TW" noProof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11188" y="2938463"/>
            <a:ext cx="446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/>
              <a:t>雙按表單 </a:t>
            </a:r>
            <a:r>
              <a:rPr lang="en-US" altLang="zh-TW">
                <a:solidFill>
                  <a:srgbClr val="FF0000"/>
                </a:solidFill>
              </a:rPr>
              <a:t>(Form1)</a:t>
            </a:r>
            <a:r>
              <a:rPr lang="zh-TW" altLang="en-US"/>
              <a:t>，並加入以下程式碼：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39750" y="3376613"/>
            <a:ext cx="6408738" cy="257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noProof="1"/>
              <a:t>private void </a:t>
            </a:r>
            <a:r>
              <a:rPr lang="en-US" altLang="zh-TW" noProof="1">
                <a:solidFill>
                  <a:srgbClr val="FF0000"/>
                </a:solidFill>
              </a:rPr>
              <a:t>Form1_Load</a:t>
            </a:r>
            <a:r>
              <a:rPr lang="en-US" altLang="zh-TW" noProof="1"/>
              <a:t>(object sender, EventArgs e)</a:t>
            </a:r>
          </a:p>
          <a:p>
            <a:r>
              <a:rPr lang="en-US" altLang="zh-TW" noProof="1"/>
              <a:t>{</a:t>
            </a:r>
          </a:p>
          <a:p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hh = 23;</a:t>
            </a:r>
          </a:p>
          <a:p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mm = 59;</a:t>
            </a:r>
          </a:p>
          <a:p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 = 50;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latin typeface="Courier New" pitchFamily="49" charset="0"/>
                <a:cs typeface="Courier New" pitchFamily="49" charset="0"/>
              </a:rPr>
              <a:t>lblHH.Text = hh.ToString("00");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latin typeface="Courier New" pitchFamily="49" charset="0"/>
                <a:cs typeface="Courier New" pitchFamily="49" charset="0"/>
              </a:rPr>
              <a:t>lblMM.Text </a:t>
            </a:r>
            <a:r>
              <a:rPr lang="en-US" altLang="zh-TW" noProof="1" smtClean="0">
                <a:latin typeface="Courier New" pitchFamily="49" charset="0"/>
                <a:cs typeface="Courier New" pitchFamily="49" charset="0"/>
              </a:rPr>
              <a:t>= mm...</a:t>
            </a:r>
            <a:endParaRPr lang="en-US" altLang="zh-TW" noProof="1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noProof="1">
                <a:latin typeface="Courier New" pitchFamily="49" charset="0"/>
                <a:cs typeface="Courier New" pitchFamily="49" charset="0"/>
              </a:rPr>
              <a:t>lblSS.Text </a:t>
            </a:r>
            <a:r>
              <a:rPr lang="en-US" altLang="zh-TW" noProof="1" smtClean="0">
                <a:latin typeface="Courier New" pitchFamily="49" charset="0"/>
                <a:cs typeface="Courier New" pitchFamily="49" charset="0"/>
              </a:rPr>
              <a:t>= ss...</a:t>
            </a:r>
            <a:endParaRPr lang="en-US" altLang="zh-TW" noProof="1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noProof="1"/>
              <a:t>}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041DA-BCAD-42AF-AAE8-46CE6FFF10B6}" type="slidenum">
              <a:rPr lang="en-US" altLang="zh-TW"/>
              <a:pPr/>
              <a:t>3</a:t>
            </a:fld>
            <a:endParaRPr lang="en-US" altLang="zh-TW"/>
          </a:p>
        </p:txBody>
      </p:sp>
      <p:pic>
        <p:nvPicPr>
          <p:cNvPr id="2051" name="Picture 4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525" y="5300663"/>
            <a:ext cx="31924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534988"/>
            <a:ext cx="3929062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06" name="Group 58"/>
          <p:cNvGraphicFramePr>
            <a:graphicFrameLocks noGrp="1"/>
          </p:cNvGraphicFramePr>
          <p:nvPr/>
        </p:nvGraphicFramePr>
        <p:xfrm>
          <a:off x="468313" y="4222750"/>
          <a:ext cx="5472112" cy="792480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notifyIcon1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Icon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button1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Text = "Hide" </a:t>
                      </a:r>
                      <a:r>
                        <a:rPr lang="zh-TW" altLang="en-US" sz="2000" dirty="0" smtClean="0"/>
                        <a:t>隠藏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4" name="Rectangle 56"/>
          <p:cNvSpPr>
            <a:spLocks noChangeArrowheads="1"/>
          </p:cNvSpPr>
          <p:nvPr/>
        </p:nvSpPr>
        <p:spPr bwMode="auto">
          <a:xfrm>
            <a:off x="539750" y="630238"/>
            <a:ext cx="251936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>
                <a:latin typeface="Verdana" pitchFamily="34" charset="0"/>
              </a:rPr>
              <a:t>NotifyIcon</a:t>
            </a:r>
          </a:p>
        </p:txBody>
      </p:sp>
      <p:sp>
        <p:nvSpPr>
          <p:cNvPr id="2107" name="Oval 59"/>
          <p:cNvSpPr>
            <a:spLocks noChangeArrowheads="1"/>
          </p:cNvSpPr>
          <p:nvPr/>
        </p:nvSpPr>
        <p:spPr bwMode="auto">
          <a:xfrm>
            <a:off x="6516688" y="3141663"/>
            <a:ext cx="792162" cy="7921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>
            <a:off x="5940425" y="5300663"/>
            <a:ext cx="792163" cy="7921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9" name="AutoShape 61"/>
          <p:cNvSpPr>
            <a:spLocks/>
          </p:cNvSpPr>
          <p:nvPr/>
        </p:nvSpPr>
        <p:spPr bwMode="auto">
          <a:xfrm>
            <a:off x="2411413" y="5686425"/>
            <a:ext cx="1295400" cy="406400"/>
          </a:xfrm>
          <a:prstGeom prst="borderCallout1">
            <a:avLst>
              <a:gd name="adj1" fmla="val 55625"/>
              <a:gd name="adj2" fmla="val -7843"/>
              <a:gd name="adj3" fmla="val -199835"/>
              <a:gd name="adj4" fmla="val -536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dirty="0">
                <a:latin typeface="Verdana" pitchFamily="34" charset="0"/>
              </a:rPr>
              <a:t>Hide();</a:t>
            </a:r>
          </a:p>
        </p:txBody>
      </p:sp>
      <p:cxnSp>
        <p:nvCxnSpPr>
          <p:cNvPr id="24" name="直線單箭頭接點 23"/>
          <p:cNvCxnSpPr/>
          <p:nvPr/>
        </p:nvCxnSpPr>
        <p:spPr>
          <a:xfrm flipV="1">
            <a:off x="4140200" y="3500438"/>
            <a:ext cx="2232025" cy="936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rot="5400000">
            <a:off x="6011863" y="4437063"/>
            <a:ext cx="1223962" cy="3603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文字方塊 26"/>
          <p:cNvSpPr txBox="1">
            <a:spLocks noChangeArrowheads="1"/>
          </p:cNvSpPr>
          <p:nvPr/>
        </p:nvSpPr>
        <p:spPr bwMode="auto">
          <a:xfrm>
            <a:off x="1187450" y="1125538"/>
            <a:ext cx="646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通知</a:t>
            </a:r>
          </a:p>
        </p:txBody>
      </p:sp>
      <p:sp>
        <p:nvSpPr>
          <p:cNvPr id="13" name="Oval 59"/>
          <p:cNvSpPr>
            <a:spLocks noChangeArrowheads="1"/>
          </p:cNvSpPr>
          <p:nvPr/>
        </p:nvSpPr>
        <p:spPr bwMode="auto">
          <a:xfrm>
            <a:off x="4716016" y="2761778"/>
            <a:ext cx="3960440" cy="37988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7" grpId="0" animBg="1"/>
      <p:bldP spid="2108" grpId="0" animBg="1"/>
      <p:bldP spid="210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24D27-1439-49E0-9C9E-DFB9604EAA5B}" type="slidenum">
              <a:rPr lang="en-US" altLang="zh-TW"/>
              <a:pPr/>
              <a:t>4</a:t>
            </a:fld>
            <a:endParaRPr lang="en-US" altLang="zh-TW"/>
          </a:p>
        </p:txBody>
      </p:sp>
      <p:pic>
        <p:nvPicPr>
          <p:cNvPr id="4099" name="Picture 3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4005263"/>
            <a:ext cx="30734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916113"/>
            <a:ext cx="1944688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02" name="Group 6"/>
          <p:cNvGraphicFramePr>
            <a:graphicFrameLocks noGrp="1"/>
          </p:cNvGraphicFramePr>
          <p:nvPr/>
        </p:nvGraphicFramePr>
        <p:xfrm>
          <a:off x="900113" y="981075"/>
          <a:ext cx="3960440" cy="792480"/>
        </p:xfrm>
        <a:graphic>
          <a:graphicData uri="http://schemas.openxmlformats.org/drawingml/2006/table">
            <a:tbl>
              <a:tblPr/>
              <a:tblGrid>
                <a:gridCol w="2735263"/>
                <a:gridCol w="122517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contextMenuStrip1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Show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8" name="Rectangle 31"/>
          <p:cNvSpPr>
            <a:spLocks noChangeArrowheads="1"/>
          </p:cNvSpPr>
          <p:nvPr/>
        </p:nvSpPr>
        <p:spPr bwMode="auto">
          <a:xfrm>
            <a:off x="539750" y="404813"/>
            <a:ext cx="43195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>
                <a:latin typeface="Verdana" pitchFamily="34" charset="0"/>
              </a:rPr>
              <a:t>ContextMenuStrip 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(</a:t>
            </a:r>
            <a:r>
              <a:rPr lang="zh-TW" altLang="en-US" sz="2000">
                <a:solidFill>
                  <a:srgbClr val="FF3300"/>
                </a:solidFill>
                <a:latin typeface="Verdana" pitchFamily="34" charset="0"/>
              </a:rPr>
              <a:t>右按選單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)</a:t>
            </a:r>
            <a:endParaRPr lang="en-US" altLang="zh-TW" sz="2000">
              <a:latin typeface="Verdana" pitchFamily="34" charset="0"/>
            </a:endParaRP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1835150" y="2492375"/>
            <a:ext cx="792163" cy="7921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6156325" y="4365625"/>
            <a:ext cx="792163" cy="7921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6" name="直線單箭頭接點 35"/>
          <p:cNvCxnSpPr/>
          <p:nvPr/>
        </p:nvCxnSpPr>
        <p:spPr>
          <a:xfrm>
            <a:off x="2700338" y="2924175"/>
            <a:ext cx="2519362" cy="12969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3"/>
          <p:cNvSpPr>
            <a:spLocks noChangeArrowheads="1"/>
          </p:cNvSpPr>
          <p:nvPr/>
        </p:nvSpPr>
        <p:spPr bwMode="auto">
          <a:xfrm>
            <a:off x="5292725" y="3933825"/>
            <a:ext cx="792163" cy="7921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9" name="Group 6"/>
          <p:cNvGraphicFramePr>
            <a:graphicFrameLocks noGrp="1"/>
          </p:cNvGraphicFramePr>
          <p:nvPr/>
        </p:nvGraphicFramePr>
        <p:xfrm>
          <a:off x="2268538" y="5445125"/>
          <a:ext cx="5472113" cy="792480"/>
        </p:xfrm>
        <a:graphic>
          <a:graphicData uri="http://schemas.openxmlformats.org/drawingml/2006/table">
            <a:tbl>
              <a:tblPr/>
              <a:tblGrid>
                <a:gridCol w="2735263"/>
                <a:gridCol w="273685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notifyIcon1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contextMenuStrip1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button1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Text = "Hide"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4" name="文字方塊 39"/>
          <p:cNvSpPr txBox="1">
            <a:spLocks noChangeArrowheads="1"/>
          </p:cNvSpPr>
          <p:nvPr/>
        </p:nvSpPr>
        <p:spPr bwMode="auto">
          <a:xfrm>
            <a:off x="5364088" y="980728"/>
            <a:ext cx="31686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Show();</a:t>
            </a:r>
          </a:p>
          <a:p>
            <a:r>
              <a:rPr lang="en-US" altLang="zh-TW" sz="2400">
                <a:latin typeface="Verdana" pitchFamily="34" charset="0"/>
              </a:rPr>
              <a:t>Application.Exit();</a:t>
            </a:r>
            <a:endParaRPr lang="zh-TW" altLang="en-US" sz="2400">
              <a:latin typeface="Verdana" pitchFamily="34" charset="0"/>
            </a:endParaRPr>
          </a:p>
        </p:txBody>
      </p:sp>
      <p:sp>
        <p:nvSpPr>
          <p:cNvPr id="3105" name="矩形 47"/>
          <p:cNvSpPr>
            <a:spLocks noChangeArrowheads="1"/>
          </p:cNvSpPr>
          <p:nvPr/>
        </p:nvSpPr>
        <p:spPr bwMode="auto">
          <a:xfrm>
            <a:off x="5435600" y="5013325"/>
            <a:ext cx="931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(</a:t>
            </a:r>
            <a:r>
              <a:rPr lang="zh-TW" altLang="en-US" sz="2000">
                <a:solidFill>
                  <a:srgbClr val="FF3300"/>
                </a:solidFill>
                <a:latin typeface="Verdana" pitchFamily="34" charset="0"/>
              </a:rPr>
              <a:t>右按</a:t>
            </a:r>
            <a:r>
              <a:rPr lang="en-US" altLang="zh-TW" sz="2000">
                <a:solidFill>
                  <a:srgbClr val="FF3300"/>
                </a:solidFill>
                <a:latin typeface="Verdana" pitchFamily="34" charset="0"/>
              </a:rPr>
              <a:t>)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8" grpId="0" animBg="1"/>
      <p:bldP spid="38" grpId="0" animBg="1"/>
      <p:bldP spid="3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Guessing Game</a:t>
            </a:r>
          </a:p>
        </p:txBody>
      </p:sp>
      <p:sp>
        <p:nvSpPr>
          <p:cNvPr id="3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8FB-43A8-41D1-A170-CAF0876FB10C}" type="slidenum">
              <a:rPr lang="en-US" altLang="zh-TW"/>
              <a:pPr/>
              <a:t>5</a:t>
            </a:fld>
            <a:endParaRPr lang="en-US" altLang="zh-TW"/>
          </a:p>
        </p:txBody>
      </p:sp>
      <p:pic>
        <p:nvPicPr>
          <p:cNvPr id="4173" name="Picture 77" descr="gue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2857500" cy="2533650"/>
          </a:xfrm>
          <a:prstGeom prst="rect">
            <a:avLst/>
          </a:prstGeom>
          <a:noFill/>
        </p:spPr>
      </p:pic>
      <p:pic>
        <p:nvPicPr>
          <p:cNvPr id="4174" name="Picture 78" descr="gues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0"/>
            <a:ext cx="2857500" cy="2533650"/>
          </a:xfrm>
          <a:prstGeom prst="rect">
            <a:avLst/>
          </a:prstGeom>
          <a:noFill/>
        </p:spPr>
      </p:pic>
      <p:graphicFrame>
        <p:nvGraphicFramePr>
          <p:cNvPr id="4251" name="Group 155"/>
          <p:cNvGraphicFramePr>
            <a:graphicFrameLocks noGrp="1"/>
          </p:cNvGraphicFramePr>
          <p:nvPr/>
        </p:nvGraphicFramePr>
        <p:xfrm>
          <a:off x="4114800" y="1728788"/>
          <a:ext cx="4648200" cy="2773680"/>
        </p:xfrm>
        <a:graphic>
          <a:graphicData uri="http://schemas.openxmlformats.org/drawingml/2006/table">
            <a:tbl>
              <a:tblPr/>
              <a:tblGrid>
                <a:gridCol w="1905000"/>
                <a:gridCol w="27432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form1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開口中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textBox1,2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min=1, max=100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label1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textBox3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guess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button1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Guess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label2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Error /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猜中了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09600" y="530225"/>
            <a:ext cx="468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>
                <a:latin typeface="Verdana" pitchFamily="34" charset="0"/>
              </a:rPr>
              <a:t>開口中 </a:t>
            </a:r>
            <a:r>
              <a:rPr lang="en-US" altLang="zh-TW" sz="3200">
                <a:latin typeface="Verdana" pitchFamily="34" charset="0"/>
              </a:rPr>
              <a:t>Guessing game</a:t>
            </a:r>
          </a:p>
        </p:txBody>
      </p:sp>
      <p:sp>
        <p:nvSpPr>
          <p:cNvPr id="4252" name="AutoShape 156"/>
          <p:cNvSpPr>
            <a:spLocks/>
          </p:cNvSpPr>
          <p:nvPr/>
        </p:nvSpPr>
        <p:spPr bwMode="auto">
          <a:xfrm>
            <a:off x="4343400" y="5105400"/>
            <a:ext cx="1295400" cy="457200"/>
          </a:xfrm>
          <a:prstGeom prst="borderCallout1">
            <a:avLst>
              <a:gd name="adj1" fmla="val 25000"/>
              <a:gd name="adj2" fmla="val -5884"/>
              <a:gd name="adj3" fmla="val -386111"/>
              <a:gd name="adj4" fmla="val -1078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label2</a:t>
            </a:r>
          </a:p>
        </p:txBody>
      </p:sp>
      <p:sp>
        <p:nvSpPr>
          <p:cNvPr id="4253" name="Text Box 157"/>
          <p:cNvSpPr txBox="1">
            <a:spLocks noChangeArrowheads="1"/>
          </p:cNvSpPr>
          <p:nvPr/>
        </p:nvSpPr>
        <p:spPr bwMode="auto">
          <a:xfrm>
            <a:off x="6019800" y="5119688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/>
              <a:t>MinimumSize = 200</a:t>
            </a:r>
          </a:p>
          <a:p>
            <a:r>
              <a:rPr lang="en-US" altLang="zh-TW"/>
              <a:t>BorderStyle = Fixed3D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2" grpId="0" animBg="1" autoUpdateAnimBg="0"/>
      <p:bldP spid="42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Guessing Game</a:t>
            </a: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FD6E-3F39-4284-8BEC-70C4B50D036F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15240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 noProof="1">
                <a:latin typeface="Verdana" pitchFamily="34" charset="0"/>
              </a:rPr>
              <a:t>private void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Form1_Load</a:t>
            </a:r>
            <a:r>
              <a:rPr lang="en-US" altLang="zh-TW" sz="2400" noProof="1">
                <a:latin typeface="Verdana" pitchFamily="34" charset="0"/>
              </a:rPr>
              <a:t>(object sender, EventArgs e)</a:t>
            </a:r>
          </a:p>
          <a:p>
            <a:r>
              <a:rPr lang="en-US" altLang="zh-TW" sz="2400" noProof="1">
                <a:latin typeface="Verdana" pitchFamily="34" charset="0"/>
              </a:rPr>
              <a:t>{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Random</a:t>
            </a:r>
            <a:r>
              <a:rPr lang="en-US" altLang="zh-TW" sz="2400" noProof="1">
                <a:latin typeface="Verdana" pitchFamily="34" charset="0"/>
              </a:rPr>
              <a:t> r = new Random();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answer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r.Next</a:t>
            </a:r>
            <a:r>
              <a:rPr lang="en-US" altLang="zh-TW" sz="2400" noProof="1">
                <a:latin typeface="Verdana" pitchFamily="34" charset="0"/>
              </a:rPr>
              <a:t>(1,100);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label2.Text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answer</a:t>
            </a:r>
            <a:r>
              <a:rPr lang="en-US" altLang="zh-TW" sz="2400" noProof="1">
                <a:latin typeface="Verdana" pitchFamily="34" charset="0"/>
              </a:rPr>
              <a:t>.ToString();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label2.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BorderStyle</a:t>
            </a:r>
            <a:r>
              <a:rPr lang="en-US" altLang="zh-TW" sz="2400" noProof="1">
                <a:latin typeface="Verdana" pitchFamily="34" charset="0"/>
              </a:rPr>
              <a:t> = BorderStyle.Fixed3D;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textBox1.Text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min</a:t>
            </a:r>
            <a:r>
              <a:rPr lang="en-US" altLang="zh-TW" sz="2400" noProof="1">
                <a:latin typeface="Verdana" pitchFamily="34" charset="0"/>
              </a:rPr>
              <a:t>.ToString();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textBox2.Text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max</a:t>
            </a:r>
            <a:r>
              <a:rPr lang="en-US" altLang="zh-TW" sz="2400" noProof="1">
                <a:latin typeface="Verdana" pitchFamily="34" charset="0"/>
              </a:rPr>
              <a:t>.ToString();</a:t>
            </a:r>
          </a:p>
          <a:p>
            <a:r>
              <a:rPr lang="en-US" altLang="zh-TW" sz="2400" noProof="1">
                <a:latin typeface="Verdana" pitchFamily="34" charset="0"/>
              </a:rPr>
              <a:t>}</a:t>
            </a:r>
            <a:endParaRPr lang="en-US" altLang="zh-TW" sz="2400" dirty="0">
              <a:latin typeface="Verdana" pitchFamily="34" charset="0"/>
            </a:endParaRPr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>
            <a:off x="5715000" y="4953000"/>
            <a:ext cx="2438400" cy="838200"/>
          </a:xfrm>
          <a:prstGeom prst="borderCallout1">
            <a:avLst>
              <a:gd name="adj1" fmla="val 13634"/>
              <a:gd name="adj2" fmla="val -3125"/>
              <a:gd name="adj3" fmla="val -226324"/>
              <a:gd name="adj4" fmla="val -790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zh-TW" altLang="en-US" sz="2400">
                <a:solidFill>
                  <a:srgbClr val="FF0000"/>
                </a:solidFill>
                <a:latin typeface="Verdana" pitchFamily="34" charset="0"/>
              </a:rPr>
              <a:t>下一個隨機數</a:t>
            </a:r>
          </a:p>
          <a:p>
            <a:pPr algn="ctr"/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(1-100)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" y="838200"/>
            <a:ext cx="632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noProof="1">
                <a:latin typeface="Verdana" pitchFamily="34" charset="0"/>
              </a:rPr>
              <a:t>public int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answer</a:t>
            </a:r>
            <a:r>
              <a:rPr lang="en-US" altLang="zh-TW" sz="2400" noProof="1">
                <a:latin typeface="Verdana" pitchFamily="34" charset="0"/>
              </a:rPr>
              <a:t>=0,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min</a:t>
            </a:r>
            <a:r>
              <a:rPr lang="en-US" altLang="zh-TW" sz="2400" noProof="1">
                <a:latin typeface="Verdana" pitchFamily="34" charset="0"/>
              </a:rPr>
              <a:t>=1,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max</a:t>
            </a:r>
            <a:r>
              <a:rPr lang="en-US" altLang="zh-TW" sz="2400" noProof="1">
                <a:latin typeface="Verdana" pitchFamily="34" charset="0"/>
              </a:rPr>
              <a:t>=100;</a:t>
            </a:r>
            <a:endParaRPr lang="en-US" altLang="zh-TW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Guessing Game</a:t>
            </a: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15CF-2064-48A6-9F9F-8C67F6263944}" type="slidenum">
              <a:rPr lang="en-US" altLang="zh-TW"/>
              <a:pPr/>
              <a:t>7</a:t>
            </a:fld>
            <a:endParaRPr lang="en-US" altLang="zh-TW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533400"/>
            <a:ext cx="8686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 noProof="1">
                <a:latin typeface="Verdana" pitchFamily="34" charset="0"/>
              </a:rPr>
              <a:t>private void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button1</a:t>
            </a:r>
            <a:r>
              <a:rPr lang="en-US" altLang="zh-TW" sz="2400" noProof="1">
                <a:latin typeface="Verdana" pitchFamily="34" charset="0"/>
              </a:rPr>
              <a:t>_Click(object sender, EventArgs e)</a:t>
            </a:r>
          </a:p>
          <a:p>
            <a:r>
              <a:rPr lang="en-US" altLang="zh-TW" sz="2400" dirty="0">
                <a:latin typeface="Verdana" pitchFamily="34" charset="0"/>
              </a:rPr>
              <a:t>{</a:t>
            </a:r>
            <a:endParaRPr lang="en-US" altLang="zh-TW" sz="2400" noProof="1">
              <a:latin typeface="Verdana" pitchFamily="34" charset="0"/>
            </a:endParaRP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int guess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int.Parse</a:t>
            </a:r>
            <a:r>
              <a:rPr lang="en-US" altLang="zh-TW" sz="2400" noProof="1">
                <a:latin typeface="Verdana" pitchFamily="34" charset="0"/>
              </a:rPr>
              <a:t>(textBox3.Text);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label2.Text = "";</a:t>
            </a: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dirty="0">
              <a:latin typeface="Verdana" pitchFamily="34" charset="0"/>
            </a:endParaRPr>
          </a:p>
          <a:p>
            <a:endParaRPr lang="en-US" altLang="zh-TW" sz="2400" noProof="1">
              <a:latin typeface="Verdana" pitchFamily="34" charset="0"/>
            </a:endParaRPr>
          </a:p>
          <a:p>
            <a:r>
              <a:rPr lang="en-US" altLang="zh-TW" sz="2400" noProof="1">
                <a:latin typeface="Verdana" pitchFamily="34" charset="0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19200" y="2073275"/>
            <a:ext cx="624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 noProof="1">
                <a:latin typeface="Verdana" pitchFamily="34" charset="0"/>
              </a:rPr>
              <a:t>if (</a:t>
            </a:r>
            <a:r>
              <a:rPr lang="en-US" altLang="zh-TW" sz="2400" u="sng" dirty="0">
                <a:solidFill>
                  <a:srgbClr val="FF3300"/>
                </a:solidFill>
                <a:latin typeface="Verdana" pitchFamily="34" charset="0"/>
              </a:rPr>
              <a:t>						</a:t>
            </a:r>
            <a:r>
              <a:rPr lang="en-US" altLang="zh-TW" sz="2400" noProof="1">
                <a:latin typeface="Verdana" pitchFamily="34" charset="0"/>
              </a:rPr>
              <a:t>){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label2.Text = "Error";</a:t>
            </a:r>
          </a:p>
          <a:p>
            <a:r>
              <a:rPr lang="en-US" altLang="zh-TW" sz="2400" dirty="0">
                <a:latin typeface="Verdana" pitchFamily="34" charset="0"/>
              </a:rPr>
              <a:t>	</a:t>
            </a:r>
            <a:r>
              <a:rPr lang="en-US" altLang="zh-TW" sz="2400" noProof="1">
                <a:latin typeface="Verdana" pitchFamily="34" charset="0"/>
              </a:rPr>
              <a:t>return;</a:t>
            </a:r>
          </a:p>
          <a:p>
            <a:r>
              <a:rPr lang="en-US" altLang="zh-TW" sz="2400" noProof="1">
                <a:latin typeface="Verdana" pitchFamily="34" charset="0"/>
              </a:rPr>
              <a:t>}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19200" y="374967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 noProof="1">
                <a:latin typeface="Verdana" pitchFamily="34" charset="0"/>
              </a:rPr>
              <a:t>if (</a:t>
            </a:r>
            <a:r>
              <a:rPr lang="en-US" altLang="zh-TW" sz="2400" u="sng" dirty="0">
                <a:solidFill>
                  <a:srgbClr val="FF3300"/>
                </a:solidFill>
                <a:latin typeface="Verdana" pitchFamily="34" charset="0"/>
              </a:rPr>
              <a:t>			</a:t>
            </a:r>
            <a:r>
              <a:rPr lang="en-US" altLang="zh-TW" sz="2400" noProof="1">
                <a:latin typeface="Verdana" pitchFamily="34" charset="0"/>
              </a:rPr>
              <a:t>) label2.Text = "</a:t>
            </a:r>
            <a:r>
              <a:rPr lang="zh-TW" sz="2400" noProof="1">
                <a:latin typeface="Verdana" pitchFamily="34" charset="0"/>
              </a:rPr>
              <a:t>猜中了</a:t>
            </a:r>
            <a:r>
              <a:rPr lang="zh-TW" altLang="zh-TW" sz="2400" noProof="1">
                <a:latin typeface="Verdana" pitchFamily="34" charset="0"/>
              </a:rPr>
              <a:t>";</a:t>
            </a:r>
          </a:p>
          <a:p>
            <a:r>
              <a:rPr lang="en-US" altLang="zh-TW" sz="2400" noProof="1">
                <a:latin typeface="Verdana" pitchFamily="34" charset="0"/>
              </a:rPr>
              <a:t>else if (</a:t>
            </a:r>
            <a:r>
              <a:rPr lang="en-US" altLang="zh-TW" sz="2400" u="sng" dirty="0">
                <a:solidFill>
                  <a:srgbClr val="FF3300"/>
                </a:solidFill>
                <a:latin typeface="Verdana" pitchFamily="34" charset="0"/>
              </a:rPr>
              <a:t>			</a:t>
            </a:r>
            <a:r>
              <a:rPr lang="en-US" altLang="zh-TW" sz="2400" noProof="1">
                <a:latin typeface="Verdana" pitchFamily="34" charset="0"/>
              </a:rPr>
              <a:t>)</a:t>
            </a:r>
          </a:p>
          <a:p>
            <a:r>
              <a:rPr lang="en-US" altLang="zh-TW" sz="2400" noProof="1" smtClean="0">
                <a:latin typeface="Verdana" pitchFamily="34" charset="0"/>
              </a:rPr>
              <a:t>else </a:t>
            </a:r>
            <a:r>
              <a:rPr lang="en-US" altLang="zh-TW" sz="2400" u="sng" noProof="1" smtClean="0">
                <a:latin typeface="Verdana" pitchFamily="34" charset="0"/>
              </a:rPr>
              <a:t>						</a:t>
            </a:r>
            <a:endParaRPr lang="en-US" altLang="zh-TW" sz="2400" u="sng" noProof="1">
              <a:latin typeface="Verdana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19200" y="5121275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 noProof="1">
                <a:latin typeface="Verdana" pitchFamily="34" charset="0"/>
              </a:rPr>
              <a:t>textBox1.Text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min</a:t>
            </a:r>
            <a:r>
              <a:rPr lang="en-US" altLang="zh-TW" sz="2400" noProof="1">
                <a:latin typeface="Verdana" pitchFamily="34" charset="0"/>
              </a:rPr>
              <a:t>.ToString();</a:t>
            </a:r>
          </a:p>
          <a:p>
            <a:r>
              <a:rPr lang="en-US" altLang="zh-TW" sz="2400" noProof="1">
                <a:latin typeface="Verdana" pitchFamily="34" charset="0"/>
              </a:rPr>
              <a:t>textBox2.Text = </a:t>
            </a:r>
            <a:r>
              <a:rPr lang="en-US" altLang="zh-TW" sz="2400" noProof="1">
                <a:solidFill>
                  <a:srgbClr val="FF3300"/>
                </a:solidFill>
                <a:latin typeface="Verdana" pitchFamily="34" charset="0"/>
              </a:rPr>
              <a:t>max</a:t>
            </a:r>
            <a:r>
              <a:rPr lang="en-US" altLang="zh-TW" sz="2400" noProof="1">
                <a:latin typeface="Verdana" pitchFamily="34" charset="0"/>
              </a:rPr>
              <a:t>.ToString();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瀏覽器 Web Browser</a:t>
            </a:r>
          </a:p>
        </p:txBody>
      </p:sp>
      <p:sp>
        <p:nvSpPr>
          <p:cNvPr id="3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8332-828A-493D-86F1-88B319FCCF2F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762000" y="1219200"/>
            <a:ext cx="7467600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4176" name="Group 80"/>
          <p:cNvGraphicFramePr>
            <a:graphicFrameLocks noGrp="1"/>
          </p:cNvGraphicFramePr>
          <p:nvPr/>
        </p:nvGraphicFramePr>
        <p:xfrm>
          <a:off x="4495800" y="1447800"/>
          <a:ext cx="4419600" cy="2377440"/>
        </p:xfrm>
        <a:graphic>
          <a:graphicData uri="http://schemas.openxmlformats.org/drawingml/2006/table">
            <a:tbl>
              <a:tblPr/>
              <a:tblGrid>
                <a:gridCol w="1905000"/>
                <a:gridCol w="25146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form1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My Web Browser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800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sym typeface="Symbol" pitchFamily="18" charset="2"/>
                        </a:rPr>
                        <a:t>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webBrowser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textBox1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http://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label1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url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button1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57200" y="457200"/>
            <a:ext cx="424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>
                <a:latin typeface="Verdana" pitchFamily="34" charset="0"/>
              </a:rPr>
              <a:t>瀏覽器 </a:t>
            </a:r>
            <a:r>
              <a:rPr lang="en-US" altLang="zh-TW" sz="3200">
                <a:latin typeface="Verdana" pitchFamily="34" charset="0"/>
              </a:rPr>
              <a:t>Web Browser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990600" y="541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url: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1828800" y="5410200"/>
            <a:ext cx="518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http://www.hotmail.com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7315200" y="5410200"/>
            <a:ext cx="609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TW">
                <a:latin typeface="Verdana" pitchFamily="34" charset="0"/>
              </a:rPr>
              <a:t>go</a:t>
            </a:r>
          </a:p>
        </p:txBody>
      </p:sp>
      <p:sp>
        <p:nvSpPr>
          <p:cNvPr id="4181" name="AutoShape 85"/>
          <p:cNvSpPr>
            <a:spLocks/>
          </p:cNvSpPr>
          <p:nvPr/>
        </p:nvSpPr>
        <p:spPr bwMode="auto">
          <a:xfrm>
            <a:off x="1600200" y="4191000"/>
            <a:ext cx="5029200" cy="376238"/>
          </a:xfrm>
          <a:prstGeom prst="borderCallout1">
            <a:avLst>
              <a:gd name="adj1" fmla="val 30380"/>
              <a:gd name="adj2" fmla="val 101514"/>
              <a:gd name="adj3" fmla="val 302954"/>
              <a:gd name="adj4" fmla="val 11265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noProof="1">
                <a:solidFill>
                  <a:srgbClr val="FF0000"/>
                </a:solidFill>
                <a:latin typeface="Verdana" pitchFamily="34" charset="0"/>
              </a:rPr>
              <a:t>webBrowser1.Navigate(textBox1.Text);</a:t>
            </a:r>
            <a:endParaRPr lang="en-US" altLang="zh-TW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182" name="AutoShape 86"/>
          <p:cNvSpPr>
            <a:spLocks/>
          </p:cNvSpPr>
          <p:nvPr/>
        </p:nvSpPr>
        <p:spPr bwMode="auto">
          <a:xfrm>
            <a:off x="2590800" y="2133600"/>
            <a:ext cx="1743075" cy="925513"/>
          </a:xfrm>
          <a:prstGeom prst="borderCallout1">
            <a:avLst>
              <a:gd name="adj1" fmla="val 12352"/>
              <a:gd name="adj2" fmla="val -4370"/>
              <a:gd name="adj3" fmla="val 346139"/>
              <a:gd name="adj4" fmla="val -330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若使用者</a:t>
            </a:r>
          </a:p>
          <a:p>
            <a:r>
              <a:rPr lang="zh-TW" altLang="en-US">
                <a:solidFill>
                  <a:srgbClr val="FF0000"/>
                </a:solidFill>
              </a:rPr>
              <a:t>沒有輸入</a:t>
            </a:r>
            <a:r>
              <a:rPr lang="zh-TW" altLang="en-US"/>
              <a:t> </a:t>
            </a:r>
            <a:r>
              <a:rPr lang="en-US" altLang="zh-TW"/>
              <a:t>http://</a:t>
            </a:r>
          </a:p>
          <a:p>
            <a:r>
              <a:rPr lang="zh-TW" altLang="en-US"/>
              <a:t>自動加入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  <p:bldP spid="4177" grpId="0" animBg="1"/>
      <p:bldP spid="4178" grpId="0" animBg="1"/>
      <p:bldP spid="4181" grpId="0" animBg="1"/>
      <p:bldP spid="418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313</Words>
  <Application>Microsoft Office PowerPoint</Application>
  <PresentationFormat>如螢幕大小 (4:3)</PresentationFormat>
  <Paragraphs>153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ablmcc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szeto</cp:lastModifiedBy>
  <cp:revision>13</cp:revision>
  <dcterms:created xsi:type="dcterms:W3CDTF">2011-07-21T04:16:16Z</dcterms:created>
  <dcterms:modified xsi:type="dcterms:W3CDTF">2013-02-08T14:03:01Z</dcterms:modified>
</cp:coreProperties>
</file>