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10234613" cy="70993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4184" cy="3544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798206" y="0"/>
            <a:ext cx="4434184" cy="3544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44BEC-22C0-40AF-AA9B-7B703D5CF9AA}" type="datetimeFigureOut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743631"/>
            <a:ext cx="4434184" cy="3544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798206" y="6743631"/>
            <a:ext cx="4434184" cy="3544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55280-C390-4D1F-AE1C-C76FC08513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59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4998" cy="354965"/>
          </a:xfrm>
          <a:prstGeom prst="rect">
            <a:avLst/>
          </a:prstGeom>
        </p:spPr>
        <p:txBody>
          <a:bodyPr vert="horz" lIns="96640" tIns="48320" rIns="96640" bIns="483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797248" y="1"/>
            <a:ext cx="4434998" cy="354965"/>
          </a:xfrm>
          <a:prstGeom prst="rect">
            <a:avLst/>
          </a:prstGeom>
        </p:spPr>
        <p:txBody>
          <a:bodyPr vert="horz" lIns="96640" tIns="48320" rIns="96640" bIns="48320" rtlCol="0"/>
          <a:lstStyle>
            <a:lvl1pPr algn="r">
              <a:defRPr sz="1200"/>
            </a:lvl1pPr>
          </a:lstStyle>
          <a:p>
            <a:fld id="{E5C45DDF-40B4-4482-B401-8F83E9ABA54B}" type="datetimeFigureOut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51237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0" tIns="48320" rIns="96640" bIns="483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023462" y="3372167"/>
            <a:ext cx="8187690" cy="3194685"/>
          </a:xfrm>
          <a:prstGeom prst="rect">
            <a:avLst/>
          </a:prstGeom>
        </p:spPr>
        <p:txBody>
          <a:bodyPr vert="horz" lIns="96640" tIns="48320" rIns="96640" bIns="483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743104"/>
            <a:ext cx="4434998" cy="354965"/>
          </a:xfrm>
          <a:prstGeom prst="rect">
            <a:avLst/>
          </a:prstGeom>
        </p:spPr>
        <p:txBody>
          <a:bodyPr vert="horz" lIns="96640" tIns="48320" rIns="96640" bIns="483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797248" y="6743104"/>
            <a:ext cx="4434998" cy="354965"/>
          </a:xfrm>
          <a:prstGeom prst="rect">
            <a:avLst/>
          </a:prstGeom>
        </p:spPr>
        <p:txBody>
          <a:bodyPr vert="horz" lIns="96640" tIns="48320" rIns="96640" bIns="48320" rtlCol="0" anchor="b"/>
          <a:lstStyle>
            <a:lvl1pPr algn="r">
              <a:defRPr sz="1200"/>
            </a:lvl1pPr>
          </a:lstStyle>
          <a:p>
            <a:fld id="{7CE1ECB4-4F65-4AB1-9963-D522F25E9A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4DE9-8FB3-4A57-B917-AEBE62B64733}" type="datetime1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11A95-38EB-4859-801A-9F2ADFC5B99D}" type="datetime1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22469-4007-4E67-9DCB-35DEAC93F7FA}" type="datetime1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605E-8C2E-400B-B226-9D7B99A0E340}" type="datetime1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9F7-3165-411F-92C0-05A946EF14F3}" type="datetime1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4C720-3F1D-4987-8CD2-F5CAB3174269}" type="datetime1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AED1-8A60-4925-A059-8AF12C3B35B5}" type="datetime1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3DE9A-CCE3-42C5-952C-629A22AEC9DC}" type="datetime1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06A50-89E9-44AD-A415-1928B3C399D5}" type="datetime1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7808-AB03-45E2-A104-31A65E910968}" type="datetime1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CD91-15B9-4EDF-8ACC-58246CDFAA32}" type="datetime1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7F95-F0BA-4F14-A2DB-8753A63A0FD6}" type="datetime1">
              <a:rPr lang="zh-TW" altLang="en-US" smtClean="0"/>
              <a:pPr/>
              <a:t>2013-02-07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37312-2CC0-4632-866F-C730792C6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8640"/>
            <a:ext cx="7305998" cy="655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3667125" cy="456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96952"/>
            <a:ext cx="53721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8317"/>
            <a:ext cx="8352928" cy="6587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570" y="1681068"/>
            <a:ext cx="338137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字方塊 2"/>
          <p:cNvSpPr txBox="1"/>
          <p:nvPr/>
        </p:nvSpPr>
        <p:spPr>
          <a:xfrm>
            <a:off x="6300192" y="1216143"/>
            <a:ext cx="200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Method </a:t>
            </a:r>
            <a:r>
              <a:rPr lang="zh-TW" altLang="en-US" dirty="0" smtClean="0"/>
              <a:t>方法</a:t>
            </a:r>
            <a:r>
              <a:rPr lang="en-US" altLang="zh-TW" dirty="0" smtClean="0"/>
              <a:t>/</a:t>
            </a:r>
            <a:r>
              <a:rPr lang="zh-TW" altLang="en-US" dirty="0" smtClean="0"/>
              <a:t>動作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2354" y="1604206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直線圖說文字 1 5"/>
          <p:cNvSpPr/>
          <p:nvPr/>
        </p:nvSpPr>
        <p:spPr>
          <a:xfrm>
            <a:off x="3923928" y="3290793"/>
            <a:ext cx="1557486" cy="648072"/>
          </a:xfrm>
          <a:prstGeom prst="borderCallout1">
            <a:avLst>
              <a:gd name="adj1" fmla="val 18750"/>
              <a:gd name="adj2" fmla="val -8333"/>
              <a:gd name="adj3" fmla="val -62187"/>
              <a:gd name="adj4" fmla="val -3148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textBox2.Text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7" name="直線圖說文字 1 6"/>
          <p:cNvSpPr/>
          <p:nvPr/>
        </p:nvSpPr>
        <p:spPr>
          <a:xfrm>
            <a:off x="3231724" y="4581128"/>
            <a:ext cx="1628308" cy="648072"/>
          </a:xfrm>
          <a:prstGeom prst="borderCallout1">
            <a:avLst>
              <a:gd name="adj1" fmla="val 18750"/>
              <a:gd name="adj2" fmla="val -8333"/>
              <a:gd name="adj3" fmla="val -93895"/>
              <a:gd name="adj4" fmla="val -3962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textBox3.Text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8" name="直線圖說文字 1 7"/>
          <p:cNvSpPr/>
          <p:nvPr/>
        </p:nvSpPr>
        <p:spPr>
          <a:xfrm>
            <a:off x="196218" y="4052275"/>
            <a:ext cx="1279438" cy="553998"/>
          </a:xfrm>
          <a:prstGeom prst="borderCallout1">
            <a:avLst>
              <a:gd name="adj1" fmla="val 28120"/>
              <a:gd name="adj2" fmla="val 111606"/>
              <a:gd name="adj3" fmla="val -182697"/>
              <a:gd name="adj4" fmla="val 13328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textBox1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" name="直線圖說文字 1 8"/>
          <p:cNvSpPr/>
          <p:nvPr/>
        </p:nvSpPr>
        <p:spPr>
          <a:xfrm>
            <a:off x="3339736" y="445314"/>
            <a:ext cx="2088232" cy="648072"/>
          </a:xfrm>
          <a:prstGeom prst="borderCallout1">
            <a:avLst>
              <a:gd name="adj1" fmla="val 38078"/>
              <a:gd name="adj2" fmla="val -5934"/>
              <a:gd name="adj3" fmla="val 274856"/>
              <a:gd name="adj4" fmla="val -436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</a:rPr>
              <a:t>雙按</a:t>
            </a:r>
            <a:r>
              <a:rPr lang="en-US" altLang="zh-TW" dirty="0" smtClean="0">
                <a:solidFill>
                  <a:schemeClr val="tx1"/>
                </a:solidFill>
              </a:rPr>
              <a:t>button1,2,3,4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75656" y="5723964"/>
            <a:ext cx="468052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 err="1" smtClean="0">
                <a:latin typeface="Verdana" pitchFamily="34" charset="0"/>
                <a:cs typeface="Arial" pitchFamily="34" charset="0"/>
              </a:rPr>
              <a:t>int</a:t>
            </a:r>
            <a:r>
              <a:rPr lang="en-US" altLang="zh-TW" dirty="0" smtClean="0">
                <a:latin typeface="Verdana" pitchFamily="34" charset="0"/>
                <a:cs typeface="Arial" pitchFamily="34" charset="0"/>
              </a:rPr>
              <a:t> c = </a:t>
            </a:r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int.Parse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(</a:t>
            </a:r>
            <a:r>
              <a:rPr lang="en-US" altLang="zh-TW" dirty="0" smtClean="0">
                <a:latin typeface="Verdana" pitchFamily="34" charset="0"/>
                <a:cs typeface="Arial" pitchFamily="34" charset="0"/>
              </a:rPr>
              <a:t>textBox1.Text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)</a:t>
            </a:r>
            <a:r>
              <a:rPr lang="en-US" altLang="zh-TW" dirty="0" smtClean="0">
                <a:latin typeface="Verdana" pitchFamily="34" charset="0"/>
                <a:cs typeface="Arial" pitchFamily="34" charset="0"/>
              </a:rPr>
              <a:t> + 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…</a:t>
            </a:r>
            <a:r>
              <a:rPr lang="en-US" altLang="zh-TW" dirty="0" smtClean="0">
                <a:latin typeface="Verdana" pitchFamily="34" charset="0"/>
                <a:cs typeface="Arial" pitchFamily="34" charset="0"/>
              </a:rPr>
              <a:t>;</a:t>
            </a:r>
          </a:p>
          <a:p>
            <a:r>
              <a:rPr lang="en-US" altLang="zh-TW" dirty="0" smtClean="0">
                <a:latin typeface="Verdana" pitchFamily="34" charset="0"/>
                <a:cs typeface="Arial" pitchFamily="34" charset="0"/>
              </a:rPr>
              <a:t>textBox3.Text </a:t>
            </a:r>
            <a:r>
              <a:rPr lang="en-US" altLang="zh-TW" dirty="0" smtClean="0">
                <a:latin typeface="Verdana" pitchFamily="34" charset="0"/>
                <a:cs typeface="Arial" pitchFamily="34" charset="0"/>
              </a:rPr>
              <a:t>= </a:t>
            </a:r>
            <a:r>
              <a:rPr lang="en-US" altLang="zh-TW" dirty="0" err="1" smtClean="0">
                <a:latin typeface="Verdana" pitchFamily="34" charset="0"/>
                <a:cs typeface="Arial" pitchFamily="34" charset="0"/>
              </a:rPr>
              <a:t>c</a:t>
            </a:r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  <a:cs typeface="Arial" pitchFamily="34" charset="0"/>
              </a:rPr>
              <a:t>.</a:t>
            </a:r>
            <a:r>
              <a:rPr lang="en-US" altLang="zh-TW" dirty="0" err="1" smtClean="0">
                <a:solidFill>
                  <a:srgbClr val="FF0000"/>
                </a:solidFill>
                <a:latin typeface="Verdana" pitchFamily="34" charset="0"/>
              </a:rPr>
              <a:t>ToString</a:t>
            </a:r>
            <a:r>
              <a:rPr lang="en-US" altLang="zh-TW" dirty="0" smtClean="0">
                <a:solidFill>
                  <a:srgbClr val="FF0000"/>
                </a:solidFill>
                <a:latin typeface="Verdana" pitchFamily="34" charset="0"/>
              </a:rPr>
              <a:t>()</a:t>
            </a:r>
            <a:r>
              <a:rPr lang="en-US" altLang="zh-TW" dirty="0" smtClean="0">
                <a:latin typeface="Verdana" pitchFamily="34" charset="0"/>
              </a:rPr>
              <a:t>;</a:t>
            </a:r>
            <a:endParaRPr lang="en-US" altLang="zh-TW" dirty="0" smtClean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051720" y="6372036"/>
            <a:ext cx="1310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Text </a:t>
            </a:r>
            <a:r>
              <a:rPr lang="zh-TW" altLang="en-US" dirty="0" smtClean="0"/>
              <a:t>是文字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23528" y="5723964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</a:t>
            </a:r>
            <a:r>
              <a:rPr lang="zh-TW" altLang="en-US" dirty="0" smtClean="0"/>
              <a:t>是數字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339752" y="536392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轉為數字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4139952" y="637203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轉為文字</a:t>
            </a:r>
            <a:endParaRPr lang="zh-TW" altLang="en-US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2627784" y="2420888"/>
            <a:ext cx="2800184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1" grpId="0" animBg="1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by Szeto CY</a:t>
            </a:r>
            <a:endParaRPr lang="en-US" altLang="zh-TW"/>
          </a:p>
        </p:txBody>
      </p:sp>
      <p:sp>
        <p:nvSpPr>
          <p:cNvPr id="1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Visual C# 2008</a:t>
            </a:r>
          </a:p>
        </p:txBody>
      </p:sp>
      <p:sp>
        <p:nvSpPr>
          <p:cNvPr id="1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4EE45-6964-4D34-A0D1-4507CCBA9D85}" type="slidenum">
              <a:rPr lang="en-US" altLang="zh-TW"/>
              <a:pPr/>
              <a:t>5</a:t>
            </a:fld>
            <a:endParaRPr lang="en-US" altLang="zh-TW"/>
          </a:p>
        </p:txBody>
      </p:sp>
      <p:pic>
        <p:nvPicPr>
          <p:cNvPr id="4112" name="Picture 16" descr="vcs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4038" y="1773238"/>
            <a:ext cx="3133725" cy="3305175"/>
          </a:xfrm>
          <a:prstGeom prst="rect">
            <a:avLst/>
          </a:prstGeom>
          <a:noFill/>
        </p:spPr>
      </p:pic>
      <p:pic>
        <p:nvPicPr>
          <p:cNvPr id="4104" name="Picture 8" descr="vcs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1074738"/>
            <a:ext cx="2266950" cy="5162550"/>
          </a:xfrm>
          <a:prstGeom prst="rect">
            <a:avLst/>
          </a:prstGeom>
          <a:noFill/>
        </p:spPr>
      </p:pic>
      <p:pic>
        <p:nvPicPr>
          <p:cNvPr id="4105" name="Picture 9" descr="vcs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1069975"/>
            <a:ext cx="2552700" cy="5238750"/>
          </a:xfrm>
          <a:prstGeom prst="rect">
            <a:avLst/>
          </a:prstGeom>
          <a:noFill/>
        </p:spPr>
      </p:pic>
      <p:sp>
        <p:nvSpPr>
          <p:cNvPr id="4106" name="Oval 10"/>
          <p:cNvSpPr>
            <a:spLocks noChangeArrowheads="1"/>
          </p:cNvSpPr>
          <p:nvPr/>
        </p:nvSpPr>
        <p:spPr bwMode="auto">
          <a:xfrm>
            <a:off x="179388" y="1862138"/>
            <a:ext cx="1368425" cy="122555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2916238" y="1628775"/>
            <a:ext cx="2232025" cy="8636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6084888" y="2924175"/>
            <a:ext cx="2232025" cy="1081088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900113" y="469900"/>
            <a:ext cx="171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dirty="0" smtClean="0"/>
              <a:t>工具箱 </a:t>
            </a:r>
            <a:r>
              <a:rPr lang="en-US" altLang="zh-TW" dirty="0" smtClean="0"/>
              <a:t>Tool Box</a:t>
            </a:r>
            <a:endParaRPr lang="zh-TW" altLang="en-US" dirty="0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4427538" y="469900"/>
            <a:ext cx="11882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dirty="0" smtClean="0"/>
              <a:t>表單 </a:t>
            </a:r>
            <a:r>
              <a:rPr lang="en-US" altLang="zh-TW" dirty="0" smtClean="0"/>
              <a:t>Form</a:t>
            </a:r>
            <a:endParaRPr lang="zh-TW" altLang="en-US" dirty="0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948264" y="469900"/>
            <a:ext cx="16685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dirty="0" smtClean="0"/>
              <a:t>屬性 </a:t>
            </a:r>
            <a:r>
              <a:rPr lang="en-US" altLang="zh-TW" dirty="0" smtClean="0"/>
              <a:t>Properties</a:t>
            </a:r>
            <a:endParaRPr lang="zh-TW" altLang="en-US" dirty="0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 flipV="1">
            <a:off x="1476375" y="3933825"/>
            <a:ext cx="2879725" cy="21590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276600" y="5300663"/>
            <a:ext cx="269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從工具箱拉出以上控制項</a:t>
            </a:r>
          </a:p>
          <a:p>
            <a:r>
              <a:rPr lang="zh-TW" altLang="en-US"/>
              <a:t>再按</a:t>
            </a:r>
            <a:r>
              <a:rPr lang="en-US" altLang="zh-TW"/>
              <a:t>F5</a:t>
            </a:r>
            <a:r>
              <a:rPr lang="zh-TW" altLang="en-US"/>
              <a:t>開始偵錯 </a:t>
            </a:r>
            <a:r>
              <a:rPr lang="en-US" altLang="zh-TW"/>
              <a:t>(</a:t>
            </a:r>
            <a:r>
              <a:rPr lang="zh-TW" altLang="en-US"/>
              <a:t>執行</a:t>
            </a:r>
            <a:r>
              <a:rPr lang="en-US" altLang="zh-TW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animBg="1"/>
      <p:bldP spid="4107" grpId="0" animBg="1"/>
      <p:bldP spid="4108" grpId="0" animBg="1"/>
      <p:bldP spid="4113" grpId="0" animBg="1"/>
      <p:bldP spid="4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by Szeto CY</a:t>
            </a:r>
            <a:endParaRPr lang="en-US" altLang="zh-TW"/>
          </a:p>
        </p:txBody>
      </p:sp>
      <p:sp>
        <p:nvSpPr>
          <p:cNvPr id="40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Visual C# 2008</a:t>
            </a:r>
          </a:p>
        </p:txBody>
      </p:sp>
      <p:sp>
        <p:nvSpPr>
          <p:cNvPr id="4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65BF2-2CC1-4D23-B034-3AD5A3998CFE}" type="slidenum">
              <a:rPr lang="en-US" altLang="zh-TW"/>
              <a:pPr/>
              <a:t>6</a:t>
            </a:fld>
            <a:endParaRPr lang="en-US" altLang="zh-TW"/>
          </a:p>
        </p:txBody>
      </p:sp>
      <p:pic>
        <p:nvPicPr>
          <p:cNvPr id="6148" name="Picture 4" descr="vcs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692150"/>
            <a:ext cx="3238500" cy="3400425"/>
          </a:xfrm>
          <a:prstGeom prst="rect">
            <a:avLst/>
          </a:prstGeom>
          <a:noFill/>
        </p:spPr>
      </p:pic>
      <p:graphicFrame>
        <p:nvGraphicFramePr>
          <p:cNvPr id="6195" name="Group 51"/>
          <p:cNvGraphicFramePr>
            <a:graphicFrameLocks noGrp="1"/>
          </p:cNvGraphicFramePr>
          <p:nvPr/>
        </p:nvGraphicFramePr>
        <p:xfrm>
          <a:off x="4500563" y="1412875"/>
          <a:ext cx="4103687" cy="3169920"/>
        </p:xfrm>
        <a:graphic>
          <a:graphicData uri="http://schemas.openxmlformats.org/drawingml/2006/table">
            <a:tbl>
              <a:tblPr/>
              <a:tblGrid>
                <a:gridCol w="1431925"/>
                <a:gridCol w="2671762"/>
              </a:tblGrid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label1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label2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Class#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label3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textBox1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Chan TM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textBox2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4A01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textBox3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abc@hotmail.com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button1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&amp;</a:t>
                      </a: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Submit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form1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新細明體" charset="-120"/>
                        </a:rPr>
                        <a:t>Student Card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4427538" y="620713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按照下表，更改各控制項</a:t>
            </a:r>
            <a:r>
              <a:rPr lang="en-US" altLang="zh-TW"/>
              <a:t>Text</a:t>
            </a:r>
            <a:r>
              <a:rPr lang="zh-TW" altLang="en-US"/>
              <a:t>屬性</a:t>
            </a:r>
          </a:p>
          <a:p>
            <a:r>
              <a:rPr lang="zh-TW" altLang="en-US"/>
              <a:t>再按</a:t>
            </a:r>
            <a:r>
              <a:rPr lang="en-US" altLang="zh-TW"/>
              <a:t>F5</a:t>
            </a:r>
            <a:r>
              <a:rPr lang="zh-TW" altLang="en-US"/>
              <a:t>開始偵錯 </a:t>
            </a:r>
            <a:r>
              <a:rPr lang="en-US" altLang="zh-TW"/>
              <a:t>(</a:t>
            </a:r>
            <a:r>
              <a:rPr lang="zh-TW" altLang="en-US"/>
              <a:t>執行</a:t>
            </a:r>
            <a:r>
              <a:rPr lang="en-US" altLang="zh-TW"/>
              <a:t>)</a:t>
            </a:r>
          </a:p>
        </p:txBody>
      </p:sp>
      <p:sp>
        <p:nvSpPr>
          <p:cNvPr id="6198" name="Oval 54"/>
          <p:cNvSpPr>
            <a:spLocks noChangeArrowheads="1"/>
          </p:cNvSpPr>
          <p:nvPr/>
        </p:nvSpPr>
        <p:spPr bwMode="auto">
          <a:xfrm>
            <a:off x="827088" y="1844675"/>
            <a:ext cx="1368425" cy="122555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199" name="Oval 55"/>
          <p:cNvSpPr>
            <a:spLocks noChangeArrowheads="1"/>
          </p:cNvSpPr>
          <p:nvPr/>
        </p:nvSpPr>
        <p:spPr bwMode="auto">
          <a:xfrm>
            <a:off x="4284663" y="1341438"/>
            <a:ext cx="1368425" cy="129547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00" name="Oval 56"/>
          <p:cNvSpPr>
            <a:spLocks noChangeArrowheads="1"/>
          </p:cNvSpPr>
          <p:nvPr/>
        </p:nvSpPr>
        <p:spPr bwMode="auto">
          <a:xfrm>
            <a:off x="2051050" y="1773238"/>
            <a:ext cx="1368425" cy="1225550"/>
          </a:xfrm>
          <a:prstGeom prst="ellips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01" name="Oval 57"/>
          <p:cNvSpPr>
            <a:spLocks noChangeArrowheads="1"/>
          </p:cNvSpPr>
          <p:nvPr/>
        </p:nvSpPr>
        <p:spPr bwMode="auto">
          <a:xfrm>
            <a:off x="4283968" y="2565400"/>
            <a:ext cx="1656184" cy="1295648"/>
          </a:xfrm>
          <a:prstGeom prst="ellips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202" name="Line 58"/>
          <p:cNvSpPr>
            <a:spLocks noChangeShapeType="1"/>
          </p:cNvSpPr>
          <p:nvPr/>
        </p:nvSpPr>
        <p:spPr bwMode="auto">
          <a:xfrm flipH="1" flipV="1">
            <a:off x="1908175" y="1412875"/>
            <a:ext cx="2663825" cy="294957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6203" name="Rectangle 59"/>
          <p:cNvSpPr>
            <a:spLocks noChangeArrowheads="1"/>
          </p:cNvSpPr>
          <p:nvPr/>
        </p:nvSpPr>
        <p:spPr bwMode="auto">
          <a:xfrm>
            <a:off x="539750" y="4365625"/>
            <a:ext cx="43211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dirty="0"/>
              <a:t>其他屬性</a:t>
            </a:r>
            <a:r>
              <a:rPr lang="en-US" altLang="zh-TW" dirty="0"/>
              <a:t>:</a:t>
            </a:r>
          </a:p>
          <a:p>
            <a:r>
              <a:rPr lang="en-US" altLang="zh-TW" dirty="0" err="1"/>
              <a:t>BackColor</a:t>
            </a:r>
            <a:r>
              <a:rPr lang="en-US" altLang="zh-TW" dirty="0"/>
              <a:t>	</a:t>
            </a:r>
            <a:r>
              <a:rPr lang="en-US" altLang="zh-TW" dirty="0" err="1"/>
              <a:t>BackgroundImage</a:t>
            </a:r>
            <a:endParaRPr lang="en-US" altLang="zh-TW" dirty="0"/>
          </a:p>
          <a:p>
            <a:r>
              <a:rPr lang="en-US" altLang="zh-TW" dirty="0" err="1"/>
              <a:t>MaximumSize</a:t>
            </a:r>
            <a:r>
              <a:rPr lang="en-US" altLang="zh-TW" dirty="0"/>
              <a:t>	Font</a:t>
            </a:r>
          </a:p>
          <a:p>
            <a:r>
              <a:rPr lang="en-US" altLang="zh-TW" dirty="0" err="1"/>
              <a:t>MinimumSize</a:t>
            </a:r>
            <a:r>
              <a:rPr lang="en-US" altLang="zh-TW" dirty="0"/>
              <a:t>	</a:t>
            </a:r>
            <a:r>
              <a:rPr lang="en-US" altLang="zh-TW" dirty="0" err="1"/>
              <a:t>ForeColor</a:t>
            </a:r>
            <a:endParaRPr lang="en-US" altLang="zh-TW" dirty="0"/>
          </a:p>
          <a:p>
            <a:r>
              <a:rPr lang="en-US" altLang="zh-TW" dirty="0"/>
              <a:t>Enabled		Size	</a:t>
            </a:r>
            <a:r>
              <a:rPr lang="en-US" altLang="zh-TW" dirty="0" err="1"/>
              <a:t>StartPosition</a:t>
            </a:r>
            <a:endParaRPr lang="en-US" altLang="zh-TW" dirty="0"/>
          </a:p>
          <a:p>
            <a:r>
              <a:rPr lang="en-US" altLang="zh-TW" dirty="0" err="1"/>
              <a:t>TextAlign</a:t>
            </a:r>
            <a:r>
              <a:rPr lang="en-US" altLang="zh-TW" dirty="0"/>
              <a:t>	Text	Visible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4355976" y="18864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Ex1</a:t>
            </a:r>
            <a:endParaRPr lang="zh-TW" altLang="en-U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8" grpId="0" animBg="1"/>
      <p:bldP spid="6199" grpId="0" animBg="1"/>
      <p:bldP spid="6200" grpId="0" animBg="1"/>
      <p:bldP spid="6201" grpId="0" animBg="1"/>
      <p:bldP spid="6202" grpId="0" animBg="1"/>
      <p:bldP spid="62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TW" altLang="en-US"/>
              <a:t>by Szeto CY</a:t>
            </a:r>
            <a:endParaRPr lang="en-US" altLang="zh-TW"/>
          </a:p>
        </p:txBody>
      </p:sp>
      <p:sp>
        <p:nvSpPr>
          <p:cNvPr id="9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Visual C# 2008</a:t>
            </a:r>
          </a:p>
        </p:txBody>
      </p:sp>
      <p:sp>
        <p:nvSpPr>
          <p:cNvPr id="10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A8D98-87E6-4345-A632-EBCE39AAF8A2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4213" y="942975"/>
            <a:ext cx="5886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noProof="1"/>
              <a:t> </a:t>
            </a:r>
            <a:r>
              <a:rPr lang="en-US" altLang="zh-TW" noProof="1"/>
              <a:t>private void button2_Click(object sender, EventArgs e)</a:t>
            </a:r>
          </a:p>
          <a:p>
            <a:r>
              <a:rPr lang="en-US" altLang="zh-TW" noProof="1"/>
              <a:t>        {</a:t>
            </a:r>
          </a:p>
          <a:p>
            <a:r>
              <a:rPr lang="en-US" altLang="zh-TW" noProof="1" smtClean="0"/>
              <a:t>	</a:t>
            </a:r>
            <a:r>
              <a:rPr lang="en-US" altLang="zh-TW" noProof="1" smtClean="0">
                <a:solidFill>
                  <a:srgbClr val="FF0000"/>
                </a:solidFill>
              </a:rPr>
              <a:t>Application.Exit</a:t>
            </a:r>
            <a:r>
              <a:rPr lang="en-US" altLang="zh-TW" noProof="1">
                <a:solidFill>
                  <a:srgbClr val="FF0000"/>
                </a:solidFill>
              </a:rPr>
              <a:t>();</a:t>
            </a:r>
          </a:p>
          <a:p>
            <a:r>
              <a:rPr lang="en-US" altLang="zh-TW" noProof="1"/>
              <a:t>        }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1188" y="333375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加一個</a:t>
            </a:r>
            <a:r>
              <a:rPr lang="zh-TW" altLang="en-US">
                <a:solidFill>
                  <a:srgbClr val="FF0000"/>
                </a:solidFill>
              </a:rPr>
              <a:t>按鈕 </a:t>
            </a:r>
            <a:r>
              <a:rPr lang="en-US" altLang="zh-TW">
                <a:solidFill>
                  <a:srgbClr val="FF0000"/>
                </a:solidFill>
              </a:rPr>
              <a:t>(Exit)</a:t>
            </a:r>
          </a:p>
          <a:p>
            <a:r>
              <a:rPr lang="zh-TW" altLang="en-US"/>
              <a:t>雙按按鈕，並加入以下程式碼：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11188" y="2276475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加另一個</a:t>
            </a:r>
            <a:r>
              <a:rPr lang="zh-TW" altLang="en-US">
                <a:solidFill>
                  <a:srgbClr val="FF0000"/>
                </a:solidFill>
              </a:rPr>
              <a:t>按鈕 </a:t>
            </a:r>
            <a:r>
              <a:rPr lang="en-US" altLang="zh-TW">
                <a:solidFill>
                  <a:srgbClr val="FF0000"/>
                </a:solidFill>
              </a:rPr>
              <a:t>(</a:t>
            </a:r>
            <a:r>
              <a:rPr lang="zh-TW" altLang="en-US">
                <a:solidFill>
                  <a:srgbClr val="FF0000"/>
                </a:solidFill>
              </a:rPr>
              <a:t>中文</a:t>
            </a:r>
            <a:r>
              <a:rPr lang="en-US" altLang="zh-TW">
                <a:solidFill>
                  <a:srgbClr val="FF0000"/>
                </a:solidFill>
              </a:rPr>
              <a:t>)</a:t>
            </a:r>
          </a:p>
          <a:p>
            <a:r>
              <a:rPr lang="zh-TW" altLang="en-US"/>
              <a:t>雙按按鈕，並加入以下程式碼：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84213" y="2886075"/>
            <a:ext cx="5886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noProof="1"/>
              <a:t> </a:t>
            </a:r>
            <a:r>
              <a:rPr lang="en-US" altLang="zh-TW" noProof="1"/>
              <a:t>private void button</a:t>
            </a:r>
            <a:r>
              <a:rPr lang="en-US" altLang="zh-TW" dirty="0"/>
              <a:t>3</a:t>
            </a:r>
            <a:r>
              <a:rPr lang="en-US" altLang="zh-TW" noProof="1"/>
              <a:t>_Click(object sender, EventArgs e)</a:t>
            </a:r>
          </a:p>
          <a:p>
            <a:r>
              <a:rPr lang="en-US" altLang="zh-TW" noProof="1"/>
              <a:t>        {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	textBox1.Text = "</a:t>
            </a:r>
            <a:r>
              <a:rPr lang="zh-TW" altLang="en-US" dirty="0">
                <a:solidFill>
                  <a:srgbClr val="FF0000"/>
                </a:solidFill>
              </a:rPr>
              <a:t>陳大文</a:t>
            </a:r>
            <a:r>
              <a:rPr lang="en-US" altLang="zh-TW" dirty="0">
                <a:solidFill>
                  <a:srgbClr val="FF0000"/>
                </a:solidFill>
              </a:rPr>
              <a:t>"</a:t>
            </a:r>
            <a:r>
              <a:rPr lang="en-US" altLang="zh-TW" noProof="1">
                <a:solidFill>
                  <a:srgbClr val="FF0000"/>
                </a:solidFill>
              </a:rPr>
              <a:t>;</a:t>
            </a:r>
          </a:p>
          <a:p>
            <a:r>
              <a:rPr lang="en-US" altLang="zh-TW" noProof="1"/>
              <a:t>        }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4213" y="4724400"/>
            <a:ext cx="6121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noProof="1"/>
              <a:t> </a:t>
            </a:r>
            <a:r>
              <a:rPr lang="en-US" altLang="zh-TW" noProof="1"/>
              <a:t>private void Form1_Load(object sender, EventArgs e)</a:t>
            </a:r>
          </a:p>
          <a:p>
            <a:r>
              <a:rPr lang="en-US" altLang="zh-TW" noProof="1"/>
              <a:t>        {</a:t>
            </a:r>
          </a:p>
          <a:p>
            <a:r>
              <a:rPr lang="en-US" altLang="zh-TW" noProof="1" smtClean="0"/>
              <a:t>	</a:t>
            </a:r>
            <a:r>
              <a:rPr lang="en-US" altLang="zh-TW" noProof="1" smtClean="0">
                <a:solidFill>
                  <a:srgbClr val="FF0000"/>
                </a:solidFill>
              </a:rPr>
              <a:t>textBox1.Focus</a:t>
            </a:r>
            <a:r>
              <a:rPr lang="en-US" altLang="zh-TW" noProof="1">
                <a:solidFill>
                  <a:srgbClr val="FF0000"/>
                </a:solidFill>
              </a:rPr>
              <a:t>();</a:t>
            </a:r>
          </a:p>
          <a:p>
            <a:r>
              <a:rPr lang="en-US" altLang="zh-TW" noProof="1"/>
              <a:t>        }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611188" y="4354513"/>
            <a:ext cx="410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/>
              <a:t>雙按</a:t>
            </a:r>
            <a:r>
              <a:rPr lang="zh-TW" altLang="en-US">
                <a:solidFill>
                  <a:srgbClr val="FF0000"/>
                </a:solidFill>
              </a:rPr>
              <a:t>表單 </a:t>
            </a:r>
            <a:r>
              <a:rPr lang="en-US" altLang="zh-TW">
                <a:solidFill>
                  <a:srgbClr val="FF0000"/>
                </a:solidFill>
              </a:rPr>
              <a:t>Form1</a:t>
            </a:r>
            <a:r>
              <a:rPr lang="zh-TW" altLang="en-US"/>
              <a:t>，並加入以下程式碼：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4355976" y="18864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Ex1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7164288" y="836712"/>
            <a:ext cx="1080120" cy="5040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Exit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7164288" y="2708920"/>
            <a:ext cx="1080120" cy="5040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</a:rPr>
              <a:t>中文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8" grpId="0"/>
      <p:bldP spid="81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55576" y="764704"/>
            <a:ext cx="181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textBox1.Text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7312-2CC0-4632-866F-C730792C6D4B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899592" y="1268760"/>
            <a:ext cx="129614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629865" y="764704"/>
            <a:ext cx="181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textBox3.Text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43808" y="1268760"/>
            <a:ext cx="129614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31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88024" y="1268760"/>
            <a:ext cx="129614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25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685649" y="764704"/>
            <a:ext cx="181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textBox2.Text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092280" y="1268760"/>
            <a:ext cx="129614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Calculate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020272" y="764704"/>
            <a:ext cx="110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button1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99592" y="2564904"/>
            <a:ext cx="129614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12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843808" y="2564904"/>
            <a:ext cx="129614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25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788024" y="2564904"/>
            <a:ext cx="129614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31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69719" y="2060848"/>
            <a:ext cx="1474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latin typeface="Verdana" pitchFamily="34" charset="0"/>
              </a:rPr>
              <a:t>txtMin.Text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644008" y="2060848"/>
            <a:ext cx="1538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latin typeface="Verdana" pitchFamily="34" charset="0"/>
              </a:rPr>
              <a:t>txtMax.Text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699792" y="2060848"/>
            <a:ext cx="147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latin typeface="Verdana" pitchFamily="34" charset="0"/>
              </a:rPr>
              <a:t>txtMid.Text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7092280" y="2564904"/>
            <a:ext cx="129614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rgbClr val="FF0000"/>
                </a:solidFill>
              </a:rPr>
              <a:t>68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6732240" y="2060848"/>
            <a:ext cx="1597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latin typeface="Verdana" pitchFamily="34" charset="0"/>
              </a:rPr>
              <a:t>txtSum.Text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55576" y="4293096"/>
            <a:ext cx="2526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Temperature: C to F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755576" y="4725144"/>
            <a:ext cx="2165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Roman Numerals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755576" y="5157192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Clock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755576" y="558924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BMI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1763688" y="5589240"/>
            <a:ext cx="229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Scientific Notation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1763688" y="5157192"/>
            <a:ext cx="2090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Mortgage / Loan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28" name="文字方塊 27"/>
          <p:cNvSpPr txBox="1"/>
          <p:nvPr/>
        </p:nvSpPr>
        <p:spPr>
          <a:xfrm>
            <a:off x="5076056" y="3645024"/>
            <a:ext cx="364817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err="1" smtClean="0">
                <a:latin typeface="Verdana" pitchFamily="34" charset="0"/>
              </a:rPr>
              <a:t>int</a:t>
            </a:r>
            <a:r>
              <a:rPr lang="en-US" altLang="zh-TW" dirty="0" smtClean="0">
                <a:latin typeface="Verdana" pitchFamily="34" charset="0"/>
              </a:rPr>
              <a:t> n;</a:t>
            </a:r>
          </a:p>
          <a:p>
            <a:r>
              <a:rPr lang="en-US" altLang="zh-TW" dirty="0" smtClean="0">
                <a:latin typeface="Verdana" pitchFamily="34" charset="0"/>
              </a:rPr>
              <a:t>n = </a:t>
            </a:r>
            <a:r>
              <a:rPr lang="en-US" altLang="zh-TW" dirty="0" err="1" smtClean="0">
                <a:latin typeface="Verdana" pitchFamily="34" charset="0"/>
              </a:rPr>
              <a:t>int.parse</a:t>
            </a:r>
            <a:r>
              <a:rPr lang="en-US" altLang="zh-TW" dirty="0" smtClean="0">
                <a:latin typeface="Verdana" pitchFamily="34" charset="0"/>
              </a:rPr>
              <a:t>(textBox1.Text);</a:t>
            </a:r>
          </a:p>
          <a:p>
            <a:r>
              <a:rPr lang="en-US" altLang="zh-TW" dirty="0" smtClean="0">
                <a:latin typeface="Verdana" pitchFamily="34" charset="0"/>
              </a:rPr>
              <a:t>// </a:t>
            </a:r>
            <a:r>
              <a:rPr lang="zh-TW" altLang="en-US" dirty="0" smtClean="0">
                <a:latin typeface="Verdana" pitchFamily="34" charset="0"/>
              </a:rPr>
              <a:t>文字轉整數</a:t>
            </a:r>
            <a:r>
              <a:rPr lang="en-US" altLang="zh-TW" dirty="0" smtClean="0">
                <a:latin typeface="Verdana" pitchFamily="34" charset="0"/>
              </a:rPr>
              <a:t>n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5076056" y="4797152"/>
            <a:ext cx="366664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n = 36.5;</a:t>
            </a:r>
          </a:p>
          <a:p>
            <a:r>
              <a:rPr lang="en-US" altLang="zh-TW" dirty="0" smtClean="0">
                <a:latin typeface="Verdana" pitchFamily="34" charset="0"/>
              </a:rPr>
              <a:t>textBox1.Text = </a:t>
            </a:r>
            <a:r>
              <a:rPr lang="en-US" altLang="zh-TW" dirty="0" err="1" smtClean="0">
                <a:latin typeface="Verdana" pitchFamily="34" charset="0"/>
              </a:rPr>
              <a:t>n.ToString</a:t>
            </a:r>
            <a:r>
              <a:rPr lang="en-US" altLang="zh-TW" dirty="0" smtClean="0">
                <a:latin typeface="Verdana" pitchFamily="34" charset="0"/>
              </a:rPr>
              <a:t>();</a:t>
            </a:r>
          </a:p>
          <a:p>
            <a:r>
              <a:rPr lang="en-US" altLang="zh-TW" dirty="0" smtClean="0">
                <a:latin typeface="Verdana" pitchFamily="34" charset="0"/>
              </a:rPr>
              <a:t>// </a:t>
            </a:r>
            <a:r>
              <a:rPr lang="zh-TW" altLang="en-US" dirty="0" smtClean="0">
                <a:latin typeface="Verdana" pitchFamily="34" charset="0"/>
              </a:rPr>
              <a:t>整數</a:t>
            </a:r>
            <a:r>
              <a:rPr lang="en-US" altLang="zh-TW" dirty="0" smtClean="0">
                <a:latin typeface="Verdana" pitchFamily="34" charset="0"/>
              </a:rPr>
              <a:t>n</a:t>
            </a:r>
            <a:r>
              <a:rPr lang="zh-TW" altLang="en-US" dirty="0" smtClean="0">
                <a:latin typeface="Verdana" pitchFamily="34" charset="0"/>
              </a:rPr>
              <a:t>轉文字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755576" y="3491716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Ex3</a:t>
            </a:r>
            <a:endParaRPr lang="zh-TW" altLang="en-US" dirty="0">
              <a:latin typeface="Verdana" pitchFamily="34" charset="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4355976" y="18864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Verdana" pitchFamily="34" charset="0"/>
              </a:rPr>
              <a:t>Ex2</a:t>
            </a:r>
            <a:endParaRPr lang="zh-TW" altLang="en-U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257</Words>
  <Application>Microsoft Office PowerPoint</Application>
  <PresentationFormat>如螢幕大小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ABLMCC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Szeto CY</dc:creator>
  <cp:lastModifiedBy>szeto</cp:lastModifiedBy>
  <cp:revision>43</cp:revision>
  <dcterms:created xsi:type="dcterms:W3CDTF">2011-07-18T15:48:13Z</dcterms:created>
  <dcterms:modified xsi:type="dcterms:W3CDTF">2013-02-07T07:34:44Z</dcterms:modified>
</cp:coreProperties>
</file>