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66" r:id="rId3"/>
    <p:sldId id="267" r:id="rId4"/>
    <p:sldId id="268" r:id="rId5"/>
    <p:sldId id="258" r:id="rId6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99"/>
    <a:srgbClr val="FFCCFF"/>
    <a:srgbClr val="FF99FF"/>
    <a:srgbClr val="CCFF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TW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3CC2395-0026-4315-BF8A-F617C237A4D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73537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C421DA-A5FF-426D-8F9B-06FAFF701896}" type="datetime2">
              <a:rPr lang="zh-TW" altLang="en-US"/>
              <a:pPr/>
              <a:t>2015年5月22日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Sorting &amp; Searching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F0D31D-73DC-41C7-880D-ED33E9BC4D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49584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B1A299-3E52-4108-89BA-ACA9B65D7300}" type="datetime2">
              <a:rPr lang="zh-TW" altLang="en-US"/>
              <a:pPr/>
              <a:t>2015年5月22日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Sorting &amp; Searching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BAB93-9213-4178-BA1D-057A6D8CF85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92352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746A33-1B3E-4A21-8C07-B779F753209D}" type="datetime2">
              <a:rPr lang="zh-TW" altLang="en-US"/>
              <a:pPr/>
              <a:t>2015年5月22日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Sorting &amp; Searching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509E5E-1757-4F4F-99B9-C6224E41482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3694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49D317-54B6-4749-B7DB-76F8EA9EDD62}" type="datetime2">
              <a:rPr lang="zh-TW" altLang="en-US"/>
              <a:pPr/>
              <a:t>2015年5月22日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Sorting &amp; Searching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DBC817-AA76-4DA4-B88B-30426BE2754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0272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717C88-FA2D-468A-9C1B-C4B048A9936E}" type="datetime2">
              <a:rPr lang="zh-TW" altLang="en-US"/>
              <a:pPr/>
              <a:t>2015年5月22日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Sorting &amp; Searching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9C4689-DEC7-4F94-9FA0-162B033202D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81395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CC647D-34F5-4560-92B5-BC9AD6B0BFEB}" type="datetime2">
              <a:rPr lang="zh-TW" altLang="en-US"/>
              <a:pPr/>
              <a:t>2015年5月22日</a:t>
            </a:fld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Sorting &amp; Searching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465FC6-44FA-4A80-ABB1-5DF764027FD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45108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ED2ABE-71EB-4F94-A9EA-852976C67482}" type="datetime2">
              <a:rPr lang="zh-TW" altLang="en-US"/>
              <a:pPr/>
              <a:t>2015年5月22日</a:t>
            </a:fld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Sorting &amp; Searching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E82199-0001-4BDA-8409-41E7A799038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05285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2C8A1A-FD35-4194-AFA1-B340831E9D68}" type="datetime2">
              <a:rPr lang="zh-TW" altLang="en-US"/>
              <a:pPr/>
              <a:t>2015年5月22日</a:t>
            </a:fld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Sorting &amp; Searching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3316B7-0EFE-4F5E-9922-996F2E68E7B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80249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9102EC-EC7B-4DA7-9AF6-6041FF2A5440}" type="datetime2">
              <a:rPr lang="zh-TW" altLang="en-US"/>
              <a:pPr/>
              <a:t>2015年5月22日</a:t>
            </a:fld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Sorting &amp; Searching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66E40F-C7B3-41F9-B90C-BAD6AB8153A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67080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3359D4-977C-4407-AD42-2C775605CDD7}" type="datetime2">
              <a:rPr lang="zh-TW" altLang="en-US"/>
              <a:pPr/>
              <a:t>2015年5月22日</a:t>
            </a:fld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Sorting &amp; Searching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8799C1-1F0F-422B-AAD8-8BCCAE8B3E4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88677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08932D-8ECB-4165-A5E2-1E316C23E915}" type="datetime2">
              <a:rPr lang="zh-TW" altLang="en-US"/>
              <a:pPr/>
              <a:t>2015年5月22日</a:t>
            </a:fld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Sorting &amp; Searching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C628D9-CA5A-49C2-A7C5-E944C57F3D2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668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683D76D2-3012-4766-B5E4-FE4C5C2BAD51}" type="datetime2">
              <a:rPr lang="zh-TW" altLang="en-US"/>
              <a:pPr/>
              <a:t>2015年5月22日</a:t>
            </a:fld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altLang="zh-TW"/>
              <a:t>Sorting &amp; Searching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AA75078-3A78-475F-87A3-C1A3DEF5D568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6C689-0193-4606-8C7C-C6B653179E48}" type="datetime2">
              <a:rPr lang="zh-TW" altLang="en-US"/>
              <a:pPr/>
              <a:t>2015年5月22日</a:t>
            </a:fld>
            <a:endParaRPr lang="en-US" altLang="zh-TW"/>
          </a:p>
        </p:txBody>
      </p:sp>
      <p:sp>
        <p:nvSpPr>
          <p:cNvPr id="62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Sorting &amp; Searching</a:t>
            </a:r>
          </a:p>
        </p:txBody>
      </p:sp>
      <p:sp>
        <p:nvSpPr>
          <p:cNvPr id="63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9106-614C-4AE4-9D14-C4E2800F69AD}" type="slidenum">
              <a:rPr lang="en-US" altLang="zh-TW"/>
              <a:pPr/>
              <a:t>1</a:t>
            </a:fld>
            <a:endParaRPr lang="en-US" altLang="zh-TW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611188" y="476250"/>
            <a:ext cx="41052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2400">
                <a:latin typeface="Verdana" pitchFamily="34" charset="0"/>
              </a:rPr>
              <a:t>char names</a:t>
            </a:r>
            <a:r>
              <a:rPr lang="en-US" altLang="zh-TW" sz="2400">
                <a:solidFill>
                  <a:srgbClr val="FF0000"/>
                </a:solidFill>
                <a:latin typeface="Verdana" pitchFamily="34" charset="0"/>
              </a:rPr>
              <a:t>[100]</a:t>
            </a:r>
            <a:r>
              <a:rPr lang="en-US" altLang="zh-TW" sz="2400">
                <a:latin typeface="Verdana" pitchFamily="34" charset="0"/>
              </a:rPr>
              <a:t>[10];</a:t>
            </a:r>
          </a:p>
          <a:p>
            <a:r>
              <a:rPr lang="en-US" altLang="zh-TW" sz="2400">
                <a:latin typeface="Verdana" pitchFamily="34" charset="0"/>
              </a:rPr>
              <a:t>char </a:t>
            </a:r>
            <a:r>
              <a:rPr lang="en-US" altLang="zh-TW" sz="2400">
                <a:solidFill>
                  <a:srgbClr val="FF0000"/>
                </a:solidFill>
                <a:latin typeface="Verdana" pitchFamily="34" charset="0"/>
              </a:rPr>
              <a:t>target</a:t>
            </a:r>
            <a:r>
              <a:rPr lang="en-US" altLang="zh-TW" sz="2400">
                <a:latin typeface="Verdana" pitchFamily="34" charset="0"/>
              </a:rPr>
              <a:t>[20]="</a:t>
            </a:r>
            <a:r>
              <a:rPr lang="en-US" altLang="zh-TW" sz="2400">
                <a:solidFill>
                  <a:srgbClr val="FF0000"/>
                </a:solidFill>
                <a:latin typeface="Verdana" pitchFamily="34" charset="0"/>
              </a:rPr>
              <a:t>EGG</a:t>
            </a:r>
            <a:r>
              <a:rPr lang="en-US" altLang="zh-TW" sz="2400">
                <a:latin typeface="Verdana" pitchFamily="34" charset="0"/>
              </a:rPr>
              <a:t>";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4859338" y="333375"/>
            <a:ext cx="37623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>
                <a:latin typeface="Verdana" pitchFamily="34" charset="0"/>
              </a:rPr>
              <a:t>Linear Search </a:t>
            </a:r>
            <a:r>
              <a:rPr lang="zh-TW" altLang="en-US" sz="2400">
                <a:latin typeface="Verdana" pitchFamily="34" charset="0"/>
              </a:rPr>
              <a:t>線性搜尋</a:t>
            </a:r>
            <a:r>
              <a:rPr lang="en-US" altLang="zh-TW" sz="2400">
                <a:latin typeface="Verdana" pitchFamily="34" charset="0"/>
              </a:rPr>
              <a:t>: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611188" y="3068638"/>
            <a:ext cx="75596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2400">
                <a:latin typeface="Verdana" pitchFamily="34" charset="0"/>
              </a:rPr>
              <a:t>for (i=0;i&lt;100;i++)</a:t>
            </a:r>
          </a:p>
          <a:p>
            <a:r>
              <a:rPr lang="en-US" altLang="zh-TW" sz="2400">
                <a:latin typeface="Verdana" pitchFamily="34" charset="0"/>
              </a:rPr>
              <a:t>	if (</a:t>
            </a:r>
            <a:r>
              <a:rPr lang="en-US" altLang="zh-TW" sz="2400">
                <a:solidFill>
                  <a:srgbClr val="FF0000"/>
                </a:solidFill>
                <a:latin typeface="Verdana" pitchFamily="34" charset="0"/>
              </a:rPr>
              <a:t>strcmp</a:t>
            </a:r>
            <a:r>
              <a:rPr lang="en-US" altLang="zh-TW" sz="2400">
                <a:latin typeface="Verdana" pitchFamily="34" charset="0"/>
              </a:rPr>
              <a:t>(names</a:t>
            </a:r>
            <a:r>
              <a:rPr lang="en-US" altLang="zh-TW" sz="2400">
                <a:solidFill>
                  <a:srgbClr val="FF0000"/>
                </a:solidFill>
                <a:latin typeface="Verdana" pitchFamily="34" charset="0"/>
              </a:rPr>
              <a:t>[i]</a:t>
            </a:r>
            <a:r>
              <a:rPr lang="en-US" altLang="zh-TW" sz="2400">
                <a:latin typeface="Verdana" pitchFamily="34" charset="0"/>
              </a:rPr>
              <a:t>,target)==0) break;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611188" y="4221163"/>
            <a:ext cx="4897437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2400">
                <a:latin typeface="Verdana" pitchFamily="34" charset="0"/>
              </a:rPr>
              <a:t>if (		)</a:t>
            </a:r>
          </a:p>
          <a:p>
            <a:r>
              <a:rPr lang="en-US" altLang="zh-TW" sz="2400">
                <a:latin typeface="Verdana" pitchFamily="34" charset="0"/>
              </a:rPr>
              <a:t>	printf ("found!\n");</a:t>
            </a:r>
          </a:p>
          <a:p>
            <a:r>
              <a:rPr lang="en-US" altLang="zh-TW" sz="2400">
                <a:latin typeface="Verdana" pitchFamily="34" charset="0"/>
              </a:rPr>
              <a:t>else</a:t>
            </a:r>
          </a:p>
          <a:p>
            <a:r>
              <a:rPr lang="en-US" altLang="zh-TW" sz="2400">
                <a:latin typeface="Verdana" pitchFamily="34" charset="0"/>
              </a:rPr>
              <a:t>	printf ("not found!\n");</a:t>
            </a: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1258888" y="4195763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>
                <a:solidFill>
                  <a:srgbClr val="FF0000"/>
                </a:solidFill>
                <a:latin typeface="Verdana" pitchFamily="34" charset="0"/>
              </a:rPr>
              <a:t>i&lt;100</a:t>
            </a:r>
          </a:p>
        </p:txBody>
      </p:sp>
      <p:graphicFrame>
        <p:nvGraphicFramePr>
          <p:cNvPr id="4105" name="Group 9"/>
          <p:cNvGraphicFramePr>
            <a:graphicFrameLocks noGrp="1"/>
          </p:cNvGraphicFramePr>
          <p:nvPr/>
        </p:nvGraphicFramePr>
        <p:xfrm>
          <a:off x="731838" y="1755775"/>
          <a:ext cx="7727950" cy="952500"/>
        </p:xfrm>
        <a:graphic>
          <a:graphicData uri="http://schemas.openxmlformats.org/drawingml/2006/table">
            <a:tbl>
              <a:tblPr/>
              <a:tblGrid>
                <a:gridCol w="774700"/>
                <a:gridCol w="769937"/>
                <a:gridCol w="774700"/>
                <a:gridCol w="769938"/>
                <a:gridCol w="774700"/>
                <a:gridCol w="774700"/>
                <a:gridCol w="769937"/>
                <a:gridCol w="774700"/>
                <a:gridCol w="769938"/>
                <a:gridCol w="774700"/>
              </a:tblGrid>
              <a:tr h="476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6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7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8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99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CAT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GOA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ADA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FISH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DOG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BOY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HEN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EGG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KEN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51" name="Text Box 55"/>
          <p:cNvSpPr txBox="1">
            <a:spLocks noChangeArrowheads="1"/>
          </p:cNvSpPr>
          <p:nvPr/>
        </p:nvSpPr>
        <p:spPr bwMode="auto">
          <a:xfrm>
            <a:off x="755650" y="1196975"/>
            <a:ext cx="6826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4400">
                <a:solidFill>
                  <a:srgbClr val="FF0000"/>
                </a:solidFill>
                <a:sym typeface="Wingdings" pitchFamily="2" charset="2"/>
              </a:rPr>
              <a:t></a:t>
            </a:r>
          </a:p>
        </p:txBody>
      </p:sp>
      <p:sp>
        <p:nvSpPr>
          <p:cNvPr id="4153" name="Text Box 57"/>
          <p:cNvSpPr txBox="1">
            <a:spLocks noChangeArrowheads="1"/>
          </p:cNvSpPr>
          <p:nvPr/>
        </p:nvSpPr>
        <p:spPr bwMode="auto">
          <a:xfrm>
            <a:off x="1527175" y="1196975"/>
            <a:ext cx="6826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4400">
                <a:solidFill>
                  <a:srgbClr val="FF0000"/>
                </a:solidFill>
                <a:sym typeface="Wingdings" pitchFamily="2" charset="2"/>
              </a:rPr>
              <a:t></a:t>
            </a:r>
          </a:p>
        </p:txBody>
      </p:sp>
      <p:sp>
        <p:nvSpPr>
          <p:cNvPr id="4154" name="Text Box 58"/>
          <p:cNvSpPr txBox="1">
            <a:spLocks noChangeArrowheads="1"/>
          </p:cNvSpPr>
          <p:nvPr/>
        </p:nvSpPr>
        <p:spPr bwMode="auto">
          <a:xfrm>
            <a:off x="2298700" y="1196975"/>
            <a:ext cx="6826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4400">
                <a:solidFill>
                  <a:srgbClr val="FF0000"/>
                </a:solidFill>
                <a:sym typeface="Wingdings" pitchFamily="2" charset="2"/>
              </a:rPr>
              <a:t></a:t>
            </a:r>
          </a:p>
        </p:txBody>
      </p:sp>
      <p:sp>
        <p:nvSpPr>
          <p:cNvPr id="4155" name="Text Box 59"/>
          <p:cNvSpPr txBox="1">
            <a:spLocks noChangeArrowheads="1"/>
          </p:cNvSpPr>
          <p:nvPr/>
        </p:nvSpPr>
        <p:spPr bwMode="auto">
          <a:xfrm>
            <a:off x="3070225" y="1196975"/>
            <a:ext cx="6826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4400">
                <a:solidFill>
                  <a:srgbClr val="FF0000"/>
                </a:solidFill>
                <a:sym typeface="Wingdings" pitchFamily="2" charset="2"/>
              </a:rPr>
              <a:t></a:t>
            </a:r>
          </a:p>
        </p:txBody>
      </p:sp>
      <p:sp>
        <p:nvSpPr>
          <p:cNvPr id="4156" name="Text Box 60"/>
          <p:cNvSpPr txBox="1">
            <a:spLocks noChangeArrowheads="1"/>
          </p:cNvSpPr>
          <p:nvPr/>
        </p:nvSpPr>
        <p:spPr bwMode="auto">
          <a:xfrm>
            <a:off x="3841750" y="1196975"/>
            <a:ext cx="6826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4400">
                <a:solidFill>
                  <a:srgbClr val="FF0000"/>
                </a:solidFill>
                <a:sym typeface="Wingdings" pitchFamily="2" charset="2"/>
              </a:rPr>
              <a:t></a:t>
            </a:r>
          </a:p>
        </p:txBody>
      </p:sp>
      <p:sp>
        <p:nvSpPr>
          <p:cNvPr id="4157" name="Text Box 61"/>
          <p:cNvSpPr txBox="1">
            <a:spLocks noChangeArrowheads="1"/>
          </p:cNvSpPr>
          <p:nvPr/>
        </p:nvSpPr>
        <p:spPr bwMode="auto">
          <a:xfrm>
            <a:off x="4613275" y="1196975"/>
            <a:ext cx="6826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4400">
                <a:solidFill>
                  <a:srgbClr val="FF0000"/>
                </a:solidFill>
                <a:sym typeface="Wingdings" pitchFamily="2" charset="2"/>
              </a:rPr>
              <a:t></a:t>
            </a:r>
          </a:p>
        </p:txBody>
      </p:sp>
      <p:sp>
        <p:nvSpPr>
          <p:cNvPr id="4158" name="Text Box 62"/>
          <p:cNvSpPr txBox="1">
            <a:spLocks noChangeArrowheads="1"/>
          </p:cNvSpPr>
          <p:nvPr/>
        </p:nvSpPr>
        <p:spPr bwMode="auto">
          <a:xfrm>
            <a:off x="5384800" y="1196975"/>
            <a:ext cx="6826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4400">
                <a:solidFill>
                  <a:srgbClr val="FF0000"/>
                </a:solidFill>
                <a:sym typeface="Wingdings" pitchFamily="2" charset="2"/>
              </a:rPr>
              <a:t></a:t>
            </a:r>
          </a:p>
        </p:txBody>
      </p:sp>
      <p:sp>
        <p:nvSpPr>
          <p:cNvPr id="4159" name="Text Box 63"/>
          <p:cNvSpPr txBox="1">
            <a:spLocks noChangeArrowheads="1"/>
          </p:cNvSpPr>
          <p:nvPr/>
        </p:nvSpPr>
        <p:spPr bwMode="auto">
          <a:xfrm>
            <a:off x="6156325" y="1196975"/>
            <a:ext cx="6826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4400">
                <a:solidFill>
                  <a:srgbClr val="FF99FF"/>
                </a:solidFill>
                <a:sym typeface="Wingdings" pitchFamily="2" charset="2"/>
              </a:rPr>
              <a:t>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5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5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5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5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5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5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5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  <p:bldP spid="4103" grpId="0"/>
      <p:bldP spid="4104" grpId="0"/>
      <p:bldP spid="4151" grpId="0"/>
      <p:bldP spid="4153" grpId="0"/>
      <p:bldP spid="4154" grpId="0"/>
      <p:bldP spid="4155" grpId="0"/>
      <p:bldP spid="4156" grpId="0"/>
      <p:bldP spid="4157" grpId="0"/>
      <p:bldP spid="4158" grpId="0"/>
      <p:bldP spid="415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6F775-512A-450F-BAD6-43E5AEBA5B62}" type="datetime2">
              <a:rPr lang="zh-TW" altLang="en-US"/>
              <a:pPr/>
              <a:t>2015年5月22日</a:t>
            </a:fld>
            <a:endParaRPr lang="en-US" altLang="zh-TW"/>
          </a:p>
        </p:txBody>
      </p:sp>
      <p:sp>
        <p:nvSpPr>
          <p:cNvPr id="66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Sorting &amp; Searching</a:t>
            </a:r>
          </a:p>
        </p:txBody>
      </p:sp>
      <p:sp>
        <p:nvSpPr>
          <p:cNvPr id="67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8420A-66B0-465D-93BE-69932C0B7EA4}" type="slidenum">
              <a:rPr lang="en-US" altLang="zh-TW"/>
              <a:pPr/>
              <a:t>2</a:t>
            </a:fld>
            <a:endParaRPr lang="en-US" altLang="zh-TW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4932363" y="404813"/>
            <a:ext cx="3887787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2400">
                <a:latin typeface="Verdana" pitchFamily="34" charset="0"/>
              </a:rPr>
              <a:t>Binary Search </a:t>
            </a:r>
            <a:r>
              <a:rPr lang="zh-TW" altLang="en-US" sz="2400">
                <a:latin typeface="Verdana" pitchFamily="34" charset="0"/>
              </a:rPr>
              <a:t>二分搜尋</a:t>
            </a:r>
            <a:r>
              <a:rPr lang="en-US" altLang="zh-TW" sz="2400">
                <a:latin typeface="Verdana" pitchFamily="34" charset="0"/>
              </a:rPr>
              <a:t>:</a:t>
            </a:r>
          </a:p>
        </p:txBody>
      </p:sp>
      <p:graphicFrame>
        <p:nvGraphicFramePr>
          <p:cNvPr id="13387" name="Group 75"/>
          <p:cNvGraphicFramePr>
            <a:graphicFrameLocks noGrp="1"/>
          </p:cNvGraphicFramePr>
          <p:nvPr/>
        </p:nvGraphicFramePr>
        <p:xfrm>
          <a:off x="731838" y="3808413"/>
          <a:ext cx="7727950" cy="952500"/>
        </p:xfrm>
        <a:graphic>
          <a:graphicData uri="http://schemas.openxmlformats.org/drawingml/2006/table">
            <a:tbl>
              <a:tblPr/>
              <a:tblGrid>
                <a:gridCol w="774700"/>
                <a:gridCol w="769937"/>
                <a:gridCol w="774700"/>
                <a:gridCol w="769938"/>
                <a:gridCol w="774700"/>
                <a:gridCol w="774700"/>
                <a:gridCol w="769937"/>
                <a:gridCol w="774700"/>
                <a:gridCol w="769938"/>
                <a:gridCol w="774700"/>
              </a:tblGrid>
              <a:tr h="476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6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7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8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9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ADA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BOY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CAT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DOG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EGG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FISH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GOA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HEN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IDA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KEN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88" name="AutoShape 76"/>
          <p:cNvSpPr>
            <a:spLocks noChangeArrowheads="1"/>
          </p:cNvSpPr>
          <p:nvPr/>
        </p:nvSpPr>
        <p:spPr bwMode="auto">
          <a:xfrm>
            <a:off x="755650" y="3248025"/>
            <a:ext cx="719138" cy="431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C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lo</a:t>
            </a:r>
          </a:p>
        </p:txBody>
      </p:sp>
      <p:sp>
        <p:nvSpPr>
          <p:cNvPr id="13389" name="AutoShape 77"/>
          <p:cNvSpPr>
            <a:spLocks noChangeArrowheads="1"/>
          </p:cNvSpPr>
          <p:nvPr/>
        </p:nvSpPr>
        <p:spPr bwMode="auto">
          <a:xfrm>
            <a:off x="7740650" y="3248025"/>
            <a:ext cx="647700" cy="431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hi</a:t>
            </a:r>
          </a:p>
        </p:txBody>
      </p:sp>
      <p:sp>
        <p:nvSpPr>
          <p:cNvPr id="13390" name="AutoShape 78"/>
          <p:cNvSpPr>
            <a:spLocks noChangeArrowheads="1"/>
          </p:cNvSpPr>
          <p:nvPr/>
        </p:nvSpPr>
        <p:spPr bwMode="auto">
          <a:xfrm>
            <a:off x="3779838" y="3032125"/>
            <a:ext cx="863600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mid</a:t>
            </a:r>
          </a:p>
        </p:txBody>
      </p:sp>
      <p:sp>
        <p:nvSpPr>
          <p:cNvPr id="13391" name="Rectangle 79"/>
          <p:cNvSpPr>
            <a:spLocks noChangeArrowheads="1"/>
          </p:cNvSpPr>
          <p:nvPr/>
        </p:nvSpPr>
        <p:spPr bwMode="auto">
          <a:xfrm>
            <a:off x="468313" y="404813"/>
            <a:ext cx="41052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2400">
                <a:latin typeface="Verdana" pitchFamily="34" charset="0"/>
              </a:rPr>
              <a:t>char A</a:t>
            </a:r>
            <a:r>
              <a:rPr lang="en-US" altLang="zh-TW" sz="2400">
                <a:solidFill>
                  <a:srgbClr val="FF0000"/>
                </a:solidFill>
                <a:latin typeface="Verdana" pitchFamily="34" charset="0"/>
              </a:rPr>
              <a:t>[10]</a:t>
            </a:r>
            <a:r>
              <a:rPr lang="en-US" altLang="zh-TW" sz="2400">
                <a:latin typeface="Verdana" pitchFamily="34" charset="0"/>
              </a:rPr>
              <a:t>[5];</a:t>
            </a:r>
          </a:p>
          <a:p>
            <a:r>
              <a:rPr lang="en-US" altLang="zh-TW" sz="2400">
                <a:latin typeface="Verdana" pitchFamily="34" charset="0"/>
              </a:rPr>
              <a:t>char </a:t>
            </a:r>
            <a:r>
              <a:rPr lang="en-US" altLang="zh-TW" sz="2400">
                <a:solidFill>
                  <a:srgbClr val="FF0000"/>
                </a:solidFill>
                <a:latin typeface="Verdana" pitchFamily="34" charset="0"/>
              </a:rPr>
              <a:t>target</a:t>
            </a:r>
            <a:r>
              <a:rPr lang="en-US" altLang="zh-TW" sz="2400">
                <a:latin typeface="Verdana" pitchFamily="34" charset="0"/>
              </a:rPr>
              <a:t>[5]="</a:t>
            </a:r>
            <a:r>
              <a:rPr lang="en-US" altLang="zh-TW" sz="2400">
                <a:solidFill>
                  <a:srgbClr val="FF0000"/>
                </a:solidFill>
                <a:latin typeface="Verdana" pitchFamily="34" charset="0"/>
              </a:rPr>
              <a:t>HEN</a:t>
            </a:r>
            <a:r>
              <a:rPr lang="en-US" altLang="zh-TW" sz="2400">
                <a:latin typeface="Verdana" pitchFamily="34" charset="0"/>
              </a:rPr>
              <a:t>";</a:t>
            </a:r>
          </a:p>
          <a:p>
            <a:r>
              <a:rPr lang="en-US" altLang="zh-TW" sz="2400">
                <a:latin typeface="Verdana" pitchFamily="34" charset="0"/>
              </a:rPr>
              <a:t>int lo=0, hi=9, mid;</a:t>
            </a:r>
          </a:p>
        </p:txBody>
      </p:sp>
      <p:sp>
        <p:nvSpPr>
          <p:cNvPr id="13392" name="Text Box 80"/>
          <p:cNvSpPr txBox="1">
            <a:spLocks noChangeArrowheads="1"/>
          </p:cNvSpPr>
          <p:nvPr/>
        </p:nvSpPr>
        <p:spPr bwMode="auto">
          <a:xfrm>
            <a:off x="96838" y="4256088"/>
            <a:ext cx="6588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Verdana" pitchFamily="34" charset="0"/>
              </a:rPr>
              <a:t>A[i]</a:t>
            </a:r>
          </a:p>
        </p:txBody>
      </p:sp>
      <p:sp>
        <p:nvSpPr>
          <p:cNvPr id="13393" name="Text Box 81"/>
          <p:cNvSpPr txBox="1">
            <a:spLocks noChangeArrowheads="1"/>
          </p:cNvSpPr>
          <p:nvPr/>
        </p:nvSpPr>
        <p:spPr bwMode="auto">
          <a:xfrm>
            <a:off x="3132138" y="5119688"/>
            <a:ext cx="24082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Verdana" pitchFamily="34" charset="0"/>
              </a:rPr>
              <a:t>A[</a:t>
            </a:r>
            <a:r>
              <a:rPr lang="en-US" altLang="zh-TW" sz="2000">
                <a:solidFill>
                  <a:srgbClr val="FF0000"/>
                </a:solidFill>
                <a:latin typeface="Verdana" pitchFamily="34" charset="0"/>
              </a:rPr>
              <a:t>mid</a:t>
            </a:r>
            <a:r>
              <a:rPr lang="en-US" altLang="zh-TW" sz="2000">
                <a:latin typeface="Verdana" pitchFamily="34" charset="0"/>
              </a:rPr>
              <a:t>]=target ??</a:t>
            </a:r>
          </a:p>
        </p:txBody>
      </p:sp>
      <p:sp>
        <p:nvSpPr>
          <p:cNvPr id="13394" name="Text Box 82"/>
          <p:cNvSpPr txBox="1">
            <a:spLocks noChangeArrowheads="1"/>
          </p:cNvSpPr>
          <p:nvPr/>
        </p:nvSpPr>
        <p:spPr bwMode="auto">
          <a:xfrm>
            <a:off x="3276600" y="2133600"/>
            <a:ext cx="20399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Verdana" pitchFamily="34" charset="0"/>
              </a:rPr>
              <a:t>mid=(lo+hi)/2</a:t>
            </a:r>
          </a:p>
        </p:txBody>
      </p:sp>
      <p:sp>
        <p:nvSpPr>
          <p:cNvPr id="13395" name="Text Box 83"/>
          <p:cNvSpPr txBox="1">
            <a:spLocks noChangeArrowheads="1"/>
          </p:cNvSpPr>
          <p:nvPr/>
        </p:nvSpPr>
        <p:spPr bwMode="auto">
          <a:xfrm>
            <a:off x="3924300" y="4687888"/>
            <a:ext cx="5286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solidFill>
                  <a:srgbClr val="FF0000"/>
                </a:solidFill>
                <a:latin typeface="Verdana" pitchFamily="34" charset="0"/>
              </a:rPr>
              <a:t>No</a:t>
            </a:r>
          </a:p>
        </p:txBody>
      </p:sp>
      <p:sp>
        <p:nvSpPr>
          <p:cNvPr id="13396" name="AutoShape 84"/>
          <p:cNvSpPr>
            <a:spLocks noChangeArrowheads="1"/>
          </p:cNvSpPr>
          <p:nvPr/>
        </p:nvSpPr>
        <p:spPr bwMode="auto">
          <a:xfrm>
            <a:off x="-828675" y="3248025"/>
            <a:ext cx="719137" cy="431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C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lo</a:t>
            </a:r>
          </a:p>
        </p:txBody>
      </p:sp>
      <p:sp>
        <p:nvSpPr>
          <p:cNvPr id="13397" name="AutoShape 85"/>
          <p:cNvSpPr>
            <a:spLocks noChangeArrowheads="1"/>
          </p:cNvSpPr>
          <p:nvPr/>
        </p:nvSpPr>
        <p:spPr bwMode="auto">
          <a:xfrm>
            <a:off x="-1044575" y="3032125"/>
            <a:ext cx="863600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mid</a:t>
            </a:r>
          </a:p>
        </p:txBody>
      </p:sp>
      <p:sp>
        <p:nvSpPr>
          <p:cNvPr id="13398" name="Text Box 86"/>
          <p:cNvSpPr txBox="1">
            <a:spLocks noChangeArrowheads="1"/>
          </p:cNvSpPr>
          <p:nvPr/>
        </p:nvSpPr>
        <p:spPr bwMode="auto">
          <a:xfrm>
            <a:off x="6227763" y="4686300"/>
            <a:ext cx="622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solidFill>
                  <a:srgbClr val="FF0000"/>
                </a:solidFill>
                <a:latin typeface="Verdana" pitchFamily="34" charset="0"/>
              </a:rPr>
              <a:t>Yes</a:t>
            </a:r>
          </a:p>
        </p:txBody>
      </p:sp>
      <p:sp>
        <p:nvSpPr>
          <p:cNvPr id="13399" name="Text Box 87"/>
          <p:cNvSpPr txBox="1">
            <a:spLocks noChangeArrowheads="1"/>
          </p:cNvSpPr>
          <p:nvPr/>
        </p:nvSpPr>
        <p:spPr bwMode="auto">
          <a:xfrm>
            <a:off x="539750" y="2133600"/>
            <a:ext cx="1462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Verdana" pitchFamily="34" charset="0"/>
              </a:rPr>
              <a:t>lo=mid+1</a:t>
            </a:r>
          </a:p>
        </p:txBody>
      </p:sp>
      <p:sp>
        <p:nvSpPr>
          <p:cNvPr id="13400" name="Text Box 88"/>
          <p:cNvSpPr txBox="1">
            <a:spLocks noChangeArrowheads="1"/>
          </p:cNvSpPr>
          <p:nvPr/>
        </p:nvSpPr>
        <p:spPr bwMode="auto">
          <a:xfrm>
            <a:off x="5724525" y="5119688"/>
            <a:ext cx="24082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Verdana" pitchFamily="34" charset="0"/>
              </a:rPr>
              <a:t>A[</a:t>
            </a:r>
            <a:r>
              <a:rPr lang="en-US" altLang="zh-TW" sz="2000">
                <a:solidFill>
                  <a:srgbClr val="FF0000"/>
                </a:solidFill>
                <a:latin typeface="Verdana" pitchFamily="34" charset="0"/>
              </a:rPr>
              <a:t>mid</a:t>
            </a:r>
            <a:r>
              <a:rPr lang="en-US" altLang="zh-TW" sz="2000">
                <a:latin typeface="Verdana" pitchFamily="34" charset="0"/>
              </a:rPr>
              <a:t>]=target ??</a:t>
            </a:r>
          </a:p>
        </p:txBody>
      </p:sp>
      <p:sp>
        <p:nvSpPr>
          <p:cNvPr id="13401" name="Oval 89"/>
          <p:cNvSpPr>
            <a:spLocks noChangeArrowheads="1"/>
          </p:cNvSpPr>
          <p:nvPr/>
        </p:nvSpPr>
        <p:spPr bwMode="auto">
          <a:xfrm>
            <a:off x="3851275" y="4221163"/>
            <a:ext cx="720725" cy="576262"/>
          </a:xfrm>
          <a:prstGeom prst="ellipse">
            <a:avLst/>
          </a:prstGeom>
          <a:noFill/>
          <a:ln w="38100">
            <a:solidFill>
              <a:srgbClr val="FF66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/>
          </a:p>
        </p:txBody>
      </p:sp>
      <p:sp>
        <p:nvSpPr>
          <p:cNvPr id="13402" name="Oval 90"/>
          <p:cNvSpPr>
            <a:spLocks noChangeArrowheads="1"/>
          </p:cNvSpPr>
          <p:nvPr/>
        </p:nvSpPr>
        <p:spPr bwMode="auto">
          <a:xfrm>
            <a:off x="6156325" y="4221163"/>
            <a:ext cx="720725" cy="576262"/>
          </a:xfrm>
          <a:prstGeom prst="ellipse">
            <a:avLst/>
          </a:prstGeom>
          <a:noFill/>
          <a:ln w="38100">
            <a:solidFill>
              <a:srgbClr val="FF66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/>
          </a:p>
        </p:txBody>
      </p:sp>
      <p:sp>
        <p:nvSpPr>
          <p:cNvPr id="13403" name="Text Box 91"/>
          <p:cNvSpPr txBox="1">
            <a:spLocks noChangeArrowheads="1"/>
          </p:cNvSpPr>
          <p:nvPr/>
        </p:nvSpPr>
        <p:spPr bwMode="auto">
          <a:xfrm>
            <a:off x="8142288" y="1052513"/>
            <a:ext cx="533400" cy="833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4800">
                <a:solidFill>
                  <a:srgbClr val="FF0000"/>
                </a:solidFill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327 2.59259E-6 L 0.59844 2.59259E-6 " pathEditMode="relative" rAng="0" ptsTypes="AA">
                                      <p:cBhvr>
                                        <p:cTn id="50" dur="1000" fill="hold"/>
                                        <p:tgtEl>
                                          <p:spTgt spid="133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13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276 3.33333E-6 L 0.77968 3.33333E-6 " pathEditMode="relative" rAng="0" ptsTypes="AA">
                                      <p:cBhvr>
                                        <p:cTn id="58" dur="1000" fill="hold"/>
                                        <p:tgtEl>
                                          <p:spTgt spid="133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0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13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3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3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88" grpId="0" animBg="1"/>
      <p:bldP spid="13388" grpId="1" animBg="1"/>
      <p:bldP spid="13389" grpId="0" animBg="1"/>
      <p:bldP spid="13390" grpId="0" animBg="1"/>
      <p:bldP spid="13390" grpId="1" animBg="1"/>
      <p:bldP spid="13393" grpId="0"/>
      <p:bldP spid="13394" grpId="0"/>
      <p:bldP spid="13395" grpId="0"/>
      <p:bldP spid="13396" grpId="0" animBg="1"/>
      <p:bldP spid="13397" grpId="0" animBg="1"/>
      <p:bldP spid="13398" grpId="0"/>
      <p:bldP spid="13399" grpId="0"/>
      <p:bldP spid="13400" grpId="0"/>
      <p:bldP spid="13401" grpId="0" animBg="1"/>
      <p:bldP spid="1340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7310-D07A-4778-85CA-E31BEBCB047B}" type="datetime2">
              <a:rPr lang="zh-TW" altLang="en-US"/>
              <a:pPr/>
              <a:t>2015年5月22日</a:t>
            </a:fld>
            <a:endParaRPr lang="en-US" altLang="zh-TW"/>
          </a:p>
        </p:txBody>
      </p:sp>
      <p:sp>
        <p:nvSpPr>
          <p:cNvPr id="70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Sorting &amp; Searching</a:t>
            </a:r>
          </a:p>
        </p:txBody>
      </p:sp>
      <p:sp>
        <p:nvSpPr>
          <p:cNvPr id="71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D405C-C714-4FE2-B721-7B892DE9378F}" type="slidenum">
              <a:rPr lang="en-US" altLang="zh-TW"/>
              <a:pPr/>
              <a:t>3</a:t>
            </a:fld>
            <a:endParaRPr lang="en-US" altLang="zh-TW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4932363" y="404813"/>
            <a:ext cx="3887787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2400">
                <a:latin typeface="Verdana" pitchFamily="34" charset="0"/>
              </a:rPr>
              <a:t>Binary Search </a:t>
            </a:r>
            <a:r>
              <a:rPr lang="zh-TW" altLang="en-US" sz="2400">
                <a:latin typeface="Verdana" pitchFamily="34" charset="0"/>
              </a:rPr>
              <a:t>二分搜尋</a:t>
            </a:r>
            <a:r>
              <a:rPr lang="en-US" altLang="zh-TW" sz="2400">
                <a:latin typeface="Verdana" pitchFamily="34" charset="0"/>
              </a:rPr>
              <a:t>:</a:t>
            </a:r>
          </a:p>
        </p:txBody>
      </p:sp>
      <p:graphicFrame>
        <p:nvGraphicFramePr>
          <p:cNvPr id="14339" name="Group 3"/>
          <p:cNvGraphicFramePr>
            <a:graphicFrameLocks noGrp="1"/>
          </p:cNvGraphicFramePr>
          <p:nvPr/>
        </p:nvGraphicFramePr>
        <p:xfrm>
          <a:off x="731838" y="3808413"/>
          <a:ext cx="7727950" cy="952500"/>
        </p:xfrm>
        <a:graphic>
          <a:graphicData uri="http://schemas.openxmlformats.org/drawingml/2006/table">
            <a:tbl>
              <a:tblPr/>
              <a:tblGrid>
                <a:gridCol w="774700"/>
                <a:gridCol w="769937"/>
                <a:gridCol w="774700"/>
                <a:gridCol w="769938"/>
                <a:gridCol w="774700"/>
                <a:gridCol w="774700"/>
                <a:gridCol w="769937"/>
                <a:gridCol w="774700"/>
                <a:gridCol w="769938"/>
                <a:gridCol w="774700"/>
              </a:tblGrid>
              <a:tr h="476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6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7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8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9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ADA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BOY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CAT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DOG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EGG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FISH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GOA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HEN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IDA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KEN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85" name="AutoShape 49"/>
          <p:cNvSpPr>
            <a:spLocks noChangeArrowheads="1"/>
          </p:cNvSpPr>
          <p:nvPr/>
        </p:nvSpPr>
        <p:spPr bwMode="auto">
          <a:xfrm>
            <a:off x="755650" y="3284538"/>
            <a:ext cx="719138" cy="431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C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lo</a:t>
            </a:r>
          </a:p>
        </p:txBody>
      </p:sp>
      <p:sp>
        <p:nvSpPr>
          <p:cNvPr id="14386" name="AutoShape 50"/>
          <p:cNvSpPr>
            <a:spLocks noChangeArrowheads="1"/>
          </p:cNvSpPr>
          <p:nvPr/>
        </p:nvSpPr>
        <p:spPr bwMode="auto">
          <a:xfrm>
            <a:off x="7740650" y="3284538"/>
            <a:ext cx="647700" cy="431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hi</a:t>
            </a:r>
          </a:p>
        </p:txBody>
      </p:sp>
      <p:sp>
        <p:nvSpPr>
          <p:cNvPr id="14387" name="AutoShape 51"/>
          <p:cNvSpPr>
            <a:spLocks noChangeArrowheads="1"/>
          </p:cNvSpPr>
          <p:nvPr/>
        </p:nvSpPr>
        <p:spPr bwMode="auto">
          <a:xfrm>
            <a:off x="3779838" y="2997200"/>
            <a:ext cx="863600" cy="71755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mid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468313" y="404813"/>
            <a:ext cx="41052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2400">
                <a:latin typeface="Verdana" pitchFamily="34" charset="0"/>
              </a:rPr>
              <a:t>char A</a:t>
            </a:r>
            <a:r>
              <a:rPr lang="en-US" altLang="zh-TW" sz="2400">
                <a:solidFill>
                  <a:srgbClr val="FF0000"/>
                </a:solidFill>
                <a:latin typeface="Verdana" pitchFamily="34" charset="0"/>
              </a:rPr>
              <a:t>[10]</a:t>
            </a:r>
            <a:r>
              <a:rPr lang="en-US" altLang="zh-TW" sz="2400">
                <a:latin typeface="Verdana" pitchFamily="34" charset="0"/>
              </a:rPr>
              <a:t>[5];</a:t>
            </a:r>
          </a:p>
          <a:p>
            <a:r>
              <a:rPr lang="en-US" altLang="zh-TW" sz="2400">
                <a:latin typeface="Verdana" pitchFamily="34" charset="0"/>
              </a:rPr>
              <a:t>char </a:t>
            </a:r>
            <a:r>
              <a:rPr lang="en-US" altLang="zh-TW" sz="2400">
                <a:solidFill>
                  <a:srgbClr val="FF0000"/>
                </a:solidFill>
                <a:latin typeface="Verdana" pitchFamily="34" charset="0"/>
              </a:rPr>
              <a:t>target</a:t>
            </a:r>
            <a:r>
              <a:rPr lang="en-US" altLang="zh-TW" sz="2400">
                <a:latin typeface="Verdana" pitchFamily="34" charset="0"/>
              </a:rPr>
              <a:t>[5]="</a:t>
            </a:r>
            <a:r>
              <a:rPr lang="en-US" altLang="zh-TW" sz="2400">
                <a:solidFill>
                  <a:srgbClr val="FF0000"/>
                </a:solidFill>
                <a:latin typeface="Verdana" pitchFamily="34" charset="0"/>
              </a:rPr>
              <a:t>CAT</a:t>
            </a:r>
            <a:r>
              <a:rPr lang="en-US" altLang="zh-TW" sz="2400">
                <a:latin typeface="Verdana" pitchFamily="34" charset="0"/>
              </a:rPr>
              <a:t>";</a:t>
            </a:r>
          </a:p>
          <a:p>
            <a:r>
              <a:rPr lang="en-US" altLang="zh-TW" sz="2400">
                <a:latin typeface="Verdana" pitchFamily="34" charset="0"/>
              </a:rPr>
              <a:t>int lo=0, hi=9, mid;</a:t>
            </a:r>
          </a:p>
        </p:txBody>
      </p:sp>
      <p:sp>
        <p:nvSpPr>
          <p:cNvPr id="14389" name="Text Box 53"/>
          <p:cNvSpPr txBox="1">
            <a:spLocks noChangeArrowheads="1"/>
          </p:cNvSpPr>
          <p:nvPr/>
        </p:nvSpPr>
        <p:spPr bwMode="auto">
          <a:xfrm>
            <a:off x="96838" y="4256088"/>
            <a:ext cx="6588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Verdana" pitchFamily="34" charset="0"/>
              </a:rPr>
              <a:t>A[i]</a:t>
            </a:r>
          </a:p>
        </p:txBody>
      </p:sp>
      <p:sp>
        <p:nvSpPr>
          <p:cNvPr id="14390" name="Text Box 54"/>
          <p:cNvSpPr txBox="1">
            <a:spLocks noChangeArrowheads="1"/>
          </p:cNvSpPr>
          <p:nvPr/>
        </p:nvSpPr>
        <p:spPr bwMode="auto">
          <a:xfrm>
            <a:off x="3748088" y="5157788"/>
            <a:ext cx="24082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Verdana" pitchFamily="34" charset="0"/>
              </a:rPr>
              <a:t>A[</a:t>
            </a:r>
            <a:r>
              <a:rPr lang="en-US" altLang="zh-TW" sz="2000">
                <a:solidFill>
                  <a:srgbClr val="FF0000"/>
                </a:solidFill>
                <a:latin typeface="Verdana" pitchFamily="34" charset="0"/>
              </a:rPr>
              <a:t>mid</a:t>
            </a:r>
            <a:r>
              <a:rPr lang="en-US" altLang="zh-TW" sz="2000">
                <a:latin typeface="Verdana" pitchFamily="34" charset="0"/>
              </a:rPr>
              <a:t>]=target ??</a:t>
            </a:r>
          </a:p>
        </p:txBody>
      </p:sp>
      <p:sp>
        <p:nvSpPr>
          <p:cNvPr id="14391" name="Text Box 55"/>
          <p:cNvSpPr txBox="1">
            <a:spLocks noChangeArrowheads="1"/>
          </p:cNvSpPr>
          <p:nvPr/>
        </p:nvSpPr>
        <p:spPr bwMode="auto">
          <a:xfrm>
            <a:off x="3708400" y="1916113"/>
            <a:ext cx="20399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Verdana" pitchFamily="34" charset="0"/>
              </a:rPr>
              <a:t>mid=(lo+hi)/2</a:t>
            </a:r>
          </a:p>
        </p:txBody>
      </p:sp>
      <p:sp>
        <p:nvSpPr>
          <p:cNvPr id="14392" name="Text Box 56"/>
          <p:cNvSpPr txBox="1">
            <a:spLocks noChangeArrowheads="1"/>
          </p:cNvSpPr>
          <p:nvPr/>
        </p:nvSpPr>
        <p:spPr bwMode="auto">
          <a:xfrm>
            <a:off x="3924300" y="4687888"/>
            <a:ext cx="5286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solidFill>
                  <a:srgbClr val="FF0000"/>
                </a:solidFill>
                <a:latin typeface="Verdana" pitchFamily="34" charset="0"/>
              </a:rPr>
              <a:t>No</a:t>
            </a:r>
          </a:p>
        </p:txBody>
      </p:sp>
      <p:sp>
        <p:nvSpPr>
          <p:cNvPr id="14394" name="AutoShape 58"/>
          <p:cNvSpPr>
            <a:spLocks noChangeArrowheads="1"/>
          </p:cNvSpPr>
          <p:nvPr/>
        </p:nvSpPr>
        <p:spPr bwMode="auto">
          <a:xfrm>
            <a:off x="-1044575" y="3032125"/>
            <a:ext cx="863600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mid</a:t>
            </a:r>
          </a:p>
        </p:txBody>
      </p:sp>
      <p:sp>
        <p:nvSpPr>
          <p:cNvPr id="14395" name="Text Box 59"/>
          <p:cNvSpPr txBox="1">
            <a:spLocks noChangeArrowheads="1"/>
          </p:cNvSpPr>
          <p:nvPr/>
        </p:nvSpPr>
        <p:spPr bwMode="auto">
          <a:xfrm>
            <a:off x="1619250" y="4724400"/>
            <a:ext cx="5286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solidFill>
                  <a:srgbClr val="FF0000"/>
                </a:solidFill>
                <a:latin typeface="Verdana" pitchFamily="34" charset="0"/>
              </a:rPr>
              <a:t>No</a:t>
            </a:r>
          </a:p>
        </p:txBody>
      </p:sp>
      <p:sp>
        <p:nvSpPr>
          <p:cNvPr id="14396" name="Text Box 60"/>
          <p:cNvSpPr txBox="1">
            <a:spLocks noChangeArrowheads="1"/>
          </p:cNvSpPr>
          <p:nvPr/>
        </p:nvSpPr>
        <p:spPr bwMode="auto">
          <a:xfrm>
            <a:off x="7092950" y="2239963"/>
            <a:ext cx="13763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Verdana" pitchFamily="34" charset="0"/>
              </a:rPr>
              <a:t>hi=mid-1</a:t>
            </a:r>
          </a:p>
        </p:txBody>
      </p:sp>
      <p:sp>
        <p:nvSpPr>
          <p:cNvPr id="14397" name="Text Box 61"/>
          <p:cNvSpPr txBox="1">
            <a:spLocks noChangeArrowheads="1"/>
          </p:cNvSpPr>
          <p:nvPr/>
        </p:nvSpPr>
        <p:spPr bwMode="auto">
          <a:xfrm>
            <a:off x="755650" y="5408613"/>
            <a:ext cx="24082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Verdana" pitchFamily="34" charset="0"/>
              </a:rPr>
              <a:t>A[</a:t>
            </a:r>
            <a:r>
              <a:rPr lang="en-US" altLang="zh-TW" sz="2000">
                <a:solidFill>
                  <a:srgbClr val="FF0000"/>
                </a:solidFill>
                <a:latin typeface="Verdana" pitchFamily="34" charset="0"/>
              </a:rPr>
              <a:t>mid</a:t>
            </a:r>
            <a:r>
              <a:rPr lang="en-US" altLang="zh-TW" sz="2000">
                <a:latin typeface="Verdana" pitchFamily="34" charset="0"/>
              </a:rPr>
              <a:t>]=target ??</a:t>
            </a:r>
          </a:p>
        </p:txBody>
      </p:sp>
      <p:sp>
        <p:nvSpPr>
          <p:cNvPr id="14398" name="Oval 62"/>
          <p:cNvSpPr>
            <a:spLocks noChangeArrowheads="1"/>
          </p:cNvSpPr>
          <p:nvPr/>
        </p:nvSpPr>
        <p:spPr bwMode="auto">
          <a:xfrm>
            <a:off x="3851275" y="4221163"/>
            <a:ext cx="720725" cy="576262"/>
          </a:xfrm>
          <a:prstGeom prst="ellipse">
            <a:avLst/>
          </a:prstGeom>
          <a:noFill/>
          <a:ln w="38100">
            <a:solidFill>
              <a:srgbClr val="FF66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/>
          </a:p>
        </p:txBody>
      </p:sp>
      <p:sp>
        <p:nvSpPr>
          <p:cNvPr id="14399" name="Oval 63"/>
          <p:cNvSpPr>
            <a:spLocks noChangeArrowheads="1"/>
          </p:cNvSpPr>
          <p:nvPr/>
        </p:nvSpPr>
        <p:spPr bwMode="auto">
          <a:xfrm>
            <a:off x="1547813" y="4221163"/>
            <a:ext cx="720725" cy="576262"/>
          </a:xfrm>
          <a:prstGeom prst="ellipse">
            <a:avLst/>
          </a:prstGeom>
          <a:noFill/>
          <a:ln w="38100">
            <a:solidFill>
              <a:srgbClr val="FF66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/>
          </a:p>
        </p:txBody>
      </p:sp>
      <p:sp>
        <p:nvSpPr>
          <p:cNvPr id="14400" name="AutoShape 64"/>
          <p:cNvSpPr>
            <a:spLocks noChangeArrowheads="1"/>
          </p:cNvSpPr>
          <p:nvPr/>
        </p:nvSpPr>
        <p:spPr bwMode="auto">
          <a:xfrm>
            <a:off x="-900113" y="3933825"/>
            <a:ext cx="647700" cy="431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hi</a:t>
            </a:r>
          </a:p>
        </p:txBody>
      </p:sp>
      <p:sp>
        <p:nvSpPr>
          <p:cNvPr id="14401" name="Text Box 65"/>
          <p:cNvSpPr txBox="1">
            <a:spLocks noChangeArrowheads="1"/>
          </p:cNvSpPr>
          <p:nvPr/>
        </p:nvSpPr>
        <p:spPr bwMode="auto">
          <a:xfrm>
            <a:off x="539750" y="2239963"/>
            <a:ext cx="1462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Verdana" pitchFamily="34" charset="0"/>
              </a:rPr>
              <a:t>lo=mid+1</a:t>
            </a:r>
          </a:p>
        </p:txBody>
      </p:sp>
      <p:sp>
        <p:nvSpPr>
          <p:cNvPr id="14402" name="AutoShape 66"/>
          <p:cNvSpPr>
            <a:spLocks noChangeArrowheads="1"/>
          </p:cNvSpPr>
          <p:nvPr/>
        </p:nvSpPr>
        <p:spPr bwMode="auto">
          <a:xfrm>
            <a:off x="-973138" y="2349500"/>
            <a:ext cx="719138" cy="431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C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lo</a:t>
            </a:r>
          </a:p>
        </p:txBody>
      </p:sp>
      <p:sp>
        <p:nvSpPr>
          <p:cNvPr id="14403" name="Oval 67"/>
          <p:cNvSpPr>
            <a:spLocks noChangeArrowheads="1"/>
          </p:cNvSpPr>
          <p:nvPr/>
        </p:nvSpPr>
        <p:spPr bwMode="auto">
          <a:xfrm>
            <a:off x="2338388" y="4221163"/>
            <a:ext cx="720725" cy="576262"/>
          </a:xfrm>
          <a:prstGeom prst="ellipse">
            <a:avLst/>
          </a:prstGeom>
          <a:noFill/>
          <a:ln w="38100">
            <a:solidFill>
              <a:srgbClr val="FF66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/>
          </a:p>
        </p:txBody>
      </p:sp>
      <p:sp>
        <p:nvSpPr>
          <p:cNvPr id="14404" name="Text Box 68"/>
          <p:cNvSpPr txBox="1">
            <a:spLocks noChangeArrowheads="1"/>
          </p:cNvSpPr>
          <p:nvPr/>
        </p:nvSpPr>
        <p:spPr bwMode="auto">
          <a:xfrm>
            <a:off x="2339975" y="4724400"/>
            <a:ext cx="622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solidFill>
                  <a:srgbClr val="FF0000"/>
                </a:solidFill>
                <a:latin typeface="Verdana" pitchFamily="34" charset="0"/>
              </a:rPr>
              <a:t>Yes</a:t>
            </a:r>
          </a:p>
        </p:txBody>
      </p:sp>
      <p:sp>
        <p:nvSpPr>
          <p:cNvPr id="14406" name="Text Box 70"/>
          <p:cNvSpPr txBox="1">
            <a:spLocks noChangeArrowheads="1"/>
          </p:cNvSpPr>
          <p:nvPr/>
        </p:nvSpPr>
        <p:spPr bwMode="auto">
          <a:xfrm>
            <a:off x="8142288" y="1052513"/>
            <a:ext cx="533400" cy="833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4800">
                <a:solidFill>
                  <a:srgbClr val="FF0000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4097 -0.09467 L 0.43698 -0.09467 " pathEditMode="relative" rAng="0" ptsTypes="AA">
                                      <p:cBhvr>
                                        <p:cTn id="50" dur="1000" fill="hold"/>
                                        <p:tgtEl>
                                          <p:spTgt spid="144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20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14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276 0.00023 L 0.27569 0.00023 " pathEditMode="relative" rAng="0" ptsTypes="AA">
                                      <p:cBhvr>
                                        <p:cTn id="58" dur="1000" fill="hold"/>
                                        <p:tgtEl>
                                          <p:spTgt spid="143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0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14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4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4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4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4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4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906 0.13635 L 0.35434 0.13635 " pathEditMode="relative" rAng="0" ptsTypes="AA">
                                      <p:cBhvr>
                                        <p:cTn id="88" dur="1000" fill="hold"/>
                                        <p:tgtEl>
                                          <p:spTgt spid="144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6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14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569 -1.85185E-6 L 0.35434 -1.85185E-6 " pathEditMode="relative" rAng="0" ptsTypes="AA">
                                      <p:cBhvr>
                                        <p:cTn id="96" dur="1000" fill="hold"/>
                                        <p:tgtEl>
                                          <p:spTgt spid="143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24" y="0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4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4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4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4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85" grpId="0" animBg="1"/>
      <p:bldP spid="14385" grpId="1" animBg="1"/>
      <p:bldP spid="14386" grpId="0" animBg="1"/>
      <p:bldP spid="14386" grpId="1" animBg="1"/>
      <p:bldP spid="14387" grpId="0" animBg="1"/>
      <p:bldP spid="14387" grpId="1" animBg="1"/>
      <p:bldP spid="14390" grpId="0"/>
      <p:bldP spid="14391" grpId="0"/>
      <p:bldP spid="14392" grpId="0"/>
      <p:bldP spid="14394" grpId="0" animBg="1"/>
      <p:bldP spid="14394" grpId="1" animBg="1"/>
      <p:bldP spid="14395" grpId="0"/>
      <p:bldP spid="14396" grpId="0"/>
      <p:bldP spid="14397" grpId="0"/>
      <p:bldP spid="14398" grpId="0" animBg="1"/>
      <p:bldP spid="14399" grpId="0" animBg="1"/>
      <p:bldP spid="14400" grpId="0" animBg="1"/>
      <p:bldP spid="14401" grpId="0"/>
      <p:bldP spid="14402" grpId="0" animBg="1"/>
      <p:bldP spid="14403" grpId="0" animBg="1"/>
      <p:bldP spid="1440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7A067-0BEF-4149-9D63-C4C6AA6A3809}" type="datetime2">
              <a:rPr lang="zh-TW" altLang="en-US"/>
              <a:pPr/>
              <a:t>2015年5月22日</a:t>
            </a:fld>
            <a:endParaRPr lang="en-US" altLang="zh-TW"/>
          </a:p>
        </p:txBody>
      </p:sp>
      <p:sp>
        <p:nvSpPr>
          <p:cNvPr id="71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Sorting &amp; Searching</a:t>
            </a:r>
          </a:p>
        </p:txBody>
      </p:sp>
      <p:sp>
        <p:nvSpPr>
          <p:cNvPr id="72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BDC33-714E-40D7-8337-FF0A6B8C95DE}" type="slidenum">
              <a:rPr lang="en-US" altLang="zh-TW"/>
              <a:pPr/>
              <a:t>4</a:t>
            </a:fld>
            <a:endParaRPr lang="en-US" altLang="zh-TW"/>
          </a:p>
        </p:txBody>
      </p:sp>
      <p:sp>
        <p:nvSpPr>
          <p:cNvPr id="15411" name="AutoShape 51"/>
          <p:cNvSpPr>
            <a:spLocks noChangeArrowheads="1"/>
          </p:cNvSpPr>
          <p:nvPr/>
        </p:nvSpPr>
        <p:spPr bwMode="auto">
          <a:xfrm>
            <a:off x="2195513" y="2925763"/>
            <a:ext cx="863600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mid</a:t>
            </a: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4932363" y="404813"/>
            <a:ext cx="3887787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2400">
                <a:latin typeface="Verdana" pitchFamily="34" charset="0"/>
              </a:rPr>
              <a:t>Binary Search </a:t>
            </a:r>
            <a:r>
              <a:rPr lang="zh-TW" altLang="en-US" sz="2400">
                <a:latin typeface="Verdana" pitchFamily="34" charset="0"/>
              </a:rPr>
              <a:t>二分搜尋</a:t>
            </a:r>
            <a:r>
              <a:rPr lang="en-US" altLang="zh-TW" sz="2400">
                <a:latin typeface="Verdana" pitchFamily="34" charset="0"/>
              </a:rPr>
              <a:t>:</a:t>
            </a:r>
          </a:p>
        </p:txBody>
      </p:sp>
      <p:graphicFrame>
        <p:nvGraphicFramePr>
          <p:cNvPr id="15363" name="Group 3"/>
          <p:cNvGraphicFramePr>
            <a:graphicFrameLocks noGrp="1"/>
          </p:cNvGraphicFramePr>
          <p:nvPr/>
        </p:nvGraphicFramePr>
        <p:xfrm>
          <a:off x="731838" y="3808413"/>
          <a:ext cx="7727950" cy="952500"/>
        </p:xfrm>
        <a:graphic>
          <a:graphicData uri="http://schemas.openxmlformats.org/drawingml/2006/table">
            <a:tbl>
              <a:tblPr/>
              <a:tblGrid>
                <a:gridCol w="774700"/>
                <a:gridCol w="769937"/>
                <a:gridCol w="774700"/>
                <a:gridCol w="769938"/>
                <a:gridCol w="774700"/>
                <a:gridCol w="774700"/>
                <a:gridCol w="769937"/>
                <a:gridCol w="774700"/>
                <a:gridCol w="769938"/>
                <a:gridCol w="774700"/>
              </a:tblGrid>
              <a:tr h="476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6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7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8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9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ADA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BOY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CAT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DOG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EGG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FISH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GOA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HEN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IDA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KEN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09" name="AutoShape 49"/>
          <p:cNvSpPr>
            <a:spLocks noChangeArrowheads="1"/>
          </p:cNvSpPr>
          <p:nvPr/>
        </p:nvSpPr>
        <p:spPr bwMode="auto">
          <a:xfrm>
            <a:off x="2268538" y="3284538"/>
            <a:ext cx="719137" cy="431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C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lo</a:t>
            </a:r>
          </a:p>
        </p:txBody>
      </p:sp>
      <p:sp>
        <p:nvSpPr>
          <p:cNvPr id="15410" name="AutoShape 50"/>
          <p:cNvSpPr>
            <a:spLocks noChangeArrowheads="1"/>
          </p:cNvSpPr>
          <p:nvPr/>
        </p:nvSpPr>
        <p:spPr bwMode="auto">
          <a:xfrm>
            <a:off x="3132138" y="3284538"/>
            <a:ext cx="647700" cy="431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hi</a:t>
            </a:r>
          </a:p>
        </p:txBody>
      </p:sp>
      <p:sp>
        <p:nvSpPr>
          <p:cNvPr id="15412" name="Rectangle 52"/>
          <p:cNvSpPr>
            <a:spLocks noChangeArrowheads="1"/>
          </p:cNvSpPr>
          <p:nvPr/>
        </p:nvSpPr>
        <p:spPr bwMode="auto">
          <a:xfrm>
            <a:off x="468313" y="404813"/>
            <a:ext cx="41052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2400">
                <a:latin typeface="Verdana" pitchFamily="34" charset="0"/>
              </a:rPr>
              <a:t>char A</a:t>
            </a:r>
            <a:r>
              <a:rPr lang="en-US" altLang="zh-TW" sz="2400">
                <a:solidFill>
                  <a:srgbClr val="FF0000"/>
                </a:solidFill>
                <a:latin typeface="Verdana" pitchFamily="34" charset="0"/>
              </a:rPr>
              <a:t>[10]</a:t>
            </a:r>
            <a:r>
              <a:rPr lang="en-US" altLang="zh-TW" sz="2400">
                <a:latin typeface="Verdana" pitchFamily="34" charset="0"/>
              </a:rPr>
              <a:t>[5];</a:t>
            </a:r>
          </a:p>
          <a:p>
            <a:r>
              <a:rPr lang="en-US" altLang="zh-TW" sz="2400">
                <a:latin typeface="Verdana" pitchFamily="34" charset="0"/>
              </a:rPr>
              <a:t>char </a:t>
            </a:r>
            <a:r>
              <a:rPr lang="en-US" altLang="zh-TW" sz="2400">
                <a:solidFill>
                  <a:srgbClr val="FF0000"/>
                </a:solidFill>
                <a:latin typeface="Verdana" pitchFamily="34" charset="0"/>
              </a:rPr>
              <a:t>target</a:t>
            </a:r>
            <a:r>
              <a:rPr lang="en-US" altLang="zh-TW" sz="2400">
                <a:latin typeface="Verdana" pitchFamily="34" charset="0"/>
              </a:rPr>
              <a:t>[5]="</a:t>
            </a:r>
            <a:r>
              <a:rPr lang="en-US" altLang="zh-TW" sz="2400">
                <a:solidFill>
                  <a:srgbClr val="FF0000"/>
                </a:solidFill>
                <a:latin typeface="Verdana" pitchFamily="34" charset="0"/>
              </a:rPr>
              <a:t>CAT</a:t>
            </a:r>
            <a:r>
              <a:rPr lang="en-US" altLang="zh-TW" sz="2400">
                <a:latin typeface="Verdana" pitchFamily="34" charset="0"/>
              </a:rPr>
              <a:t>";</a:t>
            </a:r>
          </a:p>
          <a:p>
            <a:r>
              <a:rPr lang="en-US" altLang="zh-TW" sz="2400">
                <a:latin typeface="Verdana" pitchFamily="34" charset="0"/>
              </a:rPr>
              <a:t>int lo=0, hi=9, mid;</a:t>
            </a:r>
          </a:p>
        </p:txBody>
      </p:sp>
      <p:sp>
        <p:nvSpPr>
          <p:cNvPr id="15413" name="Text Box 53"/>
          <p:cNvSpPr txBox="1">
            <a:spLocks noChangeArrowheads="1"/>
          </p:cNvSpPr>
          <p:nvPr/>
        </p:nvSpPr>
        <p:spPr bwMode="auto">
          <a:xfrm>
            <a:off x="96838" y="4256088"/>
            <a:ext cx="6588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Verdana" pitchFamily="34" charset="0"/>
              </a:rPr>
              <a:t>A[i]</a:t>
            </a:r>
          </a:p>
        </p:txBody>
      </p:sp>
      <p:sp>
        <p:nvSpPr>
          <p:cNvPr id="15415" name="Text Box 55"/>
          <p:cNvSpPr txBox="1">
            <a:spLocks noChangeArrowheads="1"/>
          </p:cNvSpPr>
          <p:nvPr/>
        </p:nvSpPr>
        <p:spPr bwMode="auto">
          <a:xfrm>
            <a:off x="3563938" y="1989138"/>
            <a:ext cx="20399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Verdana" pitchFamily="34" charset="0"/>
              </a:rPr>
              <a:t>mid=(lo+hi)/2</a:t>
            </a:r>
          </a:p>
        </p:txBody>
      </p:sp>
      <p:sp>
        <p:nvSpPr>
          <p:cNvPr id="15416" name="Text Box 56"/>
          <p:cNvSpPr txBox="1">
            <a:spLocks noChangeArrowheads="1"/>
          </p:cNvSpPr>
          <p:nvPr/>
        </p:nvSpPr>
        <p:spPr bwMode="auto">
          <a:xfrm>
            <a:off x="3924300" y="4687888"/>
            <a:ext cx="5286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solidFill>
                  <a:srgbClr val="FF0000"/>
                </a:solidFill>
                <a:latin typeface="Verdana" pitchFamily="34" charset="0"/>
              </a:rPr>
              <a:t>No</a:t>
            </a:r>
          </a:p>
        </p:txBody>
      </p:sp>
      <p:sp>
        <p:nvSpPr>
          <p:cNvPr id="15417" name="AutoShape 57"/>
          <p:cNvSpPr>
            <a:spLocks noChangeArrowheads="1"/>
          </p:cNvSpPr>
          <p:nvPr/>
        </p:nvSpPr>
        <p:spPr bwMode="auto">
          <a:xfrm>
            <a:off x="-1044575" y="3032125"/>
            <a:ext cx="863600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mid</a:t>
            </a:r>
          </a:p>
        </p:txBody>
      </p:sp>
      <p:sp>
        <p:nvSpPr>
          <p:cNvPr id="15418" name="Text Box 58"/>
          <p:cNvSpPr txBox="1">
            <a:spLocks noChangeArrowheads="1"/>
          </p:cNvSpPr>
          <p:nvPr/>
        </p:nvSpPr>
        <p:spPr bwMode="auto">
          <a:xfrm>
            <a:off x="1619250" y="4724400"/>
            <a:ext cx="5286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solidFill>
                  <a:srgbClr val="FF0000"/>
                </a:solidFill>
                <a:latin typeface="Verdana" pitchFamily="34" charset="0"/>
              </a:rPr>
              <a:t>No</a:t>
            </a:r>
          </a:p>
        </p:txBody>
      </p:sp>
      <p:sp>
        <p:nvSpPr>
          <p:cNvPr id="15419" name="Text Box 59"/>
          <p:cNvSpPr txBox="1">
            <a:spLocks noChangeArrowheads="1"/>
          </p:cNvSpPr>
          <p:nvPr/>
        </p:nvSpPr>
        <p:spPr bwMode="auto">
          <a:xfrm>
            <a:off x="7156450" y="2565400"/>
            <a:ext cx="13763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Verdana" pitchFamily="34" charset="0"/>
              </a:rPr>
              <a:t>hi=mid-1</a:t>
            </a:r>
          </a:p>
        </p:txBody>
      </p:sp>
      <p:sp>
        <p:nvSpPr>
          <p:cNvPr id="15420" name="Text Box 60"/>
          <p:cNvSpPr txBox="1">
            <a:spLocks noChangeArrowheads="1"/>
          </p:cNvSpPr>
          <p:nvPr/>
        </p:nvSpPr>
        <p:spPr bwMode="auto">
          <a:xfrm>
            <a:off x="971550" y="5373688"/>
            <a:ext cx="2220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Verdana" pitchFamily="34" charset="0"/>
              </a:rPr>
              <a:t>target &lt; A[</a:t>
            </a:r>
            <a:r>
              <a:rPr lang="en-US" altLang="zh-TW" sz="2000">
                <a:solidFill>
                  <a:srgbClr val="FF0000"/>
                </a:solidFill>
                <a:latin typeface="Verdana" pitchFamily="34" charset="0"/>
              </a:rPr>
              <a:t>mid</a:t>
            </a:r>
            <a:r>
              <a:rPr lang="en-US" altLang="zh-TW" sz="2000">
                <a:latin typeface="Verdana" pitchFamily="34" charset="0"/>
              </a:rPr>
              <a:t>]</a:t>
            </a:r>
          </a:p>
        </p:txBody>
      </p:sp>
      <p:sp>
        <p:nvSpPr>
          <p:cNvPr id="15421" name="Oval 61"/>
          <p:cNvSpPr>
            <a:spLocks noChangeArrowheads="1"/>
          </p:cNvSpPr>
          <p:nvPr/>
        </p:nvSpPr>
        <p:spPr bwMode="auto">
          <a:xfrm>
            <a:off x="3851275" y="4221163"/>
            <a:ext cx="720725" cy="576262"/>
          </a:xfrm>
          <a:prstGeom prst="ellipse">
            <a:avLst/>
          </a:prstGeom>
          <a:noFill/>
          <a:ln w="38100">
            <a:solidFill>
              <a:srgbClr val="FF66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/>
          </a:p>
        </p:txBody>
      </p:sp>
      <p:sp>
        <p:nvSpPr>
          <p:cNvPr id="15422" name="Oval 62"/>
          <p:cNvSpPr>
            <a:spLocks noChangeArrowheads="1"/>
          </p:cNvSpPr>
          <p:nvPr/>
        </p:nvSpPr>
        <p:spPr bwMode="auto">
          <a:xfrm>
            <a:off x="1547813" y="4221163"/>
            <a:ext cx="720725" cy="576262"/>
          </a:xfrm>
          <a:prstGeom prst="ellipse">
            <a:avLst/>
          </a:prstGeom>
          <a:noFill/>
          <a:ln w="38100">
            <a:solidFill>
              <a:srgbClr val="FF66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/>
          </a:p>
        </p:txBody>
      </p:sp>
      <p:sp>
        <p:nvSpPr>
          <p:cNvPr id="15423" name="AutoShape 63"/>
          <p:cNvSpPr>
            <a:spLocks noChangeArrowheads="1"/>
          </p:cNvSpPr>
          <p:nvPr/>
        </p:nvSpPr>
        <p:spPr bwMode="auto">
          <a:xfrm>
            <a:off x="-900113" y="3933825"/>
            <a:ext cx="647700" cy="431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hi</a:t>
            </a:r>
          </a:p>
        </p:txBody>
      </p:sp>
      <p:sp>
        <p:nvSpPr>
          <p:cNvPr id="15424" name="Text Box 64"/>
          <p:cNvSpPr txBox="1">
            <a:spLocks noChangeArrowheads="1"/>
          </p:cNvSpPr>
          <p:nvPr/>
        </p:nvSpPr>
        <p:spPr bwMode="auto">
          <a:xfrm>
            <a:off x="684213" y="2565400"/>
            <a:ext cx="14620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latin typeface="Verdana" pitchFamily="34" charset="0"/>
              </a:rPr>
              <a:t>lo=mid+1</a:t>
            </a:r>
          </a:p>
        </p:txBody>
      </p:sp>
      <p:sp>
        <p:nvSpPr>
          <p:cNvPr id="15425" name="AutoShape 65"/>
          <p:cNvSpPr>
            <a:spLocks noChangeArrowheads="1"/>
          </p:cNvSpPr>
          <p:nvPr/>
        </p:nvSpPr>
        <p:spPr bwMode="auto">
          <a:xfrm>
            <a:off x="-973138" y="2349500"/>
            <a:ext cx="719138" cy="431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C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lo</a:t>
            </a:r>
          </a:p>
        </p:txBody>
      </p:sp>
      <p:sp>
        <p:nvSpPr>
          <p:cNvPr id="15426" name="Oval 66"/>
          <p:cNvSpPr>
            <a:spLocks noChangeArrowheads="1"/>
          </p:cNvSpPr>
          <p:nvPr/>
        </p:nvSpPr>
        <p:spPr bwMode="auto">
          <a:xfrm>
            <a:off x="2338388" y="4221163"/>
            <a:ext cx="720725" cy="576262"/>
          </a:xfrm>
          <a:prstGeom prst="ellipse">
            <a:avLst/>
          </a:prstGeom>
          <a:noFill/>
          <a:ln w="38100">
            <a:solidFill>
              <a:srgbClr val="FF66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/>
          </a:p>
        </p:txBody>
      </p:sp>
      <p:sp>
        <p:nvSpPr>
          <p:cNvPr id="15427" name="Text Box 67"/>
          <p:cNvSpPr txBox="1">
            <a:spLocks noChangeArrowheads="1"/>
          </p:cNvSpPr>
          <p:nvPr/>
        </p:nvSpPr>
        <p:spPr bwMode="auto">
          <a:xfrm>
            <a:off x="2387600" y="4724400"/>
            <a:ext cx="5286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solidFill>
                  <a:srgbClr val="FF0000"/>
                </a:solidFill>
                <a:latin typeface="Verdana" pitchFamily="34" charset="0"/>
              </a:rPr>
              <a:t>No</a:t>
            </a:r>
          </a:p>
        </p:txBody>
      </p:sp>
      <p:sp>
        <p:nvSpPr>
          <p:cNvPr id="15428" name="Text Box 68"/>
          <p:cNvSpPr txBox="1">
            <a:spLocks noChangeArrowheads="1"/>
          </p:cNvSpPr>
          <p:nvPr/>
        </p:nvSpPr>
        <p:spPr bwMode="auto">
          <a:xfrm>
            <a:off x="4859338" y="5360988"/>
            <a:ext cx="2986087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>
                <a:solidFill>
                  <a:srgbClr val="FF0000"/>
                </a:solidFill>
                <a:latin typeface="Verdana" pitchFamily="34" charset="0"/>
              </a:rPr>
              <a:t>hi&lt;lo</a:t>
            </a:r>
            <a:r>
              <a:rPr lang="en-US" altLang="zh-TW" sz="2400">
                <a:latin typeface="Verdana" pitchFamily="34" charset="0"/>
              </a:rPr>
              <a:t> </a:t>
            </a:r>
            <a:r>
              <a:rPr lang="en-US" altLang="zh-TW" sz="2400">
                <a:latin typeface="Verdana" pitchFamily="34" charset="0"/>
                <a:sym typeface="Symbol" pitchFamily="18" charset="2"/>
              </a:rPr>
              <a:t> not found</a:t>
            </a:r>
          </a:p>
        </p:txBody>
      </p:sp>
      <p:sp>
        <p:nvSpPr>
          <p:cNvPr id="15429" name="Text Box 69"/>
          <p:cNvSpPr txBox="1">
            <a:spLocks noChangeArrowheads="1"/>
          </p:cNvSpPr>
          <p:nvPr/>
        </p:nvSpPr>
        <p:spPr bwMode="auto">
          <a:xfrm>
            <a:off x="2941638" y="831850"/>
            <a:ext cx="909637" cy="36512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 sz="2400">
                <a:solidFill>
                  <a:srgbClr val="FF0000"/>
                </a:solidFill>
                <a:latin typeface="Verdana" pitchFamily="34" charset="0"/>
              </a:rPr>
              <a:t>"CAB"</a:t>
            </a:r>
          </a:p>
        </p:txBody>
      </p:sp>
      <p:sp>
        <p:nvSpPr>
          <p:cNvPr id="15431" name="Text Box 71"/>
          <p:cNvSpPr txBox="1">
            <a:spLocks noChangeArrowheads="1"/>
          </p:cNvSpPr>
          <p:nvPr/>
        </p:nvSpPr>
        <p:spPr bwMode="auto">
          <a:xfrm>
            <a:off x="8142288" y="1052513"/>
            <a:ext cx="533400" cy="833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4800">
                <a:solidFill>
                  <a:srgbClr val="FF0000"/>
                </a:solidFill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3698 -0.09456 L 0.2717 -0.09456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154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6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154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10" grpId="1" animBg="1"/>
      <p:bldP spid="15420" grpId="0"/>
      <p:bldP spid="15423" grpId="0" animBg="1"/>
      <p:bldP spid="15428" grpId="0" animBg="1"/>
      <p:bldP spid="154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2F37-065F-4E99-AE07-1C25C08EB34F}" type="datetime2">
              <a:rPr lang="zh-TW" altLang="en-US"/>
              <a:pPr/>
              <a:t>2015年5月22日</a:t>
            </a:fld>
            <a:endParaRPr lang="en-US" altLang="zh-TW"/>
          </a:p>
        </p:txBody>
      </p:sp>
      <p:sp>
        <p:nvSpPr>
          <p:cNvPr id="64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Sorting &amp; Searching</a:t>
            </a:r>
          </a:p>
        </p:txBody>
      </p:sp>
      <p:sp>
        <p:nvSpPr>
          <p:cNvPr id="65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3D94C-6C2E-40F6-B938-0FAC4F9A2643}" type="slidenum">
              <a:rPr lang="en-US" altLang="zh-TW"/>
              <a:pPr/>
              <a:t>5</a:t>
            </a:fld>
            <a:endParaRPr lang="en-US" altLang="zh-TW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539750" y="1052513"/>
            <a:ext cx="5545138" cy="520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49263" indent="-449263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62865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r>
              <a:rPr lang="en-US" altLang="zh-TW" sz="2400">
                <a:latin typeface="Verdana" pitchFamily="34" charset="0"/>
              </a:rPr>
              <a:t>int </a:t>
            </a:r>
            <a:r>
              <a:rPr lang="en-US" altLang="zh-TW" sz="2400">
                <a:solidFill>
                  <a:srgbClr val="FF0000"/>
                </a:solidFill>
                <a:latin typeface="Verdana" pitchFamily="34" charset="0"/>
              </a:rPr>
              <a:t>binarySearch</a:t>
            </a:r>
            <a:r>
              <a:rPr lang="en-US" altLang="zh-TW" sz="2400">
                <a:latin typeface="Verdana" pitchFamily="34" charset="0"/>
              </a:rPr>
              <a:t> (char </a:t>
            </a:r>
            <a:r>
              <a:rPr lang="en-US" altLang="zh-TW" sz="2400">
                <a:solidFill>
                  <a:srgbClr val="FF0000"/>
                </a:solidFill>
                <a:latin typeface="Verdana" pitchFamily="34" charset="0"/>
              </a:rPr>
              <a:t>target[]</a:t>
            </a:r>
            <a:r>
              <a:rPr lang="en-US" altLang="zh-TW" sz="2400">
                <a:latin typeface="Verdana" pitchFamily="34" charset="0"/>
              </a:rPr>
              <a:t>){</a:t>
            </a:r>
          </a:p>
          <a:p>
            <a:r>
              <a:rPr lang="en-US" altLang="zh-TW" sz="2400">
                <a:latin typeface="Verdana" pitchFamily="34" charset="0"/>
              </a:rPr>
              <a:t>	int </a:t>
            </a:r>
            <a:r>
              <a:rPr lang="en-US" altLang="zh-TW" sz="2400">
                <a:solidFill>
                  <a:srgbClr val="FF0000"/>
                </a:solidFill>
                <a:latin typeface="Verdana" pitchFamily="34" charset="0"/>
              </a:rPr>
              <a:t>lo</a:t>
            </a:r>
            <a:r>
              <a:rPr lang="en-US" altLang="zh-TW" sz="2400">
                <a:latin typeface="Verdana" pitchFamily="34" charset="0"/>
              </a:rPr>
              <a:t>=0, </a:t>
            </a:r>
            <a:r>
              <a:rPr lang="en-US" altLang="zh-TW" sz="2400">
                <a:solidFill>
                  <a:srgbClr val="FF0000"/>
                </a:solidFill>
                <a:latin typeface="Verdana" pitchFamily="34" charset="0"/>
              </a:rPr>
              <a:t>hi</a:t>
            </a:r>
            <a:r>
              <a:rPr lang="en-US" altLang="zh-TW" sz="2400">
                <a:latin typeface="Verdana" pitchFamily="34" charset="0"/>
              </a:rPr>
              <a:t>=9, </a:t>
            </a:r>
            <a:r>
              <a:rPr lang="en-US" altLang="zh-TW" sz="2400">
                <a:solidFill>
                  <a:srgbClr val="FF0000"/>
                </a:solidFill>
                <a:latin typeface="Verdana" pitchFamily="34" charset="0"/>
              </a:rPr>
              <a:t>mid</a:t>
            </a:r>
            <a:r>
              <a:rPr lang="en-US" altLang="zh-TW" sz="2400">
                <a:latin typeface="Verdana" pitchFamily="34" charset="0"/>
              </a:rPr>
              <a:t>, pos, n;</a:t>
            </a:r>
          </a:p>
          <a:p>
            <a:r>
              <a:rPr lang="en-US" altLang="zh-TW" sz="2400">
                <a:latin typeface="Verdana" pitchFamily="34" charset="0"/>
              </a:rPr>
              <a:t>	</a:t>
            </a:r>
            <a:r>
              <a:rPr lang="en-US" altLang="zh-TW" sz="2400">
                <a:solidFill>
                  <a:srgbClr val="FF0000"/>
                </a:solidFill>
                <a:latin typeface="Verdana" pitchFamily="34" charset="0"/>
              </a:rPr>
              <a:t>pos = -1;</a:t>
            </a:r>
            <a:r>
              <a:rPr lang="en-US" altLang="zh-TW" sz="2400">
                <a:latin typeface="Verdana" pitchFamily="34" charset="0"/>
              </a:rPr>
              <a:t>	// not found</a:t>
            </a:r>
          </a:p>
          <a:p>
            <a:endParaRPr lang="en-US" altLang="zh-TW" sz="2400">
              <a:latin typeface="Verdana" pitchFamily="34" charset="0"/>
            </a:endParaRPr>
          </a:p>
          <a:p>
            <a:endParaRPr lang="en-US" altLang="zh-TW" sz="2400">
              <a:latin typeface="Verdana" pitchFamily="34" charset="0"/>
            </a:endParaRPr>
          </a:p>
          <a:p>
            <a:endParaRPr lang="en-US" altLang="zh-TW" sz="2400">
              <a:latin typeface="Verdana" pitchFamily="34" charset="0"/>
            </a:endParaRPr>
          </a:p>
          <a:p>
            <a:endParaRPr lang="en-US" altLang="zh-TW" sz="2400">
              <a:latin typeface="Verdana" pitchFamily="34" charset="0"/>
            </a:endParaRPr>
          </a:p>
          <a:p>
            <a:endParaRPr lang="en-US" altLang="zh-TW" sz="2400">
              <a:latin typeface="Verdana" pitchFamily="34" charset="0"/>
            </a:endParaRPr>
          </a:p>
          <a:p>
            <a:endParaRPr lang="en-US" altLang="zh-TW" sz="2400">
              <a:latin typeface="Verdana" pitchFamily="34" charset="0"/>
            </a:endParaRPr>
          </a:p>
          <a:p>
            <a:endParaRPr lang="en-US" altLang="zh-TW" sz="2400">
              <a:latin typeface="Verdana" pitchFamily="34" charset="0"/>
            </a:endParaRPr>
          </a:p>
          <a:p>
            <a:endParaRPr lang="en-US" altLang="zh-TW" sz="2400">
              <a:latin typeface="Verdana" pitchFamily="34" charset="0"/>
            </a:endParaRPr>
          </a:p>
          <a:p>
            <a:endParaRPr lang="en-US" altLang="zh-TW" sz="2400">
              <a:latin typeface="Verdana" pitchFamily="34" charset="0"/>
            </a:endParaRPr>
          </a:p>
          <a:p>
            <a:r>
              <a:rPr lang="en-US" altLang="zh-TW" sz="2400">
                <a:latin typeface="Verdana" pitchFamily="34" charset="0"/>
              </a:rPr>
              <a:t>		return pos;</a:t>
            </a:r>
          </a:p>
          <a:p>
            <a:r>
              <a:rPr lang="en-US" altLang="zh-TW" sz="2400">
                <a:latin typeface="Verdana" pitchFamily="34" charset="0"/>
              </a:rPr>
              <a:t>}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539750" y="307975"/>
            <a:ext cx="4243388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800">
                <a:latin typeface="Verdana" pitchFamily="34" charset="0"/>
              </a:rPr>
              <a:t>二分搜尋 </a:t>
            </a:r>
            <a:r>
              <a:rPr lang="en-US" altLang="zh-TW" sz="2800">
                <a:latin typeface="Verdana" pitchFamily="34" charset="0"/>
              </a:rPr>
              <a:t>Binary Search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990600" y="2360613"/>
            <a:ext cx="6389688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2400">
                <a:latin typeface="Verdana" pitchFamily="34" charset="0"/>
              </a:rPr>
              <a:t>while (				){</a:t>
            </a:r>
          </a:p>
          <a:p>
            <a:endParaRPr lang="en-US" altLang="zh-TW" sz="2400">
              <a:latin typeface="Verdana" pitchFamily="34" charset="0"/>
            </a:endParaRPr>
          </a:p>
          <a:p>
            <a:endParaRPr lang="en-US" altLang="zh-TW" sz="2400">
              <a:latin typeface="Verdana" pitchFamily="34" charset="0"/>
            </a:endParaRPr>
          </a:p>
          <a:p>
            <a:endParaRPr lang="en-US" altLang="zh-TW" sz="2400">
              <a:latin typeface="Verdana" pitchFamily="34" charset="0"/>
            </a:endParaRPr>
          </a:p>
          <a:p>
            <a:endParaRPr lang="en-US" altLang="zh-TW" sz="2400">
              <a:latin typeface="Verdana" pitchFamily="34" charset="0"/>
            </a:endParaRPr>
          </a:p>
          <a:p>
            <a:endParaRPr lang="en-US" altLang="zh-TW" sz="2400">
              <a:latin typeface="Verdana" pitchFamily="34" charset="0"/>
            </a:endParaRPr>
          </a:p>
          <a:p>
            <a:endParaRPr lang="en-US" altLang="zh-TW" sz="2400">
              <a:latin typeface="Verdana" pitchFamily="34" charset="0"/>
            </a:endParaRPr>
          </a:p>
          <a:p>
            <a:r>
              <a:rPr lang="en-US" altLang="zh-TW" sz="2400">
                <a:latin typeface="Verdana" pitchFamily="34" charset="0"/>
              </a:rPr>
              <a:t>}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2351088" y="2360613"/>
            <a:ext cx="3084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>
                <a:solidFill>
                  <a:srgbClr val="FF0000"/>
                </a:solidFill>
                <a:latin typeface="Verdana" pitchFamily="34" charset="0"/>
              </a:rPr>
              <a:t>lo&lt;=hi  &amp;&amp;  pos&lt;0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1763713" y="2863850"/>
            <a:ext cx="504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2400">
                <a:latin typeface="Verdana" pitchFamily="34" charset="0"/>
              </a:rPr>
              <a:t>mid = </a:t>
            </a:r>
            <a:r>
              <a:rPr lang="en-US" altLang="zh-TW" sz="2400">
                <a:solidFill>
                  <a:srgbClr val="FF0000"/>
                </a:solidFill>
                <a:latin typeface="Verdana" pitchFamily="34" charset="0"/>
              </a:rPr>
              <a:t>(lo+hi)</a:t>
            </a:r>
            <a:r>
              <a:rPr lang="en-US" altLang="zh-TW" sz="2400">
                <a:latin typeface="Verdana" pitchFamily="34" charset="0"/>
              </a:rPr>
              <a:t>/2;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1763713" y="3800475"/>
            <a:ext cx="2303462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2400">
                <a:latin typeface="Verdana" pitchFamily="34" charset="0"/>
              </a:rPr>
              <a:t>if (n==0)</a:t>
            </a:r>
          </a:p>
          <a:p>
            <a:r>
              <a:rPr lang="en-US" altLang="zh-TW" sz="2400">
                <a:latin typeface="Verdana" pitchFamily="34" charset="0"/>
              </a:rPr>
              <a:t>else if (n&lt;0)</a:t>
            </a:r>
          </a:p>
          <a:p>
            <a:r>
              <a:rPr lang="en-US" altLang="zh-TW" sz="2400">
                <a:latin typeface="Verdana" pitchFamily="34" charset="0"/>
              </a:rPr>
              <a:t>else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1763713" y="3271838"/>
            <a:ext cx="504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2400">
                <a:latin typeface="Verdana" pitchFamily="34" charset="0"/>
              </a:rPr>
              <a:t>n = </a:t>
            </a:r>
            <a:r>
              <a:rPr lang="en-US" altLang="zh-TW" sz="2400">
                <a:solidFill>
                  <a:srgbClr val="FF0000"/>
                </a:solidFill>
                <a:latin typeface="Verdana" pitchFamily="34" charset="0"/>
              </a:rPr>
              <a:t>strcmp</a:t>
            </a:r>
            <a:r>
              <a:rPr lang="en-US" altLang="zh-TW" sz="2400">
                <a:latin typeface="Verdana" pitchFamily="34" charset="0"/>
              </a:rPr>
              <a:t> (target, A</a:t>
            </a:r>
            <a:r>
              <a:rPr lang="en-US" altLang="zh-TW" sz="2400">
                <a:solidFill>
                  <a:srgbClr val="FF0000"/>
                </a:solidFill>
                <a:latin typeface="Verdana" pitchFamily="34" charset="0"/>
              </a:rPr>
              <a:t>[mid]</a:t>
            </a:r>
            <a:r>
              <a:rPr lang="en-US" altLang="zh-TW" sz="2400">
                <a:latin typeface="Verdana" pitchFamily="34" charset="0"/>
              </a:rPr>
              <a:t>);</a:t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3995738" y="3729038"/>
            <a:ext cx="2447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2400">
                <a:solidFill>
                  <a:srgbClr val="FF0000"/>
                </a:solidFill>
                <a:latin typeface="Verdana" pitchFamily="34" charset="0"/>
              </a:rPr>
              <a:t>pos = mid;</a:t>
            </a: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3995738" y="4160838"/>
            <a:ext cx="2447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2400">
                <a:solidFill>
                  <a:srgbClr val="FF0000"/>
                </a:solidFill>
                <a:latin typeface="Verdana" pitchFamily="34" charset="0"/>
              </a:rPr>
              <a:t>hi   = mid-1;</a:t>
            </a: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3995738" y="4521200"/>
            <a:ext cx="2447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2400">
                <a:solidFill>
                  <a:srgbClr val="FF0000"/>
                </a:solidFill>
                <a:latin typeface="Verdana" pitchFamily="34" charset="0"/>
              </a:rPr>
              <a:t>lo   = mid+1;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8142288" y="1052513"/>
            <a:ext cx="533400" cy="833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4800">
                <a:solidFill>
                  <a:srgbClr val="FF0000"/>
                </a:solidFill>
              </a:rPr>
              <a:t>4</a:t>
            </a:r>
          </a:p>
        </p:txBody>
      </p:sp>
      <p:graphicFrame>
        <p:nvGraphicFramePr>
          <p:cNvPr id="5136" name="Group 16"/>
          <p:cNvGraphicFramePr>
            <a:graphicFrameLocks noGrp="1"/>
          </p:cNvGraphicFramePr>
          <p:nvPr/>
        </p:nvGraphicFramePr>
        <p:xfrm>
          <a:off x="947738" y="5861050"/>
          <a:ext cx="7727950" cy="952500"/>
        </p:xfrm>
        <a:graphic>
          <a:graphicData uri="http://schemas.openxmlformats.org/drawingml/2006/table">
            <a:tbl>
              <a:tblPr/>
              <a:tblGrid>
                <a:gridCol w="774700"/>
                <a:gridCol w="769937"/>
                <a:gridCol w="774700"/>
                <a:gridCol w="769938"/>
                <a:gridCol w="774700"/>
                <a:gridCol w="774700"/>
                <a:gridCol w="769937"/>
                <a:gridCol w="774700"/>
                <a:gridCol w="769938"/>
                <a:gridCol w="774700"/>
              </a:tblGrid>
              <a:tr h="476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6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7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8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9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</a:tr>
              <a:tr h="476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ADA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BOY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CAT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DOG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EGG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FISH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GOA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HEN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IDA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KEN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</a:tr>
            </a:tbl>
          </a:graphicData>
        </a:graphic>
      </p:graphicFrame>
      <p:sp>
        <p:nvSpPr>
          <p:cNvPr id="5182" name="Text Box 62"/>
          <p:cNvSpPr txBox="1">
            <a:spLocks noChangeArrowheads="1"/>
          </p:cNvSpPr>
          <p:nvPr/>
        </p:nvSpPr>
        <p:spPr bwMode="auto">
          <a:xfrm>
            <a:off x="250825" y="6308725"/>
            <a:ext cx="658813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altLang="zh-TW" sz="2000">
                <a:latin typeface="Verdana" pitchFamily="34" charset="0"/>
              </a:rPr>
              <a:t>A[i]</a:t>
            </a:r>
          </a:p>
        </p:txBody>
      </p:sp>
      <p:sp>
        <p:nvSpPr>
          <p:cNvPr id="5183" name="AutoShape 63"/>
          <p:cNvSpPr>
            <a:spLocks noChangeArrowheads="1"/>
          </p:cNvSpPr>
          <p:nvPr/>
        </p:nvSpPr>
        <p:spPr bwMode="auto">
          <a:xfrm>
            <a:off x="3995738" y="5157788"/>
            <a:ext cx="863600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mid</a:t>
            </a:r>
          </a:p>
        </p:txBody>
      </p:sp>
      <p:sp>
        <p:nvSpPr>
          <p:cNvPr id="5184" name="AutoShape 64"/>
          <p:cNvSpPr>
            <a:spLocks noChangeArrowheads="1"/>
          </p:cNvSpPr>
          <p:nvPr/>
        </p:nvSpPr>
        <p:spPr bwMode="auto">
          <a:xfrm>
            <a:off x="7885113" y="5373688"/>
            <a:ext cx="647700" cy="431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hi</a:t>
            </a:r>
          </a:p>
        </p:txBody>
      </p:sp>
      <p:sp>
        <p:nvSpPr>
          <p:cNvPr id="5185" name="AutoShape 65"/>
          <p:cNvSpPr>
            <a:spLocks noChangeArrowheads="1"/>
          </p:cNvSpPr>
          <p:nvPr/>
        </p:nvSpPr>
        <p:spPr bwMode="auto">
          <a:xfrm>
            <a:off x="973138" y="5373688"/>
            <a:ext cx="719137" cy="431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C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lo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5127" grpId="0"/>
      <p:bldP spid="5128" grpId="0"/>
      <p:bldP spid="5129" grpId="0"/>
      <p:bldP spid="5130" grpId="0"/>
      <p:bldP spid="5131" grpId="0"/>
      <p:bldP spid="5132" grpId="0"/>
      <p:bldP spid="5133" grpId="0"/>
    </p:bld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364</Words>
  <Application>Microsoft Office PowerPoint</Application>
  <PresentationFormat>如螢幕大小 (4:3)</PresentationFormat>
  <Paragraphs>228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Arial</vt:lpstr>
      <vt:lpstr>新細明體</vt:lpstr>
      <vt:lpstr>Verdana</vt:lpstr>
      <vt:lpstr>Wingdings</vt:lpstr>
      <vt:lpstr>Symbol</vt:lpstr>
      <vt:lpstr>預設簡報設計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City University of Hong Kong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ED</dc:creator>
  <cp:lastModifiedBy>Administrator</cp:lastModifiedBy>
  <cp:revision>123</cp:revision>
  <dcterms:created xsi:type="dcterms:W3CDTF">2009-02-25T01:00:04Z</dcterms:created>
  <dcterms:modified xsi:type="dcterms:W3CDTF">2015-05-22T05:24:18Z</dcterms:modified>
</cp:coreProperties>
</file>