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CCFFCC"/>
    <a:srgbClr val="FFCCFF"/>
    <a:srgbClr val="FF66FF"/>
    <a:srgbClr val="339933"/>
    <a:srgbClr val="0000FF"/>
    <a:srgbClr val="00CC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9D358-8F00-4392-9C3E-7FF1E2C78EDA}" type="datetimeFigureOut">
              <a:rPr lang="zh-TW" altLang="en-US" smtClean="0"/>
              <a:pPr/>
              <a:t>2011/11/29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AA8E7-802C-480A-973A-800BB57D5E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latin typeface="Verdana" pitchFamily="34" charset="0"/>
                <a:cs typeface="Verdana" pitchFamily="34" charset="0"/>
              </a:defRPr>
            </a:lvl1pPr>
          </a:lstStyle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latin typeface="Verdana" pitchFamily="34" charset="0"/>
                <a:cs typeface="Verdana" pitchFamily="34" charset="0"/>
              </a:defRPr>
            </a:lvl1pPr>
          </a:lstStyle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A7FF-FD9C-43B7-9108-C21AD0C20D0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100392" y="764704"/>
            <a:ext cx="61156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5</a:t>
            </a: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4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3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2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1</a:t>
            </a:r>
            <a:endParaRPr lang="zh-TW" altLang="en-US" sz="24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1560" y="908720"/>
            <a:ext cx="6912768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</a:rPr>
              <a:t>void </a:t>
            </a:r>
            <a:r>
              <a:rPr lang="en-US" altLang="zh-TW" sz="2400" b="1" dirty="0" err="1" smtClean="0">
                <a:solidFill>
                  <a:srgbClr val="339933"/>
                </a:solidFill>
                <a:latin typeface="Verdana" pitchFamily="34" charset="0"/>
              </a:rPr>
              <a:t>count_down</a:t>
            </a:r>
            <a:r>
              <a:rPr lang="en-US" altLang="zh-TW" sz="2400" dirty="0" smtClean="0">
                <a:latin typeface="Verdana" pitchFamily="34" charset="0"/>
              </a:rPr>
              <a:t> (</a:t>
            </a:r>
            <a:r>
              <a:rPr lang="en-US" altLang="zh-TW" sz="2400" dirty="0" err="1" smtClean="0">
                <a:latin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</a:rPr>
              <a:t> count) {</a:t>
            </a:r>
          </a:p>
          <a:p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smtClean="0">
                <a:latin typeface="Verdana" pitchFamily="34" charset="0"/>
              </a:rPr>
              <a:t>	for(</a:t>
            </a:r>
            <a:r>
              <a:rPr lang="en-US" altLang="zh-TW" sz="2400" dirty="0" err="1" smtClean="0">
                <a:latin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</a:rPr>
              <a:t>=count; </a:t>
            </a:r>
            <a:r>
              <a:rPr lang="en-US" altLang="zh-TW" sz="2400" dirty="0" err="1" smtClean="0">
                <a:latin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</a:rPr>
              <a:t>&gt;1; </a:t>
            </a:r>
            <a:r>
              <a:rPr lang="en-US" altLang="zh-TW" sz="2400" dirty="0" err="1" smtClean="0">
                <a:latin typeface="Verdana" pitchFamily="34" charset="0"/>
              </a:rPr>
              <a:t>i</a:t>
            </a:r>
            <a:r>
              <a:rPr lang="en-US" altLang="zh-TW" sz="2400" dirty="0" smtClean="0">
                <a:latin typeface="Verdana" pitchFamily="34" charset="0"/>
              </a:rPr>
              <a:t>--)</a:t>
            </a:r>
          </a:p>
          <a:p>
            <a:r>
              <a:rPr lang="en-US" altLang="zh-TW" sz="2400" dirty="0" smtClean="0">
                <a:latin typeface="Verdana" pitchFamily="34" charset="0"/>
              </a:rPr>
              <a:t>		</a:t>
            </a:r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 %d\t", count);</a:t>
            </a:r>
          </a:p>
          <a:p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smtClean="0">
                <a:latin typeface="Verdana" pitchFamily="34" charset="0"/>
              </a:rPr>
              <a:t>}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59632" y="1508591"/>
            <a:ext cx="576064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altLang="zh-TW" sz="2400" dirty="0" err="1" smtClean="0">
                <a:latin typeface="Verdana" pitchFamily="34" charset="0"/>
              </a:rPr>
              <a:t>%d</a:t>
            </a:r>
            <a:r>
              <a:rPr lang="en-US" altLang="zh-TW" sz="2400" dirty="0" smtClean="0">
                <a:latin typeface="Verdana" pitchFamily="34" charset="0"/>
              </a:rPr>
              <a:t>\n",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count</a:t>
            </a:r>
            <a:r>
              <a:rPr lang="en-US" altLang="zh-TW" sz="2400" dirty="0" smtClean="0">
                <a:latin typeface="Verdana" pitchFamily="34" charset="0"/>
              </a:rPr>
              <a:t>);</a:t>
            </a:r>
          </a:p>
          <a:p>
            <a:r>
              <a:rPr lang="en-US" altLang="zh-TW" sz="2400" dirty="0" smtClean="0">
                <a:latin typeface="Verdana" pitchFamily="34" charset="0"/>
              </a:rPr>
              <a:t>if(count&gt;1) </a:t>
            </a:r>
            <a:r>
              <a:rPr lang="en-US" altLang="zh-TW" sz="2400" b="1" dirty="0" err="1" smtClean="0">
                <a:solidFill>
                  <a:srgbClr val="339933"/>
                </a:solidFill>
                <a:latin typeface="Verdana" pitchFamily="34" charset="0"/>
              </a:rPr>
              <a:t>count_down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(count-1);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</a:rPr>
              <a:t>B</a:t>
            </a:r>
            <a:r>
              <a:rPr lang="en-US" altLang="zh-TW" sz="2400" dirty="0" err="1" smtClean="0">
                <a:latin typeface="Verdana" pitchFamily="34" charset="0"/>
              </a:rPr>
              <a:t>%d</a:t>
            </a:r>
            <a:r>
              <a:rPr lang="en-US" altLang="zh-TW" sz="2400" dirty="0" smtClean="0">
                <a:latin typeface="Verdana" pitchFamily="34" charset="0"/>
              </a:rPr>
              <a:t>\n",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count</a:t>
            </a:r>
            <a:r>
              <a:rPr lang="en-US" altLang="zh-TW" sz="2400" dirty="0" smtClean="0">
                <a:latin typeface="Verdana" pitchFamily="34" charset="0"/>
              </a:rPr>
              <a:t>);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560" y="5180999"/>
            <a:ext cx="388843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</a:rPr>
              <a:t>main (){</a:t>
            </a:r>
          </a:p>
          <a:p>
            <a:r>
              <a:rPr lang="en-US" altLang="zh-TW" sz="2400" dirty="0" smtClean="0">
                <a:latin typeface="Verdana" pitchFamily="34" charset="0"/>
              </a:rPr>
              <a:t>	</a:t>
            </a:r>
            <a:r>
              <a:rPr lang="en-US" altLang="zh-TW" sz="2400" dirty="0" err="1" smtClean="0">
                <a:latin typeface="Verdana" pitchFamily="34" charset="0"/>
              </a:rPr>
              <a:t>count_down</a:t>
            </a:r>
            <a:r>
              <a:rPr lang="en-US" altLang="zh-TW" sz="2400" dirty="0" smtClean="0">
                <a:latin typeface="Verdana" pitchFamily="34" charset="0"/>
              </a:rPr>
              <a:t>(5);</a:t>
            </a:r>
          </a:p>
          <a:p>
            <a:r>
              <a:rPr lang="en-US" altLang="zh-TW" sz="2400" dirty="0" smtClean="0">
                <a:latin typeface="Verdana" pitchFamily="34" charset="0"/>
              </a:rPr>
              <a:t>}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00392" y="764704"/>
            <a:ext cx="1008112" cy="193899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A5</a:t>
            </a: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A4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A3</a:t>
            </a: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A2</a:t>
            </a: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A1</a:t>
            </a:r>
            <a:endParaRPr lang="zh-TW" altLang="en-US" sz="24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43185" y="188640"/>
            <a:ext cx="3076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Arial Black" pitchFamily="34" charset="0"/>
              </a:rPr>
              <a:t>Recursion </a:t>
            </a:r>
            <a:r>
              <a:rPr lang="zh-TW" altLang="en-US" sz="2800" dirty="0" smtClean="0">
                <a:latin typeface="Verdana" pitchFamily="34" charset="0"/>
                <a:cs typeface="Verdana" pitchFamily="34" charset="0"/>
              </a:rPr>
              <a:t>遞歸</a:t>
            </a:r>
            <a:endParaRPr lang="en-US" altLang="zh-TW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1</a:t>
            </a:fld>
            <a:endParaRPr lang="zh-TW" altLang="en-US" dirty="0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995936" y="2852936"/>
            <a:ext cx="2808312" cy="3416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altLang="zh-TW" sz="2400" dirty="0" smtClean="0">
                <a:latin typeface="Verdana" pitchFamily="34" charset="0"/>
              </a:rPr>
              <a:t>5</a:t>
            </a:r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err="1" smtClean="0">
                <a:solidFill>
                  <a:srgbClr val="00B050"/>
                </a:solidFill>
                <a:latin typeface="Verdana" pitchFamily="34" charset="0"/>
              </a:rPr>
              <a:t>count_down</a:t>
            </a:r>
            <a:r>
              <a:rPr lang="en-US" altLang="zh-TW" sz="2400" dirty="0" smtClean="0">
                <a:latin typeface="Verdana" pitchFamily="34" charset="0"/>
              </a:rPr>
              <a:t>(4);</a:t>
            </a:r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</a:t>
            </a:r>
            <a:r>
              <a:rPr lang="en-US" altLang="zh-TW" sz="2400" dirty="0" smtClean="0">
                <a:latin typeface="Verdana" pitchFamily="34" charset="0"/>
              </a:rPr>
              <a:t>5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572000" y="3212976"/>
            <a:ext cx="2808312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altLang="zh-TW" sz="2400" dirty="0" smtClean="0">
                <a:latin typeface="Verdana" pitchFamily="34" charset="0"/>
              </a:rPr>
              <a:t>4</a:t>
            </a:r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err="1" smtClean="0">
                <a:solidFill>
                  <a:srgbClr val="00B050"/>
                </a:solidFill>
                <a:latin typeface="Verdana" pitchFamily="34" charset="0"/>
              </a:rPr>
              <a:t>count_down</a:t>
            </a:r>
            <a:r>
              <a:rPr lang="en-US" altLang="zh-TW" sz="2400" dirty="0" smtClean="0">
                <a:latin typeface="Verdana" pitchFamily="34" charset="0"/>
              </a:rPr>
              <a:t>(3);</a:t>
            </a:r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</a:t>
            </a:r>
            <a:r>
              <a:rPr lang="en-US" altLang="zh-TW" sz="2400" dirty="0" smtClean="0">
                <a:latin typeface="Verdana" pitchFamily="34" charset="0"/>
              </a:rPr>
              <a:t>4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076056" y="3573016"/>
            <a:ext cx="2808312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altLang="zh-TW" sz="2400" dirty="0" smtClean="0">
                <a:latin typeface="Verdana" pitchFamily="34" charset="0"/>
              </a:rPr>
              <a:t>3</a:t>
            </a:r>
          </a:p>
          <a:p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err="1" smtClean="0">
                <a:solidFill>
                  <a:srgbClr val="00B050"/>
                </a:solidFill>
                <a:latin typeface="Verdana" pitchFamily="34" charset="0"/>
              </a:rPr>
              <a:t>count_down</a:t>
            </a:r>
            <a:r>
              <a:rPr lang="en-US" altLang="zh-TW" sz="2400" dirty="0" smtClean="0">
                <a:latin typeface="Verdana" pitchFamily="34" charset="0"/>
              </a:rPr>
              <a:t>(2);</a:t>
            </a:r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</a:t>
            </a:r>
            <a:r>
              <a:rPr lang="en-US" altLang="zh-TW" sz="2400" dirty="0" smtClean="0">
                <a:latin typeface="Verdana" pitchFamily="34" charset="0"/>
              </a:rPr>
              <a:t>3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580112" y="3933056"/>
            <a:ext cx="2808312" cy="1200329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altLang="zh-TW" sz="2400" dirty="0" smtClean="0">
                <a:latin typeface="Verdana" pitchFamily="34" charset="0"/>
              </a:rPr>
              <a:t>2</a:t>
            </a:r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err="1" smtClean="0">
                <a:solidFill>
                  <a:srgbClr val="00B050"/>
                </a:solidFill>
                <a:latin typeface="Verdana" pitchFamily="34" charset="0"/>
              </a:rPr>
              <a:t>count_down</a:t>
            </a:r>
            <a:r>
              <a:rPr lang="en-US" altLang="zh-TW" sz="2400" dirty="0" smtClean="0">
                <a:latin typeface="Verdana" pitchFamily="34" charset="0"/>
              </a:rPr>
              <a:t>(1);</a:t>
            </a:r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</a:t>
            </a:r>
            <a:r>
              <a:rPr lang="en-US" altLang="zh-TW" sz="2400" dirty="0" smtClean="0">
                <a:latin typeface="Verdana" pitchFamily="34" charset="0"/>
              </a:rPr>
              <a:t>2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100392" y="3212976"/>
            <a:ext cx="1008112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B1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B2</a:t>
            </a: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B3</a:t>
            </a: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B4</a:t>
            </a: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B5</a:t>
            </a:r>
            <a:endParaRPr lang="zh-TW" altLang="en-US" sz="24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228184" y="4149080"/>
            <a:ext cx="1728192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A1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B1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 animBg="1"/>
      <p:bldP spid="5" grpId="0" animBg="1"/>
      <p:bldP spid="10" grpId="0" animBg="1"/>
      <p:bldP spid="11" grpId="0" animBg="1"/>
      <p:bldP spid="12" grpId="0" animBg="1"/>
      <p:bldP spid="14" grpId="0" animBg="1"/>
      <p:bldP spid="6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51520" y="188640"/>
            <a:ext cx="2392001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countDown</a:t>
            </a:r>
            <a:r>
              <a:rPr lang="en-US" altLang="zh-TW" sz="2400" dirty="0" smtClean="0">
                <a:latin typeface="Verdana" pitchFamily="34" charset="0"/>
              </a:rPr>
              <a:t>(4)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71600" y="1340768"/>
            <a:ext cx="2392001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countDown</a:t>
            </a:r>
            <a:r>
              <a:rPr lang="en-US" altLang="zh-TW" sz="2400" dirty="0" smtClean="0">
                <a:latin typeface="Verdana" pitchFamily="34" charset="0"/>
              </a:rPr>
              <a:t>(3)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971600" y="908720"/>
            <a:ext cx="342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latin typeface="Verdana" pitchFamily="34" charset="0"/>
              </a:rPr>
              <a:t>A%i</a:t>
            </a:r>
            <a:r>
              <a:rPr lang="en-US" altLang="zh-TW" sz="2400" dirty="0" smtClean="0">
                <a:latin typeface="Verdana" pitchFamily="34" charset="0"/>
              </a:rPr>
              <a:t>", </a:t>
            </a:r>
            <a:r>
              <a:rPr lang="en-US" altLang="zh-TW" sz="2400" dirty="0" smtClean="0">
                <a:latin typeface="Verdana" pitchFamily="34" charset="0"/>
              </a:rPr>
              <a:t>count</a:t>
            </a:r>
            <a:r>
              <a:rPr lang="en-US" altLang="zh-TW" sz="2400" dirty="0" smtClean="0">
                <a:latin typeface="Verdana" pitchFamily="34" charset="0"/>
              </a:rPr>
              <a:t>);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971600" y="1772816"/>
            <a:ext cx="3399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latin typeface="Verdana" pitchFamily="34" charset="0"/>
              </a:rPr>
              <a:t>B%i</a:t>
            </a:r>
            <a:r>
              <a:rPr lang="en-US" altLang="zh-TW" sz="2400" dirty="0" smtClean="0">
                <a:latin typeface="Verdana" pitchFamily="34" charset="0"/>
              </a:rPr>
              <a:t>", count);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051720" y="2852936"/>
            <a:ext cx="2392001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countDown</a:t>
            </a:r>
            <a:r>
              <a:rPr lang="en-US" altLang="zh-TW" sz="2400" dirty="0" smtClean="0">
                <a:latin typeface="Verdana" pitchFamily="34" charset="0"/>
              </a:rPr>
              <a:t>(2)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2051720" y="2420888"/>
            <a:ext cx="342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latin typeface="Verdana" pitchFamily="34" charset="0"/>
              </a:rPr>
              <a:t>A%i</a:t>
            </a:r>
            <a:r>
              <a:rPr lang="en-US" altLang="zh-TW" sz="2400" dirty="0" smtClean="0">
                <a:latin typeface="Verdana" pitchFamily="34" charset="0"/>
              </a:rPr>
              <a:t>", </a:t>
            </a:r>
            <a:r>
              <a:rPr lang="en-US" altLang="zh-TW" sz="2400" dirty="0" smtClean="0">
                <a:latin typeface="Verdana" pitchFamily="34" charset="0"/>
              </a:rPr>
              <a:t>count</a:t>
            </a:r>
            <a:r>
              <a:rPr lang="en-US" altLang="zh-TW" sz="2400" dirty="0" smtClean="0">
                <a:latin typeface="Verdana" pitchFamily="34" charset="0"/>
              </a:rPr>
              <a:t>);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2051720" y="3284984"/>
            <a:ext cx="3399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latin typeface="Verdana" pitchFamily="34" charset="0"/>
              </a:rPr>
              <a:t>B%i</a:t>
            </a:r>
            <a:r>
              <a:rPr lang="en-US" altLang="zh-TW" sz="2400" dirty="0" smtClean="0">
                <a:latin typeface="Verdana" pitchFamily="34" charset="0"/>
              </a:rPr>
              <a:t>", count);</a:t>
            </a:r>
            <a:endParaRPr lang="zh-TW" altLang="en-US" sz="2400" dirty="0">
              <a:latin typeface="Verdana" pitchFamily="34" charset="0"/>
            </a:endParaRPr>
          </a:p>
        </p:txBody>
      </p:sp>
      <p:cxnSp>
        <p:nvCxnSpPr>
          <p:cNvPr id="15" name="肘形接點 14"/>
          <p:cNvCxnSpPr>
            <a:stCxn id="5" idx="3"/>
            <a:endCxn id="11" idx="1"/>
          </p:cNvCxnSpPr>
          <p:nvPr/>
        </p:nvCxnSpPr>
        <p:spPr>
          <a:xfrm flipH="1">
            <a:off x="2051720" y="1571601"/>
            <a:ext cx="1311881" cy="1512168"/>
          </a:xfrm>
          <a:prstGeom prst="bentConnector5">
            <a:avLst>
              <a:gd name="adj1" fmla="val -87126"/>
              <a:gd name="adj2" fmla="val 50000"/>
              <a:gd name="adj3" fmla="val 117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肘形接點 20"/>
          <p:cNvCxnSpPr>
            <a:stCxn id="4" idx="2"/>
            <a:endCxn id="5" idx="1"/>
          </p:cNvCxnSpPr>
          <p:nvPr/>
        </p:nvCxnSpPr>
        <p:spPr>
          <a:xfrm rot="5400000">
            <a:off x="748913" y="872993"/>
            <a:ext cx="921296" cy="475921"/>
          </a:xfrm>
          <a:prstGeom prst="bentConnector4">
            <a:avLst>
              <a:gd name="adj1" fmla="val 26838"/>
              <a:gd name="adj2" fmla="val 14803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3275856" y="4365104"/>
            <a:ext cx="2392001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countDown</a:t>
            </a:r>
            <a:r>
              <a:rPr lang="en-US" altLang="zh-TW" sz="2400" dirty="0" smtClean="0">
                <a:latin typeface="Verdana" pitchFamily="34" charset="0"/>
              </a:rPr>
              <a:t>(1)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3275856" y="3933056"/>
            <a:ext cx="342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latin typeface="Verdana" pitchFamily="34" charset="0"/>
              </a:rPr>
              <a:t>A%i</a:t>
            </a:r>
            <a:r>
              <a:rPr lang="en-US" altLang="zh-TW" sz="2400" dirty="0" smtClean="0">
                <a:latin typeface="Verdana" pitchFamily="34" charset="0"/>
              </a:rPr>
              <a:t>", </a:t>
            </a:r>
            <a:r>
              <a:rPr lang="en-US" altLang="zh-TW" sz="2400" dirty="0" smtClean="0">
                <a:latin typeface="Verdana" pitchFamily="34" charset="0"/>
              </a:rPr>
              <a:t>count</a:t>
            </a:r>
            <a:r>
              <a:rPr lang="en-US" altLang="zh-TW" sz="2400" dirty="0" smtClean="0">
                <a:latin typeface="Verdana" pitchFamily="34" charset="0"/>
              </a:rPr>
              <a:t>);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3275856" y="4797152"/>
            <a:ext cx="3399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latin typeface="Verdana" pitchFamily="34" charset="0"/>
              </a:rPr>
              <a:t>B%i</a:t>
            </a:r>
            <a:r>
              <a:rPr lang="en-US" altLang="zh-TW" sz="2400" dirty="0" smtClean="0">
                <a:latin typeface="Verdana" pitchFamily="34" charset="0"/>
              </a:rPr>
              <a:t>", count);</a:t>
            </a:r>
            <a:endParaRPr lang="zh-TW" altLang="en-US" sz="2400" dirty="0">
              <a:latin typeface="Verdana" pitchFamily="34" charset="0"/>
            </a:endParaRPr>
          </a:p>
        </p:txBody>
      </p:sp>
      <p:cxnSp>
        <p:nvCxnSpPr>
          <p:cNvPr id="34" name="肘形接點 14"/>
          <p:cNvCxnSpPr>
            <a:stCxn id="11" idx="3"/>
            <a:endCxn id="31" idx="1"/>
          </p:cNvCxnSpPr>
          <p:nvPr/>
        </p:nvCxnSpPr>
        <p:spPr>
          <a:xfrm flipH="1">
            <a:off x="3275856" y="3083769"/>
            <a:ext cx="1167865" cy="1512168"/>
          </a:xfrm>
          <a:prstGeom prst="bentConnector5">
            <a:avLst>
              <a:gd name="adj1" fmla="val -92197"/>
              <a:gd name="adj2" fmla="val 50000"/>
              <a:gd name="adj3" fmla="val 1195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肘形接點 34"/>
          <p:cNvCxnSpPr>
            <a:stCxn id="31" idx="3"/>
            <a:endCxn id="64" idx="1"/>
          </p:cNvCxnSpPr>
          <p:nvPr/>
        </p:nvCxnSpPr>
        <p:spPr>
          <a:xfrm flipH="1">
            <a:off x="4499992" y="4595937"/>
            <a:ext cx="1167865" cy="1482551"/>
          </a:xfrm>
          <a:prstGeom prst="bentConnector5">
            <a:avLst>
              <a:gd name="adj1" fmla="val -87658"/>
              <a:gd name="adj2" fmla="val 50000"/>
              <a:gd name="adj3" fmla="val 11957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4644008" y="908720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A4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2" name="文字方塊 51"/>
          <p:cNvSpPr txBox="1"/>
          <p:nvPr/>
        </p:nvSpPr>
        <p:spPr>
          <a:xfrm>
            <a:off x="5724128" y="2420888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A3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6948264" y="3933056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A2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4427984" y="5373216"/>
            <a:ext cx="342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latin typeface="Verdana" pitchFamily="34" charset="0"/>
              </a:rPr>
              <a:t>A%i</a:t>
            </a:r>
            <a:r>
              <a:rPr lang="en-US" altLang="zh-TW" sz="2400" dirty="0" smtClean="0">
                <a:latin typeface="Verdana" pitchFamily="34" charset="0"/>
              </a:rPr>
              <a:t>", </a:t>
            </a:r>
            <a:r>
              <a:rPr lang="en-US" altLang="zh-TW" sz="2400" dirty="0" smtClean="0">
                <a:latin typeface="Verdana" pitchFamily="34" charset="0"/>
              </a:rPr>
              <a:t>count</a:t>
            </a:r>
            <a:r>
              <a:rPr lang="en-US" altLang="zh-TW" sz="2400" dirty="0" smtClean="0">
                <a:latin typeface="Verdana" pitchFamily="34" charset="0"/>
              </a:rPr>
              <a:t>);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427984" y="6252319"/>
            <a:ext cx="3399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latin typeface="Verdana" pitchFamily="34" charset="0"/>
              </a:rPr>
              <a:t>B%i</a:t>
            </a:r>
            <a:r>
              <a:rPr lang="en-US" altLang="zh-TW" sz="2400" dirty="0" smtClean="0">
                <a:latin typeface="Verdana" pitchFamily="34" charset="0"/>
              </a:rPr>
              <a:t>", count);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4499992" y="5847655"/>
            <a:ext cx="236475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sz="2400" strike="dblStrike" dirty="0" err="1" smtClean="0">
                <a:latin typeface="Verdana" pitchFamily="34" charset="0"/>
              </a:rPr>
              <a:t>countDown</a:t>
            </a:r>
            <a:r>
              <a:rPr lang="en-US" altLang="zh-TW" sz="2400" strike="dblStrike" dirty="0" smtClean="0">
                <a:latin typeface="Verdana" pitchFamily="34" charset="0"/>
              </a:rPr>
              <a:t>(?)</a:t>
            </a:r>
            <a:endParaRPr lang="zh-TW" altLang="en-US" sz="2400" strike="dblStrike" dirty="0">
              <a:latin typeface="Verdana" pitchFamily="34" charset="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8100392" y="5373216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A1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81" name="文字方塊 80"/>
          <p:cNvSpPr txBox="1"/>
          <p:nvPr/>
        </p:nvSpPr>
        <p:spPr>
          <a:xfrm>
            <a:off x="8100392" y="616530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  <a:latin typeface="Verdana" pitchFamily="34" charset="0"/>
              </a:rPr>
              <a:t>B1</a:t>
            </a:r>
            <a:endParaRPr lang="zh-TW" altLang="en-U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82" name="文字方塊 81"/>
          <p:cNvSpPr txBox="1"/>
          <p:nvPr/>
        </p:nvSpPr>
        <p:spPr>
          <a:xfrm>
            <a:off x="6948264" y="4797152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  <a:latin typeface="Verdana" pitchFamily="34" charset="0"/>
              </a:rPr>
              <a:t>B2</a:t>
            </a:r>
            <a:endParaRPr lang="zh-TW" altLang="en-U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83" name="文字方塊 82"/>
          <p:cNvSpPr txBox="1"/>
          <p:nvPr/>
        </p:nvSpPr>
        <p:spPr>
          <a:xfrm>
            <a:off x="5724128" y="328498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  <a:latin typeface="Verdana" pitchFamily="34" charset="0"/>
              </a:rPr>
              <a:t>B3</a:t>
            </a:r>
            <a:endParaRPr lang="zh-TW" altLang="en-U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84" name="文字方塊 83"/>
          <p:cNvSpPr txBox="1"/>
          <p:nvPr/>
        </p:nvSpPr>
        <p:spPr>
          <a:xfrm>
            <a:off x="4644008" y="177281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  <a:latin typeface="Verdana" pitchFamily="34" charset="0"/>
              </a:rPr>
              <a:t>B4</a:t>
            </a:r>
            <a:endParaRPr lang="zh-TW" altLang="en-U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29" name="矩形 28"/>
          <p:cNvSpPr/>
          <p:nvPr/>
        </p:nvSpPr>
        <p:spPr>
          <a:xfrm>
            <a:off x="7740352" y="404664"/>
            <a:ext cx="1008112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A4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0000FF"/>
                </a:solidFill>
                <a:latin typeface="Verdana" pitchFamily="34" charset="0"/>
              </a:rPr>
              <a:t>A3</a:t>
            </a:r>
            <a:endParaRPr lang="en-US" altLang="zh-TW" sz="2400" dirty="0" smtClean="0">
              <a:solidFill>
                <a:srgbClr val="0000FF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FF66FF"/>
                </a:solidFill>
                <a:latin typeface="Verdana" pitchFamily="34" charset="0"/>
              </a:rPr>
              <a:t>A2</a:t>
            </a:r>
            <a:endParaRPr lang="en-US" altLang="zh-TW" sz="2400" dirty="0" smtClean="0">
              <a:solidFill>
                <a:srgbClr val="FF66FF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00CC00"/>
                </a:solidFill>
                <a:latin typeface="Verdana" pitchFamily="34" charset="0"/>
              </a:rPr>
              <a:t>A1</a:t>
            </a:r>
            <a:endParaRPr lang="zh-TW" altLang="en-US" sz="2400" dirty="0">
              <a:solidFill>
                <a:srgbClr val="00CC00"/>
              </a:solidFill>
              <a:latin typeface="Verdana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740352" y="2132856"/>
            <a:ext cx="1008112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CC00"/>
                </a:solidFill>
                <a:latin typeface="Verdana" pitchFamily="34" charset="0"/>
              </a:rPr>
              <a:t>B1</a:t>
            </a:r>
            <a:endParaRPr lang="en-US" altLang="zh-TW" sz="2400" dirty="0" smtClean="0">
              <a:solidFill>
                <a:srgbClr val="00CC00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FF66FF"/>
                </a:solidFill>
                <a:latin typeface="Verdana" pitchFamily="34" charset="0"/>
              </a:rPr>
              <a:t>B2</a:t>
            </a:r>
            <a:endParaRPr lang="en-US" altLang="zh-TW" sz="2400" dirty="0" smtClean="0">
              <a:solidFill>
                <a:srgbClr val="FF66FF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0000FF"/>
                </a:solidFill>
                <a:latin typeface="Verdana" pitchFamily="34" charset="0"/>
              </a:rPr>
              <a:t>B3</a:t>
            </a:r>
            <a:endParaRPr lang="en-US" altLang="zh-TW" sz="2400" dirty="0" smtClean="0">
              <a:solidFill>
                <a:srgbClr val="0000FF"/>
              </a:solidFill>
              <a:latin typeface="Verdana" pitchFamily="34" charset="0"/>
            </a:endParaRPr>
          </a:p>
          <a:p>
            <a:pPr algn="ctr"/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B4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1" grpId="0" animBg="1"/>
      <p:bldP spid="12" grpId="0"/>
      <p:bldP spid="13" grpId="0"/>
      <p:bldP spid="31" grpId="0" animBg="1"/>
      <p:bldP spid="32" grpId="0"/>
      <p:bldP spid="33" grpId="0"/>
      <p:bldP spid="51" grpId="0"/>
      <p:bldP spid="52" grpId="0"/>
      <p:bldP spid="53" grpId="0"/>
      <p:bldP spid="61" grpId="0"/>
      <p:bldP spid="62" grpId="0"/>
      <p:bldP spid="64" grpId="0" animBg="1"/>
      <p:bldP spid="70" grpId="0"/>
      <p:bldP spid="81" grpId="0"/>
      <p:bldP spid="82" grpId="0"/>
      <p:bldP spid="83" grpId="0"/>
      <p:bldP spid="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1796623"/>
            <a:ext cx="6336704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</a:rPr>
              <a:t>void </a:t>
            </a:r>
            <a:r>
              <a:rPr lang="en-US" altLang="zh-TW" sz="2400" b="1" dirty="0" err="1" smtClean="0">
                <a:solidFill>
                  <a:srgbClr val="339933"/>
                </a:solidFill>
                <a:latin typeface="Verdana" pitchFamily="34" charset="0"/>
              </a:rPr>
              <a:t>count_down</a:t>
            </a:r>
            <a:r>
              <a:rPr lang="en-US" altLang="zh-TW" sz="2400" dirty="0" smtClean="0">
                <a:latin typeface="Verdana" pitchFamily="34" charset="0"/>
              </a:rPr>
              <a:t> (</a:t>
            </a:r>
            <a:r>
              <a:rPr lang="en-US" altLang="zh-TW" sz="2400" dirty="0" err="1" smtClean="0">
                <a:latin typeface="Verdana" pitchFamily="34" charset="0"/>
              </a:rPr>
              <a:t>int</a:t>
            </a:r>
            <a:r>
              <a:rPr lang="en-US" altLang="zh-TW" sz="2400" dirty="0" smtClean="0">
                <a:latin typeface="Verdana" pitchFamily="34" charset="0"/>
              </a:rPr>
              <a:t> count) {</a:t>
            </a:r>
          </a:p>
          <a:p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endParaRPr lang="en-US" altLang="zh-TW" sz="2400" dirty="0" smtClean="0">
              <a:latin typeface="Verdana" pitchFamily="34" charset="0"/>
            </a:endParaRPr>
          </a:p>
          <a:p>
            <a:r>
              <a:rPr lang="en-US" altLang="zh-TW" sz="2400" dirty="0" smtClean="0">
                <a:latin typeface="Verdana" pitchFamily="34" charset="0"/>
              </a:rPr>
              <a:t>}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87624" y="2348880"/>
            <a:ext cx="5904656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</a:rPr>
              <a:t>A</a:t>
            </a:r>
            <a:r>
              <a:rPr lang="en-US" altLang="zh-TW" sz="2400" dirty="0" err="1" smtClean="0">
                <a:latin typeface="Verdana" pitchFamily="34" charset="0"/>
              </a:rPr>
              <a:t>%d</a:t>
            </a:r>
            <a:r>
              <a:rPr lang="en-US" altLang="zh-TW" sz="2400" dirty="0" smtClean="0">
                <a:latin typeface="Verdana" pitchFamily="34" charset="0"/>
              </a:rPr>
              <a:t>\n",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count</a:t>
            </a:r>
            <a:r>
              <a:rPr lang="en-US" altLang="zh-TW" sz="2400" dirty="0" smtClean="0">
                <a:latin typeface="Verdana" pitchFamily="34" charset="0"/>
              </a:rPr>
              <a:t>);</a:t>
            </a:r>
          </a:p>
          <a:p>
            <a:r>
              <a:rPr lang="en-US" altLang="zh-TW" sz="2400" dirty="0" smtClean="0">
                <a:latin typeface="Verdana" pitchFamily="34" charset="0"/>
              </a:rPr>
              <a:t>if(count&gt;1) </a:t>
            </a:r>
            <a:r>
              <a:rPr lang="en-US" altLang="zh-TW" sz="2400" b="1" dirty="0" err="1" smtClean="0">
                <a:solidFill>
                  <a:srgbClr val="339933"/>
                </a:solidFill>
                <a:latin typeface="Verdana" pitchFamily="34" charset="0"/>
              </a:rPr>
              <a:t>count_down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(count-1);</a:t>
            </a:r>
            <a:endParaRPr lang="en-US" altLang="zh-TW" sz="2400" dirty="0" smtClean="0">
              <a:solidFill>
                <a:srgbClr val="FF0000"/>
              </a:solidFill>
              <a:latin typeface="Verdana" pitchFamily="34" charset="0"/>
            </a:endParaRPr>
          </a:p>
          <a:p>
            <a:r>
              <a:rPr lang="en-US" altLang="zh-TW" sz="2400" dirty="0" err="1" smtClean="0">
                <a:latin typeface="Verdana" pitchFamily="34" charset="0"/>
              </a:rPr>
              <a:t>printf</a:t>
            </a:r>
            <a:r>
              <a:rPr lang="en-US" altLang="zh-TW" sz="2400" dirty="0" smtClean="0">
                <a:latin typeface="Verdana" pitchFamily="34" charset="0"/>
              </a:rPr>
              <a:t>("</a:t>
            </a:r>
            <a:r>
              <a:rPr lang="en-US" altLang="zh-TW" sz="2400" dirty="0" err="1" smtClean="0">
                <a:solidFill>
                  <a:srgbClr val="FF0000"/>
                </a:solidFill>
                <a:latin typeface="Verdana" pitchFamily="34" charset="0"/>
              </a:rPr>
              <a:t>B</a:t>
            </a:r>
            <a:r>
              <a:rPr lang="en-US" altLang="zh-TW" sz="2400" dirty="0" err="1" smtClean="0">
                <a:latin typeface="Verdana" pitchFamily="34" charset="0"/>
              </a:rPr>
              <a:t>%d</a:t>
            </a:r>
            <a:r>
              <a:rPr lang="en-US" altLang="zh-TW" sz="2400" dirty="0" smtClean="0">
                <a:latin typeface="Verdana" pitchFamily="34" charset="0"/>
              </a:rPr>
              <a:t>\n", </a:t>
            </a:r>
            <a:r>
              <a:rPr lang="en-US" altLang="zh-TW" sz="2400" dirty="0" smtClean="0">
                <a:solidFill>
                  <a:srgbClr val="FF0000"/>
                </a:solidFill>
                <a:latin typeface="Verdana" pitchFamily="34" charset="0"/>
              </a:rPr>
              <a:t>count</a:t>
            </a:r>
            <a:r>
              <a:rPr lang="en-US" altLang="zh-TW" sz="2400" dirty="0" smtClean="0">
                <a:latin typeface="Verdana" pitchFamily="34" charset="0"/>
              </a:rPr>
              <a:t>);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1560" y="4460919"/>
            <a:ext cx="388843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latin typeface="Verdana" pitchFamily="34" charset="0"/>
              </a:rPr>
              <a:t>main (){</a:t>
            </a:r>
          </a:p>
          <a:p>
            <a:r>
              <a:rPr lang="en-US" altLang="zh-TW" sz="2400" dirty="0" smtClean="0">
                <a:latin typeface="Verdana" pitchFamily="34" charset="0"/>
              </a:rPr>
              <a:t>	</a:t>
            </a:r>
            <a:r>
              <a:rPr lang="en-US" altLang="zh-TW" sz="2400" dirty="0" err="1" smtClean="0">
                <a:latin typeface="Verdana" pitchFamily="34" charset="0"/>
              </a:rPr>
              <a:t>count_down</a:t>
            </a:r>
            <a:r>
              <a:rPr lang="en-US" altLang="zh-TW" sz="2400" dirty="0" smtClean="0">
                <a:latin typeface="Verdana" pitchFamily="34" charset="0"/>
              </a:rPr>
              <a:t>(4);</a:t>
            </a:r>
          </a:p>
          <a:p>
            <a:r>
              <a:rPr lang="en-US" altLang="zh-TW" sz="2400" dirty="0" smtClean="0">
                <a:latin typeface="Verdana" pitchFamily="34" charset="0"/>
              </a:rPr>
              <a:t>}</a:t>
            </a:r>
            <a:endParaRPr lang="zh-TW" altLang="en-US" sz="2400" dirty="0">
              <a:latin typeface="Verdana" pitchFamily="34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43185" y="404665"/>
            <a:ext cx="3076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latin typeface="Arial Black" pitchFamily="34" charset="0"/>
              </a:rPr>
              <a:t>Recursion </a:t>
            </a:r>
            <a:r>
              <a:rPr lang="zh-TW" altLang="en-US" sz="2800" dirty="0" smtClean="0">
                <a:latin typeface="Verdana" pitchFamily="34" charset="0"/>
                <a:cs typeface="Verdana" pitchFamily="34" charset="0"/>
              </a:rPr>
              <a:t>遞歸</a:t>
            </a:r>
            <a:endParaRPr lang="en-US" altLang="zh-TW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A7FF-FD9C-43B7-9108-C21AD0C20D0F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Recursion</a:t>
            </a:r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7308304" y="404664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A4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308304" y="5199583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  <a:latin typeface="Verdana" pitchFamily="34" charset="0"/>
              </a:rPr>
              <a:t>B4</a:t>
            </a:r>
            <a:endParaRPr lang="zh-TW" altLang="en-U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527762" y="1383159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4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4527762" y="1023119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3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4527762" y="663079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2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4527762" y="303039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1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7596336" y="1089652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A3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7596336" y="4514592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  <a:latin typeface="Verdana" pitchFamily="34" charset="0"/>
              </a:rPr>
              <a:t>B3</a:t>
            </a:r>
            <a:endParaRPr lang="zh-TW" altLang="en-U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961323" y="1774640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A2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7961323" y="3829604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  <a:latin typeface="Verdana" pitchFamily="34" charset="0"/>
              </a:rPr>
              <a:t>B2</a:t>
            </a:r>
            <a:endParaRPr lang="zh-TW" altLang="en-U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8249355" y="2459628"/>
            <a:ext cx="643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  <a:latin typeface="Verdana" pitchFamily="34" charset="0"/>
              </a:rPr>
              <a:t>A1</a:t>
            </a:r>
            <a:endParaRPr lang="zh-TW" altLang="en-US" sz="2400" b="1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8249355" y="3144616"/>
            <a:ext cx="638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70C0"/>
                </a:solidFill>
                <a:latin typeface="Verdana" pitchFamily="34" charset="0"/>
              </a:rPr>
              <a:t>B1</a:t>
            </a:r>
            <a:endParaRPr lang="zh-TW" altLang="en-US" sz="2400" b="1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25" name="左中括弧 24"/>
          <p:cNvSpPr/>
          <p:nvPr/>
        </p:nvSpPr>
        <p:spPr>
          <a:xfrm>
            <a:off x="7020272" y="692696"/>
            <a:ext cx="216024" cy="475252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左中括弧 25"/>
          <p:cNvSpPr/>
          <p:nvPr/>
        </p:nvSpPr>
        <p:spPr>
          <a:xfrm>
            <a:off x="7380312" y="1340768"/>
            <a:ext cx="144016" cy="338437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左中括弧 28"/>
          <p:cNvSpPr/>
          <p:nvPr/>
        </p:nvSpPr>
        <p:spPr>
          <a:xfrm>
            <a:off x="7740352" y="1988840"/>
            <a:ext cx="216024" cy="201622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左中括弧 29"/>
          <p:cNvSpPr/>
          <p:nvPr/>
        </p:nvSpPr>
        <p:spPr>
          <a:xfrm>
            <a:off x="8100392" y="2636912"/>
            <a:ext cx="144016" cy="79208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182</Words>
  <Application>Microsoft Office PowerPoint</Application>
  <PresentationFormat>如螢幕大小 (4:3)</PresentationFormat>
  <Paragraphs>114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投影片 1</vt:lpstr>
      <vt:lpstr>投影片 2</vt:lpstr>
      <vt:lpstr>投影片 3</vt:lpstr>
    </vt:vector>
  </TitlesOfParts>
  <Company>ablmcc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Administrator</cp:lastModifiedBy>
  <cp:revision>43</cp:revision>
  <dcterms:created xsi:type="dcterms:W3CDTF">2011-04-11T02:28:27Z</dcterms:created>
  <dcterms:modified xsi:type="dcterms:W3CDTF">2011-11-29T01:07:16Z</dcterms:modified>
</cp:coreProperties>
</file>