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75" r:id="rId7"/>
    <p:sldId id="262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90" autoAdjust="0"/>
    <p:restoredTop sz="94660"/>
  </p:normalViewPr>
  <p:slideViewPr>
    <p:cSldViewPr snapToGrid="0">
      <p:cViewPr varScale="1">
        <p:scale>
          <a:sx n="54" d="100"/>
          <a:sy n="54" d="100"/>
        </p:scale>
        <p:origin x="2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4A2D58-2001-4F3B-A406-65890AFD678A}" type="datetimeFigureOut">
              <a:rPr lang="en-US" smtClean="0"/>
              <a:t>2019-12-08</a:t>
            </a:fld>
            <a:endParaRPr 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94755-7AA5-40E5-9A78-BAA53D5D1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61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AAA6D49-07D6-4DBE-B9AF-DB8C084CB0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5B42D92-228C-4FC9-946E-5F6E2FC170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0DE7755-80E7-411E-8750-6FC123308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0739-0628-43EC-8CF2-67441635B554}" type="datetime1">
              <a:rPr lang="en-US" smtClean="0"/>
              <a:t>2019-12-08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E705D34-9440-4484-92F4-F6CA63A1C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80B6490-02AD-41A2-9EB9-225638F46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3C67-DB97-4DF7-B4FA-DEFB32870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08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EB93F1E-5A82-4BB6-8153-480CAE311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9AB58EE-8D29-4329-A2ED-50E71012D5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E099260-FBAC-4862-BBBA-0441CB0BA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F50E-7B8C-430E-BDCB-9D65D7151BAF}" type="datetime1">
              <a:rPr lang="en-US" smtClean="0"/>
              <a:t>2019-12-08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8E5B953-881D-45B6-B4B8-C5872CC66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16FAFCF-A751-4B46-B3A6-1C48878A9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3C67-DB97-4DF7-B4FA-DEFB32870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27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52CEE85E-1028-4981-B179-CB059E35A6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171FBD9-CFAE-4AF5-8016-2B3C05C109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9BD8A45-71FC-44EC-850C-2F64C1779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AC74E-D03B-4F20-8902-B53D0D441C6C}" type="datetime1">
              <a:rPr lang="en-US" smtClean="0"/>
              <a:t>2019-12-08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E1CBF2A-0178-4286-8F7F-6F0C7DF41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38F6D9D-A72A-43CF-BCD9-0ACEA839A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3C67-DB97-4DF7-B4FA-DEFB32870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56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7215061-E3B0-49CA-8743-0027D4074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5B69682-3EFA-492C-9DD6-CA38123F0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4CBD4FA-899F-49FF-9014-8A29C82F2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2838E-510E-438E-B878-0E2C47B26EA3}" type="datetime1">
              <a:rPr lang="en-US" smtClean="0"/>
              <a:t>2019-12-08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28A4BBA-B8DB-468D-B5D6-DDB39F28F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A50D4A6-D6EE-45F6-BF44-C2ECBC205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3C67-DB97-4DF7-B4FA-DEFB32870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70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5BCAA7-A2B4-4119-AD33-23CE9C18B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1A18838-5B07-40B7-B0D6-6B8E3109D6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5252CAA-076E-47CF-9CF8-EA9E9DBD1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953C-BE37-441C-BA3D-FD2F3BA7977D}" type="datetime1">
              <a:rPr lang="en-US" smtClean="0"/>
              <a:t>2019-12-08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27B1461-D37F-4394-A41A-EF6CC09E0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946437D-C3B7-4E6E-B124-076A937B9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3C67-DB97-4DF7-B4FA-DEFB32870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227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2E4E6E5-3ABA-4464-AEE9-EE86CAB07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44E996C-2383-4E21-9E31-966385EA55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ACB87CC-5DF9-4E63-954A-F8ACB5C7C7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91D6C2F-234D-43E3-A935-04B96778B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8384-0D80-46D1-ABC4-6925F3F58FDE}" type="datetime1">
              <a:rPr lang="en-US" smtClean="0"/>
              <a:t>2019-12-08</a:t>
            </a:fld>
            <a:endParaRPr 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42402E4-DAA3-4623-BBBF-B0C9A9E7E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D7C8303-889D-48DA-979F-8E173BCC4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3C67-DB97-4DF7-B4FA-DEFB32870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939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967C2F-6428-45F9-B9E9-BE57F1732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F627D25-5E7A-42C7-89E4-4153F75B99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212A0CE-1A65-4514-BFDD-DC8AC0D7B5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964509B0-A2B2-4882-9057-3E47364E15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6BE10100-7A31-449F-9B18-C935F4D42C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A2624918-4F08-4915-9FAB-E5FDA53C5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2876-D2C6-4A17-8685-13D9719B6083}" type="datetime1">
              <a:rPr lang="en-US" smtClean="0"/>
              <a:t>2019-12-08</a:t>
            </a:fld>
            <a:endParaRPr 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B1022D12-0BBF-479E-B4AF-CD0C2BF1F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533CFA82-F2F6-4740-A995-8494B367A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3C67-DB97-4DF7-B4FA-DEFB32870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804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8227D49-AD95-4327-9DF0-70FEF2051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C65F371F-91A8-48A1-A8DD-7C0C6C18C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13FC-B99A-4A14-B543-A9143877ADA4}" type="datetime1">
              <a:rPr lang="en-US" smtClean="0"/>
              <a:t>2019-12-08</a:t>
            </a:fld>
            <a:endParaRPr 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DD2B6763-E369-467D-9759-B4C197D85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1D3AE8F8-96B5-44AC-9D6D-B65E89A55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3C67-DB97-4DF7-B4FA-DEFB32870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208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85780FB-AAAF-49D5-9A89-F3359AD50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2CF2-C6AF-44C3-9DB9-1B5679BC7EC0}" type="datetime1">
              <a:rPr lang="en-US" smtClean="0"/>
              <a:t>2019-12-08</a:t>
            </a:fld>
            <a:endParaRPr 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7CAD318-7CF3-4938-A63E-82AD8DFFA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C2124BD-B05B-4504-A77E-2828BC273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64063C67-DB97-4DF7-B4FA-DEFB328700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921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BC4AC9B-65BD-4E8A-BEBD-2E5C24B68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C6D3EC8-60F1-41BF-A9C2-5B55860B3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AF5314D-19FF-4D9C-8735-4B5EFFFA34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6C29CE1-4BE0-48AB-9E1D-946CFAF86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0610C-D7E1-463D-AC6C-BD50A2F35E55}" type="datetime1">
              <a:rPr lang="en-US" smtClean="0"/>
              <a:t>2019-12-08</a:t>
            </a:fld>
            <a:endParaRPr 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32E5CAC-BF2F-447F-A4F5-007448C27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BCDDE9F-9D29-4B6E-BD8A-CEF7626AE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3C67-DB97-4DF7-B4FA-DEFB32870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47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77FD35-5997-4A5F-A93D-03910B83D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6F387B38-C631-4C04-99B5-C5F1E87F79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9A09D23-FD2B-430A-88B9-D2BEB01A04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7BE550F-70FE-41CC-A304-7BE8D6091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3085D-0307-43C2-B2ED-79D5C36F073F}" type="datetime1">
              <a:rPr lang="en-US" smtClean="0"/>
              <a:t>2019-12-08</a:t>
            </a:fld>
            <a:endParaRPr 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ADF36C0-3066-4FDE-9BEF-AF40018C8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05A58F4-8E64-48B8-A4C5-9BCE1770E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3C67-DB97-4DF7-B4FA-DEFB32870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003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CEB21F21-0242-43F0-A820-D1688BD31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88601C3-F88C-464C-B946-F930457A5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B461D48-ECBA-4B7E-BD6E-7548EA89BF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31978-A909-46C0-BFA4-A06379B9FF7F}" type="datetime1">
              <a:rPr lang="en-US" smtClean="0"/>
              <a:t>2019-12-08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5E1D0E1-70E7-4134-9CF4-17F1BFDE2A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12AC3AF-EB6E-4D97-8708-8A8BC88612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63C67-DB97-4DF7-B4FA-DEFB32870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498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40EE9061-75B8-4519-AAB6-72D2784EAC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607969"/>
              </p:ext>
            </p:extLst>
          </p:nvPr>
        </p:nvGraphicFramePr>
        <p:xfrm>
          <a:off x="6189518" y="4473680"/>
          <a:ext cx="540250" cy="127333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40250">
                  <a:extLst>
                    <a:ext uri="{9D8B030D-6E8A-4147-A177-3AD203B41FA5}">
                      <a16:colId xmlns:a16="http://schemas.microsoft.com/office/drawing/2014/main" val="1402851802"/>
                    </a:ext>
                  </a:extLst>
                </a:gridCol>
              </a:tblGrid>
              <a:tr h="3183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238298"/>
                  </a:ext>
                </a:extLst>
              </a:tr>
              <a:tr h="3183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211819"/>
                  </a:ext>
                </a:extLst>
              </a:tr>
              <a:tr h="3183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634329"/>
                  </a:ext>
                </a:extLst>
              </a:tr>
              <a:tr h="3183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820576"/>
                  </a:ext>
                </a:extLst>
              </a:tr>
            </a:tbl>
          </a:graphicData>
        </a:graphic>
      </p:graphicFrame>
      <p:sp>
        <p:nvSpPr>
          <p:cNvPr id="2" name="矩形 1">
            <a:extLst>
              <a:ext uri="{FF2B5EF4-FFF2-40B4-BE49-F238E27FC236}">
                <a16:creationId xmlns:a16="http://schemas.microsoft.com/office/drawing/2014/main" id="{615A1E0C-8809-44F5-BC9E-663942DF22C0}"/>
              </a:ext>
            </a:extLst>
          </p:cNvPr>
          <p:cNvSpPr/>
          <p:nvPr/>
        </p:nvSpPr>
        <p:spPr>
          <a:xfrm>
            <a:off x="320810" y="355489"/>
            <a:ext cx="4600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2019 Paper 2D</a:t>
            </a:r>
            <a:r>
              <a:rPr lang="zh-TW" altLang="en-US" b="1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本試卷全部試題均須回答。</a:t>
            </a:r>
            <a:endParaRPr lang="en-US" sz="1400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文字方塊 1">
            <a:extLst>
              <a:ext uri="{FF2B5EF4-FFF2-40B4-BE49-F238E27FC236}">
                <a16:creationId xmlns:a16="http://schemas.microsoft.com/office/drawing/2014/main" id="{989A4AA3-774B-496F-AF21-E53A42C14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7211" y="1577634"/>
            <a:ext cx="99423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王漢宗細圓體繁" panose="02020300000000000000" pitchFamily="18" charset="-120"/>
                <a:cs typeface="Calibri" panose="020F0502020204030204" pitchFamily="34" charset="0"/>
              </a:rPr>
              <a:t>←</a:t>
            </a:r>
            <a:r>
              <a:rPr kumimoji="0" lang="zh-CN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王漢宗細圓體繁" panose="02020300000000000000" pitchFamily="18" charset="-120"/>
                <a:cs typeface="Calibri" panose="020F0502020204030204" pitchFamily="34" charset="0"/>
              </a:rPr>
              <a:t>堆疊的底部</a:t>
            </a:r>
            <a:endParaRPr kumimoji="0" lang="zh-CN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4" name="群組 3">
            <a:extLst>
              <a:ext uri="{FF2B5EF4-FFF2-40B4-BE49-F238E27FC236}">
                <a16:creationId xmlns:a16="http://schemas.microsoft.com/office/drawing/2014/main" id="{330598F2-6132-4405-874C-277D59D08067}"/>
              </a:ext>
            </a:extLst>
          </p:cNvPr>
          <p:cNvGrpSpPr/>
          <p:nvPr/>
        </p:nvGrpSpPr>
        <p:grpSpPr>
          <a:xfrm>
            <a:off x="8271667" y="2668262"/>
            <a:ext cx="518160" cy="1520973"/>
            <a:chOff x="0" y="0"/>
            <a:chExt cx="371475" cy="895350"/>
          </a:xfrm>
        </p:grpSpPr>
        <p:sp>
          <p:nvSpPr>
            <p:cNvPr id="5" name="立方體 4">
              <a:extLst>
                <a:ext uri="{FF2B5EF4-FFF2-40B4-BE49-F238E27FC236}">
                  <a16:creationId xmlns:a16="http://schemas.microsoft.com/office/drawing/2014/main" id="{E87C1A6F-C279-40FE-97D5-B4C69B7E41A4}"/>
                </a:ext>
              </a:extLst>
            </p:cNvPr>
            <p:cNvSpPr/>
            <p:nvPr/>
          </p:nvSpPr>
          <p:spPr>
            <a:xfrm>
              <a:off x="0" y="304800"/>
              <a:ext cx="371475" cy="285750"/>
            </a:xfrm>
            <a:prstGeom prst="cub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立方體 5">
              <a:extLst>
                <a:ext uri="{FF2B5EF4-FFF2-40B4-BE49-F238E27FC236}">
                  <a16:creationId xmlns:a16="http://schemas.microsoft.com/office/drawing/2014/main" id="{25C4BF82-4DFC-474E-9F66-B624F29342CD}"/>
                </a:ext>
              </a:extLst>
            </p:cNvPr>
            <p:cNvSpPr/>
            <p:nvPr/>
          </p:nvSpPr>
          <p:spPr>
            <a:xfrm>
              <a:off x="0" y="0"/>
              <a:ext cx="371475" cy="285750"/>
            </a:xfrm>
            <a:prstGeom prst="cub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" name="立方體 6">
              <a:extLst>
                <a:ext uri="{FF2B5EF4-FFF2-40B4-BE49-F238E27FC236}">
                  <a16:creationId xmlns:a16="http://schemas.microsoft.com/office/drawing/2014/main" id="{B062459D-CA60-4E99-8371-1566AAE73345}"/>
                </a:ext>
              </a:extLst>
            </p:cNvPr>
            <p:cNvSpPr/>
            <p:nvPr/>
          </p:nvSpPr>
          <p:spPr>
            <a:xfrm>
              <a:off x="0" y="609600"/>
              <a:ext cx="371475" cy="285750"/>
            </a:xfrm>
            <a:prstGeom prst="cub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8" name="Rectangle 6">
            <a:extLst>
              <a:ext uri="{FF2B5EF4-FFF2-40B4-BE49-F238E27FC236}">
                <a16:creationId xmlns:a16="http://schemas.microsoft.com/office/drawing/2014/main" id="{1F6CC0E9-263B-454B-A54C-EA3950161D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810" y="842829"/>
            <a:ext cx="69037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zh-TW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1. </a:t>
            </a:r>
            <a:r>
              <a:rPr kumimoji="0" lang="zh-TW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志明以堆疊方式來處理紙箱。每個紙箱儲存了一些蘋果。</a:t>
            </a:r>
            <a:endParaRPr lang="en-US" altLang="zh-TW" dirty="0">
              <a:latin typeface="Arial" panose="020B0604020202020204" pitchFamily="34" charset="0"/>
              <a:ea typeface="王漢宗細圓體繁" panose="02020300000000000000" pitchFamily="18" charset="-12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TW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以下的例子中，一個堆疊有</a:t>
            </a:r>
            <a:r>
              <a:rPr kumimoji="0" lang="en-US" altLang="zh-TW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3</a:t>
            </a:r>
            <a:r>
              <a:rPr kumimoji="0" lang="zh-TW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個儲存了</a:t>
            </a:r>
            <a:r>
              <a:rPr kumimoji="0" lang="en-US" altLang="zh-TW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10</a:t>
            </a:r>
            <a:r>
              <a:rPr kumimoji="0" lang="zh-TW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、</a:t>
            </a:r>
            <a:r>
              <a:rPr kumimoji="0" lang="en-US" altLang="zh-TW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20</a:t>
            </a:r>
            <a:r>
              <a:rPr kumimoji="0" lang="zh-TW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和</a:t>
            </a:r>
            <a:r>
              <a:rPr kumimoji="0" lang="en-US" altLang="zh-TW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30</a:t>
            </a:r>
            <a:r>
              <a:rPr kumimoji="0" lang="zh-TW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個蘋果的紙箱。</a:t>
            </a:r>
            <a:endParaRPr kumimoji="0" lang="zh-TW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1A8A9EFB-94E9-442B-BD03-824F96965FDD}"/>
              </a:ext>
            </a:extLst>
          </p:cNvPr>
          <p:cNvSpPr/>
          <p:nvPr/>
        </p:nvSpPr>
        <p:spPr>
          <a:xfrm>
            <a:off x="480539" y="1704172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下列為堆疊的</a:t>
            </a:r>
            <a:r>
              <a:rPr lang="zh-CN" altLang="en-US" kern="100" dirty="0">
                <a:solidFill>
                  <a:srgbClr val="FF0000"/>
                </a:solidFill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操作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id="{11206902-EBF0-4DD9-B026-F48C7E5494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017260"/>
              </p:ext>
            </p:extLst>
          </p:nvPr>
        </p:nvGraphicFramePr>
        <p:xfrm>
          <a:off x="991079" y="2143665"/>
          <a:ext cx="6767141" cy="145480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80627">
                  <a:extLst>
                    <a:ext uri="{9D8B030D-6E8A-4147-A177-3AD203B41FA5}">
                      <a16:colId xmlns:a16="http://schemas.microsoft.com/office/drawing/2014/main" val="838744264"/>
                    </a:ext>
                  </a:extLst>
                </a:gridCol>
                <a:gridCol w="5486514">
                  <a:extLst>
                    <a:ext uri="{9D8B030D-6E8A-4147-A177-3AD203B41FA5}">
                      <a16:colId xmlns:a16="http://schemas.microsoft.com/office/drawing/2014/main" val="1769423108"/>
                    </a:ext>
                  </a:extLst>
                </a:gridCol>
              </a:tblGrid>
              <a:tr h="36370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800" u="sng" kern="100" dirty="0">
                          <a:effectLst/>
                        </a:rPr>
                        <a:t>操作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800" u="sng" kern="100" dirty="0">
                          <a:effectLst/>
                        </a:rPr>
                        <a:t>描述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29522313"/>
                  </a:ext>
                </a:extLst>
              </a:tr>
              <a:tr h="36370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</a:rPr>
                        <a:t>Push</a:t>
                      </a:r>
                      <a:r>
                        <a:rPr lang="en-US" sz="1800" kern="100" dirty="0">
                          <a:effectLst/>
                        </a:rPr>
                        <a:t>(</a:t>
                      </a:r>
                      <a:r>
                        <a:rPr lang="en-US" sz="1800" kern="100" dirty="0" err="1">
                          <a:effectLst/>
                        </a:rPr>
                        <a:t>S,k</a:t>
                      </a:r>
                      <a:r>
                        <a:rPr lang="en-US" sz="1800" kern="100" dirty="0">
                          <a:effectLst/>
                        </a:rPr>
                        <a:t>)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把有</a:t>
                      </a:r>
                      <a:r>
                        <a:rPr lang="en-US" sz="1800" kern="100" dirty="0">
                          <a:effectLst/>
                        </a:rPr>
                        <a:t>k</a:t>
                      </a:r>
                      <a:r>
                        <a:rPr lang="zh-TW" sz="1800" kern="100" dirty="0">
                          <a:effectLst/>
                        </a:rPr>
                        <a:t>個蘋果的紙箱存入堆疊</a:t>
                      </a:r>
                      <a:r>
                        <a:rPr lang="en-US" sz="1800" kern="100" dirty="0">
                          <a:effectLst/>
                        </a:rPr>
                        <a:t>S</a:t>
                      </a:r>
                      <a:r>
                        <a:rPr lang="zh-TW" sz="1800" kern="100" dirty="0">
                          <a:effectLst/>
                        </a:rPr>
                        <a:t>。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9490277"/>
                  </a:ext>
                </a:extLst>
              </a:tr>
              <a:tr h="36370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</a:rPr>
                        <a:t>Pop</a:t>
                      </a:r>
                      <a:r>
                        <a:rPr lang="en-US" sz="1800" kern="100" dirty="0">
                          <a:effectLst/>
                        </a:rPr>
                        <a:t>(S)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由堆疊</a:t>
                      </a:r>
                      <a:r>
                        <a:rPr lang="en-US" sz="1800" kern="100" dirty="0">
                          <a:effectLst/>
                        </a:rPr>
                        <a:t>S</a:t>
                      </a:r>
                      <a:r>
                        <a:rPr lang="zh-TW" sz="1800" kern="100" dirty="0">
                          <a:effectLst/>
                        </a:rPr>
                        <a:t>取出一個紙箱，並傳回該紙箱內蘋果的數目。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55928059"/>
                  </a:ext>
                </a:extLst>
              </a:tr>
              <a:tr h="36370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</a:rPr>
                        <a:t>Empty</a:t>
                      </a:r>
                      <a:r>
                        <a:rPr lang="en-US" sz="1800" kern="100" dirty="0">
                          <a:effectLst/>
                        </a:rPr>
                        <a:t>(S)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若堆疊</a:t>
                      </a:r>
                      <a:r>
                        <a:rPr lang="en-US" sz="1800" kern="100" dirty="0">
                          <a:effectLst/>
                        </a:rPr>
                        <a:t>S</a:t>
                      </a:r>
                      <a:r>
                        <a:rPr lang="zh-TW" sz="1800" kern="100" dirty="0">
                          <a:effectLst/>
                        </a:rPr>
                        <a:t>沒有紙箱，則傳回</a:t>
                      </a:r>
                      <a:r>
                        <a:rPr lang="en-US" sz="1800" kern="100" dirty="0">
                          <a:effectLst/>
                        </a:rPr>
                        <a:t>TRUE</a:t>
                      </a:r>
                      <a:r>
                        <a:rPr lang="zh-TW" sz="1800" kern="100" dirty="0">
                          <a:effectLst/>
                        </a:rPr>
                        <a:t>；否則傳回</a:t>
                      </a:r>
                      <a:r>
                        <a:rPr lang="en-US" sz="1800" kern="100" dirty="0">
                          <a:effectLst/>
                        </a:rPr>
                        <a:t> FALSE</a:t>
                      </a:r>
                      <a:r>
                        <a:rPr lang="zh-TW" sz="1800" kern="100" dirty="0">
                          <a:effectLst/>
                        </a:rPr>
                        <a:t>。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7935519"/>
                  </a:ext>
                </a:extLst>
              </a:tr>
            </a:tbl>
          </a:graphicData>
        </a:graphic>
      </p:graphicFrame>
      <p:sp>
        <p:nvSpPr>
          <p:cNvPr id="13" name="矩形 12">
            <a:extLst>
              <a:ext uri="{FF2B5EF4-FFF2-40B4-BE49-F238E27FC236}">
                <a16:creationId xmlns:a16="http://schemas.microsoft.com/office/drawing/2014/main" id="{D7E1659A-C126-4403-B8D6-844229281120}"/>
              </a:ext>
            </a:extLst>
          </p:cNvPr>
          <p:cNvSpPr/>
          <p:nvPr/>
        </p:nvSpPr>
        <p:spPr>
          <a:xfrm>
            <a:off x="389099" y="3819903"/>
            <a:ext cx="78198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(a)(</a:t>
            </a:r>
            <a:r>
              <a:rPr lang="en-US" kern="100" dirty="0" err="1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i</a:t>
            </a:r>
            <a:r>
              <a:rPr 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)</a:t>
            </a:r>
            <a:r>
              <a:rPr lang="zh-CN" alt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最初有一個空的堆疊</a:t>
            </a:r>
            <a:r>
              <a:rPr 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A</a:t>
            </a:r>
            <a:r>
              <a:rPr lang="zh-CN" alt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，寫出執行以下後</a:t>
            </a:r>
            <a:r>
              <a:rPr 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A</a:t>
            </a:r>
            <a:r>
              <a:rPr lang="zh-CN" alt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的最後</a:t>
            </a:r>
            <a:r>
              <a:rPr lang="zh-CN" altLang="en-US" kern="100" dirty="0">
                <a:latin typeface="Consolas" panose="020B0609020204030204" pitchFamily="49" charset="0"/>
                <a:ea typeface="新細明體" panose="02020500000000000000" pitchFamily="18" charset="-120"/>
                <a:cs typeface="Calibri" panose="020F0502020204030204" pitchFamily="34" charset="0"/>
              </a:rPr>
              <a:t>内</a:t>
            </a:r>
            <a:r>
              <a:rPr lang="zh-CN" alt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容。</a:t>
            </a:r>
            <a:r>
              <a:rPr lang="zh-CN" altLang="en-US" kern="1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(2</a:t>
            </a:r>
            <a:r>
              <a:rPr lang="zh-CN" alt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分</a:t>
            </a:r>
            <a:r>
              <a:rPr 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)</a:t>
            </a:r>
            <a:endParaRPr lang="en-US" sz="1400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DB006AF5-2911-4CB8-BA4F-0830D5A1E2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851201"/>
              </p:ext>
            </p:extLst>
          </p:nvPr>
        </p:nvGraphicFramePr>
        <p:xfrm>
          <a:off x="7217970" y="676946"/>
          <a:ext cx="540250" cy="127333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40250">
                  <a:extLst>
                    <a:ext uri="{9D8B030D-6E8A-4147-A177-3AD203B41FA5}">
                      <a16:colId xmlns:a16="http://schemas.microsoft.com/office/drawing/2014/main" val="1402851802"/>
                    </a:ext>
                  </a:extLst>
                </a:gridCol>
              </a:tblGrid>
              <a:tr h="3183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238298"/>
                  </a:ext>
                </a:extLst>
              </a:tr>
              <a:tr h="3183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30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211819"/>
                  </a:ext>
                </a:extLst>
              </a:tr>
              <a:tr h="3183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20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634329"/>
                  </a:ext>
                </a:extLst>
              </a:tr>
              <a:tr h="3183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10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820576"/>
                  </a:ext>
                </a:extLst>
              </a:tr>
            </a:tbl>
          </a:graphicData>
        </a:graphic>
      </p:graphicFrame>
      <p:sp>
        <p:nvSpPr>
          <p:cNvPr id="14" name="矩形 13">
            <a:extLst>
              <a:ext uri="{FF2B5EF4-FFF2-40B4-BE49-F238E27FC236}">
                <a16:creationId xmlns:a16="http://schemas.microsoft.com/office/drawing/2014/main" id="{CF07AF38-976D-4E72-AE3F-8137895A63F8}"/>
              </a:ext>
            </a:extLst>
          </p:cNvPr>
          <p:cNvSpPr/>
          <p:nvPr/>
        </p:nvSpPr>
        <p:spPr>
          <a:xfrm>
            <a:off x="2197241" y="4553663"/>
            <a:ext cx="3405351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Push(A,10)</a:t>
            </a:r>
            <a:endParaRPr lang="en-US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Push(A,20)</a:t>
            </a:r>
          </a:p>
          <a:p>
            <a:r>
              <a:rPr lang="en-US" altLang="zh-CN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TMP ← Pop(A)</a:t>
            </a:r>
          </a:p>
          <a:p>
            <a:r>
              <a:rPr lang="zh-CN" alt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如果 </a:t>
            </a:r>
            <a:r>
              <a:rPr lang="en-US" altLang="zh-CN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Empty(A)</a:t>
            </a:r>
            <a:r>
              <a:rPr lang="zh-CN" alt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則</a:t>
            </a:r>
            <a:r>
              <a:rPr lang="en-US" altLang="zh-CN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Push(A</a:t>
            </a:r>
            <a:r>
              <a:rPr lang="en-US" altLang="zh-TW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,</a:t>
            </a:r>
            <a:r>
              <a:rPr lang="en-US" altLang="zh-CN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30)</a:t>
            </a:r>
            <a:endParaRPr lang="en-US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6" name="文字方塊 1">
            <a:extLst>
              <a:ext uri="{FF2B5EF4-FFF2-40B4-BE49-F238E27FC236}">
                <a16:creationId xmlns:a16="http://schemas.microsoft.com/office/drawing/2014/main" id="{236F0BE9-BB02-44BF-ABBD-39F3A0E09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4837" y="5343795"/>
            <a:ext cx="1540193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王漢宗細圓體繁" panose="02020300000000000000" pitchFamily="18" charset="-120"/>
                <a:cs typeface="Calibri" panose="020F0502020204030204" pitchFamily="34" charset="0"/>
              </a:rPr>
              <a:t>←</a:t>
            </a:r>
            <a:r>
              <a:rPr kumimoji="0" lang="zh-CN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王漢宗細圓體繁" panose="02020300000000000000" pitchFamily="18" charset="-120"/>
                <a:cs typeface="Calibri" panose="020F0502020204030204" pitchFamily="34" charset="0"/>
              </a:rPr>
              <a:t>堆疊的底部</a:t>
            </a:r>
            <a:endParaRPr kumimoji="0" lang="zh-CN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投影片編號版面配置區 16">
            <a:extLst>
              <a:ext uri="{FF2B5EF4-FFF2-40B4-BE49-F238E27FC236}">
                <a16:creationId xmlns:a16="http://schemas.microsoft.com/office/drawing/2014/main" id="{3DD17450-F306-429B-AEDD-0E441F645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3C67-DB97-4DF7-B4FA-DEFB32870015}" type="slidenum">
              <a:rPr lang="en-US" smtClean="0"/>
              <a:t>1</a:t>
            </a:fld>
            <a:endParaRPr 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E661F2F7-62CD-4D06-9635-E74968B1F639}"/>
              </a:ext>
            </a:extLst>
          </p:cNvPr>
          <p:cNvSpPr/>
          <p:nvPr/>
        </p:nvSpPr>
        <p:spPr>
          <a:xfrm>
            <a:off x="6238980" y="5415841"/>
            <a:ext cx="437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100" dirty="0">
                <a:solidFill>
                  <a:srgbClr val="FF0000"/>
                </a:solidFill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10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928DE2D6-6F3F-4C9D-81A9-B9ED4344C1D5}"/>
              </a:ext>
            </a:extLst>
          </p:cNvPr>
          <p:cNvSpPr/>
          <p:nvPr/>
        </p:nvSpPr>
        <p:spPr>
          <a:xfrm>
            <a:off x="6238980" y="5098758"/>
            <a:ext cx="437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100" dirty="0">
                <a:solidFill>
                  <a:srgbClr val="FF0000"/>
                </a:solidFill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20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0EAA8BBF-714A-4E3B-AB1F-F087774EC7F4}"/>
              </a:ext>
            </a:extLst>
          </p:cNvPr>
          <p:cNvSpPr/>
          <p:nvPr/>
        </p:nvSpPr>
        <p:spPr>
          <a:xfrm>
            <a:off x="1320078" y="4553663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偽代碼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31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/>
      <p:bldP spid="18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C64E7B0-3533-4C9A-A537-19B1B1137E49}"/>
              </a:ext>
            </a:extLst>
          </p:cNvPr>
          <p:cNvSpPr/>
          <p:nvPr/>
        </p:nvSpPr>
        <p:spPr>
          <a:xfrm>
            <a:off x="1078484" y="2036208"/>
            <a:ext cx="68153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•</a:t>
            </a:r>
            <a:r>
              <a:rPr lang="zh-TW" altLang="en-US" dirty="0"/>
              <a:t>它在一個文件內，展示</a:t>
            </a:r>
            <a:r>
              <a:rPr lang="zh-TW" altLang="en-US" dirty="0">
                <a:solidFill>
                  <a:srgbClr val="FF0000"/>
                </a:solidFill>
              </a:rPr>
              <a:t>不同工作</a:t>
            </a:r>
            <a:r>
              <a:rPr lang="zh-TW" altLang="en-US" dirty="0"/>
              <a:t>和</a:t>
            </a:r>
            <a:r>
              <a:rPr lang="zh-TW" altLang="en-US" dirty="0">
                <a:solidFill>
                  <a:srgbClr val="FF0000"/>
                </a:solidFill>
              </a:rPr>
              <a:t>先後順序</a:t>
            </a:r>
            <a:r>
              <a:rPr lang="zh-TW" altLang="en-US" dirty="0"/>
              <a:t>，以說明</a:t>
            </a:r>
            <a:r>
              <a:rPr lang="zh-TW" altLang="en-US" dirty="0">
                <a:solidFill>
                  <a:srgbClr val="FF0000"/>
                </a:solidFill>
              </a:rPr>
              <a:t>項目進度</a:t>
            </a:r>
            <a:r>
              <a:rPr lang="zh-TW" altLang="en-US" dirty="0"/>
              <a:t>。</a:t>
            </a:r>
          </a:p>
          <a:p>
            <a:r>
              <a:rPr lang="en-US" altLang="zh-TW" dirty="0"/>
              <a:t>•</a:t>
            </a:r>
            <a:r>
              <a:rPr lang="zh-TW" altLang="en-US" dirty="0"/>
              <a:t>它幫助</a:t>
            </a:r>
            <a:r>
              <a:rPr lang="zh-TW" altLang="en-US" dirty="0">
                <a:solidFill>
                  <a:srgbClr val="FF0000"/>
                </a:solidFill>
              </a:rPr>
              <a:t>協調</a:t>
            </a:r>
            <a:r>
              <a:rPr lang="zh-TW" altLang="en-US" dirty="0"/>
              <a:t>持份者的</a:t>
            </a:r>
            <a:r>
              <a:rPr lang="zh-TW" altLang="en-US" dirty="0">
                <a:solidFill>
                  <a:srgbClr val="FF0000"/>
                </a:solidFill>
              </a:rPr>
              <a:t>工作</a:t>
            </a:r>
            <a:r>
              <a:rPr lang="zh-TW" altLang="en-US" dirty="0"/>
              <a:t>。</a:t>
            </a:r>
          </a:p>
          <a:p>
            <a:r>
              <a:rPr lang="en-US" altLang="zh-TW" dirty="0"/>
              <a:t>•</a:t>
            </a:r>
            <a:r>
              <a:rPr lang="zh-TW" altLang="en-US" dirty="0"/>
              <a:t>它支援</a:t>
            </a:r>
            <a:r>
              <a:rPr lang="zh-TW" altLang="en-US" dirty="0">
                <a:solidFill>
                  <a:srgbClr val="FF0000"/>
                </a:solidFill>
              </a:rPr>
              <a:t>關鍵路徑</a:t>
            </a:r>
            <a:r>
              <a:rPr lang="zh-TW" altLang="en-US" dirty="0"/>
              <a:t>分析。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286860E-EF65-40F0-82E7-ACF7A3A43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3C67-DB97-4DF7-B4FA-DEFB32870015}" type="slidenum">
              <a:rPr lang="en-US" smtClean="0"/>
              <a:t>10</a:t>
            </a:fld>
            <a:endParaRPr 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E354E2B-2929-448F-9EC9-2BA13A031369}"/>
              </a:ext>
            </a:extLst>
          </p:cNvPr>
          <p:cNvSpPr/>
          <p:nvPr/>
        </p:nvSpPr>
        <p:spPr>
          <a:xfrm>
            <a:off x="248476" y="303189"/>
            <a:ext cx="69813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(ii)</a:t>
            </a:r>
            <a:r>
              <a:rPr lang="zh-TW" altLang="en-US" dirty="0"/>
              <a:t>以上哪一位是此系統開發團隊的</a:t>
            </a:r>
            <a:r>
              <a:rPr lang="zh-TW" altLang="en-US" dirty="0">
                <a:solidFill>
                  <a:srgbClr val="FF0000"/>
                </a:solidFill>
              </a:rPr>
              <a:t>系統分析員</a:t>
            </a:r>
            <a:r>
              <a:rPr lang="en-US" altLang="zh-TW" dirty="0"/>
              <a:t>? </a:t>
            </a:r>
            <a:r>
              <a:rPr lang="zh-TW" altLang="en-US" dirty="0"/>
              <a:t>說明你的答案</a:t>
            </a:r>
            <a:r>
              <a:rPr lang="en-US" altLang="zh-TW" dirty="0"/>
              <a:t>(2</a:t>
            </a:r>
            <a:r>
              <a:rPr lang="zh-TW" altLang="en-US" dirty="0"/>
              <a:t>分</a:t>
            </a:r>
            <a:r>
              <a:rPr lang="en-US" altLang="zh-TW" dirty="0"/>
              <a:t>) </a:t>
            </a:r>
            <a:endParaRPr 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E1F93A61-2F75-40CB-BEC0-1B07A24D556A}"/>
              </a:ext>
            </a:extLst>
          </p:cNvPr>
          <p:cNvSpPr/>
          <p:nvPr/>
        </p:nvSpPr>
        <p:spPr>
          <a:xfrm>
            <a:off x="1078484" y="72413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dirty="0">
                <a:solidFill>
                  <a:srgbClr val="FF0000"/>
                </a:solidFill>
              </a:rPr>
              <a:t>小芬</a:t>
            </a:r>
          </a:p>
          <a:p>
            <a:r>
              <a:rPr lang="en-US" altLang="zh-TW" dirty="0"/>
              <a:t>•</a:t>
            </a:r>
            <a:r>
              <a:rPr lang="zh-TW" altLang="en-US" dirty="0"/>
              <a:t>她與用家</a:t>
            </a:r>
            <a:r>
              <a:rPr lang="zh-TW" altLang="en-US" dirty="0">
                <a:solidFill>
                  <a:srgbClr val="FF0000"/>
                </a:solidFill>
              </a:rPr>
              <a:t>溝通</a:t>
            </a:r>
            <a:r>
              <a:rPr lang="zh-TW" altLang="en-US" dirty="0"/>
              <a:t> </a:t>
            </a:r>
            <a:r>
              <a:rPr lang="en-US" altLang="zh-TW" dirty="0"/>
              <a:t>/ </a:t>
            </a:r>
            <a:r>
              <a:rPr lang="zh-TW" altLang="en-US" dirty="0"/>
              <a:t>根據</a:t>
            </a:r>
            <a:r>
              <a:rPr lang="zh-TW" altLang="en-US" dirty="0">
                <a:solidFill>
                  <a:srgbClr val="FF0000"/>
                </a:solidFill>
              </a:rPr>
              <a:t>用家要求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設計系統</a:t>
            </a:r>
            <a:r>
              <a:rPr lang="zh-TW" altLang="en-US" dirty="0"/>
              <a:t>。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10B15D6-2D33-4DB1-BDB5-E5B53162351F}"/>
              </a:ext>
            </a:extLst>
          </p:cNvPr>
          <p:cNvSpPr/>
          <p:nvPr/>
        </p:nvSpPr>
        <p:spPr>
          <a:xfrm>
            <a:off x="248476" y="1550152"/>
            <a:ext cx="55549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(iii)</a:t>
            </a:r>
            <a:r>
              <a:rPr lang="zh-TW" altLang="en-US" dirty="0"/>
              <a:t>舉出系統開發時，使用</a:t>
            </a:r>
            <a:r>
              <a:rPr lang="zh-TW" altLang="en-US" dirty="0">
                <a:solidFill>
                  <a:srgbClr val="FF0000"/>
                </a:solidFill>
              </a:rPr>
              <a:t>甘特圖</a:t>
            </a:r>
            <a:r>
              <a:rPr lang="zh-TW" altLang="en-US" dirty="0"/>
              <a:t>的兩個好處。</a:t>
            </a:r>
            <a:r>
              <a:rPr lang="en-US" altLang="zh-TW" dirty="0"/>
              <a:t>(2</a:t>
            </a:r>
            <a:r>
              <a:rPr lang="zh-TW" altLang="en-US" dirty="0"/>
              <a:t>分</a:t>
            </a:r>
            <a:r>
              <a:rPr lang="en-US" altLang="zh-TW" dirty="0"/>
              <a:t>)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471D0EC7-20AB-4376-9BC2-0416EE3403CF}"/>
              </a:ext>
            </a:extLst>
          </p:cNvPr>
          <p:cNvSpPr/>
          <p:nvPr/>
        </p:nvSpPr>
        <p:spPr>
          <a:xfrm>
            <a:off x="248476" y="4188854"/>
            <a:ext cx="67009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(ⅳ)</a:t>
            </a:r>
            <a:r>
              <a:rPr lang="zh-TW" altLang="en-US" dirty="0"/>
              <a:t>參照對話</a:t>
            </a:r>
            <a:r>
              <a:rPr lang="en-US" altLang="zh-TW" dirty="0"/>
              <a:t>2</a:t>
            </a:r>
            <a:r>
              <a:rPr lang="zh-TW" altLang="en-US" dirty="0"/>
              <a:t>，使用了哪種</a:t>
            </a:r>
            <a:r>
              <a:rPr lang="zh-TW" altLang="en-US" dirty="0">
                <a:solidFill>
                  <a:srgbClr val="FF0000"/>
                </a:solidFill>
              </a:rPr>
              <a:t>策略</a:t>
            </a:r>
            <a:r>
              <a:rPr lang="zh-TW" altLang="en-US" dirty="0"/>
              <a:t>，來將</a:t>
            </a:r>
            <a:r>
              <a:rPr lang="zh-TW" altLang="en-US" dirty="0">
                <a:solidFill>
                  <a:srgbClr val="FF0000"/>
                </a:solidFill>
              </a:rPr>
              <a:t>舊系統</a:t>
            </a:r>
            <a:r>
              <a:rPr lang="zh-TW" altLang="en-US" dirty="0"/>
              <a:t>轉為</a:t>
            </a:r>
            <a:r>
              <a:rPr lang="zh-TW" altLang="en-US" dirty="0">
                <a:solidFill>
                  <a:srgbClr val="FF0000"/>
                </a:solidFill>
              </a:rPr>
              <a:t>新系統</a:t>
            </a:r>
            <a:r>
              <a:rPr lang="en-US" altLang="zh-TW" dirty="0"/>
              <a:t>? (1</a:t>
            </a:r>
            <a:r>
              <a:rPr lang="zh-TW" altLang="en-US" dirty="0"/>
              <a:t>分</a:t>
            </a:r>
            <a:r>
              <a:rPr lang="en-US" altLang="zh-TW" dirty="0"/>
              <a:t>)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A906260B-0382-4BA4-A093-C192AAD91A9C}"/>
              </a:ext>
            </a:extLst>
          </p:cNvPr>
          <p:cNvSpPr/>
          <p:nvPr/>
        </p:nvSpPr>
        <p:spPr>
          <a:xfrm>
            <a:off x="1078484" y="4654978"/>
            <a:ext cx="2005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•</a:t>
            </a:r>
            <a:r>
              <a:rPr lang="zh-TW" altLang="en-US" dirty="0">
                <a:solidFill>
                  <a:srgbClr val="FF0000"/>
                </a:solidFill>
              </a:rPr>
              <a:t>並行</a:t>
            </a:r>
            <a:r>
              <a:rPr lang="zh-TW" altLang="en-US" dirty="0"/>
              <a:t>式</a:t>
            </a:r>
            <a:r>
              <a:rPr lang="en-US" altLang="zh-TW" dirty="0"/>
              <a:t>/</a:t>
            </a:r>
            <a:r>
              <a:rPr lang="zh-TW" altLang="en-US" dirty="0">
                <a:solidFill>
                  <a:srgbClr val="FF0000"/>
                </a:solidFill>
              </a:rPr>
              <a:t>平行</a:t>
            </a:r>
            <a:r>
              <a:rPr lang="zh-TW" altLang="en-US" dirty="0"/>
              <a:t>轉換</a:t>
            </a:r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1BCB61C7-87D9-4E01-B2CD-064E5AFB7B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112099"/>
              </p:ext>
            </p:extLst>
          </p:nvPr>
        </p:nvGraphicFramePr>
        <p:xfrm>
          <a:off x="1117302" y="3282272"/>
          <a:ext cx="5444143" cy="67123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444143">
                  <a:extLst>
                    <a:ext uri="{9D8B030D-6E8A-4147-A177-3AD203B41FA5}">
                      <a16:colId xmlns:a16="http://schemas.microsoft.com/office/drawing/2014/main" val="3935054899"/>
                    </a:ext>
                  </a:extLst>
                </a:gridCol>
              </a:tblGrid>
              <a:tr h="671237">
                <a:tc>
                  <a:txBody>
                    <a:bodyPr/>
                    <a:lstStyle/>
                    <a:p>
                      <a:pPr marL="685800" indent="-6858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FF0000"/>
                          </a:solidFill>
                          <a:effectLst/>
                        </a:rPr>
                        <a:t>小芬</a:t>
                      </a:r>
                      <a:r>
                        <a:rPr lang="zh-TW" sz="1800" kern="100" dirty="0">
                          <a:effectLst/>
                        </a:rPr>
                        <a:t>：</a:t>
                      </a:r>
                      <a:r>
                        <a:rPr lang="zh-TW" altLang="en-US" sz="1800" b="1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新系統</a:t>
                      </a:r>
                      <a:r>
                        <a:rPr lang="zh-TW" sz="1800" kern="100" dirty="0">
                          <a:effectLst/>
                        </a:rPr>
                        <a:t>已運作三個月了，你有何發現</a:t>
                      </a:r>
                      <a:r>
                        <a:rPr lang="en-US" sz="1800" kern="100" dirty="0">
                          <a:effectLst/>
                        </a:rPr>
                        <a:t>?</a:t>
                      </a:r>
                    </a:p>
                    <a:p>
                      <a:pPr marL="685800" indent="-6858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00B050"/>
                          </a:solidFill>
                          <a:effectLst/>
                        </a:rPr>
                        <a:t>嘉嘉</a:t>
                      </a:r>
                      <a:r>
                        <a:rPr lang="zh-TW" sz="1800" kern="100" dirty="0">
                          <a:effectLst/>
                        </a:rPr>
                        <a:t>：</a:t>
                      </a:r>
                      <a:r>
                        <a:rPr lang="zh-TW" altLang="en-US" sz="1800" b="1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舊系統</a:t>
                      </a:r>
                      <a:r>
                        <a:rPr lang="zh-TW" sz="1800" kern="100" dirty="0">
                          <a:effectLst/>
                        </a:rPr>
                        <a:t>與</a:t>
                      </a:r>
                      <a:r>
                        <a:rPr lang="zh-TW" altLang="en-US" sz="1800" b="1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新系統</a:t>
                      </a:r>
                      <a:r>
                        <a:rPr lang="zh-TW" sz="1800" kern="100" dirty="0">
                          <a:effectLst/>
                        </a:rPr>
                        <a:t>所產生的一些</a:t>
                      </a:r>
                      <a:r>
                        <a:rPr lang="zh-TW" altLang="en-US" sz="1800" b="1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報表</a:t>
                      </a:r>
                      <a:r>
                        <a:rPr lang="zh-TW" sz="1800" kern="100" dirty="0">
                          <a:effectLst/>
                        </a:rPr>
                        <a:t>並</a:t>
                      </a:r>
                      <a:r>
                        <a:rPr lang="zh-TW" altLang="en-US" sz="1800" b="1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不一致</a:t>
                      </a:r>
                      <a:r>
                        <a:rPr lang="zh-TW" sz="1800" kern="100" dirty="0">
                          <a:effectLst/>
                        </a:rPr>
                        <a:t>。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88138468"/>
                  </a:ext>
                </a:extLst>
              </a:tr>
            </a:tbl>
          </a:graphicData>
        </a:graphic>
      </p:graphicFrame>
      <p:sp>
        <p:nvSpPr>
          <p:cNvPr id="12" name="矩形 11">
            <a:extLst>
              <a:ext uri="{FF2B5EF4-FFF2-40B4-BE49-F238E27FC236}">
                <a16:creationId xmlns:a16="http://schemas.microsoft.com/office/drawing/2014/main" id="{D602B311-CB25-4095-825A-E1C1506045A9}"/>
              </a:ext>
            </a:extLst>
          </p:cNvPr>
          <p:cNvSpPr/>
          <p:nvPr/>
        </p:nvSpPr>
        <p:spPr>
          <a:xfrm>
            <a:off x="289560" y="3283773"/>
            <a:ext cx="763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u="sng" kern="100" dirty="0"/>
              <a:t>對話</a:t>
            </a:r>
            <a:r>
              <a:rPr lang="en-US" u="sng" kern="100" dirty="0"/>
              <a:t>2</a:t>
            </a:r>
            <a:endParaRPr lang="en-US" kern="100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ECD8AE53-B42E-4BC4-A1E9-F9746AE0F5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629" y="653958"/>
            <a:ext cx="2865175" cy="1329647"/>
          </a:xfrm>
          <a:prstGeom prst="rect">
            <a:avLst/>
          </a:prstGeom>
        </p:spPr>
      </p:pic>
      <p:pic>
        <p:nvPicPr>
          <p:cNvPr id="14" name="圖片 13">
            <a:extLst>
              <a:ext uri="{FF2B5EF4-FFF2-40B4-BE49-F238E27FC236}">
                <a16:creationId xmlns:a16="http://schemas.microsoft.com/office/drawing/2014/main" id="{007015F1-FFCC-4412-838A-2CCE971F89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711" y="4700509"/>
            <a:ext cx="2865176" cy="135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68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BB590744-A2BE-40A2-A538-48C2A7C89E00}"/>
              </a:ext>
            </a:extLst>
          </p:cNvPr>
          <p:cNvSpPr/>
          <p:nvPr/>
        </p:nvSpPr>
        <p:spPr>
          <a:xfrm>
            <a:off x="1059370" y="1646599"/>
            <a:ext cx="68305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•</a:t>
            </a:r>
            <a:r>
              <a:rPr lang="zh-TW" altLang="en-US" dirty="0"/>
              <a:t>當</a:t>
            </a:r>
            <a:r>
              <a:rPr lang="zh-TW" altLang="en-US" dirty="0">
                <a:solidFill>
                  <a:srgbClr val="FF0000"/>
                </a:solidFill>
              </a:rPr>
              <a:t>整合</a:t>
            </a:r>
            <a:r>
              <a:rPr lang="zh-TW" altLang="en-US" dirty="0"/>
              <a:t>單元</a:t>
            </a:r>
            <a:r>
              <a:rPr lang="en-US" altLang="zh-TW" dirty="0"/>
              <a:t>/</a:t>
            </a:r>
            <a:r>
              <a:rPr lang="zh-TW" altLang="en-US" dirty="0"/>
              <a:t>模組時，</a:t>
            </a:r>
            <a:r>
              <a:rPr lang="zh-TW" altLang="en-US" dirty="0">
                <a:solidFill>
                  <a:srgbClr val="FF0000"/>
                </a:solidFill>
              </a:rPr>
              <a:t>單元</a:t>
            </a:r>
            <a:r>
              <a:rPr lang="zh-TW" altLang="en-US" dirty="0"/>
              <a:t>與</a:t>
            </a:r>
            <a:r>
              <a:rPr lang="zh-TW" altLang="en-US" dirty="0">
                <a:solidFill>
                  <a:srgbClr val="FF0000"/>
                </a:solidFill>
              </a:rPr>
              <a:t>單元</a:t>
            </a:r>
            <a:r>
              <a:rPr lang="zh-TW" altLang="en-US" dirty="0"/>
              <a:t>之間，可能會有</a:t>
            </a:r>
            <a:r>
              <a:rPr lang="zh-TW" altLang="en-US" dirty="0">
                <a:solidFill>
                  <a:srgbClr val="FF0000"/>
                </a:solidFill>
              </a:rPr>
              <a:t>錯誤</a:t>
            </a:r>
            <a:r>
              <a:rPr lang="en-US" altLang="zh-TW" dirty="0"/>
              <a:t>/</a:t>
            </a:r>
            <a:r>
              <a:rPr lang="zh-TW" altLang="en-US" dirty="0">
                <a:solidFill>
                  <a:srgbClr val="FF0000"/>
                </a:solidFill>
              </a:rPr>
              <a:t>兼容</a:t>
            </a:r>
            <a:r>
              <a:rPr lang="zh-TW" altLang="en-US" dirty="0"/>
              <a:t>問題。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6459E12D-22B9-41A8-AA4C-0CC57F092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3C67-DB97-4DF7-B4FA-DEFB32870015}" type="slidenum">
              <a:rPr lang="en-US" smtClean="0"/>
              <a:t>11</a:t>
            </a:fld>
            <a:endParaRPr 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2E481DD0-AC34-445E-AD0E-84660F87240F}"/>
              </a:ext>
            </a:extLst>
          </p:cNvPr>
          <p:cNvSpPr/>
          <p:nvPr/>
        </p:nvSpPr>
        <p:spPr>
          <a:xfrm>
            <a:off x="265089" y="3307739"/>
            <a:ext cx="772969" cy="3250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800"/>
              </a:lnSpc>
            </a:pPr>
            <a:r>
              <a:rPr lang="zh-TW" altLang="en-US" u="sng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對話</a:t>
            </a:r>
            <a:r>
              <a:rPr lang="en-US" u="sng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5</a:t>
            </a:r>
            <a:endParaRPr lang="en-US" sz="1400" kern="1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338C4E7B-BC68-4AC4-94C7-10E3091F6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35160"/>
              </p:ext>
            </p:extLst>
          </p:nvPr>
        </p:nvGraphicFramePr>
        <p:xfrm>
          <a:off x="1125139" y="3319261"/>
          <a:ext cx="4608022" cy="10972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08022">
                  <a:extLst>
                    <a:ext uri="{9D8B030D-6E8A-4147-A177-3AD203B41FA5}">
                      <a16:colId xmlns:a16="http://schemas.microsoft.com/office/drawing/2014/main" val="3935054899"/>
                    </a:ext>
                  </a:extLst>
                </a:gridCol>
              </a:tblGrid>
              <a:tr h="671237">
                <a:tc>
                  <a:txBody>
                    <a:bodyPr/>
                    <a:lstStyle/>
                    <a:p>
                      <a:pPr marL="685800" indent="-6858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kern="100" dirty="0">
                          <a:solidFill>
                            <a:srgbClr val="00B050"/>
                          </a:solidFill>
                          <a:latin typeface="Consolas" panose="020B0609020204030204" pitchFamily="49" charset="0"/>
                          <a:ea typeface="王漢宗細圓體繁" panose="02020300000000000000" pitchFamily="18" charset="-120"/>
                          <a:cs typeface="Calibri" panose="020F0502020204030204" pitchFamily="34" charset="0"/>
                        </a:rPr>
                        <a:t>國明</a:t>
                      </a:r>
                      <a:r>
                        <a:rPr lang="zh-TW" sz="1800" kern="100" dirty="0">
                          <a:effectLst/>
                        </a:rPr>
                        <a:t>：</a:t>
                      </a:r>
                      <a:r>
                        <a:rPr lang="zh-TW" altLang="en-US" kern="100" dirty="0">
                          <a:latin typeface="Consolas" panose="020B0609020204030204" pitchFamily="49" charset="0"/>
                          <a:ea typeface="王漢宗細圓體繁" panose="02020300000000000000" pitchFamily="18" charset="-120"/>
                          <a:cs typeface="Calibri" panose="020F0502020204030204" pitchFamily="34" charset="0"/>
                        </a:rPr>
                        <a:t>系統</a:t>
                      </a:r>
                      <a:r>
                        <a:rPr lang="zh-TW" altLang="en-US" kern="1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内</a:t>
                      </a:r>
                      <a:r>
                        <a:rPr lang="zh-TW" altLang="en-US" kern="100" dirty="0">
                          <a:latin typeface="Consolas" panose="020B0609020204030204" pitchFamily="49" charset="0"/>
                          <a:ea typeface="王漢宗細圓體繁" panose="02020300000000000000" pitchFamily="18" charset="-120"/>
                          <a:cs typeface="Calibri" panose="020F0502020204030204" pitchFamily="34" charset="0"/>
                        </a:rPr>
                        <a:t>有頗多的子程式。我建議使用</a:t>
                      </a:r>
                      <a:r>
                        <a:rPr lang="zh-TW" altLang="en-US" kern="100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ea typeface="王漢宗細圓體繁" panose="02020300000000000000" pitchFamily="18" charset="-120"/>
                          <a:cs typeface="Calibri" panose="020F0502020204030204" pitchFamily="34" charset="0"/>
                        </a:rPr>
                        <a:t>過程</a:t>
                      </a:r>
                      <a:r>
                        <a:rPr lang="zh-TW" altLang="en-US" kern="100" dirty="0">
                          <a:latin typeface="Consolas" panose="020B0609020204030204" pitchFamily="49" charset="0"/>
                          <a:ea typeface="王漢宗細圓體繁" panose="02020300000000000000" pitchFamily="18" charset="-120"/>
                          <a:cs typeface="Calibri" panose="020F0502020204030204" pitchFamily="34" charset="0"/>
                        </a:rPr>
                        <a:t>編寫</a:t>
                      </a:r>
                      <a:r>
                        <a:rPr lang="zh-TW" altLang="en-US" kern="100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ea typeface="王漢宗細圓體繁" panose="02020300000000000000" pitchFamily="18" charset="-120"/>
                          <a:cs typeface="Calibri" panose="020F0502020204030204" pitchFamily="34" charset="0"/>
                        </a:rPr>
                        <a:t>語言</a:t>
                      </a:r>
                      <a:r>
                        <a:rPr lang="zh-TW" altLang="en-US" kern="100" dirty="0">
                          <a:latin typeface="Consolas" panose="020B0609020204030204" pitchFamily="49" charset="0"/>
                          <a:ea typeface="王漢宗細圓體繁" panose="02020300000000000000" pitchFamily="18" charset="-120"/>
                          <a:cs typeface="Calibri" panose="020F0502020204030204" pitchFamily="34" charset="0"/>
                        </a:rPr>
                        <a:t>來實施。</a:t>
                      </a:r>
                      <a:endParaRPr lang="en-US" altLang="zh-TW" sz="1800" kern="100" dirty="0">
                        <a:effectLst/>
                      </a:endParaRPr>
                    </a:p>
                    <a:p>
                      <a:pPr marL="685800" marR="0" lvl="0" indent="-685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小芬</a:t>
                      </a:r>
                      <a:r>
                        <a:rPr lang="zh-TW" altLang="en-US" sz="1800" kern="100" dirty="0">
                          <a:effectLst/>
                        </a:rPr>
                        <a:t>：</a:t>
                      </a:r>
                      <a:r>
                        <a:rPr lang="zh-TW" altLang="en-US" kern="100" dirty="0">
                          <a:latin typeface="Consolas" panose="020B0609020204030204" pitchFamily="49" charset="0"/>
                          <a:ea typeface="王漢宗細圓體繁" panose="02020300000000000000" pitchFamily="18" charset="-120"/>
                          <a:cs typeface="Calibri" panose="020F0502020204030204" pitchFamily="34" charset="0"/>
                        </a:rPr>
                        <a:t>不是啊，我們應該使用</a:t>
                      </a:r>
                      <a:r>
                        <a:rPr lang="zh-TW" altLang="en-US" kern="100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ea typeface="王漢宗細圓體繁" panose="02020300000000000000" pitchFamily="18" charset="-120"/>
                          <a:cs typeface="Calibri" panose="020F0502020204030204" pitchFamily="34" charset="0"/>
                        </a:rPr>
                        <a:t>物件導向</a:t>
                      </a:r>
                      <a:r>
                        <a:rPr lang="zh-TW" altLang="en-US" kern="100" dirty="0">
                          <a:latin typeface="Consolas" panose="020B0609020204030204" pitchFamily="49" charset="0"/>
                          <a:ea typeface="王漢宗細圓體繁" panose="02020300000000000000" pitchFamily="18" charset="-120"/>
                          <a:cs typeface="Calibri" panose="020F0502020204030204" pitchFamily="34" charset="0"/>
                        </a:rPr>
                        <a:t>編寫</a:t>
                      </a:r>
                      <a:r>
                        <a:rPr lang="zh-TW" altLang="en-US" kern="100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ea typeface="王漢宗細圓體繁" panose="02020300000000000000" pitchFamily="18" charset="-120"/>
                          <a:cs typeface="Calibri" panose="020F0502020204030204" pitchFamily="34" charset="0"/>
                        </a:rPr>
                        <a:t>語言</a:t>
                      </a:r>
                      <a:r>
                        <a:rPr lang="zh-TW" altLang="en-US" kern="100" dirty="0">
                          <a:latin typeface="Consolas" panose="020B0609020204030204" pitchFamily="49" charset="0"/>
                          <a:ea typeface="王漢宗細圓體繁" panose="02020300000000000000" pitchFamily="18" charset="-120"/>
                          <a:cs typeface="Calibri" panose="020F0502020204030204" pitchFamily="34" charset="0"/>
                        </a:rPr>
                        <a:t>來實施這系統。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88138468"/>
                  </a:ext>
                </a:extLst>
              </a:tr>
            </a:tbl>
          </a:graphicData>
        </a:graphic>
      </p:graphicFrame>
      <p:sp>
        <p:nvSpPr>
          <p:cNvPr id="7" name="矩形 6">
            <a:extLst>
              <a:ext uri="{FF2B5EF4-FFF2-40B4-BE49-F238E27FC236}">
                <a16:creationId xmlns:a16="http://schemas.microsoft.com/office/drawing/2014/main" id="{B3FD1C3D-E398-49BA-8425-793F4D0E49B7}"/>
              </a:ext>
            </a:extLst>
          </p:cNvPr>
          <p:cNvSpPr/>
          <p:nvPr/>
        </p:nvSpPr>
        <p:spPr>
          <a:xfrm>
            <a:off x="1125139" y="2680388"/>
            <a:ext cx="46858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•</a:t>
            </a:r>
            <a:r>
              <a:rPr lang="zh-TW" altLang="en-US" dirty="0">
                <a:solidFill>
                  <a:srgbClr val="FF0000"/>
                </a:solidFill>
              </a:rPr>
              <a:t>驗收</a:t>
            </a:r>
            <a:r>
              <a:rPr lang="zh-TW" altLang="en-US" dirty="0"/>
              <a:t>測試能</a:t>
            </a:r>
            <a:r>
              <a:rPr lang="zh-TW" altLang="en-US" dirty="0">
                <a:solidFill>
                  <a:srgbClr val="FF0000"/>
                </a:solidFill>
              </a:rPr>
              <a:t>確保</a:t>
            </a:r>
            <a:r>
              <a:rPr lang="zh-TW" altLang="en-US" dirty="0"/>
              <a:t>系統</a:t>
            </a:r>
            <a:r>
              <a:rPr lang="zh-TW" altLang="en-US" dirty="0">
                <a:solidFill>
                  <a:srgbClr val="FF0000"/>
                </a:solidFill>
              </a:rPr>
              <a:t>合乎</a:t>
            </a:r>
            <a:r>
              <a:rPr lang="zh-TW" altLang="en-US" dirty="0"/>
              <a:t>最終</a:t>
            </a:r>
            <a:r>
              <a:rPr lang="zh-TW" altLang="en-US" dirty="0">
                <a:solidFill>
                  <a:srgbClr val="FF0000"/>
                </a:solidFill>
              </a:rPr>
              <a:t>用戶</a:t>
            </a:r>
            <a:r>
              <a:rPr lang="zh-TW" altLang="en-US" dirty="0"/>
              <a:t>的</a:t>
            </a:r>
            <a:r>
              <a:rPr lang="zh-TW" altLang="en-US" dirty="0">
                <a:solidFill>
                  <a:srgbClr val="FF0000"/>
                </a:solidFill>
              </a:rPr>
              <a:t>要求</a:t>
            </a:r>
            <a:r>
              <a:rPr lang="zh-TW" altLang="en-US" dirty="0"/>
              <a:t>。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D8415D76-2B4A-4EB3-A32A-4C6F696361BE}"/>
              </a:ext>
            </a:extLst>
          </p:cNvPr>
          <p:cNvSpPr/>
          <p:nvPr/>
        </p:nvSpPr>
        <p:spPr>
          <a:xfrm>
            <a:off x="269938" y="1263692"/>
            <a:ext cx="57866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(b)(</a:t>
            </a:r>
            <a:r>
              <a:rPr lang="en-US" altLang="zh-TW" dirty="0" err="1"/>
              <a:t>i</a:t>
            </a:r>
            <a:r>
              <a:rPr lang="en-US" altLang="zh-TW" dirty="0"/>
              <a:t>)</a:t>
            </a:r>
            <a:r>
              <a:rPr lang="zh-TW" altLang="en-US" dirty="0">
                <a:solidFill>
                  <a:srgbClr val="FF0000"/>
                </a:solidFill>
              </a:rPr>
              <a:t>單元</a:t>
            </a:r>
            <a:r>
              <a:rPr lang="zh-TW" altLang="en-US" dirty="0"/>
              <a:t>測試完成後，為什麼需要進行</a:t>
            </a:r>
            <a:r>
              <a:rPr lang="zh-TW" altLang="en-US" dirty="0">
                <a:solidFill>
                  <a:srgbClr val="FF0000"/>
                </a:solidFill>
              </a:rPr>
              <a:t>系統</a:t>
            </a:r>
            <a:r>
              <a:rPr lang="zh-TW" altLang="en-US" dirty="0"/>
              <a:t>測試</a:t>
            </a:r>
            <a:r>
              <a:rPr lang="en-US" altLang="zh-TW" dirty="0"/>
              <a:t>? (1</a:t>
            </a:r>
            <a:r>
              <a:rPr lang="zh-TW" altLang="en-US" dirty="0"/>
              <a:t>分</a:t>
            </a:r>
            <a:r>
              <a:rPr lang="en-US" altLang="zh-TW" dirty="0"/>
              <a:t>)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04F4EF68-2602-4F76-AE1F-B3403BD835E6}"/>
              </a:ext>
            </a:extLst>
          </p:cNvPr>
          <p:cNvSpPr/>
          <p:nvPr/>
        </p:nvSpPr>
        <p:spPr>
          <a:xfrm>
            <a:off x="493205" y="2217094"/>
            <a:ext cx="57135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(ii)</a:t>
            </a:r>
            <a:r>
              <a:rPr lang="zh-TW" altLang="en-US" dirty="0">
                <a:solidFill>
                  <a:srgbClr val="FF0000"/>
                </a:solidFill>
              </a:rPr>
              <a:t>系統</a:t>
            </a:r>
            <a:r>
              <a:rPr lang="zh-TW" altLang="en-US" dirty="0"/>
              <a:t>測試完成後，為什麼需要進行</a:t>
            </a:r>
            <a:r>
              <a:rPr lang="zh-TW" altLang="en-US" dirty="0">
                <a:solidFill>
                  <a:srgbClr val="FF0000"/>
                </a:solidFill>
              </a:rPr>
              <a:t>驗收</a:t>
            </a:r>
            <a:r>
              <a:rPr lang="zh-TW" altLang="en-US" dirty="0"/>
              <a:t>測試</a:t>
            </a:r>
            <a:r>
              <a:rPr lang="en-US" altLang="zh-TW" dirty="0"/>
              <a:t>? (1</a:t>
            </a:r>
            <a:r>
              <a:rPr lang="zh-TW" altLang="en-US" dirty="0"/>
              <a:t>分</a:t>
            </a:r>
            <a:r>
              <a:rPr lang="en-US" altLang="zh-TW" dirty="0"/>
              <a:t>)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07FF02AB-0525-46E4-999E-F2F82FA9E85F}"/>
              </a:ext>
            </a:extLst>
          </p:cNvPr>
          <p:cNvSpPr/>
          <p:nvPr/>
        </p:nvSpPr>
        <p:spPr>
          <a:xfrm>
            <a:off x="269938" y="340271"/>
            <a:ext cx="789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對話</a:t>
            </a:r>
            <a:r>
              <a:rPr lang="en-US" altLang="zh-TW" dirty="0"/>
              <a:t>4</a:t>
            </a:r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C8519813-D397-46B0-A53E-EF0C8C2F3E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812722"/>
              </p:ext>
            </p:extLst>
          </p:nvPr>
        </p:nvGraphicFramePr>
        <p:xfrm>
          <a:off x="1126426" y="311826"/>
          <a:ext cx="5506385" cy="79460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506385">
                  <a:extLst>
                    <a:ext uri="{9D8B030D-6E8A-4147-A177-3AD203B41FA5}">
                      <a16:colId xmlns:a16="http://schemas.microsoft.com/office/drawing/2014/main" val="3935054899"/>
                    </a:ext>
                  </a:extLst>
                </a:gridCol>
              </a:tblGrid>
              <a:tr h="794609">
                <a:tc>
                  <a:txBody>
                    <a:bodyPr/>
                    <a:lstStyle/>
                    <a:p>
                      <a:r>
                        <a:rPr lang="zh-TW" altLang="en-US" b="1" dirty="0">
                          <a:solidFill>
                            <a:srgbClr val="00B050"/>
                          </a:solidFill>
                        </a:rPr>
                        <a:t>國明</a:t>
                      </a:r>
                      <a:r>
                        <a:rPr lang="zh-TW" altLang="en-US" dirty="0"/>
                        <a:t>：我們會進行什麽</a:t>
                      </a:r>
                      <a:r>
                        <a:rPr lang="zh-TW" altLang="en-US" dirty="0">
                          <a:solidFill>
                            <a:srgbClr val="FF0000"/>
                          </a:solidFill>
                        </a:rPr>
                        <a:t>測試</a:t>
                      </a:r>
                      <a:r>
                        <a:rPr lang="en-US" altLang="zh-TW" dirty="0"/>
                        <a:t>?</a:t>
                      </a:r>
                    </a:p>
                    <a:p>
                      <a:r>
                        <a:rPr lang="zh-TW" altLang="en-US" b="1" dirty="0">
                          <a:solidFill>
                            <a:srgbClr val="FF0000"/>
                          </a:solidFill>
                        </a:rPr>
                        <a:t>小芬</a:t>
                      </a:r>
                      <a:r>
                        <a:rPr lang="zh-TW" altLang="en-US" dirty="0"/>
                        <a:t>：我們會進行</a:t>
                      </a:r>
                      <a:r>
                        <a:rPr lang="zh-TW" altLang="en-US" dirty="0">
                          <a:solidFill>
                            <a:srgbClr val="FF0000"/>
                          </a:solidFill>
                        </a:rPr>
                        <a:t>單元</a:t>
                      </a:r>
                      <a:r>
                        <a:rPr lang="zh-TW" altLang="en-US" dirty="0"/>
                        <a:t>測試丶</a:t>
                      </a:r>
                      <a:r>
                        <a:rPr lang="zh-TW" altLang="en-US" dirty="0">
                          <a:solidFill>
                            <a:srgbClr val="FF0000"/>
                          </a:solidFill>
                        </a:rPr>
                        <a:t>系統</a:t>
                      </a:r>
                      <a:r>
                        <a:rPr lang="zh-TW" altLang="en-US" dirty="0"/>
                        <a:t>測試及</a:t>
                      </a:r>
                      <a:r>
                        <a:rPr lang="zh-TW" altLang="en-US" dirty="0">
                          <a:solidFill>
                            <a:srgbClr val="FF0000"/>
                          </a:solidFill>
                        </a:rPr>
                        <a:t>驗收</a:t>
                      </a:r>
                      <a:r>
                        <a:rPr lang="zh-TW" altLang="en-US" dirty="0"/>
                        <a:t>測試。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1452825"/>
                  </a:ext>
                </a:extLst>
              </a:tr>
            </a:tbl>
          </a:graphicData>
        </a:graphic>
      </p:graphicFrame>
      <p:sp>
        <p:nvSpPr>
          <p:cNvPr id="12" name="矩形 11">
            <a:extLst>
              <a:ext uri="{FF2B5EF4-FFF2-40B4-BE49-F238E27FC236}">
                <a16:creationId xmlns:a16="http://schemas.microsoft.com/office/drawing/2014/main" id="{8CA0B7B7-D770-4E5E-B6E4-BC08C714982D}"/>
              </a:ext>
            </a:extLst>
          </p:cNvPr>
          <p:cNvSpPr/>
          <p:nvPr/>
        </p:nvSpPr>
        <p:spPr>
          <a:xfrm>
            <a:off x="265089" y="4530340"/>
            <a:ext cx="56273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(c)(</a:t>
            </a:r>
            <a:r>
              <a:rPr lang="en-US" altLang="zh-TW" dirty="0" err="1"/>
              <a:t>i</a:t>
            </a:r>
            <a:r>
              <a:rPr lang="en-US" altLang="zh-TW" dirty="0"/>
              <a:t>)</a:t>
            </a:r>
            <a:r>
              <a:rPr lang="zh-TW" altLang="en-US" dirty="0"/>
              <a:t>舉出一項</a:t>
            </a:r>
            <a:r>
              <a:rPr lang="zh-TW" altLang="en-US" dirty="0">
                <a:solidFill>
                  <a:srgbClr val="FF0000"/>
                </a:solidFill>
              </a:rPr>
              <a:t>國明</a:t>
            </a:r>
            <a:r>
              <a:rPr lang="zh-TW" altLang="en-US" dirty="0"/>
              <a:t>的建議，較小芬優勝的地方。</a:t>
            </a:r>
            <a:r>
              <a:rPr lang="en-US" altLang="zh-TW" dirty="0"/>
              <a:t>(1</a:t>
            </a:r>
            <a:r>
              <a:rPr lang="zh-TW" altLang="en-US" dirty="0"/>
              <a:t>分</a:t>
            </a:r>
            <a:r>
              <a:rPr lang="en-US" altLang="zh-TW" dirty="0"/>
              <a:t>)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C083B3E3-4F4D-421A-87C3-E8CDEDC4319A}"/>
              </a:ext>
            </a:extLst>
          </p:cNvPr>
          <p:cNvSpPr/>
          <p:nvPr/>
        </p:nvSpPr>
        <p:spPr>
          <a:xfrm>
            <a:off x="1118401" y="4938211"/>
            <a:ext cx="76269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•</a:t>
            </a:r>
            <a:r>
              <a:rPr lang="zh-TW" altLang="en-US" dirty="0">
                <a:solidFill>
                  <a:srgbClr val="FF0000"/>
                </a:solidFill>
              </a:rPr>
              <a:t>過程</a:t>
            </a:r>
            <a:r>
              <a:rPr lang="zh-TW" altLang="en-US" dirty="0"/>
              <a:t>編寫語言：容易</a:t>
            </a:r>
            <a:r>
              <a:rPr lang="zh-TW" altLang="en-US" dirty="0">
                <a:solidFill>
                  <a:srgbClr val="FF0000"/>
                </a:solidFill>
              </a:rPr>
              <a:t>明白</a:t>
            </a:r>
            <a:r>
              <a:rPr lang="zh-TW" altLang="en-US" dirty="0"/>
              <a:t>及</a:t>
            </a:r>
            <a:r>
              <a:rPr lang="zh-TW" altLang="en-US" dirty="0">
                <a:solidFill>
                  <a:srgbClr val="FF0000"/>
                </a:solidFill>
              </a:rPr>
              <a:t>追蹤</a:t>
            </a:r>
            <a:r>
              <a:rPr lang="zh-TW" altLang="en-US" dirty="0"/>
              <a:t>程式的</a:t>
            </a:r>
            <a:r>
              <a:rPr lang="zh-TW" altLang="en-US" dirty="0">
                <a:solidFill>
                  <a:srgbClr val="FF0000"/>
                </a:solidFill>
              </a:rPr>
              <a:t>邏輯</a:t>
            </a:r>
            <a:r>
              <a:rPr lang="zh-TW" altLang="en-US" dirty="0"/>
              <a:t>及</a:t>
            </a:r>
            <a:r>
              <a:rPr lang="zh-TW" altLang="en-US" dirty="0">
                <a:solidFill>
                  <a:srgbClr val="FF0000"/>
                </a:solidFill>
              </a:rPr>
              <a:t>流程</a:t>
            </a:r>
            <a:r>
              <a:rPr lang="zh-TW" altLang="en-US" dirty="0"/>
              <a:t>。</a:t>
            </a:r>
            <a:r>
              <a:rPr lang="en-US" altLang="zh-TW" dirty="0"/>
              <a:t>/ </a:t>
            </a:r>
            <a:r>
              <a:rPr lang="zh-TW" altLang="en-US" dirty="0"/>
              <a:t>實施上較少</a:t>
            </a:r>
            <a:r>
              <a:rPr lang="zh-TW" altLang="en-US" dirty="0">
                <a:solidFill>
                  <a:srgbClr val="FF0000"/>
                </a:solidFill>
              </a:rPr>
              <a:t>限制</a:t>
            </a:r>
            <a:r>
              <a:rPr lang="zh-TW" altLang="en-US" dirty="0"/>
              <a:t>。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90EF553B-A575-4F9E-B7DC-6BD6BC7A068F}"/>
              </a:ext>
            </a:extLst>
          </p:cNvPr>
          <p:cNvSpPr/>
          <p:nvPr/>
        </p:nvSpPr>
        <p:spPr>
          <a:xfrm>
            <a:off x="457875" y="5492210"/>
            <a:ext cx="54345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(ii)</a:t>
            </a:r>
            <a:r>
              <a:rPr lang="zh-TW" altLang="en-US" dirty="0"/>
              <a:t>舉出一項</a:t>
            </a:r>
            <a:r>
              <a:rPr lang="zh-TW" altLang="en-US" dirty="0">
                <a:solidFill>
                  <a:srgbClr val="FF0000"/>
                </a:solidFill>
              </a:rPr>
              <a:t>小芬</a:t>
            </a:r>
            <a:r>
              <a:rPr lang="zh-TW" altLang="en-US" dirty="0"/>
              <a:t>的建議，較國明優勝的地方。</a:t>
            </a:r>
            <a:r>
              <a:rPr lang="en-US" altLang="zh-TW" dirty="0"/>
              <a:t>(1</a:t>
            </a:r>
            <a:r>
              <a:rPr lang="zh-TW" altLang="en-US" dirty="0"/>
              <a:t>分</a:t>
            </a:r>
            <a:r>
              <a:rPr lang="en-US" altLang="zh-TW" dirty="0"/>
              <a:t>)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54364ADB-D56D-4AC5-AF88-69BAB0A5CB5A}"/>
              </a:ext>
            </a:extLst>
          </p:cNvPr>
          <p:cNvSpPr/>
          <p:nvPr/>
        </p:nvSpPr>
        <p:spPr>
          <a:xfrm>
            <a:off x="1118401" y="5856149"/>
            <a:ext cx="76269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•</a:t>
            </a:r>
            <a:r>
              <a:rPr lang="zh-TW" altLang="en-US" dirty="0">
                <a:solidFill>
                  <a:srgbClr val="FF0000"/>
                </a:solidFill>
              </a:rPr>
              <a:t>物件導向</a:t>
            </a:r>
            <a:r>
              <a:rPr lang="zh-TW" altLang="en-US" dirty="0"/>
              <a:t>編寫語言：</a:t>
            </a:r>
            <a:r>
              <a:rPr lang="zh-TW" altLang="en-US" dirty="0">
                <a:solidFill>
                  <a:srgbClr val="FF0000"/>
                </a:solidFill>
              </a:rPr>
              <a:t>重用</a:t>
            </a:r>
            <a:r>
              <a:rPr lang="zh-TW" altLang="en-US" dirty="0"/>
              <a:t>性高 </a:t>
            </a:r>
            <a:r>
              <a:rPr lang="en-US" altLang="zh-TW" dirty="0"/>
              <a:t>/</a:t>
            </a:r>
            <a:r>
              <a:rPr lang="zh-TW" altLang="en-US" dirty="0"/>
              <a:t>提供大量</a:t>
            </a:r>
            <a:r>
              <a:rPr lang="zh-TW" altLang="en-US" dirty="0">
                <a:solidFill>
                  <a:srgbClr val="FF0000"/>
                </a:solidFill>
              </a:rPr>
              <a:t>程式庫</a:t>
            </a:r>
            <a:r>
              <a:rPr lang="zh-TW" altLang="en-US" dirty="0"/>
              <a:t> </a:t>
            </a:r>
            <a:r>
              <a:rPr lang="en-US" altLang="zh-TW" dirty="0"/>
              <a:t>/</a:t>
            </a:r>
            <a:r>
              <a:rPr lang="zh-TW" altLang="en-US" dirty="0"/>
              <a:t>可以</a:t>
            </a:r>
            <a:r>
              <a:rPr lang="zh-TW" altLang="en-US" dirty="0">
                <a:solidFill>
                  <a:srgbClr val="FF0000"/>
                </a:solidFill>
              </a:rPr>
              <a:t>隱藏</a:t>
            </a:r>
            <a:r>
              <a:rPr lang="zh-TW" altLang="en-US" dirty="0"/>
              <a:t>一些實施細節。</a:t>
            </a:r>
          </a:p>
        </p:txBody>
      </p:sp>
    </p:spTree>
    <p:extLst>
      <p:ext uri="{BB962C8B-B14F-4D97-AF65-F5344CB8AC3E}">
        <p14:creationId xmlns:p14="http://schemas.microsoft.com/office/powerpoint/2010/main" val="203682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3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B299B23-9EB9-4D33-9EAA-F4D0024DC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3C67-DB97-4DF7-B4FA-DEFB32870015}" type="slidenum">
              <a:rPr lang="en-US" smtClean="0"/>
              <a:t>12</a:t>
            </a:fld>
            <a:endParaRPr 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E94F832-BCCA-403B-9467-E6B50A3DCA27}"/>
              </a:ext>
            </a:extLst>
          </p:cNvPr>
          <p:cNvSpPr/>
          <p:nvPr/>
        </p:nvSpPr>
        <p:spPr>
          <a:xfrm>
            <a:off x="982076" y="747571"/>
            <a:ext cx="68695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•</a:t>
            </a:r>
            <a:r>
              <a:rPr lang="zh-TW" altLang="en-US" b="1" dirty="0">
                <a:solidFill>
                  <a:srgbClr val="00B050"/>
                </a:solidFill>
              </a:rPr>
              <a:t>連接</a:t>
            </a:r>
            <a:r>
              <a:rPr lang="zh-TW" altLang="en-US" dirty="0"/>
              <a:t>程式：</a:t>
            </a:r>
            <a:r>
              <a:rPr lang="en-US" altLang="zh-TW" dirty="0">
                <a:solidFill>
                  <a:srgbClr val="00B050"/>
                </a:solidFill>
              </a:rPr>
              <a:t>linker</a:t>
            </a:r>
          </a:p>
          <a:p>
            <a:r>
              <a:rPr lang="en-US" altLang="zh-TW" dirty="0"/>
              <a:t>	</a:t>
            </a:r>
            <a:r>
              <a:rPr lang="zh-TW" altLang="en-US" dirty="0"/>
              <a:t>把</a:t>
            </a:r>
            <a:r>
              <a:rPr lang="zh-TW" altLang="en-US" dirty="0">
                <a:solidFill>
                  <a:srgbClr val="FF0000"/>
                </a:solidFill>
              </a:rPr>
              <a:t>物件</a:t>
            </a:r>
            <a:r>
              <a:rPr lang="zh-TW" altLang="en-US" dirty="0"/>
              <a:t>檔案 </a:t>
            </a:r>
            <a:r>
              <a:rPr lang="en-US" altLang="zh-TW" dirty="0"/>
              <a:t>/</a:t>
            </a:r>
            <a:r>
              <a:rPr lang="zh-TW" altLang="en-US" dirty="0">
                <a:solidFill>
                  <a:srgbClr val="FF0000"/>
                </a:solidFill>
              </a:rPr>
              <a:t>程式庫</a:t>
            </a:r>
            <a:r>
              <a:rPr lang="zh-TW" altLang="en-US" dirty="0"/>
              <a:t>檔案，連結在一起成為一個</a:t>
            </a:r>
            <a:r>
              <a:rPr lang="zh-TW" altLang="en-US" dirty="0">
                <a:solidFill>
                  <a:srgbClr val="FF0000"/>
                </a:solidFill>
              </a:rPr>
              <a:t>執行檔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en-US" altLang="zh-TW" dirty="0"/>
              <a:t>	</a:t>
            </a:r>
            <a:r>
              <a:rPr lang="zh-TW" altLang="en-US" dirty="0">
                <a:solidFill>
                  <a:srgbClr val="FF0000"/>
                </a:solidFill>
              </a:rPr>
              <a:t>*</a:t>
            </a:r>
            <a:r>
              <a:rPr lang="en-US" altLang="zh-TW" dirty="0">
                <a:solidFill>
                  <a:srgbClr val="FF0000"/>
                </a:solidFill>
              </a:rPr>
              <a:t>.obj	</a:t>
            </a:r>
            <a:r>
              <a:rPr lang="en-US" altLang="zh-TW" dirty="0"/>
              <a:t>+</a:t>
            </a:r>
            <a:r>
              <a:rPr lang="en-US" altLang="zh-TW" dirty="0">
                <a:solidFill>
                  <a:srgbClr val="FF0000"/>
                </a:solidFill>
              </a:rPr>
              <a:t> *.lib		</a:t>
            </a:r>
            <a:r>
              <a:rPr lang="en-US" altLang="zh-TW" dirty="0">
                <a:sym typeface="Symbol" panose="05050102010706020507" pitchFamily="18" charset="2"/>
              </a:rPr>
              <a:t></a:t>
            </a:r>
            <a:r>
              <a:rPr lang="en-US" altLang="zh-TW" dirty="0">
                <a:solidFill>
                  <a:srgbClr val="FF0000"/>
                </a:solidFill>
              </a:rPr>
              <a:t>	*.exe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351BBDA8-85BB-4145-90F6-3515748D4069}"/>
              </a:ext>
            </a:extLst>
          </p:cNvPr>
          <p:cNvSpPr/>
          <p:nvPr/>
        </p:nvSpPr>
        <p:spPr>
          <a:xfrm>
            <a:off x="344424" y="346766"/>
            <a:ext cx="81381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(iii)</a:t>
            </a:r>
            <a:r>
              <a:rPr lang="zh-TW" altLang="en-US" dirty="0">
                <a:solidFill>
                  <a:srgbClr val="FF0000"/>
                </a:solidFill>
              </a:rPr>
              <a:t>編譯</a:t>
            </a:r>
            <a:r>
              <a:rPr lang="zh-TW" altLang="en-US" dirty="0"/>
              <a:t>物件導向程式時，通常涉及</a:t>
            </a:r>
            <a:r>
              <a:rPr lang="zh-TW" altLang="en-US" dirty="0">
                <a:solidFill>
                  <a:srgbClr val="FF0000"/>
                </a:solidFill>
              </a:rPr>
              <a:t>連接</a:t>
            </a:r>
            <a:r>
              <a:rPr lang="zh-TW" altLang="en-US" dirty="0"/>
              <a:t>程式和</a:t>
            </a:r>
            <a:r>
              <a:rPr lang="zh-TW" altLang="en-US" dirty="0">
                <a:solidFill>
                  <a:srgbClr val="FF0000"/>
                </a:solidFill>
              </a:rPr>
              <a:t>載入</a:t>
            </a:r>
            <a:r>
              <a:rPr lang="zh-TW" altLang="en-US" dirty="0"/>
              <a:t>程式。它們有何</a:t>
            </a:r>
            <a:r>
              <a:rPr lang="zh-TW" altLang="en-US" dirty="0">
                <a:solidFill>
                  <a:srgbClr val="FF0000"/>
                </a:solidFill>
              </a:rPr>
              <a:t>分別</a:t>
            </a:r>
            <a:r>
              <a:rPr lang="en-US" altLang="zh-TW" dirty="0"/>
              <a:t>? (2</a:t>
            </a:r>
            <a:r>
              <a:rPr lang="zh-TW" altLang="en-US" dirty="0"/>
              <a:t>分</a:t>
            </a:r>
            <a:r>
              <a:rPr lang="en-US" altLang="zh-TW" dirty="0"/>
              <a:t>)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5CBCC474-A128-42E3-9642-11A5F80A0F10}"/>
              </a:ext>
            </a:extLst>
          </p:cNvPr>
          <p:cNvSpPr/>
          <p:nvPr/>
        </p:nvSpPr>
        <p:spPr>
          <a:xfrm>
            <a:off x="982076" y="185928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dirty="0"/>
              <a:t>•</a:t>
            </a:r>
            <a:r>
              <a:rPr lang="zh-TW" altLang="en-US" b="1" dirty="0">
                <a:solidFill>
                  <a:srgbClr val="00B050"/>
                </a:solidFill>
              </a:rPr>
              <a:t>載人</a:t>
            </a:r>
            <a:r>
              <a:rPr lang="zh-TW" altLang="en-US" dirty="0"/>
              <a:t>程式：</a:t>
            </a:r>
            <a:r>
              <a:rPr lang="en-US" altLang="zh-TW" dirty="0">
                <a:solidFill>
                  <a:srgbClr val="00B050"/>
                </a:solidFill>
              </a:rPr>
              <a:t>loader</a:t>
            </a:r>
          </a:p>
          <a:p>
            <a:r>
              <a:rPr lang="en-US" altLang="zh-TW" dirty="0"/>
              <a:t>	</a:t>
            </a:r>
            <a:r>
              <a:rPr lang="zh-TW" altLang="en-US" dirty="0"/>
              <a:t>載入</a:t>
            </a:r>
            <a:r>
              <a:rPr lang="zh-TW" altLang="en-US" dirty="0">
                <a:solidFill>
                  <a:srgbClr val="FF0000"/>
                </a:solidFill>
              </a:rPr>
              <a:t>執行檔</a:t>
            </a:r>
            <a:r>
              <a:rPr lang="en-US" altLang="zh-TW" dirty="0">
                <a:solidFill>
                  <a:srgbClr val="00B050"/>
                </a:solidFill>
              </a:rPr>
              <a:t>EXE</a:t>
            </a:r>
            <a:r>
              <a:rPr lang="zh-TW" altLang="en-US" dirty="0"/>
              <a:t>到</a:t>
            </a:r>
            <a:r>
              <a:rPr lang="zh-TW" altLang="en-US" dirty="0">
                <a:solidFill>
                  <a:srgbClr val="FF0000"/>
                </a:solidFill>
              </a:rPr>
              <a:t>記憶體</a:t>
            </a:r>
            <a:r>
              <a:rPr lang="en-US" altLang="zh-TW" dirty="0">
                <a:solidFill>
                  <a:srgbClr val="00B050"/>
                </a:solidFill>
              </a:rPr>
              <a:t>RAM</a:t>
            </a:r>
            <a:r>
              <a:rPr lang="zh-TW" altLang="en-US" dirty="0"/>
              <a:t>中。</a:t>
            </a:r>
          </a:p>
        </p:txBody>
      </p:sp>
    </p:spTree>
    <p:extLst>
      <p:ext uri="{BB962C8B-B14F-4D97-AF65-F5344CB8AC3E}">
        <p14:creationId xmlns:p14="http://schemas.microsoft.com/office/powerpoint/2010/main" val="87474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id="{4C89BF94-0734-4030-856B-EDDEC71B9082}"/>
              </a:ext>
            </a:extLst>
          </p:cNvPr>
          <p:cNvSpPr/>
          <p:nvPr/>
        </p:nvSpPr>
        <p:spPr>
          <a:xfrm>
            <a:off x="334074" y="4834780"/>
            <a:ext cx="57619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latin typeface="Consolas" panose="020B0609020204030204" pitchFamily="49" charset="0"/>
              </a:rPr>
              <a:t>(ii)</a:t>
            </a:r>
            <a:r>
              <a:rPr lang="zh-TW" altLang="en-US" dirty="0">
                <a:latin typeface="Consolas" panose="020B0609020204030204" pitchFamily="49" charset="0"/>
              </a:rPr>
              <a:t>這</a:t>
            </a:r>
            <a:r>
              <a:rPr lang="en-US" altLang="zh-TW" dirty="0" err="1">
                <a:latin typeface="Consolas" panose="020B0609020204030204" pitchFamily="49" charset="0"/>
              </a:rPr>
              <a:t>WiFi</a:t>
            </a:r>
            <a:r>
              <a:rPr lang="zh-TW" altLang="en-US" dirty="0">
                <a:latin typeface="Consolas" panose="020B0609020204030204" pitchFamily="49" charset="0"/>
              </a:rPr>
              <a:t>區域遷移至可服務在地圖上</a:t>
            </a:r>
            <a:r>
              <a:rPr lang="zh-TW" altLang="en-US" dirty="0">
                <a:solidFill>
                  <a:srgbClr val="FF0000"/>
                </a:solidFill>
                <a:latin typeface="Consolas" panose="020B0609020204030204" pitchFamily="49" charset="0"/>
              </a:rPr>
              <a:t>最多</a:t>
            </a:r>
            <a:r>
              <a:rPr lang="zh-TW" altLang="en-US" dirty="0">
                <a:latin typeface="Consolas" panose="020B0609020204030204" pitchFamily="49" charset="0"/>
              </a:rPr>
              <a:t>的</a:t>
            </a:r>
            <a:r>
              <a:rPr lang="zh-TW" altLang="en-US" dirty="0">
                <a:solidFill>
                  <a:srgbClr val="FF0000"/>
                </a:solidFill>
                <a:latin typeface="Consolas" panose="020B0609020204030204" pitchFamily="49" charset="0"/>
              </a:rPr>
              <a:t>人口</a:t>
            </a:r>
            <a:r>
              <a:rPr lang="zh-TW" altLang="en-US" dirty="0">
                <a:latin typeface="Consolas" panose="020B0609020204030204" pitchFamily="49" charset="0"/>
              </a:rPr>
              <a:t>。</a:t>
            </a:r>
          </a:p>
          <a:p>
            <a:r>
              <a:rPr lang="en-US" altLang="zh-TW" dirty="0">
                <a:latin typeface="Consolas" panose="020B0609020204030204" pitchFamily="49" charset="0"/>
              </a:rPr>
              <a:t>(1)</a:t>
            </a:r>
            <a:r>
              <a:rPr lang="en-US" altLang="zh-TW" dirty="0" err="1">
                <a:latin typeface="Consolas" panose="020B0609020204030204" pitchFamily="49" charset="0"/>
              </a:rPr>
              <a:t>WiFi</a:t>
            </a:r>
            <a:r>
              <a:rPr lang="zh-TW" altLang="en-US" dirty="0">
                <a:latin typeface="Consolas" panose="020B0609020204030204" pitchFamily="49" charset="0"/>
              </a:rPr>
              <a:t>區域是</a:t>
            </a:r>
            <a:r>
              <a:rPr lang="en-US" altLang="zh-TW" dirty="0">
                <a:latin typeface="Consolas" panose="020B0609020204030204" pitchFamily="49" charset="0"/>
              </a:rPr>
              <a:t>z(</a:t>
            </a:r>
            <a:r>
              <a:rPr lang="en-US" altLang="zh-TW" u="sng" dirty="0">
                <a:latin typeface="Consolas" panose="020B0609020204030204" pitchFamily="49" charset="0"/>
              </a:rPr>
              <a:t>    </a:t>
            </a:r>
            <a:r>
              <a:rPr lang="en-US" altLang="zh-TW" dirty="0">
                <a:latin typeface="Consolas" panose="020B0609020204030204" pitchFamily="49" charset="0"/>
              </a:rPr>
              <a:t>,2)</a:t>
            </a:r>
            <a:r>
              <a:rPr lang="zh-TW" altLang="en-US" dirty="0">
                <a:latin typeface="Consolas" panose="020B0609020204030204" pitchFamily="49" charset="0"/>
              </a:rPr>
              <a:t>。</a:t>
            </a:r>
            <a:r>
              <a:rPr lang="en-US" altLang="zh-TW" dirty="0">
                <a:latin typeface="Consolas" panose="020B0609020204030204" pitchFamily="49" charset="0"/>
              </a:rPr>
              <a:t>(1</a:t>
            </a:r>
            <a:r>
              <a:rPr lang="zh-TW" altLang="en-US" dirty="0">
                <a:latin typeface="Consolas" panose="020B0609020204030204" pitchFamily="49" charset="0"/>
              </a:rPr>
              <a:t>分</a:t>
            </a:r>
            <a:r>
              <a:rPr lang="en-US" altLang="zh-TW" dirty="0"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5FD26629-A1FB-496F-8B8C-D469C8D6F9A7}"/>
              </a:ext>
            </a:extLst>
          </p:cNvPr>
          <p:cNvSpPr/>
          <p:nvPr/>
        </p:nvSpPr>
        <p:spPr>
          <a:xfrm>
            <a:off x="334074" y="5700712"/>
            <a:ext cx="410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latin typeface="Consolas" panose="020B0609020204030204" pitchFamily="49" charset="0"/>
              </a:rPr>
              <a:t>(2)</a:t>
            </a:r>
            <a:r>
              <a:rPr lang="zh-TW" altLang="en-US" dirty="0">
                <a:latin typeface="Consolas" panose="020B0609020204030204" pitchFamily="49" charset="0"/>
              </a:rPr>
              <a:t>有多少人住在這</a:t>
            </a:r>
            <a:r>
              <a:rPr lang="en-US" altLang="zh-TW" dirty="0" err="1">
                <a:latin typeface="Consolas" panose="020B0609020204030204" pitchFamily="49" charset="0"/>
              </a:rPr>
              <a:t>WiFi</a:t>
            </a:r>
            <a:r>
              <a:rPr lang="zh-TW" altLang="en-US" dirty="0">
                <a:latin typeface="Consolas" panose="020B0609020204030204" pitchFamily="49" charset="0"/>
              </a:rPr>
              <a:t>區域</a:t>
            </a:r>
            <a:r>
              <a:rPr lang="en-US" altLang="zh-TW" dirty="0">
                <a:latin typeface="Consolas" panose="020B0609020204030204" pitchFamily="49" charset="0"/>
              </a:rPr>
              <a:t>? (1</a:t>
            </a:r>
            <a:r>
              <a:rPr lang="zh-TW" altLang="en-US" dirty="0">
                <a:latin typeface="Consolas" panose="020B0609020204030204" pitchFamily="49" charset="0"/>
              </a:rPr>
              <a:t>分</a:t>
            </a:r>
            <a:r>
              <a:rPr lang="en-US" altLang="zh-TW" dirty="0">
                <a:latin typeface="Consolas" panose="020B0609020204030204" pitchFamily="49" charset="0"/>
              </a:rPr>
              <a:t>) </a:t>
            </a:r>
            <a:endParaRPr lang="zh-TW" altLang="en-US" dirty="0">
              <a:latin typeface="Consolas" panose="020B0609020204030204" pitchFamily="49" charset="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921B9B2E-A564-49DC-B242-68690029D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3C67-DB97-4DF7-B4FA-DEFB32870015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F5DD22CC-07B5-4DBD-99D7-EE404AC52686}"/>
              </a:ext>
            </a:extLst>
          </p:cNvPr>
          <p:cNvSpPr/>
          <p:nvPr/>
        </p:nvSpPr>
        <p:spPr>
          <a:xfrm>
            <a:off x="6276292" y="4562542"/>
            <a:ext cx="13244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Consolas" panose="020B0609020204030204" pitchFamily="49" charset="0"/>
              </a:rPr>
              <a:t>1+1+2+3</a:t>
            </a:r>
            <a:r>
              <a:rPr lang="en-US" altLang="zh-TW" dirty="0">
                <a:latin typeface="Consolas" panose="020B0609020204030204" pitchFamily="49" charset="0"/>
              </a:rPr>
              <a:t>=</a:t>
            </a:r>
            <a:r>
              <a:rPr lang="en-US" altLang="zh-TW" dirty="0">
                <a:solidFill>
                  <a:srgbClr val="FF0000"/>
                </a:solidFill>
                <a:latin typeface="Consolas" panose="020B0609020204030204" pitchFamily="49" charset="0"/>
              </a:rPr>
              <a:t>7</a:t>
            </a:r>
          </a:p>
          <a:p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7000</a:t>
            </a:r>
            <a:r>
              <a:rPr lang="zh-TW" altLang="en-US" dirty="0">
                <a:latin typeface="Consolas" panose="020B0609020204030204" pitchFamily="49" charset="0"/>
              </a:rPr>
              <a:t>人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7558CA76-9619-4087-A9EA-EB81C8D1E1AA}"/>
              </a:ext>
            </a:extLst>
          </p:cNvPr>
          <p:cNvSpPr/>
          <p:nvPr/>
        </p:nvSpPr>
        <p:spPr>
          <a:xfrm>
            <a:off x="334074" y="3926381"/>
            <a:ext cx="78345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latin typeface="Consolas" panose="020B0609020204030204" pitchFamily="49" charset="0"/>
              </a:rPr>
              <a:t>(a)</a:t>
            </a:r>
            <a:r>
              <a:rPr lang="zh-TW" altLang="en-US" dirty="0">
                <a:latin typeface="Consolas" panose="020B0609020204030204" pitchFamily="49" charset="0"/>
              </a:rPr>
              <a:t>假設某</a:t>
            </a:r>
            <a:r>
              <a:rPr lang="en-US" altLang="zh-TW" dirty="0" err="1">
                <a:latin typeface="Consolas" panose="020B0609020204030204" pitchFamily="49" charset="0"/>
              </a:rPr>
              <a:t>WiFi</a:t>
            </a:r>
            <a:r>
              <a:rPr lang="zh-TW" altLang="en-US" dirty="0">
                <a:latin typeface="Consolas" panose="020B0609020204030204" pitchFamily="49" charset="0"/>
              </a:rPr>
              <a:t>區域有</a:t>
            </a:r>
            <a:r>
              <a:rPr lang="en-US" altLang="zh-TW" dirty="0">
                <a:solidFill>
                  <a:srgbClr val="FF0000"/>
                </a:solidFill>
                <a:latin typeface="Consolas" panose="020B0609020204030204" pitchFamily="49" charset="0"/>
              </a:rPr>
              <a:t>2×2</a:t>
            </a:r>
            <a:r>
              <a:rPr lang="zh-TW" altLang="en-US" dirty="0">
                <a:latin typeface="Consolas" panose="020B0609020204030204" pitchFamily="49" charset="0"/>
              </a:rPr>
              <a:t>個單元格。</a:t>
            </a:r>
          </a:p>
          <a:p>
            <a:r>
              <a:rPr lang="en-US" altLang="zh-TW" dirty="0">
                <a:latin typeface="Consolas" panose="020B0609020204030204" pitchFamily="49" charset="0"/>
              </a:rPr>
              <a:t>(</a:t>
            </a:r>
            <a:r>
              <a:rPr lang="en-US" altLang="zh-TW" dirty="0" err="1">
                <a:latin typeface="Consolas" panose="020B0609020204030204" pitchFamily="49" charset="0"/>
              </a:rPr>
              <a:t>i</a:t>
            </a:r>
            <a:r>
              <a:rPr lang="en-US" altLang="zh-TW" dirty="0">
                <a:latin typeface="Consolas" panose="020B0609020204030204" pitchFamily="49" charset="0"/>
              </a:rPr>
              <a:t>)</a:t>
            </a:r>
            <a:r>
              <a:rPr lang="zh-TW" altLang="en-US" dirty="0">
                <a:latin typeface="Consolas" panose="020B0609020204030204" pitchFamily="49" charset="0"/>
              </a:rPr>
              <a:t>以上網格中，由一個粗邊正方形指示的</a:t>
            </a:r>
            <a:r>
              <a:rPr lang="en-US" altLang="zh-TW" dirty="0">
                <a:latin typeface="Consolas" panose="020B0609020204030204" pitchFamily="49" charset="0"/>
              </a:rPr>
              <a:t>z(</a:t>
            </a:r>
            <a:r>
              <a:rPr lang="en-US" altLang="zh-TW" dirty="0">
                <a:solidFill>
                  <a:srgbClr val="FF0000"/>
                </a:solidFill>
                <a:latin typeface="Consolas" panose="020B0609020204030204" pitchFamily="49" charset="0"/>
              </a:rPr>
              <a:t>1,2</a:t>
            </a:r>
            <a:r>
              <a:rPr lang="en-US" altLang="zh-TW" dirty="0">
                <a:latin typeface="Consolas" panose="020B0609020204030204" pitchFamily="49" charset="0"/>
              </a:rPr>
              <a:t>,2)</a:t>
            </a:r>
            <a:r>
              <a:rPr lang="zh-TW" altLang="en-US" dirty="0">
                <a:latin typeface="Consolas" panose="020B0609020204030204" pitchFamily="49" charset="0"/>
              </a:rPr>
              <a:t>内有多少人口</a:t>
            </a:r>
            <a:r>
              <a:rPr lang="en-US" altLang="zh-TW" dirty="0">
                <a:latin typeface="Consolas" panose="020B0609020204030204" pitchFamily="49" charset="0"/>
              </a:rPr>
              <a:t>? (1</a:t>
            </a:r>
            <a:r>
              <a:rPr lang="zh-TW" altLang="en-US" dirty="0">
                <a:latin typeface="Consolas" panose="020B0609020204030204" pitchFamily="49" charset="0"/>
              </a:rPr>
              <a:t>分</a:t>
            </a:r>
            <a:r>
              <a:rPr lang="en-US" altLang="zh-TW" dirty="0"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688EB84-F8CB-45A3-A455-39A20C65AF8E}"/>
              </a:ext>
            </a:extLst>
          </p:cNvPr>
          <p:cNvSpPr/>
          <p:nvPr/>
        </p:nvSpPr>
        <p:spPr>
          <a:xfrm>
            <a:off x="2228374" y="5109866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  <a:latin typeface="Consolas" panose="020B0609020204030204" pitchFamily="49" charset="0"/>
              </a:rPr>
              <a:t>2,4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3B4B0F88-0077-47B5-84A5-D834A57412C5}"/>
              </a:ext>
            </a:extLst>
          </p:cNvPr>
          <p:cNvSpPr/>
          <p:nvPr/>
        </p:nvSpPr>
        <p:spPr>
          <a:xfrm>
            <a:off x="4825254" y="5700712"/>
            <a:ext cx="15023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Consolas" panose="020B0609020204030204" pitchFamily="49" charset="0"/>
              </a:rPr>
              <a:t>9+7+5+2</a:t>
            </a:r>
            <a:r>
              <a:rPr lang="en-US" altLang="zh-TW" dirty="0">
                <a:latin typeface="Consolas" panose="020B0609020204030204" pitchFamily="49" charset="0"/>
              </a:rPr>
              <a:t>=</a:t>
            </a:r>
            <a:r>
              <a:rPr lang="en-US" altLang="zh-TW" dirty="0">
                <a:solidFill>
                  <a:srgbClr val="FF0000"/>
                </a:solidFill>
                <a:latin typeface="Consolas" panose="020B0609020204030204" pitchFamily="49" charset="0"/>
              </a:rPr>
              <a:t>23</a:t>
            </a:r>
          </a:p>
          <a:p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23000</a:t>
            </a:r>
            <a:r>
              <a:rPr lang="zh-TW" altLang="en-US" dirty="0">
                <a:latin typeface="Consolas" panose="020B0609020204030204" pitchFamily="49" charset="0"/>
              </a:rPr>
              <a:t>人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EDDB4235-FAA5-4440-B8EB-E5110B5211A8}"/>
              </a:ext>
            </a:extLst>
          </p:cNvPr>
          <p:cNvSpPr/>
          <p:nvPr/>
        </p:nvSpPr>
        <p:spPr>
          <a:xfrm>
            <a:off x="334074" y="183220"/>
            <a:ext cx="5629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4. </a:t>
            </a:r>
            <a:r>
              <a:rPr lang="zh-TW" altLang="en-US" dirty="0"/>
              <a:t>一個有</a:t>
            </a:r>
            <a:r>
              <a:rPr lang="en-US" altLang="zh-TW" dirty="0"/>
              <a:t>5×6</a:t>
            </a:r>
            <a:r>
              <a:rPr lang="zh-TW" altLang="en-US" dirty="0"/>
              <a:t>個單元格的</a:t>
            </a:r>
            <a:r>
              <a:rPr lang="zh-TW" altLang="en-US" dirty="0">
                <a:solidFill>
                  <a:srgbClr val="FF0000"/>
                </a:solidFill>
              </a:rPr>
              <a:t>網格</a:t>
            </a:r>
            <a:r>
              <a:rPr lang="zh-TW" altLang="en-US" dirty="0"/>
              <a:t>，可用來覆蓋一個</a:t>
            </a:r>
            <a:r>
              <a:rPr lang="zh-TW" altLang="en-US" dirty="0">
                <a:solidFill>
                  <a:srgbClr val="FF0000"/>
                </a:solidFill>
              </a:rPr>
              <a:t>地圖</a:t>
            </a:r>
            <a:r>
              <a:rPr lang="zh-TW" altLang="en-US" dirty="0"/>
              <a:t>。當中包括一個</a:t>
            </a:r>
            <a:r>
              <a:rPr lang="zh-TW" altLang="en-US" dirty="0">
                <a:solidFill>
                  <a:srgbClr val="FF0000"/>
                </a:solidFill>
              </a:rPr>
              <a:t>島嶼</a:t>
            </a:r>
            <a:r>
              <a:rPr lang="zh-TW" altLang="en-US" dirty="0"/>
              <a:t>及</a:t>
            </a:r>
            <a:r>
              <a:rPr lang="zh-TW" altLang="en-US" dirty="0">
                <a:solidFill>
                  <a:srgbClr val="FF0000"/>
                </a:solidFill>
              </a:rPr>
              <a:t>海洋</a:t>
            </a:r>
            <a:r>
              <a:rPr lang="zh-TW" altLang="en-US" dirty="0"/>
              <a:t>，如下：</a:t>
            </a:r>
            <a:endParaRPr lang="en-US" dirty="0"/>
          </a:p>
        </p:txBody>
      </p:sp>
      <p:pic>
        <p:nvPicPr>
          <p:cNvPr id="12" name="图片 13">
            <a:extLst>
              <a:ext uri="{FF2B5EF4-FFF2-40B4-BE49-F238E27FC236}">
                <a16:creationId xmlns:a16="http://schemas.microsoft.com/office/drawing/2014/main" id="{1C52AF2A-5672-41C0-B413-98BFB8D4C1A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74" y="877979"/>
            <a:ext cx="3675239" cy="297559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4FE25627-630D-49C9-8936-96A65B44AF84}"/>
              </a:ext>
            </a:extLst>
          </p:cNvPr>
          <p:cNvSpPr/>
          <p:nvPr/>
        </p:nvSpPr>
        <p:spPr>
          <a:xfrm>
            <a:off x="2291270" y="1842119"/>
            <a:ext cx="963994" cy="101080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7EE3262-38EA-4FA7-9F45-59A7321B15A3}"/>
              </a:ext>
            </a:extLst>
          </p:cNvPr>
          <p:cNvSpPr/>
          <p:nvPr/>
        </p:nvSpPr>
        <p:spPr>
          <a:xfrm>
            <a:off x="4047585" y="787956"/>
            <a:ext cx="44574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latin typeface="Consolas" panose="020B0609020204030204" pitchFamily="49" charset="0"/>
              </a:rPr>
              <a:t>每一單元格内的數字，</a:t>
            </a:r>
            <a:endParaRPr lang="en-US" altLang="zh-TW" dirty="0">
              <a:latin typeface="Consolas" panose="020B0609020204030204" pitchFamily="49" charset="0"/>
            </a:endParaRPr>
          </a:p>
          <a:p>
            <a:r>
              <a:rPr lang="zh-TW" altLang="en-US" dirty="0">
                <a:latin typeface="Consolas" panose="020B0609020204030204" pitchFamily="49" charset="0"/>
              </a:rPr>
              <a:t>代表住在該範圍的</a:t>
            </a:r>
            <a:r>
              <a:rPr lang="zh-TW" altLang="en-US" dirty="0">
                <a:solidFill>
                  <a:srgbClr val="FF0000"/>
                </a:solidFill>
                <a:latin typeface="Consolas" panose="020B0609020204030204" pitchFamily="49" charset="0"/>
              </a:rPr>
              <a:t>人口</a:t>
            </a:r>
            <a:r>
              <a:rPr lang="en-US" altLang="zh-TW" dirty="0">
                <a:latin typeface="Consolas" panose="020B0609020204030204" pitchFamily="49" charset="0"/>
              </a:rPr>
              <a:t>(</a:t>
            </a:r>
            <a:r>
              <a:rPr lang="zh-TW" altLang="en-US" dirty="0">
                <a:latin typeface="Consolas" panose="020B0609020204030204" pitchFamily="49" charset="0"/>
              </a:rPr>
              <a:t>以</a:t>
            </a:r>
            <a:r>
              <a:rPr lang="en-US" altLang="zh-TW" dirty="0">
                <a:latin typeface="Consolas" panose="020B0609020204030204" pitchFamily="49" charset="0"/>
              </a:rPr>
              <a:t>1000</a:t>
            </a:r>
            <a:r>
              <a:rPr lang="zh-TW" altLang="en-US" dirty="0">
                <a:latin typeface="Consolas" panose="020B0609020204030204" pitchFamily="49" charset="0"/>
              </a:rPr>
              <a:t>計</a:t>
            </a:r>
            <a:r>
              <a:rPr lang="en-US" altLang="zh-TW" dirty="0">
                <a:latin typeface="Consolas" panose="020B0609020204030204" pitchFamily="49" charset="0"/>
              </a:rPr>
              <a:t>)</a:t>
            </a:r>
            <a:r>
              <a:rPr lang="zh-TW" altLang="en-US" dirty="0">
                <a:latin typeface="Consolas" panose="020B0609020204030204" pitchFamily="49" charset="0"/>
              </a:rPr>
              <a:t>。</a:t>
            </a:r>
          </a:p>
          <a:p>
            <a:r>
              <a:rPr lang="zh-TW" altLang="en-US" dirty="0">
                <a:latin typeface="Consolas" panose="020B0609020204030204" pitchFamily="49" charset="0"/>
              </a:rPr>
              <a:t>定義一個二維陣列</a:t>
            </a:r>
            <a:r>
              <a:rPr lang="en-US" altLang="zh-TW" dirty="0">
                <a:latin typeface="Consolas" panose="020B0609020204030204" pitchFamily="49" charset="0"/>
              </a:rPr>
              <a:t>R</a:t>
            </a:r>
            <a:r>
              <a:rPr lang="zh-TW" altLang="en-US" dirty="0">
                <a:latin typeface="Consolas" panose="020B0609020204030204" pitchFamily="49" charset="0"/>
              </a:rPr>
              <a:t>，</a:t>
            </a:r>
            <a:endParaRPr lang="en-US" altLang="zh-TW" dirty="0">
              <a:latin typeface="Consolas" panose="020B0609020204030204" pitchFamily="49" charset="0"/>
            </a:endParaRPr>
          </a:p>
          <a:p>
            <a:r>
              <a:rPr lang="zh-TW" altLang="en-US" dirty="0">
                <a:latin typeface="Consolas" panose="020B0609020204030204" pitchFamily="49" charset="0"/>
              </a:rPr>
              <a:t>而</a:t>
            </a:r>
            <a:r>
              <a:rPr lang="en-US" altLang="zh-TW" dirty="0">
                <a:latin typeface="Consolas" panose="020B0609020204030204" pitchFamily="49" charset="0"/>
              </a:rPr>
              <a:t>R[</a:t>
            </a:r>
            <a:r>
              <a:rPr lang="en-US" altLang="zh-TW" dirty="0" err="1">
                <a:latin typeface="Consolas" panose="020B0609020204030204" pitchFamily="49" charset="0"/>
              </a:rPr>
              <a:t>i,j</a:t>
            </a:r>
            <a:r>
              <a:rPr lang="en-US" altLang="zh-TW" dirty="0">
                <a:latin typeface="Consolas" panose="020B0609020204030204" pitchFamily="49" charset="0"/>
              </a:rPr>
              <a:t>]</a:t>
            </a:r>
            <a:r>
              <a:rPr lang="zh-TW" altLang="en-US" dirty="0">
                <a:latin typeface="Consolas" panose="020B0609020204030204" pitchFamily="49" charset="0"/>
              </a:rPr>
              <a:t>儲存對應的單元格的人口。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90D6BE36-A8E5-46D1-B32B-AE411350B18A}"/>
              </a:ext>
            </a:extLst>
          </p:cNvPr>
          <p:cNvSpPr/>
          <p:nvPr/>
        </p:nvSpPr>
        <p:spPr>
          <a:xfrm>
            <a:off x="4047584" y="2203042"/>
            <a:ext cx="484222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latin typeface="Consolas" panose="020B0609020204030204" pitchFamily="49" charset="0"/>
              </a:rPr>
              <a:t>志明和莉莉打算建立一個正方形的</a:t>
            </a:r>
            <a:r>
              <a:rPr lang="en-US" altLang="zh-TW" dirty="0" err="1">
                <a:latin typeface="Consolas" panose="020B0609020204030204" pitchFamily="49" charset="0"/>
              </a:rPr>
              <a:t>WiFi</a:t>
            </a:r>
            <a:r>
              <a:rPr lang="zh-TW" altLang="en-US" dirty="0">
                <a:latin typeface="Consolas" panose="020B0609020204030204" pitchFamily="49" charset="0"/>
              </a:rPr>
              <a:t>區域，來覆蓋這個島嶼。</a:t>
            </a:r>
            <a:endParaRPr lang="en-US" altLang="zh-TW" dirty="0">
              <a:latin typeface="Consolas" panose="020B0609020204030204" pitchFamily="49" charset="0"/>
            </a:endParaRPr>
          </a:p>
          <a:p>
            <a:r>
              <a:rPr lang="zh-TW" altLang="en-US" dirty="0">
                <a:latin typeface="Consolas" panose="020B0609020204030204" pitchFamily="49" charset="0"/>
              </a:rPr>
              <a:t>一個有</a:t>
            </a:r>
            <a:r>
              <a:rPr lang="en-US" altLang="zh-TW" b="1" dirty="0">
                <a:solidFill>
                  <a:srgbClr val="FF0000"/>
                </a:solidFill>
                <a:latin typeface="Consolas" panose="020B0609020204030204" pitchFamily="49" charset="0"/>
              </a:rPr>
              <a:t>K×K</a:t>
            </a:r>
            <a:r>
              <a:rPr lang="zh-TW" altLang="en-US" dirty="0">
                <a:latin typeface="Consolas" panose="020B0609020204030204" pitchFamily="49" charset="0"/>
              </a:rPr>
              <a:t>個單元格的</a:t>
            </a:r>
            <a:r>
              <a:rPr lang="en-US" altLang="zh-TW" dirty="0" err="1">
                <a:latin typeface="Consolas" panose="020B0609020204030204" pitchFamily="49" charset="0"/>
              </a:rPr>
              <a:t>WiFi</a:t>
            </a:r>
            <a:r>
              <a:rPr lang="zh-TW" altLang="en-US" dirty="0">
                <a:latin typeface="Consolas" panose="020B0609020204030204" pitchFamily="49" charset="0"/>
              </a:rPr>
              <a:t>區域，可以</a:t>
            </a:r>
            <a:r>
              <a:rPr lang="en-US" altLang="zh-TW" dirty="0">
                <a:solidFill>
                  <a:srgbClr val="FF0000"/>
                </a:solidFill>
                <a:latin typeface="Consolas" panose="020B0609020204030204" pitchFamily="49" charset="0"/>
              </a:rPr>
              <a:t>z(</a:t>
            </a:r>
            <a:r>
              <a:rPr lang="en-US" altLang="zh-TW" dirty="0" err="1">
                <a:solidFill>
                  <a:srgbClr val="00B0F0"/>
                </a:solidFill>
                <a:latin typeface="Consolas" panose="020B0609020204030204" pitchFamily="49" charset="0"/>
              </a:rPr>
              <a:t>i,j,</a:t>
            </a:r>
            <a:r>
              <a:rPr lang="en-US" altLang="zh-TW" dirty="0" err="1">
                <a:solidFill>
                  <a:srgbClr val="FF0000"/>
                </a:solidFill>
                <a:latin typeface="Consolas" panose="020B0609020204030204" pitchFamily="49" charset="0"/>
              </a:rPr>
              <a:t>K</a:t>
            </a:r>
            <a:r>
              <a:rPr lang="en-US" altLang="zh-TW" dirty="0">
                <a:solidFill>
                  <a:srgbClr val="FF0000"/>
                </a:solidFill>
                <a:latin typeface="Consolas" panose="020B0609020204030204" pitchFamily="49" charset="0"/>
              </a:rPr>
              <a:t>)</a:t>
            </a:r>
            <a:r>
              <a:rPr lang="zh-TW" altLang="en-US" dirty="0">
                <a:latin typeface="Consolas" panose="020B0609020204030204" pitchFamily="49" charset="0"/>
              </a:rPr>
              <a:t>來表示，</a:t>
            </a:r>
            <a:endParaRPr lang="en-US" altLang="zh-TW" dirty="0">
              <a:latin typeface="Consolas" panose="020B0609020204030204" pitchFamily="49" charset="0"/>
            </a:endParaRPr>
          </a:p>
          <a:p>
            <a:r>
              <a:rPr lang="zh-TW" altLang="en-US" dirty="0">
                <a:latin typeface="Consolas" panose="020B0609020204030204" pitchFamily="49" charset="0"/>
              </a:rPr>
              <a:t>而</a:t>
            </a:r>
            <a:r>
              <a:rPr lang="en-US" altLang="zh-TW" dirty="0">
                <a:latin typeface="Consolas" panose="020B0609020204030204" pitchFamily="49" charset="0"/>
              </a:rPr>
              <a:t>[</a:t>
            </a:r>
            <a:r>
              <a:rPr lang="en-US" altLang="zh-TW" dirty="0" err="1">
                <a:latin typeface="Consolas" panose="020B0609020204030204" pitchFamily="49" charset="0"/>
              </a:rPr>
              <a:t>i,j</a:t>
            </a:r>
            <a:r>
              <a:rPr lang="en-US" altLang="zh-TW" dirty="0">
                <a:latin typeface="Consolas" panose="020B0609020204030204" pitchFamily="49" charset="0"/>
              </a:rPr>
              <a:t>]</a:t>
            </a:r>
            <a:r>
              <a:rPr lang="zh-TW" altLang="en-US" dirty="0">
                <a:latin typeface="Consolas" panose="020B0609020204030204" pitchFamily="49" charset="0"/>
              </a:rPr>
              <a:t>是地圖上該</a:t>
            </a:r>
            <a:r>
              <a:rPr lang="en-US" altLang="zh-TW" dirty="0" err="1">
                <a:latin typeface="Consolas" panose="020B0609020204030204" pitchFamily="49" charset="0"/>
              </a:rPr>
              <a:t>WiFi</a:t>
            </a:r>
            <a:r>
              <a:rPr lang="zh-TW" altLang="en-US" dirty="0">
                <a:latin typeface="Consolas" panose="020B0609020204030204" pitchFamily="49" charset="0"/>
              </a:rPr>
              <a:t>區域的</a:t>
            </a:r>
            <a:r>
              <a:rPr lang="zh-TW" altLang="en-US" dirty="0">
                <a:solidFill>
                  <a:srgbClr val="FF0000"/>
                </a:solidFill>
                <a:latin typeface="Consolas" panose="020B0609020204030204" pitchFamily="49" charset="0"/>
              </a:rPr>
              <a:t>左上角</a:t>
            </a:r>
            <a:r>
              <a:rPr lang="zh-TW" altLang="en-US" dirty="0">
                <a:latin typeface="Consolas" panose="020B0609020204030204" pitchFamily="49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94278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14">
            <a:extLst>
              <a:ext uri="{FF2B5EF4-FFF2-40B4-BE49-F238E27FC236}">
                <a16:creationId xmlns:a16="http://schemas.microsoft.com/office/drawing/2014/main" id="{B9E11880-1CC3-4919-95C7-93E2458092C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46" y="3801001"/>
            <a:ext cx="4087889" cy="283464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07D9A475-75DB-48E3-9CFC-E0ED61891284}"/>
              </a:ext>
            </a:extLst>
          </p:cNvPr>
          <p:cNvSpPr/>
          <p:nvPr/>
        </p:nvSpPr>
        <p:spPr>
          <a:xfrm>
            <a:off x="348552" y="435273"/>
            <a:ext cx="839724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latin typeface="Consolas" panose="020B0609020204030204" pitchFamily="49" charset="0"/>
              </a:rPr>
              <a:t>志明開發一個子程式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SumR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i,j,K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)</a:t>
            </a:r>
            <a:r>
              <a:rPr lang="en-US" dirty="0">
                <a:latin typeface="Consolas" panose="020B0609020204030204" pitchFamily="49" charset="0"/>
              </a:rPr>
              <a:t>，</a:t>
            </a:r>
            <a:r>
              <a:rPr lang="zh-TW" altLang="en-US" dirty="0">
                <a:latin typeface="Consolas" panose="020B0609020204030204" pitchFamily="49" charset="0"/>
              </a:rPr>
              <a:t>傳回住在</a:t>
            </a:r>
            <a:r>
              <a:rPr lang="en-US" dirty="0" err="1">
                <a:latin typeface="Consolas" panose="020B0609020204030204" pitchFamily="49" charset="0"/>
              </a:rPr>
              <a:t>WiFi</a:t>
            </a:r>
            <a:r>
              <a:rPr lang="zh-TW" altLang="en-US" dirty="0">
                <a:latin typeface="Consolas" panose="020B0609020204030204" pitchFamily="49" charset="0"/>
              </a:rPr>
              <a:t>區域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z(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i,j,K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)</a:t>
            </a:r>
            <a:r>
              <a:rPr lang="zh-TW" altLang="en-US" dirty="0">
                <a:latin typeface="Consolas" panose="020B0609020204030204" pitchFamily="49" charset="0"/>
              </a:rPr>
              <a:t>的人口。</a:t>
            </a:r>
          </a:p>
          <a:p>
            <a:endParaRPr lang="zh-TW" altLang="en-US" dirty="0">
              <a:latin typeface="Consolas" panose="020B0609020204030204" pitchFamily="49" charset="0"/>
            </a:endParaRPr>
          </a:p>
          <a:p>
            <a:r>
              <a:rPr lang="en-US" altLang="zh-TW" dirty="0">
                <a:latin typeface="Consolas" panose="020B0609020204030204" pitchFamily="49" charset="0"/>
              </a:rPr>
              <a:t>(</a:t>
            </a:r>
            <a:r>
              <a:rPr lang="en-US" dirty="0">
                <a:latin typeface="Consolas" panose="020B0609020204030204" pitchFamily="49" charset="0"/>
              </a:rPr>
              <a:t>b)(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)</a:t>
            </a:r>
            <a:r>
              <a:rPr lang="zh-TW" altLang="en-US" dirty="0">
                <a:latin typeface="Consolas" panose="020B0609020204030204" pitchFamily="49" charset="0"/>
              </a:rPr>
              <a:t>完成以下</a:t>
            </a:r>
            <a:r>
              <a:rPr lang="en-US" dirty="0" err="1">
                <a:latin typeface="Consolas" panose="020B0609020204030204" pitchFamily="49" charset="0"/>
              </a:rPr>
              <a:t>SumR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i,j,K</a:t>
            </a:r>
            <a:r>
              <a:rPr lang="en-US" dirty="0">
                <a:latin typeface="Consolas" panose="020B0609020204030204" pitchFamily="49" charset="0"/>
              </a:rPr>
              <a:t>)</a:t>
            </a:r>
            <a:r>
              <a:rPr lang="zh-TW" altLang="en-US" dirty="0">
                <a:latin typeface="Consolas" panose="020B0609020204030204" pitchFamily="49" charset="0"/>
              </a:rPr>
              <a:t>的偽代碼 </a:t>
            </a:r>
            <a:r>
              <a:rPr lang="en-US" altLang="zh-TW" dirty="0">
                <a:latin typeface="Consolas" panose="020B0609020204030204" pitchFamily="49" charset="0"/>
              </a:rPr>
              <a:t>(4</a:t>
            </a:r>
            <a:r>
              <a:rPr lang="zh-TW" altLang="en-US" dirty="0">
                <a:latin typeface="Consolas" panose="020B0609020204030204" pitchFamily="49" charset="0"/>
              </a:rPr>
              <a:t>分</a:t>
            </a:r>
            <a:r>
              <a:rPr lang="en-US" altLang="zh-TW" dirty="0">
                <a:latin typeface="Consolas" panose="020B0609020204030204" pitchFamily="49" charset="0"/>
              </a:rPr>
              <a:t>)</a:t>
            </a:r>
          </a:p>
          <a:p>
            <a:r>
              <a:rPr lang="zh-TW" altLang="en-US" dirty="0">
                <a:latin typeface="Consolas" panose="020B0609020204030204" pitchFamily="49" charset="0"/>
              </a:rPr>
              <a:t>  行</a:t>
            </a:r>
            <a:r>
              <a:rPr lang="en-US" altLang="zh-TW" dirty="0">
                <a:latin typeface="Consolas" panose="020B0609020204030204" pitchFamily="49" charset="0"/>
              </a:rPr>
              <a:t>10</a:t>
            </a:r>
            <a:r>
              <a:rPr lang="zh-TW" altLang="en-US" dirty="0">
                <a:latin typeface="Consolas" panose="020B0609020204030204" pitchFamily="49" charset="0"/>
              </a:rPr>
              <a:t>：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SumR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B050"/>
                </a:solidFill>
                <a:latin typeface="Consolas" panose="020B0609020204030204" pitchFamily="49" charset="0"/>
              </a:rPr>
              <a:t>i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,</a:t>
            </a:r>
            <a:r>
              <a:rPr lang="en-US" dirty="0" err="1">
                <a:solidFill>
                  <a:srgbClr val="00B050"/>
                </a:solidFill>
                <a:latin typeface="Consolas" panose="020B0609020204030204" pitchFamily="49" charset="0"/>
              </a:rPr>
              <a:t>j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,K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zh-TW" altLang="en-US" dirty="0">
                <a:latin typeface="Consolas" panose="020B0609020204030204" pitchFamily="49" charset="0"/>
              </a:rPr>
              <a:t>  行</a:t>
            </a:r>
            <a:r>
              <a:rPr lang="en-US" altLang="zh-TW" dirty="0">
                <a:latin typeface="Consolas" panose="020B0609020204030204" pitchFamily="49" charset="0"/>
              </a:rPr>
              <a:t>20</a:t>
            </a:r>
            <a:r>
              <a:rPr lang="zh-TW" altLang="en-US" dirty="0">
                <a:latin typeface="Consolas" panose="020B0609020204030204" pitchFamily="49" charset="0"/>
              </a:rPr>
              <a:t>：	</a:t>
            </a:r>
            <a:r>
              <a:rPr lang="en-US" dirty="0">
                <a:latin typeface="Consolas" panose="020B0609020204030204" pitchFamily="49" charset="0"/>
              </a:rPr>
              <a:t>sum ← 0</a:t>
            </a:r>
          </a:p>
          <a:p>
            <a:r>
              <a:rPr lang="zh-TW" altLang="en-US" dirty="0">
                <a:latin typeface="Consolas" panose="020B0609020204030204" pitchFamily="49" charset="0"/>
              </a:rPr>
              <a:t>  行</a:t>
            </a:r>
            <a:r>
              <a:rPr lang="en-US" altLang="zh-TW" dirty="0">
                <a:latin typeface="Consolas" panose="020B0609020204030204" pitchFamily="49" charset="0"/>
              </a:rPr>
              <a:t>30</a:t>
            </a:r>
            <a:r>
              <a:rPr lang="zh-TW" altLang="en-US" dirty="0">
                <a:latin typeface="Consolas" panose="020B0609020204030204" pitchFamily="49" charset="0"/>
              </a:rPr>
              <a:t>：	設</a:t>
            </a:r>
            <a:r>
              <a:rPr lang="en-US" dirty="0">
                <a:latin typeface="Consolas" panose="020B0609020204030204" pitchFamily="49" charset="0"/>
              </a:rPr>
              <a:t>a</a:t>
            </a:r>
            <a:r>
              <a:rPr lang="zh-TW" altLang="en-US" dirty="0">
                <a:latin typeface="Consolas" panose="020B0609020204030204" pitchFamily="49" charset="0"/>
              </a:rPr>
              <a:t>由</a:t>
            </a:r>
            <a:r>
              <a:rPr lang="en-US" altLang="zh-TW" dirty="0">
                <a:latin typeface="Consolas" panose="020B0609020204030204" pitchFamily="49" charset="0"/>
              </a:rPr>
              <a:t>1</a:t>
            </a:r>
            <a:r>
              <a:rPr lang="zh-TW" altLang="en-US" dirty="0">
                <a:latin typeface="Consolas" panose="020B0609020204030204" pitchFamily="49" charset="0"/>
              </a:rPr>
              <a:t>至</a:t>
            </a:r>
            <a:r>
              <a:rPr lang="en-US" dirty="0">
                <a:latin typeface="Consolas" panose="020B0609020204030204" pitchFamily="49" charset="0"/>
              </a:rPr>
              <a:t>______</a:t>
            </a:r>
            <a:r>
              <a:rPr lang="zh-TW" altLang="en-US" dirty="0">
                <a:latin typeface="Consolas" panose="020B0609020204030204" pitchFamily="49" charset="0"/>
              </a:rPr>
              <a:t>執行</a:t>
            </a:r>
          </a:p>
          <a:p>
            <a:r>
              <a:rPr lang="zh-TW" altLang="en-US" dirty="0">
                <a:latin typeface="Consolas" panose="020B0609020204030204" pitchFamily="49" charset="0"/>
              </a:rPr>
              <a:t>  行</a:t>
            </a:r>
            <a:r>
              <a:rPr lang="en-US" altLang="zh-TW" dirty="0">
                <a:latin typeface="Consolas" panose="020B0609020204030204" pitchFamily="49" charset="0"/>
              </a:rPr>
              <a:t>40</a:t>
            </a:r>
            <a:r>
              <a:rPr lang="zh-TW" altLang="en-US" dirty="0">
                <a:latin typeface="Consolas" panose="020B0609020204030204" pitchFamily="49" charset="0"/>
              </a:rPr>
              <a:t>：		設</a:t>
            </a:r>
            <a:r>
              <a:rPr lang="en-US" dirty="0">
                <a:latin typeface="Consolas" panose="020B0609020204030204" pitchFamily="49" charset="0"/>
              </a:rPr>
              <a:t>b</a:t>
            </a:r>
            <a:r>
              <a:rPr lang="zh-TW" altLang="en-US" dirty="0">
                <a:latin typeface="Consolas" panose="020B0609020204030204" pitchFamily="49" charset="0"/>
              </a:rPr>
              <a:t>由</a:t>
            </a:r>
            <a:r>
              <a:rPr lang="en-US" altLang="zh-TW" dirty="0">
                <a:latin typeface="Consolas" panose="020B0609020204030204" pitchFamily="49" charset="0"/>
              </a:rPr>
              <a:t>1</a:t>
            </a:r>
            <a:r>
              <a:rPr lang="zh-TW" altLang="en-US" dirty="0">
                <a:latin typeface="Consolas" panose="020B0609020204030204" pitchFamily="49" charset="0"/>
              </a:rPr>
              <a:t>至</a:t>
            </a:r>
            <a:r>
              <a:rPr lang="en-US" dirty="0">
                <a:latin typeface="Consolas" panose="020B0609020204030204" pitchFamily="49" charset="0"/>
              </a:rPr>
              <a:t>______</a:t>
            </a:r>
            <a:r>
              <a:rPr lang="zh-TW" altLang="en-US" dirty="0">
                <a:latin typeface="Consolas" panose="020B0609020204030204" pitchFamily="49" charset="0"/>
              </a:rPr>
              <a:t>執行</a:t>
            </a:r>
          </a:p>
          <a:p>
            <a:r>
              <a:rPr lang="zh-TW" altLang="en-US" dirty="0">
                <a:latin typeface="Consolas" panose="020B0609020204030204" pitchFamily="49" charset="0"/>
              </a:rPr>
              <a:t>  行</a:t>
            </a:r>
            <a:r>
              <a:rPr lang="en-US" altLang="zh-TW" dirty="0">
                <a:latin typeface="Consolas" panose="020B0609020204030204" pitchFamily="49" charset="0"/>
              </a:rPr>
              <a:t>50</a:t>
            </a:r>
            <a:r>
              <a:rPr lang="zh-TW" altLang="en-US" dirty="0">
                <a:latin typeface="Consolas" panose="020B0609020204030204" pitchFamily="49" charset="0"/>
              </a:rPr>
              <a:t>：			</a:t>
            </a:r>
            <a:r>
              <a:rPr lang="en-US" dirty="0">
                <a:latin typeface="Consolas" panose="020B0609020204030204" pitchFamily="49" charset="0"/>
              </a:rPr>
              <a:t>sum ← sum +R[</a:t>
            </a:r>
            <a:r>
              <a:rPr lang="en-US" u="sng" dirty="0">
                <a:latin typeface="Consolas" panose="020B0609020204030204" pitchFamily="49" charset="0"/>
              </a:rPr>
              <a:t>		</a:t>
            </a:r>
            <a:r>
              <a:rPr lang="en-US" dirty="0">
                <a:latin typeface="Consolas" panose="020B0609020204030204" pitchFamily="49" charset="0"/>
              </a:rPr>
              <a:t>,</a:t>
            </a:r>
            <a:r>
              <a:rPr lang="en-US" u="sng" dirty="0">
                <a:latin typeface="Consolas" panose="020B0609020204030204" pitchFamily="49" charset="0"/>
              </a:rPr>
              <a:t>	</a:t>
            </a:r>
            <a:r>
              <a:rPr lang="en-US" dirty="0">
                <a:latin typeface="Consolas" panose="020B0609020204030204" pitchFamily="49" charset="0"/>
              </a:rPr>
              <a:t>]</a:t>
            </a:r>
          </a:p>
          <a:p>
            <a:r>
              <a:rPr lang="zh-TW" altLang="en-US" dirty="0">
                <a:latin typeface="Consolas" panose="020B0609020204030204" pitchFamily="49" charset="0"/>
              </a:rPr>
              <a:t>  行</a:t>
            </a:r>
            <a:r>
              <a:rPr lang="en-US" altLang="zh-TW" dirty="0">
                <a:latin typeface="Consolas" panose="020B0609020204030204" pitchFamily="49" charset="0"/>
              </a:rPr>
              <a:t>60</a:t>
            </a:r>
            <a:r>
              <a:rPr lang="zh-TW" altLang="en-US" dirty="0">
                <a:latin typeface="Consolas" panose="020B0609020204030204" pitchFamily="49" charset="0"/>
              </a:rPr>
              <a:t>：	傳回</a:t>
            </a:r>
            <a:r>
              <a:rPr lang="en-US" dirty="0">
                <a:latin typeface="Consolas" panose="020B0609020204030204" pitchFamily="49" charset="0"/>
              </a:rPr>
              <a:t>________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2CF15E6-A4DF-4F6B-9052-6967E07EFCF5}"/>
              </a:ext>
            </a:extLst>
          </p:cNvPr>
          <p:cNvSpPr/>
          <p:nvPr/>
        </p:nvSpPr>
        <p:spPr>
          <a:xfrm>
            <a:off x="658267" y="3154670"/>
            <a:ext cx="76598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latin typeface="Consolas" panose="020B0609020204030204" pitchFamily="49" charset="0"/>
              </a:rPr>
              <a:t>(ii)</a:t>
            </a:r>
            <a:r>
              <a:rPr lang="zh-TW" altLang="en-US" dirty="0">
                <a:latin typeface="Consolas" panose="020B0609020204030204" pitchFamily="49" charset="0"/>
              </a:rPr>
              <a:t>志明發現如果部分的</a:t>
            </a:r>
            <a:r>
              <a:rPr lang="en-US" altLang="zh-TW" dirty="0" err="1">
                <a:latin typeface="Consolas" panose="020B0609020204030204" pitchFamily="49" charset="0"/>
              </a:rPr>
              <a:t>WiFi</a:t>
            </a:r>
            <a:r>
              <a:rPr lang="zh-TW" altLang="en-US" dirty="0">
                <a:latin typeface="Consolas" panose="020B0609020204030204" pitchFamily="49" charset="0"/>
              </a:rPr>
              <a:t>區域位於地圖外，則</a:t>
            </a:r>
            <a:r>
              <a:rPr lang="en-US" altLang="zh-TW" dirty="0" err="1">
                <a:latin typeface="Consolas" panose="020B0609020204030204" pitchFamily="49" charset="0"/>
              </a:rPr>
              <a:t>SumR</a:t>
            </a:r>
            <a:r>
              <a:rPr lang="zh-TW" altLang="en-US" dirty="0">
                <a:latin typeface="Consolas" panose="020B0609020204030204" pitchFamily="49" charset="0"/>
              </a:rPr>
              <a:t>無法正常運作，</a:t>
            </a:r>
          </a:p>
          <a:p>
            <a:r>
              <a:rPr lang="zh-TW" altLang="en-US" dirty="0">
                <a:latin typeface="Consolas" panose="020B0609020204030204" pitchFamily="49" charset="0"/>
              </a:rPr>
              <a:t>例如</a:t>
            </a:r>
            <a:r>
              <a:rPr lang="en-US" altLang="zh-TW" dirty="0">
                <a:latin typeface="Consolas" panose="020B0609020204030204" pitchFamily="49" charset="0"/>
              </a:rPr>
              <a:t>z(1,5,3)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A2023BF-F182-4982-8649-5AA2C1906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3C67-DB97-4DF7-B4FA-DEFB32870015}" type="slidenum">
              <a:rPr lang="en-US" smtClean="0"/>
              <a:t>14</a:t>
            </a:fld>
            <a:endParaRPr 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D339123E-79AC-401A-8B66-3F9B3EA74C45}"/>
              </a:ext>
            </a:extLst>
          </p:cNvPr>
          <p:cNvSpPr/>
          <p:nvPr/>
        </p:nvSpPr>
        <p:spPr>
          <a:xfrm>
            <a:off x="3426977" y="1804047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289F978-571E-4CC0-AC90-6D395DDE60C8}"/>
              </a:ext>
            </a:extLst>
          </p:cNvPr>
          <p:cNvSpPr/>
          <p:nvPr/>
        </p:nvSpPr>
        <p:spPr>
          <a:xfrm>
            <a:off x="4332526" y="2059399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F7FE6FFC-D8ED-466F-9774-037592424ACE}"/>
              </a:ext>
            </a:extLst>
          </p:cNvPr>
          <p:cNvSpPr/>
          <p:nvPr/>
        </p:nvSpPr>
        <p:spPr>
          <a:xfrm>
            <a:off x="6024815" y="2321920"/>
            <a:ext cx="17043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a+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-1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b+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j</a:t>
            </a:r>
            <a:r>
              <a:rPr lang="en-US" dirty="0">
                <a:latin typeface="Consolas" panose="020B0609020204030204" pitchFamily="49" charset="0"/>
              </a:rPr>
              <a:t>-1</a:t>
            </a:r>
            <a:endParaRPr 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79C0B147-E4B4-4ABB-83EA-B47D0228BADA}"/>
              </a:ext>
            </a:extLst>
          </p:cNvPr>
          <p:cNvSpPr/>
          <p:nvPr/>
        </p:nvSpPr>
        <p:spPr>
          <a:xfrm>
            <a:off x="2895889" y="2599926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sum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2CC77D2A-936F-4048-8ED8-8B7AE3D3AC23}"/>
              </a:ext>
            </a:extLst>
          </p:cNvPr>
          <p:cNvSpPr/>
          <p:nvPr/>
        </p:nvSpPr>
        <p:spPr>
          <a:xfrm>
            <a:off x="4231435" y="4044557"/>
            <a:ext cx="44530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latin typeface="Consolas" panose="020B0609020204030204" pitchFamily="49" charset="0"/>
              </a:rPr>
              <a:t>重寫</a:t>
            </a:r>
            <a:r>
              <a:rPr lang="en-US" altLang="zh-TW" dirty="0">
                <a:latin typeface="Consolas" panose="020B0609020204030204" pitchFamily="49" charset="0"/>
              </a:rPr>
              <a:t>(</a:t>
            </a:r>
            <a:r>
              <a:rPr lang="en-US" dirty="0">
                <a:latin typeface="Consolas" panose="020B0609020204030204" pitchFamily="49" charset="0"/>
              </a:rPr>
              <a:t>b)(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)</a:t>
            </a:r>
            <a:r>
              <a:rPr lang="zh-TW" altLang="en-US" dirty="0">
                <a:latin typeface="Consolas" panose="020B0609020204030204" pitchFamily="49" charset="0"/>
              </a:rPr>
              <a:t>内的「行</a:t>
            </a:r>
            <a:r>
              <a:rPr lang="en-US" altLang="zh-TW" dirty="0">
                <a:latin typeface="Consolas" panose="020B0609020204030204" pitchFamily="49" charset="0"/>
              </a:rPr>
              <a:t>50</a:t>
            </a:r>
            <a:r>
              <a:rPr lang="zh-TW" altLang="en-US" dirty="0">
                <a:latin typeface="Consolas" panose="020B0609020204030204" pitchFamily="49" charset="0"/>
              </a:rPr>
              <a:t>」來解決此問題。</a:t>
            </a:r>
            <a:endParaRPr lang="en-US" altLang="zh-TW" dirty="0">
              <a:latin typeface="Consolas" panose="020B0609020204030204" pitchFamily="49" charset="0"/>
            </a:endParaRPr>
          </a:p>
          <a:p>
            <a:r>
              <a:rPr lang="zh-TW" altLang="en-US" dirty="0">
                <a:latin typeface="Consolas" panose="020B0609020204030204" pitchFamily="49" charset="0"/>
              </a:rPr>
              <a:t>假設住在網格外的人口為零。</a:t>
            </a:r>
            <a:r>
              <a:rPr lang="en-US" altLang="zh-TW" dirty="0">
                <a:latin typeface="Consolas" panose="020B0609020204030204" pitchFamily="49" charset="0"/>
              </a:rPr>
              <a:t>(2</a:t>
            </a:r>
            <a:r>
              <a:rPr lang="zh-TW" altLang="en-US" dirty="0">
                <a:latin typeface="Consolas" panose="020B0609020204030204" pitchFamily="49" charset="0"/>
              </a:rPr>
              <a:t>分</a:t>
            </a:r>
            <a:r>
              <a:rPr lang="en-US" altLang="zh-TW" dirty="0"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FF33634C-7BB0-43FA-87BE-1F0F0F8CFA64}"/>
              </a:ext>
            </a:extLst>
          </p:cNvPr>
          <p:cNvSpPr/>
          <p:nvPr/>
        </p:nvSpPr>
        <p:spPr>
          <a:xfrm>
            <a:off x="4283153" y="49344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if(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a+i-1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&lt;=5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</a:rPr>
              <a:t>and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b+j-1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&lt;=6</a:t>
            </a:r>
            <a:r>
              <a:rPr lang="en-US" dirty="0"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latin typeface="Consolas" panose="020B0609020204030204" pitchFamily="49" charset="0"/>
              </a:rPr>
              <a:t>	sum = sum + R[a+i-1,b+j-1]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F6ED97F5-81E6-442A-906E-C51DB1DB084C}"/>
              </a:ext>
            </a:extLst>
          </p:cNvPr>
          <p:cNvSpPr/>
          <p:nvPr/>
        </p:nvSpPr>
        <p:spPr>
          <a:xfrm>
            <a:off x="398207" y="2379095"/>
            <a:ext cx="8117143" cy="312157"/>
          </a:xfrm>
          <a:prstGeom prst="rect">
            <a:avLst/>
          </a:prstGeom>
          <a:noFill/>
          <a:ln w="127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95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2" grpId="0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5">
            <a:extLst>
              <a:ext uri="{FF2B5EF4-FFF2-40B4-BE49-F238E27FC236}">
                <a16:creationId xmlns:a16="http://schemas.microsoft.com/office/drawing/2014/main" id="{F9E6BFDF-D90A-4523-9643-8485F3F055F6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23404" y="1063943"/>
            <a:ext cx="7761983" cy="32223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9B2C9B8F-B41C-4BE0-B3C4-468D7EDA0326}"/>
              </a:ext>
            </a:extLst>
          </p:cNvPr>
          <p:cNvSpPr/>
          <p:nvPr/>
        </p:nvSpPr>
        <p:spPr>
          <a:xfrm>
            <a:off x="2020529" y="2005781"/>
            <a:ext cx="398206" cy="398206"/>
          </a:xfrm>
          <a:prstGeom prst="rect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366EE82D-642C-43ED-9B7E-9A87178877A4}"/>
              </a:ext>
            </a:extLst>
          </p:cNvPr>
          <p:cNvSpPr/>
          <p:nvPr/>
        </p:nvSpPr>
        <p:spPr>
          <a:xfrm>
            <a:off x="523404" y="4375754"/>
            <a:ext cx="60345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例如：</a:t>
            </a:r>
            <a:r>
              <a:rPr lang="en-US" dirty="0"/>
              <a:t>S[2,3] = </a:t>
            </a:r>
            <a:r>
              <a:rPr lang="en-US" dirty="0">
                <a:solidFill>
                  <a:srgbClr val="FF0000"/>
                </a:solidFill>
              </a:rPr>
              <a:t>R[1,1]+R[1,2]+R[1,3] </a:t>
            </a:r>
            <a:r>
              <a:rPr lang="en-US" dirty="0"/>
              <a:t>+</a:t>
            </a:r>
            <a:r>
              <a:rPr lang="en-US" dirty="0">
                <a:solidFill>
                  <a:srgbClr val="00B050"/>
                </a:solidFill>
              </a:rPr>
              <a:t>R[2,1]+R[2,2]+R[2,3] </a:t>
            </a:r>
            <a:r>
              <a:rPr lang="en-US" dirty="0"/>
              <a:t>= 7</a:t>
            </a:r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4AB938B-F139-4E5B-B1F0-71815BCB2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3C67-DB97-4DF7-B4FA-DEFB32870015}" type="slidenum">
              <a:rPr lang="en-US" smtClean="0"/>
              <a:t>15</a:t>
            </a:fld>
            <a:endParaRPr 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9777A1A7-C5D6-4FD7-BF81-E94442AF7234}"/>
              </a:ext>
            </a:extLst>
          </p:cNvPr>
          <p:cNvSpPr/>
          <p:nvPr/>
        </p:nvSpPr>
        <p:spPr>
          <a:xfrm>
            <a:off x="383350" y="424934"/>
            <a:ext cx="84656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latin typeface="Consolas" panose="020B0609020204030204" pitchFamily="49" charset="0"/>
              </a:rPr>
              <a:t>現有另一陣列</a:t>
            </a:r>
            <a:r>
              <a:rPr lang="en-US" dirty="0">
                <a:latin typeface="Consolas" panose="020B0609020204030204" pitchFamily="49" charset="0"/>
              </a:rPr>
              <a:t>S，</a:t>
            </a:r>
            <a:r>
              <a:rPr lang="zh-TW" altLang="en-US" dirty="0">
                <a:latin typeface="Consolas" panose="020B0609020204030204" pitchFamily="49" charset="0"/>
              </a:rPr>
              <a:t>而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S[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i,j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]</a:t>
            </a:r>
            <a:r>
              <a:rPr lang="zh-TW" altLang="en-US" dirty="0">
                <a:latin typeface="Consolas" panose="020B0609020204030204" pitchFamily="49" charset="0"/>
              </a:rPr>
              <a:t>儲存住在由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R[1,1]</a:t>
            </a:r>
            <a:r>
              <a:rPr lang="zh-TW" altLang="en-US" dirty="0">
                <a:latin typeface="Consolas" panose="020B0609020204030204" pitchFamily="49" charset="0"/>
              </a:rPr>
              <a:t>至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R[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i,j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]</a:t>
            </a:r>
            <a:r>
              <a:rPr lang="en-US" dirty="0">
                <a:latin typeface="Consolas" panose="020B0609020204030204" pitchFamily="49" charset="0"/>
              </a:rPr>
              <a:t>，</a:t>
            </a:r>
            <a:r>
              <a:rPr lang="zh-TW" altLang="en-US" dirty="0">
                <a:latin typeface="Consolas" panose="020B0609020204030204" pitchFamily="49" charset="0"/>
              </a:rPr>
              <a:t>長方形區域内的人口。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8612DD9D-DA89-40DD-BCB6-CC7D5368A06C}"/>
              </a:ext>
            </a:extLst>
          </p:cNvPr>
          <p:cNvSpPr/>
          <p:nvPr/>
        </p:nvSpPr>
        <p:spPr>
          <a:xfrm>
            <a:off x="3787169" y="4913511"/>
            <a:ext cx="1964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Consolas" panose="020B0609020204030204" pitchFamily="49" charset="0"/>
              </a:rPr>
              <a:t>1+1+2+3</a:t>
            </a:r>
            <a:r>
              <a:rPr lang="en-US" altLang="zh-TW" dirty="0">
                <a:solidFill>
                  <a:srgbClr val="00B050"/>
                </a:solidFill>
                <a:latin typeface="Consolas" panose="020B0609020204030204" pitchFamily="49" charset="0"/>
              </a:rPr>
              <a:t>+2</a:t>
            </a:r>
            <a:r>
              <a:rPr lang="en-US" altLang="zh-TW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altLang="zh-TW" dirty="0">
                <a:latin typeface="Consolas" panose="020B0609020204030204" pitchFamily="49" charset="0"/>
              </a:rPr>
              <a:t>= 9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D4B14ABB-0BBF-4170-A2D0-1B95E50BB91A}"/>
              </a:ext>
            </a:extLst>
          </p:cNvPr>
          <p:cNvSpPr/>
          <p:nvPr/>
        </p:nvSpPr>
        <p:spPr>
          <a:xfrm>
            <a:off x="523404" y="4913511"/>
            <a:ext cx="31021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(c) S[3,3]</a:t>
            </a:r>
            <a:r>
              <a:rPr lang="zh-TW" altLang="en-US" dirty="0"/>
              <a:t>的數值是多少</a:t>
            </a:r>
            <a:r>
              <a:rPr lang="en-US" altLang="zh-TW" dirty="0"/>
              <a:t>? (1</a:t>
            </a:r>
            <a:r>
              <a:rPr lang="zh-TW" altLang="en-US" dirty="0"/>
              <a:t>分</a:t>
            </a:r>
            <a:r>
              <a:rPr lang="en-US" altLang="zh-TW" dirty="0"/>
              <a:t>) </a:t>
            </a:r>
          </a:p>
        </p:txBody>
      </p:sp>
      <p:cxnSp>
        <p:nvCxnSpPr>
          <p:cNvPr id="12" name="直線單箭頭接點 11">
            <a:extLst>
              <a:ext uri="{FF2B5EF4-FFF2-40B4-BE49-F238E27FC236}">
                <a16:creationId xmlns:a16="http://schemas.microsoft.com/office/drawing/2014/main" id="{362262F5-ABAA-41CF-AC36-5813780DD4A4}"/>
              </a:ext>
            </a:extLst>
          </p:cNvPr>
          <p:cNvCxnSpPr/>
          <p:nvPr/>
        </p:nvCxnSpPr>
        <p:spPr>
          <a:xfrm flipH="1">
            <a:off x="2418735" y="2241755"/>
            <a:ext cx="2743200" cy="0"/>
          </a:xfrm>
          <a:prstGeom prst="straightConnector1">
            <a:avLst/>
          </a:prstGeom>
          <a:ln w="28575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ACF3A3AE-F244-4E18-987E-5CE6CE7FBFF6}"/>
              </a:ext>
            </a:extLst>
          </p:cNvPr>
          <p:cNvCxnSpPr>
            <a:cxnSpLocks/>
          </p:cNvCxnSpPr>
          <p:nvPr/>
        </p:nvCxnSpPr>
        <p:spPr>
          <a:xfrm flipH="1">
            <a:off x="2227007" y="2639961"/>
            <a:ext cx="2834640" cy="1"/>
          </a:xfrm>
          <a:prstGeom prst="straightConnector1">
            <a:avLst/>
          </a:prstGeom>
          <a:ln w="28575">
            <a:solidFill>
              <a:srgbClr val="00B0F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>
            <a:extLst>
              <a:ext uri="{FF2B5EF4-FFF2-40B4-BE49-F238E27FC236}">
                <a16:creationId xmlns:a16="http://schemas.microsoft.com/office/drawing/2014/main" id="{65BED6F2-6581-4A12-B6E2-D08CC3813557}"/>
              </a:ext>
            </a:extLst>
          </p:cNvPr>
          <p:cNvSpPr/>
          <p:nvPr/>
        </p:nvSpPr>
        <p:spPr>
          <a:xfrm>
            <a:off x="5033047" y="1591012"/>
            <a:ext cx="1554480" cy="162413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 w="381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81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圖片 18">
            <a:extLst>
              <a:ext uri="{FF2B5EF4-FFF2-40B4-BE49-F238E27FC236}">
                <a16:creationId xmlns:a16="http://schemas.microsoft.com/office/drawing/2014/main" id="{E5BD71E8-3DFC-4B77-BA5B-46E03F2FFB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9459" y="617367"/>
            <a:ext cx="2494844" cy="2265809"/>
          </a:xfrm>
          <a:prstGeom prst="rect">
            <a:avLst/>
          </a:prstGeom>
        </p:spPr>
      </p:pic>
      <p:pic>
        <p:nvPicPr>
          <p:cNvPr id="17" name="圖片 16">
            <a:extLst>
              <a:ext uri="{FF2B5EF4-FFF2-40B4-BE49-F238E27FC236}">
                <a16:creationId xmlns:a16="http://schemas.microsoft.com/office/drawing/2014/main" id="{5F156CFD-015E-43F3-9B07-01BE89D074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78" y="617367"/>
            <a:ext cx="2494844" cy="2265809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FBDDBE7A-A759-47CA-A319-22F60E291607}"/>
              </a:ext>
            </a:extLst>
          </p:cNvPr>
          <p:cNvSpPr/>
          <p:nvPr/>
        </p:nvSpPr>
        <p:spPr>
          <a:xfrm>
            <a:off x="367234" y="2883176"/>
            <a:ext cx="6351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latin typeface="Consolas" panose="020B0609020204030204" pitchFamily="49" charset="0"/>
              </a:rPr>
              <a:t>(</a:t>
            </a:r>
            <a:r>
              <a:rPr lang="en-US" dirty="0">
                <a:latin typeface="Consolas" panose="020B0609020204030204" pitchFamily="49" charset="0"/>
              </a:rPr>
              <a:t>d) </a:t>
            </a:r>
            <a:r>
              <a:rPr lang="zh-TW" altLang="en-US" dirty="0">
                <a:latin typeface="Consolas" panose="020B0609020204030204" pitchFamily="49" charset="0"/>
              </a:rPr>
              <a:t>完成以下</a:t>
            </a:r>
            <a:r>
              <a:rPr lang="en-US" dirty="0">
                <a:latin typeface="Consolas" panose="020B0609020204030204" pitchFamily="49" charset="0"/>
              </a:rPr>
              <a:t>S[5,6]</a:t>
            </a:r>
            <a:r>
              <a:rPr lang="zh-TW" altLang="en-US" dirty="0">
                <a:latin typeface="Consolas" panose="020B0609020204030204" pitchFamily="49" charset="0"/>
              </a:rPr>
              <a:t>的公式。</a:t>
            </a:r>
            <a:r>
              <a:rPr lang="en-US" altLang="zh-TW" dirty="0">
                <a:latin typeface="Consolas" panose="020B0609020204030204" pitchFamily="49" charset="0"/>
              </a:rPr>
              <a:t>(2</a:t>
            </a:r>
            <a:r>
              <a:rPr lang="zh-TW" altLang="en-US" dirty="0">
                <a:latin typeface="Consolas" panose="020B0609020204030204" pitchFamily="49" charset="0"/>
              </a:rPr>
              <a:t>分</a:t>
            </a:r>
            <a:r>
              <a:rPr lang="en-US" altLang="zh-TW" dirty="0">
                <a:latin typeface="Consolas" panose="020B0609020204030204" pitchFamily="49" charset="0"/>
              </a:rPr>
              <a:t>)</a:t>
            </a:r>
          </a:p>
          <a:p>
            <a:pPr algn="ctr"/>
            <a:r>
              <a:rPr lang="en-US" dirty="0">
                <a:latin typeface="Consolas" panose="020B0609020204030204" pitchFamily="49" charset="0"/>
              </a:rPr>
              <a:t>S[5,6] = R[5,6] +S[5,5] +S[4,6] -S[______]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1865FA11-DFB3-434D-AC44-C14DEE54DD47}"/>
              </a:ext>
            </a:extLst>
          </p:cNvPr>
          <p:cNvSpPr/>
          <p:nvPr/>
        </p:nvSpPr>
        <p:spPr>
          <a:xfrm>
            <a:off x="367234" y="4380440"/>
            <a:ext cx="6741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latin typeface="Consolas" panose="020B0609020204030204" pitchFamily="49" charset="0"/>
              </a:rPr>
              <a:t>(</a:t>
            </a:r>
            <a:r>
              <a:rPr lang="en-US" dirty="0">
                <a:latin typeface="Consolas" panose="020B0609020204030204" pitchFamily="49" charset="0"/>
              </a:rPr>
              <a:t>e) </a:t>
            </a:r>
            <a:r>
              <a:rPr lang="zh-TW" altLang="en-US" dirty="0">
                <a:latin typeface="Consolas" panose="020B0609020204030204" pitchFamily="49" charset="0"/>
              </a:rPr>
              <a:t>完成以下</a:t>
            </a:r>
            <a:r>
              <a:rPr lang="en-US" dirty="0" err="1">
                <a:latin typeface="Consolas" panose="020B0609020204030204" pitchFamily="49" charset="0"/>
              </a:rPr>
              <a:t>SumS</a:t>
            </a:r>
            <a:r>
              <a:rPr lang="zh-TW" altLang="en-US" dirty="0">
                <a:latin typeface="Consolas" panose="020B0609020204030204" pitchFamily="49" charset="0"/>
              </a:rPr>
              <a:t>内計算</a:t>
            </a:r>
            <a:r>
              <a:rPr lang="en-US" dirty="0">
                <a:latin typeface="Consolas" panose="020B0609020204030204" pitchFamily="49" charset="0"/>
              </a:rPr>
              <a:t>z(3,4,2)</a:t>
            </a:r>
            <a:r>
              <a:rPr lang="zh-TW" altLang="en-US" dirty="0">
                <a:latin typeface="Consolas" panose="020B0609020204030204" pitchFamily="49" charset="0"/>
              </a:rPr>
              <a:t>的公式。</a:t>
            </a:r>
            <a:r>
              <a:rPr lang="en-US" altLang="zh-TW" dirty="0">
                <a:latin typeface="Consolas" panose="020B0609020204030204" pitchFamily="49" charset="0"/>
              </a:rPr>
              <a:t>(2</a:t>
            </a:r>
            <a:r>
              <a:rPr lang="zh-TW" altLang="en-US" dirty="0">
                <a:latin typeface="Consolas" panose="020B0609020204030204" pitchFamily="49" charset="0"/>
              </a:rPr>
              <a:t>分</a:t>
            </a:r>
            <a:r>
              <a:rPr lang="en-US" altLang="zh-TW" dirty="0">
                <a:latin typeface="Consolas" panose="020B0609020204030204" pitchFamily="49" charset="0"/>
              </a:rPr>
              <a:t>)</a:t>
            </a:r>
          </a:p>
          <a:p>
            <a:pPr algn="ctr"/>
            <a:r>
              <a:rPr lang="en-US" dirty="0">
                <a:latin typeface="Consolas" panose="020B0609020204030204" pitchFamily="49" charset="0"/>
              </a:rPr>
              <a:t>z(3,4,2) = S[4,5] -S[4,3] -S[2,5] +S[______]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4EA7A1C1-B65F-42BC-B320-5BC1E289E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3C67-DB97-4DF7-B4FA-DEFB32870015}" type="slidenum">
              <a:rPr lang="en-US" smtClean="0"/>
              <a:t>16</a:t>
            </a:fld>
            <a:endParaRPr 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EDD09A7-3869-48D4-8624-1C54A3FB8936}"/>
              </a:ext>
            </a:extLst>
          </p:cNvPr>
          <p:cNvSpPr/>
          <p:nvPr/>
        </p:nvSpPr>
        <p:spPr>
          <a:xfrm>
            <a:off x="801846" y="5855212"/>
            <a:ext cx="54258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sumS</a:t>
            </a:r>
            <a:r>
              <a:rPr lang="zh-TW" altLang="en-US" dirty="0">
                <a:latin typeface="Consolas" panose="020B0609020204030204" pitchFamily="49" charset="0"/>
              </a:rPr>
              <a:t>需要加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S[]</a:t>
            </a:r>
            <a:r>
              <a:rPr lang="zh-TW" altLang="en-US" dirty="0">
                <a:latin typeface="Consolas" panose="020B0609020204030204" pitchFamily="49" charset="0"/>
              </a:rPr>
              <a:t>的元素</a:t>
            </a:r>
            <a:r>
              <a:rPr lang="en-US" altLang="zh-TW" dirty="0">
                <a:latin typeface="Consolas" panose="020B0609020204030204" pitchFamily="49" charset="0"/>
              </a:rPr>
              <a:t>(</a:t>
            </a:r>
            <a:r>
              <a:rPr lang="zh-TW" altLang="en-US" dirty="0">
                <a:latin typeface="Consolas" panose="020B0609020204030204" pitchFamily="49" charset="0"/>
              </a:rPr>
              <a:t>只有</a:t>
            </a:r>
            <a:r>
              <a:rPr lang="en-US" altLang="zh-TW" dirty="0">
                <a:latin typeface="Consolas" panose="020B0609020204030204" pitchFamily="49" charset="0"/>
              </a:rPr>
              <a:t>4</a:t>
            </a:r>
            <a:r>
              <a:rPr lang="zh-TW" altLang="en-US" dirty="0">
                <a:latin typeface="Consolas" panose="020B0609020204030204" pitchFamily="49" charset="0"/>
              </a:rPr>
              <a:t>個</a:t>
            </a:r>
            <a:r>
              <a:rPr lang="en-US" altLang="zh-TW" dirty="0">
                <a:latin typeface="Consolas" panose="020B0609020204030204" pitchFamily="49" charset="0"/>
              </a:rPr>
              <a:t>) </a:t>
            </a:r>
            <a:r>
              <a:rPr lang="zh-TW" altLang="en-US" dirty="0">
                <a:latin typeface="Consolas" panose="020B0609020204030204" pitchFamily="49" charset="0"/>
              </a:rPr>
              <a:t>比</a:t>
            </a:r>
          </a:p>
          <a:p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sumR</a:t>
            </a:r>
            <a:r>
              <a:rPr lang="zh-TW" altLang="en-US" dirty="0">
                <a:latin typeface="Consolas" panose="020B0609020204030204" pitchFamily="49" charset="0"/>
              </a:rPr>
              <a:t>需要加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R[]</a:t>
            </a:r>
            <a:r>
              <a:rPr lang="zh-TW" altLang="en-US" dirty="0">
                <a:latin typeface="Consolas" panose="020B0609020204030204" pitchFamily="49" charset="0"/>
              </a:rPr>
              <a:t>的元素少。因此</a:t>
            </a:r>
            <a:r>
              <a:rPr lang="en-US" dirty="0" err="1">
                <a:latin typeface="Consolas" panose="020B0609020204030204" pitchFamily="49" charset="0"/>
              </a:rPr>
              <a:t>sumS</a:t>
            </a:r>
            <a:r>
              <a:rPr lang="zh-TW" altLang="en-US" dirty="0">
                <a:latin typeface="Consolas" panose="020B0609020204030204" pitchFamily="49" charset="0"/>
              </a:rPr>
              <a:t>比較有效率。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60C3F06D-D66E-42D1-B471-C1503D15D964}"/>
              </a:ext>
            </a:extLst>
          </p:cNvPr>
          <p:cNvSpPr/>
          <p:nvPr/>
        </p:nvSpPr>
        <p:spPr>
          <a:xfrm>
            <a:off x="367234" y="5172380"/>
            <a:ext cx="65940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(f) </a:t>
            </a:r>
            <a:r>
              <a:rPr lang="zh-TW" altLang="en-US" dirty="0">
                <a:latin typeface="Consolas" panose="020B0609020204030204" pitchFamily="49" charset="0"/>
              </a:rPr>
              <a:t>對於一個包含非常多單元格的網格來說，</a:t>
            </a:r>
          </a:p>
          <a:p>
            <a:r>
              <a:rPr lang="zh-TW" altLang="en-US" dirty="0">
                <a:latin typeface="Consolas" panose="020B0609020204030204" pitchFamily="49" charset="0"/>
              </a:rPr>
              <a:t>為什麼莉莉的方法</a:t>
            </a:r>
            <a:r>
              <a:rPr lang="en-US" altLang="zh-TW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SumS</a:t>
            </a:r>
            <a:r>
              <a:rPr lang="en-US" dirty="0">
                <a:latin typeface="Consolas" panose="020B0609020204030204" pitchFamily="49" charset="0"/>
              </a:rPr>
              <a:t>)</a:t>
            </a:r>
            <a:r>
              <a:rPr lang="zh-TW" altLang="en-US" dirty="0">
                <a:latin typeface="Consolas" panose="020B0609020204030204" pitchFamily="49" charset="0"/>
              </a:rPr>
              <a:t>比志明的方法</a:t>
            </a:r>
            <a:r>
              <a:rPr lang="en-US" altLang="zh-TW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SumR</a:t>
            </a:r>
            <a:r>
              <a:rPr lang="en-US" dirty="0">
                <a:latin typeface="Consolas" panose="020B0609020204030204" pitchFamily="49" charset="0"/>
              </a:rPr>
              <a:t>)</a:t>
            </a:r>
            <a:r>
              <a:rPr lang="zh-TW" altLang="en-US" dirty="0">
                <a:latin typeface="Consolas" panose="020B0609020204030204" pitchFamily="49" charset="0"/>
              </a:rPr>
              <a:t>較優勝</a:t>
            </a:r>
            <a:r>
              <a:rPr lang="en-US" altLang="zh-TW" dirty="0">
                <a:latin typeface="Consolas" panose="020B0609020204030204" pitchFamily="49" charset="0"/>
              </a:rPr>
              <a:t>? (2</a:t>
            </a:r>
            <a:r>
              <a:rPr lang="zh-TW" altLang="en-US" dirty="0">
                <a:latin typeface="Consolas" panose="020B0609020204030204" pitchFamily="49" charset="0"/>
              </a:rPr>
              <a:t>分</a:t>
            </a:r>
            <a:r>
              <a:rPr lang="en-US" altLang="zh-TW" dirty="0"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439A88D6-7CAD-4260-B9D7-E016691EB6E9}"/>
              </a:ext>
            </a:extLst>
          </p:cNvPr>
          <p:cNvSpPr/>
          <p:nvPr/>
        </p:nvSpPr>
        <p:spPr>
          <a:xfrm>
            <a:off x="5742248" y="4651522"/>
            <a:ext cx="476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7ABA167-B820-425E-986F-D2D9E187E8F4}"/>
              </a:ext>
            </a:extLst>
          </p:cNvPr>
          <p:cNvSpPr/>
          <p:nvPr/>
        </p:nvSpPr>
        <p:spPr>
          <a:xfrm>
            <a:off x="5424559" y="3154258"/>
            <a:ext cx="476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4,5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EFD681D2-6235-4247-9C74-5469E38E8F25}"/>
              </a:ext>
            </a:extLst>
          </p:cNvPr>
          <p:cNvSpPr/>
          <p:nvPr/>
        </p:nvSpPr>
        <p:spPr>
          <a:xfrm>
            <a:off x="367234" y="297465"/>
            <a:ext cx="71194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latin typeface="Consolas" panose="020B0609020204030204" pitchFamily="49" charset="0"/>
              </a:rPr>
              <a:t>莉莉在計算</a:t>
            </a:r>
            <a:r>
              <a:rPr lang="en-US" dirty="0">
                <a:latin typeface="Consolas" panose="020B0609020204030204" pitchFamily="49" charset="0"/>
              </a:rPr>
              <a:t>S[</a:t>
            </a:r>
            <a:r>
              <a:rPr lang="en-US" dirty="0" err="1">
                <a:latin typeface="Consolas" panose="020B0609020204030204" pitchFamily="49" charset="0"/>
              </a:rPr>
              <a:t>i,j</a:t>
            </a:r>
            <a:r>
              <a:rPr lang="en-US" dirty="0">
                <a:latin typeface="Consolas" panose="020B0609020204030204" pitchFamily="49" charset="0"/>
              </a:rPr>
              <a:t>]</a:t>
            </a:r>
            <a:r>
              <a:rPr lang="zh-TW" altLang="en-US" dirty="0">
                <a:latin typeface="Consolas" panose="020B0609020204030204" pitchFamily="49" charset="0"/>
              </a:rPr>
              <a:t>時，利用其相鄰的</a:t>
            </a:r>
            <a:r>
              <a:rPr lang="en-US" dirty="0">
                <a:latin typeface="Consolas" panose="020B0609020204030204" pitchFamily="49" charset="0"/>
              </a:rPr>
              <a:t>S</a:t>
            </a:r>
            <a:r>
              <a:rPr lang="zh-TW" altLang="en-US" dirty="0">
                <a:latin typeface="Consolas" panose="020B0609020204030204" pitchFamily="49" charset="0"/>
              </a:rPr>
              <a:t>值，而不是把所有</a:t>
            </a:r>
            <a:r>
              <a:rPr lang="en-US" dirty="0">
                <a:latin typeface="Consolas" panose="020B0609020204030204" pitchFamily="49" charset="0"/>
              </a:rPr>
              <a:t>R</a:t>
            </a:r>
            <a:r>
              <a:rPr lang="zh-TW" altLang="en-US" dirty="0">
                <a:latin typeface="Consolas" panose="020B0609020204030204" pitchFamily="49" charset="0"/>
              </a:rPr>
              <a:t>項相加。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4D3BF5C7-9427-4F36-B9FB-CDF690C5B502}"/>
              </a:ext>
            </a:extLst>
          </p:cNvPr>
          <p:cNvSpPr/>
          <p:nvPr/>
        </p:nvSpPr>
        <p:spPr>
          <a:xfrm>
            <a:off x="367234" y="3631808"/>
            <a:ext cx="48979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latin typeface="Consolas" panose="020B0609020204030204" pitchFamily="49" charset="0"/>
              </a:rPr>
              <a:t>然後莉莉開發另一個子程式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SumS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i,j,K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)</a:t>
            </a:r>
            <a:r>
              <a:rPr lang="en-US" dirty="0">
                <a:latin typeface="Consolas" panose="020B0609020204030204" pitchFamily="49" charset="0"/>
              </a:rPr>
              <a:t>，</a:t>
            </a:r>
          </a:p>
          <a:p>
            <a:r>
              <a:rPr lang="zh-TW" altLang="en-US" dirty="0">
                <a:latin typeface="Consolas" panose="020B0609020204030204" pitchFamily="49" charset="0"/>
              </a:rPr>
              <a:t>利用</a:t>
            </a:r>
            <a:r>
              <a:rPr lang="en-US" dirty="0">
                <a:latin typeface="Consolas" panose="020B0609020204030204" pitchFamily="49" charset="0"/>
              </a:rPr>
              <a:t>S</a:t>
            </a:r>
            <a:r>
              <a:rPr lang="zh-TW" altLang="en-US" dirty="0">
                <a:latin typeface="Consolas" panose="020B0609020204030204" pitchFamily="49" charset="0"/>
              </a:rPr>
              <a:t>來傳回住在</a:t>
            </a:r>
            <a:r>
              <a:rPr lang="en-US" dirty="0" err="1">
                <a:latin typeface="Consolas" panose="020B0609020204030204" pitchFamily="49" charset="0"/>
              </a:rPr>
              <a:t>WiFi</a:t>
            </a:r>
            <a:r>
              <a:rPr lang="zh-TW" altLang="en-US" dirty="0">
                <a:latin typeface="Consolas" panose="020B0609020204030204" pitchFamily="49" charset="0"/>
              </a:rPr>
              <a:t>區域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z(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i,j,K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)</a:t>
            </a:r>
            <a:r>
              <a:rPr lang="zh-TW" altLang="en-US" dirty="0">
                <a:latin typeface="Consolas" panose="020B0609020204030204" pitchFamily="49" charset="0"/>
              </a:rPr>
              <a:t>的人口。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225ED58E-5E98-40F3-BC98-EAE2E216A8A8}"/>
              </a:ext>
            </a:extLst>
          </p:cNvPr>
          <p:cNvSpPr/>
          <p:nvPr/>
        </p:nvSpPr>
        <p:spPr>
          <a:xfrm>
            <a:off x="2109019" y="996344"/>
            <a:ext cx="1784555" cy="1850331"/>
          </a:xfrm>
          <a:prstGeom prst="rect">
            <a:avLst/>
          </a:prstGeom>
          <a:solidFill>
            <a:schemeClr val="accent2">
              <a:alpha val="40000"/>
            </a:schemeClr>
          </a:solidFill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64682E0A-70AD-4F31-92AF-27E25E0CBB11}"/>
              </a:ext>
            </a:extLst>
          </p:cNvPr>
          <p:cNvSpPr/>
          <p:nvPr/>
        </p:nvSpPr>
        <p:spPr>
          <a:xfrm>
            <a:off x="2109019" y="996344"/>
            <a:ext cx="2153404" cy="1530295"/>
          </a:xfrm>
          <a:prstGeom prst="rect">
            <a:avLst/>
          </a:prstGeom>
          <a:solidFill>
            <a:schemeClr val="accent6">
              <a:lumMod val="60000"/>
              <a:lumOff val="40000"/>
              <a:alpha val="40000"/>
            </a:schemeClr>
          </a:solidFill>
          <a:ln w="381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DEAFA07-D106-4C47-80C5-3C8A7AC4B4C1}"/>
              </a:ext>
            </a:extLst>
          </p:cNvPr>
          <p:cNvSpPr/>
          <p:nvPr/>
        </p:nvSpPr>
        <p:spPr>
          <a:xfrm>
            <a:off x="7376422" y="1768111"/>
            <a:ext cx="720443" cy="731520"/>
          </a:xfrm>
          <a:prstGeom prst="rect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E9B6BE70-7B33-4D21-A0EF-AFE37519C0C4}"/>
              </a:ext>
            </a:extLst>
          </p:cNvPr>
          <p:cNvSpPr/>
          <p:nvPr/>
        </p:nvSpPr>
        <p:spPr>
          <a:xfrm>
            <a:off x="6310470" y="993243"/>
            <a:ext cx="1786395" cy="1486242"/>
          </a:xfrm>
          <a:prstGeom prst="rect">
            <a:avLst/>
          </a:prstGeom>
          <a:solidFill>
            <a:schemeClr val="accent6">
              <a:lumMod val="60000"/>
              <a:lumOff val="40000"/>
              <a:alpha val="40000"/>
            </a:schemeClr>
          </a:solidFill>
          <a:ln w="381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260C8248-9942-4C41-84FD-44819EA184A8}"/>
              </a:ext>
            </a:extLst>
          </p:cNvPr>
          <p:cNvSpPr/>
          <p:nvPr/>
        </p:nvSpPr>
        <p:spPr>
          <a:xfrm>
            <a:off x="6310470" y="993243"/>
            <a:ext cx="1065952" cy="1487095"/>
          </a:xfrm>
          <a:prstGeom prst="rect">
            <a:avLst/>
          </a:prstGeom>
          <a:solidFill>
            <a:schemeClr val="accent2">
              <a:alpha val="40000"/>
            </a:schemeClr>
          </a:solidFill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B71248FA-0338-4400-8546-DB3B87798AAA}"/>
              </a:ext>
            </a:extLst>
          </p:cNvPr>
          <p:cNvSpPr/>
          <p:nvPr/>
        </p:nvSpPr>
        <p:spPr>
          <a:xfrm>
            <a:off x="6310470" y="1023334"/>
            <a:ext cx="1789511" cy="744777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 w="381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6A2C737A-3744-469F-8293-3E879C483BCB}"/>
              </a:ext>
            </a:extLst>
          </p:cNvPr>
          <p:cNvSpPr/>
          <p:nvPr/>
        </p:nvSpPr>
        <p:spPr>
          <a:xfrm>
            <a:off x="7108722" y="5401736"/>
            <a:ext cx="11356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400" dirty="0">
                <a:solidFill>
                  <a:srgbClr val="FF000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</a:t>
            </a:r>
            <a:r>
              <a:rPr lang="en-US" altLang="zh-TW" dirty="0" err="1">
                <a:solidFill>
                  <a:srgbClr val="FF000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sumS</a:t>
            </a:r>
            <a:endParaRPr lang="zh-TW" altLang="en-US" sz="2400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4E2BBDF-296A-4FA4-9B5C-4FA887397F60}"/>
              </a:ext>
            </a:extLst>
          </p:cNvPr>
          <p:cNvSpPr/>
          <p:nvPr/>
        </p:nvSpPr>
        <p:spPr>
          <a:xfrm>
            <a:off x="5951781" y="6177180"/>
            <a:ext cx="14033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for(</a:t>
            </a:r>
            <a:r>
              <a:rPr lang="en-US" altLang="zh-TW" dirty="0" err="1">
                <a:solidFill>
                  <a:srgbClr val="FF000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i</a:t>
            </a:r>
            <a:r>
              <a:rPr lang="en-US" altLang="zh-TW" dirty="0">
                <a:solidFill>
                  <a:srgbClr val="FF000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..)</a:t>
            </a:r>
          </a:p>
          <a:p>
            <a:r>
              <a:rPr lang="en-US" altLang="zh-TW" dirty="0">
                <a:solidFill>
                  <a:srgbClr val="FF000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  for(j..)</a:t>
            </a:r>
            <a:endParaRPr lang="zh-TW" altLang="en-US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D9002D77-A639-44F4-AFF6-EC19978FC35E}"/>
              </a:ext>
            </a:extLst>
          </p:cNvPr>
          <p:cNvSpPr/>
          <p:nvPr/>
        </p:nvSpPr>
        <p:spPr>
          <a:xfrm>
            <a:off x="5424559" y="660400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latin typeface="Consolas" panose="020B0609020204030204" pitchFamily="49" charset="0"/>
              </a:rPr>
              <a:t>(</a:t>
            </a:r>
            <a:r>
              <a:rPr lang="en-US" dirty="0">
                <a:latin typeface="Consolas" panose="020B0609020204030204" pitchFamily="49" charset="0"/>
              </a:rPr>
              <a:t>e)</a:t>
            </a:r>
            <a:endParaRPr lang="en-US" dirty="0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B1A258B4-1854-4D09-9966-8AFEACA1E8D1}"/>
              </a:ext>
            </a:extLst>
          </p:cNvPr>
          <p:cNvSpPr/>
          <p:nvPr/>
        </p:nvSpPr>
        <p:spPr>
          <a:xfrm>
            <a:off x="1175593" y="660400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latin typeface="Consolas" panose="020B0609020204030204" pitchFamily="49" charset="0"/>
              </a:rPr>
              <a:t>(</a:t>
            </a:r>
            <a:r>
              <a:rPr lang="en-US" dirty="0">
                <a:latin typeface="Consolas" panose="020B0609020204030204" pitchFamily="49" charset="0"/>
              </a:rPr>
              <a:t>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05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12" grpId="0" animBg="1"/>
      <p:bldP spid="13" grpId="0" animBg="1"/>
      <p:bldP spid="15" grpId="0" animBg="1"/>
      <p:bldP spid="16" grpId="0" animBg="1"/>
      <p:bldP spid="20" grpId="0" animBg="1"/>
      <p:bldP spid="21" grpId="0" animBg="1"/>
      <p:bldP spid="22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2">
            <a:extLst>
              <a:ext uri="{FF2B5EF4-FFF2-40B4-BE49-F238E27FC236}">
                <a16:creationId xmlns:a16="http://schemas.microsoft.com/office/drawing/2014/main" id="{04B54C33-F0A9-4C0D-9921-2B24D5581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5165" y="2109351"/>
            <a:ext cx="1749972" cy="36933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kern="10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defRPr>
            </a:lvl1pPr>
          </a:lstStyle>
          <a:p>
            <a:r>
              <a:rPr lang="en-US" altLang="zh-CN" dirty="0"/>
              <a:t>←</a:t>
            </a:r>
            <a:r>
              <a:rPr lang="zh-CN" altLang="en-US" dirty="0"/>
              <a:t>堆疊</a:t>
            </a:r>
            <a:r>
              <a:rPr lang="en-US" altLang="zh-CN" dirty="0"/>
              <a:t>A</a:t>
            </a:r>
            <a:r>
              <a:rPr lang="zh-CN" altLang="en-US" dirty="0"/>
              <a:t>的底部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816462C7-83EB-4A13-B5EE-DD91085D3820}"/>
              </a:ext>
            </a:extLst>
          </p:cNvPr>
          <p:cNvSpPr/>
          <p:nvPr/>
        </p:nvSpPr>
        <p:spPr>
          <a:xfrm>
            <a:off x="575440" y="533965"/>
            <a:ext cx="76541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(ii)</a:t>
            </a:r>
            <a:r>
              <a:rPr lang="zh-TW" alt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最初有一個空的堆疊</a:t>
            </a:r>
            <a:r>
              <a:rPr 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B</a:t>
            </a:r>
            <a:r>
              <a:rPr lang="zh-TW" alt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，寫出執行以下後</a:t>
            </a:r>
            <a:r>
              <a:rPr 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B</a:t>
            </a:r>
            <a:r>
              <a:rPr lang="zh-TW" alt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的最後內容。</a:t>
            </a:r>
            <a:r>
              <a:rPr 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(2</a:t>
            </a:r>
            <a:r>
              <a:rPr lang="zh-CN" alt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分</a:t>
            </a:r>
            <a:r>
              <a:rPr 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0A34277D-BA9C-40F1-9119-EF753A4BEFDE}"/>
              </a:ext>
            </a:extLst>
          </p:cNvPr>
          <p:cNvSpPr/>
          <p:nvPr/>
        </p:nvSpPr>
        <p:spPr>
          <a:xfrm>
            <a:off x="2065283" y="1066115"/>
            <a:ext cx="3058510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Push(B,10)</a:t>
            </a:r>
          </a:p>
          <a:p>
            <a:r>
              <a:rPr 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Push(B,20)</a:t>
            </a:r>
          </a:p>
          <a:p>
            <a:r>
              <a:rPr 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Push(B,30)</a:t>
            </a:r>
          </a:p>
          <a:p>
            <a:r>
              <a:rPr 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Push(B, Pop(B)+Pop(B))</a:t>
            </a:r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5BA55DD6-1013-431B-91DC-DD07807681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138803"/>
              </p:ext>
            </p:extLst>
          </p:nvPr>
        </p:nvGraphicFramePr>
        <p:xfrm>
          <a:off x="6051847" y="1205347"/>
          <a:ext cx="540250" cy="127333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40250">
                  <a:extLst>
                    <a:ext uri="{9D8B030D-6E8A-4147-A177-3AD203B41FA5}">
                      <a16:colId xmlns:a16="http://schemas.microsoft.com/office/drawing/2014/main" val="1402851802"/>
                    </a:ext>
                  </a:extLst>
                </a:gridCol>
              </a:tblGrid>
              <a:tr h="3183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238298"/>
                  </a:ext>
                </a:extLst>
              </a:tr>
              <a:tr h="3183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211819"/>
                  </a:ext>
                </a:extLst>
              </a:tr>
              <a:tr h="3183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634329"/>
                  </a:ext>
                </a:extLst>
              </a:tr>
              <a:tr h="3183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820576"/>
                  </a:ext>
                </a:extLst>
              </a:tr>
            </a:tbl>
          </a:graphicData>
        </a:graphic>
      </p:graphicFrame>
      <p:sp>
        <p:nvSpPr>
          <p:cNvPr id="14" name="文字方塊 10">
            <a:extLst>
              <a:ext uri="{FF2B5EF4-FFF2-40B4-BE49-F238E27FC236}">
                <a16:creationId xmlns:a16="http://schemas.microsoft.com/office/drawing/2014/main" id="{EB432AE1-F493-46F9-86A7-DB8EC71A9BB5}"/>
              </a:ext>
            </a:extLst>
          </p:cNvPr>
          <p:cNvSpPr txBox="1"/>
          <p:nvPr/>
        </p:nvSpPr>
        <p:spPr>
          <a:xfrm>
            <a:off x="7684770" y="4946390"/>
            <a:ext cx="1459230" cy="36933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kern="10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defRPr>
            </a:lvl1pPr>
          </a:lstStyle>
          <a:p>
            <a:r>
              <a:rPr lang="en-US" dirty="0">
                <a:sym typeface="Symbol" panose="05050102010706020507" pitchFamily="18" charset="2"/>
              </a:rPr>
              <a:t></a:t>
            </a:r>
            <a:r>
              <a:rPr lang="en-US" dirty="0"/>
              <a:t>B</a:t>
            </a:r>
            <a:r>
              <a:rPr lang="zh-CN" altLang="en-US" dirty="0"/>
              <a:t>的底部</a:t>
            </a:r>
            <a:endParaRPr lang="en-US" dirty="0"/>
          </a:p>
        </p:txBody>
      </p:sp>
      <p:sp>
        <p:nvSpPr>
          <p:cNvPr id="15" name="文字方塊 11">
            <a:extLst>
              <a:ext uri="{FF2B5EF4-FFF2-40B4-BE49-F238E27FC236}">
                <a16:creationId xmlns:a16="http://schemas.microsoft.com/office/drawing/2014/main" id="{8AC94A17-D06C-4DD2-9223-AE6BC7D2AF57}"/>
              </a:ext>
            </a:extLst>
          </p:cNvPr>
          <p:cNvSpPr txBox="1"/>
          <p:nvPr/>
        </p:nvSpPr>
        <p:spPr>
          <a:xfrm>
            <a:off x="4995026" y="4946389"/>
            <a:ext cx="1272672" cy="36933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kern="10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A</a:t>
            </a:r>
            <a:r>
              <a:rPr lang="zh-CN" altLang="en-US" dirty="0"/>
              <a:t>的底部</a:t>
            </a:r>
            <a:r>
              <a:rPr lang="zh-CN" altLang="en-US" dirty="0">
                <a:sym typeface="Symbol" panose="05050102010706020507" pitchFamily="18" charset="2"/>
              </a:rPr>
              <a:t>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9EF353F-D16D-46A9-BE02-2D2C62BAD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971" y="2708771"/>
            <a:ext cx="6126998" cy="36933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(b)</a:t>
            </a:r>
            <a:r>
              <a:rPr lang="zh-TW" alt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最初有一個非空的堆疊</a:t>
            </a:r>
            <a:r>
              <a:rPr lang="en-US" altLang="zh-TW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A</a:t>
            </a:r>
            <a:r>
              <a:rPr lang="zh-TW" alt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和一個空的堆疊</a:t>
            </a:r>
            <a:r>
              <a:rPr lang="en-US" altLang="zh-TW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B</a:t>
            </a:r>
            <a:r>
              <a:rPr lang="zh-TW" alt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，如下所示：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D1A57FBA-C34A-4AE1-BEBA-50C41A9EBA54}"/>
              </a:ext>
            </a:extLst>
          </p:cNvPr>
          <p:cNvSpPr/>
          <p:nvPr/>
        </p:nvSpPr>
        <p:spPr>
          <a:xfrm>
            <a:off x="992534" y="3195341"/>
            <a:ext cx="4131259" cy="3250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800"/>
              </a:lnSpc>
            </a:pPr>
            <a:r>
              <a:rPr lang="zh-TW" alt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寫出執行以下偽代碼後</a:t>
            </a:r>
            <a:r>
              <a:rPr 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A</a:t>
            </a:r>
            <a:r>
              <a:rPr lang="zh-TW" alt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和</a:t>
            </a:r>
            <a:r>
              <a:rPr 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B</a:t>
            </a:r>
            <a:r>
              <a:rPr lang="zh-TW" alt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的最後</a:t>
            </a:r>
            <a:r>
              <a:rPr lang="zh-TW" altLang="en-US" kern="100" dirty="0">
                <a:latin typeface="Consolas" panose="020B0609020204030204" pitchFamily="49" charset="0"/>
                <a:cs typeface="Calibri" panose="020F0502020204030204" pitchFamily="34" charset="0"/>
              </a:rPr>
              <a:t>内</a:t>
            </a:r>
            <a:r>
              <a:rPr lang="zh-TW" alt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容</a:t>
            </a:r>
            <a:endParaRPr lang="en-US" sz="1400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E10DFD7-15AA-4764-8BF3-1DD5636E3543}"/>
              </a:ext>
            </a:extLst>
          </p:cNvPr>
          <p:cNvSpPr/>
          <p:nvPr/>
        </p:nvSpPr>
        <p:spPr>
          <a:xfrm>
            <a:off x="992534" y="3668108"/>
            <a:ext cx="3764588" cy="170982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TMP ← 0</a:t>
            </a:r>
          </a:p>
          <a:p>
            <a:pPr>
              <a:lnSpc>
                <a:spcPts val="1800"/>
              </a:lnSpc>
            </a:pPr>
            <a:r>
              <a:rPr lang="zh-CN" alt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當</a:t>
            </a:r>
            <a:r>
              <a:rPr 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 not Empty(A)</a:t>
            </a:r>
            <a:r>
              <a:rPr lang="zh-CN" alt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執行</a:t>
            </a:r>
            <a:endParaRPr lang="en-US" kern="100" dirty="0">
              <a:latin typeface="Consolas" panose="020B0609020204030204" pitchFamily="49" charset="0"/>
              <a:ea typeface="王漢宗細圓體繁" panose="02020300000000000000" pitchFamily="18" charset="-120"/>
              <a:cs typeface="Calibri" panose="020F0502020204030204" pitchFamily="34" charset="0"/>
            </a:endParaRPr>
          </a:p>
          <a:p>
            <a:pPr>
              <a:lnSpc>
                <a:spcPts val="1800"/>
              </a:lnSpc>
            </a:pPr>
            <a:r>
              <a:rPr 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	TMP ← </a:t>
            </a:r>
            <a:r>
              <a:rPr lang="en-US" kern="100" dirty="0" err="1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TMP+Pop</a:t>
            </a:r>
            <a:r>
              <a:rPr 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(A)</a:t>
            </a:r>
          </a:p>
          <a:p>
            <a:pPr>
              <a:lnSpc>
                <a:spcPts val="1800"/>
              </a:lnSpc>
            </a:pPr>
            <a:r>
              <a:rPr lang="en-US" altLang="zh-CN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	</a:t>
            </a:r>
            <a:r>
              <a:rPr lang="zh-CN" alt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如果</a:t>
            </a:r>
            <a:r>
              <a:rPr 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TMP&gt;30</a:t>
            </a:r>
            <a:r>
              <a:rPr lang="zh-CN" alt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則</a:t>
            </a:r>
            <a:endParaRPr lang="en-US" kern="100" dirty="0">
              <a:latin typeface="Consolas" panose="020B0609020204030204" pitchFamily="49" charset="0"/>
              <a:ea typeface="王漢宗細圓體繁" panose="02020300000000000000" pitchFamily="18" charset="-120"/>
              <a:cs typeface="Calibri" panose="020F0502020204030204" pitchFamily="34" charset="0"/>
            </a:endParaRPr>
          </a:p>
          <a:p>
            <a:pPr>
              <a:lnSpc>
                <a:spcPts val="1800"/>
              </a:lnSpc>
            </a:pPr>
            <a:r>
              <a:rPr 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		Push(B,30)</a:t>
            </a:r>
          </a:p>
          <a:p>
            <a:pPr>
              <a:lnSpc>
                <a:spcPts val="1800"/>
              </a:lnSpc>
            </a:pPr>
            <a:r>
              <a:rPr 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		TMP ← TMP</a:t>
            </a:r>
            <a:r>
              <a:rPr 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  <a:sym typeface="Symbol" panose="05050102010706020507" pitchFamily="18" charset="2"/>
              </a:rPr>
              <a:t></a:t>
            </a:r>
            <a:r>
              <a:rPr 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30</a:t>
            </a:r>
          </a:p>
          <a:p>
            <a:pPr>
              <a:lnSpc>
                <a:spcPts val="1800"/>
              </a:lnSpc>
            </a:pPr>
            <a:r>
              <a:rPr 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Push(B,TMP)</a:t>
            </a:r>
          </a:p>
        </p:txBody>
      </p:sp>
      <p:sp>
        <p:nvSpPr>
          <p:cNvPr id="19" name="投影片編號版面配置區 18">
            <a:extLst>
              <a:ext uri="{FF2B5EF4-FFF2-40B4-BE49-F238E27FC236}">
                <a16:creationId xmlns:a16="http://schemas.microsoft.com/office/drawing/2014/main" id="{5F3331D2-B2E7-434E-B395-B7F33E233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3C67-DB97-4DF7-B4FA-DEFB32870015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20" name="表格 19">
            <a:extLst>
              <a:ext uri="{FF2B5EF4-FFF2-40B4-BE49-F238E27FC236}">
                <a16:creationId xmlns:a16="http://schemas.microsoft.com/office/drawing/2014/main" id="{E8ECC51C-3786-432A-BD1E-3A21A6BDB7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699634"/>
              </p:ext>
            </p:extLst>
          </p:nvPr>
        </p:nvGraphicFramePr>
        <p:xfrm>
          <a:off x="6193719" y="4024273"/>
          <a:ext cx="540250" cy="127333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40250">
                  <a:extLst>
                    <a:ext uri="{9D8B030D-6E8A-4147-A177-3AD203B41FA5}">
                      <a16:colId xmlns:a16="http://schemas.microsoft.com/office/drawing/2014/main" val="1402851802"/>
                    </a:ext>
                  </a:extLst>
                </a:gridCol>
              </a:tblGrid>
              <a:tr h="3183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238298"/>
                  </a:ext>
                </a:extLst>
              </a:tr>
              <a:tr h="3183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211819"/>
                  </a:ext>
                </a:extLst>
              </a:tr>
              <a:tr h="3183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634329"/>
                  </a:ext>
                </a:extLst>
              </a:tr>
              <a:tr h="3183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820576"/>
                  </a:ext>
                </a:extLst>
              </a:tr>
            </a:tbl>
          </a:graphicData>
        </a:graphic>
      </p:graphicFrame>
      <p:graphicFrame>
        <p:nvGraphicFramePr>
          <p:cNvPr id="21" name="表格 20">
            <a:extLst>
              <a:ext uri="{FF2B5EF4-FFF2-40B4-BE49-F238E27FC236}">
                <a16:creationId xmlns:a16="http://schemas.microsoft.com/office/drawing/2014/main" id="{5B0CF805-DF3A-44D6-8426-845486F40A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622136"/>
              </p:ext>
            </p:extLst>
          </p:nvPr>
        </p:nvGraphicFramePr>
        <p:xfrm>
          <a:off x="7157938" y="4037696"/>
          <a:ext cx="540250" cy="127333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40250">
                  <a:extLst>
                    <a:ext uri="{9D8B030D-6E8A-4147-A177-3AD203B41FA5}">
                      <a16:colId xmlns:a16="http://schemas.microsoft.com/office/drawing/2014/main" val="1402851802"/>
                    </a:ext>
                  </a:extLst>
                </a:gridCol>
              </a:tblGrid>
              <a:tr h="3183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238298"/>
                  </a:ext>
                </a:extLst>
              </a:tr>
              <a:tr h="3183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211819"/>
                  </a:ext>
                </a:extLst>
              </a:tr>
              <a:tr h="3183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634329"/>
                  </a:ext>
                </a:extLst>
              </a:tr>
              <a:tr h="3183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820576"/>
                  </a:ext>
                </a:extLst>
              </a:tr>
            </a:tbl>
          </a:graphicData>
        </a:graphic>
      </p:graphicFrame>
      <p:sp>
        <p:nvSpPr>
          <p:cNvPr id="22" name="矩形 21">
            <a:extLst>
              <a:ext uri="{FF2B5EF4-FFF2-40B4-BE49-F238E27FC236}">
                <a16:creationId xmlns:a16="http://schemas.microsoft.com/office/drawing/2014/main" id="{3B692C0A-15A3-4D9A-B6AD-C3C1750C58D9}"/>
              </a:ext>
            </a:extLst>
          </p:cNvPr>
          <p:cNvSpPr/>
          <p:nvPr/>
        </p:nvSpPr>
        <p:spPr>
          <a:xfrm>
            <a:off x="6103002" y="2167970"/>
            <a:ext cx="437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100" dirty="0">
                <a:solidFill>
                  <a:srgbClr val="FF0000"/>
                </a:solidFill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10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C80A0B46-5EFE-4877-ADB5-5D115C2B954A}"/>
              </a:ext>
            </a:extLst>
          </p:cNvPr>
          <p:cNvSpPr/>
          <p:nvPr/>
        </p:nvSpPr>
        <p:spPr>
          <a:xfrm>
            <a:off x="6103002" y="1833010"/>
            <a:ext cx="437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100" dirty="0">
                <a:solidFill>
                  <a:srgbClr val="FF0000"/>
                </a:solidFill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20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6D8028B6-426E-4B6D-A196-5D1D49842999}"/>
              </a:ext>
            </a:extLst>
          </p:cNvPr>
          <p:cNvSpPr/>
          <p:nvPr/>
        </p:nvSpPr>
        <p:spPr>
          <a:xfrm>
            <a:off x="6103002" y="1522297"/>
            <a:ext cx="437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100" dirty="0">
                <a:solidFill>
                  <a:srgbClr val="FF0000"/>
                </a:solidFill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30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5C9C9E36-6FD2-4FE0-BD5E-4EB0F40F281A}"/>
              </a:ext>
            </a:extLst>
          </p:cNvPr>
          <p:cNvSpPr/>
          <p:nvPr/>
        </p:nvSpPr>
        <p:spPr>
          <a:xfrm>
            <a:off x="6103001" y="1840668"/>
            <a:ext cx="437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100" dirty="0">
                <a:solidFill>
                  <a:srgbClr val="FF0000"/>
                </a:solidFill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50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F5CE37CD-34F2-45A4-9FAD-CCA46B0DDB40}"/>
              </a:ext>
            </a:extLst>
          </p:cNvPr>
          <p:cNvSpPr/>
          <p:nvPr/>
        </p:nvSpPr>
        <p:spPr>
          <a:xfrm>
            <a:off x="6233842" y="4647142"/>
            <a:ext cx="437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100" dirty="0">
                <a:solidFill>
                  <a:srgbClr val="FF0000"/>
                </a:solidFill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15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5F32768F-BD05-4151-B0D8-4DBF2D95470C}"/>
              </a:ext>
            </a:extLst>
          </p:cNvPr>
          <p:cNvSpPr/>
          <p:nvPr/>
        </p:nvSpPr>
        <p:spPr>
          <a:xfrm>
            <a:off x="6305435" y="4966371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100" dirty="0">
                <a:solidFill>
                  <a:srgbClr val="FF0000"/>
                </a:solidFill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5B6D258F-413A-4E6E-B3FA-FC973BE36B4A}"/>
              </a:ext>
            </a:extLst>
          </p:cNvPr>
          <p:cNvSpPr/>
          <p:nvPr/>
        </p:nvSpPr>
        <p:spPr>
          <a:xfrm>
            <a:off x="6233842" y="4347895"/>
            <a:ext cx="437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100" dirty="0">
                <a:solidFill>
                  <a:srgbClr val="FF0000"/>
                </a:solidFill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20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81A45E5D-9270-44DF-B3A4-9A24EB2AA00C}"/>
              </a:ext>
            </a:extLst>
          </p:cNvPr>
          <p:cNvSpPr/>
          <p:nvPr/>
        </p:nvSpPr>
        <p:spPr>
          <a:xfrm>
            <a:off x="6233842" y="3996879"/>
            <a:ext cx="437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100" dirty="0">
                <a:solidFill>
                  <a:srgbClr val="FF0000"/>
                </a:solidFill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30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2D2FCDA9-D972-4C84-BD3F-0C8403E382AC}"/>
              </a:ext>
            </a:extLst>
          </p:cNvPr>
          <p:cNvSpPr/>
          <p:nvPr/>
        </p:nvSpPr>
        <p:spPr>
          <a:xfrm>
            <a:off x="7209093" y="4947288"/>
            <a:ext cx="437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100" dirty="0">
                <a:solidFill>
                  <a:srgbClr val="FF0000"/>
                </a:solidFill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30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450CA1C9-4932-482B-9EDB-D6BFAAF75E89}"/>
              </a:ext>
            </a:extLst>
          </p:cNvPr>
          <p:cNvSpPr/>
          <p:nvPr/>
        </p:nvSpPr>
        <p:spPr>
          <a:xfrm>
            <a:off x="7209093" y="4674364"/>
            <a:ext cx="437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100" dirty="0">
                <a:solidFill>
                  <a:srgbClr val="FF0000"/>
                </a:solidFill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30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13B5A39B-B3B7-4FB2-9FF3-B53CE09EA205}"/>
              </a:ext>
            </a:extLst>
          </p:cNvPr>
          <p:cNvSpPr/>
          <p:nvPr/>
        </p:nvSpPr>
        <p:spPr>
          <a:xfrm>
            <a:off x="4260696" y="3812213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100" dirty="0">
                <a:solidFill>
                  <a:srgbClr val="FF0000"/>
                </a:solidFill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02F80E1C-3D9E-4C0B-89F1-B97CF0948866}"/>
              </a:ext>
            </a:extLst>
          </p:cNvPr>
          <p:cNvSpPr/>
          <p:nvPr/>
        </p:nvSpPr>
        <p:spPr>
          <a:xfrm>
            <a:off x="7209093" y="4338355"/>
            <a:ext cx="437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100" dirty="0">
                <a:solidFill>
                  <a:srgbClr val="FF0000"/>
                </a:solidFill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10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64F469D6-B7F1-45F9-858E-6F8922A445A2}"/>
              </a:ext>
            </a:extLst>
          </p:cNvPr>
          <p:cNvSpPr/>
          <p:nvPr/>
        </p:nvSpPr>
        <p:spPr>
          <a:xfrm>
            <a:off x="1135052" y="1048356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kern="100" dirty="0"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偽代碼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82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96296E-6 L -0.19132 -0.0182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66" y="-92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59259E-6 L -0.2974 0.0270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78" y="1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22222E-6 L -0.25 -2.22222E-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7 L -0.20017 -0.0511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17" y="-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-0.2441 -0.06204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05" y="-3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07407E-6 L -0.22292 -0.12014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46" y="-6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3" grpId="1"/>
      <p:bldP spid="24" grpId="0"/>
      <p:bldP spid="24" grpId="1"/>
      <p:bldP spid="25" grpId="0"/>
      <p:bldP spid="26" grpId="0"/>
      <p:bldP spid="26" grpId="1"/>
      <p:bldP spid="27" grpId="0"/>
      <p:bldP spid="28" grpId="0"/>
      <p:bldP spid="28" grpId="1"/>
      <p:bldP spid="29" grpId="0"/>
      <p:bldP spid="29" grpId="1"/>
      <p:bldP spid="30" grpId="0"/>
      <p:bldP spid="31" grpId="0"/>
      <p:bldP spid="32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20EE31F8-116F-467C-BE8A-18036FF7412B}"/>
              </a:ext>
            </a:extLst>
          </p:cNvPr>
          <p:cNvSpPr/>
          <p:nvPr/>
        </p:nvSpPr>
        <p:spPr>
          <a:xfrm>
            <a:off x="551792" y="407561"/>
            <a:ext cx="7220607" cy="92333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kern="100" dirty="0">
                <a:ea typeface="王漢宗細圓體繁" panose="02020300000000000000" pitchFamily="18" charset="-120"/>
                <a:cs typeface="Calibri" panose="020F0502020204030204" pitchFamily="34" charset="0"/>
              </a:rPr>
              <a:t>(c)</a:t>
            </a:r>
            <a:r>
              <a:rPr lang="zh-CN" altLang="en-US" kern="100" dirty="0">
                <a:ea typeface="王漢宗細圓體繁" panose="02020300000000000000" pitchFamily="18" charset="-120"/>
                <a:cs typeface="Calibri" panose="020F0502020204030204" pitchFamily="34" charset="0"/>
              </a:rPr>
              <a:t>最初有一個非空的堆疊</a:t>
            </a:r>
            <a:r>
              <a:rPr lang="en-US" kern="100" dirty="0">
                <a:ea typeface="王漢宗細圓體繁" panose="02020300000000000000" pitchFamily="18" charset="-120"/>
                <a:cs typeface="Calibri" panose="020F0502020204030204" pitchFamily="34" charset="0"/>
              </a:rPr>
              <a:t>X</a:t>
            </a:r>
            <a:r>
              <a:rPr lang="zh-CN" altLang="en-US" kern="100" dirty="0">
                <a:ea typeface="王漢宗細圓體繁" panose="02020300000000000000" pitchFamily="18" charset="-120"/>
                <a:cs typeface="Calibri" panose="020F0502020204030204" pitchFamily="34" charset="0"/>
              </a:rPr>
              <a:t>和一個空的堆疊</a:t>
            </a:r>
            <a:r>
              <a:rPr lang="en-US" kern="100" dirty="0">
                <a:ea typeface="王漢宗細圓體繁" panose="02020300000000000000" pitchFamily="18" charset="-120"/>
                <a:cs typeface="Calibri" panose="020F0502020204030204" pitchFamily="34" charset="0"/>
              </a:rPr>
              <a:t>Y</a:t>
            </a:r>
            <a:r>
              <a:rPr lang="zh-CN" altLang="en-US" kern="100" dirty="0">
                <a:ea typeface="王漢宗細圓體繁" panose="02020300000000000000" pitchFamily="18" charset="-120"/>
                <a:cs typeface="Calibri" panose="020F0502020204030204" pitchFamily="34" charset="0"/>
              </a:rPr>
              <a:t>。</a:t>
            </a:r>
            <a:endParaRPr lang="en-US" kern="100" dirty="0">
              <a:ea typeface="王漢宗細圓體繁" panose="02020300000000000000" pitchFamily="18" charset="-120"/>
              <a:cs typeface="Calibri" panose="020F0502020204030204" pitchFamily="34" charset="0"/>
            </a:endParaRPr>
          </a:p>
          <a:p>
            <a:r>
              <a:rPr lang="en-US" kern="100" dirty="0">
                <a:ea typeface="王漢宗細圓體繁" panose="02020300000000000000" pitchFamily="18" charset="-120"/>
                <a:cs typeface="Calibri" panose="020F0502020204030204" pitchFamily="34" charset="0"/>
              </a:rPr>
              <a:t>REV(X,Y)</a:t>
            </a:r>
            <a:r>
              <a:rPr lang="zh-TW" altLang="en-US" kern="100" dirty="0">
                <a:ea typeface="王漢宗細圓體繁" panose="02020300000000000000" pitchFamily="18" charset="-120"/>
                <a:cs typeface="Calibri" panose="020F0502020204030204" pitchFamily="34" charset="0"/>
              </a:rPr>
              <a:t>是一個把堆疊</a:t>
            </a:r>
            <a:r>
              <a:rPr lang="en-US" kern="100" dirty="0">
                <a:ea typeface="王漢宗細圓體繁" panose="02020300000000000000" pitchFamily="18" charset="-120"/>
                <a:cs typeface="Calibri" panose="020F0502020204030204" pitchFamily="34" charset="0"/>
              </a:rPr>
              <a:t>X</a:t>
            </a:r>
            <a:r>
              <a:rPr lang="zh-TW" altLang="en-US" kern="100" dirty="0">
                <a:ea typeface="王漢宗細圓體繁" panose="02020300000000000000" pitchFamily="18" charset="-120"/>
                <a:cs typeface="Calibri" panose="020F0502020204030204" pitchFamily="34" charset="0"/>
              </a:rPr>
              <a:t>中的所有紙箱，移至堆疊</a:t>
            </a:r>
            <a:r>
              <a:rPr lang="en-US" kern="100" dirty="0">
                <a:ea typeface="王漢宗細圓體繁" panose="02020300000000000000" pitchFamily="18" charset="-120"/>
                <a:cs typeface="Calibri" panose="020F0502020204030204" pitchFamily="34" charset="0"/>
              </a:rPr>
              <a:t>Y</a:t>
            </a:r>
            <a:r>
              <a:rPr lang="zh-TW" altLang="en-US" kern="100" dirty="0">
                <a:ea typeface="王漢宗細圓體繁" panose="02020300000000000000" pitchFamily="18" charset="-120"/>
                <a:cs typeface="Calibri" panose="020F0502020204030204" pitchFamily="34" charset="0"/>
              </a:rPr>
              <a:t>的子程式，</a:t>
            </a:r>
            <a:endParaRPr lang="en-US" kern="100" dirty="0">
              <a:ea typeface="王漢宗細圓體繁" panose="02020300000000000000" pitchFamily="18" charset="-120"/>
              <a:cs typeface="Calibri" panose="020F0502020204030204" pitchFamily="34" charset="0"/>
            </a:endParaRPr>
          </a:p>
          <a:p>
            <a:r>
              <a:rPr lang="zh-CN" altLang="en-US" kern="100" dirty="0">
                <a:ea typeface="王漢宗細圓體繁" panose="02020300000000000000" pitchFamily="18" charset="-120"/>
                <a:cs typeface="Calibri" panose="020F0502020204030204" pitchFamily="34" charset="0"/>
              </a:rPr>
              <a:t>而在</a:t>
            </a:r>
            <a:r>
              <a:rPr lang="en-US" kern="100" dirty="0">
                <a:ea typeface="王漢宗細圓體繁" panose="02020300000000000000" pitchFamily="18" charset="-120"/>
                <a:cs typeface="Calibri" panose="020F0502020204030204" pitchFamily="34" charset="0"/>
              </a:rPr>
              <a:t>Y</a:t>
            </a:r>
            <a:r>
              <a:rPr lang="zh-CN" altLang="en-US" kern="100" dirty="0">
                <a:ea typeface="王漢宗細圓體繁" panose="02020300000000000000" pitchFamily="18" charset="-120"/>
                <a:cs typeface="Calibri" panose="020F0502020204030204" pitchFamily="34" charset="0"/>
              </a:rPr>
              <a:t>内的紙箱是按相反次序排列。以下展示</a:t>
            </a:r>
            <a:endParaRPr lang="en-US" kern="100" dirty="0">
              <a:ea typeface="王漢宗細圓體繁" panose="02020300000000000000" pitchFamily="18" charset="-120"/>
              <a:cs typeface="Calibri" panose="020F0502020204030204" pitchFamily="34" charset="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AD04ED09-CAA2-4684-B5FE-85266552A07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195" y="1649898"/>
            <a:ext cx="7447609" cy="2303884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8287887C-B4AC-4B25-BC6B-71F44F563A8E}"/>
              </a:ext>
            </a:extLst>
          </p:cNvPr>
          <p:cNvSpPr/>
          <p:nvPr/>
        </p:nvSpPr>
        <p:spPr>
          <a:xfrm>
            <a:off x="848195" y="4057634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完成以下偽代碼。</a:t>
            </a:r>
            <a:endParaRPr 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382DF52C-4AD4-4529-8853-C3CE0F0DB1CC}"/>
              </a:ext>
            </a:extLst>
          </p:cNvPr>
          <p:cNvSpPr/>
          <p:nvPr/>
        </p:nvSpPr>
        <p:spPr>
          <a:xfrm>
            <a:off x="1146949" y="4919783"/>
            <a:ext cx="34250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dirty="0">
                <a:solidFill>
                  <a:srgbClr val="FF0000"/>
                </a:solidFill>
                <a:latin typeface="Consolas" panose="020B0609020204030204" pitchFamily="49" charset="0"/>
              </a:rPr>
              <a:t>當</a:t>
            </a:r>
            <a:r>
              <a:rPr lang="en-US" sz="2400" dirty="0">
                <a:solidFill>
                  <a:srgbClr val="00B050"/>
                </a:solidFill>
                <a:latin typeface="Consolas" panose="020B0609020204030204" pitchFamily="49" charset="0"/>
              </a:rPr>
              <a:t>not</a:t>
            </a:r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</a:rPr>
              <a:t> empty(</a:t>
            </a:r>
            <a:r>
              <a:rPr lang="en-US" sz="2400" dirty="0">
                <a:solidFill>
                  <a:srgbClr val="00B050"/>
                </a:solidFill>
                <a:latin typeface="Consolas" panose="020B0609020204030204" pitchFamily="49" charset="0"/>
              </a:rPr>
              <a:t>X</a:t>
            </a:r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</a:rPr>
              <a:t>) </a:t>
            </a:r>
            <a:r>
              <a:rPr lang="zh-TW" altLang="en-US" sz="2400" dirty="0">
                <a:solidFill>
                  <a:srgbClr val="FF0000"/>
                </a:solidFill>
                <a:latin typeface="Consolas" panose="020B0609020204030204" pitchFamily="49" charset="0"/>
              </a:rPr>
              <a:t>執行</a:t>
            </a:r>
          </a:p>
          <a:p>
            <a:pPr algn="r"/>
            <a:r>
              <a:rPr lang="en-US" sz="2400" dirty="0">
                <a:solidFill>
                  <a:srgbClr val="00B0F0"/>
                </a:solidFill>
                <a:latin typeface="Consolas" panose="020B0609020204030204" pitchFamily="49" charset="0"/>
              </a:rPr>
              <a:t>Pop(X)</a:t>
            </a:r>
            <a:endParaRPr lang="en-US" sz="2400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6F34620-17BF-4CAB-923B-CFA377C66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3C67-DB97-4DF7-B4FA-DEFB32870015}" type="slidenum">
              <a:rPr lang="en-US" smtClean="0"/>
              <a:t>3</a:t>
            </a:fld>
            <a:endParaRPr 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77945E36-8636-4019-B2C0-D7CF4D7AB13D}"/>
              </a:ext>
            </a:extLst>
          </p:cNvPr>
          <p:cNvSpPr/>
          <p:nvPr/>
        </p:nvSpPr>
        <p:spPr>
          <a:xfrm>
            <a:off x="848195" y="4530818"/>
            <a:ext cx="4376948" cy="129266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/>
              <a:t>REV(X,Y)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9" name="直線單箭頭接點 8">
            <a:extLst>
              <a:ext uri="{FF2B5EF4-FFF2-40B4-BE49-F238E27FC236}">
                <a16:creationId xmlns:a16="http://schemas.microsoft.com/office/drawing/2014/main" id="{63710F57-D6FA-458A-94EE-3950141E1C2A}"/>
              </a:ext>
            </a:extLst>
          </p:cNvPr>
          <p:cNvCxnSpPr/>
          <p:nvPr/>
        </p:nvCxnSpPr>
        <p:spPr>
          <a:xfrm>
            <a:off x="1455576" y="1847461"/>
            <a:ext cx="1847461" cy="1156996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直線單箭頭接點 9">
            <a:extLst>
              <a:ext uri="{FF2B5EF4-FFF2-40B4-BE49-F238E27FC236}">
                <a16:creationId xmlns:a16="http://schemas.microsoft.com/office/drawing/2014/main" id="{8708462E-5013-42E1-96CD-41E18877EEA2}"/>
              </a:ext>
            </a:extLst>
          </p:cNvPr>
          <p:cNvCxnSpPr>
            <a:cxnSpLocks/>
          </p:cNvCxnSpPr>
          <p:nvPr/>
        </p:nvCxnSpPr>
        <p:spPr>
          <a:xfrm>
            <a:off x="1455575" y="2223342"/>
            <a:ext cx="1847461" cy="390558"/>
          </a:xfrm>
          <a:prstGeom prst="straightConnector1">
            <a:avLst/>
          </a:prstGeom>
          <a:ln w="19050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矩形 15">
            <a:extLst>
              <a:ext uri="{FF2B5EF4-FFF2-40B4-BE49-F238E27FC236}">
                <a16:creationId xmlns:a16="http://schemas.microsoft.com/office/drawing/2014/main" id="{528F34C8-A260-46A7-96A5-83B491F46F5B}"/>
              </a:ext>
            </a:extLst>
          </p:cNvPr>
          <p:cNvSpPr/>
          <p:nvPr/>
        </p:nvSpPr>
        <p:spPr>
          <a:xfrm>
            <a:off x="1791654" y="5289115"/>
            <a:ext cx="32468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Consolas" panose="020B0609020204030204" pitchFamily="49" charset="0"/>
              </a:rPr>
              <a:t>Push</a:t>
            </a:r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</a:rPr>
              <a:t>(Y,		)</a:t>
            </a:r>
            <a:endParaRPr lang="en-US" sz="2400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E80185E6-5B45-4567-B934-0CAFBB52911A}"/>
              </a:ext>
            </a:extLst>
          </p:cNvPr>
          <p:cNvSpPr/>
          <p:nvPr/>
        </p:nvSpPr>
        <p:spPr>
          <a:xfrm>
            <a:off x="3139539" y="2856141"/>
            <a:ext cx="4379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100" dirty="0">
                <a:solidFill>
                  <a:srgbClr val="FF0000"/>
                </a:solidFill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40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2C6960EF-BE99-43F1-9485-1D00769D811D}"/>
              </a:ext>
            </a:extLst>
          </p:cNvPr>
          <p:cNvSpPr/>
          <p:nvPr/>
        </p:nvSpPr>
        <p:spPr>
          <a:xfrm>
            <a:off x="3139539" y="2486809"/>
            <a:ext cx="4379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100" dirty="0">
                <a:solidFill>
                  <a:srgbClr val="FF0000"/>
                </a:solidFill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30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38E5EB74-FC23-4F44-884C-4B1810251445}"/>
              </a:ext>
            </a:extLst>
          </p:cNvPr>
          <p:cNvSpPr/>
          <p:nvPr/>
        </p:nvSpPr>
        <p:spPr>
          <a:xfrm>
            <a:off x="3139539" y="2119595"/>
            <a:ext cx="4379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100" dirty="0">
                <a:solidFill>
                  <a:srgbClr val="FF0000"/>
                </a:solidFill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20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4CC88599-FD3E-4AAF-8F2C-286945FF144B}"/>
              </a:ext>
            </a:extLst>
          </p:cNvPr>
          <p:cNvSpPr/>
          <p:nvPr/>
        </p:nvSpPr>
        <p:spPr>
          <a:xfrm>
            <a:off x="3139539" y="1750263"/>
            <a:ext cx="4379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100" dirty="0">
                <a:solidFill>
                  <a:srgbClr val="FF0000"/>
                </a:solidFill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10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71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940B51D6-D442-4F80-AB6F-CA462E70E3B3}"/>
              </a:ext>
            </a:extLst>
          </p:cNvPr>
          <p:cNvSpPr/>
          <p:nvPr/>
        </p:nvSpPr>
        <p:spPr>
          <a:xfrm>
            <a:off x="544434" y="448967"/>
            <a:ext cx="53445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(d)</a:t>
            </a:r>
            <a:r>
              <a:rPr lang="zh-TW" altLang="en-US" dirty="0"/>
              <a:t>最初有一個非空的堆疊</a:t>
            </a:r>
            <a:r>
              <a:rPr lang="en-US" altLang="zh-TW" dirty="0"/>
              <a:t>A</a:t>
            </a:r>
            <a:r>
              <a:rPr lang="zh-TW" altLang="en-US" dirty="0"/>
              <a:t>和一個空的堆疊</a:t>
            </a:r>
            <a:r>
              <a:rPr lang="en-US" altLang="zh-TW" dirty="0"/>
              <a:t>B</a:t>
            </a:r>
            <a:endParaRPr lang="en-US" dirty="0"/>
          </a:p>
        </p:txBody>
      </p:sp>
      <p:pic>
        <p:nvPicPr>
          <p:cNvPr id="3" name="图片 11">
            <a:extLst>
              <a:ext uri="{FF2B5EF4-FFF2-40B4-BE49-F238E27FC236}">
                <a16:creationId xmlns:a16="http://schemas.microsoft.com/office/drawing/2014/main" id="{C0291732-F298-4631-B209-006B4189E5D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770" y="1008993"/>
            <a:ext cx="7306459" cy="357649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F4070200-8615-417A-99C5-3E86B8F76C21}"/>
              </a:ext>
            </a:extLst>
          </p:cNvPr>
          <p:cNvSpPr/>
          <p:nvPr/>
        </p:nvSpPr>
        <p:spPr>
          <a:xfrm>
            <a:off x="740978" y="4855160"/>
            <a:ext cx="40710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在</a:t>
            </a:r>
            <a:r>
              <a:rPr lang="en-US" altLang="zh-TW" dirty="0"/>
              <a:t>A</a:t>
            </a:r>
            <a:r>
              <a:rPr lang="zh-TW" altLang="en-US" dirty="0"/>
              <a:t>底部有</a:t>
            </a:r>
            <a:r>
              <a:rPr lang="en-US" altLang="zh-TW" dirty="0"/>
              <a:t>N</a:t>
            </a:r>
            <a:r>
              <a:rPr lang="zh-TW" altLang="en-US" dirty="0"/>
              <a:t>個紙箱內的蘋果</a:t>
            </a:r>
            <a:r>
              <a:rPr lang="zh-TW" altLang="en-US" dirty="0">
                <a:solidFill>
                  <a:srgbClr val="FF0000"/>
                </a:solidFill>
              </a:rPr>
              <a:t>腐爛</a:t>
            </a:r>
            <a:r>
              <a:rPr lang="zh-TW" altLang="en-US" dirty="0"/>
              <a:t>了。利用</a:t>
            </a:r>
            <a:r>
              <a:rPr lang="en-US" altLang="zh-TW" dirty="0"/>
              <a:t>REV(X,Y) </a:t>
            </a:r>
            <a:r>
              <a:rPr lang="zh-TW" altLang="en-US" dirty="0"/>
              <a:t>寫出偽代碼，</a:t>
            </a:r>
          </a:p>
          <a:p>
            <a:r>
              <a:rPr lang="zh-TW" altLang="en-US" dirty="0"/>
              <a:t>來取出底部</a:t>
            </a:r>
            <a:r>
              <a:rPr lang="en-US" altLang="zh-TW" dirty="0"/>
              <a:t>N</a:t>
            </a:r>
            <a:r>
              <a:rPr lang="zh-TW" altLang="en-US" dirty="0"/>
              <a:t>個紙箱，及將剩餘的紙箱以原有次序保留在</a:t>
            </a:r>
            <a:r>
              <a:rPr lang="en-US" altLang="zh-TW" dirty="0"/>
              <a:t>A</a:t>
            </a:r>
            <a:r>
              <a:rPr lang="zh-TW" altLang="en-US" dirty="0"/>
              <a:t>内。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2B40162-8FC9-4761-9CC2-8AF422CC6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3C67-DB97-4DF7-B4FA-DEFB32870015}" type="slidenum">
              <a:rPr lang="en-US" smtClean="0"/>
              <a:t>4</a:t>
            </a:fld>
            <a:endParaRPr lang="en-US"/>
          </a:p>
        </p:txBody>
      </p: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AB38D504-9DF6-4E21-AE38-BBE3F6FD28E9}"/>
              </a:ext>
            </a:extLst>
          </p:cNvPr>
          <p:cNvCxnSpPr>
            <a:cxnSpLocks/>
          </p:cNvCxnSpPr>
          <p:nvPr/>
        </p:nvCxnSpPr>
        <p:spPr>
          <a:xfrm>
            <a:off x="1905000" y="2225040"/>
            <a:ext cx="182880" cy="13258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7A415ABC-D3A1-4259-B738-145FD922ED23}"/>
              </a:ext>
            </a:extLst>
          </p:cNvPr>
          <p:cNvCxnSpPr>
            <a:cxnSpLocks/>
          </p:cNvCxnSpPr>
          <p:nvPr/>
        </p:nvCxnSpPr>
        <p:spPr>
          <a:xfrm>
            <a:off x="2087880" y="1341120"/>
            <a:ext cx="1356360" cy="2087880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直線單箭頭接點 11">
            <a:extLst>
              <a:ext uri="{FF2B5EF4-FFF2-40B4-BE49-F238E27FC236}">
                <a16:creationId xmlns:a16="http://schemas.microsoft.com/office/drawing/2014/main" id="{15CB71CD-1851-4519-99BD-DEA2992E9936}"/>
              </a:ext>
            </a:extLst>
          </p:cNvPr>
          <p:cNvCxnSpPr>
            <a:cxnSpLocks/>
          </p:cNvCxnSpPr>
          <p:nvPr/>
        </p:nvCxnSpPr>
        <p:spPr>
          <a:xfrm>
            <a:off x="2087880" y="2042809"/>
            <a:ext cx="1356360" cy="330740"/>
          </a:xfrm>
          <a:prstGeom prst="straightConnector1">
            <a:avLst/>
          </a:prstGeom>
          <a:ln w="19050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矩形 17">
            <a:extLst>
              <a:ext uri="{FF2B5EF4-FFF2-40B4-BE49-F238E27FC236}">
                <a16:creationId xmlns:a16="http://schemas.microsoft.com/office/drawing/2014/main" id="{2745A011-6B98-4953-B589-58CF8A5CC3E9}"/>
              </a:ext>
            </a:extLst>
          </p:cNvPr>
          <p:cNvSpPr/>
          <p:nvPr/>
        </p:nvSpPr>
        <p:spPr>
          <a:xfrm>
            <a:off x="3225270" y="3244334"/>
            <a:ext cx="4379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100" dirty="0">
                <a:solidFill>
                  <a:srgbClr val="FF0000"/>
                </a:solidFill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40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24120C39-511D-46A5-ACF6-607178FC2D62}"/>
              </a:ext>
            </a:extLst>
          </p:cNvPr>
          <p:cNvSpPr/>
          <p:nvPr/>
        </p:nvSpPr>
        <p:spPr>
          <a:xfrm>
            <a:off x="3225270" y="2188883"/>
            <a:ext cx="4379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kern="100" dirty="0">
                <a:solidFill>
                  <a:srgbClr val="FF0000"/>
                </a:solidFill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13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D607CD2C-084E-4D8E-AB03-5A7114318620}"/>
              </a:ext>
            </a:extLst>
          </p:cNvPr>
          <p:cNvSpPr/>
          <p:nvPr/>
        </p:nvSpPr>
        <p:spPr>
          <a:xfrm>
            <a:off x="3233325" y="1868190"/>
            <a:ext cx="4379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kern="100" dirty="0">
                <a:solidFill>
                  <a:srgbClr val="FF0000"/>
                </a:solidFill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99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2870EF03-700B-4511-B2C0-798E38B75D8C}"/>
              </a:ext>
            </a:extLst>
          </p:cNvPr>
          <p:cNvSpPr/>
          <p:nvPr/>
        </p:nvSpPr>
        <p:spPr>
          <a:xfrm>
            <a:off x="3216690" y="1131817"/>
            <a:ext cx="4379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kern="100" dirty="0">
                <a:solidFill>
                  <a:srgbClr val="FF0000"/>
                </a:solidFill>
                <a:latin typeface="Consolas" panose="020B0609020204030204" pitchFamily="49" charset="0"/>
                <a:ea typeface="王漢宗細圓體繁" panose="02020300000000000000" pitchFamily="18" charset="-120"/>
                <a:cs typeface="Calibri" panose="020F0502020204030204" pitchFamily="34" charset="0"/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右大括弧 21">
            <a:extLst>
              <a:ext uri="{FF2B5EF4-FFF2-40B4-BE49-F238E27FC236}">
                <a16:creationId xmlns:a16="http://schemas.microsoft.com/office/drawing/2014/main" id="{1EB557CE-5A28-43A9-B108-2C68843AFE3A}"/>
              </a:ext>
            </a:extLst>
          </p:cNvPr>
          <p:cNvSpPr/>
          <p:nvPr/>
        </p:nvSpPr>
        <p:spPr>
          <a:xfrm>
            <a:off x="3679320" y="1151112"/>
            <a:ext cx="437940" cy="1057067"/>
          </a:xfrm>
          <a:prstGeom prst="rightBrace">
            <a:avLst>
              <a:gd name="adj1" fmla="val 38782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直線單箭頭接點 22">
            <a:extLst>
              <a:ext uri="{FF2B5EF4-FFF2-40B4-BE49-F238E27FC236}">
                <a16:creationId xmlns:a16="http://schemas.microsoft.com/office/drawing/2014/main" id="{03842026-62C2-485D-8403-D88E272E6830}"/>
              </a:ext>
            </a:extLst>
          </p:cNvPr>
          <p:cNvCxnSpPr>
            <a:cxnSpLocks/>
          </p:cNvCxnSpPr>
          <p:nvPr/>
        </p:nvCxnSpPr>
        <p:spPr>
          <a:xfrm>
            <a:off x="3627120" y="2373549"/>
            <a:ext cx="1984895" cy="1041890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直線單箭頭接點 23">
            <a:extLst>
              <a:ext uri="{FF2B5EF4-FFF2-40B4-BE49-F238E27FC236}">
                <a16:creationId xmlns:a16="http://schemas.microsoft.com/office/drawing/2014/main" id="{96A38CAB-CDC9-4C25-B030-702473BABB81}"/>
              </a:ext>
            </a:extLst>
          </p:cNvPr>
          <p:cNvCxnSpPr>
            <a:cxnSpLocks/>
          </p:cNvCxnSpPr>
          <p:nvPr/>
        </p:nvCxnSpPr>
        <p:spPr>
          <a:xfrm>
            <a:off x="3627120" y="2604563"/>
            <a:ext cx="1984895" cy="488869"/>
          </a:xfrm>
          <a:prstGeom prst="straightConnector1">
            <a:avLst/>
          </a:prstGeom>
          <a:ln w="19050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" name="矩形 27">
            <a:extLst>
              <a:ext uri="{FF2B5EF4-FFF2-40B4-BE49-F238E27FC236}">
                <a16:creationId xmlns:a16="http://schemas.microsoft.com/office/drawing/2014/main" id="{68DE2528-DFF3-42DE-8D91-D633B3A1F9C2}"/>
              </a:ext>
            </a:extLst>
          </p:cNvPr>
          <p:cNvSpPr/>
          <p:nvPr/>
        </p:nvSpPr>
        <p:spPr>
          <a:xfrm>
            <a:off x="4189575" y="1460439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dirty="0">
                <a:solidFill>
                  <a:srgbClr val="FF0000"/>
                </a:solidFill>
                <a:latin typeface="王漢宗細圓體繁" panose="02020300000000000000" pitchFamily="18" charset="-120"/>
                <a:ea typeface="王漢宗細圓體繁" panose="02020300000000000000" pitchFamily="18" charset="-120"/>
              </a:rPr>
              <a:t>棄掉</a:t>
            </a:r>
            <a:endParaRPr lang="en-US" sz="2400" dirty="0">
              <a:solidFill>
                <a:srgbClr val="FF0000"/>
              </a:solidFill>
              <a:latin typeface="王漢宗細圓體繁" panose="02020300000000000000" pitchFamily="18" charset="-120"/>
              <a:ea typeface="王漢宗細圓體繁" panose="02020300000000000000" pitchFamily="18" charset="-120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CCE918E0-2D3F-418E-B740-B63596DF6F48}"/>
              </a:ext>
            </a:extLst>
          </p:cNvPr>
          <p:cNvSpPr/>
          <p:nvPr/>
        </p:nvSpPr>
        <p:spPr>
          <a:xfrm>
            <a:off x="5151342" y="4779995"/>
            <a:ext cx="2552963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</a:rPr>
              <a:t>REV</a:t>
            </a:r>
            <a:r>
              <a:rPr lang="en-US" sz="2400" dirty="0">
                <a:latin typeface="Consolas" panose="020B0609020204030204" pitchFamily="49" charset="0"/>
              </a:rPr>
              <a:t>(A,B)</a:t>
            </a:r>
          </a:p>
          <a:p>
            <a:r>
              <a:rPr lang="zh-TW" altLang="en-US" sz="2400" dirty="0">
                <a:latin typeface="Consolas" panose="020B0609020204030204" pitchFamily="49" charset="0"/>
              </a:rPr>
              <a:t>設</a:t>
            </a:r>
            <a:r>
              <a:rPr lang="en-US" sz="2400" b="1" dirty="0" err="1">
                <a:latin typeface="Consolas" panose="020B0609020204030204" pitchFamily="49" charset="0"/>
              </a:rPr>
              <a:t>i</a:t>
            </a:r>
            <a:r>
              <a:rPr lang="zh-TW" altLang="en-US" sz="2400" dirty="0">
                <a:latin typeface="Consolas" panose="020B0609020204030204" pitchFamily="49" charset="0"/>
              </a:rPr>
              <a:t>由</a:t>
            </a:r>
            <a:r>
              <a:rPr lang="en-US" altLang="zh-TW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1</a:t>
            </a:r>
            <a:r>
              <a:rPr lang="zh-TW" altLang="en-US" sz="2400" dirty="0">
                <a:latin typeface="Consolas" panose="020B0609020204030204" pitchFamily="49" charset="0"/>
              </a:rPr>
              <a:t>至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N</a:t>
            </a:r>
            <a:r>
              <a:rPr lang="zh-TW" altLang="en-US" sz="2400" dirty="0">
                <a:latin typeface="Consolas" panose="020B0609020204030204" pitchFamily="49" charset="0"/>
              </a:rPr>
              <a:t>執行</a:t>
            </a:r>
          </a:p>
          <a:p>
            <a:r>
              <a:rPr lang="zh-TW" altLang="en-US" sz="2400" dirty="0">
                <a:latin typeface="Consolas" panose="020B0609020204030204" pitchFamily="49" charset="0"/>
              </a:rPr>
              <a:t>	</a:t>
            </a:r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</a:rPr>
              <a:t>Pop(B)</a:t>
            </a:r>
          </a:p>
          <a:p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</a:rPr>
              <a:t>REV</a:t>
            </a:r>
            <a:r>
              <a:rPr lang="en-US" sz="2400" dirty="0">
                <a:latin typeface="Consolas" panose="020B0609020204030204" pitchFamily="49" charset="0"/>
              </a:rPr>
              <a:t>(B,A)</a:t>
            </a:r>
          </a:p>
        </p:txBody>
      </p:sp>
    </p:spTree>
    <p:extLst>
      <p:ext uri="{BB962C8B-B14F-4D97-AF65-F5344CB8AC3E}">
        <p14:creationId xmlns:p14="http://schemas.microsoft.com/office/powerpoint/2010/main" val="374229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 animBg="1"/>
      <p:bldP spid="28" grpId="0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:a16="http://schemas.microsoft.com/office/drawing/2014/main" id="{AB2EA37D-0B24-4EF0-A52D-8F7B3ABBD5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701" y="1264170"/>
            <a:ext cx="7102830" cy="5457306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8D558969-2C61-4A5F-AF8B-85308CAFDDAF}"/>
              </a:ext>
            </a:extLst>
          </p:cNvPr>
          <p:cNvSpPr/>
          <p:nvPr/>
        </p:nvSpPr>
        <p:spPr>
          <a:xfrm>
            <a:off x="693680" y="603353"/>
            <a:ext cx="72830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(e)</a:t>
            </a:r>
            <a:r>
              <a:rPr lang="zh-TW" altLang="en-US" dirty="0"/>
              <a:t>當實施</a:t>
            </a:r>
            <a:r>
              <a:rPr lang="en-US" altLang="zh-TW" dirty="0"/>
              <a:t>REV</a:t>
            </a:r>
            <a:r>
              <a:rPr lang="zh-TW" altLang="en-US" dirty="0"/>
              <a:t>時，志明利用</a:t>
            </a:r>
            <a:r>
              <a:rPr lang="zh-TW" altLang="en-US" dirty="0">
                <a:solidFill>
                  <a:srgbClr val="FF0000"/>
                </a:solidFill>
              </a:rPr>
              <a:t>斷點</a:t>
            </a:r>
            <a:r>
              <a:rPr lang="en-US" altLang="zh-TW" dirty="0">
                <a:solidFill>
                  <a:srgbClr val="FF0000"/>
                </a:solidFill>
              </a:rPr>
              <a:t>break-point</a:t>
            </a:r>
            <a:r>
              <a:rPr lang="zh-TW" altLang="en-US" dirty="0"/>
              <a:t>來進行</a:t>
            </a:r>
            <a:r>
              <a:rPr lang="zh-TW" altLang="en-US" dirty="0">
                <a:solidFill>
                  <a:srgbClr val="FF0000"/>
                </a:solidFill>
              </a:rPr>
              <a:t>除錯</a:t>
            </a:r>
            <a:r>
              <a:rPr lang="en-US" altLang="zh-TW" dirty="0">
                <a:solidFill>
                  <a:srgbClr val="FF0000"/>
                </a:solidFill>
              </a:rPr>
              <a:t>debug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zh-TW" altLang="en-US" dirty="0"/>
              <a:t>描述斷點可如何協助志明編寫程式。</a:t>
            </a:r>
            <a:r>
              <a:rPr lang="en-US" altLang="zh-TW" dirty="0"/>
              <a:t>(2</a:t>
            </a:r>
            <a:r>
              <a:rPr lang="zh-TW" altLang="en-US" dirty="0"/>
              <a:t>分</a:t>
            </a:r>
            <a:r>
              <a:rPr lang="en-US" altLang="zh-TW" dirty="0"/>
              <a:t>)</a:t>
            </a:r>
          </a:p>
        </p:txBody>
      </p:sp>
      <p:sp>
        <p:nvSpPr>
          <p:cNvPr id="11" name="投影片編號版面配置區 10">
            <a:extLst>
              <a:ext uri="{FF2B5EF4-FFF2-40B4-BE49-F238E27FC236}">
                <a16:creationId xmlns:a16="http://schemas.microsoft.com/office/drawing/2014/main" id="{1D4E9792-7346-4BE2-844A-A89570DF8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3C67-DB97-4DF7-B4FA-DEFB32870015}" type="slidenum">
              <a:rPr lang="en-US" smtClean="0"/>
              <a:t>5</a:t>
            </a:fld>
            <a:endParaRPr 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AC8C9DF5-8F92-4395-A8C0-CC74DAC080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8268" y="1264169"/>
            <a:ext cx="4290552" cy="221799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96B22351-EB02-41F4-B368-F3CF327DC8A7}"/>
              </a:ext>
            </a:extLst>
          </p:cNvPr>
          <p:cNvSpPr/>
          <p:nvPr/>
        </p:nvSpPr>
        <p:spPr>
          <a:xfrm>
            <a:off x="4572000" y="2373167"/>
            <a:ext cx="4481671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/>
              <a:t>能在一個</a:t>
            </a:r>
            <a:r>
              <a:rPr lang="zh-TW" altLang="en-US" dirty="0">
                <a:solidFill>
                  <a:srgbClr val="FF0000"/>
                </a:solidFill>
              </a:rPr>
              <a:t>程式</a:t>
            </a:r>
            <a:r>
              <a:rPr lang="zh-TW" altLang="en-US" dirty="0"/>
              <a:t>的特定位置</a:t>
            </a:r>
            <a:r>
              <a:rPr lang="zh-TW" altLang="en-US" dirty="0">
                <a:solidFill>
                  <a:srgbClr val="FF0000"/>
                </a:solidFill>
              </a:rPr>
              <a:t>停止</a:t>
            </a:r>
            <a:r>
              <a:rPr lang="zh-TW" altLang="en-US" dirty="0"/>
              <a:t>或</a:t>
            </a:r>
            <a:r>
              <a:rPr lang="zh-TW" altLang="en-US" dirty="0">
                <a:solidFill>
                  <a:srgbClr val="FF0000"/>
                </a:solidFill>
              </a:rPr>
              <a:t>暫停</a:t>
            </a:r>
            <a:r>
              <a:rPr lang="zh-TW" altLang="en-US" dirty="0"/>
              <a:t>。</a:t>
            </a:r>
            <a:br>
              <a:rPr lang="en-US" altLang="zh-TW" dirty="0"/>
            </a:br>
            <a:r>
              <a:rPr lang="en-US" altLang="zh-TW" dirty="0"/>
              <a:t>(</a:t>
            </a:r>
            <a:r>
              <a:rPr lang="zh-TW" altLang="en-US" dirty="0"/>
              <a:t>可以檢查變數、記憶體的值</a:t>
            </a:r>
            <a:r>
              <a:rPr lang="en-US" altLang="zh-TW" dirty="0"/>
              <a:t>…)</a:t>
            </a:r>
            <a:endParaRPr lang="zh-TW" alt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/>
              <a:t>能把程式</a:t>
            </a:r>
            <a:r>
              <a:rPr lang="zh-TW" altLang="en-US" dirty="0">
                <a:solidFill>
                  <a:srgbClr val="FF0000"/>
                </a:solidFill>
              </a:rPr>
              <a:t>分階段執行</a:t>
            </a:r>
            <a:r>
              <a:rPr lang="zh-TW" altLang="en-US" dirty="0"/>
              <a:t>，方便除錯。</a:t>
            </a:r>
          </a:p>
        </p:txBody>
      </p:sp>
    </p:spTree>
    <p:extLst>
      <p:ext uri="{BB962C8B-B14F-4D97-AF65-F5344CB8AC3E}">
        <p14:creationId xmlns:p14="http://schemas.microsoft.com/office/powerpoint/2010/main" val="298312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1F6CEA98-C12A-49B2-874D-4889E7FD2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3C67-DB97-4DF7-B4FA-DEFB3287001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EBD22425-3DBC-40D8-B401-1DDBCBF760D3}"/>
              </a:ext>
            </a:extLst>
          </p:cNvPr>
          <p:cNvSpPr/>
          <p:nvPr/>
        </p:nvSpPr>
        <p:spPr>
          <a:xfrm>
            <a:off x="457199" y="527268"/>
            <a:ext cx="82296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2. </a:t>
            </a:r>
            <a:r>
              <a:rPr lang="zh-TW" altLang="en-US" dirty="0"/>
              <a:t>黃先生打算編寫一個處理分數的程式。他使用陣列 </a:t>
            </a:r>
            <a:r>
              <a:rPr lang="en-US" altLang="zh-TW" dirty="0">
                <a:solidFill>
                  <a:srgbClr val="FF0000"/>
                </a:solidFill>
              </a:rPr>
              <a:t>Score</a:t>
            </a:r>
            <a:r>
              <a:rPr lang="zh-TW" altLang="en-US" dirty="0"/>
              <a:t>儲存</a:t>
            </a:r>
            <a:r>
              <a:rPr lang="en-US" altLang="zh-TW" dirty="0">
                <a:solidFill>
                  <a:srgbClr val="FF0000"/>
                </a:solidFill>
              </a:rPr>
              <a:t>N</a:t>
            </a:r>
            <a:r>
              <a:rPr lang="zh-TW" altLang="en-US" dirty="0"/>
              <a:t>個學生的分數。</a:t>
            </a:r>
          </a:p>
          <a:p>
            <a:r>
              <a:rPr lang="zh-TW" altLang="en-US" dirty="0"/>
              <a:t>分數是按</a:t>
            </a:r>
            <a:r>
              <a:rPr lang="zh-TW" altLang="en-US" dirty="0">
                <a:solidFill>
                  <a:srgbClr val="FF0000"/>
                </a:solidFill>
              </a:rPr>
              <a:t>降序</a:t>
            </a:r>
            <a:r>
              <a:rPr lang="zh-TW" altLang="en-US" dirty="0"/>
              <a:t>排列。以下的例子中顯示首七個分數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4E40DB14-8DBA-47DC-8A03-4ED293D56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252072"/>
              </p:ext>
            </p:extLst>
          </p:nvPr>
        </p:nvGraphicFramePr>
        <p:xfrm>
          <a:off x="1220513" y="1198485"/>
          <a:ext cx="5905502" cy="8067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8029">
                  <a:extLst>
                    <a:ext uri="{9D8B030D-6E8A-4147-A177-3AD203B41FA5}">
                      <a16:colId xmlns:a16="http://schemas.microsoft.com/office/drawing/2014/main" val="3799208223"/>
                    </a:ext>
                  </a:extLst>
                </a:gridCol>
                <a:gridCol w="738029">
                  <a:extLst>
                    <a:ext uri="{9D8B030D-6E8A-4147-A177-3AD203B41FA5}">
                      <a16:colId xmlns:a16="http://schemas.microsoft.com/office/drawing/2014/main" val="3030483499"/>
                    </a:ext>
                  </a:extLst>
                </a:gridCol>
                <a:gridCol w="738029">
                  <a:extLst>
                    <a:ext uri="{9D8B030D-6E8A-4147-A177-3AD203B41FA5}">
                      <a16:colId xmlns:a16="http://schemas.microsoft.com/office/drawing/2014/main" val="982611873"/>
                    </a:ext>
                  </a:extLst>
                </a:gridCol>
                <a:gridCol w="738029">
                  <a:extLst>
                    <a:ext uri="{9D8B030D-6E8A-4147-A177-3AD203B41FA5}">
                      <a16:colId xmlns:a16="http://schemas.microsoft.com/office/drawing/2014/main" val="2478985933"/>
                    </a:ext>
                  </a:extLst>
                </a:gridCol>
                <a:gridCol w="738029">
                  <a:extLst>
                    <a:ext uri="{9D8B030D-6E8A-4147-A177-3AD203B41FA5}">
                      <a16:colId xmlns:a16="http://schemas.microsoft.com/office/drawing/2014/main" val="654057568"/>
                    </a:ext>
                  </a:extLst>
                </a:gridCol>
                <a:gridCol w="738029">
                  <a:extLst>
                    <a:ext uri="{9D8B030D-6E8A-4147-A177-3AD203B41FA5}">
                      <a16:colId xmlns:a16="http://schemas.microsoft.com/office/drawing/2014/main" val="1208924222"/>
                    </a:ext>
                  </a:extLst>
                </a:gridCol>
                <a:gridCol w="738029">
                  <a:extLst>
                    <a:ext uri="{9D8B030D-6E8A-4147-A177-3AD203B41FA5}">
                      <a16:colId xmlns:a16="http://schemas.microsoft.com/office/drawing/2014/main" val="4081111566"/>
                    </a:ext>
                  </a:extLst>
                </a:gridCol>
                <a:gridCol w="739299">
                  <a:extLst>
                    <a:ext uri="{9D8B030D-6E8A-4147-A177-3AD203B41FA5}">
                      <a16:colId xmlns:a16="http://schemas.microsoft.com/office/drawing/2014/main" val="3977056172"/>
                    </a:ext>
                  </a:extLst>
                </a:gridCol>
              </a:tblGrid>
              <a:tr h="4033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索引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3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4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5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6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7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44768283"/>
                  </a:ext>
                </a:extLst>
              </a:tr>
              <a:tr h="4033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Score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91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83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72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</a:rPr>
                        <a:t>67</a:t>
                      </a:r>
                      <a:endParaRPr lang="en-US" sz="1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</a:rPr>
                        <a:t>67</a:t>
                      </a:r>
                      <a:endParaRPr lang="en-US" sz="1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</a:rPr>
                        <a:t>67</a:t>
                      </a:r>
                      <a:endParaRPr lang="en-US" sz="1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48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70038732"/>
                  </a:ext>
                </a:extLst>
              </a:tr>
            </a:tbl>
          </a:graphicData>
        </a:graphic>
      </p:graphicFrame>
      <p:sp>
        <p:nvSpPr>
          <p:cNvPr id="5" name="矩形 4">
            <a:extLst>
              <a:ext uri="{FF2B5EF4-FFF2-40B4-BE49-F238E27FC236}">
                <a16:creationId xmlns:a16="http://schemas.microsoft.com/office/drawing/2014/main" id="{CD2FE52E-16B9-4E02-A491-82842F1FE6C1}"/>
              </a:ext>
            </a:extLst>
          </p:cNvPr>
          <p:cNvSpPr/>
          <p:nvPr/>
        </p:nvSpPr>
        <p:spPr>
          <a:xfrm>
            <a:off x="1337244" y="2079490"/>
            <a:ext cx="62116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一個子程式</a:t>
            </a:r>
            <a:r>
              <a:rPr lang="en-US" altLang="zh-TW" dirty="0" err="1"/>
              <a:t>QueryByScore</a:t>
            </a:r>
            <a:r>
              <a:rPr lang="en-US" altLang="zh-TW" dirty="0"/>
              <a:t>(</a:t>
            </a:r>
            <a:r>
              <a:rPr lang="en-US" altLang="zh-TW" dirty="0">
                <a:solidFill>
                  <a:srgbClr val="FF0000"/>
                </a:solidFill>
              </a:rPr>
              <a:t>SC</a:t>
            </a:r>
            <a:r>
              <a:rPr lang="en-US" altLang="zh-TW" dirty="0"/>
              <a:t>)</a:t>
            </a:r>
            <a:r>
              <a:rPr lang="zh-TW" altLang="en-US" dirty="0"/>
              <a:t>傳回分數等於</a:t>
            </a:r>
            <a:r>
              <a:rPr lang="en-US" altLang="zh-TW" dirty="0"/>
              <a:t>SC</a:t>
            </a:r>
            <a:r>
              <a:rPr lang="zh-TW" altLang="en-US" dirty="0"/>
              <a:t>的學生數目</a:t>
            </a:r>
            <a:endParaRPr 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32CD5551-8C9B-48AD-A993-C599769FC6B7}"/>
              </a:ext>
            </a:extLst>
          </p:cNvPr>
          <p:cNvSpPr/>
          <p:nvPr/>
        </p:nvSpPr>
        <p:spPr>
          <a:xfrm>
            <a:off x="618238" y="2480676"/>
            <a:ext cx="58397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(a)</a:t>
            </a:r>
            <a:r>
              <a:rPr lang="zh-TW" altLang="en-US" dirty="0"/>
              <a:t>參照上例，</a:t>
            </a:r>
            <a:r>
              <a:rPr lang="en-US" dirty="0" err="1"/>
              <a:t>QueryByScore</a:t>
            </a:r>
            <a:r>
              <a:rPr lang="en-US" dirty="0"/>
              <a:t>(</a:t>
            </a:r>
            <a:r>
              <a:rPr lang="en-US" sz="2400" b="1" dirty="0">
                <a:solidFill>
                  <a:srgbClr val="FF0000"/>
                </a:solidFill>
              </a:rPr>
              <a:t>67</a:t>
            </a:r>
            <a:r>
              <a:rPr lang="en-US" dirty="0"/>
              <a:t>)</a:t>
            </a:r>
            <a:r>
              <a:rPr lang="zh-TW" altLang="en-US" dirty="0"/>
              <a:t>的傳回值是多少</a:t>
            </a:r>
            <a:r>
              <a:rPr lang="en-US" altLang="zh-TW" dirty="0"/>
              <a:t>?  (1</a:t>
            </a:r>
            <a:r>
              <a:rPr lang="zh-TW" altLang="en-US" dirty="0"/>
              <a:t>分</a:t>
            </a:r>
            <a:r>
              <a:rPr lang="en-US" altLang="zh-TW" dirty="0"/>
              <a:t>)</a:t>
            </a:r>
            <a:endParaRPr 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E2C29AF-6014-40B2-B7A1-03A27B31F557}"/>
              </a:ext>
            </a:extLst>
          </p:cNvPr>
          <p:cNvSpPr/>
          <p:nvPr/>
        </p:nvSpPr>
        <p:spPr>
          <a:xfrm>
            <a:off x="6701586" y="248067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DB847E0-B955-4F0E-9A30-F64213C73284}"/>
              </a:ext>
            </a:extLst>
          </p:cNvPr>
          <p:cNvSpPr/>
          <p:nvPr/>
        </p:nvSpPr>
        <p:spPr>
          <a:xfrm>
            <a:off x="540418" y="3102481"/>
            <a:ext cx="4468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黃先生使用以下 </a:t>
            </a:r>
            <a:r>
              <a:rPr lang="en-US" dirty="0" err="1"/>
              <a:t>QueryByScore</a:t>
            </a:r>
            <a:r>
              <a:rPr lang="en-US" dirty="0"/>
              <a:t>(SC)</a:t>
            </a:r>
            <a:r>
              <a:rPr lang="zh-TW" altLang="en-US" dirty="0"/>
              <a:t>的偽代碼</a:t>
            </a:r>
            <a:endParaRPr lang="en-US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FA139EF2-B397-4377-9411-AFE120C78BB7}"/>
              </a:ext>
            </a:extLst>
          </p:cNvPr>
          <p:cNvSpPr/>
          <p:nvPr/>
        </p:nvSpPr>
        <p:spPr>
          <a:xfrm>
            <a:off x="964351" y="3663329"/>
            <a:ext cx="3620407" cy="20313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/>
              <a:t>QueryByScore</a:t>
            </a:r>
            <a:r>
              <a:rPr lang="en-US" dirty="0"/>
              <a:t>(SC)</a:t>
            </a:r>
          </a:p>
          <a:p>
            <a:r>
              <a:rPr lang="en-US" dirty="0"/>
              <a:t>	</a:t>
            </a:r>
            <a:r>
              <a:rPr lang="en-US" dirty="0" err="1"/>
              <a:t>i</a:t>
            </a:r>
            <a:r>
              <a:rPr lang="en-US" dirty="0"/>
              <a:t>← </a:t>
            </a:r>
            <a:r>
              <a:rPr lang="en-US" dirty="0" err="1">
                <a:solidFill>
                  <a:srgbClr val="FF0000"/>
                </a:solidFill>
              </a:rPr>
              <a:t>BinSearch</a:t>
            </a:r>
            <a:r>
              <a:rPr lang="en-US" dirty="0"/>
              <a:t>(SC)</a:t>
            </a:r>
          </a:p>
          <a:p>
            <a:r>
              <a:rPr lang="en-US" altLang="zh-TW" dirty="0"/>
              <a:t>	</a:t>
            </a:r>
            <a:r>
              <a:rPr lang="zh-TW" altLang="en-US" dirty="0"/>
              <a:t>如果</a:t>
            </a:r>
            <a:r>
              <a:rPr lang="en-US" b="1" dirty="0" err="1">
                <a:solidFill>
                  <a:srgbClr val="FF0000"/>
                </a:solidFill>
              </a:rPr>
              <a:t>i</a:t>
            </a:r>
            <a:r>
              <a:rPr lang="en-US" b="1" dirty="0">
                <a:solidFill>
                  <a:srgbClr val="FF0000"/>
                </a:solidFill>
              </a:rPr>
              <a:t>&lt;&gt;-1</a:t>
            </a:r>
            <a:r>
              <a:rPr lang="zh-TW" altLang="en-US" dirty="0"/>
              <a:t>則</a:t>
            </a:r>
          </a:p>
          <a:p>
            <a:r>
              <a:rPr lang="en-US" dirty="0"/>
              <a:t>		a ← </a:t>
            </a:r>
            <a:r>
              <a:rPr lang="en-US" dirty="0" err="1">
                <a:solidFill>
                  <a:srgbClr val="FF0000"/>
                </a:solidFill>
              </a:rPr>
              <a:t>goLeft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r>
              <a:rPr lang="en-US" dirty="0"/>
              <a:t>		b ← </a:t>
            </a:r>
            <a:r>
              <a:rPr lang="en-US" dirty="0" err="1">
                <a:solidFill>
                  <a:srgbClr val="FF0000"/>
                </a:solidFill>
              </a:rPr>
              <a:t>goRight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r>
              <a:rPr lang="en-US" altLang="zh-TW" dirty="0"/>
              <a:t>		</a:t>
            </a:r>
            <a:r>
              <a:rPr lang="zh-TW" altLang="en-US" dirty="0"/>
              <a:t>傳回 </a:t>
            </a:r>
            <a:r>
              <a:rPr lang="en-US" dirty="0">
                <a:solidFill>
                  <a:srgbClr val="FF0000"/>
                </a:solidFill>
              </a:rPr>
              <a:t>b-a+1</a:t>
            </a:r>
          </a:p>
          <a:p>
            <a:r>
              <a:rPr lang="en-US" altLang="zh-TW" dirty="0"/>
              <a:t>	</a:t>
            </a:r>
            <a:r>
              <a:rPr lang="zh-TW" altLang="en-US" dirty="0"/>
              <a:t>否則傳回 </a:t>
            </a:r>
            <a:r>
              <a:rPr lang="en-US" altLang="zh-TW" b="1" dirty="0">
                <a:solidFill>
                  <a:srgbClr val="FF0000"/>
                </a:solidFill>
              </a:rPr>
              <a:t>0</a:t>
            </a:r>
          </a:p>
        </p:txBody>
      </p:sp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A4998241-9E65-472C-97BC-F512128925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925260"/>
              </p:ext>
            </p:extLst>
          </p:nvPr>
        </p:nvGraphicFramePr>
        <p:xfrm>
          <a:off x="5484033" y="3258313"/>
          <a:ext cx="2720340" cy="548640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388620">
                  <a:extLst>
                    <a:ext uri="{9D8B030D-6E8A-4147-A177-3AD203B41FA5}">
                      <a16:colId xmlns:a16="http://schemas.microsoft.com/office/drawing/2014/main" val="2989720266"/>
                    </a:ext>
                  </a:extLst>
                </a:gridCol>
                <a:gridCol w="388620">
                  <a:extLst>
                    <a:ext uri="{9D8B030D-6E8A-4147-A177-3AD203B41FA5}">
                      <a16:colId xmlns:a16="http://schemas.microsoft.com/office/drawing/2014/main" val="13419300"/>
                    </a:ext>
                  </a:extLst>
                </a:gridCol>
                <a:gridCol w="388620">
                  <a:extLst>
                    <a:ext uri="{9D8B030D-6E8A-4147-A177-3AD203B41FA5}">
                      <a16:colId xmlns:a16="http://schemas.microsoft.com/office/drawing/2014/main" val="1977129357"/>
                    </a:ext>
                  </a:extLst>
                </a:gridCol>
                <a:gridCol w="388620">
                  <a:extLst>
                    <a:ext uri="{9D8B030D-6E8A-4147-A177-3AD203B41FA5}">
                      <a16:colId xmlns:a16="http://schemas.microsoft.com/office/drawing/2014/main" val="3053933331"/>
                    </a:ext>
                  </a:extLst>
                </a:gridCol>
                <a:gridCol w="388620">
                  <a:extLst>
                    <a:ext uri="{9D8B030D-6E8A-4147-A177-3AD203B41FA5}">
                      <a16:colId xmlns:a16="http://schemas.microsoft.com/office/drawing/2014/main" val="943251896"/>
                    </a:ext>
                  </a:extLst>
                </a:gridCol>
                <a:gridCol w="388620">
                  <a:extLst>
                    <a:ext uri="{9D8B030D-6E8A-4147-A177-3AD203B41FA5}">
                      <a16:colId xmlns:a16="http://schemas.microsoft.com/office/drawing/2014/main" val="2714625495"/>
                    </a:ext>
                  </a:extLst>
                </a:gridCol>
                <a:gridCol w="388620">
                  <a:extLst>
                    <a:ext uri="{9D8B030D-6E8A-4147-A177-3AD203B41FA5}">
                      <a16:colId xmlns:a16="http://schemas.microsoft.com/office/drawing/2014/main" val="23917167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</a:rPr>
                        <a:t>3</a:t>
                      </a:r>
                      <a:endParaRPr lang="en-US" sz="1800" b="0" kern="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</a:rPr>
                        <a:t>4</a:t>
                      </a:r>
                      <a:endParaRPr lang="en-US" sz="1800" b="0" kern="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</a:rPr>
                        <a:t>6</a:t>
                      </a:r>
                      <a:endParaRPr lang="en-US" sz="1800" b="0" kern="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</a:rPr>
                        <a:t>7</a:t>
                      </a:r>
                      <a:endParaRPr lang="en-US" sz="1800" b="0" kern="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62294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..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67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67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67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67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67</a:t>
                      </a:r>
                      <a:endParaRPr lang="en-US" sz="1400" kern="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..</a:t>
                      </a:r>
                      <a:endParaRPr lang="en-US" sz="1400" kern="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4645130"/>
                  </a:ext>
                </a:extLst>
              </a:tr>
            </a:tbl>
          </a:graphicData>
        </a:graphic>
      </p:graphicFrame>
      <p:grpSp>
        <p:nvGrpSpPr>
          <p:cNvPr id="11" name="群組 10">
            <a:extLst>
              <a:ext uri="{FF2B5EF4-FFF2-40B4-BE49-F238E27FC236}">
                <a16:creationId xmlns:a16="http://schemas.microsoft.com/office/drawing/2014/main" id="{616CA47D-17F7-44E4-BF49-4ECE8BF70561}"/>
              </a:ext>
            </a:extLst>
          </p:cNvPr>
          <p:cNvGrpSpPr/>
          <p:nvPr/>
        </p:nvGrpSpPr>
        <p:grpSpPr>
          <a:xfrm>
            <a:off x="5437261" y="3945551"/>
            <a:ext cx="3058634" cy="648894"/>
            <a:chOff x="0" y="0"/>
            <a:chExt cx="1876425" cy="648894"/>
          </a:xfrm>
        </p:grpSpPr>
        <p:sp>
          <p:nvSpPr>
            <p:cNvPr id="12" name="文字方塊 29">
              <a:extLst>
                <a:ext uri="{FF2B5EF4-FFF2-40B4-BE49-F238E27FC236}">
                  <a16:creationId xmlns:a16="http://schemas.microsoft.com/office/drawing/2014/main" id="{D044D60A-6EE6-4791-BD67-B8351A2244C0}"/>
                </a:ext>
              </a:extLst>
            </p:cNvPr>
            <p:cNvSpPr txBox="1"/>
            <p:nvPr/>
          </p:nvSpPr>
          <p:spPr>
            <a:xfrm>
              <a:off x="0" y="0"/>
              <a:ext cx="1876425" cy="29527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kern="100">
                  <a:effectLst/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  <a:sym typeface="Wingdings" panose="05000000000000000000" pitchFamily="2" charset="2"/>
                </a:rPr>
                <a:t></a:t>
              </a:r>
              <a:r>
                <a:rPr lang="en-US" kern="100">
                  <a:effectLst/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goLeft  </a:t>
              </a:r>
              <a:r>
                <a:rPr lang="en-US" kern="100">
                  <a:effectLst/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  <a:sym typeface="Wingdings" panose="05000000000000000000" pitchFamily="2" charset="2"/>
                </a:rPr>
                <a:t></a:t>
              </a:r>
              <a:r>
                <a:rPr lang="en-US" kern="100">
                  <a:effectLst/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  goRight</a:t>
              </a:r>
              <a:r>
                <a:rPr lang="en-US" kern="100">
                  <a:effectLst/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  <a:sym typeface="Wingdings" panose="05000000000000000000" pitchFamily="2" charset="2"/>
                </a:rPr>
                <a:t></a:t>
              </a:r>
              <a:endParaRPr lang="en-US" kern="10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3" name="文字方塊 30">
              <a:extLst>
                <a:ext uri="{FF2B5EF4-FFF2-40B4-BE49-F238E27FC236}">
                  <a16:creationId xmlns:a16="http://schemas.microsoft.com/office/drawing/2014/main" id="{B284049B-C613-476D-A3F6-017899501566}"/>
                </a:ext>
              </a:extLst>
            </p:cNvPr>
            <p:cNvSpPr txBox="1"/>
            <p:nvPr/>
          </p:nvSpPr>
          <p:spPr>
            <a:xfrm>
              <a:off x="764763" y="330015"/>
              <a:ext cx="266700" cy="29527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kern="100" dirty="0" err="1">
                  <a:solidFill>
                    <a:srgbClr val="FF0000"/>
                  </a:solidFill>
                  <a:effectLst/>
                  <a:latin typeface="Consolas" panose="020B0609020204030204" pitchFamily="49" charset="0"/>
                  <a:ea typeface="SimSun" panose="02010600030101010101" pitchFamily="2" charset="-122"/>
                  <a:cs typeface="Times New Roman" panose="02020603050405020304" pitchFamily="18" charset="0"/>
                </a:rPr>
                <a:t>i</a:t>
              </a:r>
              <a:endPara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4" name="文字方塊 32">
              <a:extLst>
                <a:ext uri="{FF2B5EF4-FFF2-40B4-BE49-F238E27FC236}">
                  <a16:creationId xmlns:a16="http://schemas.microsoft.com/office/drawing/2014/main" id="{D373CFA4-5748-49BB-B35C-71A391C79BB4}"/>
                </a:ext>
              </a:extLst>
            </p:cNvPr>
            <p:cNvSpPr txBox="1"/>
            <p:nvPr/>
          </p:nvSpPr>
          <p:spPr>
            <a:xfrm>
              <a:off x="304960" y="330015"/>
              <a:ext cx="361950" cy="29527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kern="100" dirty="0">
                  <a:effectLst/>
                  <a:latin typeface="Consolas" panose="020B0609020204030204" pitchFamily="49" charset="0"/>
                  <a:ea typeface="王漢宗細圓體繁" panose="02020300000000000000" pitchFamily="18" charset="-120"/>
                  <a:cs typeface="Calibri" panose="020F0502020204030204" pitchFamily="34" charset="0"/>
                  <a:sym typeface="Symbol" panose="05050102010706020507" pitchFamily="18" charset="2"/>
                </a:rPr>
                <a:t></a:t>
              </a:r>
              <a:r>
                <a:rPr lang="en-US" kern="100" dirty="0">
                  <a:effectLst/>
                  <a:latin typeface="Consolas" panose="020B0609020204030204" pitchFamily="49" charset="0"/>
                  <a:ea typeface="王漢宗細圓體繁" panose="02020300000000000000" pitchFamily="18" charset="-120"/>
                  <a:cs typeface="Calibri" panose="020F0502020204030204" pitchFamily="34" charset="0"/>
                </a:rPr>
                <a:t>j</a:t>
              </a:r>
              <a:endPara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2" name="文字方塊 32">
              <a:extLst>
                <a:ext uri="{FF2B5EF4-FFF2-40B4-BE49-F238E27FC236}">
                  <a16:creationId xmlns:a16="http://schemas.microsoft.com/office/drawing/2014/main" id="{8E6A3F9B-777C-4180-B27B-F90CD59D9720}"/>
                </a:ext>
              </a:extLst>
            </p:cNvPr>
            <p:cNvSpPr txBox="1"/>
            <p:nvPr/>
          </p:nvSpPr>
          <p:spPr>
            <a:xfrm>
              <a:off x="1114457" y="353619"/>
              <a:ext cx="361950" cy="29527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kern="100" dirty="0">
                  <a:effectLst/>
                  <a:latin typeface="Consolas" panose="020B0609020204030204" pitchFamily="49" charset="0"/>
                  <a:ea typeface="王漢宗細圓體繁" panose="02020300000000000000" pitchFamily="18" charset="-120"/>
                  <a:cs typeface="Calibri" panose="020F0502020204030204" pitchFamily="34" charset="0"/>
                </a:rPr>
                <a:t>j</a:t>
              </a:r>
              <a:r>
                <a:rPr lang="en-US" kern="100" dirty="0">
                  <a:effectLst/>
                  <a:latin typeface="Consolas" panose="020B0609020204030204" pitchFamily="49" charset="0"/>
                  <a:ea typeface="王漢宗細圓體繁" panose="02020300000000000000" pitchFamily="18" charset="-120"/>
                  <a:cs typeface="Calibri" panose="020F0502020204030204" pitchFamily="34" charset="0"/>
                  <a:sym typeface="Symbol" panose="05050102010706020507" pitchFamily="18" charset="2"/>
                </a:rPr>
                <a:t></a:t>
              </a:r>
              <a:endPara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5" name="矩形 14">
            <a:extLst>
              <a:ext uri="{FF2B5EF4-FFF2-40B4-BE49-F238E27FC236}">
                <a16:creationId xmlns:a16="http://schemas.microsoft.com/office/drawing/2014/main" id="{B37F25FE-B7E4-4955-92C6-2AC01A33EA5E}"/>
              </a:ext>
            </a:extLst>
          </p:cNvPr>
          <p:cNvSpPr/>
          <p:nvPr/>
        </p:nvSpPr>
        <p:spPr>
          <a:xfrm>
            <a:off x="4804055" y="4759109"/>
            <a:ext cx="38827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而 </a:t>
            </a:r>
            <a:r>
              <a:rPr lang="en-US" dirty="0" err="1">
                <a:solidFill>
                  <a:srgbClr val="FF0000"/>
                </a:solidFill>
              </a:rPr>
              <a:t>BinSearch</a:t>
            </a:r>
            <a:r>
              <a:rPr lang="en-US" dirty="0"/>
              <a:t>(SC)</a:t>
            </a:r>
            <a:r>
              <a:rPr lang="zh-TW" altLang="en-US" dirty="0"/>
              <a:t>傳回使用</a:t>
            </a:r>
            <a:r>
              <a:rPr lang="zh-TW" altLang="en-US" dirty="0">
                <a:solidFill>
                  <a:srgbClr val="FF0000"/>
                </a:solidFill>
              </a:rPr>
              <a:t>對分檢索法</a:t>
            </a:r>
            <a:r>
              <a:rPr lang="zh-TW" altLang="en-US" dirty="0"/>
              <a:t>找到</a:t>
            </a:r>
            <a:r>
              <a:rPr lang="en-US" dirty="0">
                <a:solidFill>
                  <a:srgbClr val="FF0000"/>
                </a:solidFill>
              </a:rPr>
              <a:t>Score[k]=SC</a:t>
            </a:r>
            <a:r>
              <a:rPr lang="zh-TW" altLang="en-US" dirty="0"/>
              <a:t>的</a:t>
            </a:r>
            <a:r>
              <a:rPr lang="en-US" dirty="0"/>
              <a:t>k</a:t>
            </a:r>
            <a:r>
              <a:rPr lang="zh-TW" altLang="en-US" dirty="0"/>
              <a:t>值，若找不到便傳回</a:t>
            </a:r>
            <a:r>
              <a:rPr lang="en-US" altLang="zh-TW" dirty="0"/>
              <a:t>-1</a:t>
            </a:r>
            <a:r>
              <a:rPr lang="zh-TW" altLang="en-US" dirty="0"/>
              <a:t>，</a:t>
            </a:r>
            <a:endParaRPr lang="en-US" dirty="0"/>
          </a:p>
        </p:txBody>
      </p:sp>
      <p:graphicFrame>
        <p:nvGraphicFramePr>
          <p:cNvPr id="16" name="表格 15">
            <a:extLst>
              <a:ext uri="{FF2B5EF4-FFF2-40B4-BE49-F238E27FC236}">
                <a16:creationId xmlns:a16="http://schemas.microsoft.com/office/drawing/2014/main" id="{CE9A7C45-E568-4B32-BD88-3CA950FD15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471148"/>
              </p:ext>
            </p:extLst>
          </p:nvPr>
        </p:nvGraphicFramePr>
        <p:xfrm>
          <a:off x="1402079" y="5799548"/>
          <a:ext cx="6339840" cy="8884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9536">
                  <a:extLst>
                    <a:ext uri="{9D8B030D-6E8A-4147-A177-3AD203B41FA5}">
                      <a16:colId xmlns:a16="http://schemas.microsoft.com/office/drawing/2014/main" val="3495862023"/>
                    </a:ext>
                  </a:extLst>
                </a:gridCol>
                <a:gridCol w="4660304">
                  <a:extLst>
                    <a:ext uri="{9D8B030D-6E8A-4147-A177-3AD203B41FA5}">
                      <a16:colId xmlns:a16="http://schemas.microsoft.com/office/drawing/2014/main" val="3133640349"/>
                    </a:ext>
                  </a:extLst>
                </a:gridCol>
              </a:tblGrid>
              <a:tr h="4442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err="1">
                          <a:effectLst/>
                          <a:latin typeface="Consolas" panose="020B0609020204030204" pitchFamily="49" charset="0"/>
                        </a:rPr>
                        <a:t>goLeft</a:t>
                      </a:r>
                      <a:r>
                        <a:rPr lang="en-US" sz="1800" kern="100" dirty="0">
                          <a:effectLst/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US" sz="1800" kern="100" dirty="0" err="1">
                          <a:effectLst/>
                          <a:latin typeface="Consolas" panose="020B0609020204030204" pitchFamily="49" charset="0"/>
                        </a:rPr>
                        <a:t>i</a:t>
                      </a:r>
                      <a:r>
                        <a:rPr lang="en-US" sz="1800" kern="100" dirty="0">
                          <a:effectLst/>
                          <a:latin typeface="Consolas" panose="020B0609020204030204" pitchFamily="49" charset="0"/>
                        </a:rPr>
                        <a:t>)</a:t>
                      </a:r>
                      <a:endParaRPr lang="en-US" sz="1800" kern="100" dirty="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  <a:latin typeface="Consolas" panose="020B0609020204030204" pitchFamily="49" charset="0"/>
                        </a:rPr>
                        <a:t>傳回</a:t>
                      </a:r>
                      <a:r>
                        <a:rPr lang="en-US" sz="1800" kern="100" dirty="0">
                          <a:effectLst/>
                          <a:latin typeface="Consolas" panose="020B0609020204030204" pitchFamily="49" charset="0"/>
                        </a:rPr>
                        <a:t> Score[j]= Score[</a:t>
                      </a:r>
                      <a:r>
                        <a:rPr lang="en-US" sz="1800" kern="100" dirty="0" err="1">
                          <a:effectLst/>
                          <a:latin typeface="Consolas" panose="020B0609020204030204" pitchFamily="49" charset="0"/>
                        </a:rPr>
                        <a:t>i</a:t>
                      </a:r>
                      <a:r>
                        <a:rPr lang="en-US" sz="1800" kern="100" dirty="0">
                          <a:effectLst/>
                          <a:latin typeface="Consolas" panose="020B0609020204030204" pitchFamily="49" charset="0"/>
                        </a:rPr>
                        <a:t>]</a:t>
                      </a:r>
                      <a:r>
                        <a:rPr lang="zh-CN" sz="1800" kern="100" dirty="0">
                          <a:effectLst/>
                          <a:latin typeface="Consolas" panose="020B0609020204030204" pitchFamily="49" charset="0"/>
                        </a:rPr>
                        <a:t>的</a:t>
                      </a:r>
                      <a:r>
                        <a:rPr lang="en-US" sz="1800" kern="100" dirty="0">
                          <a:effectLst/>
                          <a:latin typeface="Consolas" panose="020B0609020204030204" pitchFamily="49" charset="0"/>
                        </a:rPr>
                        <a:t>j</a:t>
                      </a:r>
                      <a:r>
                        <a:rPr lang="zh-CN" sz="1800" kern="100" dirty="0">
                          <a:effectLst/>
                          <a:latin typeface="Consolas" panose="020B0609020204030204" pitchFamily="49" charset="0"/>
                        </a:rPr>
                        <a:t>的最小值</a:t>
                      </a:r>
                      <a:endParaRPr lang="en-US" sz="1800" kern="100" dirty="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06460484"/>
                  </a:ext>
                </a:extLst>
              </a:tr>
              <a:tr h="4442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err="1">
                          <a:effectLst/>
                          <a:latin typeface="Consolas" panose="020B0609020204030204" pitchFamily="49" charset="0"/>
                        </a:rPr>
                        <a:t>goRight</a:t>
                      </a:r>
                      <a:r>
                        <a:rPr lang="en-US" sz="1800" kern="100" dirty="0">
                          <a:effectLst/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US" sz="1800" kern="100" dirty="0" err="1">
                          <a:effectLst/>
                          <a:latin typeface="Consolas" panose="020B0609020204030204" pitchFamily="49" charset="0"/>
                        </a:rPr>
                        <a:t>i</a:t>
                      </a:r>
                      <a:r>
                        <a:rPr lang="en-US" sz="1800" kern="100" dirty="0">
                          <a:effectLst/>
                          <a:latin typeface="Consolas" panose="020B0609020204030204" pitchFamily="49" charset="0"/>
                        </a:rPr>
                        <a:t>)</a:t>
                      </a:r>
                      <a:endParaRPr lang="en-US" sz="1800" kern="100" dirty="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  <a:latin typeface="Consolas" panose="020B0609020204030204" pitchFamily="49" charset="0"/>
                        </a:rPr>
                        <a:t>傳回</a:t>
                      </a:r>
                      <a:r>
                        <a:rPr lang="en-US" sz="1800" kern="100" dirty="0">
                          <a:effectLst/>
                          <a:latin typeface="Consolas" panose="020B0609020204030204" pitchFamily="49" charset="0"/>
                        </a:rPr>
                        <a:t> Score[j]= Score[</a:t>
                      </a:r>
                      <a:r>
                        <a:rPr lang="en-US" sz="1800" kern="100" dirty="0" err="1">
                          <a:effectLst/>
                          <a:latin typeface="Consolas" panose="020B0609020204030204" pitchFamily="49" charset="0"/>
                        </a:rPr>
                        <a:t>i</a:t>
                      </a:r>
                      <a:r>
                        <a:rPr lang="en-US" sz="1800" kern="100" dirty="0">
                          <a:effectLst/>
                          <a:latin typeface="Consolas" panose="020B0609020204030204" pitchFamily="49" charset="0"/>
                        </a:rPr>
                        <a:t>]</a:t>
                      </a:r>
                      <a:r>
                        <a:rPr lang="zh-CN" sz="1800" kern="100" dirty="0">
                          <a:effectLst/>
                          <a:latin typeface="Consolas" panose="020B0609020204030204" pitchFamily="49" charset="0"/>
                        </a:rPr>
                        <a:t>的</a:t>
                      </a:r>
                      <a:r>
                        <a:rPr lang="en-US" sz="1800" kern="100" dirty="0">
                          <a:effectLst/>
                          <a:latin typeface="Consolas" panose="020B0609020204030204" pitchFamily="49" charset="0"/>
                        </a:rPr>
                        <a:t>j</a:t>
                      </a:r>
                      <a:r>
                        <a:rPr lang="zh-CN" sz="1800" kern="100" dirty="0">
                          <a:effectLst/>
                          <a:latin typeface="Consolas" panose="020B0609020204030204" pitchFamily="49" charset="0"/>
                        </a:rPr>
                        <a:t>的最大值</a:t>
                      </a:r>
                      <a:endParaRPr lang="en-US" sz="1800" kern="100" dirty="0">
                        <a:effectLst/>
                        <a:latin typeface="Consolas" panose="020B0609020204030204" pitchFamily="49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53535463"/>
                  </a:ext>
                </a:extLst>
              </a:tr>
            </a:tbl>
          </a:graphicData>
        </a:graphic>
      </p:graphicFrame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BD4F02B2-4608-4878-AA3E-213B58FE0CE9}"/>
              </a:ext>
            </a:extLst>
          </p:cNvPr>
          <p:cNvCxnSpPr>
            <a:cxnSpLocks/>
          </p:cNvCxnSpPr>
          <p:nvPr/>
        </p:nvCxnSpPr>
        <p:spPr>
          <a:xfrm flipH="1" flipV="1">
            <a:off x="3706740" y="4145556"/>
            <a:ext cx="1571017" cy="613553"/>
          </a:xfrm>
          <a:prstGeom prst="straightConnector1">
            <a:avLst/>
          </a:prstGeom>
          <a:ln w="19050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736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51BE1F73-3EDA-4765-97DE-AE3773BE4764}"/>
              </a:ext>
            </a:extLst>
          </p:cNvPr>
          <p:cNvSpPr/>
          <p:nvPr/>
        </p:nvSpPr>
        <p:spPr>
          <a:xfrm>
            <a:off x="509144" y="531614"/>
            <a:ext cx="3919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(b)(</a:t>
            </a:r>
            <a:r>
              <a:rPr lang="en-US" dirty="0" err="1"/>
              <a:t>i</a:t>
            </a:r>
            <a:r>
              <a:rPr lang="en-US" dirty="0"/>
              <a:t>)</a:t>
            </a:r>
            <a:r>
              <a:rPr lang="zh-TW" altLang="en-US" dirty="0"/>
              <a:t>寫出 </a:t>
            </a:r>
            <a:r>
              <a:rPr lang="en-US" dirty="0" err="1"/>
              <a:t>BinSearch</a:t>
            </a:r>
            <a:r>
              <a:rPr lang="en-US" dirty="0"/>
              <a:t>(SC)</a:t>
            </a:r>
            <a:r>
              <a:rPr lang="zh-TW" altLang="en-US" dirty="0"/>
              <a:t>的偽代碼 </a:t>
            </a:r>
            <a:r>
              <a:rPr lang="en-US" altLang="zh-TW" dirty="0"/>
              <a:t>(5</a:t>
            </a:r>
            <a:r>
              <a:rPr lang="zh-TW" altLang="en-US" dirty="0"/>
              <a:t>分</a:t>
            </a:r>
            <a:r>
              <a:rPr lang="en-US" altLang="zh-TW" dirty="0"/>
              <a:t>)</a:t>
            </a:r>
            <a:endParaRPr lang="en-US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3459B6-E77D-4C56-B0F9-ED373F8A5A9E}"/>
              </a:ext>
            </a:extLst>
          </p:cNvPr>
          <p:cNvSpPr/>
          <p:nvPr/>
        </p:nvSpPr>
        <p:spPr>
          <a:xfrm>
            <a:off x="1005840" y="1019800"/>
            <a:ext cx="4855010" cy="313932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BinSearch</a:t>
            </a:r>
            <a:r>
              <a:rPr lang="en-US" dirty="0"/>
              <a:t>(SC)	// desc</a:t>
            </a:r>
            <a:r>
              <a:rPr lang="zh-TW" altLang="en-US" dirty="0"/>
              <a:t>降序</a:t>
            </a:r>
          </a:p>
          <a:p>
            <a:r>
              <a:rPr lang="zh-TW" alt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left</a:t>
            </a:r>
            <a:r>
              <a:rPr lang="en-US" dirty="0"/>
              <a:t> = 1</a:t>
            </a:r>
          </a:p>
          <a:p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right</a:t>
            </a:r>
            <a:r>
              <a:rPr lang="en-US" dirty="0"/>
              <a:t> = N</a:t>
            </a:r>
          </a:p>
          <a:p>
            <a:r>
              <a:rPr lang="en-US" dirty="0"/>
              <a:t>	</a:t>
            </a:r>
            <a:r>
              <a:rPr lang="zh-TW" altLang="en-US" dirty="0"/>
              <a:t>當</a:t>
            </a:r>
            <a:r>
              <a:rPr lang="en-US" altLang="zh-TW" dirty="0"/>
              <a:t>(</a:t>
            </a:r>
            <a:r>
              <a:rPr lang="en-US" dirty="0">
                <a:solidFill>
                  <a:srgbClr val="FF0000"/>
                </a:solidFill>
              </a:rPr>
              <a:t>left&lt;=right</a:t>
            </a:r>
            <a:r>
              <a:rPr lang="en-US" dirty="0"/>
              <a:t>) </a:t>
            </a:r>
            <a:r>
              <a:rPr lang="zh-TW" altLang="en-US" dirty="0"/>
              <a:t>執行</a:t>
            </a:r>
          </a:p>
          <a:p>
            <a:r>
              <a:rPr lang="zh-TW" altLang="en-US" dirty="0"/>
              <a:t>		</a:t>
            </a:r>
            <a:r>
              <a:rPr lang="en-US" dirty="0"/>
              <a:t>mid = </a:t>
            </a:r>
            <a:r>
              <a:rPr lang="en-US" dirty="0">
                <a:solidFill>
                  <a:srgbClr val="00B0F0"/>
                </a:solidFill>
              </a:rPr>
              <a:t>(left + right) / 2</a:t>
            </a:r>
          </a:p>
          <a:p>
            <a:r>
              <a:rPr lang="en-US" dirty="0"/>
              <a:t>		</a:t>
            </a:r>
            <a:r>
              <a:rPr lang="zh-TW" altLang="en-US" dirty="0"/>
              <a:t>如果</a:t>
            </a:r>
            <a:r>
              <a:rPr lang="en-US" dirty="0">
                <a:solidFill>
                  <a:srgbClr val="FF0000"/>
                </a:solidFill>
              </a:rPr>
              <a:t>Score[mid] = SC </a:t>
            </a:r>
            <a:r>
              <a:rPr lang="zh-TW" altLang="en-US" dirty="0"/>
              <a:t>則</a:t>
            </a:r>
          </a:p>
          <a:p>
            <a:r>
              <a:rPr lang="zh-TW" altLang="en-US" dirty="0"/>
              <a:t>			傳回</a:t>
            </a:r>
            <a:r>
              <a:rPr lang="en-US" dirty="0"/>
              <a:t>mid</a:t>
            </a:r>
          </a:p>
          <a:p>
            <a:r>
              <a:rPr lang="en-US" dirty="0"/>
              <a:t>		</a:t>
            </a:r>
            <a:r>
              <a:rPr lang="zh-TW" altLang="en-US" dirty="0"/>
              <a:t>否則 如果</a:t>
            </a:r>
            <a:r>
              <a:rPr lang="en-US" dirty="0">
                <a:solidFill>
                  <a:srgbClr val="FF0000"/>
                </a:solidFill>
              </a:rPr>
              <a:t>Score[mid] &gt; SC</a:t>
            </a:r>
            <a:r>
              <a:rPr lang="zh-TW" altLang="en-US" dirty="0"/>
              <a:t>則</a:t>
            </a:r>
          </a:p>
          <a:p>
            <a:r>
              <a:rPr lang="zh-TW" altLang="en-US" dirty="0"/>
              <a:t>			</a:t>
            </a:r>
            <a:r>
              <a:rPr lang="en-US" dirty="0"/>
              <a:t>left = mid+1</a:t>
            </a:r>
          </a:p>
          <a:p>
            <a:r>
              <a:rPr lang="en-US" dirty="0"/>
              <a:t>		</a:t>
            </a:r>
            <a:r>
              <a:rPr lang="zh-TW" altLang="en-US" dirty="0"/>
              <a:t>否則 </a:t>
            </a:r>
            <a:r>
              <a:rPr lang="en-US" dirty="0"/>
              <a:t>right = mid-1</a:t>
            </a:r>
          </a:p>
          <a:p>
            <a:r>
              <a:rPr lang="en-US" dirty="0"/>
              <a:t>	</a:t>
            </a:r>
            <a:r>
              <a:rPr lang="zh-TW" altLang="en-US" dirty="0"/>
              <a:t>傳回</a:t>
            </a:r>
            <a:r>
              <a:rPr lang="en-US" altLang="zh-TW" dirty="0">
                <a:solidFill>
                  <a:srgbClr val="FF0000"/>
                </a:solidFill>
              </a:rPr>
              <a:t>-1</a:t>
            </a:r>
          </a:p>
        </p:txBody>
      </p:sp>
      <p:grpSp>
        <p:nvGrpSpPr>
          <p:cNvPr id="4" name="群組 3">
            <a:extLst>
              <a:ext uri="{FF2B5EF4-FFF2-40B4-BE49-F238E27FC236}">
                <a16:creationId xmlns:a16="http://schemas.microsoft.com/office/drawing/2014/main" id="{B3F45687-2F5C-4EE5-B776-2E7FB1C18E60}"/>
              </a:ext>
            </a:extLst>
          </p:cNvPr>
          <p:cNvGrpSpPr/>
          <p:nvPr/>
        </p:nvGrpSpPr>
        <p:grpSpPr>
          <a:xfrm>
            <a:off x="6120388" y="281777"/>
            <a:ext cx="2826067" cy="897374"/>
            <a:chOff x="0" y="0"/>
            <a:chExt cx="2085975" cy="590550"/>
          </a:xfrm>
        </p:grpSpPr>
        <p:grpSp>
          <p:nvGrpSpPr>
            <p:cNvPr id="5" name="群組 4">
              <a:extLst>
                <a:ext uri="{FF2B5EF4-FFF2-40B4-BE49-F238E27FC236}">
                  <a16:creationId xmlns:a16="http://schemas.microsoft.com/office/drawing/2014/main" id="{3986714C-FBA4-44CB-9079-77B1080ED0D2}"/>
                </a:ext>
              </a:extLst>
            </p:cNvPr>
            <p:cNvGrpSpPr/>
            <p:nvPr/>
          </p:nvGrpSpPr>
          <p:grpSpPr>
            <a:xfrm>
              <a:off x="123825" y="238125"/>
              <a:ext cx="1819275" cy="352425"/>
              <a:chOff x="0" y="0"/>
              <a:chExt cx="1819275" cy="352425"/>
            </a:xfrm>
          </p:grpSpPr>
          <p:sp>
            <p:nvSpPr>
              <p:cNvPr id="10" name="箭號: 向下 9">
                <a:extLst>
                  <a:ext uri="{FF2B5EF4-FFF2-40B4-BE49-F238E27FC236}">
                    <a16:creationId xmlns:a16="http://schemas.microsoft.com/office/drawing/2014/main" id="{EB1F2EC2-6845-4185-B099-4BB11EF1A302}"/>
                  </a:ext>
                </a:extLst>
              </p:cNvPr>
              <p:cNvSpPr/>
              <p:nvPr/>
            </p:nvSpPr>
            <p:spPr>
              <a:xfrm>
                <a:off x="0" y="0"/>
                <a:ext cx="219075" cy="352425"/>
              </a:xfrm>
              <a:prstGeom prst="downArrow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1" name="箭號: 向下 10">
                <a:extLst>
                  <a:ext uri="{FF2B5EF4-FFF2-40B4-BE49-F238E27FC236}">
                    <a16:creationId xmlns:a16="http://schemas.microsoft.com/office/drawing/2014/main" id="{CCD14AF2-4024-4119-817D-C573B46C514C}"/>
                  </a:ext>
                </a:extLst>
              </p:cNvPr>
              <p:cNvSpPr/>
              <p:nvPr/>
            </p:nvSpPr>
            <p:spPr>
              <a:xfrm>
                <a:off x="800100" y="0"/>
                <a:ext cx="219075" cy="352425"/>
              </a:xfrm>
              <a:prstGeom prst="downArrow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2" name="箭號: 向下 11">
                <a:extLst>
                  <a:ext uri="{FF2B5EF4-FFF2-40B4-BE49-F238E27FC236}">
                    <a16:creationId xmlns:a16="http://schemas.microsoft.com/office/drawing/2014/main" id="{9E5233F1-70B0-4E59-B3DE-A02EF85F3BD0}"/>
                  </a:ext>
                </a:extLst>
              </p:cNvPr>
              <p:cNvSpPr/>
              <p:nvPr/>
            </p:nvSpPr>
            <p:spPr>
              <a:xfrm>
                <a:off x="1600200" y="0"/>
                <a:ext cx="219075" cy="352425"/>
              </a:xfrm>
              <a:prstGeom prst="downArrow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6" name="群組 5">
              <a:extLst>
                <a:ext uri="{FF2B5EF4-FFF2-40B4-BE49-F238E27FC236}">
                  <a16:creationId xmlns:a16="http://schemas.microsoft.com/office/drawing/2014/main" id="{0829F0DE-3FE5-4F56-829A-92A1F1674C0D}"/>
                </a:ext>
              </a:extLst>
            </p:cNvPr>
            <p:cNvGrpSpPr/>
            <p:nvPr/>
          </p:nvGrpSpPr>
          <p:grpSpPr>
            <a:xfrm>
              <a:off x="0" y="0"/>
              <a:ext cx="2085975" cy="285750"/>
              <a:chOff x="0" y="0"/>
              <a:chExt cx="2085975" cy="285750"/>
            </a:xfrm>
          </p:grpSpPr>
          <p:sp>
            <p:nvSpPr>
              <p:cNvPr id="7" name="文字方塊 24">
                <a:extLst>
                  <a:ext uri="{FF2B5EF4-FFF2-40B4-BE49-F238E27FC236}">
                    <a16:creationId xmlns:a16="http://schemas.microsoft.com/office/drawing/2014/main" id="{BB285F7F-A7D8-4829-B3E0-6E950EF4256C}"/>
                  </a:ext>
                </a:extLst>
              </p:cNvPr>
              <p:cNvSpPr txBox="1"/>
              <p:nvPr/>
            </p:nvSpPr>
            <p:spPr>
              <a:xfrm>
                <a:off x="0" y="0"/>
                <a:ext cx="476250" cy="28575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kern="100">
                    <a:effectLst/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low</a:t>
                </a:r>
              </a:p>
            </p:txBody>
          </p:sp>
          <p:sp>
            <p:nvSpPr>
              <p:cNvPr id="8" name="文字方塊 25">
                <a:extLst>
                  <a:ext uri="{FF2B5EF4-FFF2-40B4-BE49-F238E27FC236}">
                    <a16:creationId xmlns:a16="http://schemas.microsoft.com/office/drawing/2014/main" id="{CAEBF10D-BC55-48E3-AC1D-B47CC8921345}"/>
                  </a:ext>
                </a:extLst>
              </p:cNvPr>
              <p:cNvSpPr txBox="1"/>
              <p:nvPr/>
            </p:nvSpPr>
            <p:spPr>
              <a:xfrm>
                <a:off x="790575" y="0"/>
                <a:ext cx="476250" cy="28575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kern="100" dirty="0">
                    <a:effectLst/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mid</a:t>
                </a:r>
              </a:p>
            </p:txBody>
          </p:sp>
          <p:sp>
            <p:nvSpPr>
              <p:cNvPr id="9" name="文字方塊 26">
                <a:extLst>
                  <a:ext uri="{FF2B5EF4-FFF2-40B4-BE49-F238E27FC236}">
                    <a16:creationId xmlns:a16="http://schemas.microsoft.com/office/drawing/2014/main" id="{D2303493-F7E9-4437-B004-179F44374C94}"/>
                  </a:ext>
                </a:extLst>
              </p:cNvPr>
              <p:cNvSpPr txBox="1"/>
              <p:nvPr/>
            </p:nvSpPr>
            <p:spPr>
              <a:xfrm>
                <a:off x="1609725" y="0"/>
                <a:ext cx="476250" cy="28575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kern="100">
                    <a:effectLst/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high</a:t>
                </a:r>
              </a:p>
            </p:txBody>
          </p:sp>
        </p:grpSp>
      </p:grpSp>
      <p:sp>
        <p:nvSpPr>
          <p:cNvPr id="14" name="矩形 13">
            <a:extLst>
              <a:ext uri="{FF2B5EF4-FFF2-40B4-BE49-F238E27FC236}">
                <a16:creationId xmlns:a16="http://schemas.microsoft.com/office/drawing/2014/main" id="{D6815F40-3936-4C6F-A7CA-F9338ED45E5C}"/>
              </a:ext>
            </a:extLst>
          </p:cNvPr>
          <p:cNvSpPr/>
          <p:nvPr/>
        </p:nvSpPr>
        <p:spPr>
          <a:xfrm>
            <a:off x="1005840" y="4641400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偽代碼</a:t>
            </a:r>
            <a:endParaRPr lang="en-US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608B5569-FAF5-4E40-86DD-C67FA7C62722}"/>
              </a:ext>
            </a:extLst>
          </p:cNvPr>
          <p:cNvSpPr/>
          <p:nvPr/>
        </p:nvSpPr>
        <p:spPr>
          <a:xfrm>
            <a:off x="1005840" y="5035107"/>
            <a:ext cx="6138843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goLeft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r>
              <a:rPr lang="en-US" dirty="0">
                <a:latin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</a:rPr>
              <a:t>j←i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altLang="zh-TW" dirty="0">
                <a:latin typeface="Consolas" panose="020B0609020204030204" pitchFamily="49" charset="0"/>
              </a:rPr>
              <a:t>	</a:t>
            </a:r>
            <a:r>
              <a:rPr lang="zh-TW" altLang="en-US" dirty="0">
                <a:latin typeface="Consolas" panose="020B0609020204030204" pitchFamily="49" charset="0"/>
              </a:rPr>
              <a:t>當</a:t>
            </a:r>
            <a:r>
              <a:rPr lang="en-US" altLang="zh-TW" dirty="0"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j&gt;1</a:t>
            </a:r>
            <a:r>
              <a:rPr lang="en-US" dirty="0">
                <a:latin typeface="Consolas" panose="020B0609020204030204" pitchFamily="49" charset="0"/>
              </a:rPr>
              <a:t>) and (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score[j</a:t>
            </a:r>
            <a:r>
              <a:rPr lang="en-US" b="1" dirty="0">
                <a:solidFill>
                  <a:srgbClr val="00B0F0"/>
                </a:solidFill>
                <a:latin typeface="Consolas" panose="020B0609020204030204" pitchFamily="49" charset="0"/>
              </a:rPr>
              <a:t>-1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] = Score[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]</a:t>
            </a:r>
            <a:r>
              <a:rPr lang="en-US" dirty="0">
                <a:latin typeface="Consolas" panose="020B0609020204030204" pitchFamily="49" charset="0"/>
              </a:rPr>
              <a:t>)</a:t>
            </a:r>
            <a:r>
              <a:rPr lang="zh-TW" altLang="en-US" dirty="0">
                <a:latin typeface="Consolas" panose="020B0609020204030204" pitchFamily="49" charset="0"/>
              </a:rPr>
              <a:t>執行</a:t>
            </a:r>
          </a:p>
          <a:p>
            <a:r>
              <a:rPr lang="en-US" dirty="0">
                <a:latin typeface="Consolas" panose="020B0609020204030204" pitchFamily="49" charset="0"/>
              </a:rPr>
              <a:t>		j←j-1</a:t>
            </a:r>
          </a:p>
          <a:p>
            <a:r>
              <a:rPr lang="en-US" altLang="zh-TW" dirty="0">
                <a:latin typeface="Consolas" panose="020B0609020204030204" pitchFamily="49" charset="0"/>
              </a:rPr>
              <a:t>	</a:t>
            </a:r>
            <a:r>
              <a:rPr lang="zh-TW" altLang="en-US" dirty="0">
                <a:latin typeface="Consolas" panose="020B0609020204030204" pitchFamily="49" charset="0"/>
              </a:rPr>
              <a:t>傳回</a:t>
            </a:r>
            <a:r>
              <a:rPr lang="en-US" dirty="0">
                <a:latin typeface="Consolas" panose="020B0609020204030204" pitchFamily="49" charset="0"/>
              </a:rPr>
              <a:t>j</a:t>
            </a:r>
          </a:p>
        </p:txBody>
      </p:sp>
      <p:sp>
        <p:nvSpPr>
          <p:cNvPr id="16" name="投影片編號版面配置區 15">
            <a:extLst>
              <a:ext uri="{FF2B5EF4-FFF2-40B4-BE49-F238E27FC236}">
                <a16:creationId xmlns:a16="http://schemas.microsoft.com/office/drawing/2014/main" id="{917CE1D0-E000-4069-9422-E271B6963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3C67-DB97-4DF7-B4FA-DEFB32870015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17" name="表格 16">
            <a:extLst>
              <a:ext uri="{FF2B5EF4-FFF2-40B4-BE49-F238E27FC236}">
                <a16:creationId xmlns:a16="http://schemas.microsoft.com/office/drawing/2014/main" id="{2E05A9F6-F7CF-410E-8409-8EFD4C8B8F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062798"/>
              </p:ext>
            </p:extLst>
          </p:nvPr>
        </p:nvGraphicFramePr>
        <p:xfrm>
          <a:off x="6120388" y="1472194"/>
          <a:ext cx="2720340" cy="548640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388620">
                  <a:extLst>
                    <a:ext uri="{9D8B030D-6E8A-4147-A177-3AD203B41FA5}">
                      <a16:colId xmlns:a16="http://schemas.microsoft.com/office/drawing/2014/main" val="2989720266"/>
                    </a:ext>
                  </a:extLst>
                </a:gridCol>
                <a:gridCol w="388620">
                  <a:extLst>
                    <a:ext uri="{9D8B030D-6E8A-4147-A177-3AD203B41FA5}">
                      <a16:colId xmlns:a16="http://schemas.microsoft.com/office/drawing/2014/main" val="13419300"/>
                    </a:ext>
                  </a:extLst>
                </a:gridCol>
                <a:gridCol w="388620">
                  <a:extLst>
                    <a:ext uri="{9D8B030D-6E8A-4147-A177-3AD203B41FA5}">
                      <a16:colId xmlns:a16="http://schemas.microsoft.com/office/drawing/2014/main" val="1977129357"/>
                    </a:ext>
                  </a:extLst>
                </a:gridCol>
                <a:gridCol w="388620">
                  <a:extLst>
                    <a:ext uri="{9D8B030D-6E8A-4147-A177-3AD203B41FA5}">
                      <a16:colId xmlns:a16="http://schemas.microsoft.com/office/drawing/2014/main" val="3053933331"/>
                    </a:ext>
                  </a:extLst>
                </a:gridCol>
                <a:gridCol w="388620">
                  <a:extLst>
                    <a:ext uri="{9D8B030D-6E8A-4147-A177-3AD203B41FA5}">
                      <a16:colId xmlns:a16="http://schemas.microsoft.com/office/drawing/2014/main" val="943251896"/>
                    </a:ext>
                  </a:extLst>
                </a:gridCol>
                <a:gridCol w="388620">
                  <a:extLst>
                    <a:ext uri="{9D8B030D-6E8A-4147-A177-3AD203B41FA5}">
                      <a16:colId xmlns:a16="http://schemas.microsoft.com/office/drawing/2014/main" val="2714625495"/>
                    </a:ext>
                  </a:extLst>
                </a:gridCol>
                <a:gridCol w="388620">
                  <a:extLst>
                    <a:ext uri="{9D8B030D-6E8A-4147-A177-3AD203B41FA5}">
                      <a16:colId xmlns:a16="http://schemas.microsoft.com/office/drawing/2014/main" val="23917167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</a:rPr>
                        <a:t>3</a:t>
                      </a:r>
                      <a:endParaRPr lang="en-US" sz="1800" b="0" kern="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</a:rPr>
                        <a:t>4</a:t>
                      </a:r>
                      <a:endParaRPr lang="en-US" sz="1800" b="0" kern="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</a:rPr>
                        <a:t>6</a:t>
                      </a:r>
                      <a:endParaRPr lang="en-US" sz="1800" b="0" kern="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</a:rPr>
                        <a:t>7</a:t>
                      </a:r>
                      <a:endParaRPr lang="en-US" sz="1800" b="0" kern="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62294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..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67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67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67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67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67</a:t>
                      </a:r>
                      <a:endParaRPr lang="en-US" sz="1400" kern="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..</a:t>
                      </a:r>
                      <a:endParaRPr lang="en-US" sz="1400" kern="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4645130"/>
                  </a:ext>
                </a:extLst>
              </a:tr>
            </a:tbl>
          </a:graphicData>
        </a:graphic>
      </p:graphicFrame>
      <p:grpSp>
        <p:nvGrpSpPr>
          <p:cNvPr id="18" name="群組 17">
            <a:extLst>
              <a:ext uri="{FF2B5EF4-FFF2-40B4-BE49-F238E27FC236}">
                <a16:creationId xmlns:a16="http://schemas.microsoft.com/office/drawing/2014/main" id="{400F2ECC-1FCF-4665-A30C-F0AD65227EAB}"/>
              </a:ext>
            </a:extLst>
          </p:cNvPr>
          <p:cNvGrpSpPr/>
          <p:nvPr/>
        </p:nvGrpSpPr>
        <p:grpSpPr>
          <a:xfrm>
            <a:off x="6241372" y="2117346"/>
            <a:ext cx="2720340" cy="687062"/>
            <a:chOff x="102916" y="-42086"/>
            <a:chExt cx="1668887" cy="687062"/>
          </a:xfrm>
        </p:grpSpPr>
        <p:sp>
          <p:nvSpPr>
            <p:cNvPr id="19" name="文字方塊 29">
              <a:extLst>
                <a:ext uri="{FF2B5EF4-FFF2-40B4-BE49-F238E27FC236}">
                  <a16:creationId xmlns:a16="http://schemas.microsoft.com/office/drawing/2014/main" id="{F1B8EA42-01E7-46EF-8D9F-338407501B16}"/>
                </a:ext>
              </a:extLst>
            </p:cNvPr>
            <p:cNvSpPr txBox="1"/>
            <p:nvPr/>
          </p:nvSpPr>
          <p:spPr>
            <a:xfrm>
              <a:off x="102916" y="-42086"/>
              <a:ext cx="1668887" cy="29527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kern="100" dirty="0">
                  <a:effectLst/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  <a:sym typeface="Wingdings" panose="05000000000000000000" pitchFamily="2" charset="2"/>
                </a:rPr>
                <a:t></a:t>
              </a:r>
              <a:r>
                <a:rPr lang="en-US" kern="100" dirty="0" err="1">
                  <a:effectLst/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goLeft</a:t>
              </a:r>
              <a:r>
                <a:rPr lang="en-US" kern="100" dirty="0">
                  <a:effectLst/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  </a:t>
              </a:r>
              <a:r>
                <a:rPr lang="en-US" kern="100" dirty="0">
                  <a:effectLst/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  <a:sym typeface="Wingdings" panose="05000000000000000000" pitchFamily="2" charset="2"/>
                </a:rPr>
                <a:t></a:t>
              </a:r>
              <a:r>
                <a:rPr lang="en-US" kern="100" dirty="0">
                  <a:effectLst/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  </a:t>
              </a:r>
              <a:r>
                <a:rPr lang="en-US" kern="100" dirty="0" err="1">
                  <a:effectLst/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goRight</a:t>
              </a:r>
              <a:r>
                <a:rPr lang="en-US" kern="100" dirty="0">
                  <a:effectLst/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  <a:sym typeface="Wingdings" panose="05000000000000000000" pitchFamily="2" charset="2"/>
                </a:rPr>
                <a:t></a:t>
              </a:r>
              <a:endPara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0" name="文字方塊 30">
              <a:extLst>
                <a:ext uri="{FF2B5EF4-FFF2-40B4-BE49-F238E27FC236}">
                  <a16:creationId xmlns:a16="http://schemas.microsoft.com/office/drawing/2014/main" id="{0FCC607C-BB89-4DE3-8BE0-30966A252205}"/>
                </a:ext>
              </a:extLst>
            </p:cNvPr>
            <p:cNvSpPr txBox="1"/>
            <p:nvPr/>
          </p:nvSpPr>
          <p:spPr>
            <a:xfrm>
              <a:off x="764763" y="330015"/>
              <a:ext cx="266700" cy="29527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kern="100" dirty="0" err="1">
                  <a:solidFill>
                    <a:srgbClr val="FF0000"/>
                  </a:solidFill>
                  <a:effectLst/>
                  <a:latin typeface="Consolas" panose="020B0609020204030204" pitchFamily="49" charset="0"/>
                  <a:ea typeface="SimSun" panose="02010600030101010101" pitchFamily="2" charset="-122"/>
                  <a:cs typeface="Times New Roman" panose="02020603050405020304" pitchFamily="18" charset="0"/>
                </a:rPr>
                <a:t>i</a:t>
              </a:r>
              <a:endPara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1" name="文字方塊 32">
              <a:extLst>
                <a:ext uri="{FF2B5EF4-FFF2-40B4-BE49-F238E27FC236}">
                  <a16:creationId xmlns:a16="http://schemas.microsoft.com/office/drawing/2014/main" id="{468EC977-C7F2-4F00-8848-2B85708E6B8B}"/>
                </a:ext>
              </a:extLst>
            </p:cNvPr>
            <p:cNvSpPr txBox="1"/>
            <p:nvPr/>
          </p:nvSpPr>
          <p:spPr>
            <a:xfrm>
              <a:off x="304960" y="330015"/>
              <a:ext cx="361950" cy="29527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kern="100" dirty="0">
                  <a:effectLst/>
                  <a:latin typeface="Consolas" panose="020B0609020204030204" pitchFamily="49" charset="0"/>
                  <a:ea typeface="王漢宗細圓體繁" panose="02020300000000000000" pitchFamily="18" charset="-120"/>
                  <a:cs typeface="Calibri" panose="020F0502020204030204" pitchFamily="34" charset="0"/>
                  <a:sym typeface="Symbol" panose="05050102010706020507" pitchFamily="18" charset="2"/>
                </a:rPr>
                <a:t></a:t>
              </a:r>
              <a:r>
                <a:rPr lang="en-US" kern="100" dirty="0">
                  <a:effectLst/>
                  <a:latin typeface="Consolas" panose="020B0609020204030204" pitchFamily="49" charset="0"/>
                  <a:ea typeface="王漢宗細圓體繁" panose="02020300000000000000" pitchFamily="18" charset="-120"/>
                  <a:cs typeface="Calibri" panose="020F0502020204030204" pitchFamily="34" charset="0"/>
                </a:rPr>
                <a:t>j</a:t>
              </a:r>
              <a:endPara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3" name="文字方塊 32">
              <a:extLst>
                <a:ext uri="{FF2B5EF4-FFF2-40B4-BE49-F238E27FC236}">
                  <a16:creationId xmlns:a16="http://schemas.microsoft.com/office/drawing/2014/main" id="{D7E6498D-55A2-410D-98F9-20CB857AE168}"/>
                </a:ext>
              </a:extLst>
            </p:cNvPr>
            <p:cNvSpPr txBox="1"/>
            <p:nvPr/>
          </p:nvSpPr>
          <p:spPr>
            <a:xfrm>
              <a:off x="1162007" y="349701"/>
              <a:ext cx="361950" cy="29527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kern="100" dirty="0">
                  <a:effectLst/>
                  <a:latin typeface="Consolas" panose="020B0609020204030204" pitchFamily="49" charset="0"/>
                  <a:ea typeface="王漢宗細圓體繁" panose="02020300000000000000" pitchFamily="18" charset="-120"/>
                  <a:cs typeface="Calibri" panose="020F0502020204030204" pitchFamily="34" charset="0"/>
                </a:rPr>
                <a:t>j</a:t>
              </a:r>
              <a:r>
                <a:rPr lang="en-US" kern="100" dirty="0">
                  <a:effectLst/>
                  <a:latin typeface="Consolas" panose="020B0609020204030204" pitchFamily="49" charset="0"/>
                  <a:ea typeface="王漢宗細圓體繁" panose="02020300000000000000" pitchFamily="18" charset="-120"/>
                  <a:cs typeface="Calibri" panose="020F0502020204030204" pitchFamily="34" charset="0"/>
                  <a:sym typeface="Symbol" panose="05050102010706020507" pitchFamily="18" charset="2"/>
                </a:rPr>
                <a:t></a:t>
              </a:r>
              <a:endPara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22" name="矩形 21">
            <a:extLst>
              <a:ext uri="{FF2B5EF4-FFF2-40B4-BE49-F238E27FC236}">
                <a16:creationId xmlns:a16="http://schemas.microsoft.com/office/drawing/2014/main" id="{963AC742-1AB5-4CF1-91D7-620850AD96E0}"/>
              </a:ext>
            </a:extLst>
          </p:cNvPr>
          <p:cNvSpPr/>
          <p:nvPr/>
        </p:nvSpPr>
        <p:spPr>
          <a:xfrm>
            <a:off x="5493721" y="3558407"/>
            <a:ext cx="3495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(ii)</a:t>
            </a:r>
            <a:r>
              <a:rPr lang="zh-TW" altLang="en-US" dirty="0"/>
              <a:t>寫出 </a:t>
            </a:r>
            <a:r>
              <a:rPr lang="en-US" dirty="0" err="1">
                <a:solidFill>
                  <a:srgbClr val="FF0000"/>
                </a:solidFill>
              </a:rPr>
              <a:t>goRight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</a:t>
            </a:r>
            <a:r>
              <a:rPr lang="zh-TW" altLang="en-US" dirty="0"/>
              <a:t>的偽代碼。</a:t>
            </a:r>
            <a:r>
              <a:rPr lang="en-US" altLang="zh-TW" dirty="0"/>
              <a:t>(3</a:t>
            </a:r>
            <a:r>
              <a:rPr lang="zh-TW" altLang="en-US" dirty="0"/>
              <a:t>分</a:t>
            </a:r>
            <a:r>
              <a:rPr lang="en-US" altLang="zh-TW" dirty="0"/>
              <a:t>)</a:t>
            </a:r>
            <a:endParaRPr lang="en-US" dirty="0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0F72F374-DB7E-43A2-B8B3-61C7D465EB24}"/>
              </a:ext>
            </a:extLst>
          </p:cNvPr>
          <p:cNvSpPr/>
          <p:nvPr/>
        </p:nvSpPr>
        <p:spPr>
          <a:xfrm>
            <a:off x="2857021" y="3987166"/>
            <a:ext cx="6138844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goRight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latin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</a:rPr>
              <a:t>j←i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	</a:t>
            </a:r>
            <a:r>
              <a:rPr lang="zh-TW" altLang="en-US" dirty="0">
                <a:latin typeface="Consolas" panose="020B0609020204030204" pitchFamily="49" charset="0"/>
              </a:rPr>
              <a:t>當</a:t>
            </a:r>
            <a:r>
              <a:rPr lang="en-US" altLang="zh-TW" dirty="0"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j&lt;N</a:t>
            </a:r>
            <a:r>
              <a:rPr lang="en-US" dirty="0">
                <a:latin typeface="Consolas" panose="020B0609020204030204" pitchFamily="49" charset="0"/>
              </a:rPr>
              <a:t>) and (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Score[j</a:t>
            </a:r>
            <a:r>
              <a:rPr lang="en-US" b="1" dirty="0">
                <a:solidFill>
                  <a:srgbClr val="00B0F0"/>
                </a:solidFill>
                <a:latin typeface="Consolas" panose="020B0609020204030204" pitchFamily="49" charset="0"/>
              </a:rPr>
              <a:t>+1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] = Score[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]</a:t>
            </a:r>
            <a:r>
              <a:rPr lang="en-US" dirty="0">
                <a:latin typeface="Consolas" panose="020B0609020204030204" pitchFamily="49" charset="0"/>
              </a:rPr>
              <a:t>)</a:t>
            </a:r>
            <a:r>
              <a:rPr lang="zh-TW" altLang="en-US" dirty="0">
                <a:latin typeface="Consolas" panose="020B0609020204030204" pitchFamily="49" charset="0"/>
              </a:rPr>
              <a:t>執行</a:t>
            </a:r>
          </a:p>
          <a:p>
            <a:r>
              <a:rPr lang="zh-TW" altLang="en-US" dirty="0">
                <a:latin typeface="Consolas" panose="020B0609020204030204" pitchFamily="49" charset="0"/>
              </a:rPr>
              <a:t>		</a:t>
            </a:r>
            <a:r>
              <a:rPr lang="en-US" dirty="0">
                <a:latin typeface="Consolas" panose="020B0609020204030204" pitchFamily="49" charset="0"/>
              </a:rPr>
              <a:t>j←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j+1</a:t>
            </a:r>
          </a:p>
          <a:p>
            <a:r>
              <a:rPr lang="en-US" dirty="0">
                <a:latin typeface="Consolas" panose="020B0609020204030204" pitchFamily="49" charset="0"/>
              </a:rPr>
              <a:t>	</a:t>
            </a:r>
            <a:r>
              <a:rPr lang="zh-TW" altLang="en-US" dirty="0">
                <a:latin typeface="Consolas" panose="020B0609020204030204" pitchFamily="49" charset="0"/>
              </a:rPr>
              <a:t>傳回</a:t>
            </a:r>
            <a:r>
              <a:rPr lang="en-US" dirty="0">
                <a:latin typeface="Consolas" panose="020B0609020204030204" pitchFamily="49" charset="0"/>
              </a:rPr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86762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D9A43180-4F68-43B8-8372-A83151EBFCD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214" y="723841"/>
            <a:ext cx="6634506" cy="838835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4DB644E1-70E3-4068-93D2-7127E21BC668}"/>
              </a:ext>
            </a:extLst>
          </p:cNvPr>
          <p:cNvSpPr/>
          <p:nvPr/>
        </p:nvSpPr>
        <p:spPr>
          <a:xfrm>
            <a:off x="480060" y="415979"/>
            <a:ext cx="77901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latin typeface="Consolas" panose="020B0609020204030204" pitchFamily="49" charset="0"/>
              </a:rPr>
              <a:t>(c)</a:t>
            </a:r>
            <a:r>
              <a:rPr lang="zh-TW" altLang="en-US" dirty="0">
                <a:latin typeface="Consolas" panose="020B0609020204030204" pitchFamily="49" charset="0"/>
              </a:rPr>
              <a:t>黄先生考慮使用</a:t>
            </a:r>
            <a:r>
              <a:rPr lang="zh-TW" altLang="en-US" dirty="0">
                <a:solidFill>
                  <a:srgbClr val="FF0000"/>
                </a:solidFill>
                <a:latin typeface="Consolas" panose="020B0609020204030204" pitchFamily="49" charset="0"/>
              </a:rPr>
              <a:t>鏈表</a:t>
            </a:r>
            <a:r>
              <a:rPr lang="zh-TW" altLang="en-US" dirty="0">
                <a:latin typeface="Consolas" panose="020B0609020204030204" pitchFamily="49" charset="0"/>
              </a:rPr>
              <a:t>，而不是陣列來儲存學生的分數，並按</a:t>
            </a:r>
            <a:r>
              <a:rPr lang="zh-TW" altLang="en-US" dirty="0">
                <a:solidFill>
                  <a:srgbClr val="FF0000"/>
                </a:solidFill>
                <a:latin typeface="Consolas" panose="020B0609020204030204" pitchFamily="49" charset="0"/>
              </a:rPr>
              <a:t>降序</a:t>
            </a:r>
            <a:r>
              <a:rPr lang="zh-TW" altLang="en-US" dirty="0">
                <a:latin typeface="Consolas" panose="020B0609020204030204" pitchFamily="49" charset="0"/>
              </a:rPr>
              <a:t>排列。</a:t>
            </a:r>
            <a:endParaRPr lang="en-US" altLang="zh-TW" dirty="0">
              <a:latin typeface="Consolas" panose="020B0609020204030204" pitchFamily="49" charset="0"/>
            </a:endParaRPr>
          </a:p>
          <a:p>
            <a:r>
              <a:rPr lang="zh-TW" altLang="en-US" dirty="0">
                <a:latin typeface="Consolas" panose="020B0609020204030204" pitchFamily="49" charset="0"/>
              </a:rPr>
              <a:t>以下所示為例</a:t>
            </a:r>
          </a:p>
          <a:p>
            <a:endParaRPr lang="zh-TW" altLang="en-US" dirty="0">
              <a:latin typeface="Consolas" panose="020B0609020204030204" pitchFamily="49" charset="0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D0D72A2-1386-4A49-8036-E6D3F85C3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3C67-DB97-4DF7-B4FA-DEFB32870015}" type="slidenum">
              <a:rPr lang="en-US" smtClean="0"/>
              <a:t>8</a:t>
            </a:fld>
            <a:endParaRPr lang="en-US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D7B75E0E-9E94-42B9-8306-C443E492A3A8}"/>
              </a:ext>
            </a:extLst>
          </p:cNvPr>
          <p:cNvSpPr/>
          <p:nvPr/>
        </p:nvSpPr>
        <p:spPr>
          <a:xfrm>
            <a:off x="480060" y="4890965"/>
            <a:ext cx="71704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latin typeface="Consolas" panose="020B0609020204030204" pitchFamily="49" charset="0"/>
              </a:rPr>
              <a:t>(iii)</a:t>
            </a:r>
            <a:r>
              <a:rPr lang="zh-TW" altLang="en-US" dirty="0">
                <a:latin typeface="Consolas" panose="020B0609020204030204" pitchFamily="49" charset="0"/>
              </a:rPr>
              <a:t>若要添加一個</a:t>
            </a:r>
            <a:r>
              <a:rPr lang="zh-TW" altLang="en-US" dirty="0">
                <a:solidFill>
                  <a:srgbClr val="FF0000"/>
                </a:solidFill>
                <a:latin typeface="Consolas" panose="020B0609020204030204" pitchFamily="49" charset="0"/>
              </a:rPr>
              <a:t>新的最高分</a:t>
            </a:r>
            <a:r>
              <a:rPr lang="zh-TW" altLang="en-US" dirty="0">
                <a:latin typeface="Consolas" panose="020B0609020204030204" pitchFamily="49" charset="0"/>
              </a:rPr>
              <a:t>。你認為使用</a:t>
            </a:r>
            <a:r>
              <a:rPr lang="zh-TW" altLang="en-US" dirty="0">
                <a:solidFill>
                  <a:srgbClr val="FF0000"/>
                </a:solidFill>
                <a:latin typeface="Consolas" panose="020B0609020204030204" pitchFamily="49" charset="0"/>
              </a:rPr>
              <a:t>鏈表</a:t>
            </a:r>
            <a:r>
              <a:rPr lang="zh-TW" altLang="en-US" dirty="0">
                <a:latin typeface="Consolas" panose="020B0609020204030204" pitchFamily="49" charset="0"/>
              </a:rPr>
              <a:t>比</a:t>
            </a:r>
            <a:r>
              <a:rPr lang="zh-TW" altLang="en-US" dirty="0">
                <a:solidFill>
                  <a:srgbClr val="FF0000"/>
                </a:solidFill>
                <a:latin typeface="Consolas" panose="020B0609020204030204" pitchFamily="49" charset="0"/>
              </a:rPr>
              <a:t>陣列</a:t>
            </a:r>
            <a:r>
              <a:rPr lang="zh-TW" altLang="en-US" dirty="0">
                <a:latin typeface="Consolas" panose="020B0609020204030204" pitchFamily="49" charset="0"/>
              </a:rPr>
              <a:t>更有</a:t>
            </a:r>
            <a:r>
              <a:rPr lang="zh-TW" altLang="en-US" dirty="0">
                <a:solidFill>
                  <a:srgbClr val="FF0000"/>
                </a:solidFill>
                <a:latin typeface="Consolas" panose="020B0609020204030204" pitchFamily="49" charset="0"/>
              </a:rPr>
              <a:t>效率</a:t>
            </a:r>
            <a:r>
              <a:rPr lang="zh-TW" altLang="en-US" dirty="0">
                <a:latin typeface="Consolas" panose="020B0609020204030204" pitchFamily="49" charset="0"/>
              </a:rPr>
              <a:t>嗎</a:t>
            </a:r>
            <a:r>
              <a:rPr lang="en-US" altLang="zh-TW" dirty="0">
                <a:latin typeface="Consolas" panose="020B0609020204030204" pitchFamily="49" charset="0"/>
              </a:rPr>
              <a:t>? </a:t>
            </a:r>
            <a:r>
              <a:rPr lang="zh-TW" altLang="en-US" dirty="0">
                <a:latin typeface="Consolas" panose="020B0609020204030204" pitchFamily="49" charset="0"/>
              </a:rPr>
              <a:t>簡略說明。 </a:t>
            </a:r>
            <a:r>
              <a:rPr lang="en-US" altLang="zh-TW" dirty="0">
                <a:latin typeface="Consolas" panose="020B0609020204030204" pitchFamily="49" charset="0"/>
              </a:rPr>
              <a:t>(2</a:t>
            </a:r>
            <a:r>
              <a:rPr lang="zh-TW" altLang="en-US" dirty="0">
                <a:latin typeface="Consolas" panose="020B0609020204030204" pitchFamily="49" charset="0"/>
              </a:rPr>
              <a:t>分</a:t>
            </a:r>
            <a:r>
              <a:rPr lang="en-US" altLang="zh-TW" dirty="0">
                <a:latin typeface="Consolas" panose="020B0609020204030204" pitchFamily="49" charset="0"/>
              </a:rPr>
              <a:t>)</a:t>
            </a:r>
            <a:endParaRPr lang="zh-TW" altLang="en-US" dirty="0">
              <a:latin typeface="Consolas" panose="020B0609020204030204" pitchFamily="49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7160BF0D-B787-4A1C-B46A-0F557D4EBD94}"/>
              </a:ext>
            </a:extLst>
          </p:cNvPr>
          <p:cNvSpPr/>
          <p:nvPr/>
        </p:nvSpPr>
        <p:spPr>
          <a:xfrm>
            <a:off x="480060" y="2094578"/>
            <a:ext cx="73380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latin typeface="Consolas" panose="020B0609020204030204" pitchFamily="49" charset="0"/>
              </a:rPr>
              <a:t>(</a:t>
            </a:r>
            <a:r>
              <a:rPr lang="en-US" altLang="zh-TW" dirty="0" err="1">
                <a:latin typeface="Consolas" panose="020B0609020204030204" pitchFamily="49" charset="0"/>
              </a:rPr>
              <a:t>i</a:t>
            </a:r>
            <a:r>
              <a:rPr lang="en-US" altLang="zh-TW" dirty="0">
                <a:latin typeface="Consolas" panose="020B0609020204030204" pitchFamily="49" charset="0"/>
              </a:rPr>
              <a:t>)</a:t>
            </a:r>
            <a:r>
              <a:rPr lang="zh-TW" altLang="en-US" dirty="0">
                <a:latin typeface="Consolas" panose="020B0609020204030204" pitchFamily="49" charset="0"/>
              </a:rPr>
              <a:t>黃先生發覺編寫</a:t>
            </a:r>
            <a:r>
              <a:rPr lang="en-US" altLang="zh-TW" dirty="0" err="1">
                <a:solidFill>
                  <a:srgbClr val="FF0000"/>
                </a:solidFill>
                <a:latin typeface="Consolas" panose="020B0609020204030204" pitchFamily="49" charset="0"/>
              </a:rPr>
              <a:t>goLeft</a:t>
            </a:r>
            <a:r>
              <a:rPr lang="zh-TW" altLang="en-US" dirty="0">
                <a:latin typeface="Consolas" panose="020B0609020204030204" pitchFamily="49" charset="0"/>
              </a:rPr>
              <a:t>，比編寫</a:t>
            </a:r>
            <a:r>
              <a:rPr lang="en-US" altLang="zh-TW" dirty="0" err="1">
                <a:solidFill>
                  <a:srgbClr val="FF0000"/>
                </a:solidFill>
                <a:latin typeface="Consolas" panose="020B0609020204030204" pitchFamily="49" charset="0"/>
              </a:rPr>
              <a:t>goRight</a:t>
            </a:r>
            <a:r>
              <a:rPr lang="zh-TW" altLang="en-US" dirty="0">
                <a:latin typeface="Consolas" panose="020B0609020204030204" pitchFamily="49" charset="0"/>
              </a:rPr>
              <a:t>困難。為什麼</a:t>
            </a:r>
            <a:r>
              <a:rPr lang="en-US" altLang="zh-TW" dirty="0">
                <a:latin typeface="Consolas" panose="020B0609020204030204" pitchFamily="49" charset="0"/>
              </a:rPr>
              <a:t>? (2</a:t>
            </a:r>
            <a:r>
              <a:rPr lang="zh-TW" altLang="en-US" dirty="0">
                <a:latin typeface="Consolas" panose="020B0609020204030204" pitchFamily="49" charset="0"/>
              </a:rPr>
              <a:t>分</a:t>
            </a:r>
            <a:r>
              <a:rPr lang="en-US" altLang="zh-TW" dirty="0"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72694BE7-F794-4964-808A-6CFFCA11113A}"/>
              </a:ext>
            </a:extLst>
          </p:cNvPr>
          <p:cNvSpPr/>
          <p:nvPr/>
        </p:nvSpPr>
        <p:spPr>
          <a:xfrm>
            <a:off x="1356042" y="2604864"/>
            <a:ext cx="74526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latin typeface="Consolas" panose="020B0609020204030204" pitchFamily="49" charset="0"/>
              </a:rPr>
              <a:t>•</a:t>
            </a:r>
            <a:r>
              <a:rPr lang="en-US" altLang="zh-TW" dirty="0" err="1">
                <a:solidFill>
                  <a:srgbClr val="FF0000"/>
                </a:solidFill>
                <a:latin typeface="Consolas" panose="020B0609020204030204" pitchFamily="49" charset="0"/>
              </a:rPr>
              <a:t>go</a:t>
            </a:r>
            <a:r>
              <a:rPr lang="en-US" altLang="zh-TW" dirty="0" err="1">
                <a:solidFill>
                  <a:srgbClr val="00B0F0"/>
                </a:solidFill>
                <a:latin typeface="Consolas" panose="020B0609020204030204" pitchFamily="49" charset="0"/>
              </a:rPr>
              <a:t>Left</a:t>
            </a:r>
            <a:r>
              <a:rPr lang="zh-TW" altLang="en-US" dirty="0">
                <a:latin typeface="Consolas" panose="020B0609020204030204" pitchFamily="49" charset="0"/>
              </a:rPr>
              <a:t>涉及向前</a:t>
            </a:r>
            <a:r>
              <a:rPr lang="en-US" altLang="zh-TW" dirty="0">
                <a:solidFill>
                  <a:srgbClr val="FF0000"/>
                </a:solidFill>
                <a:latin typeface="Consolas" panose="020B0609020204030204" pitchFamily="49" charset="0"/>
              </a:rPr>
              <a:t>previous</a:t>
            </a:r>
            <a:r>
              <a:rPr lang="zh-TW" altLang="en-US" dirty="0">
                <a:latin typeface="Consolas" panose="020B0609020204030204" pitchFamily="49" charset="0"/>
              </a:rPr>
              <a:t>的節點</a:t>
            </a:r>
            <a:r>
              <a:rPr lang="zh-TW" altLang="en-US" dirty="0">
                <a:solidFill>
                  <a:srgbClr val="FF0000"/>
                </a:solidFill>
                <a:latin typeface="Consolas" panose="020B0609020204030204" pitchFamily="49" charset="0"/>
              </a:rPr>
              <a:t>遍歷</a:t>
            </a:r>
            <a:r>
              <a:rPr lang="zh-TW" altLang="en-US" dirty="0">
                <a:latin typeface="Consolas" panose="020B0609020204030204" pitchFamily="49" charset="0"/>
              </a:rPr>
              <a:t>，要在鏈表中實施有很大</a:t>
            </a:r>
            <a:r>
              <a:rPr lang="zh-TW" altLang="en-US" dirty="0">
                <a:solidFill>
                  <a:srgbClr val="FF0000"/>
                </a:solidFill>
                <a:latin typeface="Consolas" panose="020B0609020204030204" pitchFamily="49" charset="0"/>
              </a:rPr>
              <a:t>困難</a:t>
            </a:r>
            <a:r>
              <a:rPr lang="zh-TW" altLang="en-US" dirty="0">
                <a:latin typeface="Consolas" panose="020B0609020204030204" pitchFamily="49" charset="0"/>
              </a:rPr>
              <a:t>。</a:t>
            </a:r>
          </a:p>
          <a:p>
            <a:r>
              <a:rPr lang="en-US" altLang="zh-TW" dirty="0">
                <a:latin typeface="Consolas" panose="020B0609020204030204" pitchFamily="49" charset="0"/>
              </a:rPr>
              <a:t>•</a:t>
            </a:r>
            <a:r>
              <a:rPr lang="en-US" altLang="zh-TW" dirty="0" err="1">
                <a:solidFill>
                  <a:srgbClr val="FF0000"/>
                </a:solidFill>
                <a:latin typeface="Consolas" panose="020B0609020204030204" pitchFamily="49" charset="0"/>
              </a:rPr>
              <a:t>go</a:t>
            </a:r>
            <a:r>
              <a:rPr lang="en-US" altLang="zh-TW" dirty="0" err="1">
                <a:solidFill>
                  <a:srgbClr val="00B050"/>
                </a:solidFill>
                <a:latin typeface="Consolas" panose="020B0609020204030204" pitchFamily="49" charset="0"/>
              </a:rPr>
              <a:t>Right</a:t>
            </a:r>
            <a:r>
              <a:rPr lang="zh-TW" altLang="en-US" dirty="0">
                <a:latin typeface="Consolas" panose="020B0609020204030204" pitchFamily="49" charset="0"/>
              </a:rPr>
              <a:t>只涉及向後</a:t>
            </a:r>
            <a:r>
              <a:rPr lang="en-US" altLang="zh-TW" dirty="0">
                <a:solidFill>
                  <a:srgbClr val="FF0000"/>
                </a:solidFill>
                <a:latin typeface="Consolas" panose="020B0609020204030204" pitchFamily="49" charset="0"/>
              </a:rPr>
              <a:t>next</a:t>
            </a:r>
            <a:r>
              <a:rPr lang="zh-TW" altLang="en-US" dirty="0">
                <a:latin typeface="Consolas" panose="020B0609020204030204" pitchFamily="49" charset="0"/>
              </a:rPr>
              <a:t>的節點</a:t>
            </a:r>
            <a:r>
              <a:rPr lang="zh-TW" altLang="en-US" dirty="0">
                <a:solidFill>
                  <a:srgbClr val="FF0000"/>
                </a:solidFill>
                <a:latin typeface="Consolas" panose="020B0609020204030204" pitchFamily="49" charset="0"/>
              </a:rPr>
              <a:t>遍歷</a:t>
            </a:r>
            <a:r>
              <a:rPr lang="zh-TW" altLang="en-US" dirty="0">
                <a:latin typeface="Consolas" panose="020B0609020204030204" pitchFamily="49" charset="0"/>
              </a:rPr>
              <a:t>，</a:t>
            </a:r>
            <a:r>
              <a:rPr lang="zh-TW" altLang="en-US" dirty="0">
                <a:solidFill>
                  <a:srgbClr val="FF0000"/>
                </a:solidFill>
                <a:latin typeface="Consolas" panose="020B0609020204030204" pitchFamily="49" charset="0"/>
              </a:rPr>
              <a:t>容易</a:t>
            </a:r>
            <a:r>
              <a:rPr lang="zh-TW" altLang="en-US" dirty="0">
                <a:latin typeface="Consolas" panose="020B0609020204030204" pitchFamily="49" charset="0"/>
              </a:rPr>
              <a:t>實施出來。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055FD8C7-8175-4AB5-A0C1-08C3E2B2D2CB}"/>
              </a:ext>
            </a:extLst>
          </p:cNvPr>
          <p:cNvSpPr/>
          <p:nvPr/>
        </p:nvSpPr>
        <p:spPr>
          <a:xfrm>
            <a:off x="480060" y="3503566"/>
            <a:ext cx="73078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latin typeface="Consolas" panose="020B0609020204030204" pitchFamily="49" charset="0"/>
              </a:rPr>
              <a:t>(ii)</a:t>
            </a:r>
            <a:r>
              <a:rPr lang="zh-TW" altLang="en-US" dirty="0">
                <a:latin typeface="Consolas" panose="020B0609020204030204" pitchFamily="49" charset="0"/>
              </a:rPr>
              <a:t>可否有效率地以這個</a:t>
            </a:r>
            <a:r>
              <a:rPr lang="zh-TW" altLang="en-US" dirty="0">
                <a:solidFill>
                  <a:srgbClr val="FF0000"/>
                </a:solidFill>
                <a:latin typeface="Consolas" panose="020B0609020204030204" pitchFamily="49" charset="0"/>
              </a:rPr>
              <a:t>鏈表</a:t>
            </a:r>
            <a:r>
              <a:rPr lang="zh-TW" altLang="en-US" dirty="0">
                <a:latin typeface="Consolas" panose="020B0609020204030204" pitchFamily="49" charset="0"/>
              </a:rPr>
              <a:t>編寫執行</a:t>
            </a:r>
            <a:r>
              <a:rPr lang="en-US" altLang="zh-TW" dirty="0" err="1">
                <a:solidFill>
                  <a:srgbClr val="FF0000"/>
                </a:solidFill>
                <a:latin typeface="Consolas" panose="020B0609020204030204" pitchFamily="49" charset="0"/>
              </a:rPr>
              <a:t>BinSearch</a:t>
            </a:r>
            <a:r>
              <a:rPr lang="en-US" altLang="zh-TW" dirty="0">
                <a:latin typeface="Consolas" panose="020B0609020204030204" pitchFamily="49" charset="0"/>
              </a:rPr>
              <a:t>? </a:t>
            </a:r>
            <a:r>
              <a:rPr lang="zh-TW" altLang="en-US" dirty="0">
                <a:latin typeface="Consolas" panose="020B0609020204030204" pitchFamily="49" charset="0"/>
              </a:rPr>
              <a:t>簡略說明 </a:t>
            </a:r>
            <a:r>
              <a:rPr lang="en-US" altLang="zh-TW" dirty="0">
                <a:latin typeface="Consolas" panose="020B0609020204030204" pitchFamily="49" charset="0"/>
              </a:rPr>
              <a:t>(1</a:t>
            </a:r>
            <a:r>
              <a:rPr lang="zh-TW" altLang="en-US" dirty="0">
                <a:latin typeface="Consolas" panose="020B0609020204030204" pitchFamily="49" charset="0"/>
              </a:rPr>
              <a:t>分</a:t>
            </a:r>
            <a:r>
              <a:rPr lang="en-US" altLang="zh-TW" dirty="0"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D8ED2E61-B1E3-4203-9012-ED753C1E6C52}"/>
              </a:ext>
            </a:extLst>
          </p:cNvPr>
          <p:cNvSpPr/>
          <p:nvPr/>
        </p:nvSpPr>
        <p:spPr>
          <a:xfrm>
            <a:off x="1356041" y="3955833"/>
            <a:ext cx="69142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latin typeface="Consolas" panose="020B0609020204030204" pitchFamily="49" charset="0"/>
              </a:rPr>
              <a:t>•</a:t>
            </a:r>
            <a:r>
              <a:rPr lang="zh-TW" alt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不可</a:t>
            </a:r>
            <a:r>
              <a:rPr lang="zh-TW" altLang="en-US" dirty="0">
                <a:latin typeface="Consolas" panose="020B0609020204030204" pitchFamily="49" charset="0"/>
              </a:rPr>
              <a:t>，因為</a:t>
            </a:r>
            <a:r>
              <a:rPr lang="en-US" altLang="zh-TW" dirty="0" err="1">
                <a:latin typeface="Consolas" panose="020B0609020204030204" pitchFamily="49" charset="0"/>
              </a:rPr>
              <a:t>BinSearch</a:t>
            </a:r>
            <a:r>
              <a:rPr lang="zh-TW" altLang="en-US" dirty="0">
                <a:latin typeface="Consolas" panose="020B0609020204030204" pitchFamily="49" charset="0"/>
              </a:rPr>
              <a:t>需要</a:t>
            </a:r>
            <a:r>
              <a:rPr lang="zh-TW" alt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隨機</a:t>
            </a:r>
            <a:r>
              <a:rPr lang="zh-TW" altLang="en-US" b="1" dirty="0">
                <a:solidFill>
                  <a:srgbClr val="00B0F0"/>
                </a:solidFill>
                <a:latin typeface="Consolas" panose="020B0609020204030204" pitchFamily="49" charset="0"/>
              </a:rPr>
              <a:t>存取</a:t>
            </a:r>
            <a:r>
              <a:rPr lang="zh-TW" altLang="en-US" dirty="0">
                <a:latin typeface="Consolas" panose="020B0609020204030204" pitchFamily="49" charset="0"/>
              </a:rPr>
              <a:t>，而</a:t>
            </a:r>
            <a:r>
              <a:rPr lang="zh-TW" altLang="en-US" dirty="0">
                <a:solidFill>
                  <a:schemeClr val="accent2"/>
                </a:solidFill>
                <a:latin typeface="Consolas" panose="020B0609020204030204" pitchFamily="49" charset="0"/>
              </a:rPr>
              <a:t>鏈表</a:t>
            </a:r>
            <a:r>
              <a:rPr lang="zh-TW" altLang="en-US" dirty="0">
                <a:latin typeface="Consolas" panose="020B0609020204030204" pitchFamily="49" charset="0"/>
              </a:rPr>
              <a:t>只支援</a:t>
            </a:r>
            <a:r>
              <a:rPr lang="zh-TW" altLang="en-US" dirty="0">
                <a:solidFill>
                  <a:srgbClr val="FF0000"/>
                </a:solidFill>
                <a:latin typeface="Consolas" panose="020B0609020204030204" pitchFamily="49" charset="0"/>
              </a:rPr>
              <a:t>順序</a:t>
            </a:r>
            <a:r>
              <a:rPr lang="zh-TW" altLang="en-US" dirty="0">
                <a:solidFill>
                  <a:srgbClr val="00B0F0"/>
                </a:solidFill>
                <a:latin typeface="Consolas" panose="020B0609020204030204" pitchFamily="49" charset="0"/>
              </a:rPr>
              <a:t>存取</a:t>
            </a:r>
            <a:r>
              <a:rPr lang="zh-TW" altLang="en-US" dirty="0">
                <a:latin typeface="Consolas" panose="020B0609020204030204" pitchFamily="49" charset="0"/>
              </a:rPr>
              <a:t>。</a:t>
            </a:r>
          </a:p>
          <a:p>
            <a:r>
              <a:rPr lang="zh-TW" altLang="en-US" dirty="0">
                <a:latin typeface="Consolas" panose="020B0609020204030204" pitchFamily="49" charset="0"/>
              </a:rPr>
              <a:t>例如：</a:t>
            </a:r>
            <a:r>
              <a:rPr lang="en-US" altLang="zh-TW" dirty="0">
                <a:latin typeface="Consolas" panose="020B0609020204030204" pitchFamily="49" charset="0"/>
              </a:rPr>
              <a:t>score[5]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C3C906BE-85EB-4049-9A1C-7AC03DC2E483}"/>
              </a:ext>
            </a:extLst>
          </p:cNvPr>
          <p:cNvSpPr/>
          <p:nvPr/>
        </p:nvSpPr>
        <p:spPr>
          <a:xfrm>
            <a:off x="1356041" y="5573182"/>
            <a:ext cx="71593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Consolas" panose="020B0609020204030204" pitchFamily="49" charset="0"/>
              </a:rPr>
              <a:t>是</a:t>
            </a:r>
            <a:endParaRPr lang="en-US" altLang="zh-TW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r>
              <a:rPr lang="en-US" altLang="zh-TW" dirty="0">
                <a:latin typeface="Consolas" panose="020B0609020204030204" pitchFamily="49" charset="0"/>
              </a:rPr>
              <a:t>•</a:t>
            </a:r>
            <a:r>
              <a:rPr lang="zh-TW" altLang="en-US" dirty="0">
                <a:latin typeface="Consolas" panose="020B0609020204030204" pitchFamily="49" charset="0"/>
              </a:rPr>
              <a:t>對於</a:t>
            </a:r>
            <a:r>
              <a:rPr lang="zh-TW" altLang="en-US" dirty="0">
                <a:solidFill>
                  <a:srgbClr val="FF0000"/>
                </a:solidFill>
                <a:latin typeface="Consolas" panose="020B0609020204030204" pitchFamily="49" charset="0"/>
              </a:rPr>
              <a:t>陣列</a:t>
            </a:r>
            <a:r>
              <a:rPr lang="zh-TW" altLang="en-US" dirty="0">
                <a:latin typeface="Consolas" panose="020B0609020204030204" pitchFamily="49" charset="0"/>
              </a:rPr>
              <a:t>，所有分數都需</a:t>
            </a:r>
            <a:r>
              <a:rPr lang="zh-TW" altLang="en-US" dirty="0">
                <a:solidFill>
                  <a:srgbClr val="FF0000"/>
                </a:solidFill>
                <a:latin typeface="Consolas" panose="020B0609020204030204" pitchFamily="49" charset="0"/>
              </a:rPr>
              <a:t>向後移</a:t>
            </a:r>
            <a:r>
              <a:rPr lang="zh-TW" altLang="en-US" dirty="0">
                <a:latin typeface="Consolas" panose="020B0609020204030204" pitchFamily="49" charset="0"/>
              </a:rPr>
              <a:t>，需要更多步驟。 </a:t>
            </a:r>
            <a:r>
              <a:rPr lang="en-US" altLang="zh-TW" dirty="0">
                <a:latin typeface="Consolas" panose="020B0609020204030204" pitchFamily="49" charset="0"/>
              </a:rPr>
              <a:t>O(n)</a:t>
            </a:r>
          </a:p>
          <a:p>
            <a:r>
              <a:rPr lang="en-US" altLang="zh-TW" dirty="0">
                <a:latin typeface="Consolas" panose="020B0609020204030204" pitchFamily="49" charset="0"/>
              </a:rPr>
              <a:t>•</a:t>
            </a:r>
            <a:r>
              <a:rPr lang="zh-TW" altLang="en-US" dirty="0">
                <a:latin typeface="Consolas" panose="020B0609020204030204" pitchFamily="49" charset="0"/>
              </a:rPr>
              <a:t>對於</a:t>
            </a:r>
            <a:r>
              <a:rPr lang="zh-TW" altLang="en-US" dirty="0">
                <a:solidFill>
                  <a:srgbClr val="FF0000"/>
                </a:solidFill>
                <a:latin typeface="Consolas" panose="020B0609020204030204" pitchFamily="49" charset="0"/>
              </a:rPr>
              <a:t>鏈表</a:t>
            </a:r>
            <a:r>
              <a:rPr lang="zh-TW" altLang="en-US" dirty="0">
                <a:latin typeface="Consolas" panose="020B0609020204030204" pitchFamily="49" charset="0"/>
              </a:rPr>
              <a:t>，它只需更新</a:t>
            </a:r>
            <a:r>
              <a:rPr lang="zh-TW" altLang="en-US" b="1" dirty="0">
                <a:solidFill>
                  <a:srgbClr val="00B0F0"/>
                </a:solidFill>
                <a:latin typeface="Consolas" panose="020B0609020204030204" pitchFamily="49" charset="0"/>
              </a:rPr>
              <a:t>首</a:t>
            </a:r>
            <a:r>
              <a:rPr lang="zh-TW" alt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指針</a:t>
            </a:r>
            <a:r>
              <a:rPr lang="en-US" altLang="zh-TW" dirty="0">
                <a:solidFill>
                  <a:srgbClr val="FF0000"/>
                </a:solidFill>
                <a:latin typeface="Consolas" panose="020B0609020204030204" pitchFamily="49" charset="0"/>
              </a:rPr>
              <a:t>pointer</a:t>
            </a:r>
            <a:r>
              <a:rPr lang="zh-TW" altLang="en-US" dirty="0">
                <a:latin typeface="Consolas" panose="020B0609020204030204" pitchFamily="49" charset="0"/>
              </a:rPr>
              <a:t>及加一個</a:t>
            </a:r>
            <a:r>
              <a:rPr lang="zh-TW" altLang="en-US" dirty="0">
                <a:solidFill>
                  <a:srgbClr val="FF0000"/>
                </a:solidFill>
                <a:latin typeface="Consolas" panose="020B0609020204030204" pitchFamily="49" charset="0"/>
              </a:rPr>
              <a:t>新節點</a:t>
            </a:r>
            <a:r>
              <a:rPr lang="en-US" altLang="zh-TW" dirty="0">
                <a:solidFill>
                  <a:srgbClr val="FF0000"/>
                </a:solidFill>
                <a:latin typeface="Consolas" panose="020B0609020204030204" pitchFamily="49" charset="0"/>
              </a:rPr>
              <a:t>node</a:t>
            </a:r>
            <a:r>
              <a:rPr lang="zh-TW" altLang="en-US" dirty="0">
                <a:latin typeface="Consolas" panose="020B0609020204030204" pitchFamily="49" charset="0"/>
              </a:rPr>
              <a:t>。 </a:t>
            </a:r>
            <a:r>
              <a:rPr lang="en-US" altLang="zh-TW" dirty="0">
                <a:latin typeface="Consolas" panose="020B0609020204030204" pitchFamily="49" charset="0"/>
              </a:rPr>
              <a:t>O(1)</a:t>
            </a:r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5A12C3B2-DCDF-4187-AC93-F19859FB6D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634927"/>
              </p:ext>
            </p:extLst>
          </p:nvPr>
        </p:nvGraphicFramePr>
        <p:xfrm>
          <a:off x="1376667" y="1485828"/>
          <a:ext cx="1188720" cy="5518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44497897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985862163"/>
                    </a:ext>
                  </a:extLst>
                </a:gridCol>
              </a:tblGrid>
              <a:tr h="27594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Score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4611191"/>
                  </a:ext>
                </a:extLst>
              </a:tr>
              <a:tr h="27594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next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6916081"/>
                  </a:ext>
                </a:extLst>
              </a:tr>
            </a:tbl>
          </a:graphicData>
        </a:graphic>
      </p:graphicFrame>
      <p:cxnSp>
        <p:nvCxnSpPr>
          <p:cNvPr id="19" name="接點: 肘形 18">
            <a:extLst>
              <a:ext uri="{FF2B5EF4-FFF2-40B4-BE49-F238E27FC236}">
                <a16:creationId xmlns:a16="http://schemas.microsoft.com/office/drawing/2014/main" id="{B48F1102-F727-4632-A176-F2A6E41041A3}"/>
              </a:ext>
            </a:extLst>
          </p:cNvPr>
          <p:cNvCxnSpPr>
            <a:cxnSpLocks/>
          </p:cNvCxnSpPr>
          <p:nvPr/>
        </p:nvCxnSpPr>
        <p:spPr>
          <a:xfrm flipV="1">
            <a:off x="2367267" y="1197027"/>
            <a:ext cx="685800" cy="676090"/>
          </a:xfrm>
          <a:prstGeom prst="bentConnector3">
            <a:avLst>
              <a:gd name="adj1" fmla="val 56667"/>
            </a:avLst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手繪多邊形: 圖案 23">
            <a:extLst>
              <a:ext uri="{FF2B5EF4-FFF2-40B4-BE49-F238E27FC236}">
                <a16:creationId xmlns:a16="http://schemas.microsoft.com/office/drawing/2014/main" id="{98098F90-E3BE-46C3-8BE7-DD741996B288}"/>
              </a:ext>
            </a:extLst>
          </p:cNvPr>
          <p:cNvSpPr/>
          <p:nvPr/>
        </p:nvSpPr>
        <p:spPr>
          <a:xfrm>
            <a:off x="1018527" y="1197027"/>
            <a:ext cx="1348740" cy="554170"/>
          </a:xfrm>
          <a:custGeom>
            <a:avLst/>
            <a:gdLst>
              <a:gd name="connsiteX0" fmla="*/ 1615440 w 1615440"/>
              <a:gd name="connsiteY0" fmla="*/ 0 h 594360"/>
              <a:gd name="connsiteX1" fmla="*/ 0 w 1615440"/>
              <a:gd name="connsiteY1" fmla="*/ 0 h 594360"/>
              <a:gd name="connsiteX2" fmla="*/ 0 w 1615440"/>
              <a:gd name="connsiteY2" fmla="*/ 594360 h 594360"/>
              <a:gd name="connsiteX3" fmla="*/ 441960 w 1615440"/>
              <a:gd name="connsiteY3" fmla="*/ 594360 h 594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5440" h="594360">
                <a:moveTo>
                  <a:pt x="1615440" y="0"/>
                </a:moveTo>
                <a:lnTo>
                  <a:pt x="0" y="0"/>
                </a:lnTo>
                <a:lnTo>
                  <a:pt x="0" y="594360"/>
                </a:lnTo>
                <a:lnTo>
                  <a:pt x="441960" y="594360"/>
                </a:lnTo>
              </a:path>
            </a:pathLst>
          </a:custGeom>
          <a:noFill/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BB537CA5-7AC7-439F-A06D-606EE62DBEF5}"/>
              </a:ext>
            </a:extLst>
          </p:cNvPr>
          <p:cNvSpPr/>
          <p:nvPr/>
        </p:nvSpPr>
        <p:spPr>
          <a:xfrm>
            <a:off x="2610295" y="791017"/>
            <a:ext cx="4122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solidFill>
                  <a:srgbClr val="FF000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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7" name="手繪多邊形: 圖案 26">
            <a:extLst>
              <a:ext uri="{FF2B5EF4-FFF2-40B4-BE49-F238E27FC236}">
                <a16:creationId xmlns:a16="http://schemas.microsoft.com/office/drawing/2014/main" id="{A8CABD0C-B988-4CFE-AD14-BCFDF2527DB0}"/>
              </a:ext>
            </a:extLst>
          </p:cNvPr>
          <p:cNvSpPr/>
          <p:nvPr/>
        </p:nvSpPr>
        <p:spPr>
          <a:xfrm>
            <a:off x="3261441" y="5523287"/>
            <a:ext cx="642026" cy="252983"/>
          </a:xfrm>
          <a:custGeom>
            <a:avLst/>
            <a:gdLst>
              <a:gd name="connsiteX0" fmla="*/ 0 w 603115"/>
              <a:gd name="connsiteY0" fmla="*/ 233534 h 233534"/>
              <a:gd name="connsiteX1" fmla="*/ 291830 w 603115"/>
              <a:gd name="connsiteY1" fmla="*/ 70 h 233534"/>
              <a:gd name="connsiteX2" fmla="*/ 603115 w 603115"/>
              <a:gd name="connsiteY2" fmla="*/ 214079 h 233534"/>
              <a:gd name="connsiteX0" fmla="*/ 0 w 642026"/>
              <a:gd name="connsiteY0" fmla="*/ 233528 h 252983"/>
              <a:gd name="connsiteX1" fmla="*/ 291830 w 642026"/>
              <a:gd name="connsiteY1" fmla="*/ 64 h 252983"/>
              <a:gd name="connsiteX2" fmla="*/ 642026 w 642026"/>
              <a:gd name="connsiteY2" fmla="*/ 252983 h 252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2026" h="252983">
                <a:moveTo>
                  <a:pt x="0" y="233528"/>
                </a:moveTo>
                <a:cubicBezTo>
                  <a:pt x="95655" y="118417"/>
                  <a:pt x="184826" y="-3178"/>
                  <a:pt x="291830" y="64"/>
                </a:cubicBezTo>
                <a:cubicBezTo>
                  <a:pt x="398834" y="3306"/>
                  <a:pt x="536643" y="144357"/>
                  <a:pt x="642026" y="252983"/>
                </a:cubicBezTo>
              </a:path>
            </a:pathLst>
          </a:custGeom>
          <a:noFill/>
          <a:ln w="19050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手繪多邊形: 圖案 27">
            <a:extLst>
              <a:ext uri="{FF2B5EF4-FFF2-40B4-BE49-F238E27FC236}">
                <a16:creationId xmlns:a16="http://schemas.microsoft.com/office/drawing/2014/main" id="{327F1FFB-0288-4286-BA7D-64D5E280773D}"/>
              </a:ext>
            </a:extLst>
          </p:cNvPr>
          <p:cNvSpPr/>
          <p:nvPr/>
        </p:nvSpPr>
        <p:spPr>
          <a:xfrm>
            <a:off x="3903467" y="5523287"/>
            <a:ext cx="642026" cy="252983"/>
          </a:xfrm>
          <a:custGeom>
            <a:avLst/>
            <a:gdLst>
              <a:gd name="connsiteX0" fmla="*/ 0 w 603115"/>
              <a:gd name="connsiteY0" fmla="*/ 233534 h 233534"/>
              <a:gd name="connsiteX1" fmla="*/ 291830 w 603115"/>
              <a:gd name="connsiteY1" fmla="*/ 70 h 233534"/>
              <a:gd name="connsiteX2" fmla="*/ 603115 w 603115"/>
              <a:gd name="connsiteY2" fmla="*/ 214079 h 233534"/>
              <a:gd name="connsiteX0" fmla="*/ 0 w 642026"/>
              <a:gd name="connsiteY0" fmla="*/ 233528 h 252983"/>
              <a:gd name="connsiteX1" fmla="*/ 291830 w 642026"/>
              <a:gd name="connsiteY1" fmla="*/ 64 h 252983"/>
              <a:gd name="connsiteX2" fmla="*/ 642026 w 642026"/>
              <a:gd name="connsiteY2" fmla="*/ 252983 h 252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2026" h="252983">
                <a:moveTo>
                  <a:pt x="0" y="233528"/>
                </a:moveTo>
                <a:cubicBezTo>
                  <a:pt x="95655" y="118417"/>
                  <a:pt x="184826" y="-3178"/>
                  <a:pt x="291830" y="64"/>
                </a:cubicBezTo>
                <a:cubicBezTo>
                  <a:pt x="398834" y="3306"/>
                  <a:pt x="536643" y="144357"/>
                  <a:pt x="642026" y="252983"/>
                </a:cubicBezTo>
              </a:path>
            </a:pathLst>
          </a:custGeom>
          <a:noFill/>
          <a:ln w="19050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手繪多邊形: 圖案 28">
            <a:extLst>
              <a:ext uri="{FF2B5EF4-FFF2-40B4-BE49-F238E27FC236}">
                <a16:creationId xmlns:a16="http://schemas.microsoft.com/office/drawing/2014/main" id="{994C8F13-8D4A-4DD4-8121-65793EBDD5A4}"/>
              </a:ext>
            </a:extLst>
          </p:cNvPr>
          <p:cNvSpPr/>
          <p:nvPr/>
        </p:nvSpPr>
        <p:spPr>
          <a:xfrm>
            <a:off x="4545493" y="5523287"/>
            <a:ext cx="642026" cy="252983"/>
          </a:xfrm>
          <a:custGeom>
            <a:avLst/>
            <a:gdLst>
              <a:gd name="connsiteX0" fmla="*/ 0 w 603115"/>
              <a:gd name="connsiteY0" fmla="*/ 233534 h 233534"/>
              <a:gd name="connsiteX1" fmla="*/ 291830 w 603115"/>
              <a:gd name="connsiteY1" fmla="*/ 70 h 233534"/>
              <a:gd name="connsiteX2" fmla="*/ 603115 w 603115"/>
              <a:gd name="connsiteY2" fmla="*/ 214079 h 233534"/>
              <a:gd name="connsiteX0" fmla="*/ 0 w 642026"/>
              <a:gd name="connsiteY0" fmla="*/ 233528 h 252983"/>
              <a:gd name="connsiteX1" fmla="*/ 291830 w 642026"/>
              <a:gd name="connsiteY1" fmla="*/ 64 h 252983"/>
              <a:gd name="connsiteX2" fmla="*/ 642026 w 642026"/>
              <a:gd name="connsiteY2" fmla="*/ 252983 h 252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2026" h="252983">
                <a:moveTo>
                  <a:pt x="0" y="233528"/>
                </a:moveTo>
                <a:cubicBezTo>
                  <a:pt x="95655" y="118417"/>
                  <a:pt x="184826" y="-3178"/>
                  <a:pt x="291830" y="64"/>
                </a:cubicBezTo>
                <a:cubicBezTo>
                  <a:pt x="398834" y="3306"/>
                  <a:pt x="536643" y="144357"/>
                  <a:pt x="642026" y="252983"/>
                </a:cubicBezTo>
              </a:path>
            </a:pathLst>
          </a:custGeom>
          <a:noFill/>
          <a:ln w="19050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30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24" grpId="0" animBg="1"/>
      <p:bldP spid="25" grpId="0"/>
      <p:bldP spid="27" grpId="0" animBg="1"/>
      <p:bldP spid="28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圖片 14">
            <a:extLst>
              <a:ext uri="{FF2B5EF4-FFF2-40B4-BE49-F238E27FC236}">
                <a16:creationId xmlns:a16="http://schemas.microsoft.com/office/drawing/2014/main" id="{34492E32-4B5E-41F5-8474-A389B5A224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315" y="743091"/>
            <a:ext cx="6057143" cy="2371429"/>
          </a:xfrm>
          <a:prstGeom prst="rect">
            <a:avLst/>
          </a:prstGeom>
        </p:spPr>
      </p:pic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BEE0EB2C-72B1-4865-A387-FFB97541A5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437622"/>
              </p:ext>
            </p:extLst>
          </p:nvPr>
        </p:nvGraphicFramePr>
        <p:xfrm>
          <a:off x="1052911" y="3277519"/>
          <a:ext cx="5867825" cy="30314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867825">
                  <a:extLst>
                    <a:ext uri="{9D8B030D-6E8A-4147-A177-3AD203B41FA5}">
                      <a16:colId xmlns:a16="http://schemas.microsoft.com/office/drawing/2014/main" val="3935054899"/>
                    </a:ext>
                  </a:extLst>
                </a:gridCol>
              </a:tblGrid>
              <a:tr h="1267568">
                <a:tc>
                  <a:txBody>
                    <a:bodyPr/>
                    <a:lstStyle/>
                    <a:p>
                      <a:pPr marL="685800" indent="-6858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00B050"/>
                          </a:solidFill>
                          <a:effectLst/>
                        </a:rPr>
                        <a:t>國明</a:t>
                      </a:r>
                      <a:r>
                        <a:rPr lang="zh-TW" sz="1800" kern="100" dirty="0">
                          <a:effectLst/>
                        </a:rPr>
                        <a:t>：參照</a:t>
                      </a:r>
                      <a:r>
                        <a:rPr lang="zh-TW" sz="1800" b="1" kern="100" dirty="0">
                          <a:solidFill>
                            <a:srgbClr val="FF0000"/>
                          </a:solidFill>
                          <a:effectLst/>
                        </a:rPr>
                        <a:t>甘特圖</a:t>
                      </a:r>
                      <a:r>
                        <a:rPr lang="zh-TW" sz="1800" kern="100" dirty="0">
                          <a:effectLst/>
                        </a:rPr>
                        <a:t>，下個月我將要開始編寫一些</a:t>
                      </a:r>
                      <a:r>
                        <a:rPr lang="zh-TW" sz="1800" b="1" kern="100" dirty="0">
                          <a:solidFill>
                            <a:srgbClr val="FF0000"/>
                          </a:solidFill>
                          <a:effectLst/>
                        </a:rPr>
                        <a:t>子程式</a:t>
                      </a:r>
                      <a:r>
                        <a:rPr lang="zh-TW" sz="1800" kern="100" dirty="0">
                          <a:effectLst/>
                        </a:rPr>
                        <a:t>，我可否取得</a:t>
                      </a:r>
                      <a:r>
                        <a:rPr lang="zh-TW" sz="1800" b="1" kern="100" dirty="0">
                          <a:solidFill>
                            <a:srgbClr val="FF0000"/>
                          </a:solidFill>
                          <a:effectLst/>
                        </a:rPr>
                        <a:t>數據流程圖</a:t>
                      </a:r>
                      <a:r>
                        <a:rPr lang="en-US" sz="1800" kern="100" dirty="0">
                          <a:effectLst/>
                        </a:rPr>
                        <a:t>?</a:t>
                      </a:r>
                    </a:p>
                    <a:p>
                      <a:pPr marL="685800" indent="-6858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FF0000"/>
                          </a:solidFill>
                          <a:effectLst/>
                        </a:rPr>
                        <a:t>小芬</a:t>
                      </a:r>
                      <a:r>
                        <a:rPr lang="zh-TW" sz="1800" kern="100" dirty="0">
                          <a:effectLst/>
                        </a:rPr>
                        <a:t>：我正在按收集到的</a:t>
                      </a:r>
                      <a:r>
                        <a:rPr lang="zh-TW" altLang="en-US" sz="1800" b="1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用戶要求</a:t>
                      </a:r>
                      <a:r>
                        <a:rPr lang="zh-TW" sz="1800" kern="100" dirty="0">
                          <a:effectLst/>
                        </a:rPr>
                        <a:t>，製作數據流程圖，</a:t>
                      </a:r>
                      <a:br>
                        <a:rPr lang="en-US" sz="1800" kern="100" dirty="0">
                          <a:effectLst/>
                        </a:rPr>
                      </a:br>
                      <a:r>
                        <a:rPr lang="zh-TW" sz="1800" kern="100" dirty="0">
                          <a:effectLst/>
                        </a:rPr>
                        <a:t>下個星期我會電郵給你。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1452825"/>
                  </a:ext>
                </a:extLst>
              </a:tr>
              <a:tr h="746760">
                <a:tc>
                  <a:txBody>
                    <a:bodyPr/>
                    <a:lstStyle/>
                    <a:p>
                      <a:pPr marL="685800" indent="-6858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FF0000"/>
                          </a:solidFill>
                          <a:effectLst/>
                        </a:rPr>
                        <a:t>小芬</a:t>
                      </a:r>
                      <a:r>
                        <a:rPr lang="zh-TW" sz="1800" kern="100" dirty="0">
                          <a:effectLst/>
                        </a:rPr>
                        <a:t>：</a:t>
                      </a:r>
                      <a:r>
                        <a:rPr lang="zh-TW" altLang="en-US" sz="1800" b="1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新系統</a:t>
                      </a:r>
                      <a:r>
                        <a:rPr lang="zh-TW" sz="1800" kern="100" dirty="0">
                          <a:effectLst/>
                        </a:rPr>
                        <a:t>已運作三個月了，你有何發現</a:t>
                      </a:r>
                      <a:r>
                        <a:rPr lang="en-US" sz="1800" kern="100" dirty="0">
                          <a:effectLst/>
                        </a:rPr>
                        <a:t>?</a:t>
                      </a:r>
                    </a:p>
                    <a:p>
                      <a:pPr marL="685800" indent="-6858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00B050"/>
                          </a:solidFill>
                          <a:effectLst/>
                        </a:rPr>
                        <a:t>嘉嘉</a:t>
                      </a:r>
                      <a:r>
                        <a:rPr lang="zh-TW" sz="1800" kern="100" dirty="0">
                          <a:effectLst/>
                        </a:rPr>
                        <a:t>：</a:t>
                      </a:r>
                      <a:r>
                        <a:rPr lang="zh-TW" altLang="en-US" sz="1800" b="1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舊系統</a:t>
                      </a:r>
                      <a:r>
                        <a:rPr lang="zh-TW" sz="1800" kern="100" dirty="0">
                          <a:effectLst/>
                        </a:rPr>
                        <a:t>與</a:t>
                      </a:r>
                      <a:r>
                        <a:rPr lang="zh-TW" altLang="en-US" sz="1800" b="1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新系統</a:t>
                      </a:r>
                      <a:r>
                        <a:rPr lang="zh-TW" sz="1800" kern="100" dirty="0">
                          <a:effectLst/>
                        </a:rPr>
                        <a:t>所產生的一些</a:t>
                      </a:r>
                      <a:r>
                        <a:rPr lang="zh-TW" altLang="en-US" sz="1800" b="1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報表</a:t>
                      </a:r>
                      <a:r>
                        <a:rPr lang="zh-TW" sz="1800" kern="100" dirty="0">
                          <a:effectLst/>
                        </a:rPr>
                        <a:t>並</a:t>
                      </a:r>
                      <a:r>
                        <a:rPr lang="zh-TW" altLang="en-US" sz="1800" b="1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不一致</a:t>
                      </a:r>
                      <a:r>
                        <a:rPr lang="zh-TW" sz="1800" kern="100" dirty="0">
                          <a:effectLst/>
                        </a:rPr>
                        <a:t>。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88138468"/>
                  </a:ext>
                </a:extLst>
              </a:tr>
              <a:tr h="1017092">
                <a:tc>
                  <a:txBody>
                    <a:bodyPr/>
                    <a:lstStyle/>
                    <a:p>
                      <a:pPr marL="685800" indent="-6858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00B050"/>
                          </a:solidFill>
                          <a:effectLst/>
                        </a:rPr>
                        <a:t>家健</a:t>
                      </a:r>
                      <a:r>
                        <a:rPr lang="zh-TW" sz="1800" kern="100" dirty="0">
                          <a:effectLst/>
                        </a:rPr>
                        <a:t>：我希望新系統能保持</a:t>
                      </a:r>
                      <a:r>
                        <a:rPr lang="zh-TW" altLang="en-US" sz="1800" b="1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最新</a:t>
                      </a:r>
                      <a:r>
                        <a:rPr lang="zh-TW" sz="1800" kern="100" dirty="0">
                          <a:effectLst/>
                        </a:rPr>
                        <a:t>的僱員記錄。請設計一個有</a:t>
                      </a:r>
                      <a:r>
                        <a:rPr lang="zh-TW" altLang="en-US" sz="1800" b="1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多</a:t>
                      </a:r>
                      <a:r>
                        <a:rPr lang="zh-TW" sz="1800" kern="100" dirty="0">
                          <a:effectLst/>
                        </a:rPr>
                        <a:t>個</a:t>
                      </a:r>
                      <a:r>
                        <a:rPr lang="zh-TW" altLang="en-US" sz="1800" b="1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用戶</a:t>
                      </a:r>
                      <a:r>
                        <a:rPr lang="zh-TW" sz="1800" kern="100" dirty="0">
                          <a:effectLst/>
                        </a:rPr>
                        <a:t>帳號的系統，並在夏季後實施。</a:t>
                      </a:r>
                      <a:endParaRPr lang="en-US" sz="1800" kern="100" dirty="0">
                        <a:effectLst/>
                      </a:endParaRPr>
                    </a:p>
                    <a:p>
                      <a:pPr marL="685800" indent="-6858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FF0000"/>
                          </a:solidFill>
                          <a:effectLst/>
                        </a:rPr>
                        <a:t>小芬</a:t>
                      </a:r>
                      <a:r>
                        <a:rPr lang="zh-TW" sz="1800" kern="100" dirty="0">
                          <a:effectLst/>
                        </a:rPr>
                        <a:t>：明白了。我會把你的</a:t>
                      </a:r>
                      <a:r>
                        <a:rPr lang="zh-TW" altLang="en-US" sz="1800" b="1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要求</a:t>
                      </a:r>
                      <a:r>
                        <a:rPr lang="zh-TW" sz="1800" kern="100" dirty="0">
                          <a:effectLst/>
                        </a:rPr>
                        <a:t>納入</a:t>
                      </a:r>
                      <a:r>
                        <a:rPr lang="zh-TW" altLang="en-US" sz="1800" b="1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設計</a:t>
                      </a:r>
                      <a:r>
                        <a:rPr lang="zh-TW" sz="1800" kern="100" dirty="0">
                          <a:effectLst/>
                        </a:rPr>
                        <a:t>中。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13461922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0F1C94B4-6647-43E5-92E3-15A709B8949D}"/>
              </a:ext>
            </a:extLst>
          </p:cNvPr>
          <p:cNvSpPr/>
          <p:nvPr/>
        </p:nvSpPr>
        <p:spPr>
          <a:xfrm>
            <a:off x="7258725" y="3688583"/>
            <a:ext cx="763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2</a:t>
            </a:r>
            <a:r>
              <a:rPr lang="zh-TW" altLang="en-US" dirty="0">
                <a:solidFill>
                  <a:srgbClr val="FF0000"/>
                </a:solidFill>
              </a:rPr>
              <a:t>設計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0E191734-AB4B-4576-A14A-EFE3BBC3D7DD}"/>
              </a:ext>
            </a:extLst>
          </p:cNvPr>
          <p:cNvSpPr/>
          <p:nvPr/>
        </p:nvSpPr>
        <p:spPr>
          <a:xfrm>
            <a:off x="7258725" y="4638306"/>
            <a:ext cx="1455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4</a:t>
            </a:r>
            <a:r>
              <a:rPr lang="zh-TW" altLang="en-US" dirty="0">
                <a:solidFill>
                  <a:srgbClr val="FF0000"/>
                </a:solidFill>
              </a:rPr>
              <a:t>轉換、維修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6177082A-1091-4CC0-84AA-683111B68BD1}"/>
              </a:ext>
            </a:extLst>
          </p:cNvPr>
          <p:cNvSpPr/>
          <p:nvPr/>
        </p:nvSpPr>
        <p:spPr>
          <a:xfrm>
            <a:off x="7258725" y="5570275"/>
            <a:ext cx="763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1</a:t>
            </a:r>
            <a:r>
              <a:rPr lang="zh-TW" altLang="en-US" dirty="0">
                <a:solidFill>
                  <a:srgbClr val="FF0000"/>
                </a:solidFill>
              </a:rPr>
              <a:t>分析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投影片編號版面配置區 10">
            <a:extLst>
              <a:ext uri="{FF2B5EF4-FFF2-40B4-BE49-F238E27FC236}">
                <a16:creationId xmlns:a16="http://schemas.microsoft.com/office/drawing/2014/main" id="{EDE7AB6C-1CAB-4794-ACAA-75884C7CC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3C67-DB97-4DF7-B4FA-DEFB32870015}" type="slidenum">
              <a:rPr lang="en-US" smtClean="0"/>
              <a:t>9</a:t>
            </a:fld>
            <a:endParaRPr lang="en-US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50EE45E1-A09B-4C4B-932B-49E619CFB3B9}"/>
              </a:ext>
            </a:extLst>
          </p:cNvPr>
          <p:cNvSpPr/>
          <p:nvPr/>
        </p:nvSpPr>
        <p:spPr>
          <a:xfrm>
            <a:off x="289560" y="3319251"/>
            <a:ext cx="763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u="sng" kern="100" dirty="0"/>
              <a:t>對話</a:t>
            </a:r>
            <a:r>
              <a:rPr lang="en-US" u="sng" kern="100" dirty="0"/>
              <a:t>1</a:t>
            </a:r>
            <a:endParaRPr lang="en-US" kern="100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80B9A7B-1126-4E44-9D84-D3642B0E30B5}"/>
              </a:ext>
            </a:extLst>
          </p:cNvPr>
          <p:cNvSpPr/>
          <p:nvPr/>
        </p:nvSpPr>
        <p:spPr>
          <a:xfrm>
            <a:off x="289560" y="4599003"/>
            <a:ext cx="763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u="sng" kern="100" dirty="0"/>
              <a:t>對話</a:t>
            </a:r>
            <a:r>
              <a:rPr lang="en-US" u="sng" kern="100" dirty="0"/>
              <a:t>2</a:t>
            </a:r>
            <a:endParaRPr lang="en-US" kern="100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6E58A850-047B-4EEC-B066-98A92BCC0C55}"/>
              </a:ext>
            </a:extLst>
          </p:cNvPr>
          <p:cNvSpPr/>
          <p:nvPr/>
        </p:nvSpPr>
        <p:spPr>
          <a:xfrm>
            <a:off x="289560" y="5346081"/>
            <a:ext cx="763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u="sng" kern="100" dirty="0"/>
              <a:t>對話</a:t>
            </a:r>
            <a:r>
              <a:rPr lang="en-US" u="sng" kern="100" dirty="0"/>
              <a:t>3</a:t>
            </a:r>
            <a:endParaRPr lang="en-US" kern="100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70B575BF-9A2B-4C35-A4D0-8D9FBA428CC9}"/>
              </a:ext>
            </a:extLst>
          </p:cNvPr>
          <p:cNvSpPr/>
          <p:nvPr/>
        </p:nvSpPr>
        <p:spPr>
          <a:xfrm>
            <a:off x="671235" y="1475036"/>
            <a:ext cx="24688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階段</a:t>
            </a:r>
            <a:r>
              <a:rPr lang="en-US" altLang="zh-TW" dirty="0"/>
              <a:t>1:</a:t>
            </a:r>
            <a:r>
              <a:rPr lang="zh-TW" altLang="en-US" dirty="0"/>
              <a:t>系統</a:t>
            </a:r>
            <a:r>
              <a:rPr lang="zh-TW" altLang="en-US" dirty="0">
                <a:solidFill>
                  <a:srgbClr val="FF0000"/>
                </a:solidFill>
              </a:rPr>
              <a:t>分析</a:t>
            </a:r>
          </a:p>
          <a:p>
            <a:r>
              <a:rPr lang="zh-TW" altLang="en-US" dirty="0"/>
              <a:t>階段</a:t>
            </a:r>
            <a:r>
              <a:rPr lang="en-US" altLang="zh-TW" dirty="0"/>
              <a:t>2:</a:t>
            </a:r>
            <a:r>
              <a:rPr lang="zh-TW" altLang="en-US" dirty="0"/>
              <a:t>系統</a:t>
            </a:r>
            <a:r>
              <a:rPr lang="zh-TW" altLang="en-US" dirty="0">
                <a:solidFill>
                  <a:srgbClr val="00B0F0"/>
                </a:solidFill>
              </a:rPr>
              <a:t>設計</a:t>
            </a:r>
          </a:p>
          <a:p>
            <a:r>
              <a:rPr lang="zh-TW" altLang="en-US" dirty="0"/>
              <a:t>階段</a:t>
            </a:r>
            <a:r>
              <a:rPr lang="en-US" altLang="zh-TW" dirty="0"/>
              <a:t>3:</a:t>
            </a:r>
            <a:r>
              <a:rPr lang="zh-TW" altLang="en-US" dirty="0"/>
              <a:t>系統</a:t>
            </a:r>
            <a:r>
              <a:rPr lang="zh-TW" altLang="en-US" dirty="0">
                <a:solidFill>
                  <a:srgbClr val="FF0000"/>
                </a:solidFill>
              </a:rPr>
              <a:t>實施</a:t>
            </a:r>
          </a:p>
          <a:p>
            <a:r>
              <a:rPr lang="zh-TW" altLang="en-US" dirty="0"/>
              <a:t>階段</a:t>
            </a:r>
            <a:r>
              <a:rPr lang="en-US" altLang="zh-TW" dirty="0"/>
              <a:t>4:</a:t>
            </a:r>
            <a:r>
              <a:rPr lang="zh-TW" altLang="en-US" dirty="0"/>
              <a:t>系統</a:t>
            </a:r>
            <a:r>
              <a:rPr lang="zh-TW" altLang="en-US" dirty="0">
                <a:solidFill>
                  <a:srgbClr val="00B0F0"/>
                </a:solidFill>
              </a:rPr>
              <a:t>轉換</a:t>
            </a:r>
            <a:r>
              <a:rPr lang="zh-TW" altLang="en-US" dirty="0"/>
              <a:t>及</a:t>
            </a:r>
            <a:r>
              <a:rPr lang="zh-TW" altLang="en-US" dirty="0">
                <a:solidFill>
                  <a:srgbClr val="FF0000"/>
                </a:solidFill>
              </a:rPr>
              <a:t>維修</a:t>
            </a:r>
          </a:p>
          <a:p>
            <a:r>
              <a:rPr lang="zh-TW" altLang="en-US" dirty="0"/>
              <a:t>階段</a:t>
            </a:r>
            <a:r>
              <a:rPr lang="en-US" altLang="zh-TW" dirty="0"/>
              <a:t>5:</a:t>
            </a:r>
            <a:r>
              <a:rPr lang="zh-TW" altLang="en-US" dirty="0"/>
              <a:t>系統</a:t>
            </a:r>
            <a:r>
              <a:rPr lang="zh-TW" altLang="en-US" dirty="0">
                <a:solidFill>
                  <a:srgbClr val="FF0000"/>
                </a:solidFill>
              </a:rPr>
              <a:t>文件</a:t>
            </a:r>
            <a:r>
              <a:rPr lang="zh-TW" altLang="en-US" dirty="0"/>
              <a:t>編製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8FBF1733-2DC0-46C9-937B-60B949FAA6E6}"/>
              </a:ext>
            </a:extLst>
          </p:cNvPr>
          <p:cNvSpPr/>
          <p:nvPr/>
        </p:nvSpPr>
        <p:spPr>
          <a:xfrm>
            <a:off x="289560" y="365760"/>
            <a:ext cx="88544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3. </a:t>
            </a:r>
            <a:r>
              <a:rPr lang="zh-TW" altLang="en-US" dirty="0"/>
              <a:t>某公司的</a:t>
            </a:r>
            <a:r>
              <a:rPr lang="zh-TW" altLang="en-US" dirty="0">
                <a:solidFill>
                  <a:srgbClr val="FF0000"/>
                </a:solidFill>
              </a:rPr>
              <a:t>系統開發</a:t>
            </a:r>
            <a:r>
              <a:rPr lang="zh-TW" altLang="en-US" dirty="0"/>
              <a:t>團隊，重新開發一套</a:t>
            </a:r>
            <a:r>
              <a:rPr lang="zh-TW" altLang="en-US" dirty="0">
                <a:solidFill>
                  <a:srgbClr val="FF0000"/>
                </a:solidFill>
              </a:rPr>
              <a:t>僱員管理糸統</a:t>
            </a:r>
            <a:r>
              <a:rPr lang="zh-TW" altLang="en-US" dirty="0"/>
              <a:t>。在系統開發期間有一些對話</a:t>
            </a:r>
          </a:p>
          <a:p>
            <a:r>
              <a:rPr lang="en-US" altLang="zh-TW" dirty="0"/>
              <a:t>(a)(</a:t>
            </a:r>
            <a:r>
              <a:rPr lang="en-US" altLang="zh-TW" dirty="0" err="1"/>
              <a:t>i</a:t>
            </a:r>
            <a:r>
              <a:rPr lang="en-US" altLang="zh-TW" dirty="0"/>
              <a:t>) </a:t>
            </a:r>
            <a:r>
              <a:rPr lang="zh-TW" altLang="en-US" dirty="0"/>
              <a:t>系統開發將包括以下</a:t>
            </a:r>
            <a:r>
              <a:rPr lang="zh-TW" altLang="en-US" dirty="0">
                <a:solidFill>
                  <a:srgbClr val="FF0000"/>
                </a:solidFill>
              </a:rPr>
              <a:t>五個開發階段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zh-TW" altLang="en-US" dirty="0"/>
              <a:t>以下各對話是於哪個開發階段發生</a:t>
            </a:r>
            <a:r>
              <a:rPr lang="en-US" altLang="zh-TW" dirty="0"/>
              <a:t>? (3</a:t>
            </a:r>
            <a:r>
              <a:rPr lang="zh-TW" altLang="en-US" dirty="0"/>
              <a:t>分</a:t>
            </a:r>
            <a:r>
              <a:rPr lang="en-US" altLang="zh-TW" dirty="0"/>
              <a:t>)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493C5C11-4908-4AAC-97A9-94BA30DCBD5F}"/>
              </a:ext>
            </a:extLst>
          </p:cNvPr>
          <p:cNvSpPr/>
          <p:nvPr/>
        </p:nvSpPr>
        <p:spPr>
          <a:xfrm>
            <a:off x="7258725" y="3100986"/>
            <a:ext cx="15536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開發階段</a:t>
            </a:r>
            <a:r>
              <a:rPr lang="en-US" altLang="zh-TW" dirty="0"/>
              <a:t>(1-5)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61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2321</Words>
  <Application>Microsoft Office PowerPoint</Application>
  <PresentationFormat>如螢幕大小 (4:3)</PresentationFormat>
  <Paragraphs>327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8" baseType="lpstr">
      <vt:lpstr>等线</vt:lpstr>
      <vt:lpstr>SimSun</vt:lpstr>
      <vt:lpstr>新細明體</vt:lpstr>
      <vt:lpstr>王漢宗細圓體繁</vt:lpstr>
      <vt:lpstr>Arial</vt:lpstr>
      <vt:lpstr>Calibri</vt:lpstr>
      <vt:lpstr>Calibri Light</vt:lpstr>
      <vt:lpstr>Consolas</vt:lpstr>
      <vt:lpstr>Symbol</vt:lpstr>
      <vt:lpstr>Times New Roman</vt:lpstr>
      <vt:lpstr>Wingdings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Chi-yuen Szeto</dc:creator>
  <cp:lastModifiedBy>Chi-yuen Szeto</cp:lastModifiedBy>
  <cp:revision>193</cp:revision>
  <dcterms:created xsi:type="dcterms:W3CDTF">2019-12-06T14:29:17Z</dcterms:created>
  <dcterms:modified xsi:type="dcterms:W3CDTF">2019-12-08T10:10:18Z</dcterms:modified>
</cp:coreProperties>
</file>