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FFCC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0" autoAdjust="0"/>
    <p:restoredTop sz="94660"/>
  </p:normalViewPr>
  <p:slideViewPr>
    <p:cSldViewPr>
      <p:cViewPr varScale="1">
        <p:scale>
          <a:sx n="68" d="100"/>
          <a:sy n="68" d="100"/>
        </p:scale>
        <p:origin x="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449C9-6F00-4DB8-9852-D2F061F6189C}" type="datetimeFigureOut">
              <a:rPr lang="zh-HK" altLang="en-US" smtClean="0"/>
              <a:t>9/12/2017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0F1B-77B1-4CB5-A3B0-987EFDB9899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968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balib.com/zh-tw/%E5%85%B3%E9%94%AE%E8%B7%AF%E5%BE%84" TargetMode="External"/><Relationship Id="rId2" Type="http://schemas.openxmlformats.org/officeDocument/2006/relationships/hyperlink" Target="http://www.pmexamsmartnotes.com/how-to-calculate-critical-path-float-and-early-and-late-starts-and-finishes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23123" y="404664"/>
            <a:ext cx="7389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莉莉打算開發項目管理系統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PMS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 用戶可利用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PMS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來繪畫甘特圖。</a:t>
            </a:r>
          </a:p>
          <a:p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下列表格展示項目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prjX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內各項任務所需時間及其相關性。</a:t>
            </a:r>
            <a:endParaRPr lang="zh-HK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484278"/>
              </p:ext>
            </p:extLst>
          </p:nvPr>
        </p:nvGraphicFramePr>
        <p:xfrm>
          <a:off x="877381" y="1124744"/>
          <a:ext cx="4938831" cy="1918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4339">
                  <a:extLst>
                    <a:ext uri="{9D8B030D-6E8A-4147-A177-3AD203B41FA5}">
                      <a16:colId xmlns:a16="http://schemas.microsoft.com/office/drawing/2014/main" val="2125680672"/>
                    </a:ext>
                  </a:extLst>
                </a:gridCol>
                <a:gridCol w="2222602">
                  <a:extLst>
                    <a:ext uri="{9D8B030D-6E8A-4147-A177-3AD203B41FA5}">
                      <a16:colId xmlns:a16="http://schemas.microsoft.com/office/drawing/2014/main" val="2057167924"/>
                    </a:ext>
                  </a:extLst>
                </a:gridCol>
                <a:gridCol w="1541890">
                  <a:extLst>
                    <a:ext uri="{9D8B030D-6E8A-4147-A177-3AD203B41FA5}">
                      <a16:colId xmlns:a16="http://schemas.microsoft.com/office/drawing/2014/main" val="1368928170"/>
                    </a:ext>
                  </a:extLst>
                </a:gridCol>
              </a:tblGrid>
              <a:tr h="319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</a:rPr>
                        <a:t>任務</a:t>
                      </a:r>
                      <a:r>
                        <a:rPr lang="en-US" altLang="zh-TW" sz="1800" kern="100" dirty="0" smtClean="0">
                          <a:effectLst/>
                        </a:rPr>
                        <a:t> </a:t>
                      </a:r>
                      <a:r>
                        <a:rPr lang="en-US" sz="1800" kern="100" dirty="0" err="1" smtClean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zh-TW" sz="1800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該任務</a:t>
                      </a:r>
                      <a:r>
                        <a:rPr lang="zh-TW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取決於</a:t>
                      </a:r>
                      <a:r>
                        <a:rPr lang="en-US" altLang="zh-TW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 kern="100" dirty="0" smtClean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zh-TW" sz="1800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所需日數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4320283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26241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8187751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9603559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1, 3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354559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1, 2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366927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507162"/>
              </p:ext>
            </p:extLst>
          </p:nvPr>
        </p:nvGraphicFramePr>
        <p:xfrm>
          <a:off x="5869124" y="1124744"/>
          <a:ext cx="1223156" cy="191892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223156">
                  <a:extLst>
                    <a:ext uri="{9D8B030D-6E8A-4147-A177-3AD203B41FA5}">
                      <a16:colId xmlns:a16="http://schemas.microsoft.com/office/drawing/2014/main" val="3385197434"/>
                    </a:ext>
                  </a:extLst>
                </a:gridCol>
              </a:tblGrid>
              <a:tr h="3198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</a:rPr>
                        <a:t>先</a:t>
                      </a:r>
                      <a:r>
                        <a:rPr lang="en-US" altLang="zh-TW" sz="1800" kern="100" dirty="0" smtClean="0">
                          <a:effectLst/>
                        </a:rPr>
                        <a:t> </a:t>
                      </a:r>
                      <a:r>
                        <a:rPr lang="en-US" sz="1800" kern="100" dirty="0" smtClean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r>
                        <a:rPr lang="en-US" sz="1800" kern="100" dirty="0" smtClean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zh-TW" sz="1800" kern="100" dirty="0" smtClean="0">
                          <a:effectLst/>
                        </a:rPr>
                        <a:t>後</a:t>
                      </a:r>
                      <a:r>
                        <a:rPr lang="en-US" altLang="zh-TW" sz="1800" kern="100" dirty="0" smtClean="0">
                          <a:effectLst/>
                        </a:rPr>
                        <a:t> </a:t>
                      </a:r>
                      <a:r>
                        <a:rPr lang="en-US" sz="1800" kern="100" dirty="0" err="1" smtClean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zh-TW" sz="1800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2619904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en-US" sz="1800" kern="1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9791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274415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en-US" sz="1800" kern="1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kern="100" dirty="0">
                          <a:effectLst/>
                        </a:rPr>
                        <a:t>3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3256814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1,3</a:t>
                      </a:r>
                      <a:r>
                        <a:rPr lang="en-US" sz="1800" kern="1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kern="100" dirty="0">
                          <a:effectLst/>
                        </a:rPr>
                        <a:t>4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782438"/>
                  </a:ext>
                </a:extLst>
              </a:tr>
              <a:tr h="3198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1,2</a:t>
                      </a:r>
                      <a:r>
                        <a:rPr lang="en-US" sz="1800" kern="1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kern="100" dirty="0">
                          <a:effectLst/>
                        </a:rPr>
                        <a:t>5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6389684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821647" y="3156976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(a) (</a:t>
            </a:r>
            <a:r>
              <a:rPr lang="en-US" altLang="zh-HK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完成以下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prjX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的甘特圖。</a:t>
            </a:r>
            <a:endParaRPr lang="zh-HK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022459"/>
              </p:ext>
            </p:extLst>
          </p:nvPr>
        </p:nvGraphicFramePr>
        <p:xfrm>
          <a:off x="1524000" y="3648672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7927661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253203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97803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205612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334997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772343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431681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18153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472523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429436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1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2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3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4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5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6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7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8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9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10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00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773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526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490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3130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4451409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811945"/>
              </p:ext>
            </p:extLst>
          </p:nvPr>
        </p:nvGraphicFramePr>
        <p:xfrm>
          <a:off x="611560" y="4019512"/>
          <a:ext cx="819687" cy="185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19687">
                  <a:extLst>
                    <a:ext uri="{9D8B030D-6E8A-4147-A177-3AD203B41FA5}">
                      <a16:colId xmlns:a16="http://schemas.microsoft.com/office/drawing/2014/main" val="1232753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1800" b="0" kern="1200" dirty="0" smtClean="0">
                          <a:effectLst/>
                        </a:rPr>
                        <a:t>任務</a:t>
                      </a:r>
                      <a:r>
                        <a:rPr lang="en-US" altLang="zh-HK" sz="1800" b="0" kern="1200" dirty="0" smtClean="0">
                          <a:effectLst/>
                        </a:rPr>
                        <a:t>1</a:t>
                      </a:r>
                      <a:endParaRPr lang="zh-HK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89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1800" kern="1200" dirty="0" smtClean="0">
                          <a:effectLst/>
                        </a:rPr>
                        <a:t>任務</a:t>
                      </a:r>
                      <a:r>
                        <a:rPr lang="en-US" altLang="zh-TW" sz="1800" kern="1200" dirty="0" smtClean="0">
                          <a:effectLst/>
                        </a:rPr>
                        <a:t>2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84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1800" kern="1200" dirty="0" smtClean="0">
                          <a:effectLst/>
                        </a:rPr>
                        <a:t>任務</a:t>
                      </a:r>
                      <a:r>
                        <a:rPr lang="en-US" altLang="zh-TW" sz="1800" kern="1200" dirty="0" smtClean="0">
                          <a:effectLst/>
                        </a:rPr>
                        <a:t>3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544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1800" kern="1200" dirty="0" smtClean="0">
                          <a:effectLst/>
                        </a:rPr>
                        <a:t>任務</a:t>
                      </a:r>
                      <a:r>
                        <a:rPr lang="en-US" altLang="zh-TW" sz="1800" kern="1200" dirty="0" smtClean="0">
                          <a:effectLst/>
                        </a:rPr>
                        <a:t>4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459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1800" kern="1200" dirty="0" smtClean="0">
                          <a:effectLst/>
                        </a:rPr>
                        <a:t>任務</a:t>
                      </a:r>
                      <a:r>
                        <a:rPr lang="en-US" altLang="zh-TW" sz="1800" kern="1200" dirty="0" smtClean="0">
                          <a:effectLst/>
                        </a:rPr>
                        <a:t>5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072291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1531302" y="4376666"/>
            <a:ext cx="1816562" cy="396000"/>
          </a:xfrm>
          <a:prstGeom prst="rect">
            <a:avLst/>
          </a:prstGeom>
          <a:solidFill>
            <a:srgbClr val="92D05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3355166" y="4019512"/>
            <a:ext cx="1816562" cy="357154"/>
          </a:xfrm>
          <a:prstGeom prst="rect">
            <a:avLst/>
          </a:prstGeom>
          <a:solidFill>
            <a:srgbClr val="FFC00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355166" y="4768035"/>
            <a:ext cx="2461046" cy="357154"/>
          </a:xfrm>
          <a:prstGeom prst="rect">
            <a:avLst/>
          </a:prstGeom>
          <a:solidFill>
            <a:srgbClr val="00B0F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5803438" y="5148002"/>
            <a:ext cx="1816562" cy="357154"/>
          </a:xfrm>
          <a:prstGeom prst="rect">
            <a:avLst/>
          </a:prstGeom>
          <a:solidFill>
            <a:srgbClr val="FFFF0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5171728" y="5496029"/>
            <a:ext cx="1224000" cy="360000"/>
          </a:xfrm>
          <a:prstGeom prst="rect">
            <a:avLst/>
          </a:prstGeom>
          <a:solidFill>
            <a:srgbClr val="FF33CC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8" name="手繪多邊形 17"/>
          <p:cNvSpPr/>
          <p:nvPr/>
        </p:nvSpPr>
        <p:spPr>
          <a:xfrm>
            <a:off x="1691680" y="4543000"/>
            <a:ext cx="6120681" cy="758208"/>
          </a:xfrm>
          <a:custGeom>
            <a:avLst/>
            <a:gdLst>
              <a:gd name="connsiteX0" fmla="*/ 0 w 3359150"/>
              <a:gd name="connsiteY0" fmla="*/ 0 h 742950"/>
              <a:gd name="connsiteX1" fmla="*/ 838200 w 3359150"/>
              <a:gd name="connsiteY1" fmla="*/ 0 h 742950"/>
              <a:gd name="connsiteX2" fmla="*/ 1143000 w 3359150"/>
              <a:gd name="connsiteY2" fmla="*/ 304800 h 742950"/>
              <a:gd name="connsiteX3" fmla="*/ 2165350 w 3359150"/>
              <a:gd name="connsiteY3" fmla="*/ 304800 h 742950"/>
              <a:gd name="connsiteX4" fmla="*/ 2438400 w 3359150"/>
              <a:gd name="connsiteY4" fmla="*/ 577850 h 742950"/>
              <a:gd name="connsiteX5" fmla="*/ 3359150 w 3359150"/>
              <a:gd name="connsiteY5" fmla="*/ 577850 h 742950"/>
              <a:gd name="connsiteX6" fmla="*/ 3359150 w 3359150"/>
              <a:gd name="connsiteY6" fmla="*/ 742950 h 742950"/>
              <a:gd name="connsiteX0" fmla="*/ 0 w 3359150"/>
              <a:gd name="connsiteY0" fmla="*/ 0 h 577850"/>
              <a:gd name="connsiteX1" fmla="*/ 838200 w 3359150"/>
              <a:gd name="connsiteY1" fmla="*/ 0 h 577850"/>
              <a:gd name="connsiteX2" fmla="*/ 1143000 w 3359150"/>
              <a:gd name="connsiteY2" fmla="*/ 304800 h 577850"/>
              <a:gd name="connsiteX3" fmla="*/ 2165350 w 3359150"/>
              <a:gd name="connsiteY3" fmla="*/ 304800 h 577850"/>
              <a:gd name="connsiteX4" fmla="*/ 2438400 w 3359150"/>
              <a:gd name="connsiteY4" fmla="*/ 577850 h 577850"/>
              <a:gd name="connsiteX5" fmla="*/ 3359150 w 3359150"/>
              <a:gd name="connsiteY5" fmla="*/ 577850 h 577850"/>
              <a:gd name="connsiteX0" fmla="*/ 0 w 3359150"/>
              <a:gd name="connsiteY0" fmla="*/ 0 h 687254"/>
              <a:gd name="connsiteX1" fmla="*/ 838200 w 3359150"/>
              <a:gd name="connsiteY1" fmla="*/ 0 h 687254"/>
              <a:gd name="connsiteX2" fmla="*/ 1143000 w 3359150"/>
              <a:gd name="connsiteY2" fmla="*/ 304800 h 687254"/>
              <a:gd name="connsiteX3" fmla="*/ 2165350 w 3359150"/>
              <a:gd name="connsiteY3" fmla="*/ 304800 h 687254"/>
              <a:gd name="connsiteX4" fmla="*/ 2470150 w 3359150"/>
              <a:gd name="connsiteY4" fmla="*/ 687254 h 687254"/>
              <a:gd name="connsiteX5" fmla="*/ 3359150 w 3359150"/>
              <a:gd name="connsiteY5" fmla="*/ 577850 h 687254"/>
              <a:gd name="connsiteX0" fmla="*/ 0 w 3378200"/>
              <a:gd name="connsiteY0" fmla="*/ 0 h 687254"/>
              <a:gd name="connsiteX1" fmla="*/ 838200 w 3378200"/>
              <a:gd name="connsiteY1" fmla="*/ 0 h 687254"/>
              <a:gd name="connsiteX2" fmla="*/ 1143000 w 3378200"/>
              <a:gd name="connsiteY2" fmla="*/ 304800 h 687254"/>
              <a:gd name="connsiteX3" fmla="*/ 2165350 w 3378200"/>
              <a:gd name="connsiteY3" fmla="*/ 304800 h 687254"/>
              <a:gd name="connsiteX4" fmla="*/ 2470150 w 3378200"/>
              <a:gd name="connsiteY4" fmla="*/ 687254 h 687254"/>
              <a:gd name="connsiteX5" fmla="*/ 3378200 w 3378200"/>
              <a:gd name="connsiteY5" fmla="*/ 687254 h 687254"/>
              <a:gd name="connsiteX0" fmla="*/ 0 w 3546463"/>
              <a:gd name="connsiteY0" fmla="*/ 0 h 687254"/>
              <a:gd name="connsiteX1" fmla="*/ 838200 w 3546463"/>
              <a:gd name="connsiteY1" fmla="*/ 0 h 687254"/>
              <a:gd name="connsiteX2" fmla="*/ 1143000 w 3546463"/>
              <a:gd name="connsiteY2" fmla="*/ 304800 h 687254"/>
              <a:gd name="connsiteX3" fmla="*/ 2165350 w 3546463"/>
              <a:gd name="connsiteY3" fmla="*/ 304800 h 687254"/>
              <a:gd name="connsiteX4" fmla="*/ 2470150 w 3546463"/>
              <a:gd name="connsiteY4" fmla="*/ 687254 h 687254"/>
              <a:gd name="connsiteX5" fmla="*/ 3546463 w 3546463"/>
              <a:gd name="connsiteY5" fmla="*/ 687254 h 6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6463" h="687254">
                <a:moveTo>
                  <a:pt x="0" y="0"/>
                </a:moveTo>
                <a:lnTo>
                  <a:pt x="838200" y="0"/>
                </a:lnTo>
                <a:lnTo>
                  <a:pt x="1143000" y="304800"/>
                </a:lnTo>
                <a:lnTo>
                  <a:pt x="2165350" y="304800"/>
                </a:lnTo>
                <a:lnTo>
                  <a:pt x="2470150" y="687254"/>
                </a:lnTo>
                <a:lnTo>
                  <a:pt x="3546463" y="687254"/>
                </a:lnTo>
              </a:path>
            </a:pathLst>
          </a:custGeom>
          <a:ln w="28575">
            <a:solidFill>
              <a:srgbClr val="FF0000"/>
            </a:solidFill>
            <a:prstDash val="dash"/>
            <a:headEnd type="oval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cxnSp>
        <p:nvCxnSpPr>
          <p:cNvPr id="19" name="直線單箭頭接點 18"/>
          <p:cNvCxnSpPr/>
          <p:nvPr/>
        </p:nvCxnSpPr>
        <p:spPr>
          <a:xfrm flipV="1">
            <a:off x="3226853" y="4198089"/>
            <a:ext cx="304902" cy="3230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3235766" y="4648642"/>
            <a:ext cx="295989" cy="2940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>
            <a:endCxn id="17" idx="1"/>
          </p:cNvCxnSpPr>
          <p:nvPr/>
        </p:nvCxnSpPr>
        <p:spPr>
          <a:xfrm>
            <a:off x="3355166" y="4552829"/>
            <a:ext cx="1816562" cy="112320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>
            <a:off x="5192852" y="4198089"/>
            <a:ext cx="590876" cy="1103119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5076507" y="4256306"/>
            <a:ext cx="0" cy="13315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5662695" y="4948360"/>
            <a:ext cx="295989" cy="2940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741664" y="5960195"/>
            <a:ext cx="302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 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prjX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的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關鍵路徑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是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什麼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？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254602" y="6294048"/>
            <a:ext cx="2513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→任務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→任務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879486" y="5960195"/>
            <a:ext cx="3497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(iii)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完成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prjX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最少需要多少日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？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295231" y="6286799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zh-TW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天</a:t>
            </a:r>
            <a:endParaRPr lang="zh-HK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7352298" y="1072740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完成</a:t>
            </a:r>
            <a:r>
              <a:rPr lang="en-US" altLang="zh-HK" kern="100" dirty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j</a:t>
            </a:r>
            <a:r>
              <a:rPr lang="zh-TW" altLang="zh-HK" kern="1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後</a:t>
            </a:r>
            <a:r>
              <a:rPr lang="zh-TW" altLang="zh-HK" kern="1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，</a:t>
            </a:r>
            <a:endParaRPr lang="en-US" altLang="zh-TW" kern="100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方</a:t>
            </a:r>
            <a:r>
              <a:rPr lang="zh-TW" altLang="zh-HK" kern="1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可進行</a:t>
            </a:r>
            <a:r>
              <a:rPr lang="en-US" altLang="zh-HK" kern="100" dirty="0" err="1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2771800" y="1421834"/>
            <a:ext cx="759955" cy="98772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矩形 13"/>
          <p:cNvSpPr/>
          <p:nvPr/>
        </p:nvSpPr>
        <p:spPr>
          <a:xfrm>
            <a:off x="5004048" y="3156976"/>
            <a:ext cx="3682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1600" dirty="0" smtClean="0">
                <a:hlinkClick r:id="rId3"/>
              </a:rPr>
              <a:t>http://wiki.mbalib.com/zh-tw/</a:t>
            </a:r>
            <a:r>
              <a:rPr lang="zh-HK" altLang="en-US" sz="1600" dirty="0" smtClean="0">
                <a:hlinkClick r:id="rId3"/>
              </a:rPr>
              <a:t>關鍵路徑</a:t>
            </a:r>
            <a:endParaRPr lang="en-US" altLang="zh-HK" sz="1600" dirty="0" smtClean="0"/>
          </a:p>
        </p:txBody>
      </p:sp>
      <p:sp>
        <p:nvSpPr>
          <p:cNvPr id="6" name="矩形 5"/>
          <p:cNvSpPr/>
          <p:nvPr/>
        </p:nvSpPr>
        <p:spPr>
          <a:xfrm>
            <a:off x="8377214" y="1482106"/>
            <a:ext cx="6629534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關鍵</a:t>
            </a:r>
            <a:r>
              <a:rPr lang="zh-TW" altLang="en-US" dirty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路徑 </a:t>
            </a:r>
            <a:r>
              <a:rPr lang="en-US" altLang="zh-TW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critical path 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特點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：</a:t>
            </a:r>
          </a:p>
          <a:p>
            <a:r>
              <a:rPr lang="en-US" altLang="zh-TW" dirty="0" smtClean="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、關鍵路徑上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所有活動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的所需時間，</a:t>
            </a:r>
            <a:r>
              <a:rPr lang="zh-TW" altLang="en-US" dirty="0" smtClean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加起來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就是項目的工期。</a:t>
            </a:r>
          </a:p>
          <a:p>
            <a:endParaRPr lang="en-US" altLang="zh-TW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 altLang="zh-TW" dirty="0" smtClean="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、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關鍵路徑上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的任何一個</a:t>
            </a:r>
            <a:r>
              <a:rPr lang="zh-TW" altLang="en-US" dirty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活動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，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都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是關鍵活動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，</a:t>
            </a:r>
            <a:endParaRPr lang="en-US" altLang="zh-TW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　　其中</a:t>
            </a:r>
            <a:r>
              <a:rPr lang="zh-TW" altLang="en-US" dirty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任何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一個活動的</a:t>
            </a:r>
            <a:r>
              <a:rPr lang="zh-TW" altLang="en-US" dirty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延遲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，都會</a:t>
            </a:r>
            <a:r>
              <a:rPr lang="zh-TW" altLang="en-US" dirty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推遲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整個</a:t>
            </a:r>
            <a:r>
              <a:rPr lang="zh-TW" altLang="en-US" dirty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項目完成</a:t>
            </a:r>
            <a:r>
              <a:rPr lang="zh-TW" altLang="en-US" dirty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時間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。</a:t>
            </a:r>
            <a:endParaRPr lang="zh-TW" alt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altLang="zh-TW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 altLang="zh-TW" dirty="0" smtClean="0">
                <a:solidFill>
                  <a:srgbClr val="333333"/>
                </a:solidFill>
                <a:latin typeface="Arial" panose="020B0604020202020204" pitchFamily="34" charset="0"/>
              </a:rPr>
              <a:t>3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、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關鍵路徑是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從始點到終點的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項目路徑中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，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耗時</a:t>
            </a:r>
            <a:r>
              <a:rPr lang="zh-TW" altLang="en-US" dirty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最長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的路徑，</a:t>
            </a:r>
            <a:endParaRPr lang="en-US" altLang="zh-TW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　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　因此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要想</a:t>
            </a:r>
            <a:r>
              <a:rPr lang="zh-TW" altLang="en-US" dirty="0">
                <a:solidFill>
                  <a:srgbClr val="FF0000"/>
                </a:solidFill>
                <a:latin typeface="方正彩雲" panose="02000000000000000000" pitchFamily="2" charset="-120"/>
                <a:ea typeface="方正彩雲" panose="02000000000000000000" pitchFamily="2" charset="-120"/>
              </a:rPr>
              <a:t>縮短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項目的工期，必須在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關鍵路徑上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想</a:t>
            </a:r>
            <a:r>
              <a:rPr lang="zh-TW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辦法。</a:t>
            </a:r>
            <a:endParaRPr lang="zh-TW" altLang="en-US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8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195 -0.00856 L -0.68195 -0.0085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30" grpId="0"/>
      <p:bldP spid="32" grpId="0"/>
      <p:bldP spid="3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57200" y="476672"/>
            <a:ext cx="7283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志明編寫了子程式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Compare(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, j)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j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是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整數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輸入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參數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Compare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是檢查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是否匹配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由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B1[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, j]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至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B1[i+2, j+2]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所組成的圖像。</a:t>
            </a:r>
          </a:p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如果這是匹配的，它會傳回「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TRUE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」，否則它會傳回「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FALSE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」。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5928" y="3508844"/>
            <a:ext cx="4027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(b)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完成下列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Compare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的偽代碼。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(4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7180" y="4008862"/>
            <a:ext cx="648072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536575"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Compare(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, j)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36575"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設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由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至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執行</a:t>
            </a:r>
          </a:p>
          <a:p>
            <a:pPr defTabSz="536575"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設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由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至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執行</a:t>
            </a:r>
          </a:p>
          <a:p>
            <a:pPr defTabSz="536575"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如果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P[______ ,______] &lt;&gt; B1[______ ,______]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36575"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傳回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______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36575"/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傳回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______</a:t>
            </a:r>
            <a:endParaRPr lang="zh-HK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361372"/>
              </p:ext>
            </p:extLst>
          </p:nvPr>
        </p:nvGraphicFramePr>
        <p:xfrm>
          <a:off x="3558777" y="1593478"/>
          <a:ext cx="4179270" cy="1743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502">
                  <a:extLst>
                    <a:ext uri="{9D8B030D-6E8A-4147-A177-3AD203B41FA5}">
                      <a16:colId xmlns:a16="http://schemas.microsoft.com/office/drawing/2014/main" val="2855628361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46500412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2045937860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1468913858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1424314195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972635468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1837238847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3989556728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3322861764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3664565554"/>
                    </a:ext>
                  </a:extLst>
                </a:gridCol>
                <a:gridCol w="405538">
                  <a:extLst>
                    <a:ext uri="{9D8B030D-6E8A-4147-A177-3AD203B41FA5}">
                      <a16:colId xmlns:a16="http://schemas.microsoft.com/office/drawing/2014/main" val="1874730787"/>
                    </a:ext>
                  </a:extLst>
                </a:gridCol>
              </a:tblGrid>
              <a:tr h="31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8086515"/>
                  </a:ext>
                </a:extLst>
              </a:tr>
              <a:tr h="285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70038"/>
                  </a:ext>
                </a:extLst>
              </a:tr>
              <a:tr h="285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26742"/>
                  </a:ext>
                </a:extLst>
              </a:tr>
              <a:tr h="285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076915"/>
                  </a:ext>
                </a:extLst>
              </a:tr>
              <a:tr h="285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5341416"/>
                  </a:ext>
                </a:extLst>
              </a:tr>
              <a:tr h="285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306284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2906193" y="1593478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B1</a:t>
            </a:r>
            <a:r>
              <a:rPr lang="zh-HK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716945"/>
              </p:ext>
            </p:extLst>
          </p:nvPr>
        </p:nvGraphicFramePr>
        <p:xfrm>
          <a:off x="1139280" y="1593478"/>
          <a:ext cx="1446935" cy="1197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037">
                  <a:extLst>
                    <a:ext uri="{9D8B030D-6E8A-4147-A177-3AD203B41FA5}">
                      <a16:colId xmlns:a16="http://schemas.microsoft.com/office/drawing/2014/main" val="1824071978"/>
                    </a:ext>
                  </a:extLst>
                </a:gridCol>
                <a:gridCol w="361966">
                  <a:extLst>
                    <a:ext uri="{9D8B030D-6E8A-4147-A177-3AD203B41FA5}">
                      <a16:colId xmlns:a16="http://schemas.microsoft.com/office/drawing/2014/main" val="2037477072"/>
                    </a:ext>
                  </a:extLst>
                </a:gridCol>
                <a:gridCol w="361966">
                  <a:extLst>
                    <a:ext uri="{9D8B030D-6E8A-4147-A177-3AD203B41FA5}">
                      <a16:colId xmlns:a16="http://schemas.microsoft.com/office/drawing/2014/main" val="1625036071"/>
                    </a:ext>
                  </a:extLst>
                </a:gridCol>
                <a:gridCol w="361966">
                  <a:extLst>
                    <a:ext uri="{9D8B030D-6E8A-4147-A177-3AD203B41FA5}">
                      <a16:colId xmlns:a16="http://schemas.microsoft.com/office/drawing/2014/main" val="1232508472"/>
                    </a:ext>
                  </a:extLst>
                </a:gridCol>
              </a:tblGrid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760240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53752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02122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5603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545928" y="159347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zh-HK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>
              <a:latin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88715" y="1903651"/>
            <a:ext cx="1149332" cy="858591"/>
          </a:xfrm>
          <a:prstGeom prst="rect">
            <a:avLst/>
          </a:prstGeom>
          <a:solidFill>
            <a:srgbClr val="FFC000">
              <a:alpha val="4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直線圖說文字 1 5"/>
          <p:cNvSpPr/>
          <p:nvPr/>
        </p:nvSpPr>
        <p:spPr>
          <a:xfrm>
            <a:off x="7638240" y="637238"/>
            <a:ext cx="936104" cy="602198"/>
          </a:xfrm>
          <a:prstGeom prst="borderCallout1">
            <a:avLst>
              <a:gd name="adj1" fmla="val 18750"/>
              <a:gd name="adj2" fmla="val -8333"/>
              <a:gd name="adj3" fmla="val 231950"/>
              <a:gd name="adj4" fmla="val -8652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dirty="0" smtClean="0"/>
              <a:t>B1[</a:t>
            </a:r>
            <a:r>
              <a:rPr lang="en-US" altLang="zh-TW" kern="100" dirty="0" err="1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i,j</a:t>
            </a:r>
            <a:r>
              <a:rPr lang="en-US" altLang="zh-TW" dirty="0" smtClean="0"/>
              <a:t>]</a:t>
            </a:r>
            <a:endParaRPr lang="zh-HK" altLang="en-US" dirty="0"/>
          </a:p>
        </p:txBody>
      </p:sp>
      <p:sp>
        <p:nvSpPr>
          <p:cNvPr id="13" name="直線圖說文字 1 12"/>
          <p:cNvSpPr/>
          <p:nvPr/>
        </p:nvSpPr>
        <p:spPr>
          <a:xfrm>
            <a:off x="7638240" y="3288242"/>
            <a:ext cx="1259632" cy="602198"/>
          </a:xfrm>
          <a:prstGeom prst="borderCallout1">
            <a:avLst>
              <a:gd name="adj1" fmla="val -17693"/>
              <a:gd name="adj2" fmla="val 38126"/>
              <a:gd name="adj3" fmla="val -116278"/>
              <a:gd name="adj4" fmla="val -690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dirty="0" smtClean="0"/>
              <a:t>B1[i+2,j+2]</a:t>
            </a:r>
            <a:endParaRPr lang="zh-HK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2266652" y="5378575"/>
            <a:ext cx="886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TRUE</a:t>
            </a:r>
            <a:endParaRPr lang="zh-HK" alt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15706" y="5079889"/>
            <a:ext cx="983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FALSE</a:t>
            </a:r>
            <a:endParaRPr lang="zh-HK" alt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855459" y="4811048"/>
            <a:ext cx="830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HK" kern="1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</a:t>
            </a:r>
            <a:r>
              <a:rPr lang="en-US" altLang="zh-HK" kern="1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zh-HK" kern="1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b</a:t>
            </a:r>
            <a:endParaRPr lang="zh-TW" altLang="zh-HK" kern="1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648412" y="4830640"/>
            <a:ext cx="1692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HK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i+</a:t>
            </a:r>
            <a:r>
              <a:rPr lang="en-US" altLang="zh-HK" kern="1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a-1</a:t>
            </a:r>
            <a:r>
              <a:rPr lang="en-US" altLang="zh-HK" kern="1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zh-HK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j+</a:t>
            </a:r>
            <a:r>
              <a:rPr lang="en-US" altLang="zh-HK" kern="1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b-1</a:t>
            </a:r>
            <a:endParaRPr lang="zh-TW" altLang="zh-HK" kern="1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39660" y="1822758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zh-HK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485354" y="1280679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zh-HK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1485353" y="1903651"/>
            <a:ext cx="1100861" cy="858591"/>
          </a:xfrm>
          <a:prstGeom prst="rect">
            <a:avLst/>
          </a:prstGeom>
          <a:solidFill>
            <a:srgbClr val="FFC000">
              <a:alpha val="4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625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3" grpId="0" animBg="1"/>
      <p:bldP spid="14" grpId="0"/>
      <p:bldP spid="15" grpId="0"/>
      <p:bldP spid="16" grpId="0"/>
      <p:bldP spid="17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548680"/>
            <a:ext cx="70246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H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志明考慮另一個方法，每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9 (3×3) 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個像素計算一個 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 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值。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以 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9 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個數值： 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kumimoji="0" lang="en-US" altLang="zh-TW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2</a:t>
            </a:r>
            <a:r>
              <a:rPr kumimoji="0" lang="en-US" altLang="zh-TW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... 2</a:t>
            </a:r>
            <a:r>
              <a:rPr kumimoji="0" lang="en-US" altLang="zh-TW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7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2</a:t>
            </a:r>
            <a:r>
              <a:rPr kumimoji="0" lang="en-US" altLang="zh-TW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8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（即 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4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8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16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32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64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128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256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來代表 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9 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個黑色像素，如下展示。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432891"/>
            <a:ext cx="38202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 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是代表圖像 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 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內黑色像素的值的總和。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22992"/>
              </p:ext>
            </p:extLst>
          </p:nvPr>
        </p:nvGraphicFramePr>
        <p:xfrm>
          <a:off x="1231635" y="1976154"/>
          <a:ext cx="1407021" cy="1010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007">
                  <a:extLst>
                    <a:ext uri="{9D8B030D-6E8A-4147-A177-3AD203B41FA5}">
                      <a16:colId xmlns:a16="http://schemas.microsoft.com/office/drawing/2014/main" val="2187533041"/>
                    </a:ext>
                  </a:extLst>
                </a:gridCol>
                <a:gridCol w="469007">
                  <a:extLst>
                    <a:ext uri="{9D8B030D-6E8A-4147-A177-3AD203B41FA5}">
                      <a16:colId xmlns:a16="http://schemas.microsoft.com/office/drawing/2014/main" val="914991197"/>
                    </a:ext>
                  </a:extLst>
                </a:gridCol>
                <a:gridCol w="469007">
                  <a:extLst>
                    <a:ext uri="{9D8B030D-6E8A-4147-A177-3AD203B41FA5}">
                      <a16:colId xmlns:a16="http://schemas.microsoft.com/office/drawing/2014/main" val="3821312674"/>
                    </a:ext>
                  </a:extLst>
                </a:gridCol>
              </a:tblGrid>
              <a:tr h="338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965761"/>
                  </a:ext>
                </a:extLst>
              </a:tr>
              <a:tr h="335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8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bg1"/>
                          </a:solidFill>
                          <a:effectLst/>
                        </a:rPr>
                        <a:t>32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14421"/>
                  </a:ext>
                </a:extLst>
              </a:tr>
              <a:tr h="335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bg1"/>
                          </a:solidFill>
                          <a:effectLst/>
                        </a:rPr>
                        <a:t>128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bg1"/>
                          </a:solidFill>
                          <a:effectLst/>
                        </a:rPr>
                        <a:t>256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949438"/>
                  </a:ext>
                </a:extLst>
              </a:tr>
            </a:tbl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11560" y="3187830"/>
            <a:ext cx="322075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H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因此，在以上圖像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 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的例子中，</a:t>
            </a:r>
            <a:endParaRPr kumimoji="0" lang="en-US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 = 1 + 4 + 8 + 16 + 32 + 256 = 317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kumimoji="0" lang="en-US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TW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c) (</a:t>
            </a:r>
            <a:r>
              <a:rPr lang="en-US" altLang="zh-TW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TW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zh-TW" altLang="en-US" sz="16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試為下列圖像計算</a:t>
            </a:r>
            <a:r>
              <a:rPr lang="zh-TW" alt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zh-TW" altLang="en-US" sz="16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的值。</a:t>
            </a:r>
            <a:r>
              <a:rPr lang="zh-TW" altLang="en-US" sz="1600" dirty="0"/>
              <a:t> </a:t>
            </a:r>
            <a:endParaRPr lang="zh-TW" altLang="en-US" sz="1600" dirty="0">
              <a:latin typeface="Arial" panose="020B0604020202020204" pitchFamily="34" charset="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35125"/>
              </p:ext>
            </p:extLst>
          </p:nvPr>
        </p:nvGraphicFramePr>
        <p:xfrm>
          <a:off x="3942010" y="3888347"/>
          <a:ext cx="1340357" cy="126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445">
                  <a:extLst>
                    <a:ext uri="{9D8B030D-6E8A-4147-A177-3AD203B41FA5}">
                      <a16:colId xmlns:a16="http://schemas.microsoft.com/office/drawing/2014/main" val="3329311274"/>
                    </a:ext>
                  </a:extLst>
                </a:gridCol>
                <a:gridCol w="335304">
                  <a:extLst>
                    <a:ext uri="{9D8B030D-6E8A-4147-A177-3AD203B41FA5}">
                      <a16:colId xmlns:a16="http://schemas.microsoft.com/office/drawing/2014/main" val="2349229766"/>
                    </a:ext>
                  </a:extLst>
                </a:gridCol>
                <a:gridCol w="335304">
                  <a:extLst>
                    <a:ext uri="{9D8B030D-6E8A-4147-A177-3AD203B41FA5}">
                      <a16:colId xmlns:a16="http://schemas.microsoft.com/office/drawing/2014/main" val="4197993343"/>
                    </a:ext>
                  </a:extLst>
                </a:gridCol>
                <a:gridCol w="335304">
                  <a:extLst>
                    <a:ext uri="{9D8B030D-6E8A-4147-A177-3AD203B41FA5}">
                      <a16:colId xmlns:a16="http://schemas.microsoft.com/office/drawing/2014/main" val="3397893952"/>
                    </a:ext>
                  </a:extLst>
                </a:gridCol>
              </a:tblGrid>
              <a:tr h="317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9049060"/>
                  </a:ext>
                </a:extLst>
              </a:tr>
              <a:tr h="317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30595"/>
                  </a:ext>
                </a:extLst>
              </a:tr>
              <a:tr h="317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2889366"/>
                  </a:ext>
                </a:extLst>
              </a:tr>
              <a:tr h="317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4835166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11870"/>
              </p:ext>
            </p:extLst>
          </p:nvPr>
        </p:nvGraphicFramePr>
        <p:xfrm>
          <a:off x="3960993" y="1907502"/>
          <a:ext cx="1302393" cy="1197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72">
                  <a:extLst>
                    <a:ext uri="{9D8B030D-6E8A-4147-A177-3AD203B41FA5}">
                      <a16:colId xmlns:a16="http://schemas.microsoft.com/office/drawing/2014/main" val="1824071978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2037477072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1625036071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1232508472"/>
                    </a:ext>
                  </a:extLst>
                </a:gridCol>
              </a:tblGrid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760240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53752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02122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56030"/>
                  </a:ext>
                </a:extLst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1226372" y="4338281"/>
            <a:ext cx="1912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 = 1+2+4+16 = 23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手繪多邊形 16"/>
          <p:cNvSpPr/>
          <p:nvPr/>
        </p:nvSpPr>
        <p:spPr>
          <a:xfrm>
            <a:off x="1226372" y="1972904"/>
            <a:ext cx="1402080" cy="682752"/>
          </a:xfrm>
          <a:custGeom>
            <a:avLst/>
            <a:gdLst>
              <a:gd name="connsiteX0" fmla="*/ 0 w 1402080"/>
              <a:gd name="connsiteY0" fmla="*/ 0 h 646176"/>
              <a:gd name="connsiteX1" fmla="*/ 1402080 w 1402080"/>
              <a:gd name="connsiteY1" fmla="*/ 0 h 646176"/>
              <a:gd name="connsiteX2" fmla="*/ 1402080 w 1402080"/>
              <a:gd name="connsiteY2" fmla="*/ 365760 h 646176"/>
              <a:gd name="connsiteX3" fmla="*/ 950976 w 1402080"/>
              <a:gd name="connsiteY3" fmla="*/ 365760 h 646176"/>
              <a:gd name="connsiteX4" fmla="*/ 950976 w 1402080"/>
              <a:gd name="connsiteY4" fmla="*/ 646176 h 646176"/>
              <a:gd name="connsiteX5" fmla="*/ 475488 w 1402080"/>
              <a:gd name="connsiteY5" fmla="*/ 646176 h 646176"/>
              <a:gd name="connsiteX6" fmla="*/ 475488 w 1402080"/>
              <a:gd name="connsiteY6" fmla="*/ 353568 h 646176"/>
              <a:gd name="connsiteX7" fmla="*/ 12192 w 1402080"/>
              <a:gd name="connsiteY7" fmla="*/ 353568 h 646176"/>
              <a:gd name="connsiteX8" fmla="*/ 0 w 1402080"/>
              <a:gd name="connsiteY8" fmla="*/ 0 h 646176"/>
              <a:gd name="connsiteX0" fmla="*/ 9323 w 1411403"/>
              <a:gd name="connsiteY0" fmla="*/ 0 h 646176"/>
              <a:gd name="connsiteX1" fmla="*/ 1411403 w 1411403"/>
              <a:gd name="connsiteY1" fmla="*/ 0 h 646176"/>
              <a:gd name="connsiteX2" fmla="*/ 1411403 w 1411403"/>
              <a:gd name="connsiteY2" fmla="*/ 365760 h 646176"/>
              <a:gd name="connsiteX3" fmla="*/ 960299 w 1411403"/>
              <a:gd name="connsiteY3" fmla="*/ 365760 h 646176"/>
              <a:gd name="connsiteX4" fmla="*/ 960299 w 1411403"/>
              <a:gd name="connsiteY4" fmla="*/ 646176 h 646176"/>
              <a:gd name="connsiteX5" fmla="*/ 484811 w 1411403"/>
              <a:gd name="connsiteY5" fmla="*/ 646176 h 646176"/>
              <a:gd name="connsiteX6" fmla="*/ 484811 w 1411403"/>
              <a:gd name="connsiteY6" fmla="*/ 353568 h 646176"/>
              <a:gd name="connsiteX7" fmla="*/ 0 w 1411403"/>
              <a:gd name="connsiteY7" fmla="*/ 353568 h 646176"/>
              <a:gd name="connsiteX8" fmla="*/ 9323 w 1411403"/>
              <a:gd name="connsiteY8" fmla="*/ 0 h 646176"/>
              <a:gd name="connsiteX0" fmla="*/ 0 w 1402080"/>
              <a:gd name="connsiteY0" fmla="*/ 0 h 646176"/>
              <a:gd name="connsiteX1" fmla="*/ 1402080 w 1402080"/>
              <a:gd name="connsiteY1" fmla="*/ 0 h 646176"/>
              <a:gd name="connsiteX2" fmla="*/ 1402080 w 1402080"/>
              <a:gd name="connsiteY2" fmla="*/ 365760 h 646176"/>
              <a:gd name="connsiteX3" fmla="*/ 950976 w 1402080"/>
              <a:gd name="connsiteY3" fmla="*/ 365760 h 646176"/>
              <a:gd name="connsiteX4" fmla="*/ 950976 w 1402080"/>
              <a:gd name="connsiteY4" fmla="*/ 646176 h 646176"/>
              <a:gd name="connsiteX5" fmla="*/ 475488 w 1402080"/>
              <a:gd name="connsiteY5" fmla="*/ 646176 h 646176"/>
              <a:gd name="connsiteX6" fmla="*/ 475488 w 1402080"/>
              <a:gd name="connsiteY6" fmla="*/ 353568 h 646176"/>
              <a:gd name="connsiteX7" fmla="*/ 12192 w 1402080"/>
              <a:gd name="connsiteY7" fmla="*/ 343387 h 646176"/>
              <a:gd name="connsiteX8" fmla="*/ 0 w 1402080"/>
              <a:gd name="connsiteY8" fmla="*/ 0 h 646176"/>
              <a:gd name="connsiteX0" fmla="*/ 0 w 1402080"/>
              <a:gd name="connsiteY0" fmla="*/ 0 h 646176"/>
              <a:gd name="connsiteX1" fmla="*/ 1402080 w 1402080"/>
              <a:gd name="connsiteY1" fmla="*/ 0 h 646176"/>
              <a:gd name="connsiteX2" fmla="*/ 1402080 w 1402080"/>
              <a:gd name="connsiteY2" fmla="*/ 365760 h 646176"/>
              <a:gd name="connsiteX3" fmla="*/ 950976 w 1402080"/>
              <a:gd name="connsiteY3" fmla="*/ 365760 h 646176"/>
              <a:gd name="connsiteX4" fmla="*/ 950976 w 1402080"/>
              <a:gd name="connsiteY4" fmla="*/ 646176 h 646176"/>
              <a:gd name="connsiteX5" fmla="*/ 475488 w 1402080"/>
              <a:gd name="connsiteY5" fmla="*/ 646176 h 646176"/>
              <a:gd name="connsiteX6" fmla="*/ 475488 w 1402080"/>
              <a:gd name="connsiteY6" fmla="*/ 353568 h 646176"/>
              <a:gd name="connsiteX7" fmla="*/ 1434 w 1402080"/>
              <a:gd name="connsiteY7" fmla="*/ 343387 h 646176"/>
              <a:gd name="connsiteX8" fmla="*/ 0 w 1402080"/>
              <a:gd name="connsiteY8" fmla="*/ 0 h 64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2080" h="646176">
                <a:moveTo>
                  <a:pt x="0" y="0"/>
                </a:moveTo>
                <a:lnTo>
                  <a:pt x="1402080" y="0"/>
                </a:lnTo>
                <a:lnTo>
                  <a:pt x="1402080" y="365760"/>
                </a:lnTo>
                <a:lnTo>
                  <a:pt x="950976" y="365760"/>
                </a:lnTo>
                <a:lnTo>
                  <a:pt x="950976" y="646176"/>
                </a:lnTo>
                <a:lnTo>
                  <a:pt x="475488" y="646176"/>
                </a:lnTo>
                <a:lnTo>
                  <a:pt x="475488" y="353568"/>
                </a:lnTo>
                <a:lnTo>
                  <a:pt x="1434" y="343387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3387960" y="186973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zh-HK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>
              <a:latin typeface="Arial" panose="020B0604020202020204" pitchFamily="34" charset="0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1226372" y="1968649"/>
            <a:ext cx="1420009" cy="1021977"/>
          </a:xfrm>
          <a:custGeom>
            <a:avLst/>
            <a:gdLst>
              <a:gd name="connsiteX0" fmla="*/ 0 w 1420009"/>
              <a:gd name="connsiteY0" fmla="*/ 10758 h 1021977"/>
              <a:gd name="connsiteX1" fmla="*/ 0 w 1420009"/>
              <a:gd name="connsiteY1" fmla="*/ 677732 h 1021977"/>
              <a:gd name="connsiteX2" fmla="*/ 946673 w 1420009"/>
              <a:gd name="connsiteY2" fmla="*/ 677732 h 1021977"/>
              <a:gd name="connsiteX3" fmla="*/ 946673 w 1420009"/>
              <a:gd name="connsiteY3" fmla="*/ 1021977 h 1021977"/>
              <a:gd name="connsiteX4" fmla="*/ 1420009 w 1420009"/>
              <a:gd name="connsiteY4" fmla="*/ 1021977 h 1021977"/>
              <a:gd name="connsiteX5" fmla="*/ 1420009 w 1420009"/>
              <a:gd name="connsiteY5" fmla="*/ 0 h 1021977"/>
              <a:gd name="connsiteX6" fmla="*/ 935915 w 1420009"/>
              <a:gd name="connsiteY6" fmla="*/ 0 h 1021977"/>
              <a:gd name="connsiteX7" fmla="*/ 935915 w 1420009"/>
              <a:gd name="connsiteY7" fmla="*/ 344245 h 1021977"/>
              <a:gd name="connsiteX8" fmla="*/ 473336 w 1420009"/>
              <a:gd name="connsiteY8" fmla="*/ 344245 h 1021977"/>
              <a:gd name="connsiteX9" fmla="*/ 473336 w 1420009"/>
              <a:gd name="connsiteY9" fmla="*/ 0 h 1021977"/>
              <a:gd name="connsiteX10" fmla="*/ 0 w 1420009"/>
              <a:gd name="connsiteY10" fmla="*/ 10758 h 102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0009" h="1021977">
                <a:moveTo>
                  <a:pt x="0" y="10758"/>
                </a:moveTo>
                <a:lnTo>
                  <a:pt x="0" y="677732"/>
                </a:lnTo>
                <a:lnTo>
                  <a:pt x="946673" y="677732"/>
                </a:lnTo>
                <a:lnTo>
                  <a:pt x="946673" y="1021977"/>
                </a:lnTo>
                <a:lnTo>
                  <a:pt x="1420009" y="1021977"/>
                </a:lnTo>
                <a:lnTo>
                  <a:pt x="1420009" y="0"/>
                </a:lnTo>
                <a:lnTo>
                  <a:pt x="935915" y="0"/>
                </a:lnTo>
                <a:lnTo>
                  <a:pt x="935915" y="344245"/>
                </a:lnTo>
                <a:lnTo>
                  <a:pt x="473336" y="344245"/>
                </a:lnTo>
                <a:lnTo>
                  <a:pt x="473336" y="0"/>
                </a:lnTo>
                <a:lnTo>
                  <a:pt x="0" y="10758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29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57200" y="404664"/>
            <a:ext cx="7499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(c)</a:t>
            </a:r>
            <a:r>
              <a:rPr lang="zh-TW" altLang="en-US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ii)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志明編寫一個子程式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FindK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，找出圖像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K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值，</a:t>
            </a:r>
          </a:p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以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temp[1, 1]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至 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temp[3, 3]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表示。完成下列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FindK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的偽代碼。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(5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1340768"/>
            <a:ext cx="6140866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FindK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K 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// total</a:t>
            </a:r>
            <a:endParaRPr lang="zh-TW" altLang="zh-HK" kern="100" dirty="0">
              <a:solidFill>
                <a:srgbClr val="00B0F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x 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y 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0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Multiple 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_________________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設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由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至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9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執行</a:t>
            </a: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	y 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y + </a:t>
            </a: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		</a:t>
            </a: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// 1,2,3,</a:t>
            </a: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1,2,3</a:t>
            </a: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,1,2,3</a:t>
            </a:r>
            <a:endParaRPr lang="zh-TW" altLang="zh-HK" kern="100" dirty="0">
              <a:solidFill>
                <a:srgbClr val="00B0F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如果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y &gt; 3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則</a:t>
            </a: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		x 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x + </a:t>
            </a: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	</a:t>
            </a: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// 1,1,1,</a:t>
            </a: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2,2,2</a:t>
            </a: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,3,3,3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	____________________</a:t>
            </a:r>
            <a:endParaRPr lang="zh-TW" altLang="zh-HK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如果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kern="1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temp[</a:t>
            </a:r>
            <a:r>
              <a:rPr lang="en-US" altLang="zh-HK" kern="100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  <a:r>
              <a:rPr lang="en-US" altLang="zh-HK" kern="1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= 'T'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則</a:t>
            </a: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		K 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_________________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	Multiple 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_________________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傳回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K</a:t>
            </a:r>
            <a:endParaRPr lang="zh-HK" altLang="en-US" dirty="0"/>
          </a:p>
        </p:txBody>
      </p:sp>
      <p:sp>
        <p:nvSpPr>
          <p:cNvPr id="8" name="矩形 7"/>
          <p:cNvSpPr/>
          <p:nvPr/>
        </p:nvSpPr>
        <p:spPr>
          <a:xfrm>
            <a:off x="3563888" y="233958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zh-HK" altLang="en-US" dirty="0"/>
          </a:p>
        </p:txBody>
      </p:sp>
      <p:sp>
        <p:nvSpPr>
          <p:cNvPr id="9" name="矩形 8"/>
          <p:cNvSpPr/>
          <p:nvPr/>
        </p:nvSpPr>
        <p:spPr>
          <a:xfrm>
            <a:off x="3419872" y="3789040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= 1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67791" y="4313830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 + Multiple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48803" y="4603603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Multiple </a:t>
            </a: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*2</a:t>
            </a:r>
            <a:endParaRPr lang="zh-TW" altLang="zh-HK" kern="100" dirty="0">
              <a:solidFill>
                <a:srgbClr val="00B0F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10102" y="2958043"/>
            <a:ext cx="1292547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其他答案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HK" kern="1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= 1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 + 2^(i-1)</a:t>
            </a:r>
            <a:endParaRPr lang="zh-HK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613065" y="1035720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temp[</a:t>
            </a:r>
            <a:r>
              <a:rPr lang="en-US" altLang="zh-HK" kern="1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zh-HK" altLang="en-US" dirty="0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23495"/>
              </p:ext>
            </p:extLst>
          </p:nvPr>
        </p:nvGraphicFramePr>
        <p:xfrm>
          <a:off x="4626786" y="1401508"/>
          <a:ext cx="1340357" cy="126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445">
                  <a:extLst>
                    <a:ext uri="{9D8B030D-6E8A-4147-A177-3AD203B41FA5}">
                      <a16:colId xmlns:a16="http://schemas.microsoft.com/office/drawing/2014/main" val="3329311274"/>
                    </a:ext>
                  </a:extLst>
                </a:gridCol>
                <a:gridCol w="335304">
                  <a:extLst>
                    <a:ext uri="{9D8B030D-6E8A-4147-A177-3AD203B41FA5}">
                      <a16:colId xmlns:a16="http://schemas.microsoft.com/office/drawing/2014/main" val="2349229766"/>
                    </a:ext>
                  </a:extLst>
                </a:gridCol>
                <a:gridCol w="335304">
                  <a:extLst>
                    <a:ext uri="{9D8B030D-6E8A-4147-A177-3AD203B41FA5}">
                      <a16:colId xmlns:a16="http://schemas.microsoft.com/office/drawing/2014/main" val="4197993343"/>
                    </a:ext>
                  </a:extLst>
                </a:gridCol>
                <a:gridCol w="335304">
                  <a:extLst>
                    <a:ext uri="{9D8B030D-6E8A-4147-A177-3AD203B41FA5}">
                      <a16:colId xmlns:a16="http://schemas.microsoft.com/office/drawing/2014/main" val="3397893952"/>
                    </a:ext>
                  </a:extLst>
                </a:gridCol>
              </a:tblGrid>
              <a:tr h="317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9049060"/>
                  </a:ext>
                </a:extLst>
              </a:tr>
              <a:tr h="317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30595"/>
                  </a:ext>
                </a:extLst>
              </a:tr>
              <a:tr h="317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2889366"/>
                  </a:ext>
                </a:extLst>
              </a:tr>
              <a:tr h="317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4835166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353678"/>
              </p:ext>
            </p:extLst>
          </p:nvPr>
        </p:nvGraphicFramePr>
        <p:xfrm>
          <a:off x="6099953" y="1700808"/>
          <a:ext cx="1352367" cy="9674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0789">
                  <a:extLst>
                    <a:ext uri="{9D8B030D-6E8A-4147-A177-3AD203B41FA5}">
                      <a16:colId xmlns:a16="http://schemas.microsoft.com/office/drawing/2014/main" val="2187533041"/>
                    </a:ext>
                  </a:extLst>
                </a:gridCol>
                <a:gridCol w="450789">
                  <a:extLst>
                    <a:ext uri="{9D8B030D-6E8A-4147-A177-3AD203B41FA5}">
                      <a16:colId xmlns:a16="http://schemas.microsoft.com/office/drawing/2014/main" val="914991197"/>
                    </a:ext>
                  </a:extLst>
                </a:gridCol>
                <a:gridCol w="450789">
                  <a:extLst>
                    <a:ext uri="{9D8B030D-6E8A-4147-A177-3AD203B41FA5}">
                      <a16:colId xmlns:a16="http://schemas.microsoft.com/office/drawing/2014/main" val="3821312674"/>
                    </a:ext>
                  </a:extLst>
                </a:gridCol>
              </a:tblGrid>
              <a:tr h="324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965761"/>
                  </a:ext>
                </a:extLst>
              </a:tr>
              <a:tr h="32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8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16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32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14421"/>
                  </a:ext>
                </a:extLst>
              </a:tr>
              <a:tr h="32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128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256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949438"/>
                  </a:ext>
                </a:extLst>
              </a:tr>
            </a:tbl>
          </a:graphicData>
        </a:graphic>
      </p:graphicFrame>
      <p:sp>
        <p:nvSpPr>
          <p:cNvPr id="13" name="直線圖說文字 1 12"/>
          <p:cNvSpPr/>
          <p:nvPr/>
        </p:nvSpPr>
        <p:spPr>
          <a:xfrm>
            <a:off x="7974664" y="702054"/>
            <a:ext cx="936104" cy="602198"/>
          </a:xfrm>
          <a:prstGeom prst="borderCallout1">
            <a:avLst>
              <a:gd name="adj1" fmla="val 18750"/>
              <a:gd name="adj2" fmla="val -8333"/>
              <a:gd name="adj3" fmla="val 197532"/>
              <a:gd name="adj4" fmla="val -11647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dirty="0" smtClean="0"/>
              <a:t>multiple</a:t>
            </a:r>
            <a:endParaRPr lang="zh-HK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989334" y="4313830"/>
            <a:ext cx="16734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 + </a:t>
            </a: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2^</a:t>
            </a: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Multiple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770346" y="4603603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Multiple </a:t>
            </a: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+1</a:t>
            </a:r>
            <a:endParaRPr lang="zh-TW" altLang="zh-HK" kern="100" dirty="0">
              <a:solidFill>
                <a:srgbClr val="00B0F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73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422348"/>
            <a:ext cx="58304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H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圖像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B1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使用了一整數陣列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B2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來儲存相關的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值。</a:t>
            </a:r>
            <a:endParaRPr kumimoji="0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B2[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j]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內的值是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B1[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j]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至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B1[i+2, j+2]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這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9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個像素的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K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值。</a:t>
            </a:r>
            <a:endParaRPr kumimoji="0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1664" y="1045003"/>
            <a:ext cx="52613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H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在以下例子中，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B2[1, 1]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和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B2[2, 1]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內的值已列出。</a:t>
            </a:r>
            <a:endParaRPr kumimoji="0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593290"/>
              </p:ext>
            </p:extLst>
          </p:nvPr>
        </p:nvGraphicFramePr>
        <p:xfrm>
          <a:off x="827581" y="1574359"/>
          <a:ext cx="4680523" cy="1994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659">
                  <a:extLst>
                    <a:ext uri="{9D8B030D-6E8A-4147-A177-3AD203B41FA5}">
                      <a16:colId xmlns:a16="http://schemas.microsoft.com/office/drawing/2014/main" val="2902828866"/>
                    </a:ext>
                  </a:extLst>
                </a:gridCol>
                <a:gridCol w="422743">
                  <a:extLst>
                    <a:ext uri="{9D8B030D-6E8A-4147-A177-3AD203B41FA5}">
                      <a16:colId xmlns:a16="http://schemas.microsoft.com/office/drawing/2014/main" val="2143064652"/>
                    </a:ext>
                  </a:extLst>
                </a:gridCol>
                <a:gridCol w="422743">
                  <a:extLst>
                    <a:ext uri="{9D8B030D-6E8A-4147-A177-3AD203B41FA5}">
                      <a16:colId xmlns:a16="http://schemas.microsoft.com/office/drawing/2014/main" val="3327634941"/>
                    </a:ext>
                  </a:extLst>
                </a:gridCol>
                <a:gridCol w="422743">
                  <a:extLst>
                    <a:ext uri="{9D8B030D-6E8A-4147-A177-3AD203B41FA5}">
                      <a16:colId xmlns:a16="http://schemas.microsoft.com/office/drawing/2014/main" val="1454652795"/>
                    </a:ext>
                  </a:extLst>
                </a:gridCol>
                <a:gridCol w="422743">
                  <a:extLst>
                    <a:ext uri="{9D8B030D-6E8A-4147-A177-3AD203B41FA5}">
                      <a16:colId xmlns:a16="http://schemas.microsoft.com/office/drawing/2014/main" val="3774709316"/>
                    </a:ext>
                  </a:extLst>
                </a:gridCol>
                <a:gridCol w="422743">
                  <a:extLst>
                    <a:ext uri="{9D8B030D-6E8A-4147-A177-3AD203B41FA5}">
                      <a16:colId xmlns:a16="http://schemas.microsoft.com/office/drawing/2014/main" val="2226042860"/>
                    </a:ext>
                  </a:extLst>
                </a:gridCol>
                <a:gridCol w="422743">
                  <a:extLst>
                    <a:ext uri="{9D8B030D-6E8A-4147-A177-3AD203B41FA5}">
                      <a16:colId xmlns:a16="http://schemas.microsoft.com/office/drawing/2014/main" val="4231593075"/>
                    </a:ext>
                  </a:extLst>
                </a:gridCol>
                <a:gridCol w="422743">
                  <a:extLst>
                    <a:ext uri="{9D8B030D-6E8A-4147-A177-3AD203B41FA5}">
                      <a16:colId xmlns:a16="http://schemas.microsoft.com/office/drawing/2014/main" val="1059167864"/>
                    </a:ext>
                  </a:extLst>
                </a:gridCol>
                <a:gridCol w="422743">
                  <a:extLst>
                    <a:ext uri="{9D8B030D-6E8A-4147-A177-3AD203B41FA5}">
                      <a16:colId xmlns:a16="http://schemas.microsoft.com/office/drawing/2014/main" val="1564134055"/>
                    </a:ext>
                  </a:extLst>
                </a:gridCol>
                <a:gridCol w="422743">
                  <a:extLst>
                    <a:ext uri="{9D8B030D-6E8A-4147-A177-3AD203B41FA5}">
                      <a16:colId xmlns:a16="http://schemas.microsoft.com/office/drawing/2014/main" val="638615234"/>
                    </a:ext>
                  </a:extLst>
                </a:gridCol>
                <a:gridCol w="454177">
                  <a:extLst>
                    <a:ext uri="{9D8B030D-6E8A-4147-A177-3AD203B41FA5}">
                      <a16:colId xmlns:a16="http://schemas.microsoft.com/office/drawing/2014/main" val="2787677152"/>
                    </a:ext>
                  </a:extLst>
                </a:gridCol>
              </a:tblGrid>
              <a:tr h="270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8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4078115"/>
                  </a:ext>
                </a:extLst>
              </a:tr>
              <a:tr h="344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03171"/>
                  </a:ext>
                </a:extLst>
              </a:tr>
              <a:tr h="344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630898"/>
                  </a:ext>
                </a:extLst>
              </a:tr>
              <a:tr h="344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767276"/>
                  </a:ext>
                </a:extLst>
              </a:tr>
              <a:tr h="344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7920986"/>
                  </a:ext>
                </a:extLst>
              </a:tr>
              <a:tr h="344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600" kern="100" dirty="0" smtClean="0">
                          <a:effectLst/>
                        </a:rPr>
                        <a:t>F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3807937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92214"/>
              </p:ext>
            </p:extLst>
          </p:nvPr>
        </p:nvGraphicFramePr>
        <p:xfrm>
          <a:off x="827581" y="3728034"/>
          <a:ext cx="4037627" cy="126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370">
                  <a:extLst>
                    <a:ext uri="{9D8B030D-6E8A-4147-A177-3AD203B41FA5}">
                      <a16:colId xmlns:a16="http://schemas.microsoft.com/office/drawing/2014/main" val="2458737988"/>
                    </a:ext>
                  </a:extLst>
                </a:gridCol>
                <a:gridCol w="461431">
                  <a:extLst>
                    <a:ext uri="{9D8B030D-6E8A-4147-A177-3AD203B41FA5}">
                      <a16:colId xmlns:a16="http://schemas.microsoft.com/office/drawing/2014/main" val="1037969002"/>
                    </a:ext>
                  </a:extLst>
                </a:gridCol>
                <a:gridCol w="462118">
                  <a:extLst>
                    <a:ext uri="{9D8B030D-6E8A-4147-A177-3AD203B41FA5}">
                      <a16:colId xmlns:a16="http://schemas.microsoft.com/office/drawing/2014/main" val="1146477326"/>
                    </a:ext>
                  </a:extLst>
                </a:gridCol>
                <a:gridCol w="462118">
                  <a:extLst>
                    <a:ext uri="{9D8B030D-6E8A-4147-A177-3AD203B41FA5}">
                      <a16:colId xmlns:a16="http://schemas.microsoft.com/office/drawing/2014/main" val="3617621890"/>
                    </a:ext>
                  </a:extLst>
                </a:gridCol>
                <a:gridCol w="462118">
                  <a:extLst>
                    <a:ext uri="{9D8B030D-6E8A-4147-A177-3AD203B41FA5}">
                      <a16:colId xmlns:a16="http://schemas.microsoft.com/office/drawing/2014/main" val="2767132018"/>
                    </a:ext>
                  </a:extLst>
                </a:gridCol>
                <a:gridCol w="462118">
                  <a:extLst>
                    <a:ext uri="{9D8B030D-6E8A-4147-A177-3AD203B41FA5}">
                      <a16:colId xmlns:a16="http://schemas.microsoft.com/office/drawing/2014/main" val="3230237660"/>
                    </a:ext>
                  </a:extLst>
                </a:gridCol>
                <a:gridCol w="462118">
                  <a:extLst>
                    <a:ext uri="{9D8B030D-6E8A-4147-A177-3AD203B41FA5}">
                      <a16:colId xmlns:a16="http://schemas.microsoft.com/office/drawing/2014/main" val="776425690"/>
                    </a:ext>
                  </a:extLst>
                </a:gridCol>
                <a:gridCol w="462118">
                  <a:extLst>
                    <a:ext uri="{9D8B030D-6E8A-4147-A177-3AD203B41FA5}">
                      <a16:colId xmlns:a16="http://schemas.microsoft.com/office/drawing/2014/main" val="1965750898"/>
                    </a:ext>
                  </a:extLst>
                </a:gridCol>
                <a:gridCol w="462118">
                  <a:extLst>
                    <a:ext uri="{9D8B030D-6E8A-4147-A177-3AD203B41FA5}">
                      <a16:colId xmlns:a16="http://schemas.microsoft.com/office/drawing/2014/main" val="1371439568"/>
                    </a:ext>
                  </a:extLst>
                </a:gridCol>
              </a:tblGrid>
              <a:tr h="315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5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7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8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5981814"/>
                  </a:ext>
                </a:extLst>
              </a:tr>
              <a:tr h="315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317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317</a:t>
                      </a: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8839742"/>
                  </a:ext>
                </a:extLst>
              </a:tr>
              <a:tr h="315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r>
                        <a:rPr lang="en-US" sz="1400" kern="100" dirty="0" smtClean="0">
                          <a:effectLst/>
                        </a:rPr>
                        <a:t>317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2368984"/>
                  </a:ext>
                </a:extLst>
              </a:tr>
              <a:tr h="315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317</a:t>
                      </a: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9780172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272436" y="3725948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zh-HK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>
              <a:latin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2436" y="1562665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B1</a:t>
            </a:r>
            <a:r>
              <a:rPr lang="zh-HK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>
              <a:latin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11249" y="3657798"/>
            <a:ext cx="3393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計算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zh-TW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值</a:t>
            </a:r>
            <a:r>
              <a:rPr lang="en-US" altLang="zh-TW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kern="100" dirty="0" smtClean="0">
                <a:solidFill>
                  <a:srgbClr val="FFC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(e.g. 317)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endParaRPr lang="en-US" altLang="zh-TW" kern="1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將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值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與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B2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內的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值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進行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比較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endParaRPr lang="en-US" altLang="zh-TW" kern="1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及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計算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值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</a:t>
            </a:r>
            <a:r>
              <a:rPr lang="zh-TW" altLang="en-US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出現的</a:t>
            </a:r>
            <a:r>
              <a:rPr lang="zh-TW" altLang="en-US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次數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83041" y="1807850"/>
            <a:ext cx="302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(d) (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B2[3, 1]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內的值是什麼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62286" y="4659962"/>
            <a:ext cx="26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08517" y="2564226"/>
            <a:ext cx="29839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 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描述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如何利用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檢索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及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值，找出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在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B1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上出現的次數。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(3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18585"/>
              </p:ext>
            </p:extLst>
          </p:nvPr>
        </p:nvGraphicFramePr>
        <p:xfrm>
          <a:off x="7597840" y="612820"/>
          <a:ext cx="1407021" cy="1010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007">
                  <a:extLst>
                    <a:ext uri="{9D8B030D-6E8A-4147-A177-3AD203B41FA5}">
                      <a16:colId xmlns:a16="http://schemas.microsoft.com/office/drawing/2014/main" val="2187533041"/>
                    </a:ext>
                  </a:extLst>
                </a:gridCol>
                <a:gridCol w="469007">
                  <a:extLst>
                    <a:ext uri="{9D8B030D-6E8A-4147-A177-3AD203B41FA5}">
                      <a16:colId xmlns:a16="http://schemas.microsoft.com/office/drawing/2014/main" val="914991197"/>
                    </a:ext>
                  </a:extLst>
                </a:gridCol>
                <a:gridCol w="469007">
                  <a:extLst>
                    <a:ext uri="{9D8B030D-6E8A-4147-A177-3AD203B41FA5}">
                      <a16:colId xmlns:a16="http://schemas.microsoft.com/office/drawing/2014/main" val="3821312674"/>
                    </a:ext>
                  </a:extLst>
                </a:gridCol>
              </a:tblGrid>
              <a:tr h="338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</a:rPr>
                        <a:t>4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965761"/>
                  </a:ext>
                </a:extLst>
              </a:tr>
              <a:tr h="335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</a:rPr>
                        <a:t>8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00"/>
                          </a:solidFill>
                          <a:effectLst/>
                        </a:rPr>
                        <a:t>16</a:t>
                      </a:r>
                      <a:endParaRPr lang="zh-TW" sz="16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00"/>
                          </a:solidFill>
                          <a:effectLst/>
                        </a:rPr>
                        <a:t>32</a:t>
                      </a:r>
                      <a:endParaRPr lang="zh-TW" sz="16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14421"/>
                  </a:ext>
                </a:extLst>
              </a:tr>
              <a:tr h="335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bg1"/>
                          </a:solidFill>
                          <a:effectLst/>
                        </a:rPr>
                        <a:t>128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00"/>
                          </a:solidFill>
                          <a:effectLst/>
                        </a:rPr>
                        <a:t>256</a:t>
                      </a:r>
                      <a:endParaRPr lang="zh-TW" sz="16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949438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564228"/>
              </p:ext>
            </p:extLst>
          </p:nvPr>
        </p:nvGraphicFramePr>
        <p:xfrm>
          <a:off x="6098105" y="540416"/>
          <a:ext cx="1302393" cy="1197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72">
                  <a:extLst>
                    <a:ext uri="{9D8B030D-6E8A-4147-A177-3AD203B41FA5}">
                      <a16:colId xmlns:a16="http://schemas.microsoft.com/office/drawing/2014/main" val="1824071978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2037477072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1625036071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1232508472"/>
                    </a:ext>
                  </a:extLst>
                </a:gridCol>
              </a:tblGrid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760240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53752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02122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56030"/>
                  </a:ext>
                </a:extLst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6088407" y="16392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zh-HK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>
              <a:latin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60771" y="5138824"/>
            <a:ext cx="4355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e) (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假設在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(d)(ii)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內採用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順序檢索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在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B1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上並沒有出現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。在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檢索過程中，將會共進行多少次涉及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B2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內數值的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比較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？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49324" y="5978420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sz="2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altLang="zh-HK" sz="2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HK" sz="2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 = 24</a:t>
            </a:r>
            <a:endParaRPr lang="zh-TW" altLang="zh-HK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777988" y="2119059"/>
            <a:ext cx="26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262286" y="1834012"/>
            <a:ext cx="1221482" cy="1003961"/>
          </a:xfrm>
          <a:prstGeom prst="rect">
            <a:avLst/>
          </a:prstGeom>
          <a:solidFill>
            <a:srgbClr val="00B050">
              <a:alpha val="45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25" name="直線單箭頭接點 24"/>
          <p:cNvCxnSpPr/>
          <p:nvPr/>
        </p:nvCxnSpPr>
        <p:spPr>
          <a:xfrm flipH="1">
            <a:off x="1485133" y="2335992"/>
            <a:ext cx="439280" cy="1803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H="1">
            <a:off x="1485133" y="3041387"/>
            <a:ext cx="439280" cy="1803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2958637" y="2539406"/>
            <a:ext cx="1221482" cy="1003961"/>
          </a:xfrm>
          <a:prstGeom prst="rect">
            <a:avLst/>
          </a:prstGeom>
          <a:solidFill>
            <a:srgbClr val="00B050">
              <a:alpha val="45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矩形 26"/>
          <p:cNvSpPr/>
          <p:nvPr/>
        </p:nvSpPr>
        <p:spPr>
          <a:xfrm>
            <a:off x="4228521" y="1834012"/>
            <a:ext cx="1221482" cy="1003961"/>
          </a:xfrm>
          <a:prstGeom prst="rect">
            <a:avLst/>
          </a:prstGeom>
          <a:solidFill>
            <a:srgbClr val="00B050">
              <a:alpha val="45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28" name="直線單箭頭接點 27"/>
          <p:cNvCxnSpPr/>
          <p:nvPr/>
        </p:nvCxnSpPr>
        <p:spPr>
          <a:xfrm flipH="1">
            <a:off x="3147778" y="2952831"/>
            <a:ext cx="439280" cy="1803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H="1">
            <a:off x="4580532" y="2367760"/>
            <a:ext cx="439280" cy="1803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5217887" y="5187557"/>
            <a:ext cx="33168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有人建議可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利用</a:t>
            </a:r>
            <a:endParaRPr lang="en-US" altLang="zh-TW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對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檢索</a:t>
            </a:r>
            <a:r>
              <a:rPr lang="en-US" altLang="zh-TW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binary search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endParaRPr lang="en-US" altLang="zh-TW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改善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圖案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配對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比較的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效率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你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同意嗎？ 試簡略說明。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(3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299123" y="2406403"/>
            <a:ext cx="4897647" cy="258532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否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進行對分檢索前需要進行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排序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 </a:t>
            </a:r>
            <a:endParaRPr lang="en-US" altLang="zh-HK" kern="1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zh-TW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額外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的記憶體儲存器是必需的。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對分檢索不能處理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多次出現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的數值。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因此，一般來說，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排序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工作量</a:t>
            </a:r>
            <a:endParaRPr lang="en-US" altLang="zh-TW" kern="1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超越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順序檢索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的工作量。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是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B2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被轉換成可應用對分檢索的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陣列</a:t>
            </a:r>
            <a:r>
              <a:rPr lang="en-US" altLang="zh-TW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B3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kern="1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因此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，它提高了檢索或樣式配對的效率。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119875" y="2192613"/>
            <a:ext cx="1221482" cy="1003961"/>
          </a:xfrm>
          <a:prstGeom prst="rect">
            <a:avLst/>
          </a:prstGeom>
          <a:solidFill>
            <a:schemeClr val="accent2">
              <a:lumMod val="40000"/>
              <a:lumOff val="60000"/>
              <a:alpha val="45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33" name="直線單箭頭接點 32"/>
          <p:cNvCxnSpPr/>
          <p:nvPr/>
        </p:nvCxnSpPr>
        <p:spPr>
          <a:xfrm flipH="1">
            <a:off x="2309016" y="2606038"/>
            <a:ext cx="439280" cy="1803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262286" y="2539407"/>
            <a:ext cx="1221482" cy="1003961"/>
          </a:xfrm>
          <a:prstGeom prst="rect">
            <a:avLst/>
          </a:prstGeom>
          <a:solidFill>
            <a:srgbClr val="FFC000">
              <a:alpha val="4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737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882 0.00463 L -0.57882 0.0046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0" grpId="0"/>
      <p:bldP spid="21" grpId="0"/>
      <p:bldP spid="24" grpId="0" animBg="1"/>
      <p:bldP spid="26" grpId="0" animBg="1"/>
      <p:bldP spid="27" grpId="0" animBg="1"/>
      <p:bldP spid="31" grpId="0" animBg="1"/>
      <p:bldP spid="32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234740" y="4878368"/>
            <a:ext cx="168187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36575">
              <a:spcAft>
                <a:spcPts val="0"/>
              </a:spcAft>
            </a:pPr>
            <a:r>
              <a:rPr lang="zh-TW" altLang="zh-HK" sz="1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zh-TW" altLang="zh-HK" sz="1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取決於</a:t>
            </a:r>
            <a:r>
              <a:rPr lang="zh-TW" altLang="zh-HK" sz="1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</a:p>
          <a:p>
            <a:pPr defTabSz="536575"/>
            <a:r>
              <a:rPr lang="zh-TW" altLang="zh-HK" sz="1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zh-TW" altLang="zh-HK" sz="1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取決於</a:t>
            </a:r>
            <a:r>
              <a:rPr lang="zh-TW" altLang="zh-HK" sz="14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</a:p>
          <a:p>
            <a:pPr defTabSz="536575"/>
            <a:r>
              <a:rPr lang="zh-TW" altLang="zh-HK" sz="1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zh-TW" altLang="zh-HK" sz="1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取決於</a:t>
            </a:r>
            <a:r>
              <a:rPr lang="zh-TW" altLang="zh-HK" sz="1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endParaRPr lang="en-US" altLang="zh-HK" sz="1400" kern="100" dirty="0">
              <a:solidFill>
                <a:srgbClr val="00B0F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defTabSz="536575"/>
            <a:r>
              <a:rPr lang="zh-TW" altLang="zh-HK" sz="1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zh-TW" altLang="zh-HK" sz="1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取決於</a:t>
            </a:r>
            <a:r>
              <a:rPr lang="zh-TW" altLang="zh-HK" sz="1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endParaRPr lang="en-US" altLang="zh-HK" sz="1400" kern="100" dirty="0">
              <a:solidFill>
                <a:srgbClr val="00B0F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defTabSz="536575"/>
            <a:r>
              <a:rPr lang="zh-TW" altLang="zh-HK" sz="1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zh-TW" altLang="zh-HK" sz="1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取決於</a:t>
            </a:r>
            <a:r>
              <a:rPr lang="zh-TW" altLang="zh-HK" sz="1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endParaRPr lang="en-US" altLang="zh-HK" sz="1400" kern="100" dirty="0">
              <a:solidFill>
                <a:srgbClr val="00B0F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defTabSz="536575"/>
            <a:r>
              <a:rPr lang="zh-TW" altLang="zh-HK" sz="1400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zh-TW" altLang="zh-HK" sz="1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取決於</a:t>
            </a:r>
            <a:r>
              <a:rPr lang="zh-TW" altLang="zh-HK" sz="1400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sz="1400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endParaRPr lang="en-US" altLang="zh-HK" sz="1400" kern="100" dirty="0">
              <a:solidFill>
                <a:srgbClr val="00B0F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378093"/>
            <a:ext cx="59229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H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莉莉考慮採用雙陣列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來儲存 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prjX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內任務的相關性。</a:t>
            </a:r>
            <a:endParaRPr kumimoji="0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如果任務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取決於任務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j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，則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M[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i,j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] = T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； 否則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M[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i,j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] =F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kumimoji="0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文字方塊 102"/>
          <p:cNvSpPr txBox="1">
            <a:spLocks noChangeArrowheads="1"/>
          </p:cNvSpPr>
          <p:nvPr/>
        </p:nvSpPr>
        <p:spPr bwMode="auto">
          <a:xfrm>
            <a:off x="707441" y="2141162"/>
            <a:ext cx="635732" cy="3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endParaRPr kumimoji="0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1196752"/>
            <a:ext cx="47115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 (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根據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prjX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內任務的相關性完成以下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82622"/>
              </p:ext>
            </p:extLst>
          </p:nvPr>
        </p:nvGraphicFramePr>
        <p:xfrm>
          <a:off x="1304996" y="1650388"/>
          <a:ext cx="3890362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362">
                  <a:extLst>
                    <a:ext uri="{9D8B030D-6E8A-4147-A177-3AD203B41FA5}">
                      <a16:colId xmlns:a16="http://schemas.microsoft.com/office/drawing/2014/main" val="3822202614"/>
                    </a:ext>
                  </a:extLst>
                </a:gridCol>
                <a:gridCol w="621663">
                  <a:extLst>
                    <a:ext uri="{9D8B030D-6E8A-4147-A177-3AD203B41FA5}">
                      <a16:colId xmlns:a16="http://schemas.microsoft.com/office/drawing/2014/main" val="3624609455"/>
                    </a:ext>
                  </a:extLst>
                </a:gridCol>
                <a:gridCol w="621663">
                  <a:extLst>
                    <a:ext uri="{9D8B030D-6E8A-4147-A177-3AD203B41FA5}">
                      <a16:colId xmlns:a16="http://schemas.microsoft.com/office/drawing/2014/main" val="519088004"/>
                    </a:ext>
                  </a:extLst>
                </a:gridCol>
                <a:gridCol w="621663">
                  <a:extLst>
                    <a:ext uri="{9D8B030D-6E8A-4147-A177-3AD203B41FA5}">
                      <a16:colId xmlns:a16="http://schemas.microsoft.com/office/drawing/2014/main" val="194624742"/>
                    </a:ext>
                  </a:extLst>
                </a:gridCol>
                <a:gridCol w="621663">
                  <a:extLst>
                    <a:ext uri="{9D8B030D-6E8A-4147-A177-3AD203B41FA5}">
                      <a16:colId xmlns:a16="http://schemas.microsoft.com/office/drawing/2014/main" val="1659131695"/>
                    </a:ext>
                  </a:extLst>
                </a:gridCol>
                <a:gridCol w="622348">
                  <a:extLst>
                    <a:ext uri="{9D8B030D-6E8A-4147-A177-3AD203B41FA5}">
                      <a16:colId xmlns:a16="http://schemas.microsoft.com/office/drawing/2014/main" val="371969565"/>
                    </a:ext>
                  </a:extLst>
                </a:gridCol>
              </a:tblGrid>
              <a:tr h="259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r>
                        <a:rPr lang="en-US" sz="1800" kern="1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 kern="100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zh-TW" sz="1800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8166114"/>
                  </a:ext>
                </a:extLst>
              </a:tr>
              <a:tr h="259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91018"/>
                  </a:ext>
                </a:extLst>
              </a:tr>
              <a:tr h="259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5784199"/>
                  </a:ext>
                </a:extLst>
              </a:tr>
              <a:tr h="259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6368189"/>
                  </a:ext>
                </a:extLst>
              </a:tr>
              <a:tr h="259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91466"/>
                  </a:ext>
                </a:extLst>
              </a:tr>
              <a:tr h="259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8462727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00922"/>
              </p:ext>
            </p:extLst>
          </p:nvPr>
        </p:nvGraphicFramePr>
        <p:xfrm>
          <a:off x="2086358" y="2473348"/>
          <a:ext cx="3109000" cy="82296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21663">
                  <a:extLst>
                    <a:ext uri="{9D8B030D-6E8A-4147-A177-3AD203B41FA5}">
                      <a16:colId xmlns:a16="http://schemas.microsoft.com/office/drawing/2014/main" val="172025865"/>
                    </a:ext>
                  </a:extLst>
                </a:gridCol>
                <a:gridCol w="621663">
                  <a:extLst>
                    <a:ext uri="{9D8B030D-6E8A-4147-A177-3AD203B41FA5}">
                      <a16:colId xmlns:a16="http://schemas.microsoft.com/office/drawing/2014/main" val="1708987829"/>
                    </a:ext>
                  </a:extLst>
                </a:gridCol>
                <a:gridCol w="621663">
                  <a:extLst>
                    <a:ext uri="{9D8B030D-6E8A-4147-A177-3AD203B41FA5}">
                      <a16:colId xmlns:a16="http://schemas.microsoft.com/office/drawing/2014/main" val="3132606912"/>
                    </a:ext>
                  </a:extLst>
                </a:gridCol>
                <a:gridCol w="621663">
                  <a:extLst>
                    <a:ext uri="{9D8B030D-6E8A-4147-A177-3AD203B41FA5}">
                      <a16:colId xmlns:a16="http://schemas.microsoft.com/office/drawing/2014/main" val="2588998326"/>
                    </a:ext>
                  </a:extLst>
                </a:gridCol>
                <a:gridCol w="622348">
                  <a:extLst>
                    <a:ext uri="{9D8B030D-6E8A-4147-A177-3AD203B41FA5}">
                      <a16:colId xmlns:a16="http://schemas.microsoft.com/office/drawing/2014/main" val="1718148389"/>
                    </a:ext>
                  </a:extLst>
                </a:gridCol>
              </a:tblGrid>
              <a:tr h="259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F</a:t>
                      </a:r>
                      <a:endParaRPr lang="zh-TW" sz="1800" b="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F</a:t>
                      </a:r>
                      <a:endParaRPr lang="zh-TW" sz="1800" b="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F</a:t>
                      </a:r>
                      <a:endParaRPr lang="zh-TW" sz="1800" b="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F</a:t>
                      </a:r>
                      <a:endParaRPr lang="zh-TW" sz="1800" b="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397017"/>
                  </a:ext>
                </a:extLst>
              </a:tr>
              <a:tr h="259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944456"/>
                  </a:ext>
                </a:extLst>
              </a:tr>
              <a:tr h="259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334947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825415" y="3417750"/>
            <a:ext cx="51865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寫出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偽代碼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來列印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prjX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內所有任務的相關性。</a:t>
            </a:r>
          </a:p>
        </p:txBody>
      </p:sp>
      <p:sp>
        <p:nvSpPr>
          <p:cNvPr id="10" name="矩形 9"/>
          <p:cNvSpPr/>
          <p:nvPr/>
        </p:nvSpPr>
        <p:spPr>
          <a:xfrm>
            <a:off x="735925" y="3818419"/>
            <a:ext cx="6041056" cy="923330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defTabSz="536575"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設</a:t>
            </a:r>
            <a:r>
              <a:rPr lang="en-US" altLang="zh-HK" kern="100" dirty="0" err="1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由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至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36575"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設</a:t>
            </a:r>
            <a:r>
              <a:rPr lang="en-US" altLang="zh-HK" kern="100" dirty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j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由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至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36575"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如果</a:t>
            </a:r>
            <a:r>
              <a:rPr lang="en-US" altLang="zh-TW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M[</a:t>
            </a:r>
            <a:r>
              <a:rPr lang="en-US" altLang="zh-HK" kern="100" dirty="0" err="1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i,j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]=</a:t>
            </a:r>
            <a:r>
              <a:rPr lang="en-US" altLang="zh-HK" kern="100" dirty="0" smtClean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</a:t>
            </a:r>
            <a:r>
              <a:rPr lang="en-US" altLang="zh-TW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列印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相關性</a:t>
            </a:r>
            <a:r>
              <a:rPr lang="en-US" altLang="zh-TW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kern="100" dirty="0" err="1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取決於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任務</a:t>
            </a:r>
            <a:r>
              <a:rPr lang="en-US" altLang="zh-HK" kern="100" dirty="0">
                <a:solidFill>
                  <a:srgbClr val="00B0F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j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11921" y="2636912"/>
            <a:ext cx="29739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(c)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莉莉考慮利用以下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鏈表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來儲存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prjX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內任務的相關性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zh-TW" altLang="zh-HK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每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一個節點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altLang="zh-HK" dirty="0" err="1">
                <a:latin typeface="Calibri" panose="020F0502020204030204" pitchFamily="34" charset="0"/>
                <a:cs typeface="Times New Roman" panose="02020603050405020304" pitchFamily="18" charset="0"/>
              </a:rPr>
              <a:t>i,j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代表任務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取決於任務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j 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的相關性。完成以下鏈表。</a:t>
            </a:r>
            <a:endParaRPr lang="zh-HK" altLang="en-US" dirty="0"/>
          </a:p>
        </p:txBody>
      </p:sp>
      <p:pic>
        <p:nvPicPr>
          <p:cNvPr id="13" name="圖片 12"/>
          <p:cNvPicPr/>
          <p:nvPr/>
        </p:nvPicPr>
        <p:blipFill>
          <a:blip r:embed="rId2"/>
          <a:stretch>
            <a:fillRect/>
          </a:stretch>
        </p:blipFill>
        <p:spPr>
          <a:xfrm>
            <a:off x="2024702" y="4897639"/>
            <a:ext cx="6288088" cy="1753078"/>
          </a:xfrm>
          <a:prstGeom prst="rect">
            <a:avLst/>
          </a:prstGeom>
        </p:spPr>
      </p:pic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91462"/>
              </p:ext>
            </p:extLst>
          </p:nvPr>
        </p:nvGraphicFramePr>
        <p:xfrm>
          <a:off x="6011921" y="649898"/>
          <a:ext cx="2880321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9881">
                  <a:extLst>
                    <a:ext uri="{9D8B030D-6E8A-4147-A177-3AD203B41FA5}">
                      <a16:colId xmlns:a16="http://schemas.microsoft.com/office/drawing/2014/main" val="2125680672"/>
                    </a:ext>
                  </a:extLst>
                </a:gridCol>
                <a:gridCol w="996994">
                  <a:extLst>
                    <a:ext uri="{9D8B030D-6E8A-4147-A177-3AD203B41FA5}">
                      <a16:colId xmlns:a16="http://schemas.microsoft.com/office/drawing/2014/main" val="2057167924"/>
                    </a:ext>
                  </a:extLst>
                </a:gridCol>
                <a:gridCol w="1013446">
                  <a:extLst>
                    <a:ext uri="{9D8B030D-6E8A-4147-A177-3AD203B41FA5}">
                      <a16:colId xmlns:a16="http://schemas.microsoft.com/office/drawing/2014/main" val="1368928170"/>
                    </a:ext>
                  </a:extLst>
                </a:gridCol>
              </a:tblGrid>
              <a:tr h="23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effectLst/>
                        </a:rPr>
                        <a:t>任務</a:t>
                      </a:r>
                      <a:r>
                        <a:rPr lang="en-US" altLang="zh-TW" sz="1600" kern="100" dirty="0" smtClean="0">
                          <a:effectLst/>
                        </a:rPr>
                        <a:t> </a:t>
                      </a:r>
                      <a:r>
                        <a:rPr lang="en-US" sz="1600" kern="100" dirty="0" err="1" smtClean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chemeClr val="bg1"/>
                          </a:solidFill>
                          <a:effectLst/>
                        </a:rPr>
                        <a:t>取決於</a:t>
                      </a:r>
                      <a:r>
                        <a:rPr lang="en-US" altLang="zh-TW" sz="160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kern="100" dirty="0" smtClean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所需日數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4320283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26241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8187751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9603559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1, 3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354559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1, 2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366927"/>
                  </a:ext>
                </a:extLst>
              </a:tr>
            </a:tbl>
          </a:graphicData>
        </a:graphic>
      </p:graphicFrame>
      <p:sp>
        <p:nvSpPr>
          <p:cNvPr id="15" name="文字方塊 12"/>
          <p:cNvSpPr txBox="1"/>
          <p:nvPr/>
        </p:nvSpPr>
        <p:spPr>
          <a:xfrm>
            <a:off x="4567067" y="5229703"/>
            <a:ext cx="659765" cy="3651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3  2</a:t>
            </a:r>
            <a:endParaRPr lang="zh-TW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文字方塊 12"/>
          <p:cNvSpPr txBox="1"/>
          <p:nvPr/>
        </p:nvSpPr>
        <p:spPr>
          <a:xfrm>
            <a:off x="5844860" y="5229703"/>
            <a:ext cx="659765" cy="3651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4  1</a:t>
            </a:r>
            <a:endParaRPr lang="zh-TW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7" name="文字方塊 12"/>
          <p:cNvSpPr txBox="1"/>
          <p:nvPr/>
        </p:nvSpPr>
        <p:spPr>
          <a:xfrm>
            <a:off x="7127008" y="5229703"/>
            <a:ext cx="659765" cy="3651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4  3</a:t>
            </a:r>
            <a:endParaRPr lang="zh-TW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" name="文字方塊 12"/>
          <p:cNvSpPr txBox="1"/>
          <p:nvPr/>
        </p:nvSpPr>
        <p:spPr>
          <a:xfrm>
            <a:off x="7129081" y="6179376"/>
            <a:ext cx="659765" cy="3651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5  1</a:t>
            </a:r>
            <a:endParaRPr lang="zh-TW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6149600" y="663680"/>
            <a:ext cx="1656184" cy="1656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869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 animBg="1"/>
      <p:bldP spid="15" grpId="0"/>
      <p:bldP spid="16" grpId="0"/>
      <p:bldP spid="17" grpId="0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57200" y="404664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(d)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莉莉設計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PMS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時，考慮多種類型的人機界面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UI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舉出使用圖形用戶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GUI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界面，勝於命令行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CLI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界面的兩個優點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9672" y="1160069"/>
            <a:ext cx="2962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用戶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更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容易使用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GUI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GUI 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具有更好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美觀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的外形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kern="1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容易上手，不用記指令。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" y="2178153"/>
            <a:ext cx="4690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寫出一般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圖形用戶界面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的兩個基本元件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5245" y="2649886"/>
            <a:ext cx="5194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指示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標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cursor 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滑鼠指示標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游標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/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光標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圖標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icon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視窗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選項單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drop-down menu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按鈕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圖像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mage result for toolbar icon 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94344"/>
            <a:ext cx="50101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age result for mouse curs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078" y="1212623"/>
            <a:ext cx="28384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895" y="3494344"/>
            <a:ext cx="263842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dropdown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140" y="4690214"/>
            <a:ext cx="2105025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2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41027" y="332656"/>
            <a:ext cx="8147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子程式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處理一整數陣列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，其大小為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的偽代碼如下展示：</a:t>
            </a:r>
            <a:r>
              <a:rPr lang="en-US" altLang="zh-HK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A[n</a:t>
            </a:r>
            <a:r>
              <a:rPr lang="en-US" altLang="zh-HK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lang="zh-HK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11887"/>
              </p:ext>
            </p:extLst>
          </p:nvPr>
        </p:nvGraphicFramePr>
        <p:xfrm>
          <a:off x="539552" y="846005"/>
          <a:ext cx="7848872" cy="2900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573175558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3586628703"/>
                    </a:ext>
                  </a:extLst>
                </a:gridCol>
              </a:tblGrid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第</a:t>
                      </a:r>
                      <a:r>
                        <a:rPr lang="en-US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行：</a:t>
                      </a:r>
                      <a:endParaRPr lang="zh-TW" sz="18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子程式</a:t>
                      </a:r>
                      <a:r>
                        <a:rPr lang="en-US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  <a:endParaRPr lang="zh-TW" sz="18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2053136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行</a:t>
                      </a:r>
                      <a:r>
                        <a:rPr lang="zh-TW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：</a:t>
                      </a:r>
                      <a:r>
                        <a:rPr lang="en-US" altLang="zh-TW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C2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484275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行</a:t>
                      </a:r>
                      <a:r>
                        <a:rPr lang="zh-TW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：</a:t>
                      </a:r>
                      <a:r>
                        <a:rPr lang="en-US" altLang="zh-TW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C4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當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≤ n </a:t>
                      </a: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執行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4141144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行</a:t>
                      </a:r>
                      <a:r>
                        <a:rPr lang="zh-TW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：</a:t>
                      </a:r>
                      <a:r>
                        <a:rPr lang="en-US" altLang="zh-TW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C5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</a:t>
                      </a: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如果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(</a:t>
                      </a:r>
                      <a:r>
                        <a:rPr lang="en-US" sz="18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=1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or (A[pos-1] ≤ A[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]) </a:t>
                      </a: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執行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37573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行</a:t>
                      </a:r>
                      <a:r>
                        <a:rPr lang="zh-TW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：</a:t>
                      </a:r>
                      <a:r>
                        <a:rPr lang="en-US" altLang="zh-TW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C1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+ 1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2850486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第</a:t>
                      </a:r>
                      <a:r>
                        <a:rPr lang="en-US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行：</a:t>
                      </a:r>
                      <a:endParaRPr lang="zh-TW" sz="18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</a:t>
                      </a: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否則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751897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r>
                        <a:rPr lang="zh-TW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行</a:t>
                      </a:r>
                      <a:r>
                        <a:rPr lang="zh-TW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：</a:t>
                      </a:r>
                      <a:r>
                        <a:rPr lang="en-US" altLang="zh-TW" sz="18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C3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tmp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A[pos-1]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9364206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第</a:t>
                      </a:r>
                      <a:r>
                        <a:rPr lang="en-US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行：</a:t>
                      </a:r>
                      <a:endParaRPr lang="zh-TW" sz="18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A[pos-1] 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A[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7413190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第</a:t>
                      </a:r>
                      <a:r>
                        <a:rPr lang="en-US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行：</a:t>
                      </a:r>
                      <a:endParaRPr lang="zh-TW" sz="18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A[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 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tmp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0675106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第</a:t>
                      </a:r>
                      <a:r>
                        <a:rPr lang="en-US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zh-TW" sz="1800" kern="1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行：</a:t>
                      </a:r>
                      <a:endParaRPr lang="zh-TW" sz="18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1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8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– 1</a:t>
                      </a:r>
                      <a:endParaRPr lang="zh-TW" sz="18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261370"/>
                  </a:ext>
                </a:extLst>
              </a:tr>
            </a:tbl>
          </a:graphicData>
        </a:graphic>
      </p:graphicFrame>
      <p:grpSp>
        <p:nvGrpSpPr>
          <p:cNvPr id="6" name="群組 5"/>
          <p:cNvGrpSpPr/>
          <p:nvPr/>
        </p:nvGrpSpPr>
        <p:grpSpPr>
          <a:xfrm>
            <a:off x="4006280" y="3845165"/>
            <a:ext cx="4591406" cy="2484036"/>
            <a:chOff x="-514732" y="15977"/>
            <a:chExt cx="2553931" cy="1830949"/>
          </a:xfrm>
        </p:grpSpPr>
        <p:grpSp>
          <p:nvGrpSpPr>
            <p:cNvPr id="7" name="群組 6"/>
            <p:cNvGrpSpPr/>
            <p:nvPr/>
          </p:nvGrpSpPr>
          <p:grpSpPr>
            <a:xfrm>
              <a:off x="-355600" y="15977"/>
              <a:ext cx="2298319" cy="1830949"/>
              <a:chOff x="-714375" y="15977"/>
              <a:chExt cx="2298319" cy="1830949"/>
            </a:xfrm>
          </p:grpSpPr>
          <p:grpSp>
            <p:nvGrpSpPr>
              <p:cNvPr id="14" name="群組 13"/>
              <p:cNvGrpSpPr/>
              <p:nvPr/>
            </p:nvGrpSpPr>
            <p:grpSpPr>
              <a:xfrm>
                <a:off x="-384231" y="15977"/>
                <a:ext cx="1968175" cy="1497839"/>
                <a:chOff x="-384231" y="33215"/>
                <a:chExt cx="1968175" cy="1420371"/>
              </a:xfrm>
            </p:grpSpPr>
            <p:sp>
              <p:nvSpPr>
                <p:cNvPr id="24" name="矩形 23"/>
                <p:cNvSpPr/>
                <p:nvPr/>
              </p:nvSpPr>
              <p:spPr>
                <a:xfrm>
                  <a:off x="11104" y="33215"/>
                  <a:ext cx="673100" cy="25290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zh-TW" sz="1600" kern="100" dirty="0">
                      <a:effectLst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開始</a:t>
                  </a:r>
                </a:p>
              </p:txBody>
            </p:sp>
            <p:sp>
              <p:nvSpPr>
                <p:cNvPr id="25" name="流程圖: 結束點 24"/>
                <p:cNvSpPr/>
                <p:nvPr/>
              </p:nvSpPr>
              <p:spPr>
                <a:xfrm>
                  <a:off x="-6350" y="60175"/>
                  <a:ext cx="685800" cy="215900"/>
                </a:xfrm>
                <a:prstGeom prst="flowChartTerminator">
                  <a:avLst/>
                </a:prstGeom>
                <a:noFill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600" kern="100">
                      <a:effectLst/>
                      <a:latin typeface="新細明體-ExtB" panose="02020500000000000000" pitchFamily="18" charset="-12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 </a:t>
                  </a:r>
                  <a:endParaRPr lang="zh-TW" sz="1600" kern="100"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089179" y="813710"/>
                  <a:ext cx="479425" cy="25290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zh-TW" sz="1600" kern="100" dirty="0">
                      <a:effectLst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終結</a:t>
                  </a: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228600" y="969299"/>
                  <a:ext cx="479425" cy="25290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zh-TW" sz="1600" kern="100">
                      <a:effectLst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是</a:t>
                  </a: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615950" y="692105"/>
                  <a:ext cx="479425" cy="25290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zh-TW" sz="1600" kern="100">
                      <a:effectLst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否</a:t>
                  </a:r>
                </a:p>
              </p:txBody>
            </p:sp>
            <p:sp>
              <p:nvSpPr>
                <p:cNvPr id="29" name="流程圖: 結束點 28"/>
                <p:cNvSpPr/>
                <p:nvPr/>
              </p:nvSpPr>
              <p:spPr>
                <a:xfrm>
                  <a:off x="1048912" y="836589"/>
                  <a:ext cx="535032" cy="215900"/>
                </a:xfrm>
                <a:prstGeom prst="flowChartTerminator">
                  <a:avLst/>
                </a:prstGeom>
                <a:noFill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600" kern="100">
                      <a:effectLst/>
                      <a:latin typeface="新細明體-ExtB" panose="02020500000000000000" pitchFamily="18" charset="-12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 </a:t>
                  </a:r>
                  <a:endParaRPr lang="zh-TW" sz="1600" kern="100"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0" name="矩形 29"/>
                <p:cNvSpPr/>
                <p:nvPr/>
              </p:nvSpPr>
              <p:spPr>
                <a:xfrm>
                  <a:off x="95250" y="1200681"/>
                  <a:ext cx="479425" cy="25290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600" kern="100" dirty="0">
                      <a:effectLst/>
                      <a:ea typeface="新細明體-ExtB" panose="02020500000000000000" pitchFamily="18" charset="-120"/>
                      <a:cs typeface="Times New Roman" panose="02020603050405020304" pitchFamily="18" charset="0"/>
                      <a:sym typeface="Wingdings" panose="05000000000000000000" pitchFamily="2" charset="2"/>
                    </a:rPr>
                    <a:t></a:t>
                  </a:r>
                  <a:endParaRPr lang="zh-TW" sz="1600" kern="100" dirty="0"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101600" y="798032"/>
                  <a:ext cx="479425" cy="25290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600" kern="100" dirty="0">
                      <a:effectLst/>
                      <a:ea typeface="新細明體-ExtB" panose="02020500000000000000" pitchFamily="18" charset="-120"/>
                      <a:cs typeface="Times New Roman" panose="02020603050405020304" pitchFamily="18" charset="0"/>
                      <a:sym typeface="Wingdings" panose="05000000000000000000" pitchFamily="2" charset="2"/>
                    </a:rPr>
                    <a:t></a:t>
                  </a:r>
                  <a:endParaRPr lang="zh-TW" sz="1600" kern="100" dirty="0"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80752" y="1101571"/>
                  <a:ext cx="479425" cy="25290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600" kern="100" dirty="0" smtClean="0">
                      <a:effectLst/>
                      <a:ea typeface="新細明體" panose="02020500000000000000" pitchFamily="18" charset="-120"/>
                      <a:cs typeface="Times New Roman" panose="02020603050405020304" pitchFamily="18" charset="0"/>
                      <a:sym typeface="Wingdings" panose="05000000000000000000" pitchFamily="2" charset="2"/>
                    </a:rPr>
                    <a:t></a:t>
                  </a:r>
                  <a:endParaRPr lang="zh-TW" sz="1600" kern="100" dirty="0"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-384231" y="1083807"/>
                  <a:ext cx="479425" cy="25290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600" kern="100" dirty="0" smtClean="0">
                      <a:effectLst/>
                      <a:ea typeface="新細明體" panose="02020500000000000000" pitchFamily="18" charset="-120"/>
                      <a:cs typeface="Times New Roman" panose="02020603050405020304" pitchFamily="18" charset="0"/>
                      <a:sym typeface="Wingdings" panose="05000000000000000000" pitchFamily="2" charset="2"/>
                    </a:rPr>
                    <a:t></a:t>
                  </a:r>
                  <a:endParaRPr lang="zh-TW" sz="1600" kern="100" dirty="0"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5" name="直線單箭頭接點 14"/>
              <p:cNvCxnSpPr/>
              <p:nvPr/>
            </p:nvCxnSpPr>
            <p:spPr>
              <a:xfrm>
                <a:off x="333375" y="266700"/>
                <a:ext cx="0" cy="180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流程圖: 結束點 7"/>
              <p:cNvSpPr/>
              <p:nvPr/>
            </p:nvSpPr>
            <p:spPr>
              <a:xfrm>
                <a:off x="-9525" y="452989"/>
                <a:ext cx="685800" cy="227676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kern="100" dirty="0">
                    <a:effectLst/>
                    <a:ea typeface="新細明體-ExtB" panose="02020500000000000000" pitchFamily="18" charset="-120"/>
                    <a:cs typeface="Times New Roman" panose="02020603050405020304" pitchFamily="18" charset="0"/>
                  </a:rPr>
                  <a:t>C2</a:t>
                </a:r>
                <a:r>
                  <a:rPr lang="en-US" sz="1600" kern="100" dirty="0">
                    <a:solidFill>
                      <a:srgbClr val="FF0000"/>
                    </a:solidFill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</a:t>
                </a:r>
                <a:r>
                  <a:rPr lang="en-US" sz="1600" kern="100" dirty="0" err="1">
                    <a:solidFill>
                      <a:srgbClr val="FF0000"/>
                    </a:solidFill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pos</a:t>
                </a:r>
                <a:r>
                  <a:rPr lang="en-US" sz="1600" kern="100" dirty="0">
                    <a:solidFill>
                      <a:srgbClr val="FF0000"/>
                    </a:solidFill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=1</a:t>
                </a:r>
                <a:endParaRPr lang="zh-TW" sz="1600" kern="100" dirty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直線單箭頭接點 16"/>
              <p:cNvCxnSpPr/>
              <p:nvPr/>
            </p:nvCxnSpPr>
            <p:spPr>
              <a:xfrm>
                <a:off x="333375" y="671958"/>
                <a:ext cx="0" cy="180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流程圖: 結束點 7"/>
              <p:cNvSpPr/>
              <p:nvPr/>
            </p:nvSpPr>
            <p:spPr>
              <a:xfrm>
                <a:off x="-9525" y="858930"/>
                <a:ext cx="685800" cy="226920"/>
              </a:xfrm>
              <a:prstGeom prst="diamond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kern="100">
                    <a:effectLst/>
                    <a:ea typeface="新細明體-ExtB" panose="02020500000000000000" pitchFamily="18" charset="-120"/>
                    <a:cs typeface="Times New Roman" panose="02020603050405020304" pitchFamily="18" charset="0"/>
                  </a:rPr>
                  <a:t> </a:t>
                </a:r>
                <a:endParaRPr lang="zh-TW" sz="1600" kern="10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直線單箭頭接點 18"/>
              <p:cNvCxnSpPr/>
              <p:nvPr/>
            </p:nvCxnSpPr>
            <p:spPr>
              <a:xfrm>
                <a:off x="333375" y="1091058"/>
                <a:ext cx="0" cy="180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流程圖: 結束點 7"/>
              <p:cNvSpPr/>
              <p:nvPr/>
            </p:nvSpPr>
            <p:spPr>
              <a:xfrm>
                <a:off x="-9525" y="1278030"/>
                <a:ext cx="685800" cy="226920"/>
              </a:xfrm>
              <a:prstGeom prst="diamond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kern="100">
                    <a:effectLst/>
                    <a:ea typeface="新細明體-ExtB" panose="02020500000000000000" pitchFamily="18" charset="-120"/>
                    <a:cs typeface="Times New Roman" panose="02020603050405020304" pitchFamily="18" charset="0"/>
                  </a:rPr>
                  <a:t> </a:t>
                </a:r>
                <a:endParaRPr lang="zh-TW" sz="1600" kern="10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流程圖: 結束點 7"/>
              <p:cNvSpPr/>
              <p:nvPr/>
            </p:nvSpPr>
            <p:spPr>
              <a:xfrm>
                <a:off x="-714375" y="1619250"/>
                <a:ext cx="685800" cy="227676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kern="100" dirty="0">
                    <a:effectLst/>
                    <a:ea typeface="新細明體-ExtB" panose="02020500000000000000" pitchFamily="18" charset="-120"/>
                    <a:cs typeface="Times New Roman" panose="02020603050405020304" pitchFamily="18" charset="0"/>
                  </a:rPr>
                  <a:t>C1 </a:t>
                </a:r>
                <a:r>
                  <a:rPr lang="en-US" sz="1600" kern="100" dirty="0" err="1">
                    <a:solidFill>
                      <a:srgbClr val="FF0000"/>
                    </a:solidFill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pos</a:t>
                </a:r>
                <a:r>
                  <a:rPr lang="en-US" sz="1600" kern="100" dirty="0">
                    <a:solidFill>
                      <a:srgbClr val="FF0000"/>
                    </a:solidFill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++</a:t>
                </a:r>
                <a:endParaRPr lang="zh-TW" sz="1600" kern="100" dirty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流程圖: 結束點 7"/>
              <p:cNvSpPr/>
              <p:nvPr/>
            </p:nvSpPr>
            <p:spPr>
              <a:xfrm>
                <a:off x="642785" y="1619249"/>
                <a:ext cx="685800" cy="227676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kern="100" dirty="0">
                    <a:effectLst/>
                    <a:ea typeface="新細明體-ExtB" panose="02020500000000000000" pitchFamily="18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</a:t>
                </a:r>
                <a:r>
                  <a:rPr lang="en-US" sz="1600" kern="100" dirty="0">
                    <a:solidFill>
                      <a:srgbClr val="FF0000"/>
                    </a:solidFill>
                    <a:effectLst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</a:t>
                </a:r>
                <a:endParaRPr lang="zh-TW" sz="1600" kern="100" dirty="0">
                  <a:effectLst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3" name="直線單箭頭接點 22"/>
              <p:cNvCxnSpPr/>
              <p:nvPr/>
            </p:nvCxnSpPr>
            <p:spPr>
              <a:xfrm>
                <a:off x="688975" y="963554"/>
                <a:ext cx="360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手繪多邊形 7"/>
            <p:cNvSpPr/>
            <p:nvPr/>
          </p:nvSpPr>
          <p:spPr>
            <a:xfrm>
              <a:off x="0" y="1390650"/>
              <a:ext cx="342900" cy="228600"/>
            </a:xfrm>
            <a:custGeom>
              <a:avLst/>
              <a:gdLst>
                <a:gd name="connsiteX0" fmla="*/ 482600 w 482600"/>
                <a:gd name="connsiteY0" fmla="*/ 0 h 368300"/>
                <a:gd name="connsiteX1" fmla="*/ 482600 w 482600"/>
                <a:gd name="connsiteY1" fmla="*/ 0 h 368300"/>
                <a:gd name="connsiteX2" fmla="*/ 0 w 482600"/>
                <a:gd name="connsiteY2" fmla="*/ 0 h 368300"/>
                <a:gd name="connsiteX3" fmla="*/ 0 w 482600"/>
                <a:gd name="connsiteY3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600" h="368300">
                  <a:moveTo>
                    <a:pt x="482600" y="0"/>
                  </a:moveTo>
                  <a:lnTo>
                    <a:pt x="482600" y="0"/>
                  </a:lnTo>
                  <a:lnTo>
                    <a:pt x="0" y="0"/>
                  </a:lnTo>
                  <a:lnTo>
                    <a:pt x="0" y="368300"/>
                  </a:ln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600"/>
            </a:p>
          </p:txBody>
        </p:sp>
        <p:sp>
          <p:nvSpPr>
            <p:cNvPr id="9" name="手繪多邊形 8"/>
            <p:cNvSpPr/>
            <p:nvPr/>
          </p:nvSpPr>
          <p:spPr>
            <a:xfrm flipH="1">
              <a:off x="1019145" y="1390650"/>
              <a:ext cx="342900" cy="228600"/>
            </a:xfrm>
            <a:custGeom>
              <a:avLst/>
              <a:gdLst>
                <a:gd name="connsiteX0" fmla="*/ 482600 w 482600"/>
                <a:gd name="connsiteY0" fmla="*/ 0 h 368300"/>
                <a:gd name="connsiteX1" fmla="*/ 482600 w 482600"/>
                <a:gd name="connsiteY1" fmla="*/ 0 h 368300"/>
                <a:gd name="connsiteX2" fmla="*/ 0 w 482600"/>
                <a:gd name="connsiteY2" fmla="*/ 0 h 368300"/>
                <a:gd name="connsiteX3" fmla="*/ 0 w 482600"/>
                <a:gd name="connsiteY3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600" h="368300">
                  <a:moveTo>
                    <a:pt x="482600" y="0"/>
                  </a:moveTo>
                  <a:lnTo>
                    <a:pt x="482600" y="0"/>
                  </a:lnTo>
                  <a:lnTo>
                    <a:pt x="0" y="0"/>
                  </a:lnTo>
                  <a:lnTo>
                    <a:pt x="0" y="368300"/>
                  </a:ln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600"/>
            </a:p>
          </p:txBody>
        </p:sp>
        <p:sp>
          <p:nvSpPr>
            <p:cNvPr id="10" name="手繪多邊形 9"/>
            <p:cNvSpPr/>
            <p:nvPr/>
          </p:nvSpPr>
          <p:spPr>
            <a:xfrm rot="10800000">
              <a:off x="1682476" y="1111042"/>
              <a:ext cx="356723" cy="621312"/>
            </a:xfrm>
            <a:custGeom>
              <a:avLst/>
              <a:gdLst>
                <a:gd name="connsiteX0" fmla="*/ 482600 w 482600"/>
                <a:gd name="connsiteY0" fmla="*/ 0 h 368300"/>
                <a:gd name="connsiteX1" fmla="*/ 482600 w 482600"/>
                <a:gd name="connsiteY1" fmla="*/ 0 h 368300"/>
                <a:gd name="connsiteX2" fmla="*/ 0 w 482600"/>
                <a:gd name="connsiteY2" fmla="*/ 0 h 368300"/>
                <a:gd name="connsiteX3" fmla="*/ 0 w 482600"/>
                <a:gd name="connsiteY3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600" h="368300">
                  <a:moveTo>
                    <a:pt x="482600" y="0"/>
                  </a:moveTo>
                  <a:lnTo>
                    <a:pt x="482600" y="0"/>
                  </a:lnTo>
                  <a:lnTo>
                    <a:pt x="0" y="0"/>
                  </a:lnTo>
                  <a:lnTo>
                    <a:pt x="0" y="368300"/>
                  </a:lnTo>
                </a:path>
              </a:pathLst>
            </a:cu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600"/>
            </a:p>
          </p:txBody>
        </p:sp>
        <p:sp>
          <p:nvSpPr>
            <p:cNvPr id="11" name="手繪多邊形 10"/>
            <p:cNvSpPr/>
            <p:nvPr/>
          </p:nvSpPr>
          <p:spPr>
            <a:xfrm rot="10800000" flipH="1">
              <a:off x="-514732" y="1090854"/>
              <a:ext cx="159173" cy="641568"/>
            </a:xfrm>
            <a:custGeom>
              <a:avLst/>
              <a:gdLst>
                <a:gd name="connsiteX0" fmla="*/ 482600 w 482600"/>
                <a:gd name="connsiteY0" fmla="*/ 0 h 368300"/>
                <a:gd name="connsiteX1" fmla="*/ 482600 w 482600"/>
                <a:gd name="connsiteY1" fmla="*/ 0 h 368300"/>
                <a:gd name="connsiteX2" fmla="*/ 0 w 482600"/>
                <a:gd name="connsiteY2" fmla="*/ 0 h 368300"/>
                <a:gd name="connsiteX3" fmla="*/ 0 w 482600"/>
                <a:gd name="connsiteY3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600" h="368300">
                  <a:moveTo>
                    <a:pt x="482600" y="0"/>
                  </a:moveTo>
                  <a:lnTo>
                    <a:pt x="482600" y="0"/>
                  </a:lnTo>
                  <a:lnTo>
                    <a:pt x="0" y="0"/>
                  </a:lnTo>
                  <a:lnTo>
                    <a:pt x="0" y="368300"/>
                  </a:lnTo>
                </a:path>
              </a:pathLst>
            </a:cu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600"/>
            </a:p>
          </p:txBody>
        </p:sp>
        <p:sp>
          <p:nvSpPr>
            <p:cNvPr id="12" name="手繪多邊形 11"/>
            <p:cNvSpPr/>
            <p:nvPr/>
          </p:nvSpPr>
          <p:spPr>
            <a:xfrm rot="16200000" flipH="1">
              <a:off x="-82917" y="315501"/>
              <a:ext cx="342900" cy="1206469"/>
            </a:xfrm>
            <a:custGeom>
              <a:avLst/>
              <a:gdLst>
                <a:gd name="connsiteX0" fmla="*/ 482600 w 482600"/>
                <a:gd name="connsiteY0" fmla="*/ 0 h 368300"/>
                <a:gd name="connsiteX1" fmla="*/ 482600 w 482600"/>
                <a:gd name="connsiteY1" fmla="*/ 0 h 368300"/>
                <a:gd name="connsiteX2" fmla="*/ 0 w 482600"/>
                <a:gd name="connsiteY2" fmla="*/ 0 h 368300"/>
                <a:gd name="connsiteX3" fmla="*/ 0 w 482600"/>
                <a:gd name="connsiteY3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600" h="368300">
                  <a:moveTo>
                    <a:pt x="482600" y="0"/>
                  </a:moveTo>
                  <a:lnTo>
                    <a:pt x="482600" y="0"/>
                  </a:lnTo>
                  <a:lnTo>
                    <a:pt x="0" y="0"/>
                  </a:lnTo>
                  <a:lnTo>
                    <a:pt x="0" y="368300"/>
                  </a:ln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600"/>
            </a:p>
          </p:txBody>
        </p:sp>
        <p:sp>
          <p:nvSpPr>
            <p:cNvPr id="13" name="手繪多邊形 12"/>
            <p:cNvSpPr/>
            <p:nvPr/>
          </p:nvSpPr>
          <p:spPr>
            <a:xfrm rot="5400000">
              <a:off x="1183726" y="255364"/>
              <a:ext cx="363332" cy="1347613"/>
            </a:xfrm>
            <a:custGeom>
              <a:avLst/>
              <a:gdLst>
                <a:gd name="connsiteX0" fmla="*/ 482600 w 482600"/>
                <a:gd name="connsiteY0" fmla="*/ 0 h 368300"/>
                <a:gd name="connsiteX1" fmla="*/ 482600 w 482600"/>
                <a:gd name="connsiteY1" fmla="*/ 0 h 368300"/>
                <a:gd name="connsiteX2" fmla="*/ 0 w 482600"/>
                <a:gd name="connsiteY2" fmla="*/ 0 h 368300"/>
                <a:gd name="connsiteX3" fmla="*/ 0 w 482600"/>
                <a:gd name="connsiteY3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600" h="368300">
                  <a:moveTo>
                    <a:pt x="482600" y="0"/>
                  </a:moveTo>
                  <a:lnTo>
                    <a:pt x="482600" y="0"/>
                  </a:lnTo>
                  <a:lnTo>
                    <a:pt x="0" y="0"/>
                  </a:lnTo>
                  <a:lnTo>
                    <a:pt x="0" y="368300"/>
                  </a:ln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600"/>
            </a:p>
          </p:txBody>
        </p:sp>
      </p:grpSp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90839"/>
              </p:ext>
            </p:extLst>
          </p:nvPr>
        </p:nvGraphicFramePr>
        <p:xfrm>
          <a:off x="190954" y="4287896"/>
          <a:ext cx="3470682" cy="1950720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650371">
                  <a:extLst>
                    <a:ext uri="{9D8B030D-6E8A-4147-A177-3AD203B41FA5}">
                      <a16:colId xmlns:a16="http://schemas.microsoft.com/office/drawing/2014/main" val="457977074"/>
                    </a:ext>
                  </a:extLst>
                </a:gridCol>
                <a:gridCol w="2820311">
                  <a:extLst>
                    <a:ext uri="{9D8B030D-6E8A-4147-A177-3AD203B41FA5}">
                      <a16:colId xmlns:a16="http://schemas.microsoft.com/office/drawing/2014/main" val="9185081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C1</a:t>
                      </a:r>
                      <a:endParaRPr lang="zh-TW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 err="1">
                          <a:solidFill>
                            <a:schemeClr val="tx1"/>
                          </a:solidFill>
                          <a:effectLst/>
                        </a:rPr>
                        <a:t>pos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kern="100" dirty="0" err="1">
                          <a:solidFill>
                            <a:schemeClr val="tx1"/>
                          </a:solidFill>
                          <a:effectLst/>
                        </a:rPr>
                        <a:t>pos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 + 1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399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C2</a:t>
                      </a:r>
                      <a:endParaRPr lang="zh-TW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pos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>
                          <a:effectLst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kern="100" dirty="0">
                          <a:effectLst/>
                        </a:rPr>
                        <a:t> 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1772417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C3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swap</a:t>
                      </a:r>
                      <a:endParaRPr lang="zh-TW" sz="1600" kern="1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55600" indent="0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tmp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>
                          <a:effectLst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kern="100" dirty="0">
                          <a:effectLst/>
                        </a:rPr>
                        <a:t> A[pos-1]</a:t>
                      </a:r>
                      <a:endParaRPr lang="zh-TW" sz="16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A[pos-1] </a:t>
                      </a:r>
                      <a:r>
                        <a:rPr lang="en-US" sz="1600" kern="100" dirty="0">
                          <a:effectLst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kern="100" dirty="0">
                          <a:effectLst/>
                        </a:rPr>
                        <a:t> A[</a:t>
                      </a:r>
                      <a:r>
                        <a:rPr lang="en-US" sz="1600" kern="100" dirty="0" err="1">
                          <a:effectLst/>
                        </a:rPr>
                        <a:t>pos</a:t>
                      </a:r>
                      <a:r>
                        <a:rPr lang="en-US" sz="1600" kern="100" dirty="0">
                          <a:effectLst/>
                        </a:rPr>
                        <a:t>]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182563" indent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A[</a:t>
                      </a:r>
                      <a:r>
                        <a:rPr lang="en-US" sz="1600" kern="100" dirty="0" err="1">
                          <a:effectLst/>
                        </a:rPr>
                        <a:t>pos</a:t>
                      </a:r>
                      <a:r>
                        <a:rPr lang="en-US" sz="1600" kern="100" dirty="0">
                          <a:effectLst/>
                        </a:rPr>
                        <a:t>] </a:t>
                      </a:r>
                      <a:r>
                        <a:rPr lang="en-US" sz="1600" kern="100" dirty="0">
                          <a:effectLst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tmp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452438" indent="0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pos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>
                          <a:effectLst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pos</a:t>
                      </a:r>
                      <a:r>
                        <a:rPr lang="en-US" sz="1600" kern="100" dirty="0">
                          <a:effectLst/>
                        </a:rPr>
                        <a:t> – 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7751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C4</a:t>
                      </a:r>
                      <a:endParaRPr lang="zh-TW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pos</a:t>
                      </a:r>
                      <a:r>
                        <a:rPr lang="en-US" sz="1600" kern="100" dirty="0">
                          <a:effectLst/>
                        </a:rPr>
                        <a:t> ≤ n?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0882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C5</a:t>
                      </a:r>
                      <a:endParaRPr lang="zh-TW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</a:t>
                      </a:r>
                      <a:r>
                        <a:rPr lang="en-US" sz="1600" kern="100" dirty="0" err="1">
                          <a:effectLst/>
                        </a:rPr>
                        <a:t>pos</a:t>
                      </a:r>
                      <a:r>
                        <a:rPr lang="en-US" sz="1600" kern="100" dirty="0">
                          <a:effectLst/>
                        </a:rPr>
                        <a:t> = 1) or (A[pos-1] ≤ A[</a:t>
                      </a:r>
                      <a:r>
                        <a:rPr lang="en-US" sz="1600" kern="100" dirty="0" err="1">
                          <a:effectLst/>
                        </a:rPr>
                        <a:t>pos</a:t>
                      </a:r>
                      <a:r>
                        <a:rPr lang="en-US" sz="1600" kern="100" dirty="0">
                          <a:effectLst/>
                        </a:rPr>
                        <a:t>])?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5649883"/>
                  </a:ext>
                </a:extLst>
              </a:tr>
            </a:tbl>
          </a:graphicData>
        </a:graphic>
      </p:graphicFrame>
      <p:sp>
        <p:nvSpPr>
          <p:cNvPr id="35" name="矩形 34"/>
          <p:cNvSpPr/>
          <p:nvPr/>
        </p:nvSpPr>
        <p:spPr>
          <a:xfrm>
            <a:off x="7161543" y="5990259"/>
            <a:ext cx="10075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HK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C3</a:t>
            </a:r>
          </a:p>
          <a:p>
            <a:pPr algn="ctr">
              <a:spcAft>
                <a:spcPts val="0"/>
              </a:spcAft>
            </a:pPr>
            <a:r>
              <a:rPr lang="en-US" altLang="zh-HK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swap</a:t>
            </a:r>
            <a:endParaRPr lang="zh-TW" altLang="zh-HK" kern="100" dirty="0">
              <a:cs typeface="Times New Roman" panose="02020603050405020304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150351" y="530987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否</a:t>
            </a:r>
            <a:endParaRPr lang="zh-HK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4869358" y="526325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是</a:t>
            </a:r>
            <a:endParaRPr lang="zh-HK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5762152" y="4946070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HK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C4</a:t>
            </a:r>
            <a:endParaRPr lang="zh-TW" altLang="zh-HK" kern="100" dirty="0">
              <a:cs typeface="Times New Roman" panose="02020603050405020304" pitchFamily="18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771615" y="5519205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HK" kern="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C5</a:t>
            </a:r>
            <a:endParaRPr lang="zh-TW" altLang="zh-HK" kern="100" dirty="0">
              <a:cs typeface="Times New Roman" panose="02020603050405020304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90954" y="3867041"/>
            <a:ext cx="3720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(a)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一些指令以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C1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至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C5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表示如下：</a:t>
            </a:r>
          </a:p>
        </p:txBody>
      </p:sp>
      <p:sp>
        <p:nvSpPr>
          <p:cNvPr id="43" name="矩形 42"/>
          <p:cNvSpPr/>
          <p:nvPr/>
        </p:nvSpPr>
        <p:spPr>
          <a:xfrm>
            <a:off x="3661636" y="2585139"/>
            <a:ext cx="2513338" cy="12213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aphicFrame>
        <p:nvGraphicFramePr>
          <p:cNvPr id="42" name="表格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99367"/>
              </p:ext>
            </p:extLst>
          </p:nvPr>
        </p:nvGraphicFramePr>
        <p:xfrm>
          <a:off x="4081546" y="3873986"/>
          <a:ext cx="4230370" cy="48768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845820">
                  <a:extLst>
                    <a:ext uri="{9D8B030D-6E8A-4147-A177-3AD203B41FA5}">
                      <a16:colId xmlns:a16="http://schemas.microsoft.com/office/drawing/2014/main" val="2442134335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1295301422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val="1600989598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3743074464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val="38733052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036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C4</a:t>
                      </a:r>
                      <a:endParaRPr lang="zh-TW" sz="1600" b="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C5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C3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是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否</a:t>
                      </a:r>
                      <a:endParaRPr lang="zh-TW" sz="1600" b="1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36145"/>
                  </a:ext>
                </a:extLst>
              </a:tr>
            </a:tbl>
          </a:graphicData>
        </a:graphic>
      </p:graphicFrame>
      <p:sp>
        <p:nvSpPr>
          <p:cNvPr id="44" name="矩形 43"/>
          <p:cNvSpPr/>
          <p:nvPr/>
        </p:nvSpPr>
        <p:spPr>
          <a:xfrm>
            <a:off x="5431508" y="1341381"/>
            <a:ext cx="1654415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en-US" kern="100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前者 </a:t>
            </a:r>
            <a:r>
              <a:rPr lang="en-US" altLang="zh-HK" kern="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≤</a:t>
            </a:r>
            <a:r>
              <a:rPr lang="zh-TW" altLang="en-US" kern="100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 後者</a:t>
            </a:r>
            <a:endParaRPr lang="zh-TW" altLang="zh-HK" kern="100" dirty="0">
              <a:latin typeface="王漢宗特圓體繁" panose="02020300000000000000" pitchFamily="18" charset="-120"/>
              <a:ea typeface="王漢宗特圓體繁" panose="020203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935809" y="2373322"/>
            <a:ext cx="296902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TW" kern="1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swap</a:t>
            </a:r>
            <a:r>
              <a:rPr lang="en-US" altLang="zh-TW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altLang="zh-HK" kern="1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pos-1</a:t>
            </a:r>
            <a:r>
              <a:rPr lang="en-US" altLang="zh-HK" kern="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],A[</a:t>
            </a:r>
            <a:r>
              <a:rPr lang="en-US" altLang="zh-HK" kern="100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altLang="zh-HK" kern="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altLang="zh-TW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直線單箭頭接點 45"/>
          <p:cNvCxnSpPr/>
          <p:nvPr/>
        </p:nvCxnSpPr>
        <p:spPr>
          <a:xfrm>
            <a:off x="2964690" y="1375033"/>
            <a:ext cx="2631925" cy="3063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>
            <a:off x="2865918" y="1690378"/>
            <a:ext cx="2804346" cy="3297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>
            <a:endCxn id="39" idx="0"/>
          </p:cNvCxnSpPr>
          <p:nvPr/>
        </p:nvCxnSpPr>
        <p:spPr>
          <a:xfrm>
            <a:off x="5729755" y="1965561"/>
            <a:ext cx="254418" cy="3553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H="1">
            <a:off x="4721741" y="2296250"/>
            <a:ext cx="0" cy="3724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>
            <a:off x="6058874" y="2873098"/>
            <a:ext cx="1247130" cy="3147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2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4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33265" y="404664"/>
            <a:ext cx="4820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(b)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假設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n = 6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以下列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的初始內容執行：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525512"/>
              </p:ext>
            </p:extLst>
          </p:nvPr>
        </p:nvGraphicFramePr>
        <p:xfrm>
          <a:off x="755574" y="836712"/>
          <a:ext cx="3816423" cy="48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761">
                  <a:extLst>
                    <a:ext uri="{9D8B030D-6E8A-4147-A177-3AD203B41FA5}">
                      <a16:colId xmlns:a16="http://schemas.microsoft.com/office/drawing/2014/main" val="2001576797"/>
                    </a:ext>
                  </a:extLst>
                </a:gridCol>
                <a:gridCol w="534343">
                  <a:extLst>
                    <a:ext uri="{9D8B030D-6E8A-4147-A177-3AD203B41FA5}">
                      <a16:colId xmlns:a16="http://schemas.microsoft.com/office/drawing/2014/main" val="1888089128"/>
                    </a:ext>
                  </a:extLst>
                </a:gridCol>
                <a:gridCol w="534343">
                  <a:extLst>
                    <a:ext uri="{9D8B030D-6E8A-4147-A177-3AD203B41FA5}">
                      <a16:colId xmlns:a16="http://schemas.microsoft.com/office/drawing/2014/main" val="3025190484"/>
                    </a:ext>
                  </a:extLst>
                </a:gridCol>
                <a:gridCol w="534343">
                  <a:extLst>
                    <a:ext uri="{9D8B030D-6E8A-4147-A177-3AD203B41FA5}">
                      <a16:colId xmlns:a16="http://schemas.microsoft.com/office/drawing/2014/main" val="298482607"/>
                    </a:ext>
                  </a:extLst>
                </a:gridCol>
                <a:gridCol w="534343">
                  <a:extLst>
                    <a:ext uri="{9D8B030D-6E8A-4147-A177-3AD203B41FA5}">
                      <a16:colId xmlns:a16="http://schemas.microsoft.com/office/drawing/2014/main" val="3547042262"/>
                    </a:ext>
                  </a:extLst>
                </a:gridCol>
                <a:gridCol w="534343">
                  <a:extLst>
                    <a:ext uri="{9D8B030D-6E8A-4147-A177-3AD203B41FA5}">
                      <a16:colId xmlns:a16="http://schemas.microsoft.com/office/drawing/2014/main" val="1510928962"/>
                    </a:ext>
                  </a:extLst>
                </a:gridCol>
                <a:gridCol w="534947">
                  <a:extLst>
                    <a:ext uri="{9D8B030D-6E8A-4147-A177-3AD203B41FA5}">
                      <a16:colId xmlns:a16="http://schemas.microsoft.com/office/drawing/2014/main" val="42893050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i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5689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A</a:t>
                      </a:r>
                      <a:r>
                        <a:rPr lang="en-US" altLang="zh-TW" sz="1600" kern="100" dirty="0" smtClean="0">
                          <a:effectLst/>
                        </a:rPr>
                        <a:t>[</a:t>
                      </a:r>
                      <a:r>
                        <a:rPr lang="en-US" altLang="zh-TW" sz="1600" kern="100" dirty="0" err="1" smtClean="0">
                          <a:effectLst/>
                        </a:rPr>
                        <a:t>i</a:t>
                      </a:r>
                      <a:r>
                        <a:rPr lang="en-US" altLang="zh-TW" sz="1600" kern="100" dirty="0" smtClean="0">
                          <a:effectLst/>
                        </a:rPr>
                        <a:t>]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6467692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83568" y="1484785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當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pos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的值首次變為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時，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的內容是什麼？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425340"/>
              </p:ext>
            </p:extLst>
          </p:nvPr>
        </p:nvGraphicFramePr>
        <p:xfrm>
          <a:off x="755574" y="2014510"/>
          <a:ext cx="3816426" cy="48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760">
                  <a:extLst>
                    <a:ext uri="{9D8B030D-6E8A-4147-A177-3AD203B41FA5}">
                      <a16:colId xmlns:a16="http://schemas.microsoft.com/office/drawing/2014/main" val="1347998455"/>
                    </a:ext>
                  </a:extLst>
                </a:gridCol>
                <a:gridCol w="534344">
                  <a:extLst>
                    <a:ext uri="{9D8B030D-6E8A-4147-A177-3AD203B41FA5}">
                      <a16:colId xmlns:a16="http://schemas.microsoft.com/office/drawing/2014/main" val="3932881360"/>
                    </a:ext>
                  </a:extLst>
                </a:gridCol>
                <a:gridCol w="534344">
                  <a:extLst>
                    <a:ext uri="{9D8B030D-6E8A-4147-A177-3AD203B41FA5}">
                      <a16:colId xmlns:a16="http://schemas.microsoft.com/office/drawing/2014/main" val="2569849813"/>
                    </a:ext>
                  </a:extLst>
                </a:gridCol>
                <a:gridCol w="534344">
                  <a:extLst>
                    <a:ext uri="{9D8B030D-6E8A-4147-A177-3AD203B41FA5}">
                      <a16:colId xmlns:a16="http://schemas.microsoft.com/office/drawing/2014/main" val="2267362903"/>
                    </a:ext>
                  </a:extLst>
                </a:gridCol>
                <a:gridCol w="534344">
                  <a:extLst>
                    <a:ext uri="{9D8B030D-6E8A-4147-A177-3AD203B41FA5}">
                      <a16:colId xmlns:a16="http://schemas.microsoft.com/office/drawing/2014/main" val="3145608728"/>
                    </a:ext>
                  </a:extLst>
                </a:gridCol>
                <a:gridCol w="534344">
                  <a:extLst>
                    <a:ext uri="{9D8B030D-6E8A-4147-A177-3AD203B41FA5}">
                      <a16:colId xmlns:a16="http://schemas.microsoft.com/office/drawing/2014/main" val="1769629962"/>
                    </a:ext>
                  </a:extLst>
                </a:gridCol>
                <a:gridCol w="534946">
                  <a:extLst>
                    <a:ext uri="{9D8B030D-6E8A-4147-A177-3AD203B41FA5}">
                      <a16:colId xmlns:a16="http://schemas.microsoft.com/office/drawing/2014/main" val="28384731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i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1472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A</a:t>
                      </a:r>
                      <a:r>
                        <a:rPr lang="en-US" altLang="zh-TW" sz="1600" kern="100" dirty="0" smtClean="0">
                          <a:effectLst/>
                        </a:rPr>
                        <a:t>[</a:t>
                      </a:r>
                      <a:r>
                        <a:rPr lang="en-US" altLang="zh-TW" sz="1600" kern="100" dirty="0" err="1" smtClean="0">
                          <a:effectLst/>
                        </a:rPr>
                        <a:t>i</a:t>
                      </a:r>
                      <a:r>
                        <a:rPr lang="en-US" altLang="zh-TW" sz="1600" kern="100" dirty="0" smtClean="0">
                          <a:effectLst/>
                        </a:rPr>
                        <a:t>]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836139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683568" y="2662583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 A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的最終內容是什麼？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62987"/>
              </p:ext>
            </p:extLst>
          </p:nvPr>
        </p:nvGraphicFramePr>
        <p:xfrm>
          <a:off x="755573" y="3108851"/>
          <a:ext cx="3816424" cy="48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143">
                  <a:extLst>
                    <a:ext uri="{9D8B030D-6E8A-4147-A177-3AD203B41FA5}">
                      <a16:colId xmlns:a16="http://schemas.microsoft.com/office/drawing/2014/main" val="3499397740"/>
                    </a:ext>
                  </a:extLst>
                </a:gridCol>
                <a:gridCol w="535946">
                  <a:extLst>
                    <a:ext uri="{9D8B030D-6E8A-4147-A177-3AD203B41FA5}">
                      <a16:colId xmlns:a16="http://schemas.microsoft.com/office/drawing/2014/main" val="1638776738"/>
                    </a:ext>
                  </a:extLst>
                </a:gridCol>
                <a:gridCol w="535946">
                  <a:extLst>
                    <a:ext uri="{9D8B030D-6E8A-4147-A177-3AD203B41FA5}">
                      <a16:colId xmlns:a16="http://schemas.microsoft.com/office/drawing/2014/main" val="2303127174"/>
                    </a:ext>
                  </a:extLst>
                </a:gridCol>
                <a:gridCol w="535946">
                  <a:extLst>
                    <a:ext uri="{9D8B030D-6E8A-4147-A177-3AD203B41FA5}">
                      <a16:colId xmlns:a16="http://schemas.microsoft.com/office/drawing/2014/main" val="1870105799"/>
                    </a:ext>
                  </a:extLst>
                </a:gridCol>
                <a:gridCol w="535946">
                  <a:extLst>
                    <a:ext uri="{9D8B030D-6E8A-4147-A177-3AD203B41FA5}">
                      <a16:colId xmlns:a16="http://schemas.microsoft.com/office/drawing/2014/main" val="1029884768"/>
                    </a:ext>
                  </a:extLst>
                </a:gridCol>
                <a:gridCol w="535946">
                  <a:extLst>
                    <a:ext uri="{9D8B030D-6E8A-4147-A177-3AD203B41FA5}">
                      <a16:colId xmlns:a16="http://schemas.microsoft.com/office/drawing/2014/main" val="2316738979"/>
                    </a:ext>
                  </a:extLst>
                </a:gridCol>
                <a:gridCol w="536551">
                  <a:extLst>
                    <a:ext uri="{9D8B030D-6E8A-4147-A177-3AD203B41FA5}">
                      <a16:colId xmlns:a16="http://schemas.microsoft.com/office/drawing/2014/main" val="16866931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i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835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A</a:t>
                      </a:r>
                      <a:r>
                        <a:rPr lang="en-US" altLang="zh-TW" sz="1600" kern="100" dirty="0" smtClean="0">
                          <a:effectLst/>
                        </a:rPr>
                        <a:t>[</a:t>
                      </a:r>
                      <a:r>
                        <a:rPr lang="en-US" altLang="zh-TW" sz="1600" kern="100" dirty="0" err="1" smtClean="0">
                          <a:effectLst/>
                        </a:rPr>
                        <a:t>i</a:t>
                      </a:r>
                      <a:r>
                        <a:rPr lang="en-US" altLang="zh-TW" sz="1600" kern="100" dirty="0" smtClean="0">
                          <a:effectLst/>
                        </a:rPr>
                        <a:t>]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957126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683568" y="37610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(iii)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子程式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的目的是什麼？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(4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19884" y="4140135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順序</a:t>
            </a:r>
            <a:r>
              <a:rPr lang="zh-TW" altLang="zh-HK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排列</a:t>
            </a:r>
            <a:r>
              <a:rPr lang="zh-TW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陣列</a:t>
            </a:r>
            <a:r>
              <a:rPr lang="en-US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A[ ]</a:t>
            </a:r>
            <a:r>
              <a:rPr lang="zh-TW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內的值</a:t>
            </a:r>
            <a:endParaRPr lang="zh-HK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57540" y="4633952"/>
            <a:ext cx="5382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(c)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假設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n = 6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將會以下列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的初始內容執行：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554244"/>
              </p:ext>
            </p:extLst>
          </p:nvPr>
        </p:nvGraphicFramePr>
        <p:xfrm>
          <a:off x="755574" y="5040275"/>
          <a:ext cx="3816423" cy="48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554">
                  <a:extLst>
                    <a:ext uri="{9D8B030D-6E8A-4147-A177-3AD203B41FA5}">
                      <a16:colId xmlns:a16="http://schemas.microsoft.com/office/drawing/2014/main" val="1024623666"/>
                    </a:ext>
                  </a:extLst>
                </a:gridCol>
                <a:gridCol w="536544">
                  <a:extLst>
                    <a:ext uri="{9D8B030D-6E8A-4147-A177-3AD203B41FA5}">
                      <a16:colId xmlns:a16="http://schemas.microsoft.com/office/drawing/2014/main" val="2999497783"/>
                    </a:ext>
                  </a:extLst>
                </a:gridCol>
                <a:gridCol w="536544">
                  <a:extLst>
                    <a:ext uri="{9D8B030D-6E8A-4147-A177-3AD203B41FA5}">
                      <a16:colId xmlns:a16="http://schemas.microsoft.com/office/drawing/2014/main" val="2967283897"/>
                    </a:ext>
                  </a:extLst>
                </a:gridCol>
                <a:gridCol w="536544">
                  <a:extLst>
                    <a:ext uri="{9D8B030D-6E8A-4147-A177-3AD203B41FA5}">
                      <a16:colId xmlns:a16="http://schemas.microsoft.com/office/drawing/2014/main" val="3406838705"/>
                    </a:ext>
                  </a:extLst>
                </a:gridCol>
                <a:gridCol w="536544">
                  <a:extLst>
                    <a:ext uri="{9D8B030D-6E8A-4147-A177-3AD203B41FA5}">
                      <a16:colId xmlns:a16="http://schemas.microsoft.com/office/drawing/2014/main" val="2108511748"/>
                    </a:ext>
                  </a:extLst>
                </a:gridCol>
                <a:gridCol w="536544">
                  <a:extLst>
                    <a:ext uri="{9D8B030D-6E8A-4147-A177-3AD203B41FA5}">
                      <a16:colId xmlns:a16="http://schemas.microsoft.com/office/drawing/2014/main" val="573705609"/>
                    </a:ext>
                  </a:extLst>
                </a:gridCol>
                <a:gridCol w="537149">
                  <a:extLst>
                    <a:ext uri="{9D8B030D-6E8A-4147-A177-3AD203B41FA5}">
                      <a16:colId xmlns:a16="http://schemas.microsoft.com/office/drawing/2014/main" val="22191491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i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6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4744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A</a:t>
                      </a:r>
                      <a:r>
                        <a:rPr lang="en-US" altLang="zh-TW" sz="1600" kern="100" dirty="0" smtClean="0">
                          <a:effectLst/>
                        </a:rPr>
                        <a:t>[</a:t>
                      </a:r>
                      <a:r>
                        <a:rPr lang="en-US" altLang="zh-TW" sz="1600" kern="100" dirty="0" err="1" smtClean="0">
                          <a:effectLst/>
                        </a:rPr>
                        <a:t>i</a:t>
                      </a:r>
                      <a:r>
                        <a:rPr lang="en-US" altLang="zh-TW" sz="1600" kern="100" dirty="0" smtClean="0">
                          <a:effectLst/>
                        </a:rPr>
                        <a:t>]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7042812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827584" y="5621288"/>
            <a:ext cx="7764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行會被執行多少次？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(2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  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// 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如果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altLang="zh-HK" kern="100" dirty="0" err="1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= 1) or (A[pos-1] ≤ A[</a:t>
            </a:r>
            <a:r>
              <a:rPr lang="en-US" altLang="zh-HK" kern="100" dirty="0" err="1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</a:t>
            </a: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])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097829" y="5125196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zh-TW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次</a:t>
            </a:r>
            <a:endParaRPr lang="zh-HK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543"/>
              </p:ext>
            </p:extLst>
          </p:nvPr>
        </p:nvGraphicFramePr>
        <p:xfrm>
          <a:off x="4801688" y="2026511"/>
          <a:ext cx="4342312" cy="261044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342312">
                  <a:extLst>
                    <a:ext uri="{9D8B030D-6E8A-4147-A177-3AD203B41FA5}">
                      <a16:colId xmlns:a16="http://schemas.microsoft.com/office/drawing/2014/main" val="74070938"/>
                    </a:ext>
                  </a:extLst>
                </a:gridCol>
              </a:tblGrid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=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1; n=6;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23863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while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(</a:t>
                      </a: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&lt;=n){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53902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</a:t>
                      </a: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==1 || A[pos-1]&lt;=A[</a:t>
                      </a: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]){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1579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</a:t>
                      </a: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++;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427535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else {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951869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swap (&amp;A[pos-1],</a:t>
                      </a:r>
                      <a:r>
                        <a:rPr lang="en-US" altLang="zh-HK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&amp;A[</a:t>
                      </a:r>
                      <a:r>
                        <a:rPr lang="en-US" altLang="zh-HK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altLang="zh-HK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]);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09627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</a:t>
                      </a: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--;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95024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cs typeface="Consolas" panose="020B0609020204030204" pitchFamily="49" charset="0"/>
                        </a:rPr>
                        <a:t>	}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388826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cs typeface="Consolas" panose="020B0609020204030204" pitchFamily="49" charset="0"/>
                        </a:rPr>
                        <a:t>}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509388"/>
                  </a:ext>
                </a:extLst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5364088" y="757394"/>
            <a:ext cx="813043" cy="369332"/>
          </a:xfrm>
          <a:prstGeom prst="rect">
            <a:avLst/>
          </a:prstGeom>
          <a:solidFill>
            <a:srgbClr val="FFCCFF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HK" b="1" kern="100" dirty="0" err="1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pos</a:t>
            </a:r>
            <a:r>
              <a:rPr lang="en-US" altLang="zh-HK" b="1" kern="100" dirty="0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=1</a:t>
            </a:r>
            <a:endParaRPr lang="zh-HK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19" name="直線單箭頭接點 18"/>
          <p:cNvCxnSpPr>
            <a:stCxn id="18" idx="2"/>
          </p:cNvCxnSpPr>
          <p:nvPr/>
        </p:nvCxnSpPr>
        <p:spPr>
          <a:xfrm>
            <a:off x="5770610" y="1126726"/>
            <a:ext cx="283451" cy="1535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6244165" y="757394"/>
            <a:ext cx="808235" cy="369332"/>
          </a:xfrm>
          <a:prstGeom prst="rect">
            <a:avLst/>
          </a:prstGeom>
          <a:solidFill>
            <a:srgbClr val="FFCCFF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HK" b="1" kern="100" dirty="0" err="1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pos</a:t>
            </a:r>
            <a:r>
              <a:rPr lang="en-US" altLang="zh-HK" b="1" kern="100" dirty="0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=2</a:t>
            </a:r>
            <a:endParaRPr lang="zh-HK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23" name="直線單箭頭接點 22"/>
          <p:cNvCxnSpPr>
            <a:stCxn id="22" idx="2"/>
          </p:cNvCxnSpPr>
          <p:nvPr/>
        </p:nvCxnSpPr>
        <p:spPr>
          <a:xfrm>
            <a:off x="6648283" y="1126726"/>
            <a:ext cx="1107361" cy="146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H="1">
            <a:off x="6972845" y="2924944"/>
            <a:ext cx="907199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6241761" y="1206611"/>
            <a:ext cx="813043" cy="369332"/>
          </a:xfrm>
          <a:prstGeom prst="rect">
            <a:avLst/>
          </a:prstGeom>
          <a:solidFill>
            <a:srgbClr val="FFCCFF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HK" b="1" kern="100" dirty="0" err="1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pos</a:t>
            </a:r>
            <a:r>
              <a:rPr lang="en-US" altLang="zh-HK" b="1" kern="100" dirty="0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=1</a:t>
            </a:r>
            <a:endParaRPr lang="zh-HK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575116" y="1268760"/>
            <a:ext cx="614272" cy="369332"/>
          </a:xfrm>
          <a:prstGeom prst="rect">
            <a:avLst/>
          </a:prstGeom>
          <a:solidFill>
            <a:srgbClr val="FFCCFF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HK" b="1" kern="100" dirty="0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3 , 8</a:t>
            </a:r>
            <a:endParaRPr lang="zh-HK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32" name="直線單箭頭接點 31"/>
          <p:cNvCxnSpPr>
            <a:stCxn id="30" idx="2"/>
          </p:cNvCxnSpPr>
          <p:nvPr/>
        </p:nvCxnSpPr>
        <p:spPr>
          <a:xfrm flipH="1">
            <a:off x="6236896" y="1575943"/>
            <a:ext cx="411387" cy="1349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7191246" y="1206611"/>
            <a:ext cx="808235" cy="369332"/>
          </a:xfrm>
          <a:prstGeom prst="rect">
            <a:avLst/>
          </a:prstGeom>
          <a:solidFill>
            <a:srgbClr val="FFCCFF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HK" b="1" kern="100" dirty="0" err="1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pos</a:t>
            </a:r>
            <a:r>
              <a:rPr lang="en-US" altLang="zh-HK" b="1" kern="100" dirty="0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=2</a:t>
            </a:r>
            <a:endParaRPr lang="zh-HK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39" name="直線單箭頭接點 38"/>
          <p:cNvCxnSpPr>
            <a:stCxn id="35" idx="2"/>
          </p:cNvCxnSpPr>
          <p:nvPr/>
        </p:nvCxnSpPr>
        <p:spPr>
          <a:xfrm>
            <a:off x="7595364" y="1575943"/>
            <a:ext cx="284680" cy="982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8156254" y="1206611"/>
            <a:ext cx="808234" cy="369332"/>
          </a:xfrm>
          <a:prstGeom prst="rect">
            <a:avLst/>
          </a:prstGeom>
          <a:solidFill>
            <a:srgbClr val="FFCCFF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HK" b="1" kern="100" dirty="0" err="1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pos</a:t>
            </a:r>
            <a:r>
              <a:rPr lang="en-US" altLang="zh-HK" b="1" kern="100" dirty="0" smtClean="0">
                <a:solidFill>
                  <a:srgbClr val="FF0000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=3</a:t>
            </a:r>
            <a:endParaRPr lang="zh-HK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 animBg="1"/>
      <p:bldP spid="22" grpId="0" animBg="1"/>
      <p:bldP spid="30" grpId="0" animBg="1"/>
      <p:bldP spid="31" grpId="0" animBg="1"/>
      <p:bldP spid="35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95536" y="786782"/>
            <a:ext cx="2826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(d) (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在什麼情況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下</a:t>
            </a:r>
            <a:endParaRPr lang="en-US" altLang="zh-TW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執行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行次數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最少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？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61352" y="5012421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編譯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語言的</a:t>
            </a:r>
            <a:r>
              <a:rPr lang="zh-TW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執行時間</a:t>
            </a:r>
            <a:r>
              <a:rPr lang="zh-TW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通常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短於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解譯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語言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的。</a:t>
            </a:r>
            <a:endParaRPr lang="zh-TW" altLang="zh-HK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優</a:t>
            </a:r>
            <a:r>
              <a:rPr lang="zh-TW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化</a:t>
            </a:r>
            <a:r>
              <a:rPr lang="zh-TW" altLang="en-US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目標程序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可以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在編譯階段完成。</a:t>
            </a: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zh-TW" altLang="zh-HK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執行</a:t>
            </a:r>
            <a:r>
              <a:rPr lang="zh-TW" altLang="en-US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時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不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需要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源代碼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只需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翻譯一次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8201" y="1414517"/>
            <a:ext cx="3845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 err="1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陣列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內的值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升序排列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，沒有兩個數相同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使用</a:t>
            </a: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(b) 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或</a:t>
            </a: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(c) 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中的示例</a:t>
            </a: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4017" y="2854677"/>
            <a:ext cx="3845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(ii) 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陣列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內的值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降序排列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，沒有兩個數相同。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使用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(b) 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或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(c) 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中的示例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12174" y="307354"/>
            <a:ext cx="3887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// </a:t>
            </a:r>
            <a:r>
              <a:rPr lang="zh-TW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如果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altLang="zh-HK" kern="100" dirty="0" err="1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= 1) or (A[pos-1] ≤ A[</a:t>
            </a:r>
            <a:r>
              <a:rPr lang="en-US" altLang="zh-HK" kern="100" dirty="0" err="1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</a:t>
            </a:r>
            <a:r>
              <a:rPr lang="en-US" altLang="zh-HK" kern="100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])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5535" y="3868866"/>
            <a:ext cx="5616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(e) </a:t>
            </a:r>
            <a:r>
              <a:rPr lang="zh-TW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編譯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語言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而非</a:t>
            </a:r>
            <a:r>
              <a:rPr lang="zh-TW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解譯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語言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被選擇用來</a:t>
            </a:r>
            <a:r>
              <a:rPr lang="zh-TW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編寫子程式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試舉出兩個理由來支持這個選擇。</a:t>
            </a:r>
            <a:endParaRPr lang="zh-HK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53071"/>
              </p:ext>
            </p:extLst>
          </p:nvPr>
        </p:nvGraphicFramePr>
        <p:xfrm>
          <a:off x="4598623" y="770851"/>
          <a:ext cx="4342312" cy="261044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342312">
                  <a:extLst>
                    <a:ext uri="{9D8B030D-6E8A-4147-A177-3AD203B41FA5}">
                      <a16:colId xmlns:a16="http://schemas.microsoft.com/office/drawing/2014/main" val="74070938"/>
                    </a:ext>
                  </a:extLst>
                </a:gridCol>
              </a:tblGrid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=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1; n=6;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23863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while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(</a:t>
                      </a: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&lt;=n){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53902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</a:t>
                      </a: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==1 || A[pos-1]&lt;=A[</a:t>
                      </a: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]){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1579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</a:t>
                      </a: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++;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427535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else {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951869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swap (&amp;A[pos-1],</a:t>
                      </a:r>
                      <a:r>
                        <a:rPr lang="en-US" altLang="zh-HK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&amp;A[</a:t>
                      </a:r>
                      <a:r>
                        <a:rPr lang="en-US" altLang="zh-HK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altLang="zh-HK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]);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09627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</a:t>
                      </a:r>
                      <a:r>
                        <a:rPr lang="en-US" sz="1600" kern="100" dirty="0" err="1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pos</a:t>
                      </a:r>
                      <a:r>
                        <a:rPr lang="en-US" sz="16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--;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95024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cs typeface="Consolas" panose="020B0609020204030204" pitchFamily="49" charset="0"/>
                        </a:rPr>
                        <a:t>	}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388826"/>
                  </a:ext>
                </a:extLst>
              </a:tr>
              <a:tr h="290049">
                <a:tc>
                  <a:txBody>
                    <a:bodyPr/>
                    <a:lstStyle/>
                    <a:p>
                      <a:pPr defTabSz="536575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cs typeface="Consolas" panose="020B0609020204030204" pitchFamily="49" charset="0"/>
                        </a:rPr>
                        <a:t>}</a:t>
                      </a:r>
                      <a:endParaRPr lang="zh-TW" sz="16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509388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621808" y="2206605"/>
            <a:ext cx="27158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ii)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在什麼情況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下</a:t>
            </a:r>
            <a:endParaRPr lang="en-US" altLang="zh-TW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執行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的第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行次數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最多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？</a:t>
            </a:r>
            <a:endParaRPr lang="zh-HK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869469" y="4294837"/>
            <a:ext cx="2401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編譯</a:t>
            </a:r>
            <a:r>
              <a:rPr lang="zh-TW" alt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程序：</a:t>
            </a:r>
            <a:r>
              <a:rPr lang="en-US" altLang="zh-TW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compiler</a:t>
            </a:r>
          </a:p>
          <a:p>
            <a:r>
              <a:rPr lang="zh-TW" altLang="zh-HK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解譯</a:t>
            </a:r>
            <a:r>
              <a:rPr lang="zh-TW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程序：</a:t>
            </a:r>
            <a:r>
              <a:rPr lang="en-US" altLang="zh-TW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interpreter</a:t>
            </a:r>
            <a:endParaRPr lang="en-US" altLang="zh-TW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481270" y="4294836"/>
            <a:ext cx="1459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C,</a:t>
            </a:r>
            <a:r>
              <a:rPr lang="zh-TW" altLang="en-US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Java</a:t>
            </a:r>
          </a:p>
          <a:p>
            <a:r>
              <a:rPr lang="en-US" altLang="zh-TW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Basic, HTML</a:t>
            </a:r>
            <a:endParaRPr lang="en-US" altLang="zh-TW" dirty="0">
              <a:solidFill>
                <a:srgbClr val="00B0F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536" y="291908"/>
            <a:ext cx="8507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志偉將會開發一個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文字編輯器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，只有英文字會被輸入編輯器內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他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利用兩個堆疊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S1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S2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來設置</a:t>
            </a:r>
            <a:r>
              <a:rPr lang="zh-TW" altLang="zh-HK" kern="100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復原</a:t>
            </a:r>
            <a:r>
              <a:rPr lang="en-US" altLang="zh-TW" kern="100" dirty="0" smtClean="0">
                <a:solidFill>
                  <a:srgbClr val="00B0F0"/>
                </a:solidFill>
                <a:ea typeface="王漢宗特圓體繁" panose="020203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按鈕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取消</a:t>
            </a:r>
            <a:r>
              <a:rPr lang="zh-TW" altLang="zh-HK" kern="100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復原</a:t>
            </a:r>
            <a:r>
              <a:rPr lang="en-US" altLang="zh-TW" kern="100" dirty="0" smtClean="0">
                <a:solidFill>
                  <a:srgbClr val="00B0F0"/>
                </a:solidFill>
                <a:ea typeface="王漢宗特圓體繁" panose="020203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zh-HK" kern="1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按鈕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S1</a:t>
            </a:r>
            <a:r>
              <a:rPr lang="zh-TW" altLang="zh-HK" kern="100" dirty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儲存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現已鍵入的英文字，而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S2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是</a:t>
            </a:r>
            <a:r>
              <a:rPr lang="zh-TW" altLang="zh-HK" kern="100" dirty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暫存器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當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按下</a:t>
            </a:r>
            <a:r>
              <a:rPr lang="zh-TW" altLang="zh-HK" kern="100" dirty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復原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按鈕時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zh-TW" altLang="zh-HK" kern="100" dirty="0" smtClean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最後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鍵入的英文字會從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S1</a:t>
            </a:r>
            <a:r>
              <a:rPr lang="zh-TW" altLang="zh-HK" kern="100" dirty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移除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當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按下</a:t>
            </a:r>
            <a:r>
              <a:rPr lang="zh-TW" altLang="zh-HK" kern="100" dirty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取消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復原按鈕時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zh-TW" altLang="zh-HK" kern="100" dirty="0" smtClean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最後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移除的英文字會還原並</a:t>
            </a:r>
            <a:r>
              <a:rPr lang="zh-TW" altLang="zh-HK" kern="100" dirty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儲存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至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S1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內。舉例來說，</a:t>
            </a:r>
          </a:p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鍵入句子「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MATHEMATICAL REASONING MAY BE REGARDED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」後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en-US" altLang="zh-HK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S1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S2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的內容是：</a:t>
            </a:r>
            <a:endParaRPr lang="zh-HK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009711"/>
              </p:ext>
            </p:extLst>
          </p:nvPr>
        </p:nvGraphicFramePr>
        <p:xfrm>
          <a:off x="1043608" y="2156832"/>
          <a:ext cx="2036985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901">
                  <a:extLst>
                    <a:ext uri="{9D8B030D-6E8A-4147-A177-3AD203B41FA5}">
                      <a16:colId xmlns:a16="http://schemas.microsoft.com/office/drawing/2014/main" val="1500184759"/>
                    </a:ext>
                  </a:extLst>
                </a:gridCol>
                <a:gridCol w="1686084">
                  <a:extLst>
                    <a:ext uri="{9D8B030D-6E8A-4147-A177-3AD203B41FA5}">
                      <a16:colId xmlns:a16="http://schemas.microsoft.com/office/drawing/2014/main" val="1082122334"/>
                    </a:ext>
                  </a:extLst>
                </a:gridCol>
              </a:tblGrid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7877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REGARDED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783709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BE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633915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MAY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5184436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REASONING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6174666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MATHEMATICAL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352669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S1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372177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57200" y="4077072"/>
            <a:ext cx="4554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當按下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復原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按鈕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兩次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後，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S1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S2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的內容是：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81683"/>
              </p:ext>
            </p:extLst>
          </p:nvPr>
        </p:nvGraphicFramePr>
        <p:xfrm>
          <a:off x="3347864" y="2156832"/>
          <a:ext cx="2036985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901">
                  <a:extLst>
                    <a:ext uri="{9D8B030D-6E8A-4147-A177-3AD203B41FA5}">
                      <a16:colId xmlns:a16="http://schemas.microsoft.com/office/drawing/2014/main" val="1500184759"/>
                    </a:ext>
                  </a:extLst>
                </a:gridCol>
                <a:gridCol w="1686084">
                  <a:extLst>
                    <a:ext uri="{9D8B030D-6E8A-4147-A177-3AD203B41FA5}">
                      <a16:colId xmlns:a16="http://schemas.microsoft.com/office/drawing/2014/main" val="1082122334"/>
                    </a:ext>
                  </a:extLst>
                </a:gridCol>
              </a:tblGrid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7877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783709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633915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5184436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6174666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352669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S2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372177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63041"/>
              </p:ext>
            </p:extLst>
          </p:nvPr>
        </p:nvGraphicFramePr>
        <p:xfrm>
          <a:off x="1075454" y="4586655"/>
          <a:ext cx="2036985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901">
                  <a:extLst>
                    <a:ext uri="{9D8B030D-6E8A-4147-A177-3AD203B41FA5}">
                      <a16:colId xmlns:a16="http://schemas.microsoft.com/office/drawing/2014/main" val="1500184759"/>
                    </a:ext>
                  </a:extLst>
                </a:gridCol>
                <a:gridCol w="1686084">
                  <a:extLst>
                    <a:ext uri="{9D8B030D-6E8A-4147-A177-3AD203B41FA5}">
                      <a16:colId xmlns:a16="http://schemas.microsoft.com/office/drawing/2014/main" val="1082122334"/>
                    </a:ext>
                  </a:extLst>
                </a:gridCol>
              </a:tblGrid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7877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783709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633915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MAY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5184436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REASONING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6174666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MATHEMATICAL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352669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S1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372177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102452"/>
              </p:ext>
            </p:extLst>
          </p:nvPr>
        </p:nvGraphicFramePr>
        <p:xfrm>
          <a:off x="3379710" y="4586655"/>
          <a:ext cx="2036985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901">
                  <a:extLst>
                    <a:ext uri="{9D8B030D-6E8A-4147-A177-3AD203B41FA5}">
                      <a16:colId xmlns:a16="http://schemas.microsoft.com/office/drawing/2014/main" val="1500184759"/>
                    </a:ext>
                  </a:extLst>
                </a:gridCol>
                <a:gridCol w="1686084">
                  <a:extLst>
                    <a:ext uri="{9D8B030D-6E8A-4147-A177-3AD203B41FA5}">
                      <a16:colId xmlns:a16="http://schemas.microsoft.com/office/drawing/2014/main" val="1082122334"/>
                    </a:ext>
                  </a:extLst>
                </a:gridCol>
              </a:tblGrid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7877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783709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633915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5184436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BE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6174666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1600" kern="100" dirty="0" smtClean="0">
                          <a:effectLst/>
                        </a:rPr>
                        <a:t>REGARDED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352669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S2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372177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5800825" y="2170209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(a)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描述下列情況涉及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S1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S2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的堆疊操作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53200" y="3293909"/>
            <a:ext cx="1187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POP 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S1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PUSH </a:t>
            </a: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S2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矩形 4"/>
          <p:cNvSpPr/>
          <p:nvPr/>
        </p:nvSpPr>
        <p:spPr>
          <a:xfrm>
            <a:off x="6553200" y="587727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沒有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操作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53200" y="4509120"/>
            <a:ext cx="12141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POP 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S2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PUSH S1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70520" y="2932286"/>
            <a:ext cx="2047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按下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復原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按鈕。</a:t>
            </a:r>
          </a:p>
        </p:txBody>
      </p:sp>
      <p:sp>
        <p:nvSpPr>
          <p:cNvPr id="15" name="矩形 14"/>
          <p:cNvSpPr/>
          <p:nvPr/>
        </p:nvSpPr>
        <p:spPr>
          <a:xfrm>
            <a:off x="5970520" y="4061860"/>
            <a:ext cx="2561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按下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取消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復原按鈕。</a:t>
            </a:r>
          </a:p>
        </p:txBody>
      </p:sp>
      <p:sp>
        <p:nvSpPr>
          <p:cNvPr id="16" name="矩形 15"/>
          <p:cNvSpPr/>
          <p:nvPr/>
        </p:nvSpPr>
        <p:spPr>
          <a:xfrm>
            <a:off x="5970520" y="5191433"/>
            <a:ext cx="256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(iii) S1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是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空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的，並按下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復原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按鈕。</a:t>
            </a:r>
          </a:p>
        </p:txBody>
      </p:sp>
      <p:sp>
        <p:nvSpPr>
          <p:cNvPr id="17" name="手繪多邊形 16"/>
          <p:cNvSpPr/>
          <p:nvPr/>
        </p:nvSpPr>
        <p:spPr>
          <a:xfrm>
            <a:off x="2245460" y="1942252"/>
            <a:ext cx="2438400" cy="1144544"/>
          </a:xfrm>
          <a:custGeom>
            <a:avLst/>
            <a:gdLst>
              <a:gd name="connsiteX0" fmla="*/ 0 w 2438400"/>
              <a:gd name="connsiteY0" fmla="*/ 498368 h 1144544"/>
              <a:gd name="connsiteX1" fmla="*/ 1133856 w 2438400"/>
              <a:gd name="connsiteY1" fmla="*/ 22880 h 1144544"/>
              <a:gd name="connsiteX2" fmla="*/ 2438400 w 2438400"/>
              <a:gd name="connsiteY2" fmla="*/ 1144544 h 114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400" h="1144544">
                <a:moveTo>
                  <a:pt x="0" y="498368"/>
                </a:moveTo>
                <a:cubicBezTo>
                  <a:pt x="363728" y="206776"/>
                  <a:pt x="727456" y="-84816"/>
                  <a:pt x="1133856" y="22880"/>
                </a:cubicBezTo>
                <a:cubicBezTo>
                  <a:pt x="1540256" y="130576"/>
                  <a:pt x="1989328" y="637560"/>
                  <a:pt x="2438400" y="1144544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7997939" y="2914615"/>
            <a:ext cx="64633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kern="100" dirty="0" smtClean="0">
                <a:latin typeface="王漢宗粗圓體一雙空" panose="02000000000000000000" pitchFamily="2" charset="-120"/>
                <a:ea typeface="王漢宗粗圓體一雙空" panose="02000000000000000000" pitchFamily="2" charset="-120"/>
                <a:cs typeface="Times New Roman" panose="02020603050405020304" pitchFamily="18" charset="0"/>
              </a:rPr>
              <a:t>復原</a:t>
            </a:r>
            <a:endParaRPr lang="zh-HK" altLang="en-US" dirty="0">
              <a:latin typeface="王漢宗粗圓體一雙空" panose="02000000000000000000" pitchFamily="2" charset="-120"/>
              <a:ea typeface="王漢宗粗圓體一雙空" panose="02000000000000000000" pitchFamily="2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997938" y="4462953"/>
            <a:ext cx="64633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kern="100" dirty="0" smtClean="0">
                <a:latin typeface="王漢宗粗圓體一雙空" panose="02000000000000000000" pitchFamily="2" charset="-120"/>
                <a:ea typeface="王漢宗粗圓體一雙空" panose="02000000000000000000" pitchFamily="2" charset="-120"/>
                <a:cs typeface="Times New Roman" panose="02020603050405020304" pitchFamily="18" charset="0"/>
              </a:rPr>
              <a:t>取消</a:t>
            </a:r>
            <a:endParaRPr lang="zh-HK" altLang="en-US" dirty="0">
              <a:latin typeface="王漢宗粗圓體一雙空" panose="02000000000000000000" pitchFamily="2" charset="-120"/>
              <a:ea typeface="王漢宗粗圓體一雙空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329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57200" y="404664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(b)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假設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S2 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已滿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。試建議一個方法來處理這些堆疊。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(1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7200" y="1412776"/>
            <a:ext cx="77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(c)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開發此文字編輯器時，將會進行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驗收</a:t>
            </a:r>
            <a:r>
              <a:rPr lang="zh-TW" altLang="zh-HK" kern="100" dirty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測試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、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系統</a:t>
            </a:r>
            <a:r>
              <a:rPr lang="zh-TW" altLang="zh-HK" kern="100" dirty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測試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及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單元</a:t>
            </a:r>
            <a:r>
              <a:rPr lang="zh-TW" altLang="zh-HK" kern="100" dirty="0"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測試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</a:p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試舉出這些測試階段的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正確次序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，並簡略說明各測試階段的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用途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(4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" y="3657798"/>
            <a:ext cx="7427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(d)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志偉考慮一些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程式編寫語言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，用來開發此文字編輯器。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(5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除了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Pascal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C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Java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Visual Basic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外，</a:t>
            </a:r>
          </a:p>
          <a:p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舉出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物件導向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語言和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非物件導向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語言的例子各一個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27857"/>
              </p:ext>
            </p:extLst>
          </p:nvPr>
        </p:nvGraphicFramePr>
        <p:xfrm>
          <a:off x="2529181" y="5266506"/>
          <a:ext cx="1233325" cy="631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3325">
                  <a:extLst>
                    <a:ext uri="{9D8B030D-6E8A-4147-A177-3AD203B41FA5}">
                      <a16:colId xmlns:a16="http://schemas.microsoft.com/office/drawing/2014/main" val="2487154514"/>
                    </a:ext>
                  </a:extLst>
                </a:gridCol>
              </a:tblGrid>
              <a:tr h="315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C#</a:t>
                      </a:r>
                      <a:endParaRPr lang="zh-TW" sz="1600" b="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3911000"/>
                  </a:ext>
                </a:extLst>
              </a:tr>
              <a:tr h="315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Fortran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3614772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427984" y="516099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可讀性</a:t>
            </a:r>
            <a:r>
              <a:rPr lang="zh-TW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規模和模組性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可重用性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實用程式庫和開發工具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可移植性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最終用戶的互動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執行效率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孰悉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功能優勢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成本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79712" y="879337"/>
            <a:ext cx="2624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將</a:t>
            </a:r>
            <a:r>
              <a:rPr lang="zh-TW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發出</a:t>
            </a:r>
            <a:r>
              <a:rPr lang="zh-TW" altLang="zh-HK" kern="100" dirty="0" smtClean="0">
                <a:solidFill>
                  <a:srgbClr val="00B0F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通知</a:t>
            </a:r>
            <a:r>
              <a:rPr lang="zh-TW" alt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---S</a:t>
            </a:r>
            <a:r>
              <a:rPr lang="en-US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已滿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19728" y="4742932"/>
            <a:ext cx="4408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舉出三項，</a:t>
            </a:r>
            <a:r>
              <a:rPr lang="zh-TW" altLang="zh-HK" kern="100" dirty="0">
                <a:solidFill>
                  <a:srgbClr val="FF0000"/>
                </a:solidFill>
                <a:latin typeface="王漢宗特黑體繁" panose="02000500000000000000" pitchFamily="2" charset="-120"/>
                <a:ea typeface="王漢宗特黑體繁" panose="02000500000000000000" pitchFamily="2" charset="-120"/>
                <a:cs typeface="Times New Roman" panose="02020603050405020304" pitchFamily="18" charset="0"/>
              </a:rPr>
              <a:t>選擇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程式編寫語言的準則。</a:t>
            </a: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568240"/>
              </p:ext>
            </p:extLst>
          </p:nvPr>
        </p:nvGraphicFramePr>
        <p:xfrm>
          <a:off x="560173" y="2135593"/>
          <a:ext cx="6989003" cy="13817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16395">
                  <a:extLst>
                    <a:ext uri="{9D8B030D-6E8A-4147-A177-3AD203B41FA5}">
                      <a16:colId xmlns:a16="http://schemas.microsoft.com/office/drawing/2014/main" val="240832843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3085557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b="0" kern="100" dirty="0" smtClean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Times New Roman" panose="02020603050405020304" pitchFamily="18" charset="0"/>
                        </a:rPr>
                        <a:t>單元</a:t>
                      </a:r>
                      <a:r>
                        <a:rPr lang="zh-TW" altLang="zh-HK" b="0" kern="1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測試</a:t>
                      </a:r>
                      <a:r>
                        <a:rPr lang="zh-TW" altLang="en-US" b="0" kern="1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：</a:t>
                      </a:r>
                      <a:endParaRPr lang="zh-HK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kern="100" dirty="0" smtClean="0"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確保每個</a:t>
                      </a:r>
                      <a:r>
                        <a:rPr lang="zh-TW" altLang="zh-HK" kern="1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模組</a:t>
                      </a:r>
                      <a:r>
                        <a:rPr lang="zh-TW" altLang="zh-HK" kern="100" dirty="0" smtClean="0"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符合</a:t>
                      </a:r>
                      <a:r>
                        <a:rPr lang="zh-TW" altLang="zh-HK" kern="1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功能</a:t>
                      </a:r>
                      <a:r>
                        <a:rPr lang="zh-TW" altLang="zh-HK" kern="100" dirty="0" smtClean="0"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性規格定義。</a:t>
                      </a:r>
                      <a:endParaRPr lang="zh-HK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36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b="0" kern="100" dirty="0" smtClean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Times New Roman" panose="02020603050405020304" pitchFamily="18" charset="0"/>
                        </a:rPr>
                        <a:t>系統</a:t>
                      </a:r>
                      <a:r>
                        <a:rPr lang="zh-TW" altLang="zh-HK" b="0" kern="1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測試</a:t>
                      </a:r>
                      <a:r>
                        <a:rPr lang="zh-TW" altLang="en-US" b="0" kern="1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：</a:t>
                      </a:r>
                      <a:endParaRPr lang="zh-HK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kern="100" dirty="0" smtClean="0"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評估</a:t>
                      </a:r>
                      <a:r>
                        <a:rPr lang="zh-TW" altLang="zh-HK" kern="1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整個系統</a:t>
                      </a:r>
                      <a:r>
                        <a:rPr lang="zh-TW" altLang="zh-HK" kern="100" dirty="0" smtClean="0"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是否符合特定的要求，</a:t>
                      </a:r>
                      <a:endParaRPr lang="en-US" altLang="zh-TW" kern="100" dirty="0" smtClean="0"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kern="100" dirty="0" smtClean="0"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包括系統在</a:t>
                      </a:r>
                      <a:r>
                        <a:rPr lang="zh-TW" altLang="zh-HK" kern="1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大負載下</a:t>
                      </a:r>
                      <a:r>
                        <a:rPr lang="zh-TW" altLang="zh-HK" kern="100" dirty="0" smtClean="0"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的可用性、</a:t>
                      </a:r>
                      <a:r>
                        <a:rPr lang="zh-TW" altLang="zh-HK" kern="1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保安</a:t>
                      </a:r>
                      <a:r>
                        <a:rPr lang="zh-TW" altLang="zh-HK" kern="100" dirty="0" smtClean="0"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及</a:t>
                      </a:r>
                      <a:r>
                        <a:rPr lang="zh-TW" altLang="zh-HK" kern="1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性能表現</a:t>
                      </a:r>
                      <a:r>
                        <a:rPr lang="zh-TW" altLang="zh-HK" kern="100" dirty="0" smtClean="0"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。</a:t>
                      </a:r>
                      <a:endParaRPr lang="zh-HK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921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b="0" kern="100" dirty="0" smtClean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Times New Roman" panose="02020603050405020304" pitchFamily="18" charset="0"/>
                        </a:rPr>
                        <a:t>驗收</a:t>
                      </a:r>
                      <a:r>
                        <a:rPr lang="zh-TW" altLang="zh-HK" b="0" kern="1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測試</a:t>
                      </a:r>
                      <a:r>
                        <a:rPr lang="zh-TW" altLang="en-US" b="0" kern="1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：</a:t>
                      </a:r>
                      <a:endParaRPr lang="zh-HK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主要由</a:t>
                      </a:r>
                      <a:r>
                        <a:rPr lang="zh-TW" altLang="zh-HK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用戶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進行的測試，確保系統</a:t>
                      </a:r>
                      <a:r>
                        <a:rPr lang="zh-TW" altLang="zh-HK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符合商業需求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HK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38061"/>
                  </a:ext>
                </a:extLst>
              </a:tr>
            </a:tbl>
          </a:graphicData>
        </a:graphic>
      </p:graphicFrame>
      <p:pic>
        <p:nvPicPr>
          <p:cNvPr id="15" name="圖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148" y="201600"/>
            <a:ext cx="1438095" cy="4228571"/>
          </a:xfrm>
          <a:prstGeom prst="rect">
            <a:avLst/>
          </a:prstGeom>
        </p:spPr>
      </p:pic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227974"/>
              </p:ext>
            </p:extLst>
          </p:nvPr>
        </p:nvGraphicFramePr>
        <p:xfrm>
          <a:off x="594154" y="5266506"/>
          <a:ext cx="1935027" cy="631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027">
                  <a:extLst>
                    <a:ext uri="{9D8B030D-6E8A-4147-A177-3AD203B41FA5}">
                      <a16:colId xmlns:a16="http://schemas.microsoft.com/office/drawing/2014/main" val="4116770839"/>
                    </a:ext>
                  </a:extLst>
                </a:gridCol>
              </a:tblGrid>
              <a:tr h="315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zh-TW" sz="1600" b="0" kern="100" dirty="0">
                          <a:solidFill>
                            <a:srgbClr val="FF0000"/>
                          </a:solidFill>
                          <a:effectLst/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</a:rPr>
                        <a:t>物件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導向語言：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109180"/>
                  </a:ext>
                </a:extLst>
              </a:tr>
              <a:tr h="315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rgbClr val="FF0000"/>
                          </a:solidFill>
                          <a:effectLst/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</a:rPr>
                        <a:t>非物件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導向語言：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487157"/>
                  </a:ext>
                </a:extLst>
              </a:tr>
            </a:tbl>
          </a:graphicData>
        </a:graphic>
      </p:graphicFrame>
      <p:pic>
        <p:nvPicPr>
          <p:cNvPr id="18" name="圖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56054" y="451574"/>
            <a:ext cx="5150749" cy="590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1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6198 3.703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9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2017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2108" y="330118"/>
            <a:ext cx="62581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4. 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雙陣列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和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B1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，分別用來代表一個有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3×3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個像素的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圖像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，和一個有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5×10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個像素的圖像。</a:t>
            </a:r>
            <a:r>
              <a:rPr lang="zh-TW" altLang="en-US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在</a:t>
            </a:r>
            <a:r>
              <a:rPr lang="zh-TW" altLang="en-US" dirty="0">
                <a:latin typeface="新細明體" panose="02020500000000000000" pitchFamily="18" charset="-120"/>
                <a:cs typeface="Times New Roman" panose="02020603050405020304" pitchFamily="18" charset="0"/>
              </a:rPr>
              <a:t>這些陣列中，</a:t>
            </a:r>
            <a:r>
              <a:rPr lang="en-US" altLang="zh-TW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</a:t>
            </a:r>
            <a:r>
              <a:rPr lang="zh-TW" altLang="en-US" dirty="0">
                <a:latin typeface="Arial Black" panose="020B0A0402010202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F</a:t>
            </a:r>
            <a:r>
              <a:rPr lang="zh-TW" altLang="en-US" dirty="0">
                <a:latin typeface="新細明體" panose="02020500000000000000" pitchFamily="18" charset="-120"/>
                <a:cs typeface="Times New Roman" panose="02020603050405020304" pitchFamily="18" charset="0"/>
              </a:rPr>
              <a:t>分別代表</a:t>
            </a:r>
            <a:r>
              <a:rPr lang="zh-TW" altLang="en-US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黑色</a:t>
            </a:r>
            <a:r>
              <a:rPr lang="zh-TW" altLang="en-US" dirty="0">
                <a:latin typeface="新細明體" panose="02020500000000000000" pitchFamily="18" charset="-120"/>
                <a:cs typeface="Times New Roman" panose="02020603050405020304" pitchFamily="18" charset="0"/>
              </a:rPr>
              <a:t>像素和</a:t>
            </a:r>
            <a:r>
              <a:rPr lang="zh-TW" altLang="en-US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白色</a:t>
            </a:r>
            <a:r>
              <a:rPr lang="zh-TW" altLang="en-US" dirty="0">
                <a:latin typeface="新細明體" panose="02020500000000000000" pitchFamily="18" charset="-120"/>
                <a:cs typeface="Times New Roman" panose="02020603050405020304" pitchFamily="18" charset="0"/>
              </a:rPr>
              <a:t>像素，如下例子展示：</a:t>
            </a:r>
            <a:r>
              <a:rPr lang="zh-TW" altLang="en-US" dirty="0"/>
              <a:t> </a:t>
            </a:r>
            <a:endParaRPr lang="zh-TW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33000"/>
              </p:ext>
            </p:extLst>
          </p:nvPr>
        </p:nvGraphicFramePr>
        <p:xfrm>
          <a:off x="3707904" y="1406815"/>
          <a:ext cx="4179273" cy="1776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503">
                  <a:extLst>
                    <a:ext uri="{9D8B030D-6E8A-4147-A177-3AD203B41FA5}">
                      <a16:colId xmlns:a16="http://schemas.microsoft.com/office/drawing/2014/main" val="2562217035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1066119796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2926970865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4207482971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4221583217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2368105597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3328520128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3369850609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1421846418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3077427150"/>
                    </a:ext>
                  </a:extLst>
                </a:gridCol>
                <a:gridCol w="405540">
                  <a:extLst>
                    <a:ext uri="{9D8B030D-6E8A-4147-A177-3AD203B41FA5}">
                      <a16:colId xmlns:a16="http://schemas.microsoft.com/office/drawing/2014/main" val="130269206"/>
                    </a:ext>
                  </a:extLst>
                </a:gridCol>
              </a:tblGrid>
              <a:tr h="293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413792"/>
                  </a:ext>
                </a:extLst>
              </a:tr>
              <a:tr h="296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8899550"/>
                  </a:ext>
                </a:extLst>
              </a:tr>
              <a:tr h="296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3279469"/>
                  </a:ext>
                </a:extLst>
              </a:tr>
              <a:tr h="296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583592"/>
                  </a:ext>
                </a:extLst>
              </a:tr>
              <a:tr h="296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9827781"/>
                  </a:ext>
                </a:extLst>
              </a:tr>
              <a:tr h="296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360252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02108" y="3386811"/>
            <a:ext cx="71222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志明打算編寫一個</a:t>
            </a:r>
            <a:r>
              <a:rPr lang="zh-TW" altLang="zh-HK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  <a:cs typeface="Times New Roman" panose="02020603050405020304" pitchFamily="18" charset="0"/>
              </a:rPr>
              <a:t>圖案配對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程式，以計算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在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B1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上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出現的次數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</a:p>
          <a:p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在以上例子中，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在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 B1 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上出現了</a:t>
            </a:r>
            <a:r>
              <a:rPr lang="zh-TW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兩次</a:t>
            </a:r>
            <a:r>
              <a:rPr lang="zh-TW" altLang="zh-HK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(a) 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觀察以下情況</a:t>
            </a:r>
            <a:r>
              <a:rPr lang="zh-TW" altLang="zh-HK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235315"/>
              </p:ext>
            </p:extLst>
          </p:nvPr>
        </p:nvGraphicFramePr>
        <p:xfrm>
          <a:off x="3707904" y="4236144"/>
          <a:ext cx="4179270" cy="1743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502">
                  <a:extLst>
                    <a:ext uri="{9D8B030D-6E8A-4147-A177-3AD203B41FA5}">
                      <a16:colId xmlns:a16="http://schemas.microsoft.com/office/drawing/2014/main" val="2855628361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46500412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2045937860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1468913858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1424314195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972635468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1837238847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3989556728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3322861764"/>
                    </a:ext>
                  </a:extLst>
                </a:gridCol>
                <a:gridCol w="377470">
                  <a:extLst>
                    <a:ext uri="{9D8B030D-6E8A-4147-A177-3AD203B41FA5}">
                      <a16:colId xmlns:a16="http://schemas.microsoft.com/office/drawing/2014/main" val="3664565554"/>
                    </a:ext>
                  </a:extLst>
                </a:gridCol>
                <a:gridCol w="405538">
                  <a:extLst>
                    <a:ext uri="{9D8B030D-6E8A-4147-A177-3AD203B41FA5}">
                      <a16:colId xmlns:a16="http://schemas.microsoft.com/office/drawing/2014/main" val="1874730787"/>
                    </a:ext>
                  </a:extLst>
                </a:gridCol>
              </a:tblGrid>
              <a:tr h="31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8086515"/>
                  </a:ext>
                </a:extLst>
              </a:tr>
              <a:tr h="285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70038"/>
                  </a:ext>
                </a:extLst>
              </a:tr>
              <a:tr h="285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26742"/>
                  </a:ext>
                </a:extLst>
              </a:tr>
              <a:tr h="285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076915"/>
                  </a:ext>
                </a:extLst>
              </a:tr>
              <a:tr h="285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5341416"/>
                  </a:ext>
                </a:extLst>
              </a:tr>
              <a:tr h="285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3062840"/>
                  </a:ext>
                </a:extLst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323845" y="5756412"/>
            <a:ext cx="3323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在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B1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上出現了多少次？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(1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93285"/>
              </p:ext>
            </p:extLst>
          </p:nvPr>
        </p:nvGraphicFramePr>
        <p:xfrm>
          <a:off x="1094558" y="1456451"/>
          <a:ext cx="1302393" cy="1197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72">
                  <a:extLst>
                    <a:ext uri="{9D8B030D-6E8A-4147-A177-3AD203B41FA5}">
                      <a16:colId xmlns:a16="http://schemas.microsoft.com/office/drawing/2014/main" val="1824071978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2037477072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1625036071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1232508472"/>
                    </a:ext>
                  </a:extLst>
                </a:gridCol>
              </a:tblGrid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760240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53752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02122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56030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685998"/>
              </p:ext>
            </p:extLst>
          </p:nvPr>
        </p:nvGraphicFramePr>
        <p:xfrm>
          <a:off x="1094558" y="4328582"/>
          <a:ext cx="1302393" cy="1197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72">
                  <a:extLst>
                    <a:ext uri="{9D8B030D-6E8A-4147-A177-3AD203B41FA5}">
                      <a16:colId xmlns:a16="http://schemas.microsoft.com/office/drawing/2014/main" val="1824071978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2037477072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1625036071"/>
                    </a:ext>
                  </a:extLst>
                </a:gridCol>
                <a:gridCol w="325807">
                  <a:extLst>
                    <a:ext uri="{9D8B030D-6E8A-4147-A177-3AD203B41FA5}">
                      <a16:colId xmlns:a16="http://schemas.microsoft.com/office/drawing/2014/main" val="1232508472"/>
                    </a:ext>
                  </a:extLst>
                </a:gridCol>
              </a:tblGrid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760240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53752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02122"/>
                  </a:ext>
                </a:extLst>
              </a:tr>
              <a:tr h="299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</a:rPr>
                        <a:t>T</a:t>
                      </a:r>
                      <a:endParaRPr lang="zh-TW" sz="1600" kern="100" dirty="0">
                        <a:solidFill>
                          <a:srgbClr val="FFFF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56030"/>
                  </a:ext>
                </a:extLst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514010" y="1408390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zh-HK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>
              <a:latin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23927" y="1408390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B1</a:t>
            </a:r>
            <a:r>
              <a:rPr lang="zh-HK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>
              <a:latin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14010" y="4293096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zh-HK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>
              <a:latin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23927" y="4293096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B1</a:t>
            </a:r>
            <a:r>
              <a:rPr lang="zh-HK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endParaRPr lang="zh-HK" altLang="en-US" dirty="0">
              <a:latin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070740" y="1706313"/>
            <a:ext cx="1149332" cy="858591"/>
          </a:xfrm>
          <a:prstGeom prst="rect">
            <a:avLst/>
          </a:prstGeom>
          <a:solidFill>
            <a:srgbClr val="FFC000">
              <a:alpha val="4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矩形 22"/>
          <p:cNvSpPr/>
          <p:nvPr/>
        </p:nvSpPr>
        <p:spPr>
          <a:xfrm>
            <a:off x="4829626" y="2014724"/>
            <a:ext cx="1149332" cy="858591"/>
          </a:xfrm>
          <a:prstGeom prst="rect">
            <a:avLst/>
          </a:prstGeom>
          <a:solidFill>
            <a:srgbClr val="00B050">
              <a:alpha val="44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矩形 23"/>
          <p:cNvSpPr/>
          <p:nvPr/>
        </p:nvSpPr>
        <p:spPr>
          <a:xfrm>
            <a:off x="4834504" y="4812954"/>
            <a:ext cx="1149332" cy="858591"/>
          </a:xfrm>
          <a:prstGeom prst="rect">
            <a:avLst/>
          </a:prstGeom>
          <a:solidFill>
            <a:srgbClr val="FFC000">
              <a:alpha val="4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矩形 24"/>
          <p:cNvSpPr/>
          <p:nvPr/>
        </p:nvSpPr>
        <p:spPr>
          <a:xfrm>
            <a:off x="5593390" y="5121365"/>
            <a:ext cx="1149332" cy="858591"/>
          </a:xfrm>
          <a:prstGeom prst="rect">
            <a:avLst/>
          </a:prstGeom>
          <a:solidFill>
            <a:srgbClr val="00B050">
              <a:alpha val="44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矩形 25"/>
          <p:cNvSpPr/>
          <p:nvPr/>
        </p:nvSpPr>
        <p:spPr>
          <a:xfrm>
            <a:off x="6740282" y="4551978"/>
            <a:ext cx="1149332" cy="858591"/>
          </a:xfrm>
          <a:prstGeom prst="rect">
            <a:avLst/>
          </a:prstGeom>
          <a:solidFill>
            <a:srgbClr val="FF0000">
              <a:alpha val="44000"/>
            </a:srgb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矩形 26"/>
          <p:cNvSpPr/>
          <p:nvPr/>
        </p:nvSpPr>
        <p:spPr>
          <a:xfrm>
            <a:off x="2324541" y="6169580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zh-TW" altLang="zh-HK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次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8302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2682</Words>
  <Application>Microsoft Office PowerPoint</Application>
  <PresentationFormat>如螢幕大小 (4:3)</PresentationFormat>
  <Paragraphs>961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9" baseType="lpstr">
      <vt:lpstr>方正彩雲</vt:lpstr>
      <vt:lpstr>王漢宗特黑體繁</vt:lpstr>
      <vt:lpstr>王漢宗特圓體繁</vt:lpstr>
      <vt:lpstr>王漢宗粗圓體一雙空</vt:lpstr>
      <vt:lpstr>新細明體</vt:lpstr>
      <vt:lpstr>新細明體-ExtB</vt:lpstr>
      <vt:lpstr>Arial</vt:lpstr>
      <vt:lpstr>Arial Black</vt:lpstr>
      <vt:lpstr>Bradley Hand ITC</vt:lpstr>
      <vt:lpstr>Calibri</vt:lpstr>
      <vt:lpstr>Consolas</vt:lpstr>
      <vt:lpstr>Symbol</vt:lpstr>
      <vt:lpstr>Times New Roman</vt:lpstr>
      <vt:lpstr>Verdana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szeto</dc:creator>
  <cp:lastModifiedBy>szeto</cp:lastModifiedBy>
  <cp:revision>625</cp:revision>
  <dcterms:created xsi:type="dcterms:W3CDTF">2014-12-10T06:11:15Z</dcterms:created>
  <dcterms:modified xsi:type="dcterms:W3CDTF">2017-12-09T08:06:54Z</dcterms:modified>
</cp:coreProperties>
</file>