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69" r:id="rId17"/>
    <p:sldId id="271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0" autoAdjust="0"/>
    <p:restoredTop sz="94660"/>
  </p:normalViewPr>
  <p:slideViewPr>
    <p:cSldViewPr>
      <p:cViewPr varScale="1">
        <p:scale>
          <a:sx n="57" d="100"/>
          <a:sy n="57" d="100"/>
        </p:scale>
        <p:origin x="5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449C9-6F00-4DB8-9852-D2F061F6189C}" type="datetimeFigureOut">
              <a:rPr lang="zh-HK" altLang="en-US" smtClean="0"/>
              <a:t>17/12/2016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0F1B-77B1-4CB5-A3B0-987EFDB9899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968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0F1B-77B1-4CB5-A3B0-987EFDB9899E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0878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0F1B-77B1-4CB5-A3B0-987EFDB9899E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545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11183" y="2328480"/>
            <a:ext cx="129614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zh-TW" altLang="en-US" dirty="0" smtClean="0">
                <a:solidFill>
                  <a:srgbClr val="FF0000"/>
                </a:solidFill>
              </a:rPr>
              <a:t>字數相同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dirty="0" smtClean="0"/>
              <a:t>2016 DSE ICT 2D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411183" y="400198"/>
            <a:ext cx="7189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1.(c) </a:t>
            </a:r>
            <a:r>
              <a:rPr lang="en-US" altLang="zh-HK" kern="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CmpRStr</a:t>
            </a:r>
            <a:r>
              <a:rPr lang="en-US" altLang="zh-HK" kern="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(S,T</a:t>
            </a:r>
            <a:r>
              <a:rPr lang="en-US" altLang="zh-HK" kern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zh-TW" altLang="zh-HK" kern="0" dirty="0">
                <a:solidFill>
                  <a:srgbClr val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是</a:t>
            </a:r>
            <a:r>
              <a:rPr lang="en-US" altLang="zh-HK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TCS</a:t>
            </a:r>
            <a:r>
              <a:rPr lang="zh-TW" altLang="zh-HK" kern="0" dirty="0">
                <a:solidFill>
                  <a:srgbClr val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的核心子程式，其偽代碼如下所示。</a:t>
            </a:r>
            <a:endParaRPr lang="zh-TW" altLang="zh-HK" kern="100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zh-TW" altLang="zh-HK" kern="0" dirty="0">
                <a:solidFill>
                  <a:srgbClr val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和</a:t>
            </a:r>
            <a:r>
              <a:rPr lang="en-US" altLang="zh-HK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zh-TW" altLang="zh-HK" kern="0" dirty="0">
                <a:solidFill>
                  <a:srgbClr val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是陣列，儲存了兩個字串。</a:t>
            </a:r>
            <a:endParaRPr lang="zh-TW" altLang="zh-HK" kern="100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zh-TW" altLang="zh-HK" kern="0" dirty="0">
                <a:solidFill>
                  <a:srgbClr val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假設</a:t>
            </a:r>
            <a:r>
              <a:rPr lang="en-US" altLang="zh-HK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zh-TW" altLang="zh-HK" kern="0" dirty="0">
                <a:solidFill>
                  <a:srgbClr val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和</a:t>
            </a:r>
            <a:r>
              <a:rPr lang="en-US" altLang="zh-HK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zh-TW" altLang="zh-HK" kern="0" dirty="0">
                <a:solidFill>
                  <a:srgbClr val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中的首個字符的索引是</a:t>
            </a:r>
            <a:r>
              <a:rPr lang="en-US" altLang="zh-HK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zh-TW" altLang="zh-HK" kern="0" dirty="0">
                <a:solidFill>
                  <a:srgbClr val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。</a:t>
            </a:r>
            <a:endParaRPr lang="zh-TW" altLang="zh-HK" kern="1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57200" y="1369694"/>
            <a:ext cx="77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CmpRStr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</a:rPr>
              <a:t>(S,T)	// S=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banana	T= </a:t>
            </a:r>
            <a:r>
              <a:rPr lang="en-US" altLang="zh-HK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ban</a:t>
            </a:r>
            <a:r>
              <a:rPr lang="en-US" altLang="zh-HK" dirty="0" err="1">
                <a:latin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altLang="zh-HK" dirty="0" err="1">
                <a:latin typeface="Calibri" panose="020F0502020204030204" pitchFamily="34" charset="0"/>
                <a:cs typeface="Times New Roman" panose="02020603050405020304" pitchFamily="18" charset="0"/>
              </a:rPr>
              <a:t>anana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en-US" altLang="zh-HK" dirty="0" err="1">
                <a:latin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en-US" altLang="zh-HK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zh-HK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altLang="zh-HK" dirty="0" err="1">
                <a:latin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altLang="zh-HK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nk</a:t>
            </a:r>
            <a:endParaRPr lang="zh-HK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780230" y="1770045"/>
            <a:ext cx="6408712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len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zh-HK" kern="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← </a:t>
            </a:r>
            <a:r>
              <a:rPr lang="en-US" altLang="zh-HK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的字長</a:t>
            </a:r>
            <a:r>
              <a:rPr lang="en-US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	</a:t>
            </a:r>
            <a:r>
              <a:rPr lang="en-US" altLang="zh-HK" kern="1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len</a:t>
            </a:r>
            <a:r>
              <a:rPr lang="en-US" altLang="zh-HK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=6</a:t>
            </a:r>
            <a:endParaRPr lang="zh-TW" altLang="zh-HK" kern="100" dirty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count </a:t>
            </a:r>
            <a:r>
              <a:rPr lang="en-US" altLang="zh-HK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← 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endParaRPr lang="zh-TW" altLang="zh-HK" kern="100" dirty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如果 </a:t>
            </a:r>
            <a:r>
              <a:rPr lang="en-US" altLang="zh-HK" kern="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len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 = T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的字長則</a:t>
            </a:r>
            <a:r>
              <a:rPr lang="en-US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	</a:t>
            </a:r>
            <a:r>
              <a:rPr lang="en-US" altLang="zh-HK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5,6</a:t>
            </a:r>
            <a:endParaRPr lang="zh-TW" altLang="zh-HK" kern="100" dirty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	j </a:t>
            </a:r>
            <a:r>
              <a:rPr lang="en-US" altLang="zh-HK" kern="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← </a:t>
            </a:r>
            <a:r>
              <a:rPr lang="en-US" altLang="zh-HK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endParaRPr lang="zh-TW" altLang="zh-HK" kern="100" dirty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	</a:t>
            </a:r>
            <a:r>
              <a:rPr lang="zh-TW" altLang="zh-HK" kern="0" dirty="0" smtClean="0">
                <a:solidFill>
                  <a:srgbClr val="000000"/>
                </a:solidFill>
                <a:cs typeface="新細明體" panose="02020500000000000000" pitchFamily="18" charset="-120"/>
              </a:rPr>
              <a:t>當</a:t>
            </a:r>
            <a:r>
              <a:rPr lang="en-US" altLang="zh-TW" kern="0" dirty="0" smtClean="0">
                <a:solidFill>
                  <a:srgbClr val="000000"/>
                </a:solidFill>
                <a:cs typeface="新細明體" panose="02020500000000000000" pitchFamily="18" charset="-120"/>
              </a:rPr>
              <a:t> </a:t>
            </a:r>
            <a:r>
              <a:rPr lang="en-US" altLang="zh-HK" kern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j </a:t>
            </a:r>
            <a:r>
              <a:rPr lang="en-US" altLang="zh-HK" kern="0" dirty="0">
                <a:solidFill>
                  <a:srgbClr val="FF0000"/>
                </a:solidFill>
                <a:cs typeface="Times New Roman" panose="02020603050405020304" pitchFamily="18" charset="0"/>
              </a:rPr>
              <a:t>&lt;len-1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便執行</a:t>
            </a:r>
            <a:endParaRPr lang="zh-TW" altLang="zh-HK" kern="100" dirty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		</a:t>
            </a:r>
            <a:r>
              <a:rPr lang="zh-TW" altLang="zh-HK" kern="0" dirty="0" smtClean="0">
                <a:solidFill>
                  <a:srgbClr val="000000"/>
                </a:solidFill>
                <a:cs typeface="新細明體" panose="02020500000000000000" pitchFamily="18" charset="-120"/>
              </a:rPr>
              <a:t>如果</a:t>
            </a:r>
            <a:r>
              <a:rPr lang="en-US" altLang="zh-TW" kern="0" dirty="0" smtClean="0">
                <a:solidFill>
                  <a:srgbClr val="000000"/>
                </a:solidFill>
                <a:cs typeface="新細明體" panose="02020500000000000000" pitchFamily="18" charset="-120"/>
              </a:rPr>
              <a:t> </a:t>
            </a:r>
            <a:r>
              <a:rPr lang="en-US" altLang="zh-HK" kern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S[j</a:t>
            </a:r>
            <a:r>
              <a:rPr lang="en-US" altLang="zh-HK" kern="0" dirty="0">
                <a:solidFill>
                  <a:srgbClr val="FF0000"/>
                </a:solidFill>
                <a:cs typeface="Times New Roman" panose="02020603050405020304" pitchFamily="18" charset="0"/>
              </a:rPr>
              <a:t>] </a:t>
            </a:r>
            <a:r>
              <a:rPr lang="zh-TW" altLang="zh-HK" kern="0" dirty="0">
                <a:solidFill>
                  <a:srgbClr val="FF0000"/>
                </a:solidFill>
                <a:cs typeface="新細明體" panose="02020500000000000000" pitchFamily="18" charset="-120"/>
              </a:rPr>
              <a:t>≠ </a:t>
            </a:r>
            <a:r>
              <a:rPr lang="en-US" altLang="zh-HK" kern="0" dirty="0">
                <a:solidFill>
                  <a:srgbClr val="FF0000"/>
                </a:solidFill>
                <a:cs typeface="Times New Roman" panose="02020603050405020304" pitchFamily="18" charset="0"/>
              </a:rPr>
              <a:t>T[j] 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則</a:t>
            </a:r>
            <a:endParaRPr lang="zh-TW" altLang="zh-HK" kern="100" dirty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			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如果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(S[</a:t>
            </a:r>
            <a:r>
              <a:rPr lang="en-US" altLang="zh-HK" kern="0" dirty="0">
                <a:solidFill>
                  <a:srgbClr val="FF0000"/>
                </a:solidFill>
                <a:cs typeface="Courier New" panose="02070309020205020404" pitchFamily="49" charset="0"/>
              </a:rPr>
              <a:t>j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]=T[</a:t>
            </a:r>
            <a:r>
              <a:rPr lang="en-US" altLang="zh-HK" kern="0" dirty="0">
                <a:solidFill>
                  <a:srgbClr val="00B0F0"/>
                </a:solidFill>
                <a:cs typeface="Courier New" panose="02070309020205020404" pitchFamily="49" charset="0"/>
              </a:rPr>
              <a:t>j+1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]) 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與 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(S[</a:t>
            </a:r>
            <a:r>
              <a:rPr lang="en-US" altLang="zh-HK" kern="0" dirty="0">
                <a:solidFill>
                  <a:srgbClr val="FF0000"/>
                </a:solidFill>
                <a:cs typeface="Courier New" panose="02070309020205020404" pitchFamily="49" charset="0"/>
              </a:rPr>
              <a:t>j+1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]=T[</a:t>
            </a:r>
            <a:r>
              <a:rPr lang="en-US" altLang="zh-HK" kern="0" dirty="0">
                <a:solidFill>
                  <a:srgbClr val="00B0F0"/>
                </a:solidFill>
                <a:cs typeface="Courier New" panose="02070309020205020404" pitchFamily="49" charset="0"/>
              </a:rPr>
              <a:t>j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])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則</a:t>
            </a:r>
            <a:endParaRPr lang="zh-TW" altLang="zh-HK" kern="100" dirty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				count </a:t>
            </a:r>
            <a:r>
              <a:rPr lang="en-US" altLang="zh-HK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← 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count+1</a:t>
            </a:r>
            <a:endParaRPr lang="zh-TW" altLang="zh-HK" kern="100" dirty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				</a:t>
            </a:r>
            <a:r>
              <a:rPr lang="en-US" altLang="zh-HK" kern="0" dirty="0">
                <a:solidFill>
                  <a:srgbClr val="FF0000"/>
                </a:solidFill>
                <a:cs typeface="Times New Roman" panose="02020603050405020304" pitchFamily="18" charset="0"/>
              </a:rPr>
              <a:t>j </a:t>
            </a:r>
            <a:r>
              <a:rPr lang="en-US" altLang="zh-HK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← </a:t>
            </a:r>
            <a:r>
              <a:rPr lang="en-US" altLang="zh-HK" kern="0" dirty="0">
                <a:solidFill>
                  <a:srgbClr val="FF0000"/>
                </a:solidFill>
                <a:cs typeface="Times New Roman" panose="02020603050405020304" pitchFamily="18" charset="0"/>
              </a:rPr>
              <a:t>j+1</a:t>
            </a:r>
            <a:endParaRPr lang="zh-TW" altLang="zh-HK" kern="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			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否則</a:t>
            </a:r>
            <a:endParaRPr lang="zh-TW" altLang="zh-HK" kern="100" dirty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				count </a:t>
            </a:r>
            <a:r>
              <a:rPr lang="en-US" altLang="zh-HK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← 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-1</a:t>
            </a:r>
            <a:endParaRPr lang="zh-TW" altLang="zh-HK" kern="100" dirty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				j </a:t>
            </a:r>
            <a:r>
              <a:rPr lang="en-US" altLang="zh-HK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← </a:t>
            </a:r>
            <a:r>
              <a:rPr lang="en-US" altLang="zh-HK" kern="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len</a:t>
            </a:r>
            <a:endParaRPr lang="zh-TW" altLang="zh-HK" kern="100" dirty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HK" kern="0" dirty="0">
                <a:solidFill>
                  <a:srgbClr val="FF0000"/>
                </a:solidFill>
                <a:cs typeface="Times New Roman" panose="02020603050405020304" pitchFamily="18" charset="0"/>
              </a:rPr>
              <a:t>j </a:t>
            </a:r>
            <a:r>
              <a:rPr lang="en-US" altLang="zh-HK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←</a:t>
            </a:r>
            <a:r>
              <a:rPr lang="en-US" altLang="zh-HK" kern="0" dirty="0">
                <a:solidFill>
                  <a:srgbClr val="FF0000"/>
                </a:solidFill>
                <a:cs typeface="Times New Roman" panose="02020603050405020304" pitchFamily="18" charset="0"/>
              </a:rPr>
              <a:t>j+1</a:t>
            </a:r>
            <a:endParaRPr lang="zh-TW" altLang="zh-HK" kern="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	</a:t>
            </a:r>
            <a:r>
              <a:rPr lang="zh-TW" altLang="zh-HK" kern="0" dirty="0" smtClean="0">
                <a:solidFill>
                  <a:srgbClr val="000000"/>
                </a:solidFill>
                <a:cs typeface="新細明體" panose="02020500000000000000" pitchFamily="18" charset="-120"/>
              </a:rPr>
              <a:t>如果</a:t>
            </a:r>
            <a:r>
              <a:rPr lang="en-US" altLang="zh-TW" kern="0" dirty="0" smtClean="0">
                <a:solidFill>
                  <a:srgbClr val="000000"/>
                </a:solidFill>
                <a:cs typeface="新細明體" panose="02020500000000000000" pitchFamily="18" charset="-120"/>
              </a:rPr>
              <a:t> </a:t>
            </a:r>
            <a:r>
              <a:rPr lang="en-US" altLang="zh-HK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j 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= len-1</a:t>
            </a:r>
            <a:r>
              <a:rPr lang="zh-TW" altLang="zh-HK" kern="0" dirty="0" smtClean="0">
                <a:solidFill>
                  <a:srgbClr val="000000"/>
                </a:solidFill>
                <a:cs typeface="新細明體" panose="02020500000000000000" pitchFamily="18" charset="-120"/>
              </a:rPr>
              <a:t>則</a:t>
            </a:r>
            <a:endParaRPr lang="zh-TW" altLang="zh-HK" kern="100" dirty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		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如果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S[len-1] 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≠ 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T[len-1] </a:t>
            </a:r>
            <a:r>
              <a:rPr lang="zh-TW" altLang="zh-HK" kern="0" dirty="0" smtClean="0">
                <a:solidFill>
                  <a:srgbClr val="000000"/>
                </a:solidFill>
                <a:cs typeface="新細明體" panose="02020500000000000000" pitchFamily="18" charset="-120"/>
              </a:rPr>
              <a:t>則</a:t>
            </a:r>
            <a:r>
              <a:rPr lang="en-US" altLang="zh-TW" kern="0" dirty="0" smtClean="0">
                <a:solidFill>
                  <a:srgbClr val="000000"/>
                </a:solidFill>
                <a:cs typeface="新細明體" panose="02020500000000000000" pitchFamily="18" charset="-120"/>
              </a:rPr>
              <a:t> </a:t>
            </a:r>
            <a:r>
              <a:rPr lang="en-US" altLang="zh-HK" kern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count </a:t>
            </a:r>
            <a:r>
              <a:rPr lang="en-US" altLang="zh-HK" kern="100" dirty="0">
                <a:solidFill>
                  <a:srgbClr val="000000"/>
                </a:solidFill>
                <a:cs typeface="Times New Roman" panose="02020603050405020304" pitchFamily="18" charset="0"/>
              </a:rPr>
              <a:t>← </a:t>
            </a:r>
            <a:r>
              <a:rPr lang="en-US" altLang="zh-HK" kern="0" dirty="0">
                <a:solidFill>
                  <a:srgbClr val="FF0000"/>
                </a:solidFill>
                <a:cs typeface="Times New Roman" panose="02020603050405020304" pitchFamily="18" charset="0"/>
              </a:rPr>
              <a:t>-1</a:t>
            </a:r>
            <a:endParaRPr lang="zh-TW" altLang="zh-HK" kern="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	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傳回</a:t>
            </a:r>
            <a:r>
              <a:rPr lang="en-US" altLang="zh-HK" kern="0" dirty="0">
                <a:solidFill>
                  <a:srgbClr val="000000"/>
                </a:solidFill>
                <a:cs typeface="Times New Roman" panose="02020603050405020304" pitchFamily="18" charset="0"/>
              </a:rPr>
              <a:t>count</a:t>
            </a:r>
            <a:endParaRPr lang="zh-TW" altLang="zh-HK" kern="100" dirty="0">
              <a:cs typeface="Times New Roman" panose="02020603050405020304" pitchFamily="18" charset="0"/>
            </a:endParaRPr>
          </a:p>
          <a:p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否則</a:t>
            </a:r>
            <a:r>
              <a:rPr lang="zh-TW" altLang="zh-HK" kern="0" dirty="0" smtClean="0">
                <a:solidFill>
                  <a:srgbClr val="000000"/>
                </a:solidFill>
                <a:cs typeface="新細明體" panose="02020500000000000000" pitchFamily="18" charset="-120"/>
              </a:rPr>
              <a:t>傳回</a:t>
            </a:r>
            <a:r>
              <a:rPr lang="zh-TW" altLang="en-US" kern="0" dirty="0" smtClean="0">
                <a:solidFill>
                  <a:srgbClr val="000000"/>
                </a:solidFill>
                <a:cs typeface="新細明體" panose="02020500000000000000" pitchFamily="18" charset="-120"/>
              </a:rPr>
              <a:t> </a:t>
            </a:r>
            <a:r>
              <a:rPr lang="en-US" altLang="zh-HK" kern="0" dirty="0" smtClean="0">
                <a:solidFill>
                  <a:srgbClr val="FF0000"/>
                </a:solidFill>
              </a:rPr>
              <a:t>-</a:t>
            </a:r>
            <a:r>
              <a:rPr lang="en-US" altLang="zh-HK" kern="0" dirty="0">
                <a:solidFill>
                  <a:srgbClr val="FF0000"/>
                </a:solidFill>
              </a:rPr>
              <a:t>1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625518" y="2924944"/>
            <a:ext cx="5402866" cy="2448272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3776053" y="1614844"/>
            <a:ext cx="229982" cy="262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411183" y="6140665"/>
            <a:ext cx="129614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zh-TW" altLang="en-US" dirty="0" smtClean="0">
                <a:solidFill>
                  <a:srgbClr val="FF0000"/>
                </a:solidFill>
              </a:rPr>
              <a:t>字數不同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860006" y="3419708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TW" altLang="en-US" dirty="0" smtClean="0">
                <a:solidFill>
                  <a:srgbClr val="FF0000"/>
                </a:solidFill>
              </a:rPr>
              <a:t>前後倒轉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436096" y="4005064"/>
            <a:ext cx="864096" cy="26078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3573987" y="5112435"/>
            <a:ext cx="864096" cy="26078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6787973" y="4703363"/>
            <a:ext cx="18845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TW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// return -1;</a:t>
            </a:r>
            <a:endParaRPr lang="zh-TW" altLang="en-US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413283" y="1052736"/>
            <a:ext cx="7182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altLang="zh-TW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-1</a:t>
            </a:r>
            <a:endParaRPr lang="zh-TW" altLang="en-US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2" name="表格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423787"/>
              </p:ext>
            </p:extLst>
          </p:nvPr>
        </p:nvGraphicFramePr>
        <p:xfrm>
          <a:off x="5070979" y="1844167"/>
          <a:ext cx="3837425" cy="112061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88109"/>
                <a:gridCol w="786807"/>
                <a:gridCol w="787503"/>
                <a:gridCol w="787503"/>
                <a:gridCol w="787503"/>
              </a:tblGrid>
              <a:tr h="373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j+1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 sz="2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</a:tr>
              <a:tr h="373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S[]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b</a:t>
                      </a:r>
                      <a:endParaRPr lang="zh-TW" sz="2000" kern="0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  <a:ea typeface="Verdana" panose="020B0604030504040204" pitchFamily="34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a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n</a:t>
                      </a:r>
                      <a:endParaRPr lang="zh-TW" sz="2000" kern="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Verdana" panose="020B0604030504040204" pitchFamily="34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a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</a:tr>
              <a:tr h="373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T[]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2000" kern="0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c</a:t>
                      </a:r>
                      <a:endParaRPr lang="zh-TW" altLang="zh-HK" sz="2000" kern="100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a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n</a:t>
                      </a:r>
                      <a:endParaRPr lang="zh-TW" sz="2000" kern="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Verdana" panose="020B0604030504040204" pitchFamily="34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a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0" name="矩形 49"/>
          <p:cNvSpPr/>
          <p:nvPr/>
        </p:nvSpPr>
        <p:spPr>
          <a:xfrm>
            <a:off x="2625517" y="2924944"/>
            <a:ext cx="2073429" cy="2880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4140056" y="3213008"/>
            <a:ext cx="936000" cy="25200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>
            <a:off x="5191085" y="1052736"/>
            <a:ext cx="7182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altLang="zh-TW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-1</a:t>
            </a:r>
            <a:endParaRPr lang="zh-TW" altLang="en-US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60" name="群組 59"/>
          <p:cNvGrpSpPr/>
          <p:nvPr/>
        </p:nvGrpSpPr>
        <p:grpSpPr>
          <a:xfrm rot="2748726">
            <a:off x="6193201" y="2213912"/>
            <a:ext cx="720000" cy="720000"/>
            <a:chOff x="7730259" y="260647"/>
            <a:chExt cx="720000" cy="720000"/>
          </a:xfrm>
        </p:grpSpPr>
        <p:cxnSp>
          <p:nvCxnSpPr>
            <p:cNvPr id="55" name="直線接點 54"/>
            <p:cNvCxnSpPr/>
            <p:nvPr/>
          </p:nvCxnSpPr>
          <p:spPr>
            <a:xfrm>
              <a:off x="8095321" y="260647"/>
              <a:ext cx="0" cy="7200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>
              <a:off x="7730259" y="620647"/>
              <a:ext cx="720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568480"/>
              </p:ext>
            </p:extLst>
          </p:nvPr>
        </p:nvGraphicFramePr>
        <p:xfrm>
          <a:off x="3776053" y="1783193"/>
          <a:ext cx="5333433" cy="1204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919"/>
                <a:gridCol w="761919"/>
                <a:gridCol w="761919"/>
                <a:gridCol w="761919"/>
                <a:gridCol w="761919"/>
                <a:gridCol w="761919"/>
                <a:gridCol w="761919"/>
              </a:tblGrid>
              <a:tr h="401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 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j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j+1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 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</a:tr>
              <a:tr h="401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S[]</a:t>
                      </a:r>
                      <a:endParaRPr lang="zh-TW" sz="20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b</a:t>
                      </a:r>
                      <a:endParaRPr lang="zh-TW" sz="20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a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n</a:t>
                      </a:r>
                      <a:endParaRPr lang="zh-TW" sz="2000" kern="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Verdana" panose="020B0604030504040204" pitchFamily="34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a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rgbClr val="00B050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cs typeface="Consolas" panose="020B0609020204030204" pitchFamily="49" charset="0"/>
                        </a:rPr>
                        <a:t>n</a:t>
                      </a:r>
                      <a:endParaRPr lang="zh-TW" sz="2000" kern="100" dirty="0">
                        <a:solidFill>
                          <a:srgbClr val="00B05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rgbClr val="00B050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cs typeface="Consolas" panose="020B0609020204030204" pitchFamily="49" charset="0"/>
                        </a:rPr>
                        <a:t>a</a:t>
                      </a:r>
                      <a:endParaRPr lang="zh-TW" sz="2000" kern="100" dirty="0">
                        <a:solidFill>
                          <a:srgbClr val="00B05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</a:tr>
              <a:tr h="401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T[]</a:t>
                      </a:r>
                      <a:endParaRPr lang="zh-TW" sz="20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2000" kern="0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a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b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a</a:t>
                      </a:r>
                      <a:endParaRPr lang="zh-TW" sz="2000" kern="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Verdana" panose="020B0604030504040204" pitchFamily="34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n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rgbClr val="00B050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cs typeface="Consolas" panose="020B0609020204030204" pitchFamily="49" charset="0"/>
                        </a:rPr>
                        <a:t>a</a:t>
                      </a:r>
                      <a:endParaRPr lang="zh-TW" sz="2000" kern="100" dirty="0">
                        <a:solidFill>
                          <a:srgbClr val="00B05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rgbClr val="00B050"/>
                          </a:solidFill>
                          <a:effectLst/>
                          <a:latin typeface="Consolas" panose="020B0609020204030204" pitchFamily="49" charset="0"/>
                          <a:ea typeface="新細明體" panose="02020500000000000000" pitchFamily="18" charset="-120"/>
                          <a:cs typeface="Consolas" panose="020B0609020204030204" pitchFamily="49" charset="0"/>
                        </a:rPr>
                        <a:t>n</a:t>
                      </a:r>
                      <a:endParaRPr lang="zh-TW" sz="2000" kern="100" dirty="0">
                        <a:solidFill>
                          <a:srgbClr val="00B05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61" name="群組 60"/>
          <p:cNvGrpSpPr/>
          <p:nvPr/>
        </p:nvGrpSpPr>
        <p:grpSpPr>
          <a:xfrm rot="2748726">
            <a:off x="4930756" y="2199894"/>
            <a:ext cx="720000" cy="720000"/>
            <a:chOff x="7730259" y="260647"/>
            <a:chExt cx="720000" cy="720000"/>
          </a:xfrm>
        </p:grpSpPr>
        <p:cxnSp>
          <p:nvCxnSpPr>
            <p:cNvPr id="62" name="直線接點 61"/>
            <p:cNvCxnSpPr/>
            <p:nvPr/>
          </p:nvCxnSpPr>
          <p:spPr>
            <a:xfrm>
              <a:off x="8095321" y="260647"/>
              <a:ext cx="0" cy="7200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7730259" y="620647"/>
              <a:ext cx="720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5" name="矩形 64"/>
          <p:cNvSpPr/>
          <p:nvPr/>
        </p:nvSpPr>
        <p:spPr>
          <a:xfrm>
            <a:off x="5968887" y="1052736"/>
            <a:ext cx="7182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altLang="zh-TW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  <a:endParaRPr lang="zh-TW" altLang="en-US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302669" y="5064033"/>
            <a:ext cx="5385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TW" sz="2000" dirty="0" smtClean="0">
                <a:solidFill>
                  <a:srgbClr val="00B0F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1</a:t>
            </a:r>
            <a:endParaRPr lang="zh-TW" altLang="en-US" sz="20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83" name="群組 82"/>
          <p:cNvGrpSpPr/>
          <p:nvPr/>
        </p:nvGrpSpPr>
        <p:grpSpPr>
          <a:xfrm rot="2748726">
            <a:off x="6482755" y="2245954"/>
            <a:ext cx="720000" cy="720000"/>
            <a:chOff x="7730259" y="260647"/>
            <a:chExt cx="720000" cy="720000"/>
          </a:xfrm>
        </p:grpSpPr>
        <p:cxnSp>
          <p:nvCxnSpPr>
            <p:cNvPr id="84" name="直線接點 83"/>
            <p:cNvCxnSpPr/>
            <p:nvPr/>
          </p:nvCxnSpPr>
          <p:spPr>
            <a:xfrm>
              <a:off x="8095321" y="260647"/>
              <a:ext cx="0" cy="7200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>
              <a:off x="7730259" y="620647"/>
              <a:ext cx="720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6" name="群組 85"/>
          <p:cNvGrpSpPr/>
          <p:nvPr/>
        </p:nvGrpSpPr>
        <p:grpSpPr>
          <a:xfrm rot="2748726">
            <a:off x="7990415" y="2230717"/>
            <a:ext cx="720000" cy="720000"/>
            <a:chOff x="7730259" y="260647"/>
            <a:chExt cx="720000" cy="720000"/>
          </a:xfrm>
        </p:grpSpPr>
        <p:cxnSp>
          <p:nvCxnSpPr>
            <p:cNvPr id="87" name="直線接點 86"/>
            <p:cNvCxnSpPr/>
            <p:nvPr/>
          </p:nvCxnSpPr>
          <p:spPr>
            <a:xfrm>
              <a:off x="8095321" y="260647"/>
              <a:ext cx="0" cy="7200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7730259" y="620647"/>
              <a:ext cx="7200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7" name="矩形 66"/>
          <p:cNvSpPr/>
          <p:nvPr/>
        </p:nvSpPr>
        <p:spPr>
          <a:xfrm>
            <a:off x="4596816" y="5064033"/>
            <a:ext cx="5385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TW" sz="2000" dirty="0" smtClean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2</a:t>
            </a:r>
            <a:endParaRPr lang="zh-TW" altLang="en-US" sz="20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4887050" y="5064033"/>
            <a:ext cx="5385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TW" sz="2000" dirty="0" smtClean="0">
                <a:solidFill>
                  <a:srgbClr val="00B0F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3</a:t>
            </a:r>
            <a:endParaRPr lang="zh-TW" altLang="en-US" sz="20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5131483" y="5064033"/>
            <a:ext cx="5385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TW" sz="2000" dirty="0" smtClean="0">
                <a:solidFill>
                  <a:srgbClr val="FF0000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4</a:t>
            </a:r>
            <a:endParaRPr lang="zh-TW" altLang="en-US" sz="20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6728223" y="1052736"/>
            <a:ext cx="7182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altLang="zh-TW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-1</a:t>
            </a:r>
            <a:endParaRPr lang="zh-TW" altLang="en-US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82" name="橢圓 81"/>
          <p:cNvSpPr/>
          <p:nvPr/>
        </p:nvSpPr>
        <p:spPr>
          <a:xfrm>
            <a:off x="5306915" y="4432124"/>
            <a:ext cx="1380172" cy="8354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aphicFrame>
        <p:nvGraphicFramePr>
          <p:cNvPr id="64" name="表格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03459"/>
              </p:ext>
            </p:extLst>
          </p:nvPr>
        </p:nvGraphicFramePr>
        <p:xfrm>
          <a:off x="3741866" y="1771853"/>
          <a:ext cx="5333433" cy="120421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761919"/>
                <a:gridCol w="761919"/>
                <a:gridCol w="761919"/>
                <a:gridCol w="761919"/>
                <a:gridCol w="761919"/>
                <a:gridCol w="761919"/>
                <a:gridCol w="761919"/>
              </a:tblGrid>
              <a:tr h="401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j+1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HK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2000" b="1" kern="0" dirty="0">
                        <a:solidFill>
                          <a:schemeClr val="lt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b="1" kern="0" dirty="0" smtClean="0">
                          <a:solidFill>
                            <a:srgbClr val="FFFF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len-1</a:t>
                      </a:r>
                      <a:endParaRPr lang="zh-TW" sz="1600" b="1" kern="0" dirty="0">
                        <a:solidFill>
                          <a:srgbClr val="FFFF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</a:tr>
              <a:tr h="401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S[]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zh-TW" sz="20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zh-TW" sz="2000" kern="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Verdana" panose="020B0604030504040204" pitchFamily="34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zh-TW" sz="2000" kern="100" dirty="0">
                        <a:solidFill>
                          <a:srgbClr val="00B05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zh-TW" sz="2000" kern="100" dirty="0">
                        <a:solidFill>
                          <a:srgbClr val="00B05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</a:tr>
              <a:tr h="401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T[]</a:t>
                      </a:r>
                      <a:endParaRPr lang="zh-TW" sz="20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zh-TW" sz="2000" kern="0" dirty="0">
                        <a:solidFill>
                          <a:schemeClr val="dk1"/>
                        </a:solidFill>
                        <a:effectLst/>
                        <a:latin typeface="Consolas" panose="020B0609020204030204" pitchFamily="49" charset="0"/>
                        <a:ea typeface="Verdana" panose="020B0604030504040204" pitchFamily="34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zh-TW" sz="2000" kern="100" dirty="0">
                        <a:solidFill>
                          <a:srgbClr val="00B05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zh-TW" sz="2000" kern="100" dirty="0">
                        <a:solidFill>
                          <a:srgbClr val="00B050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k</a:t>
                      </a:r>
                      <a:endParaRPr lang="zh-HK" altLang="en-US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1" name="橢圓 70"/>
          <p:cNvSpPr/>
          <p:nvPr/>
        </p:nvSpPr>
        <p:spPr>
          <a:xfrm>
            <a:off x="4681684" y="1814248"/>
            <a:ext cx="469532" cy="13354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2" name="橢圓 71"/>
          <p:cNvSpPr/>
          <p:nvPr/>
        </p:nvSpPr>
        <p:spPr>
          <a:xfrm>
            <a:off x="5436096" y="1814248"/>
            <a:ext cx="469532" cy="13354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3" name="橢圓 72"/>
          <p:cNvSpPr/>
          <p:nvPr/>
        </p:nvSpPr>
        <p:spPr>
          <a:xfrm>
            <a:off x="6156176" y="1814248"/>
            <a:ext cx="469532" cy="13354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4" name="橢圓 73"/>
          <p:cNvSpPr/>
          <p:nvPr/>
        </p:nvSpPr>
        <p:spPr>
          <a:xfrm>
            <a:off x="6948264" y="1814248"/>
            <a:ext cx="469532" cy="13354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5" name="橢圓 74"/>
          <p:cNvSpPr/>
          <p:nvPr/>
        </p:nvSpPr>
        <p:spPr>
          <a:xfrm>
            <a:off x="7668344" y="1814248"/>
            <a:ext cx="469532" cy="13354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8" name="橢圓 77"/>
          <p:cNvSpPr/>
          <p:nvPr/>
        </p:nvSpPr>
        <p:spPr>
          <a:xfrm>
            <a:off x="8417679" y="1654793"/>
            <a:ext cx="657620" cy="147978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80" name="直線單箭頭接點 79"/>
          <p:cNvCxnSpPr/>
          <p:nvPr/>
        </p:nvCxnSpPr>
        <p:spPr>
          <a:xfrm flipH="1">
            <a:off x="5070980" y="2492896"/>
            <a:ext cx="3601566" cy="324036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直線圖說文字 1 1"/>
          <p:cNvSpPr/>
          <p:nvPr/>
        </p:nvSpPr>
        <p:spPr>
          <a:xfrm>
            <a:off x="411183" y="3613097"/>
            <a:ext cx="1978477" cy="1153284"/>
          </a:xfrm>
          <a:prstGeom prst="borderCallout1">
            <a:avLst>
              <a:gd name="adj1" fmla="val 66113"/>
              <a:gd name="adj2" fmla="val 104153"/>
              <a:gd name="adj3" fmla="val 157642"/>
              <a:gd name="adj4" fmla="val 16001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err="1" smtClean="0"/>
              <a:t>len</a:t>
            </a:r>
            <a:r>
              <a:rPr lang="en-US" altLang="zh-HK" dirty="0"/>
              <a:t> </a:t>
            </a:r>
            <a:r>
              <a:rPr lang="zh-TW" altLang="en-US" dirty="0" smtClean="0"/>
              <a:t>是</a:t>
            </a:r>
            <a:r>
              <a:rPr lang="zh-TW" altLang="en-US" dirty="0" smtClean="0">
                <a:solidFill>
                  <a:srgbClr val="FF0000"/>
                </a:solidFill>
              </a:rPr>
              <a:t>奇數</a:t>
            </a:r>
            <a:r>
              <a:rPr lang="en-US" altLang="zh-HK" dirty="0" smtClean="0"/>
              <a:t>1,3,5,…</a:t>
            </a:r>
          </a:p>
          <a:p>
            <a:pPr algn="ctr"/>
            <a:r>
              <a:rPr lang="zh-TW" altLang="en-US" dirty="0"/>
              <a:t>或</a:t>
            </a:r>
            <a:endParaRPr lang="en-US" altLang="zh-HK" dirty="0" smtClean="0"/>
          </a:p>
          <a:p>
            <a:pPr algn="ctr"/>
            <a:r>
              <a:rPr lang="en-US" altLang="zh-TW" dirty="0" smtClean="0"/>
              <a:t>S[len-1]</a:t>
            </a:r>
            <a:r>
              <a:rPr lang="en-US" altLang="zh-TW" dirty="0" smtClean="0">
                <a:solidFill>
                  <a:srgbClr val="FF0000"/>
                </a:solidFill>
              </a:rPr>
              <a:t>!=</a:t>
            </a:r>
            <a:r>
              <a:rPr lang="en-US" altLang="zh-TW" dirty="0" smtClean="0"/>
              <a:t>T[len-1]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1166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000"/>
                            </p:stCondLst>
                            <p:childTnLst>
                              <p:par>
                                <p:cTn id="1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00"/>
                            </p:stCondLst>
                            <p:childTnLst>
                              <p:par>
                                <p:cTn id="1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000"/>
                            </p:stCondLst>
                            <p:childTnLst>
                              <p:par>
                                <p:cTn id="1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"/>
                            </p:stCondLst>
                            <p:childTnLst>
                              <p:par>
                                <p:cTn id="1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 animBg="1"/>
      <p:bldP spid="53" grpId="0" animBg="1"/>
      <p:bldP spid="65" grpId="0" animBg="1"/>
      <p:bldP spid="66" grpId="0"/>
      <p:bldP spid="67" grpId="0"/>
      <p:bldP spid="68" grpId="0"/>
      <p:bldP spid="69" grpId="0"/>
      <p:bldP spid="77" grpId="0" animBg="1"/>
      <p:bldP spid="82" grpId="0" animBg="1"/>
      <p:bldP spid="82" grpId="1" animBg="1"/>
      <p:bldP spid="71" grpId="0" animBg="1"/>
      <p:bldP spid="72" grpId="0" animBg="1"/>
      <p:bldP spid="73" grpId="0" animBg="1"/>
      <p:bldP spid="74" grpId="0" animBg="1"/>
      <p:bldP spid="75" grpId="0" animBg="1"/>
      <p:bldP spid="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76278" y="404664"/>
            <a:ext cx="2962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(c)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採用志偉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改良後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的方法</a:t>
            </a:r>
            <a:r>
              <a:rPr lang="zh-TW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。</a:t>
            </a:r>
            <a:endParaRPr lang="zh-HK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62355" y="1924319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latin typeface="Consolas" panose="020B0609020204030204" pitchFamily="49" charset="0"/>
              </a:rPr>
              <a:t>2,</a:t>
            </a:r>
            <a:r>
              <a:rPr lang="en-US" altLang="zh-HK" dirty="0" smtClean="0">
                <a:solidFill>
                  <a:srgbClr val="00B0F0"/>
                </a:solidFill>
                <a:latin typeface="Consolas" panose="020B0609020204030204" pitchFamily="49" charset="0"/>
              </a:rPr>
              <a:t>11</a:t>
            </a:r>
            <a:r>
              <a:rPr lang="en-US" altLang="zh-HK" dirty="0" smtClean="0">
                <a:solidFill>
                  <a:srgbClr val="FF0000"/>
                </a:solidFill>
                <a:latin typeface="Consolas" panose="020B0609020204030204" pitchFamily="49" charset="0"/>
              </a:rPr>
              <a:t>,17,</a:t>
            </a:r>
            <a:r>
              <a:rPr lang="en-US" altLang="zh-HK" dirty="0" smtClean="0">
                <a:solidFill>
                  <a:srgbClr val="00B0F0"/>
                </a:solidFill>
                <a:latin typeface="Consolas" panose="020B0609020204030204" pitchFamily="49" charset="0"/>
              </a:rPr>
              <a:t>20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87624" y="908720"/>
            <a:ext cx="3172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HK" kern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以下圖像按什麼序列塗黑？</a:t>
            </a:r>
            <a:endParaRPr lang="zh-HK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947739"/>
              </p:ext>
            </p:extLst>
          </p:nvPr>
        </p:nvGraphicFramePr>
        <p:xfrm>
          <a:off x="1765842" y="1432139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4499992" y="908720"/>
            <a:ext cx="4365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(ii)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按「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，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」將以下圖像塗黑：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057100"/>
              </p:ext>
            </p:extLst>
          </p:nvPr>
        </p:nvGraphicFramePr>
        <p:xfrm>
          <a:off x="5674528" y="1432139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906863"/>
              </p:ext>
            </p:extLst>
          </p:nvPr>
        </p:nvGraphicFramePr>
        <p:xfrm>
          <a:off x="5674528" y="1432139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476278" y="3360073"/>
            <a:ext cx="437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比較志偉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原本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的方法和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改良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後的方法。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7584" y="3729405"/>
            <a:ext cx="4026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HK" kern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試舉出一個有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個黑色像素的圖像，採用這兩個方法所得出的序列長度均是相同的。</a:t>
            </a:r>
            <a:endParaRPr lang="zh-HK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976795" y="3774866"/>
            <a:ext cx="3710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(ii)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試舉出一個圖像，採用這兩個方法所得出的序列長度之差是最大的。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95066"/>
              </p:ext>
            </p:extLst>
          </p:nvPr>
        </p:nvGraphicFramePr>
        <p:xfrm>
          <a:off x="1765842" y="4660867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233923"/>
              </p:ext>
            </p:extLst>
          </p:nvPr>
        </p:nvGraphicFramePr>
        <p:xfrm>
          <a:off x="5674528" y="4656087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1491"/>
              </p:ext>
            </p:extLst>
          </p:nvPr>
        </p:nvGraphicFramePr>
        <p:xfrm>
          <a:off x="1765842" y="4660867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414862"/>
              </p:ext>
            </p:extLst>
          </p:nvPr>
        </p:nvGraphicFramePr>
        <p:xfrm>
          <a:off x="5674528" y="4656087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85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57200" y="404664"/>
            <a:ext cx="73911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zh-TW" altLang="zh-HK" sz="2400" dirty="0">
                <a:cs typeface="新細明體" panose="02020500000000000000" pitchFamily="18" charset="-120"/>
              </a:rPr>
              <a:t>李先生計畫為「直</a:t>
            </a:r>
            <a:r>
              <a:rPr lang="en-US" altLang="zh-HK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zh-TW" altLang="zh-HK" sz="2400" dirty="0">
                <a:cs typeface="新細明體" panose="02020500000000000000" pitchFamily="18" charset="-120"/>
              </a:rPr>
              <a:t>遊戲」</a:t>
            </a:r>
            <a:r>
              <a:rPr lang="en-US" altLang="zh-HK" sz="2400" dirty="0">
                <a:cs typeface="新細明體" panose="02020500000000000000" pitchFamily="18" charset="-120"/>
              </a:rPr>
              <a:t>(</a:t>
            </a:r>
            <a:r>
              <a:rPr lang="zh-TW" altLang="zh-HK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蘋果棋</a:t>
            </a:r>
            <a:r>
              <a:rPr lang="en-US" altLang="zh-HK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zh-TW" altLang="zh-HK" sz="2400" dirty="0">
                <a:cs typeface="新細明體" panose="02020500000000000000" pitchFamily="18" charset="-120"/>
              </a:rPr>
              <a:t>編程</a:t>
            </a:r>
            <a:r>
              <a:rPr lang="zh-TW" altLang="zh-HK" sz="2400" dirty="0" smtClean="0">
                <a:cs typeface="新細明體" panose="02020500000000000000" pitchFamily="18" charset="-120"/>
              </a:rPr>
              <a:t>，</a:t>
            </a:r>
            <a:endParaRPr lang="en-US" altLang="zh-TW" sz="2400" dirty="0" smtClean="0">
              <a:cs typeface="新細明體" panose="02020500000000000000" pitchFamily="18" charset="-120"/>
            </a:endParaRPr>
          </a:p>
          <a:p>
            <a:r>
              <a:rPr lang="zh-TW" altLang="zh-HK" sz="2400" dirty="0" smtClean="0">
                <a:cs typeface="新細明體" panose="02020500000000000000" pitchFamily="18" charset="-120"/>
              </a:rPr>
              <a:t>這</a:t>
            </a:r>
            <a:r>
              <a:rPr lang="zh-TW" altLang="zh-HK" sz="2400" dirty="0">
                <a:cs typeface="新細明體" panose="02020500000000000000" pitchFamily="18" charset="-120"/>
              </a:rPr>
              <a:t>是一個以</a:t>
            </a:r>
            <a:r>
              <a:rPr lang="en-US" altLang="zh-HK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altLang="zh-HK" sz="2400" dirty="0">
                <a:solidFill>
                  <a:srgbClr val="FF0000"/>
                </a:solidFill>
                <a:latin typeface="Wingdings 2" panose="05020102010507070707" pitchFamily="18" charset="2"/>
                <a:cs typeface="Wingdings 2" panose="05020102010507070707" pitchFamily="18" charset="2"/>
              </a:rPr>
              <a:t>Í</a:t>
            </a:r>
            <a:r>
              <a:rPr lang="en-US" altLang="zh-HK" sz="24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zh-TW" altLang="zh-HK" sz="2400" dirty="0">
                <a:cs typeface="新細明體" panose="02020500000000000000" pitchFamily="18" charset="-120"/>
              </a:rPr>
              <a:t>遊戲板進行的雙人遊戲，如下所示</a:t>
            </a:r>
            <a:r>
              <a:rPr lang="zh-TW" altLang="zh-HK" sz="2400" dirty="0" smtClean="0">
                <a:cs typeface="新細明體" panose="02020500000000000000" pitchFamily="18" charset="-120"/>
              </a:rPr>
              <a:t>。</a:t>
            </a:r>
            <a:endParaRPr lang="en-US" altLang="zh-TW" sz="2400" dirty="0" smtClean="0">
              <a:cs typeface="新細明體" panose="02020500000000000000" pitchFamily="18" charset="-120"/>
            </a:endParaRPr>
          </a:p>
          <a:p>
            <a:r>
              <a:rPr lang="zh-TW" altLang="zh-HK" sz="2400" dirty="0" smtClean="0">
                <a:cs typeface="新細明體" panose="02020500000000000000" pitchFamily="18" charset="-120"/>
              </a:rPr>
              <a:t>玩家</a:t>
            </a:r>
            <a:r>
              <a:rPr lang="zh-TW" altLang="zh-HK" sz="2400" dirty="0">
                <a:cs typeface="新細明體" panose="02020500000000000000" pitchFamily="18" charset="-120"/>
              </a:rPr>
              <a:t>每次輪流由上面投入一個到一個欄中</a:t>
            </a:r>
            <a:r>
              <a:rPr lang="zh-TW" altLang="zh-HK" sz="2400" dirty="0" smtClean="0">
                <a:cs typeface="新細明體" panose="02020500000000000000" pitchFamily="18" charset="-120"/>
              </a:rPr>
              <a:t>。</a:t>
            </a:r>
            <a:endParaRPr lang="en-US" altLang="zh-TW" sz="2400" dirty="0" smtClean="0">
              <a:cs typeface="新細明體" panose="02020500000000000000" pitchFamily="18" charset="-120"/>
            </a:endParaRPr>
          </a:p>
          <a:p>
            <a:r>
              <a:rPr lang="zh-TW" altLang="zh-HK" sz="2400" dirty="0" smtClean="0">
                <a:cs typeface="新細明體" panose="02020500000000000000" pitchFamily="18" charset="-120"/>
              </a:rPr>
              <a:t>圓</a:t>
            </a:r>
            <a:r>
              <a:rPr lang="zh-TW" altLang="zh-HK" sz="2400" dirty="0">
                <a:cs typeface="新細明體" panose="02020500000000000000" pitchFamily="18" charset="-120"/>
              </a:rPr>
              <a:t>碟會被放置在欄中</a:t>
            </a:r>
            <a:r>
              <a:rPr lang="zh-TW" altLang="zh-HK" sz="2400" dirty="0">
                <a:solidFill>
                  <a:srgbClr val="FF0000"/>
                </a:solidFill>
                <a:cs typeface="新細明體" panose="02020500000000000000" pitchFamily="18" charset="-120"/>
              </a:rPr>
              <a:t>最低</a:t>
            </a:r>
            <a:r>
              <a:rPr lang="zh-TW" altLang="zh-HK" sz="2400" dirty="0">
                <a:cs typeface="新細明體" panose="02020500000000000000" pitchFamily="18" charset="-120"/>
              </a:rPr>
              <a:t>但並</a:t>
            </a:r>
            <a:r>
              <a:rPr lang="zh-TW" altLang="zh-HK" sz="2400" dirty="0">
                <a:solidFill>
                  <a:srgbClr val="FF0000"/>
                </a:solidFill>
                <a:cs typeface="新細明體" panose="02020500000000000000" pitchFamily="18" charset="-120"/>
              </a:rPr>
              <a:t>未被佔用</a:t>
            </a:r>
            <a:r>
              <a:rPr lang="zh-TW" altLang="zh-HK" sz="2400" dirty="0">
                <a:cs typeface="新細明體" panose="02020500000000000000" pitchFamily="18" charset="-120"/>
              </a:rPr>
              <a:t>的圓圈內。</a:t>
            </a:r>
            <a:endParaRPr lang="zh-HK" altLang="en-US" sz="24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755240"/>
              </p:ext>
            </p:extLst>
          </p:nvPr>
        </p:nvGraphicFramePr>
        <p:xfrm>
          <a:off x="755576" y="2276872"/>
          <a:ext cx="4176466" cy="2968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217"/>
                <a:gridCol w="508642"/>
                <a:gridCol w="508642"/>
                <a:gridCol w="508642"/>
                <a:gridCol w="539397"/>
                <a:gridCol w="508642"/>
                <a:gridCol w="508642"/>
                <a:gridCol w="508642"/>
              </a:tblGrid>
              <a:tr h="4488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984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9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</a:rPr>
                        <a:t>列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74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589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6" name="圖片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402886"/>
            <a:ext cx="2915816" cy="271628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848001" y="522568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b="1" dirty="0">
                <a:solidFill>
                  <a:srgbClr val="FF0000"/>
                </a:solidFill>
              </a:rPr>
              <a:t>欄</a:t>
            </a:r>
            <a:endParaRPr lang="zh-HK" alt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5868144" y="3247054"/>
            <a:ext cx="2232248" cy="1478090"/>
            <a:chOff x="5868144" y="3247054"/>
            <a:chExt cx="2232248" cy="1478090"/>
          </a:xfrm>
        </p:grpSpPr>
        <p:sp>
          <p:nvSpPr>
            <p:cNvPr id="8" name="橢圓 7"/>
            <p:cNvSpPr/>
            <p:nvPr/>
          </p:nvSpPr>
          <p:spPr>
            <a:xfrm>
              <a:off x="5868144" y="4473144"/>
              <a:ext cx="252000" cy="25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" name="橢圓 8"/>
            <p:cNvSpPr/>
            <p:nvPr/>
          </p:nvSpPr>
          <p:spPr>
            <a:xfrm>
              <a:off x="6192208" y="4473144"/>
              <a:ext cx="252000" cy="25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6553200" y="3537040"/>
              <a:ext cx="252000" cy="25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6876256" y="3252041"/>
              <a:ext cx="252000" cy="25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7200320" y="3537040"/>
              <a:ext cx="252000" cy="25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7515583" y="3537040"/>
              <a:ext cx="252000" cy="25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7848392" y="3247054"/>
              <a:ext cx="252000" cy="252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cxnSp>
        <p:nvCxnSpPr>
          <p:cNvPr id="17" name="直線單箭頭接點 16"/>
          <p:cNvCxnSpPr/>
          <p:nvPr/>
        </p:nvCxnSpPr>
        <p:spPr>
          <a:xfrm>
            <a:off x="5436096" y="1974324"/>
            <a:ext cx="1440160" cy="1272730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843808" y="2743815"/>
            <a:ext cx="483487" cy="20904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7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918" y="4077072"/>
            <a:ext cx="2915816" cy="2716284"/>
          </a:xfrm>
          <a:prstGeom prst="rect">
            <a:avLst/>
          </a:prstGeom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343020" y="304476"/>
            <a:ext cx="8467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當玩家有四個圓碟，已連續地放置在一列</a:t>
            </a:r>
            <a:r>
              <a:rPr lang="en-US" altLang="zh-HK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zh-TW" altLang="zh-HK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或一欄</a:t>
            </a:r>
            <a:r>
              <a:rPr lang="en-US" altLang="zh-HK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zh-TW" altLang="zh-HK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內便為勝出。</a:t>
            </a:r>
          </a:p>
          <a:p>
            <a:r>
              <a:rPr lang="zh-TW" altLang="zh-HK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以下兩個例子中，使用圓碟「</a:t>
            </a:r>
            <a:r>
              <a:rPr lang="en-US" altLang="zh-HK" sz="2400" dirty="0">
                <a:latin typeface="Times New Roman" panose="02020603050405020304" pitchFamily="18" charset="0"/>
              </a:rPr>
              <a:t>A</a:t>
            </a:r>
            <a:r>
              <a:rPr lang="zh-TW" altLang="zh-HK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」的玩家皆勝出。</a:t>
            </a:r>
            <a:endParaRPr lang="zh-HK" altLang="en-US" sz="24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10238"/>
              </p:ext>
            </p:extLst>
          </p:nvPr>
        </p:nvGraphicFramePr>
        <p:xfrm>
          <a:off x="251520" y="1196752"/>
          <a:ext cx="4176466" cy="2968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217"/>
                <a:gridCol w="508642"/>
                <a:gridCol w="508642"/>
                <a:gridCol w="508642"/>
                <a:gridCol w="539397"/>
                <a:gridCol w="508642"/>
                <a:gridCol w="508642"/>
                <a:gridCol w="508642"/>
              </a:tblGrid>
              <a:tr h="4488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984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9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</a:rPr>
                        <a:t>列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000" b="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4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589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altLang="zh-HK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欄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73384"/>
              </p:ext>
            </p:extLst>
          </p:nvPr>
        </p:nvGraphicFramePr>
        <p:xfrm>
          <a:off x="4633666" y="1196752"/>
          <a:ext cx="4176466" cy="2968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217"/>
                <a:gridCol w="508642"/>
                <a:gridCol w="508642"/>
                <a:gridCol w="508642"/>
                <a:gridCol w="539397"/>
                <a:gridCol w="508642"/>
                <a:gridCol w="508642"/>
                <a:gridCol w="508642"/>
              </a:tblGrid>
              <a:tr h="4488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984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9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</a:rPr>
                        <a:t>列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2000" b="0" kern="0" dirty="0" smtClean="0">
                          <a:solidFill>
                            <a:srgbClr val="00B050"/>
                          </a:solidFill>
                          <a:effectLst/>
                        </a:rPr>
                        <a:t>B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4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000" b="0" kern="0" dirty="0" smtClean="0">
                          <a:solidFill>
                            <a:srgbClr val="00B050"/>
                          </a:solidFill>
                          <a:effectLst/>
                        </a:rPr>
                        <a:t>B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B050"/>
                          </a:solidFill>
                          <a:effectLst/>
                        </a:rPr>
                        <a:t>B</a:t>
                      </a:r>
                      <a:endParaRPr lang="zh-TW" sz="1800" b="0" kern="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1800" b="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589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altLang="zh-HK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欄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2" name="圓角矩形 11"/>
          <p:cNvSpPr/>
          <p:nvPr/>
        </p:nvSpPr>
        <p:spPr>
          <a:xfrm>
            <a:off x="2411760" y="2492896"/>
            <a:ext cx="432048" cy="13681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圓角矩形 12"/>
          <p:cNvSpPr/>
          <p:nvPr/>
        </p:nvSpPr>
        <p:spPr>
          <a:xfrm>
            <a:off x="6228184" y="2852937"/>
            <a:ext cx="2088232" cy="32403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圓角矩形 9"/>
          <p:cNvSpPr/>
          <p:nvPr/>
        </p:nvSpPr>
        <p:spPr>
          <a:xfrm>
            <a:off x="5426736" y="5155174"/>
            <a:ext cx="441408" cy="1298162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4592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31" y="894196"/>
            <a:ext cx="1654692" cy="1723088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70194"/>
              </p:ext>
            </p:extLst>
          </p:nvPr>
        </p:nvGraphicFramePr>
        <p:xfrm>
          <a:off x="2195736" y="1152692"/>
          <a:ext cx="4176466" cy="2968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217"/>
                <a:gridCol w="508642"/>
                <a:gridCol w="508642"/>
                <a:gridCol w="508642"/>
                <a:gridCol w="539397"/>
                <a:gridCol w="508642"/>
                <a:gridCol w="508642"/>
                <a:gridCol w="508642"/>
              </a:tblGrid>
              <a:tr h="44881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  <a:effectLst/>
                          <a:latin typeface="Wingdings" panose="05000000000000000000" pitchFamily="2" charset="2"/>
                        </a:rPr>
                        <a:t>ê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984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9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列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HK" sz="2000" b="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zh-TW" sz="2000" kern="100" dirty="0"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zh-TW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1800" b="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1800" b="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zh-TW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zh-TW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+mn-ea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1800" b="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4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Wingdings" panose="05000000000000000000" pitchFamily="2" charset="2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</a:t>
                      </a:r>
                      <a:endParaRPr lang="zh-TW" sz="20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Wingdings" panose="05000000000000000000" pitchFamily="2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zh-TW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zh-TW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zh-TW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zh-TW" sz="2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589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altLang="zh-HK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欄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直線圖說文字 1 31"/>
          <p:cNvSpPr>
            <a:spLocks/>
          </p:cNvSpPr>
          <p:nvPr/>
        </p:nvSpPr>
        <p:spPr bwMode="auto">
          <a:xfrm>
            <a:off x="7334085" y="2484786"/>
            <a:ext cx="1352715" cy="576000"/>
          </a:xfrm>
          <a:prstGeom prst="borderCallout1">
            <a:avLst>
              <a:gd name="adj1" fmla="val 18750"/>
              <a:gd name="adj2" fmla="val -8333"/>
              <a:gd name="adj3" fmla="val 136093"/>
              <a:gd name="adj4" fmla="val -89160"/>
            </a:avLst>
          </a:prstGeom>
          <a:noFill/>
          <a:ln w="25400">
            <a:solidFill>
              <a:srgbClr val="243F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topC[7]=2</a:t>
            </a:r>
            <a:endParaRPr kumimoji="0" lang="en-US" altLang="zh-HK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直線圖說文字 1 32"/>
          <p:cNvSpPr>
            <a:spLocks/>
          </p:cNvSpPr>
          <p:nvPr/>
        </p:nvSpPr>
        <p:spPr bwMode="auto">
          <a:xfrm>
            <a:off x="6603784" y="864692"/>
            <a:ext cx="1234356" cy="576000"/>
          </a:xfrm>
          <a:prstGeom prst="borderCallout1">
            <a:avLst>
              <a:gd name="adj1" fmla="val 18750"/>
              <a:gd name="adj2" fmla="val -8333"/>
              <a:gd name="adj3" fmla="val 268213"/>
              <a:gd name="adj4" fmla="val -207931"/>
            </a:avLst>
          </a:prstGeom>
          <a:noFill/>
          <a:ln w="25400">
            <a:solidFill>
              <a:srgbClr val="243F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topC</a:t>
            </a:r>
            <a:r>
              <a:rPr kumimoji="0" lang="en-US" altLang="zh-HK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[3]=5</a:t>
            </a:r>
            <a:endParaRPr kumimoji="0" lang="en-US" altLang="zh-H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直線圖說文字 1 33"/>
          <p:cNvSpPr>
            <a:spLocks/>
          </p:cNvSpPr>
          <p:nvPr/>
        </p:nvSpPr>
        <p:spPr bwMode="auto">
          <a:xfrm>
            <a:off x="600244" y="2794306"/>
            <a:ext cx="1363910" cy="576064"/>
          </a:xfrm>
          <a:prstGeom prst="borderCallout1">
            <a:avLst>
              <a:gd name="adj1" fmla="val 30667"/>
              <a:gd name="adj2" fmla="val 105569"/>
              <a:gd name="adj3" fmla="val 138713"/>
              <a:gd name="adj4" fmla="val 180487"/>
            </a:avLst>
          </a:prstGeom>
          <a:noFill/>
          <a:ln w="25400">
            <a:solidFill>
              <a:srgbClr val="243F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topC[1]=1</a:t>
            </a:r>
            <a:endParaRPr kumimoji="0" lang="en-US" altLang="zh-H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57200" y="260648"/>
            <a:ext cx="77872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H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「直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4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遊戲」程式的偽代碼中，李先生使用了兩個全程陣列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BD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和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topC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kumimoji="0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此遊戲板的例子和一些樣本數值展示如下：</a:t>
            </a:r>
            <a:r>
              <a:rPr kumimoji="0" lang="zh-TW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92369" y="1626583"/>
            <a:ext cx="483487" cy="20904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3569925" y="4070458"/>
            <a:ext cx="1140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stacks</a:t>
            </a:r>
            <a:endParaRPr lang="zh-HK" altLang="en-US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340791"/>
              </p:ext>
            </p:extLst>
          </p:nvPr>
        </p:nvGraphicFramePr>
        <p:xfrm>
          <a:off x="251520" y="4446286"/>
          <a:ext cx="8568952" cy="1892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1924"/>
                <a:gridCol w="5386357"/>
                <a:gridCol w="1114228"/>
                <a:gridCol w="886443"/>
              </a:tblGrid>
              <a:tr h="378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變量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描述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例子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數值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char</a:t>
                      </a:r>
                      <a:r>
                        <a:rPr lang="en-US" sz="1800" kern="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kern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BD</a:t>
                      </a:r>
                      <a:r>
                        <a:rPr lang="en-US" sz="1800" kern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[][]</a:t>
                      </a:r>
                      <a:endParaRPr lang="zh-TW" sz="18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儲存</a:t>
                      </a:r>
                      <a:r>
                        <a:rPr lang="en-US" sz="1800" kern="0" dirty="0" smtClean="0">
                          <a:effectLst/>
                        </a:rPr>
                        <a:t>7</a:t>
                      </a:r>
                      <a:r>
                        <a:rPr lang="en-US" sz="1800" kern="0" dirty="0" smtClean="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US" sz="1800" kern="0" dirty="0" smtClean="0">
                          <a:effectLst/>
                        </a:rPr>
                        <a:t>7</a:t>
                      </a:r>
                      <a:r>
                        <a:rPr lang="zh-TW" sz="1800" kern="0" dirty="0" smtClean="0">
                          <a:effectLst/>
                        </a:rPr>
                        <a:t>遊戲</a:t>
                      </a:r>
                      <a:r>
                        <a:rPr lang="zh-TW" sz="1800" kern="0" dirty="0">
                          <a:effectLst/>
                        </a:rPr>
                        <a:t>板上圓圈的內容的全程</a:t>
                      </a:r>
                      <a:r>
                        <a:rPr lang="zh-TW" sz="1800" kern="0" dirty="0">
                          <a:solidFill>
                            <a:srgbClr val="FF0000"/>
                          </a:solidFill>
                          <a:effectLst/>
                        </a:rPr>
                        <a:t>二維字符陣列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（首和次索引分別代表欄號和列號）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BD[2,1]</a:t>
                      </a:r>
                      <a:endParaRPr lang="zh-TW" sz="18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BD[3,1]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A</a:t>
                      </a:r>
                      <a:endParaRPr lang="zh-TW" sz="18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B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int</a:t>
                      </a:r>
                      <a:r>
                        <a:rPr lang="en-US" sz="1800" kern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2400" kern="0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topC</a:t>
                      </a:r>
                      <a:r>
                        <a:rPr lang="en-US" sz="1800" kern="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[]</a:t>
                      </a:r>
                      <a:endParaRPr lang="zh-TW" sz="1800" kern="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一個全程整數陣列，儲存欄中最低</a:t>
                      </a:r>
                      <a:endParaRPr lang="zh-TW" sz="18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但並</a:t>
                      </a:r>
                      <a:r>
                        <a:rPr lang="zh-TW" sz="1800" kern="0" dirty="0">
                          <a:solidFill>
                            <a:srgbClr val="FF0000"/>
                          </a:solidFill>
                          <a:effectLst/>
                        </a:rPr>
                        <a:t>未被佔用</a:t>
                      </a:r>
                      <a:r>
                        <a:rPr lang="zh-TW" sz="1800" kern="0" dirty="0">
                          <a:effectLst/>
                        </a:rPr>
                        <a:t>的圓圈的列號（索引代表欄號）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</a:rPr>
                        <a:t>topC</a:t>
                      </a:r>
                      <a:r>
                        <a:rPr lang="en-US" sz="1800" kern="0" dirty="0">
                          <a:effectLst/>
                        </a:rPr>
                        <a:t>[3]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5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圓角矩形 13"/>
          <p:cNvSpPr/>
          <p:nvPr/>
        </p:nvSpPr>
        <p:spPr>
          <a:xfrm>
            <a:off x="3275857" y="3370370"/>
            <a:ext cx="1080120" cy="34666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10" name="直線單箭頭接點 9"/>
          <p:cNvCxnSpPr/>
          <p:nvPr/>
        </p:nvCxnSpPr>
        <p:spPr>
          <a:xfrm flipH="1" flipV="1">
            <a:off x="4139953" y="3624257"/>
            <a:ext cx="2828882" cy="1572663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5888713" y="1626583"/>
            <a:ext cx="483487" cy="20904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03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2" grpId="0"/>
      <p:bldP spid="14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304800" y="404664"/>
            <a:ext cx="8227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李先生寫了以下子程式 </a:t>
            </a:r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putDisc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的偽代碼</a:t>
            </a:r>
            <a:r>
              <a:rPr lang="en-US" altLang="zh-HK" kern="0" dirty="0">
                <a:solidFill>
                  <a:srgbClr val="FF0000"/>
                </a:solidFill>
                <a:latin typeface="Courier New" panose="02070309020205020404" pitchFamily="49" charset="0"/>
              </a:rPr>
              <a:t>push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，將一圓碟放置在遊戲板內。</a:t>
            </a:r>
            <a:endParaRPr lang="zh-HK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877872"/>
              </p:ext>
            </p:extLst>
          </p:nvPr>
        </p:nvGraphicFramePr>
        <p:xfrm>
          <a:off x="467544" y="764704"/>
          <a:ext cx="4176464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4"/>
              </a:tblGrid>
              <a:tr h="2304255">
                <a:tc>
                  <a:txBody>
                    <a:bodyPr/>
                    <a:lstStyle/>
                    <a:p>
                      <a:pPr defTabSz="622300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rgbClr val="00B0F0"/>
                          </a:solidFill>
                          <a:effectLst/>
                        </a:rPr>
                        <a:t>col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 ← </a:t>
                      </a:r>
                      <a:r>
                        <a:rPr lang="zh-TW" sz="2000" b="0" kern="100" dirty="0">
                          <a:solidFill>
                            <a:schemeClr val="tx1"/>
                          </a:solidFill>
                          <a:effectLst/>
                        </a:rPr>
                        <a:t>將要放置的欄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US" sz="20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1-7)</a:t>
                      </a:r>
                    </a:p>
                    <a:p>
                      <a:pPr defTabSz="622300">
                        <a:spcAft>
                          <a:spcPts val="0"/>
                        </a:spcAft>
                      </a:pPr>
                      <a:r>
                        <a:rPr lang="en-US" sz="20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player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←</a:t>
                      </a:r>
                      <a:r>
                        <a:rPr lang="zh-TW" sz="2000" b="0" kern="0" dirty="0">
                          <a:solidFill>
                            <a:schemeClr val="tx1"/>
                          </a:solidFill>
                          <a:effectLst/>
                        </a:rPr>
                        <a:t>玩家的圓碟 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20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A,B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defTabSz="622300"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defTabSz="622300">
                        <a:spcAft>
                          <a:spcPts val="0"/>
                        </a:spcAft>
                      </a:pPr>
                      <a:r>
                        <a:rPr lang="zh-TW" sz="2000" b="0" kern="0" dirty="0">
                          <a:solidFill>
                            <a:schemeClr val="tx1"/>
                          </a:solidFill>
                          <a:effectLst/>
                        </a:rPr>
                        <a:t>如果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</a:rPr>
                        <a:t>(1≤</a:t>
                      </a:r>
                      <a:r>
                        <a:rPr lang="en-US" sz="2000" b="0" kern="0" dirty="0">
                          <a:solidFill>
                            <a:srgbClr val="00B0F0"/>
                          </a:solidFill>
                          <a:effectLst/>
                        </a:rPr>
                        <a:t>col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</a:rPr>
                        <a:t>≤7</a:t>
                      </a:r>
                      <a:r>
                        <a:rPr lang="en-US" sz="20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zh-TW" sz="20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與</a:t>
                      </a:r>
                      <a:r>
                        <a:rPr lang="en-US" altLang="zh-TW" sz="20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2000" b="0" kern="0" dirty="0" err="1">
                          <a:solidFill>
                            <a:srgbClr val="FF0000"/>
                          </a:solidFill>
                          <a:effectLst/>
                        </a:rPr>
                        <a:t>topC</a:t>
                      </a:r>
                      <a:r>
                        <a:rPr lang="en-US" sz="2000" b="0" kern="0" dirty="0">
                          <a:solidFill>
                            <a:srgbClr val="FF0000"/>
                          </a:solidFill>
                          <a:effectLst/>
                        </a:rPr>
                        <a:t>[</a:t>
                      </a:r>
                      <a:r>
                        <a:rPr lang="en-US" sz="2000" b="0" kern="0" dirty="0">
                          <a:solidFill>
                            <a:srgbClr val="00B0F0"/>
                          </a:solidFill>
                          <a:effectLst/>
                        </a:rPr>
                        <a:t>col</a:t>
                      </a:r>
                      <a:r>
                        <a:rPr lang="en-US" sz="2000" b="0" kern="0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</a:rPr>
                        <a:t>≤7) </a:t>
                      </a:r>
                      <a:r>
                        <a:rPr lang="zh-TW" sz="2000" b="0" kern="0" dirty="0">
                          <a:solidFill>
                            <a:schemeClr val="tx1"/>
                          </a:solidFill>
                          <a:effectLst/>
                        </a:rPr>
                        <a:t>則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defTabSz="622300"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r>
                        <a:rPr lang="en-US" sz="2000" b="0" kern="0" dirty="0" smtClean="0">
                          <a:solidFill>
                            <a:srgbClr val="00B050"/>
                          </a:solidFill>
                          <a:effectLst/>
                        </a:rPr>
                        <a:t>BD</a:t>
                      </a:r>
                      <a:r>
                        <a:rPr lang="en-US" sz="20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2000" b="0" kern="0" dirty="0" err="1" smtClean="0">
                          <a:solidFill>
                            <a:srgbClr val="00B0F0"/>
                          </a:solidFill>
                          <a:effectLst/>
                        </a:rPr>
                        <a:t>col</a:t>
                      </a:r>
                      <a:r>
                        <a:rPr lang="en-US" sz="2000" b="0" kern="0" dirty="0" err="1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sz="2000" b="0" kern="0" dirty="0" err="1" smtClean="0">
                          <a:solidFill>
                            <a:srgbClr val="FF0000"/>
                          </a:solidFill>
                          <a:effectLst/>
                        </a:rPr>
                        <a:t>topC</a:t>
                      </a:r>
                      <a:r>
                        <a:rPr lang="en-US" sz="2000" b="0" kern="0" dirty="0" smtClean="0">
                          <a:solidFill>
                            <a:srgbClr val="FF0000"/>
                          </a:solidFill>
                          <a:effectLst/>
                        </a:rPr>
                        <a:t>[</a:t>
                      </a:r>
                      <a:r>
                        <a:rPr lang="en-US" sz="2000" b="0" kern="0" dirty="0" smtClean="0">
                          <a:solidFill>
                            <a:srgbClr val="00B0F0"/>
                          </a:solidFill>
                          <a:effectLst/>
                        </a:rPr>
                        <a:t>col</a:t>
                      </a:r>
                      <a:r>
                        <a:rPr lang="en-US" sz="2000" b="0" kern="0" dirty="0" smtClean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r>
                        <a:rPr lang="en-US" sz="20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] </a:t>
                      </a:r>
                      <a:r>
                        <a:rPr lang="en-US" sz="20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← </a:t>
                      </a:r>
                      <a:r>
                        <a:rPr lang="en-US" sz="20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player </a:t>
                      </a:r>
                      <a:r>
                        <a:rPr lang="en-US" sz="2000" b="0" kern="0" dirty="0" smtClean="0">
                          <a:solidFill>
                            <a:srgbClr val="FF0000"/>
                          </a:solidFill>
                          <a:effectLst/>
                        </a:rPr>
                        <a:t>A/B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defTabSz="622300"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r>
                        <a:rPr lang="en-US" sz="2000" b="0" kern="0" dirty="0" err="1">
                          <a:solidFill>
                            <a:srgbClr val="FF0000"/>
                          </a:solidFill>
                          <a:effectLst/>
                        </a:rPr>
                        <a:t>topC</a:t>
                      </a:r>
                      <a:r>
                        <a:rPr lang="en-US" sz="2000" b="0" kern="0" dirty="0">
                          <a:solidFill>
                            <a:srgbClr val="FF0000"/>
                          </a:solidFill>
                          <a:effectLst/>
                        </a:rPr>
                        <a:t>[</a:t>
                      </a:r>
                      <a:r>
                        <a:rPr lang="en-US" sz="2000" b="0" kern="0" dirty="0">
                          <a:solidFill>
                            <a:srgbClr val="00B0F0"/>
                          </a:solidFill>
                          <a:effectLst/>
                        </a:rPr>
                        <a:t>col</a:t>
                      </a:r>
                      <a:r>
                        <a:rPr lang="en-US" sz="2000" b="0" kern="0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 ←</a:t>
                      </a:r>
                      <a:r>
                        <a:rPr lang="en-US" sz="2000" b="0" kern="0" dirty="0" err="1">
                          <a:solidFill>
                            <a:srgbClr val="FF0000"/>
                          </a:solidFill>
                          <a:effectLst/>
                        </a:rPr>
                        <a:t>topC</a:t>
                      </a:r>
                      <a:r>
                        <a:rPr lang="en-US" sz="2000" b="0" kern="0" dirty="0">
                          <a:solidFill>
                            <a:srgbClr val="FF0000"/>
                          </a:solidFill>
                          <a:effectLst/>
                        </a:rPr>
                        <a:t>[</a:t>
                      </a:r>
                      <a:r>
                        <a:rPr lang="en-US" sz="2000" b="0" kern="0" dirty="0">
                          <a:solidFill>
                            <a:srgbClr val="00B0F0"/>
                          </a:solidFill>
                          <a:effectLst/>
                        </a:rPr>
                        <a:t>col</a:t>
                      </a:r>
                      <a:r>
                        <a:rPr lang="en-US" sz="2000" b="0" kern="0" dirty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</a:rPr>
                        <a:t>+ 1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defTabSz="622300"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r>
                        <a:rPr lang="zh-TW" sz="2000" b="0" kern="0" dirty="0">
                          <a:solidFill>
                            <a:schemeClr val="tx1"/>
                          </a:solidFill>
                          <a:effectLst/>
                        </a:rPr>
                        <a:t>傳回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defTabSz="622300">
                        <a:spcAft>
                          <a:spcPts val="0"/>
                        </a:spcAft>
                      </a:pPr>
                      <a:r>
                        <a:rPr lang="zh-TW" sz="2000" b="0" kern="0" dirty="0">
                          <a:solidFill>
                            <a:schemeClr val="tx1"/>
                          </a:solidFill>
                          <a:effectLst/>
                        </a:rPr>
                        <a:t>否則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defTabSz="622300"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</a:rPr>
                        <a:t>	</a:t>
                      </a:r>
                      <a:r>
                        <a:rPr lang="zh-TW" sz="2000" b="0" kern="0" dirty="0">
                          <a:solidFill>
                            <a:schemeClr val="tx1"/>
                          </a:solidFill>
                          <a:effectLst/>
                        </a:rPr>
                        <a:t>傳回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653701"/>
              </p:ext>
            </p:extLst>
          </p:nvPr>
        </p:nvGraphicFramePr>
        <p:xfrm>
          <a:off x="4716016" y="764704"/>
          <a:ext cx="4290138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013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kern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scanf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("%</a:t>
                      </a:r>
                      <a:r>
                        <a:rPr lang="en-US" sz="2000" b="0" kern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",&amp;col);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player = 'A'; // </a:t>
                      </a:r>
                      <a:r>
                        <a:rPr lang="en-US" sz="2000" b="0" kern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A,B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top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= </a:t>
                      </a:r>
                      <a:r>
                        <a:rPr lang="en-US" sz="2000" b="0" kern="0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topC</a:t>
                      </a:r>
                      <a:r>
                        <a:rPr lang="en-US" sz="2000" b="0" kern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[col]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if(col&gt;0 &amp;&amp; col&lt;8 &amp;&amp; </a:t>
                      </a:r>
                      <a:r>
                        <a:rPr lang="en-US" sz="2000" b="0" kern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top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&lt;8){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BD[col][</a:t>
                      </a:r>
                      <a:r>
                        <a:rPr lang="en-US" sz="2000" b="0" kern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top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]= player;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</a:t>
                      </a:r>
                      <a:r>
                        <a:rPr lang="en-US" sz="2000" b="0" kern="0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topC</a:t>
                      </a:r>
                      <a:r>
                        <a:rPr lang="en-US" sz="2000" b="0" kern="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[col]</a:t>
                      </a: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++;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return 1;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}else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return 0;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478573" y="3573016"/>
            <a:ext cx="6541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(a)(</a:t>
            </a:r>
            <a:r>
              <a:rPr lang="en-US" altLang="zh-HK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在「如果」語句中，條件「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HK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en-US" altLang="zh-HK" kern="0" dirty="0" smtClean="0">
                <a:solidFill>
                  <a:srgbClr val="000000"/>
                </a:solidFill>
                <a:latin typeface="Verdana" panose="020B0604030504040204" pitchFamily="34" charset="0"/>
                <a:cs typeface="新細明體" panose="02020500000000000000" pitchFamily="18" charset="-120"/>
              </a:rPr>
              <a:t>≤</a:t>
            </a:r>
            <a:r>
              <a:rPr lang="en-US" altLang="zh-HK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col</a:t>
            </a:r>
            <a:r>
              <a:rPr lang="en-US" altLang="zh-HK" kern="0" dirty="0" smtClean="0">
                <a:solidFill>
                  <a:srgbClr val="000000"/>
                </a:solidFill>
                <a:latin typeface="Verdana" panose="020B0604030504040204" pitchFamily="34" charset="0"/>
                <a:cs typeface="新細明體" panose="02020500000000000000" pitchFamily="18" charset="-120"/>
              </a:rPr>
              <a:t>≤</a:t>
            </a:r>
            <a:r>
              <a:rPr lang="en-US" altLang="zh-HK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」有什麼目的</a:t>
            </a:r>
            <a:r>
              <a:rPr lang="zh-TW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？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83568" y="4838457"/>
            <a:ext cx="7283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在「如果」語句中，條件「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topC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[col] </a:t>
            </a:r>
            <a:r>
              <a:rPr lang="en-US" altLang="zh-HK" kern="0" dirty="0">
                <a:solidFill>
                  <a:srgbClr val="000000"/>
                </a:solidFill>
                <a:latin typeface="Verdana" panose="020B0604030504040204" pitchFamily="34" charset="0"/>
                <a:cs typeface="新細明體" panose="02020500000000000000" pitchFamily="18" charset="-120"/>
              </a:rPr>
              <a:t>≤ 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」有什麼目的</a:t>
            </a:r>
            <a:r>
              <a:rPr lang="zh-TW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？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3912" y="5660593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(iii)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若</a:t>
            </a:r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putDisc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傳回的值是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false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，「直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遊戲」程式應會接着做什麼？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分</a:t>
            </a: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31094" y="3861048"/>
            <a:ext cx="69698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確保圓碟放置在欄</a:t>
            </a:r>
            <a:r>
              <a:rPr lang="en-US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1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至</a:t>
            </a:r>
            <a:r>
              <a:rPr lang="en-US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7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內。</a:t>
            </a:r>
            <a:r>
              <a:rPr lang="en-US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/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0" dirty="0">
                <a:solidFill>
                  <a:srgbClr val="00B0F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有效性檢驗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輸入。</a:t>
            </a:r>
            <a:r>
              <a:rPr lang="en-US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/ 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避免無效的輸入。</a:t>
            </a:r>
            <a:r>
              <a:rPr lang="en-US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/ 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確保</a:t>
            </a:r>
            <a:r>
              <a:rPr lang="en-US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col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在</a:t>
            </a:r>
            <a:r>
              <a:rPr lang="zh-TW" altLang="zh-HK" kern="0" dirty="0">
                <a:solidFill>
                  <a:srgbClr val="00B0F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正確範圍</a:t>
            </a:r>
            <a:r>
              <a:rPr lang="en-US" altLang="zh-HK" kern="0" dirty="0">
                <a:solidFill>
                  <a:srgbClr val="00B0F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(1-7)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內。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strike="sngStrike" kern="0" dirty="0">
                <a:solidFill>
                  <a:srgbClr val="00B0F0"/>
                </a:solidFill>
                <a:latin typeface="新細明體" panose="02020500000000000000" pitchFamily="18" charset="-120"/>
                <a:cs typeface="新細明體" panose="02020500000000000000" pitchFamily="18" charset="-120"/>
              </a:rPr>
              <a:t>X </a:t>
            </a:r>
            <a:r>
              <a:rPr lang="zh-TW" altLang="zh-HK" strike="sngStrike" kern="0" dirty="0">
                <a:solidFill>
                  <a:srgbClr val="00B0F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確保 </a:t>
            </a:r>
            <a:r>
              <a:rPr lang="en-US" altLang="zh-HK" strike="sngStrike" kern="0" dirty="0">
                <a:solidFill>
                  <a:srgbClr val="00B0F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col </a:t>
            </a:r>
            <a:r>
              <a:rPr lang="zh-TW" altLang="zh-HK" strike="sngStrike" kern="0" dirty="0">
                <a:solidFill>
                  <a:srgbClr val="00B0F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在</a:t>
            </a:r>
            <a:r>
              <a:rPr lang="en-US" altLang="zh-HK" strike="sngStrike" kern="0" dirty="0">
                <a:solidFill>
                  <a:srgbClr val="00B0F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1</a:t>
            </a:r>
            <a:r>
              <a:rPr lang="zh-TW" altLang="zh-HK" strike="sngStrike" kern="0" dirty="0">
                <a:solidFill>
                  <a:srgbClr val="00B0F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至</a:t>
            </a:r>
            <a:r>
              <a:rPr lang="en-US" altLang="zh-HK" strike="sngStrike" kern="0" dirty="0">
                <a:solidFill>
                  <a:srgbClr val="00B0F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7</a:t>
            </a:r>
            <a:r>
              <a:rPr lang="zh-TW" altLang="zh-HK" strike="sngStrike" kern="0" dirty="0">
                <a:solidFill>
                  <a:srgbClr val="00B0F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之間。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31094" y="5229200"/>
            <a:ext cx="6122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確保欄</a:t>
            </a:r>
            <a:r>
              <a:rPr lang="en-US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col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仍然有放置額外圓碟的空間。</a:t>
            </a:r>
            <a:r>
              <a:rPr lang="en-US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/ 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檢査欄是否已滿。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31094" y="6029925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要求玩家</a:t>
            </a:r>
            <a:r>
              <a:rPr lang="zh-TW" altLang="zh-HK" kern="0" dirty="0">
                <a:solidFill>
                  <a:srgbClr val="00B0F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再次輸入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欄數。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983940" y="1650211"/>
            <a:ext cx="1080120" cy="3600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圓角矩形 13"/>
          <p:cNvSpPr/>
          <p:nvPr/>
        </p:nvSpPr>
        <p:spPr>
          <a:xfrm>
            <a:off x="2339752" y="1650211"/>
            <a:ext cx="1440160" cy="3600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5" name="圖片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78" y="2359097"/>
            <a:ext cx="1654692" cy="1723088"/>
          </a:xfrm>
          <a:prstGeom prst="rect">
            <a:avLst/>
          </a:prstGeom>
        </p:spPr>
      </p:pic>
      <p:sp>
        <p:nvSpPr>
          <p:cNvPr id="16" name="圓角矩形 15"/>
          <p:cNvSpPr/>
          <p:nvPr/>
        </p:nvSpPr>
        <p:spPr>
          <a:xfrm>
            <a:off x="1115616" y="3158772"/>
            <a:ext cx="1224136" cy="40321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7" name="圓角矩形 16"/>
          <p:cNvSpPr/>
          <p:nvPr/>
        </p:nvSpPr>
        <p:spPr>
          <a:xfrm>
            <a:off x="1835696" y="1988880"/>
            <a:ext cx="1008112" cy="324000"/>
          </a:xfrm>
          <a:prstGeom prst="roundRect">
            <a:avLst/>
          </a:prstGeom>
          <a:noFill/>
          <a:ln w="19050">
            <a:solidFill>
              <a:srgbClr val="00B0F0"/>
            </a:solidFill>
            <a:prstDash val="solid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497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3" grpId="1" animBg="1"/>
      <p:bldP spid="14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5" name="文字方塊 74"/>
          <p:cNvSpPr txBox="1"/>
          <p:nvPr/>
        </p:nvSpPr>
        <p:spPr>
          <a:xfrm>
            <a:off x="4340865" y="4727595"/>
            <a:ext cx="1261893" cy="39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zh-TW" kern="100" dirty="0"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欄</a:t>
            </a:r>
            <a:r>
              <a:rPr lang="en-US" kern="100" dirty="0"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col=4</a:t>
            </a:r>
            <a:endParaRPr lang="zh-TW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3810552" y="1024623"/>
            <a:ext cx="526068" cy="2742896"/>
            <a:chOff x="0" y="491706"/>
            <a:chExt cx="360000" cy="1834527"/>
          </a:xfrm>
        </p:grpSpPr>
        <p:sp>
          <p:nvSpPr>
            <p:cNvPr id="43" name="橢圓 42"/>
            <p:cNvSpPr/>
            <p:nvPr/>
          </p:nvSpPr>
          <p:spPr>
            <a:xfrm>
              <a:off x="0" y="49170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4" name="橢圓 43"/>
            <p:cNvSpPr/>
            <p:nvPr/>
          </p:nvSpPr>
          <p:spPr>
            <a:xfrm>
              <a:off x="0" y="983411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>
              <a:off x="0" y="1475117"/>
              <a:ext cx="360000" cy="360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0" y="1966823"/>
              <a:ext cx="359410" cy="35941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4732284" y="1024623"/>
            <a:ext cx="526068" cy="2742896"/>
            <a:chOff x="0" y="491706"/>
            <a:chExt cx="360000" cy="1834527"/>
          </a:xfrm>
        </p:grpSpPr>
        <p:sp>
          <p:nvSpPr>
            <p:cNvPr id="39" name="橢圓 38"/>
            <p:cNvSpPr/>
            <p:nvPr/>
          </p:nvSpPr>
          <p:spPr>
            <a:xfrm>
              <a:off x="0" y="49170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0" name="橢圓 39"/>
            <p:cNvSpPr/>
            <p:nvPr/>
          </p:nvSpPr>
          <p:spPr>
            <a:xfrm>
              <a:off x="0" y="983411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41" name="橢圓 40"/>
            <p:cNvSpPr/>
            <p:nvPr/>
          </p:nvSpPr>
          <p:spPr>
            <a:xfrm>
              <a:off x="0" y="1475117"/>
              <a:ext cx="360000" cy="36000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kern="100">
                  <a:solidFill>
                    <a:srgbClr val="FF0000"/>
                  </a:solidFill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??</a:t>
              </a:r>
              <a:endParaRPr lang="zh-TW" sz="1600" kern="100">
                <a:effectLst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42" name="橢圓 41"/>
            <p:cNvSpPr/>
            <p:nvPr/>
          </p:nvSpPr>
          <p:spPr>
            <a:xfrm>
              <a:off x="0" y="1966823"/>
              <a:ext cx="359410" cy="35941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5654018" y="1024623"/>
            <a:ext cx="526068" cy="2742896"/>
            <a:chOff x="0" y="491706"/>
            <a:chExt cx="360000" cy="1834527"/>
          </a:xfrm>
        </p:grpSpPr>
        <p:sp>
          <p:nvSpPr>
            <p:cNvPr id="35" name="橢圓 34"/>
            <p:cNvSpPr/>
            <p:nvPr/>
          </p:nvSpPr>
          <p:spPr>
            <a:xfrm>
              <a:off x="0" y="49170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0" y="983411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7" name="橢圓 36"/>
            <p:cNvSpPr/>
            <p:nvPr/>
          </p:nvSpPr>
          <p:spPr>
            <a:xfrm>
              <a:off x="0" y="1475117"/>
              <a:ext cx="360000" cy="3600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8" name="橢圓 37"/>
            <p:cNvSpPr/>
            <p:nvPr/>
          </p:nvSpPr>
          <p:spPr>
            <a:xfrm>
              <a:off x="0" y="1966823"/>
              <a:ext cx="359410" cy="35941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6575751" y="1024623"/>
            <a:ext cx="526068" cy="2742896"/>
            <a:chOff x="0" y="491706"/>
            <a:chExt cx="360000" cy="1834527"/>
          </a:xfrm>
        </p:grpSpPr>
        <p:sp>
          <p:nvSpPr>
            <p:cNvPr id="31" name="橢圓 30"/>
            <p:cNvSpPr/>
            <p:nvPr/>
          </p:nvSpPr>
          <p:spPr>
            <a:xfrm>
              <a:off x="0" y="49170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2" name="橢圓 31"/>
            <p:cNvSpPr/>
            <p:nvPr/>
          </p:nvSpPr>
          <p:spPr>
            <a:xfrm>
              <a:off x="0" y="983411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3" name="橢圓 32"/>
            <p:cNvSpPr/>
            <p:nvPr/>
          </p:nvSpPr>
          <p:spPr>
            <a:xfrm>
              <a:off x="0" y="1475117"/>
              <a:ext cx="360000" cy="3600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4" name="橢圓 33"/>
            <p:cNvSpPr/>
            <p:nvPr/>
          </p:nvSpPr>
          <p:spPr>
            <a:xfrm>
              <a:off x="0" y="1966823"/>
              <a:ext cx="359410" cy="35941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2888819" y="1024623"/>
            <a:ext cx="526068" cy="2743595"/>
            <a:chOff x="0" y="491706"/>
            <a:chExt cx="360000" cy="1834527"/>
          </a:xfrm>
        </p:grpSpPr>
        <p:sp>
          <p:nvSpPr>
            <p:cNvPr id="27" name="橢圓 26"/>
            <p:cNvSpPr/>
            <p:nvPr/>
          </p:nvSpPr>
          <p:spPr>
            <a:xfrm>
              <a:off x="0" y="49170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8" name="橢圓 27"/>
            <p:cNvSpPr/>
            <p:nvPr/>
          </p:nvSpPr>
          <p:spPr>
            <a:xfrm>
              <a:off x="0" y="983411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9" name="橢圓 28"/>
            <p:cNvSpPr/>
            <p:nvPr/>
          </p:nvSpPr>
          <p:spPr>
            <a:xfrm>
              <a:off x="0" y="1475117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30" name="橢圓 29"/>
            <p:cNvSpPr/>
            <p:nvPr/>
          </p:nvSpPr>
          <p:spPr>
            <a:xfrm>
              <a:off x="0" y="1966823"/>
              <a:ext cx="359410" cy="35941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1967086" y="1024623"/>
            <a:ext cx="526068" cy="2742896"/>
            <a:chOff x="0" y="491706"/>
            <a:chExt cx="360000" cy="1834527"/>
          </a:xfrm>
        </p:grpSpPr>
        <p:sp>
          <p:nvSpPr>
            <p:cNvPr id="23" name="橢圓 22"/>
            <p:cNvSpPr/>
            <p:nvPr/>
          </p:nvSpPr>
          <p:spPr>
            <a:xfrm>
              <a:off x="0" y="491706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4" name="橢圓 23"/>
            <p:cNvSpPr/>
            <p:nvPr/>
          </p:nvSpPr>
          <p:spPr>
            <a:xfrm>
              <a:off x="0" y="983411"/>
              <a:ext cx="360000" cy="36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5" name="橢圓 24"/>
            <p:cNvSpPr/>
            <p:nvPr/>
          </p:nvSpPr>
          <p:spPr>
            <a:xfrm>
              <a:off x="0" y="1475117"/>
              <a:ext cx="360000" cy="360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6" name="橢圓 25"/>
            <p:cNvSpPr/>
            <p:nvPr/>
          </p:nvSpPr>
          <p:spPr>
            <a:xfrm>
              <a:off x="0" y="1966823"/>
              <a:ext cx="359410" cy="35941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sp>
        <p:nvSpPr>
          <p:cNvPr id="15" name="文字方塊 80"/>
          <p:cNvSpPr txBox="1"/>
          <p:nvPr/>
        </p:nvSpPr>
        <p:spPr>
          <a:xfrm>
            <a:off x="5931801" y="1618131"/>
            <a:ext cx="1830085" cy="396000"/>
          </a:xfrm>
          <a:prstGeom prst="borderCallout1">
            <a:avLst>
              <a:gd name="adj1" fmla="val 85424"/>
              <a:gd name="adj2" fmla="val -2813"/>
              <a:gd name="adj3" fmla="val 263042"/>
              <a:gd name="adj4" fmla="val -46489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B05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kern="100"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topC[col]=3</a:t>
            </a:r>
            <a:endParaRPr lang="zh-TW" sz="2800" kern="10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1979712" y="4005064"/>
            <a:ext cx="5109481" cy="538254"/>
            <a:chOff x="0" y="0"/>
            <a:chExt cx="3490799" cy="359873"/>
          </a:xfrm>
        </p:grpSpPr>
        <p:sp>
          <p:nvSpPr>
            <p:cNvPr id="17" name="橢圓 16"/>
            <p:cNvSpPr/>
            <p:nvPr/>
          </p:nvSpPr>
          <p:spPr>
            <a:xfrm>
              <a:off x="0" y="0"/>
              <a:ext cx="359410" cy="35941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>
              <a:off x="629728" y="0"/>
              <a:ext cx="359410" cy="35987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1259457" y="0"/>
              <a:ext cx="359410" cy="35987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1880558" y="0"/>
              <a:ext cx="359410" cy="35987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1" name="橢圓 20"/>
            <p:cNvSpPr/>
            <p:nvPr/>
          </p:nvSpPr>
          <p:spPr>
            <a:xfrm>
              <a:off x="2510287" y="0"/>
              <a:ext cx="359410" cy="35987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3131389" y="0"/>
              <a:ext cx="359410" cy="35987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</p:grpSp>
      <p:sp>
        <p:nvSpPr>
          <p:cNvPr id="47" name="文字方塊 91"/>
          <p:cNvSpPr txBox="1"/>
          <p:nvPr/>
        </p:nvSpPr>
        <p:spPr>
          <a:xfrm>
            <a:off x="311867" y="1969695"/>
            <a:ext cx="3240000" cy="396000"/>
          </a:xfrm>
          <a:prstGeom prst="rect">
            <a:avLst/>
          </a:prstGeom>
          <a:solidFill>
            <a:srgbClr val="FFFF00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kern="100" dirty="0" err="1"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check</a:t>
            </a:r>
            <a:r>
              <a:rPr lang="en-US" kern="100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Row</a:t>
            </a:r>
            <a:r>
              <a:rPr lang="en-US" kern="100" dirty="0"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kern="100" dirty="0" err="1"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col,player</a:t>
            </a:r>
            <a:r>
              <a:rPr lang="en-US" kern="100" dirty="0"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sz="28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48" name="文字方塊 92"/>
          <p:cNvSpPr txBox="1"/>
          <p:nvPr/>
        </p:nvSpPr>
        <p:spPr>
          <a:xfrm>
            <a:off x="3679236" y="5322009"/>
            <a:ext cx="2520000" cy="396000"/>
          </a:xfrm>
          <a:prstGeom prst="rect">
            <a:avLst/>
          </a:prstGeom>
          <a:solidFill>
            <a:srgbClr val="FFFF00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kern="100" dirty="0" err="1"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check</a:t>
            </a:r>
            <a:r>
              <a:rPr lang="en-US" kern="100" dirty="0" err="1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Col</a:t>
            </a:r>
            <a:r>
              <a:rPr lang="en-US" kern="100" dirty="0">
                <a:effectLst/>
                <a:latin typeface="Arial Black" panose="020B0A040201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(col)</a:t>
            </a:r>
            <a:endParaRPr lang="zh-TW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6" name="直線單箭頭接點 5"/>
          <p:cNvCxnSpPr/>
          <p:nvPr/>
        </p:nvCxnSpPr>
        <p:spPr>
          <a:xfrm>
            <a:off x="5009788" y="2933900"/>
            <a:ext cx="0" cy="1948523"/>
          </a:xfrm>
          <a:prstGeom prst="straightConnector1">
            <a:avLst/>
          </a:prstGeom>
          <a:ln w="76200">
            <a:solidFill>
              <a:srgbClr val="FFC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>
            <a:off x="5338355" y="2766438"/>
            <a:ext cx="2107061" cy="0"/>
          </a:xfrm>
          <a:prstGeom prst="straightConnector1">
            <a:avLst/>
          </a:prstGeom>
          <a:ln w="76200">
            <a:solidFill>
              <a:srgbClr val="92D05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1512533" y="2766438"/>
            <a:ext cx="3161057" cy="0"/>
          </a:xfrm>
          <a:prstGeom prst="straightConnector1">
            <a:avLst/>
          </a:prstGeom>
          <a:ln w="76200">
            <a:solidFill>
              <a:srgbClr val="92D05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98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47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75743"/>
              </p:ext>
            </p:extLst>
          </p:nvPr>
        </p:nvGraphicFramePr>
        <p:xfrm>
          <a:off x="981945" y="3835906"/>
          <a:ext cx="7118448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1844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col 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zh-TW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剛投入圓碟的欄</a:t>
                      </a:r>
                      <a:r>
                        <a:rPr lang="zh-TW" sz="1800" kern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號</a:t>
                      </a:r>
                      <a:r>
                        <a:rPr lang="en-US" altLang="zh-TW" sz="1800" kern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(7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player 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zh-TW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玩家的圓</a:t>
                      </a:r>
                      <a:r>
                        <a:rPr lang="zh-TW" sz="1800" kern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碟</a:t>
                      </a:r>
                      <a:r>
                        <a:rPr lang="en-US" altLang="zh-TW" sz="1800" kern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altLang="zh-TW" sz="1800" kern="0" dirty="0" smtClean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A)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connected 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1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kern="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topC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</a:t>
                      </a:r>
                      <a:r>
                        <a:rPr lang="en-US" sz="1800" u="sng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</a:t>
                      </a:r>
                      <a:r>
                        <a:rPr lang="en-US" sz="1800" kern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 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–2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當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(i≥1) </a:t>
                      </a:r>
                      <a:r>
                        <a:rPr lang="zh-TW" sz="1800" kern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與</a:t>
                      </a:r>
                      <a:r>
                        <a:rPr lang="en-US" altLang="zh-TW" sz="1800" kern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kern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BD</a:t>
                      </a:r>
                      <a:r>
                        <a:rPr lang="en-US" sz="1800" kern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</a:t>
                      </a:r>
                      <a:r>
                        <a:rPr lang="en-US" altLang="zh-HK" sz="1800" u="sng" kern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</a:t>
                      </a:r>
                      <a:r>
                        <a:rPr lang="en-US" altLang="zh-HK" sz="1800" u="none" kern="0" dirty="0" smtClean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</a:t>
                      </a:r>
                      <a:r>
                        <a:rPr lang="en-US" sz="1800" u="sng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] = player)</a:t>
                      </a:r>
                      <a:r>
                        <a:rPr lang="zh-TW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便執行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connected 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 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connected+1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i</a:t>
                      </a: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←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i-1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如果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(connected = </a:t>
                      </a:r>
                      <a:r>
                        <a:rPr lang="en-US" sz="1800" u="sng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		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</a:t>
                      </a:r>
                      <a:r>
                        <a:rPr lang="zh-TW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則傳回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true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否則傳回</a:t>
                      </a: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false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" name="圖片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975" y="2636912"/>
            <a:ext cx="2448657" cy="2336138"/>
          </a:xfrm>
          <a:prstGeom prst="rect">
            <a:avLst/>
          </a:prstGeom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69196" y="332656"/>
            <a:ext cx="82176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李先生使用子程式</a:t>
            </a:r>
            <a:r>
              <a:rPr lang="en-US" altLang="zh-HK" kern="1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checkCol</a:t>
            </a:r>
            <a:r>
              <a:rPr lang="en-US" altLang="zh-HK" kern="100" dirty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和</a:t>
            </a:r>
            <a:r>
              <a:rPr lang="en-US" altLang="zh-HK" kern="1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checkRow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分別檢查是否有一個玩家已有四個圓碟連續地放置在一欄或一列中，這項檢查會在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執行</a:t>
            </a:r>
            <a:r>
              <a:rPr lang="en-US" altLang="zh-HK" kern="100" dirty="0" err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putDisc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後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進行。若有玩家勝出，它們會傳回</a:t>
            </a:r>
            <a:r>
              <a:rPr lang="en-US" altLang="zh-HK" kern="100" dirty="0">
                <a:latin typeface="Courier New" panose="02070309020205020404" pitchFamily="49" charset="0"/>
                <a:cs typeface="Times New Roman" panose="02020603050405020304" pitchFamily="18" charset="0"/>
              </a:rPr>
              <a:t>true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，否則會傳回</a:t>
            </a:r>
            <a:r>
              <a:rPr lang="en-US" altLang="zh-HK" kern="100" dirty="0">
                <a:latin typeface="Courier New" panose="02070309020205020404" pitchFamily="49" charset="0"/>
                <a:cs typeface="Times New Roman" panose="02020603050405020304" pitchFamily="18" charset="0"/>
              </a:rPr>
              <a:t>false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。除</a:t>
            </a:r>
            <a:r>
              <a:rPr lang="en-US" altLang="zh-HK" kern="100" dirty="0">
                <a:latin typeface="Courier New" panose="02070309020205020404" pitchFamily="49" charset="0"/>
                <a:cs typeface="Times New Roman" panose="02020603050405020304" pitchFamily="18" charset="0"/>
              </a:rPr>
              <a:t>BD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和</a:t>
            </a:r>
            <a:r>
              <a:rPr lang="en-US" altLang="zh-HK" kern="1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topC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外，李先生在這些子程式中使用以下變量</a:t>
            </a:r>
            <a:r>
              <a:rPr lang="zh-TW" altLang="zh-HK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282004"/>
              </p:ext>
            </p:extLst>
          </p:nvPr>
        </p:nvGraphicFramePr>
        <p:xfrm>
          <a:off x="1515616" y="1532985"/>
          <a:ext cx="6956663" cy="1651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524"/>
                <a:gridCol w="5588139"/>
              </a:tblGrid>
              <a:tr h="330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+mn-ea"/>
                          <a:ea typeface="+mn-ea"/>
                        </a:rPr>
                        <a:t>變量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  <a:latin typeface="+mn-ea"/>
                          <a:ea typeface="+mn-ea"/>
                        </a:rPr>
                        <a:t>描述</a:t>
                      </a:r>
                      <a:endParaRPr lang="zh-TW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ea"/>
                          <a:ea typeface="+mn-ea"/>
                        </a:rPr>
                        <a:t>col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+mn-ea"/>
                          <a:ea typeface="+mn-ea"/>
                        </a:rPr>
                        <a:t>儲存剛投入圓碟的</a:t>
                      </a:r>
                      <a:r>
                        <a:rPr lang="zh-TW" sz="1800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欄號</a:t>
                      </a:r>
                      <a:r>
                        <a:rPr lang="zh-TW" sz="1800" kern="0" dirty="0">
                          <a:effectLst/>
                          <a:latin typeface="+mn-ea"/>
                          <a:ea typeface="+mn-ea"/>
                        </a:rPr>
                        <a:t>的整數變量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ea"/>
                          <a:ea typeface="+mn-ea"/>
                        </a:rPr>
                        <a:t>player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+mn-ea"/>
                          <a:ea typeface="+mn-ea"/>
                        </a:rPr>
                        <a:t>儲存圓碟標籤的字符變量，其標籤代表玩家的身分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+mn-ea"/>
                          <a:ea typeface="+mn-ea"/>
                        </a:rPr>
                        <a:t>connected</a:t>
                      </a:r>
                      <a:endParaRPr lang="zh-TW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+mn-ea"/>
                          <a:ea typeface="+mn-ea"/>
                        </a:rPr>
                        <a:t>計算在檢查期間相連圓碟數目的整數變量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+mn-ea"/>
                          <a:ea typeface="+mn-ea"/>
                        </a:rPr>
                        <a:t>i</a:t>
                      </a:r>
                      <a:endParaRPr lang="zh-TW" sz="1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+mn-ea"/>
                          <a:ea typeface="+mn-ea"/>
                        </a:rPr>
                        <a:t>暫存整數變量</a:t>
                      </a:r>
                      <a:endParaRPr lang="zh-TW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11560" y="3282993"/>
            <a:ext cx="3772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完成以下</a:t>
            </a:r>
            <a:r>
              <a:rPr lang="en-US" altLang="zh-HK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checkCol</a:t>
            </a:r>
            <a:r>
              <a:rPr lang="en-US" altLang="zh-HK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zh-TW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的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偽代碼：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21697" y="566424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b="1" kern="0" dirty="0">
                <a:solidFill>
                  <a:srgbClr val="FF0000"/>
                </a:solidFill>
                <a:latin typeface="Arial Black" panose="020B0A04020102020204" pitchFamily="34" charset="0"/>
                <a:cs typeface="Consolas" panose="020B0609020204030204" pitchFamily="49" charset="0"/>
              </a:rPr>
              <a:t>4</a:t>
            </a:r>
            <a:endParaRPr lang="zh-HK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235411" y="4900326"/>
            <a:ext cx="976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b="1" kern="0" dirty="0" smtClean="0">
                <a:solidFill>
                  <a:srgbClr val="FF0000"/>
                </a:solidFill>
                <a:latin typeface="Arial Black" panose="020B0A04020102020204" pitchFamily="34" charset="0"/>
                <a:cs typeface="Consolas" panose="020B0609020204030204" pitchFamily="49" charset="0"/>
              </a:rPr>
              <a:t>col </a:t>
            </a:r>
            <a:r>
              <a:rPr lang="en-US" altLang="zh-HK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HK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HK" b="1" kern="0" dirty="0" err="1" smtClean="0">
                <a:solidFill>
                  <a:srgbClr val="FF0000"/>
                </a:solidFill>
                <a:latin typeface="Arial Black" panose="020B0A04020102020204" pitchFamily="34" charset="0"/>
                <a:cs typeface="Consolas" panose="020B0609020204030204" pitchFamily="49" charset="0"/>
              </a:rPr>
              <a:t>i</a:t>
            </a:r>
            <a:endParaRPr lang="zh-HK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202413" y="458112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0" dirty="0">
                <a:solidFill>
                  <a:srgbClr val="FF0000"/>
                </a:solidFill>
                <a:latin typeface="Arial Black" panose="020B0A04020102020204" pitchFamily="34" charset="0"/>
                <a:cs typeface="Consolas" panose="020B0609020204030204" pitchFamily="49" charset="0"/>
              </a:rPr>
              <a:t>col</a:t>
            </a:r>
            <a:endParaRPr lang="zh-HK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7812360" y="2468154"/>
            <a:ext cx="0" cy="1044000"/>
          </a:xfrm>
          <a:prstGeom prst="straightConnector1">
            <a:avLst/>
          </a:prstGeom>
          <a:ln w="76200">
            <a:solidFill>
              <a:srgbClr val="FFC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橢圓 12"/>
          <p:cNvSpPr/>
          <p:nvPr/>
        </p:nvSpPr>
        <p:spPr>
          <a:xfrm>
            <a:off x="7705100" y="3617533"/>
            <a:ext cx="252000" cy="25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15" name="直線單箭頭接點 14"/>
          <p:cNvCxnSpPr/>
          <p:nvPr/>
        </p:nvCxnSpPr>
        <p:spPr>
          <a:xfrm flipH="1">
            <a:off x="8041517" y="4005064"/>
            <a:ext cx="55416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7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611560" y="476672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(c) 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編寫</a:t>
            </a:r>
            <a:r>
              <a:rPr lang="en-US" altLang="zh-HK" kern="1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checkRow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，其首行如下所示。考生可以直接使用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(a)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(b)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部的變量，如有需要，也可定義其他變量。在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版本中，</a:t>
            </a:r>
            <a:r>
              <a:rPr lang="en-US" altLang="zh-HK" kern="1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checkRow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傳回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分別代表布爾值「真」和「假」。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20109"/>
              </p:ext>
            </p:extLst>
          </p:nvPr>
        </p:nvGraphicFramePr>
        <p:xfrm>
          <a:off x="899592" y="1700808"/>
          <a:ext cx="7344816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44816"/>
              </a:tblGrid>
              <a:tr h="64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kern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checkrow (</a:t>
                      </a:r>
                      <a:r>
                        <a:rPr lang="en-US" sz="1800" kern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col, char player){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	</a:t>
                      </a:r>
                      <a:r>
                        <a:rPr lang="en-US" sz="18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</a:t>
                      </a: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y= </a:t>
                      </a:r>
                      <a:r>
                        <a:rPr lang="en-US" sz="1800" kern="100" dirty="0" err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topC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[col]-1</a:t>
                      </a: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en-US" sz="1800" kern="1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en-US" sz="1800" kern="1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=col-1</a:t>
                      </a: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connected=1;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1800" kern="100" dirty="0" smtClean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1800" kern="100" dirty="0" smtClean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1800" kern="100" dirty="0" smtClean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1800" kern="100" dirty="0" smtClean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1800" kern="100" dirty="0" smtClean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	</a:t>
                      </a:r>
                      <a:r>
                        <a:rPr lang="en-US" sz="1800" kern="1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en-US" sz="1800" kern="1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= col+1;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kern="1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	return (connected&gt;=4</a:t>
                      </a:r>
                      <a:r>
                        <a:rPr lang="en-US" sz="1800" kern="1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);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}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817128" y="2289350"/>
            <a:ext cx="5779208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while(</a:t>
            </a:r>
            <a:r>
              <a:rPr lang="en-US" altLang="zh-HK" kern="1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&gt;=</a:t>
            </a: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&amp;&amp; BD[</a:t>
            </a:r>
            <a:r>
              <a:rPr lang="en-US" altLang="zh-HK" kern="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][y]==player){ 	// </a:t>
            </a: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</a:t>
            </a:r>
            <a:r>
              <a:rPr lang="zh-TW" altLang="zh-HK" kern="100" dirty="0">
                <a:latin typeface="Verdana" panose="020B0604030504040204" pitchFamily="34" charset="0"/>
                <a:cs typeface="Verdana" panose="020B0604030504040204" pitchFamily="34" charset="0"/>
              </a:rPr>
              <a:t>左</a:t>
            </a: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connected++;</a:t>
            </a:r>
            <a:endParaRPr lang="zh-TW" altLang="zh-HK" kern="100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zh-HK" kern="1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-;</a:t>
            </a:r>
            <a:endParaRPr lang="zh-TW" altLang="zh-HK" kern="100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  <a:endParaRPr lang="en-US" altLang="zh-HK" kern="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圖片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673" y="4351589"/>
            <a:ext cx="2520280" cy="2245816"/>
          </a:xfrm>
          <a:prstGeom prst="rect">
            <a:avLst/>
          </a:prstGeom>
        </p:spPr>
      </p:pic>
      <p:cxnSp>
        <p:nvCxnSpPr>
          <p:cNvPr id="6" name="直線單箭頭接點 5"/>
          <p:cNvCxnSpPr/>
          <p:nvPr/>
        </p:nvCxnSpPr>
        <p:spPr>
          <a:xfrm>
            <a:off x="5724128" y="5651576"/>
            <a:ext cx="1332000" cy="0"/>
          </a:xfrm>
          <a:prstGeom prst="straightConnector1">
            <a:avLst/>
          </a:prstGeom>
          <a:ln w="76200">
            <a:solidFill>
              <a:srgbClr val="00B0F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7596456" y="5651576"/>
            <a:ext cx="1080000" cy="0"/>
          </a:xfrm>
          <a:prstGeom prst="straightConnector1">
            <a:avLst/>
          </a:prstGeom>
          <a:ln w="762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817128" y="3933056"/>
            <a:ext cx="5779207" cy="120032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while(</a:t>
            </a:r>
            <a:r>
              <a:rPr lang="en-US" altLang="zh-HK" kern="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&lt;=7 &amp;&amp; BD[</a:t>
            </a:r>
            <a:r>
              <a:rPr lang="en-US" altLang="zh-HK" kern="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][y]==player){ 	// </a:t>
            </a:r>
            <a:r>
              <a:rPr lang="zh-TW" altLang="zh-HK" kern="100" dirty="0">
                <a:latin typeface="Verdana" panose="020B0604030504040204" pitchFamily="34" charset="0"/>
                <a:cs typeface="Verdana" panose="020B0604030504040204" pitchFamily="34" charset="0"/>
              </a:rPr>
              <a:t>右</a:t>
            </a: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</a:t>
            </a:r>
            <a:endParaRPr lang="zh-TW" altLang="zh-HK" kern="100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connected++;</a:t>
            </a:r>
            <a:endParaRPr lang="zh-TW" altLang="zh-HK" kern="100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zh-HK" kern="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++;</a:t>
            </a:r>
            <a:endParaRPr lang="zh-TW" altLang="zh-HK" kern="100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</a:p>
        </p:txBody>
      </p:sp>
      <p:sp>
        <p:nvSpPr>
          <p:cNvPr id="7" name="矩形 6"/>
          <p:cNvSpPr/>
          <p:nvPr/>
        </p:nvSpPr>
        <p:spPr>
          <a:xfrm>
            <a:off x="4091065" y="1400002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(A,B)</a:t>
            </a:r>
            <a:endParaRPr lang="zh-TW" altLang="zh-HK" kern="1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771800" y="1400002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(1-7)</a:t>
            </a:r>
            <a:endParaRPr lang="zh-TW" altLang="zh-HK" kern="1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93914" y="546691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kern="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zh-TW" altLang="zh-HK" kern="100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092280" y="6372036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b="1" kern="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</a:t>
            </a:r>
            <a:endParaRPr lang="zh-TW" altLang="zh-HK" b="1" kern="100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6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142720"/>
              </p:ext>
            </p:extLst>
          </p:nvPr>
        </p:nvGraphicFramePr>
        <p:xfrm>
          <a:off x="5076056" y="263838"/>
          <a:ext cx="3837425" cy="1120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8109"/>
                <a:gridCol w="786807"/>
                <a:gridCol w="787503"/>
                <a:gridCol w="787503"/>
                <a:gridCol w="787503"/>
              </a:tblGrid>
              <a:tr h="373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 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 </a:t>
                      </a:r>
                      <a:endParaRPr lang="zh-TW" sz="20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j</a:t>
                      </a:r>
                      <a:endParaRPr lang="zh-TW" sz="20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j+1</a:t>
                      </a:r>
                      <a:endParaRPr lang="zh-TW" sz="20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 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</a:tr>
              <a:tr h="373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S[]</a:t>
                      </a:r>
                      <a:endParaRPr lang="zh-TW" sz="2000" kern="10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zh-TW" sz="2000" kern="100"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</a:t>
                      </a:r>
                      <a:endParaRPr lang="zh-TW" sz="2000" kern="10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zh-TW" sz="2000" kern="100"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73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Consolas" panose="020B0609020204030204" pitchFamily="49" charset="0"/>
                          <a:ea typeface="Verdana" panose="020B0604030504040204" pitchFamily="34" charset="0"/>
                          <a:cs typeface="Consolas" panose="020B0609020204030204" pitchFamily="49" charset="0"/>
                        </a:rPr>
                        <a:t>T[]</a:t>
                      </a:r>
                      <a:endParaRPr lang="zh-TW" sz="2000" kern="100" dirty="0">
                        <a:effectLst/>
                        <a:latin typeface="Consolas" panose="020B0609020204030204" pitchFamily="49" charset="0"/>
                        <a:ea typeface="新細明體" panose="02020500000000000000" pitchFamily="18" charset="-120"/>
                        <a:cs typeface="Consolas" panose="020B0609020204030204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  <a:endParaRPr lang="zh-TW" sz="2000" kern="100" dirty="0"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新細明體" panose="02020500000000000000" pitchFamily="18" charset="-12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  <a:endParaRPr lang="zh-TW" sz="2000" kern="100" dirty="0"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1" y="263838"/>
            <a:ext cx="7067128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cmpRstr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(char s[], char t[]){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j, count=0;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strlen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(s)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if(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==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strlen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(t)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){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j=0;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while(j&lt;len-1){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if(s[j]!=t[j]){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if(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s[j]==t[j+1]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&amp;&amp; 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s[j+1]==t[j]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){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count++;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j++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}else{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count=-1;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j=</a:t>
            </a:r>
            <a:r>
              <a:rPr kumimoji="0" lang="en-US" altLang="zh-TW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}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}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}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if(j==len-1)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if(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s[len-1]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!=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t[len-1]</a:t>
            </a: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count=-1;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return count;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}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return -1;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6254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}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91680" y="1700808"/>
            <a:ext cx="5544616" cy="3024336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985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restaurant clipart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02265"/>
            <a:ext cx="8564347" cy="500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dirty="0" smtClean="0"/>
              <a:t>2016 DSE ICT 2D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77746" y="260648"/>
            <a:ext cx="82090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zh-TW" altLang="zh-HK" kern="0" dirty="0" smtClean="0">
                <a:solidFill>
                  <a:srgbClr val="000000"/>
                </a:solidFill>
                <a:cs typeface="新細明體" panose="02020500000000000000" pitchFamily="18" charset="-120"/>
              </a:rPr>
              <a:t>陳先生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計畫為某餐廳開發一個流動應用程式。顧客能利用該流動應用程式預訂餐枱，當他們的座位準備好時便會收到一個通知。陳先生使用以下變量和函數去處理輪候顧客的預訂：</a:t>
            </a:r>
            <a:endParaRPr lang="zh-HK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460023"/>
              </p:ext>
            </p:extLst>
          </p:nvPr>
        </p:nvGraphicFramePr>
        <p:xfrm>
          <a:off x="482350" y="1268760"/>
          <a:ext cx="8338121" cy="1300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2492"/>
                <a:gridCol w="6695629"/>
              </a:tblGrid>
              <a:tr h="325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+mn-lt"/>
                        </a:rPr>
                        <a:t>變量</a:t>
                      </a:r>
                      <a:r>
                        <a:rPr lang="en-US" sz="2000" kern="0" dirty="0">
                          <a:effectLst/>
                          <a:latin typeface="+mn-lt"/>
                        </a:rPr>
                        <a:t>/</a:t>
                      </a:r>
                      <a:r>
                        <a:rPr lang="zh-TW" sz="2000" kern="0" dirty="0">
                          <a:effectLst/>
                          <a:latin typeface="+mn-lt"/>
                        </a:rPr>
                        <a:t>函數</a:t>
                      </a:r>
                      <a:endParaRPr lang="zh-TW" sz="20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+mn-lt"/>
                        </a:rPr>
                        <a:t>描述</a:t>
                      </a:r>
                      <a:endParaRPr lang="zh-TW" sz="20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+mn-lt"/>
                        </a:rPr>
                        <a:t>A</a:t>
                      </a:r>
                      <a:endParaRPr lang="zh-TW" sz="20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+mn-lt"/>
                        </a:rPr>
                        <a:t>索引由</a:t>
                      </a:r>
                      <a:r>
                        <a:rPr lang="en-US" sz="2000" kern="0" dirty="0">
                          <a:effectLst/>
                          <a:latin typeface="+mn-lt"/>
                        </a:rPr>
                        <a:t>0</a:t>
                      </a:r>
                      <a:r>
                        <a:rPr lang="zh-TW" sz="2000" kern="0" dirty="0">
                          <a:effectLst/>
                          <a:latin typeface="+mn-lt"/>
                        </a:rPr>
                        <a:t>至</a:t>
                      </a:r>
                      <a:r>
                        <a:rPr lang="en-US" sz="2000" kern="0" dirty="0">
                          <a:effectLst/>
                          <a:latin typeface="+mn-lt"/>
                        </a:rPr>
                        <a:t>n–1</a:t>
                      </a:r>
                      <a:r>
                        <a:rPr lang="zh-TW" sz="2000" kern="0" dirty="0">
                          <a:effectLst/>
                          <a:latin typeface="+mn-lt"/>
                        </a:rPr>
                        <a:t>的陣列 </a:t>
                      </a:r>
                      <a:r>
                        <a:rPr lang="en-US" sz="2000" kern="0" dirty="0">
                          <a:effectLst/>
                          <a:latin typeface="+mn-lt"/>
                        </a:rPr>
                        <a:t>(A[0]..A[n-1])</a:t>
                      </a:r>
                      <a:endParaRPr lang="zh-TW" sz="20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+mn-lt"/>
                        </a:rPr>
                        <a:t>start</a:t>
                      </a:r>
                      <a:endParaRPr lang="zh-TW" sz="20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+mn-lt"/>
                        </a:rPr>
                        <a:t>儲存</a:t>
                      </a:r>
                      <a:r>
                        <a:rPr lang="zh-TW" sz="2000" kern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首位</a:t>
                      </a:r>
                      <a:r>
                        <a:rPr lang="zh-TW" sz="2000" kern="0" dirty="0">
                          <a:effectLst/>
                          <a:latin typeface="+mn-lt"/>
                        </a:rPr>
                        <a:t>輪候顧客在</a:t>
                      </a:r>
                      <a:r>
                        <a:rPr lang="en-US" sz="2000" kern="0" dirty="0">
                          <a:effectLst/>
                          <a:latin typeface="+mn-lt"/>
                        </a:rPr>
                        <a:t>A</a:t>
                      </a:r>
                      <a:r>
                        <a:rPr lang="zh-TW" sz="2000" kern="0" dirty="0">
                          <a:effectLst/>
                          <a:latin typeface="+mn-lt"/>
                        </a:rPr>
                        <a:t>內位置的變</a:t>
                      </a:r>
                      <a:r>
                        <a:rPr lang="zh-TW" sz="2000" kern="0" dirty="0" smtClean="0">
                          <a:effectLst/>
                          <a:latin typeface="+mn-lt"/>
                        </a:rPr>
                        <a:t>量</a:t>
                      </a:r>
                      <a:r>
                        <a:rPr lang="en-US" altLang="zh-TW" sz="2000" kern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zh-TW" sz="20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(head)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+mn-lt"/>
                        </a:rPr>
                        <a:t>next</a:t>
                      </a:r>
                      <a:endParaRPr lang="zh-TW" sz="20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+mn-lt"/>
                        </a:rPr>
                        <a:t>儲存新顧客在</a:t>
                      </a:r>
                      <a:r>
                        <a:rPr lang="en-US" sz="2000" kern="0" dirty="0">
                          <a:effectLst/>
                          <a:latin typeface="+mn-lt"/>
                        </a:rPr>
                        <a:t>A</a:t>
                      </a:r>
                      <a:r>
                        <a:rPr lang="zh-TW" sz="2000" kern="0" dirty="0">
                          <a:effectLst/>
                          <a:latin typeface="+mn-lt"/>
                        </a:rPr>
                        <a:t>內位置的變</a:t>
                      </a:r>
                      <a:r>
                        <a:rPr lang="zh-TW" sz="2000" kern="0" dirty="0" smtClean="0">
                          <a:effectLst/>
                          <a:latin typeface="+mn-lt"/>
                        </a:rPr>
                        <a:t>量</a:t>
                      </a:r>
                      <a:r>
                        <a:rPr lang="en-US" altLang="zh-TW" sz="2000" kern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zh-TW" sz="20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(tail, rear)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85965" y="4005064"/>
            <a:ext cx="8200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例如：假設 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n=8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，而且沒有顧客正在輪候</a:t>
            </a:r>
            <a:r>
              <a:rPr lang="zh-TW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。</a:t>
            </a:r>
            <a:r>
              <a:rPr lang="en-US" altLang="zh-HK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start=0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</a:rPr>
              <a:t>next=0</a:t>
            </a:r>
            <a:endParaRPr lang="zh-HK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430697"/>
              </p:ext>
            </p:extLst>
          </p:nvPr>
        </p:nvGraphicFramePr>
        <p:xfrm>
          <a:off x="937826" y="5517232"/>
          <a:ext cx="7427167" cy="803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0921"/>
                <a:gridCol w="744424"/>
                <a:gridCol w="744424"/>
                <a:gridCol w="744424"/>
                <a:gridCol w="744424"/>
                <a:gridCol w="744424"/>
                <a:gridCol w="744424"/>
                <a:gridCol w="744424"/>
                <a:gridCol w="745278"/>
              </a:tblGrid>
              <a:tr h="4019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  <a:latin typeface="+mn-lt"/>
                        </a:rPr>
                        <a:t>i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0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1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2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3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4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5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6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7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9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+mn-lt"/>
                        </a:rPr>
                        <a:t>A</a:t>
                      </a:r>
                      <a:r>
                        <a:rPr lang="zh-TW" sz="1800" kern="0">
                          <a:effectLst/>
                          <a:latin typeface="+mn-lt"/>
                        </a:rPr>
                        <a:t>的第</a:t>
                      </a:r>
                      <a:r>
                        <a:rPr lang="en-US" sz="1800" kern="0">
                          <a:effectLst/>
                          <a:latin typeface="+mn-lt"/>
                        </a:rPr>
                        <a:t>i</a:t>
                      </a:r>
                      <a:r>
                        <a:rPr lang="zh-TW" sz="1800" kern="0">
                          <a:effectLst/>
                          <a:latin typeface="+mn-lt"/>
                        </a:rPr>
                        <a:t>個項目</a:t>
                      </a:r>
                      <a:endParaRPr lang="zh-TW" sz="1800" kern="10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937826" y="4419782"/>
            <a:ext cx="78826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順序調用</a:t>
            </a:r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addG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(Amy)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、</a:t>
            </a:r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addG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(Ben)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、</a:t>
            </a:r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addG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(Candy)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、</a:t>
            </a:r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addG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(Den)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、</a:t>
            </a:r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addG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(Eda)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、</a:t>
            </a:r>
            <a:r>
              <a:rPr lang="en-US" altLang="zh-HK" kern="0" dirty="0" err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RemoveG</a:t>
            </a:r>
            <a:r>
              <a:rPr lang="en-US" altLang="zh-HK" kern="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()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、</a:t>
            </a:r>
            <a:r>
              <a:rPr lang="en-US" altLang="zh-HK" kern="0" dirty="0" err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RemoveG</a:t>
            </a:r>
            <a:r>
              <a:rPr lang="en-US" altLang="zh-HK" kern="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、</a:t>
            </a:r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addG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(Eric)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、</a:t>
            </a:r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addG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(Fred)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、</a:t>
            </a:r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addG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(Gail) 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和</a:t>
            </a:r>
            <a:r>
              <a:rPr lang="en-US" altLang="zh-HK" kern="0" dirty="0" err="1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addG</a:t>
            </a:r>
            <a:r>
              <a:rPr lang="en-US" altLang="zh-HK" kern="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(Hank)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後</a:t>
            </a:r>
            <a:r>
              <a:rPr lang="zh-TW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，</a:t>
            </a:r>
            <a:r>
              <a:rPr lang="en-US" altLang="zh-HK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start=2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</a:rPr>
              <a:t>next=1</a:t>
            </a:r>
            <a:endParaRPr lang="zh-HK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226049"/>
              </p:ext>
            </p:extLst>
          </p:nvPr>
        </p:nvGraphicFramePr>
        <p:xfrm>
          <a:off x="2411760" y="5919177"/>
          <a:ext cx="3722120" cy="401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424"/>
                <a:gridCol w="744424"/>
                <a:gridCol w="744424"/>
                <a:gridCol w="744424"/>
                <a:gridCol w="744424"/>
              </a:tblGrid>
              <a:tr h="401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Amy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Ben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Candy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Den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Eda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" name="直線接點 11"/>
          <p:cNvCxnSpPr/>
          <p:nvPr/>
        </p:nvCxnSpPr>
        <p:spPr>
          <a:xfrm>
            <a:off x="2411760" y="5919177"/>
            <a:ext cx="720080" cy="4019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142855" y="5917568"/>
            <a:ext cx="720080" cy="4019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187297"/>
              </p:ext>
            </p:extLst>
          </p:nvPr>
        </p:nvGraphicFramePr>
        <p:xfrm>
          <a:off x="6152289" y="5917567"/>
          <a:ext cx="2234126" cy="401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424"/>
                <a:gridCol w="744424"/>
                <a:gridCol w="745278"/>
              </a:tblGrid>
              <a:tr h="401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Eric</a:t>
                      </a:r>
                      <a:endParaRPr lang="zh-TW" sz="1800" kern="100" dirty="0">
                        <a:solidFill>
                          <a:srgbClr val="00B0F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Fred</a:t>
                      </a:r>
                      <a:endParaRPr lang="zh-TW" sz="1800" kern="100" dirty="0">
                        <a:solidFill>
                          <a:srgbClr val="00B0F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Gail</a:t>
                      </a:r>
                      <a:endParaRPr lang="zh-TW" sz="1800" kern="100" dirty="0">
                        <a:solidFill>
                          <a:srgbClr val="00B0F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2428713" y="6305980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Hank</a:t>
            </a:r>
            <a:endParaRPr lang="zh-HK" altLang="en-US" dirty="0"/>
          </a:p>
        </p:txBody>
      </p:sp>
      <p:cxnSp>
        <p:nvCxnSpPr>
          <p:cNvPr id="17" name="直線單箭頭接點 16"/>
          <p:cNvCxnSpPr/>
          <p:nvPr/>
        </p:nvCxnSpPr>
        <p:spPr>
          <a:xfrm flipH="1">
            <a:off x="4348575" y="5343112"/>
            <a:ext cx="223425" cy="3901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V="1">
            <a:off x="3502895" y="6356350"/>
            <a:ext cx="0" cy="3651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841412"/>
              </p:ext>
            </p:extLst>
          </p:nvPr>
        </p:nvGraphicFramePr>
        <p:xfrm>
          <a:off x="477746" y="2599737"/>
          <a:ext cx="8338121" cy="1300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2492"/>
                <a:gridCol w="6695629"/>
              </a:tblGrid>
              <a:tr h="650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  <a:latin typeface="+mn-lt"/>
                        </a:rPr>
                        <a:t>addG</a:t>
                      </a:r>
                      <a:r>
                        <a:rPr lang="en-US" sz="2000" kern="0" dirty="0">
                          <a:effectLst/>
                          <a:latin typeface="+mn-lt"/>
                        </a:rPr>
                        <a:t>(name)</a:t>
                      </a:r>
                      <a:endParaRPr lang="zh-TW" sz="20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+mn-lt"/>
                        </a:rPr>
                        <a:t>一個子程式</a:t>
                      </a:r>
                      <a:r>
                        <a:rPr lang="zh-TW" sz="2000" kern="0" dirty="0" smtClean="0">
                          <a:effectLst/>
                          <a:latin typeface="+mn-lt"/>
                        </a:rPr>
                        <a:t>；</a:t>
                      </a:r>
                      <a:r>
                        <a:rPr lang="en-US" altLang="zh-TW" sz="20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altLang="zh-TW" sz="2000" kern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enqueue</a:t>
                      </a:r>
                      <a:r>
                        <a:rPr lang="en-US" altLang="zh-TW" sz="20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zh-TW" sz="2000" kern="1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+mn-lt"/>
                        </a:rPr>
                        <a:t>假如輪候顧客的數目少於</a:t>
                      </a:r>
                      <a:r>
                        <a:rPr lang="en-US" sz="2000" kern="0" dirty="0">
                          <a:effectLst/>
                          <a:latin typeface="+mn-lt"/>
                        </a:rPr>
                        <a:t>n</a:t>
                      </a:r>
                      <a:r>
                        <a:rPr lang="zh-TW" sz="2000" kern="0" dirty="0">
                          <a:effectLst/>
                          <a:latin typeface="+mn-lt"/>
                        </a:rPr>
                        <a:t>，會加入新顧客姓名</a:t>
                      </a:r>
                      <a:r>
                        <a:rPr lang="en-US" sz="2000" kern="0" dirty="0">
                          <a:effectLst/>
                          <a:latin typeface="+mn-lt"/>
                        </a:rPr>
                        <a:t>name</a:t>
                      </a:r>
                      <a:r>
                        <a:rPr lang="zh-TW" sz="2000" kern="0" dirty="0">
                          <a:effectLst/>
                          <a:latin typeface="+mn-lt"/>
                        </a:rPr>
                        <a:t>到</a:t>
                      </a:r>
                      <a:r>
                        <a:rPr lang="en-US" sz="2000" kern="0" dirty="0">
                          <a:effectLst/>
                          <a:latin typeface="+mn-lt"/>
                        </a:rPr>
                        <a:t>A</a:t>
                      </a:r>
                      <a:r>
                        <a:rPr lang="zh-TW" sz="2000" kern="0" dirty="0">
                          <a:effectLst/>
                          <a:latin typeface="+mn-lt"/>
                        </a:rPr>
                        <a:t>內</a:t>
                      </a:r>
                      <a:endParaRPr lang="zh-TW" sz="20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0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+mn-lt"/>
                        </a:rPr>
                        <a:t>remove()</a:t>
                      </a:r>
                      <a:endParaRPr lang="zh-TW" sz="20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+mn-lt"/>
                        </a:rPr>
                        <a:t>一個子程式</a:t>
                      </a:r>
                      <a:r>
                        <a:rPr lang="zh-TW" sz="2000" kern="0" dirty="0" smtClean="0">
                          <a:effectLst/>
                          <a:latin typeface="+mn-lt"/>
                        </a:rPr>
                        <a:t>；</a:t>
                      </a:r>
                      <a:r>
                        <a:rPr lang="en-US" altLang="zh-TW" sz="20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altLang="zh-TW" sz="2000" kern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dequeue</a:t>
                      </a:r>
                      <a:r>
                        <a:rPr lang="en-US" altLang="zh-TW" sz="20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) </a:t>
                      </a:r>
                      <a:r>
                        <a:rPr lang="zh-TW" sz="2000" kern="0" dirty="0" smtClean="0">
                          <a:effectLst/>
                          <a:latin typeface="+mn-lt"/>
                        </a:rPr>
                        <a:t>假如</a:t>
                      </a:r>
                      <a:r>
                        <a:rPr lang="en-US" sz="2000" kern="0" dirty="0">
                          <a:effectLst/>
                          <a:latin typeface="+mn-lt"/>
                        </a:rPr>
                        <a:t>A</a:t>
                      </a:r>
                      <a:r>
                        <a:rPr lang="zh-TW" sz="2000" kern="0" dirty="0">
                          <a:effectLst/>
                          <a:latin typeface="+mn-lt"/>
                        </a:rPr>
                        <a:t>不是空的，</a:t>
                      </a:r>
                      <a:endParaRPr lang="zh-TW" sz="2000" kern="1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+mn-lt"/>
                        </a:rPr>
                        <a:t>會傳回</a:t>
                      </a:r>
                      <a:r>
                        <a:rPr lang="en-US" sz="2000" kern="0" dirty="0">
                          <a:effectLst/>
                          <a:latin typeface="+mn-lt"/>
                        </a:rPr>
                        <a:t>A</a:t>
                      </a:r>
                      <a:r>
                        <a:rPr lang="zh-TW" sz="2000" kern="0" dirty="0">
                          <a:effectLst/>
                          <a:latin typeface="+mn-lt"/>
                        </a:rPr>
                        <a:t>內首位輪候顧客的名字，及將此名字從</a:t>
                      </a:r>
                      <a:r>
                        <a:rPr lang="en-US" sz="2000" kern="0" dirty="0">
                          <a:effectLst/>
                          <a:latin typeface="+mn-lt"/>
                        </a:rPr>
                        <a:t>A</a:t>
                      </a:r>
                      <a:r>
                        <a:rPr lang="zh-TW" sz="2000" kern="0" dirty="0">
                          <a:effectLst/>
                          <a:latin typeface="+mn-lt"/>
                        </a:rPr>
                        <a:t>中移除</a:t>
                      </a:r>
                      <a:endParaRPr lang="zh-TW" sz="20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161" y="1035081"/>
            <a:ext cx="1459599" cy="145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28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圖片 24" descr="C:\Users\szeto\Pictures\c-queu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99017"/>
            <a:ext cx="2669468" cy="21426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57200" y="476672"/>
            <a:ext cx="66350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(a)(</a:t>
            </a:r>
            <a:r>
              <a:rPr lang="en-US" altLang="zh-HK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餐廳的座位分配是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先到先得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的。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是屬於哪類數據結構</a:t>
            </a:r>
            <a:r>
              <a:rPr lang="zh-TW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？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HK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假設 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n=8</a:t>
            </a:r>
            <a:r>
              <a:rPr lang="zh-TW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，</a:t>
            </a:r>
            <a:r>
              <a:rPr lang="en-US" altLang="zh-HK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start=4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next=1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55394" y="476672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隊列 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Queue</a:t>
            </a:r>
            <a:endParaRPr lang="zh-HK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573313"/>
              </p:ext>
            </p:extLst>
          </p:nvPr>
        </p:nvGraphicFramePr>
        <p:xfrm>
          <a:off x="891042" y="1400002"/>
          <a:ext cx="7427167" cy="803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0921"/>
                <a:gridCol w="744424"/>
                <a:gridCol w="744424"/>
                <a:gridCol w="744424"/>
                <a:gridCol w="744424"/>
                <a:gridCol w="744424"/>
                <a:gridCol w="744424"/>
                <a:gridCol w="744424"/>
                <a:gridCol w="745278"/>
              </a:tblGrid>
              <a:tr h="4019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  <a:latin typeface="+mn-lt"/>
                        </a:rPr>
                        <a:t>i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0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1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2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3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4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5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6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7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9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A</a:t>
                      </a:r>
                      <a:r>
                        <a:rPr lang="zh-TW" sz="1800" kern="0" dirty="0">
                          <a:effectLst/>
                          <a:latin typeface="+mn-lt"/>
                        </a:rPr>
                        <a:t>的第</a:t>
                      </a:r>
                      <a:r>
                        <a:rPr lang="en-US" sz="1800" kern="0" dirty="0" err="1">
                          <a:effectLst/>
                          <a:latin typeface="+mn-lt"/>
                        </a:rPr>
                        <a:t>i</a:t>
                      </a:r>
                      <a:r>
                        <a:rPr lang="zh-TW" sz="1800" kern="0" dirty="0">
                          <a:effectLst/>
                          <a:latin typeface="+mn-lt"/>
                        </a:rPr>
                        <a:t>個項目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Ken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Mike</a:t>
                      </a:r>
                      <a:endParaRPr lang="zh-TW" sz="18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Belle</a:t>
                      </a:r>
                      <a:endParaRPr lang="zh-TW" sz="18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Joe</a:t>
                      </a:r>
                      <a:endParaRPr lang="zh-TW" sz="18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endParaRPr lang="zh-TW" sz="18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755575" y="2493759"/>
            <a:ext cx="7562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在下列填寫順序調用</a:t>
            </a:r>
            <a:r>
              <a:rPr lang="en-US" altLang="zh-HK" kern="1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addG</a:t>
            </a:r>
            <a:r>
              <a:rPr lang="en-US" altLang="zh-HK" kern="100" dirty="0">
                <a:latin typeface="Courier New" panose="02070309020205020404" pitchFamily="49" charset="0"/>
                <a:cs typeface="Times New Roman" panose="02020603050405020304" pitchFamily="18" charset="0"/>
              </a:rPr>
              <a:t>(Joan)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HK" kern="1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RemoveG</a:t>
            </a:r>
            <a:r>
              <a:rPr lang="en-US" altLang="zh-HK" kern="100" dirty="0">
                <a:latin typeface="Courier New" panose="02070309020205020404" pitchFamily="49" charset="0"/>
                <a:cs typeface="Times New Roman" panose="02020603050405020304" pitchFamily="18" charset="0"/>
              </a:rPr>
              <a:t>()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和</a:t>
            </a:r>
            <a:r>
              <a:rPr lang="en-US" altLang="zh-HK" kern="1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addG</a:t>
            </a:r>
            <a:r>
              <a:rPr lang="en-US" altLang="zh-HK" kern="100" dirty="0">
                <a:latin typeface="Courier New" panose="02070309020205020404" pitchFamily="49" charset="0"/>
                <a:cs typeface="Times New Roman" panose="02020603050405020304" pitchFamily="18" charset="0"/>
              </a:rPr>
              <a:t>(Lily)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後的值。</a:t>
            </a: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start = </a:t>
            </a:r>
            <a:r>
              <a:rPr lang="en-US" altLang="zh-HK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____</a:t>
            </a: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next= </a:t>
            </a:r>
            <a:r>
              <a:rPr lang="en-US" altLang="zh-HK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____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957121"/>
              </p:ext>
            </p:extLst>
          </p:nvPr>
        </p:nvGraphicFramePr>
        <p:xfrm>
          <a:off x="884146" y="3273182"/>
          <a:ext cx="7427167" cy="803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0921"/>
                <a:gridCol w="744424"/>
                <a:gridCol w="744424"/>
                <a:gridCol w="744424"/>
                <a:gridCol w="744424"/>
                <a:gridCol w="744424"/>
                <a:gridCol w="744424"/>
                <a:gridCol w="744424"/>
                <a:gridCol w="745278"/>
              </a:tblGrid>
              <a:tr h="4019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  <a:latin typeface="+mn-lt"/>
                        </a:rPr>
                        <a:t>i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0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1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2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3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4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5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6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7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9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A</a:t>
                      </a:r>
                      <a:r>
                        <a:rPr lang="zh-TW" sz="1800" kern="0" dirty="0">
                          <a:effectLst/>
                          <a:latin typeface="+mn-lt"/>
                        </a:rPr>
                        <a:t>的第</a:t>
                      </a:r>
                      <a:r>
                        <a:rPr lang="en-US" sz="1800" kern="0" dirty="0" err="1">
                          <a:effectLst/>
                          <a:latin typeface="+mn-lt"/>
                        </a:rPr>
                        <a:t>i</a:t>
                      </a:r>
                      <a:r>
                        <a:rPr lang="zh-TW" sz="1800" kern="0" dirty="0">
                          <a:effectLst/>
                          <a:latin typeface="+mn-lt"/>
                        </a:rPr>
                        <a:t>個項目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Ken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HK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800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Mike</a:t>
                      </a:r>
                      <a:endParaRPr lang="zh-HK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Belle</a:t>
                      </a:r>
                      <a:endParaRPr lang="zh-TW" sz="18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Joe</a:t>
                      </a:r>
                      <a:endParaRPr lang="zh-TW" sz="18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endParaRPr lang="zh-TW" sz="18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直線單箭頭接點 12"/>
          <p:cNvCxnSpPr/>
          <p:nvPr/>
        </p:nvCxnSpPr>
        <p:spPr>
          <a:xfrm>
            <a:off x="5796136" y="1220002"/>
            <a:ext cx="0" cy="360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3491880" y="1988840"/>
            <a:ext cx="0" cy="360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324595"/>
              </p:ext>
            </p:extLst>
          </p:nvPr>
        </p:nvGraphicFramePr>
        <p:xfrm>
          <a:off x="3106472" y="3675127"/>
          <a:ext cx="2977696" cy="401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424"/>
                <a:gridCol w="744424"/>
                <a:gridCol w="744424"/>
                <a:gridCol w="744424"/>
              </a:tblGrid>
              <a:tr h="401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Joan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strike="sngStrike" kern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Mike</a:t>
                      </a:r>
                      <a:endParaRPr lang="zh-TW" sz="1800" strike="sngStrike" kern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0" name="群組 19"/>
          <p:cNvGrpSpPr/>
          <p:nvPr/>
        </p:nvGrpSpPr>
        <p:grpSpPr>
          <a:xfrm>
            <a:off x="2047832" y="2750785"/>
            <a:ext cx="1726907" cy="369332"/>
            <a:chOff x="3135636" y="4931847"/>
            <a:chExt cx="1726907" cy="369332"/>
          </a:xfrm>
        </p:grpSpPr>
        <p:sp>
          <p:nvSpPr>
            <p:cNvPr id="18" name="矩形 17"/>
            <p:cNvSpPr/>
            <p:nvPr/>
          </p:nvSpPr>
          <p:spPr>
            <a:xfrm>
              <a:off x="3135636" y="493184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HK" kern="1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endParaRPr lang="zh-HK" altLang="en-US" dirty="0"/>
            </a:p>
          </p:txBody>
        </p:sp>
        <p:sp>
          <p:nvSpPr>
            <p:cNvPr id="19" name="矩形 18"/>
            <p:cNvSpPr/>
            <p:nvPr/>
          </p:nvSpPr>
          <p:spPr>
            <a:xfrm>
              <a:off x="4560857" y="493184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HK" kern="100" dirty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zh-HK" altLang="en-US" dirty="0"/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5004048" y="3048599"/>
            <a:ext cx="1549152" cy="1208473"/>
            <a:chOff x="5004048" y="3048599"/>
            <a:chExt cx="1549152" cy="1208473"/>
          </a:xfrm>
        </p:grpSpPr>
        <p:cxnSp>
          <p:nvCxnSpPr>
            <p:cNvPr id="21" name="直線單箭頭接點 20"/>
            <p:cNvCxnSpPr/>
            <p:nvPr/>
          </p:nvCxnSpPr>
          <p:spPr>
            <a:xfrm>
              <a:off x="6553200" y="3048599"/>
              <a:ext cx="0" cy="360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/>
            <p:cNvCxnSpPr/>
            <p:nvPr/>
          </p:nvCxnSpPr>
          <p:spPr>
            <a:xfrm flipV="1">
              <a:off x="5004048" y="3897072"/>
              <a:ext cx="0" cy="360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43" y="4416441"/>
            <a:ext cx="117157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995936" y="3707740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kern="100" dirty="0">
                <a:solidFill>
                  <a:srgbClr val="FF0000"/>
                </a:solidFill>
                <a:cs typeface="Times New Roman" panose="02020603050405020304" pitchFamily="18" charset="0"/>
              </a:rPr>
              <a:t>Lily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2213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375485" y="321686"/>
            <a:ext cx="55538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完成以下</a:t>
            </a:r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addG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(name)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和</a:t>
            </a:r>
            <a:r>
              <a:rPr lang="en-US" altLang="zh-HK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RemoveG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的偽代碼</a:t>
            </a:r>
            <a:r>
              <a:rPr lang="zh-TW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：</a:t>
            </a:r>
            <a:endParaRPr lang="en-US" altLang="zh-TW" kern="0" dirty="0" smtClean="0">
              <a:solidFill>
                <a:srgbClr val="000000"/>
              </a:solidFill>
              <a:latin typeface="Calibri" panose="020F0502020204030204" pitchFamily="34" charset="0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circular </a:t>
            </a:r>
            <a:r>
              <a:rPr lang="en-US" altLang="zh-HK" kern="100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queue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372875"/>
              </p:ext>
            </p:extLst>
          </p:nvPr>
        </p:nvGraphicFramePr>
        <p:xfrm>
          <a:off x="323528" y="1189856"/>
          <a:ext cx="8640959" cy="288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8293"/>
                <a:gridCol w="4312666"/>
              </a:tblGrid>
              <a:tr h="2883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addG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(name)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如果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start =((next+1)/n)</a:t>
                      </a:r>
                      <a:r>
                        <a:rPr lang="zh-TW" sz="1800" kern="0" dirty="0">
                          <a:effectLst/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的餘數則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60960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退出及附以提示信息「陣列已滿」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否則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60960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A[</a:t>
                      </a:r>
                      <a:r>
                        <a:rPr lang="en-US" sz="1800" u="sng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		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 </a:t>
                      </a: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← 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name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609600">
                        <a:spcAft>
                          <a:spcPts val="0"/>
                        </a:spcAft>
                      </a:pPr>
                      <a:endParaRPr lang="en-US" sz="1800" kern="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609600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next </a:t>
                      </a: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←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u="sng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	</a:t>
                      </a:r>
                      <a:r>
                        <a:rPr lang="en-US" altLang="zh-TW" sz="1800" u="sng" kern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___</a:t>
                      </a:r>
                      <a:endParaRPr lang="zh-TW" altLang="zh-HK" sz="1800" kern="100" dirty="0" smtClean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endParaRPr lang="en-US" altLang="zh-TW" sz="1800" kern="100" dirty="0" smtClean="0"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Verdana" panose="020B0604030504040204" pitchFamily="34" charset="0"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  <a:cs typeface="Verdana" panose="020B0604030504040204" pitchFamily="34" charset="0"/>
                        </a:rPr>
                        <a:t>結束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RemoveG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()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如果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next =</a:t>
                      </a:r>
                      <a:r>
                        <a:rPr lang="en-US" sz="1800" u="sng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		</a:t>
                      </a:r>
                      <a:r>
                        <a:rPr lang="zh-TW" sz="1800" kern="0" dirty="0" smtClean="0">
                          <a:effectLst/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則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60960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退出及附以提示信息「沒有顧客」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否則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60960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start </a:t>
                      </a: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←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((start+1)/n)</a:t>
                      </a:r>
                      <a:r>
                        <a:rPr lang="zh-TW" sz="1800" kern="0" dirty="0">
                          <a:effectLst/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的餘數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609600"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←</a:t>
                      </a:r>
                      <a:r>
                        <a:rPr lang="en-US" sz="1800" u="sng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	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60960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temp </a:t>
                      </a: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← 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A[</a:t>
                      </a:r>
                      <a:r>
                        <a:rPr lang="en-US" sz="1800" kern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609600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A[</a:t>
                      </a:r>
                      <a:r>
                        <a:rPr lang="en-US" sz="1800" kern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] </a:t>
                      </a:r>
                      <a:r>
                        <a:rPr lang="en-US" sz="18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← </a:t>
                      </a:r>
                      <a:r>
                        <a:rPr lang="zh-TW" sz="1800" kern="0" dirty="0">
                          <a:effectLst/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空值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60960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傳回</a:t>
                      </a:r>
                      <a:r>
                        <a:rPr lang="en-US" sz="1800" kern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temp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結束</a:t>
                      </a:r>
                      <a:endParaRPr lang="zh-TW" sz="1800" kern="100" dirty="0">
                        <a:effectLst/>
                        <a:latin typeface="Verdana" panose="020B0604030504040204" pitchFamily="34" charset="0"/>
                        <a:ea typeface="新細明體" panose="02020500000000000000" pitchFamily="18" charset="-12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圖片 5" descr="C:\Users\szeto\Pictures\c-queu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2" y="4073376"/>
            <a:ext cx="2669468" cy="214265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矩形 6"/>
          <p:cNvSpPr/>
          <p:nvPr/>
        </p:nvSpPr>
        <p:spPr>
          <a:xfrm>
            <a:off x="375485" y="4276908"/>
            <a:ext cx="53486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(c)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陳先生打算展示當前在</a:t>
            </a: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A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內預訂餐枱的總數目。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寫出以下每種情況當前預訂餐枱的</a:t>
            </a:r>
            <a:r>
              <a:rPr lang="zh-TW" altLang="zh-HK" kern="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總數目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的算式：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kern="0" dirty="0" smtClean="0">
              <a:solidFill>
                <a:srgbClr val="000000"/>
              </a:solidFill>
              <a:latin typeface="Calibri" panose="020F0502020204030204" pitchFamily="34" charset="0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r>
              <a:rPr lang="zh-TW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情況</a:t>
            </a: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：</a:t>
            </a: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next &gt;= </a:t>
            </a:r>
            <a:r>
              <a:rPr lang="en-US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start</a:t>
            </a:r>
          </a:p>
          <a:p>
            <a:pPr>
              <a:spcAft>
                <a:spcPts val="0"/>
              </a:spcAft>
            </a:pPr>
            <a:endParaRPr lang="en-US" altLang="zh-TW" kern="0" dirty="0" smtClean="0">
              <a:solidFill>
                <a:srgbClr val="000000"/>
              </a:solidFill>
              <a:latin typeface="Calibri" panose="020F0502020204030204" pitchFamily="34" charset="0"/>
              <a:cs typeface="新細明體" panose="02020500000000000000" pitchFamily="18" charset="-120"/>
            </a:endParaRPr>
          </a:p>
          <a:p>
            <a:pPr>
              <a:spcAft>
                <a:spcPts val="0"/>
              </a:spcAft>
            </a:pPr>
            <a:r>
              <a:rPr lang="zh-TW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情況</a:t>
            </a: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：</a:t>
            </a: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next &lt; </a:t>
            </a:r>
            <a:r>
              <a:rPr lang="en-US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start</a:t>
            </a:r>
            <a:endParaRPr lang="zh-HK" altLang="en-US" dirty="0"/>
          </a:p>
        </p:txBody>
      </p:sp>
      <p:sp>
        <p:nvSpPr>
          <p:cNvPr id="8" name="矩形 7"/>
          <p:cNvSpPr/>
          <p:nvPr/>
        </p:nvSpPr>
        <p:spPr>
          <a:xfrm>
            <a:off x="1331640" y="2192124"/>
            <a:ext cx="696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next</a:t>
            </a:r>
            <a:endParaRPr lang="zh-HK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788456" y="2693258"/>
            <a:ext cx="1800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kern="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(next+1</a:t>
            </a:r>
            <a:r>
              <a:rPr lang="en-US" altLang="zh-HK" kern="1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)%n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40771" y="1412776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</a:t>
            </a:r>
            <a:endParaRPr lang="zh-HK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5950024" y="2508592"/>
            <a:ext cx="1908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(start-1+n</a:t>
            </a:r>
            <a:r>
              <a:rPr lang="en-US" altLang="zh-HK" kern="1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)%n</a:t>
            </a:r>
            <a:endParaRPr lang="zh-HK" altLang="en-US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69704" y="5121302"/>
            <a:ext cx="1989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Count = </a:t>
            </a:r>
            <a:r>
              <a:rPr lang="en-US" altLang="zh-HK" kern="1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start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69704" y="5624155"/>
            <a:ext cx="2279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Count = </a:t>
            </a:r>
            <a:r>
              <a:rPr lang="en-US" altLang="zh-HK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US" altLang="zh-HK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+n</a:t>
            </a:r>
            <a:r>
              <a:rPr lang="en-US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start</a:t>
            </a:r>
            <a:endParaRPr lang="zh-HK" altLang="en-US" dirty="0"/>
          </a:p>
        </p:txBody>
      </p:sp>
      <p:grpSp>
        <p:nvGrpSpPr>
          <p:cNvPr id="18" name="群組 17"/>
          <p:cNvGrpSpPr/>
          <p:nvPr/>
        </p:nvGrpSpPr>
        <p:grpSpPr>
          <a:xfrm>
            <a:off x="6604666" y="5828334"/>
            <a:ext cx="595484" cy="814696"/>
            <a:chOff x="6604666" y="5828334"/>
            <a:chExt cx="595484" cy="814696"/>
          </a:xfrm>
        </p:grpSpPr>
        <p:cxnSp>
          <p:nvCxnSpPr>
            <p:cNvPr id="15" name="直線單箭頭接點 14"/>
            <p:cNvCxnSpPr/>
            <p:nvPr/>
          </p:nvCxnSpPr>
          <p:spPr>
            <a:xfrm flipV="1">
              <a:off x="6918109" y="5828334"/>
              <a:ext cx="144016" cy="45785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矩形 16"/>
            <p:cNvSpPr/>
            <p:nvPr/>
          </p:nvSpPr>
          <p:spPr>
            <a:xfrm>
              <a:off x="6604666" y="6273698"/>
              <a:ext cx="595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altLang="zh-HK" kern="100" dirty="0" smtClean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next</a:t>
              </a:r>
              <a:endPara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6285100" y="3732879"/>
            <a:ext cx="1234616" cy="619409"/>
            <a:chOff x="6600054" y="6294765"/>
            <a:chExt cx="1234616" cy="619409"/>
          </a:xfrm>
        </p:grpSpPr>
        <p:cxnSp>
          <p:nvCxnSpPr>
            <p:cNvPr id="20" name="直線單箭頭接點 19"/>
            <p:cNvCxnSpPr/>
            <p:nvPr/>
          </p:nvCxnSpPr>
          <p:spPr>
            <a:xfrm>
              <a:off x="7061151" y="6600181"/>
              <a:ext cx="321046" cy="31399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/>
          </p:nvSpPr>
          <p:spPr>
            <a:xfrm>
              <a:off x="6600054" y="6294765"/>
              <a:ext cx="12346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altLang="zh-HK" kern="100" dirty="0" smtClean="0">
                  <a:solidFill>
                    <a:srgbClr val="FF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start (new)</a:t>
              </a:r>
              <a:endPara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6594561" y="274128"/>
            <a:ext cx="2092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empty Q:</a:t>
            </a:r>
          </a:p>
          <a:p>
            <a:r>
              <a:rPr lang="en-US" altLang="zh-HK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start=0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HK" kern="0" dirty="0">
                <a:solidFill>
                  <a:srgbClr val="000000"/>
                </a:solidFill>
                <a:latin typeface="Courier New" panose="02070309020205020404" pitchFamily="49" charset="0"/>
              </a:rPr>
              <a:t>next=0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0063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57200" y="404664"/>
            <a:ext cx="7139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陳先生使用另一個陣列</a:t>
            </a: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S 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去儲存個別輪候顧客 所要求的座位數目。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在以下例子中「</a:t>
            </a: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Peter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」要求了一張</a:t>
            </a: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人餐桌。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start = 5</a:t>
            </a: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next= 3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78104"/>
              </p:ext>
            </p:extLst>
          </p:nvPr>
        </p:nvGraphicFramePr>
        <p:xfrm>
          <a:off x="899592" y="1556792"/>
          <a:ext cx="7427167" cy="803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0921"/>
                <a:gridCol w="744424"/>
                <a:gridCol w="744424"/>
                <a:gridCol w="744424"/>
                <a:gridCol w="744424"/>
                <a:gridCol w="744424"/>
                <a:gridCol w="744424"/>
                <a:gridCol w="744424"/>
                <a:gridCol w="745278"/>
              </a:tblGrid>
              <a:tr h="4019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  <a:latin typeface="+mn-lt"/>
                        </a:rPr>
                        <a:t>i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0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1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2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3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4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5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6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7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9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A</a:t>
                      </a:r>
                      <a:r>
                        <a:rPr lang="zh-TW" sz="1800" kern="0" dirty="0">
                          <a:effectLst/>
                          <a:latin typeface="+mn-lt"/>
                        </a:rPr>
                        <a:t>的第</a:t>
                      </a:r>
                      <a:r>
                        <a:rPr lang="en-US" sz="1800" kern="0" dirty="0" err="1">
                          <a:effectLst/>
                          <a:latin typeface="+mn-lt"/>
                        </a:rPr>
                        <a:t>i</a:t>
                      </a:r>
                      <a:r>
                        <a:rPr lang="zh-TW" sz="1800" kern="0" dirty="0">
                          <a:effectLst/>
                          <a:latin typeface="+mn-lt"/>
                        </a:rPr>
                        <a:t>個項目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Tom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Betty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Ken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Peter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John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Mary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221706"/>
              </p:ext>
            </p:extLst>
          </p:nvPr>
        </p:nvGraphicFramePr>
        <p:xfrm>
          <a:off x="899591" y="2521938"/>
          <a:ext cx="7427167" cy="803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0921"/>
                <a:gridCol w="744424"/>
                <a:gridCol w="744424"/>
                <a:gridCol w="744424"/>
                <a:gridCol w="744424"/>
                <a:gridCol w="744424"/>
                <a:gridCol w="744424"/>
                <a:gridCol w="744424"/>
                <a:gridCol w="745278"/>
              </a:tblGrid>
              <a:tr h="4019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  <a:latin typeface="+mn-lt"/>
                        </a:rPr>
                        <a:t>i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0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1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2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3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4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5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6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n-lt"/>
                        </a:rPr>
                        <a:t>7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9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effectLst/>
                          <a:latin typeface="+mn-lt"/>
                        </a:rPr>
                        <a:t>S</a:t>
                      </a:r>
                      <a:r>
                        <a:rPr lang="zh-TW" sz="1800" kern="0" dirty="0" smtClean="0">
                          <a:effectLst/>
                          <a:latin typeface="+mn-lt"/>
                        </a:rPr>
                        <a:t>的</a:t>
                      </a:r>
                      <a:r>
                        <a:rPr lang="zh-TW" sz="1800" kern="0" dirty="0">
                          <a:effectLst/>
                          <a:latin typeface="+mn-lt"/>
                        </a:rPr>
                        <a:t>第</a:t>
                      </a:r>
                      <a:r>
                        <a:rPr lang="en-US" sz="1800" kern="0" dirty="0" err="1">
                          <a:effectLst/>
                          <a:latin typeface="+mn-lt"/>
                        </a:rPr>
                        <a:t>i</a:t>
                      </a:r>
                      <a:r>
                        <a:rPr lang="zh-TW" sz="1800" kern="0" dirty="0">
                          <a:effectLst/>
                          <a:latin typeface="+mn-lt"/>
                        </a:rPr>
                        <a:t>個項目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00" dirty="0" smtClean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8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zh-TW" sz="18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sz="18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800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TW" sz="180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611560" y="3907263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(d)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對於任何</a:t>
            </a:r>
            <a:r>
              <a:rPr lang="en-US" altLang="zh-HK" kern="100" dirty="0">
                <a:latin typeface="Calibri" panose="020F0502020204030204" pitchFamily="34" charset="0"/>
                <a:cs typeface="Courier New" panose="02070309020205020404" pitchFamily="49" charset="0"/>
              </a:rPr>
              <a:t>n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值，寫出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偽代碼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來顯示當前預訂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兩個座位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餐枱的總數</a:t>
            </a:r>
            <a:r>
              <a:rPr lang="zh-TW" altLang="zh-HK" kern="100" dirty="0" smtClean="0">
                <a:latin typeface="Calibri" panose="020F0502020204030204" pitchFamily="34" charset="0"/>
                <a:cs typeface="新細明體" panose="02020500000000000000" pitchFamily="18" charset="-120"/>
              </a:rPr>
              <a:t>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87624" y="4404178"/>
            <a:ext cx="4572000" cy="175432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</a:t>
            </a:r>
            <a:r>
              <a:rPr lang="en-US" altLang="zh-HK" kern="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0</a:t>
            </a:r>
            <a:endParaRPr lang="zh-TW" altLang="zh-HK" kern="100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kern="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start</a:t>
            </a:r>
            <a:endParaRPr lang="zh-TW" altLang="zh-HK" kern="100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>
                <a:solidFill>
                  <a:srgbClr val="00B0F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當</a:t>
            </a:r>
            <a:r>
              <a:rPr lang="en-US" altLang="zh-HK" kern="100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kern="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&lt;&gt;</a:t>
            </a:r>
            <a:r>
              <a:rPr lang="en-US" altLang="zh-HK" kern="1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next</a:t>
            </a:r>
            <a:r>
              <a:rPr lang="zh-TW" altLang="zh-HK" kern="100" dirty="0">
                <a:solidFill>
                  <a:srgbClr val="00B0F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執行</a:t>
            </a:r>
          </a:p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zh-TW" altLang="zh-HK" kern="100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如果</a:t>
            </a: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S[</a:t>
            </a:r>
            <a:r>
              <a:rPr lang="en-US" altLang="zh-HK" kern="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kern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]=2</a:t>
            </a:r>
            <a:r>
              <a:rPr lang="en-US" altLang="zh-HK" kern="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TW" altLang="zh-HK" kern="100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則</a:t>
            </a:r>
            <a:r>
              <a:rPr lang="en-US" altLang="zh-TW" kern="100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HK" kern="1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</a:t>
            </a:r>
            <a:r>
              <a:rPr lang="en-US" altLang="zh-HK" kern="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total+1</a:t>
            </a:r>
            <a:endParaRPr lang="zh-TW" altLang="zh-HK" kern="100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zh-HK" kern="1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zh-HK" kern="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(i+1)%n</a:t>
            </a:r>
            <a:endParaRPr lang="zh-TW" altLang="zh-HK" kern="100" dirty="0"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顯示</a:t>
            </a:r>
            <a:r>
              <a:rPr lang="en-US" altLang="zh-HK" kern="1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</a:t>
            </a:r>
            <a:endParaRPr lang="zh-TW" altLang="zh-HK" kern="1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483768" y="2853020"/>
            <a:ext cx="540000" cy="54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橢圓 9"/>
          <p:cNvSpPr/>
          <p:nvPr/>
        </p:nvSpPr>
        <p:spPr>
          <a:xfrm>
            <a:off x="3922960" y="2853020"/>
            <a:ext cx="540000" cy="54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橢圓 10"/>
          <p:cNvSpPr/>
          <p:nvPr/>
        </p:nvSpPr>
        <p:spPr>
          <a:xfrm>
            <a:off x="7668344" y="2853020"/>
            <a:ext cx="540000" cy="54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13" name="直線單箭頭接點 12"/>
          <p:cNvCxnSpPr/>
          <p:nvPr/>
        </p:nvCxnSpPr>
        <p:spPr>
          <a:xfrm>
            <a:off x="6535506" y="1289873"/>
            <a:ext cx="0" cy="360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4932040" y="3145828"/>
            <a:ext cx="0" cy="360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074543" y="960744"/>
            <a:ext cx="957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start = </a:t>
            </a:r>
            <a:r>
              <a:rPr lang="en-US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5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462960" y="3455545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next= 3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圖片 16" descr="C:\Users\szeto\Pictures\c-queu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543" y="4259565"/>
            <a:ext cx="2669468" cy="21426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62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57200" y="332656"/>
            <a:ext cx="8363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志偉開發了一種填色方法去塗黑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4×4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像素的圖像。圖像的所有像素都有一個由數字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至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的標籤。另外使用四個額外數字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、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、</a:t>
            </a: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TW" altLang="zh-HK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、</a:t>
            </a: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，分別代表像素群組</a:t>
            </a: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-</a:t>
            </a: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像素、</a:t>
            </a: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TW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-</a:t>
            </a: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像素、</a:t>
            </a: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TW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-</a:t>
            </a: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像素和</a:t>
            </a: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TW" kern="0" dirty="0" smtClean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-</a:t>
            </a:r>
            <a:r>
              <a:rPr lang="en-US" altLang="zh-HK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TW" altLang="zh-HK" kern="0" dirty="0">
                <a:solidFill>
                  <a:srgbClr val="000000"/>
                </a:solidFill>
                <a:latin typeface="Calibri" panose="020F0502020204030204" pitchFamily="34" charset="0"/>
                <a:cs typeface="新細明體" panose="02020500000000000000" pitchFamily="18" charset="-120"/>
              </a:rPr>
              <a:t>像素。就一個圖像而言，志偉會使用一最短且按升序排列的數字，以記錄要塗黑的像素。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7200" y="1541286"/>
            <a:ext cx="6995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例如，以下圖像按「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，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，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，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16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，</a:t>
            </a:r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」來塗黑：</a:t>
            </a:r>
            <a:endParaRPr lang="zh-HK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125579"/>
              </p:ext>
            </p:extLst>
          </p:nvPr>
        </p:nvGraphicFramePr>
        <p:xfrm>
          <a:off x="1582687" y="2193628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直線圖說文字 1 7"/>
          <p:cNvSpPr/>
          <p:nvPr/>
        </p:nvSpPr>
        <p:spPr>
          <a:xfrm>
            <a:off x="3966846" y="2056932"/>
            <a:ext cx="605154" cy="444335"/>
          </a:xfrm>
          <a:prstGeom prst="borderCallout1">
            <a:avLst>
              <a:gd name="adj1" fmla="val 18750"/>
              <a:gd name="adj2" fmla="val -8333"/>
              <a:gd name="adj3" fmla="val 146806"/>
              <a:gd name="adj4" fmla="val -13038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kern="10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18</a:t>
            </a:r>
            <a:endParaRPr lang="zh-TW" kern="10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9" name="直線圖說文字 1 8"/>
          <p:cNvSpPr/>
          <p:nvPr/>
        </p:nvSpPr>
        <p:spPr>
          <a:xfrm>
            <a:off x="609600" y="2197159"/>
            <a:ext cx="539080" cy="412723"/>
          </a:xfrm>
          <a:prstGeom prst="borderCallout1">
            <a:avLst>
              <a:gd name="adj1" fmla="val 21609"/>
              <a:gd name="adj2" fmla="val 112541"/>
              <a:gd name="adj3" fmla="val 111889"/>
              <a:gd name="adj4" fmla="val 25108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kern="10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17</a:t>
            </a:r>
            <a:endParaRPr lang="zh-TW" kern="10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" name="直線圖說文字 1 9"/>
          <p:cNvSpPr/>
          <p:nvPr/>
        </p:nvSpPr>
        <p:spPr>
          <a:xfrm>
            <a:off x="619445" y="3043746"/>
            <a:ext cx="539080" cy="412723"/>
          </a:xfrm>
          <a:prstGeom prst="borderCallout1">
            <a:avLst>
              <a:gd name="adj1" fmla="val 21609"/>
              <a:gd name="adj2" fmla="val 112541"/>
              <a:gd name="adj3" fmla="val 111889"/>
              <a:gd name="adj4" fmla="val 25108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zh-TW" kern="100" dirty="0" smtClean="0">
                <a:ea typeface="新細明體" panose="02020500000000000000" pitchFamily="18" charset="-120"/>
                <a:cs typeface="Times New Roman" panose="02020603050405020304" pitchFamily="18" charset="0"/>
              </a:rPr>
              <a:t>19</a:t>
            </a:r>
            <a:endParaRPr lang="zh-TW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1" name="直線圖說文字 1 10"/>
          <p:cNvSpPr/>
          <p:nvPr/>
        </p:nvSpPr>
        <p:spPr>
          <a:xfrm>
            <a:off x="3976387" y="2821578"/>
            <a:ext cx="605154" cy="444335"/>
          </a:xfrm>
          <a:prstGeom prst="borderCallout1">
            <a:avLst>
              <a:gd name="adj1" fmla="val 18750"/>
              <a:gd name="adj2" fmla="val -8333"/>
              <a:gd name="adj3" fmla="val 146806"/>
              <a:gd name="adj4" fmla="val -13038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kern="100" dirty="0" smtClean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20</a:t>
            </a:r>
            <a:endParaRPr lang="zh-TW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015431" y="1504932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(a)</a:t>
            </a:r>
            <a:r>
              <a:rPr lang="zh-TW" altLang="zh-HK" kern="0" dirty="0">
                <a:solidFill>
                  <a:srgbClr val="000000"/>
                </a:solidFill>
                <a:cs typeface="新細明體" panose="02020500000000000000" pitchFamily="18" charset="-120"/>
              </a:rPr>
              <a:t>採用志偉的填色方法。</a:t>
            </a:r>
            <a:endParaRPr lang="zh-HK" altLang="en-US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086240"/>
              </p:ext>
            </p:extLst>
          </p:nvPr>
        </p:nvGraphicFramePr>
        <p:xfrm>
          <a:off x="6417079" y="1997598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4959015" y="3304955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1,3,4,11, 20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6660" y="4063534"/>
            <a:ext cx="4248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(ii)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按「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」將以下圖像塗黑：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87666"/>
              </p:ext>
            </p:extLst>
          </p:nvPr>
        </p:nvGraphicFramePr>
        <p:xfrm>
          <a:off x="1835696" y="4656114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188069"/>
              </p:ext>
            </p:extLst>
          </p:nvPr>
        </p:nvGraphicFramePr>
        <p:xfrm>
          <a:off x="5603774" y="4656114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5436096" y="3867254"/>
            <a:ext cx="27927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(iii)</a:t>
            </a:r>
            <a:r>
              <a:rPr lang="zh-TW" altLang="zh-HK" dirty="0">
                <a:cs typeface="新細明體" panose="02020500000000000000" pitchFamily="18" charset="-120"/>
              </a:rPr>
              <a:t>按一最長可行的序列</a:t>
            </a:r>
            <a:r>
              <a:rPr lang="zh-TW" altLang="zh-HK" dirty="0" smtClean="0">
                <a:cs typeface="新細明體" panose="02020500000000000000" pitchFamily="18" charset="-120"/>
              </a:rPr>
              <a:t>，</a:t>
            </a:r>
            <a:endParaRPr lang="en-US" altLang="zh-TW" dirty="0" smtClean="0">
              <a:cs typeface="新細明體" panose="02020500000000000000" pitchFamily="18" charset="-120"/>
            </a:endParaRPr>
          </a:p>
          <a:p>
            <a:r>
              <a:rPr lang="zh-TW" altLang="zh-HK" dirty="0" smtClean="0">
                <a:cs typeface="新細明體" panose="02020500000000000000" pitchFamily="18" charset="-120"/>
              </a:rPr>
              <a:t>將</a:t>
            </a:r>
            <a:r>
              <a:rPr lang="zh-TW" altLang="zh-HK" dirty="0">
                <a:cs typeface="新細明體" panose="02020500000000000000" pitchFamily="18" charset="-120"/>
              </a:rPr>
              <a:t>以下圖像塗黑：</a:t>
            </a:r>
            <a:endParaRPr lang="zh-HK" altLang="en-US" dirty="0"/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011249"/>
              </p:ext>
            </p:extLst>
          </p:nvPr>
        </p:nvGraphicFramePr>
        <p:xfrm>
          <a:off x="1835696" y="4656114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421195"/>
              </p:ext>
            </p:extLst>
          </p:nvPr>
        </p:nvGraphicFramePr>
        <p:xfrm>
          <a:off x="5603774" y="4656114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96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51932" y="404664"/>
            <a:ext cx="7864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dirty="0">
                <a:latin typeface="Arial" panose="020B0604020202020204" pitchFamily="34" charset="0"/>
                <a:cs typeface="Arial" panose="020B0604020202020204" pitchFamily="34" charset="0"/>
              </a:rPr>
              <a:t>志偉計畫利用以下變量編寫一個子程式，從一個序列去重組圖像。</a:t>
            </a:r>
            <a:endParaRPr lang="zh-HK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291021"/>
              </p:ext>
            </p:extLst>
          </p:nvPr>
        </p:nvGraphicFramePr>
        <p:xfrm>
          <a:off x="519864" y="860223"/>
          <a:ext cx="5372403" cy="1584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923"/>
                <a:gridCol w="4507480"/>
              </a:tblGrid>
              <a:tr h="316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變量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描述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effectLst/>
                        </a:rPr>
                        <a:t>A[ ]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儲存序列的整數</a:t>
                      </a:r>
                      <a:r>
                        <a:rPr lang="zh-TW" sz="1800" kern="0" dirty="0" smtClean="0">
                          <a:effectLst/>
                        </a:rPr>
                        <a:t>陣列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N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儲存序列長度的整數變量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3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effectLst/>
                        </a:rPr>
                        <a:t>P[ ]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索引由</a:t>
                      </a:r>
                      <a:r>
                        <a:rPr lang="en-US" sz="1800" kern="0" dirty="0">
                          <a:effectLst/>
                        </a:rPr>
                        <a:t>1</a:t>
                      </a:r>
                      <a:r>
                        <a:rPr lang="zh-TW" sz="1800" kern="0" dirty="0">
                          <a:effectLst/>
                        </a:rPr>
                        <a:t>至</a:t>
                      </a:r>
                      <a:r>
                        <a:rPr lang="en-US" sz="1800" kern="0" dirty="0">
                          <a:effectLst/>
                        </a:rPr>
                        <a:t>16</a:t>
                      </a:r>
                      <a:r>
                        <a:rPr lang="zh-TW" sz="1800" kern="0" dirty="0">
                          <a:effectLst/>
                        </a:rPr>
                        <a:t>的</a:t>
                      </a:r>
                      <a:r>
                        <a:rPr lang="zh-TW" sz="1800" kern="0" dirty="0">
                          <a:solidFill>
                            <a:srgbClr val="FF0000"/>
                          </a:solidFill>
                          <a:effectLst/>
                        </a:rPr>
                        <a:t>字符陣列</a:t>
                      </a:r>
                      <a:r>
                        <a:rPr lang="zh-TW" sz="1800" kern="0" dirty="0">
                          <a:effectLst/>
                        </a:rPr>
                        <a:t>，儲存像素的顏色</a:t>
                      </a:r>
                      <a:endParaRPr lang="zh-TW" sz="18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(</a:t>
                      </a:r>
                      <a:r>
                        <a:rPr lang="zh-TW" sz="1800" kern="0" dirty="0">
                          <a:effectLst/>
                        </a:rPr>
                        <a:t>「</a:t>
                      </a:r>
                      <a:r>
                        <a:rPr lang="en-US" sz="1800" kern="0" dirty="0">
                          <a:effectLst/>
                        </a:rPr>
                        <a:t>B</a:t>
                      </a:r>
                      <a:r>
                        <a:rPr lang="zh-TW" sz="1800" kern="0" dirty="0">
                          <a:effectLst/>
                        </a:rPr>
                        <a:t>」和「</a:t>
                      </a:r>
                      <a:r>
                        <a:rPr lang="en-US" sz="1800" kern="0" dirty="0">
                          <a:effectLst/>
                        </a:rPr>
                        <a:t>W</a:t>
                      </a:r>
                      <a:r>
                        <a:rPr lang="zh-TW" sz="1800" kern="0" dirty="0">
                          <a:effectLst/>
                        </a:rPr>
                        <a:t>」分別代表黑色和白色。</a:t>
                      </a:r>
                      <a:r>
                        <a:rPr lang="en-US" sz="1800" kern="0" dirty="0">
                          <a:effectLst/>
                        </a:rPr>
                        <a:t>)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51932" y="2547480"/>
            <a:ext cx="4429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例子如下所示：已知該圖像的</a:t>
            </a:r>
            <a:r>
              <a:rPr lang="en-US" altLang="zh-HK" kern="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zh-TW" altLang="zh-HK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和</a:t>
            </a:r>
            <a:r>
              <a:rPr lang="en-US" altLang="zh-HK" kern="0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zh-TW" altLang="zh-HK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內容是</a:t>
            </a:r>
            <a:endParaRPr lang="zh-HK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80695"/>
              </p:ext>
            </p:extLst>
          </p:nvPr>
        </p:nvGraphicFramePr>
        <p:xfrm>
          <a:off x="505766" y="2967357"/>
          <a:ext cx="5400600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4970"/>
                <a:gridCol w="757126"/>
                <a:gridCol w="757126"/>
                <a:gridCol w="757126"/>
                <a:gridCol w="757126"/>
                <a:gridCol w="75712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i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A</a:t>
                      </a:r>
                      <a:r>
                        <a:rPr lang="zh-TW" sz="2000" kern="0" dirty="0">
                          <a:effectLst/>
                        </a:rPr>
                        <a:t>的第</a:t>
                      </a:r>
                      <a:r>
                        <a:rPr lang="en-US" sz="2000" kern="0" dirty="0" err="1">
                          <a:effectLst/>
                        </a:rPr>
                        <a:t>i</a:t>
                      </a:r>
                      <a:r>
                        <a:rPr lang="zh-TW" sz="2000" kern="0" dirty="0">
                          <a:effectLst/>
                        </a:rPr>
                        <a:t>個項目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4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13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15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16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5137289" y="2547480"/>
            <a:ext cx="566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HK" kern="0" dirty="0" smtClean="0"/>
              <a:t>N=5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64022" y="947346"/>
            <a:ext cx="29724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此子程式將數據</a:t>
            </a:r>
            <a:r>
              <a:rPr lang="zh-TW" altLang="zh-HK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解碼</a:t>
            </a:r>
            <a:r>
              <a:rPr lang="zh-TW" altLang="zh-HK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endParaRPr lang="en-US" altLang="zh-TW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zh-TW" altLang="zh-HK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並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將結果儲存在</a:t>
            </a:r>
            <a:r>
              <a:rPr lang="en-US" altLang="zh-HK" dirty="0">
                <a:latin typeface="Courier New" panose="02070309020205020404" pitchFamily="49" charset="0"/>
              </a:rPr>
              <a:t>P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內</a:t>
            </a:r>
            <a:r>
              <a:rPr lang="zh-TW" altLang="zh-HK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endParaRPr lang="en-US" altLang="zh-TW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zh-TW" altLang="zh-HK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以</a:t>
            </a:r>
            <a:r>
              <a:rPr lang="zh-TW" altLang="zh-HK" dirty="0">
                <a:latin typeface="Calibri" panose="020F0502020204030204" pitchFamily="34" charset="0"/>
                <a:cs typeface="Times New Roman" panose="02020603050405020304" pitchFamily="18" charset="0"/>
              </a:rPr>
              <a:t>代表其圖像，如下展示：</a:t>
            </a:r>
            <a:endParaRPr lang="zh-HK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28190"/>
              </p:ext>
            </p:extLst>
          </p:nvPr>
        </p:nvGraphicFramePr>
        <p:xfrm>
          <a:off x="6525592" y="2083550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993613"/>
              </p:ext>
            </p:extLst>
          </p:nvPr>
        </p:nvGraphicFramePr>
        <p:xfrm>
          <a:off x="179512" y="4089119"/>
          <a:ext cx="8712969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5353"/>
                <a:gridCol w="433696"/>
                <a:gridCol w="434544"/>
                <a:gridCol w="433696"/>
                <a:gridCol w="434544"/>
                <a:gridCol w="434544"/>
                <a:gridCol w="433696"/>
                <a:gridCol w="434544"/>
                <a:gridCol w="434544"/>
                <a:gridCol w="433696"/>
                <a:gridCol w="434544"/>
                <a:gridCol w="433696"/>
                <a:gridCol w="434544"/>
                <a:gridCol w="434544"/>
                <a:gridCol w="433696"/>
                <a:gridCol w="434544"/>
                <a:gridCol w="43454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</a:rPr>
                        <a:t>i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2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3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4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5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6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7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8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9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10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11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12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13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14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15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16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P</a:t>
                      </a:r>
                      <a:r>
                        <a:rPr lang="zh-TW" sz="1800" kern="0" dirty="0">
                          <a:effectLst/>
                        </a:rPr>
                        <a:t>的第</a:t>
                      </a:r>
                      <a:r>
                        <a:rPr lang="en-US" sz="1800" kern="0" dirty="0" err="1">
                          <a:effectLst/>
                        </a:rPr>
                        <a:t>i</a:t>
                      </a:r>
                      <a:r>
                        <a:rPr lang="zh-TW" sz="1800" kern="0" dirty="0">
                          <a:effectLst/>
                        </a:rPr>
                        <a:t>個項目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W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W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W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B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B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B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B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W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W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W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FF0000"/>
                          </a:solidFill>
                          <a:effectLst/>
                        </a:rPr>
                        <a:t>W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B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W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B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B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直線單箭頭接點 13"/>
          <p:cNvCxnSpPr/>
          <p:nvPr/>
        </p:nvCxnSpPr>
        <p:spPr>
          <a:xfrm flipH="1">
            <a:off x="7380312" y="3212976"/>
            <a:ext cx="288032" cy="8761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H="1">
            <a:off x="7817049" y="3212976"/>
            <a:ext cx="288032" cy="8761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>
            <a:off x="7843675" y="3626364"/>
            <a:ext cx="292721" cy="857156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8280412" y="3560225"/>
            <a:ext cx="261406" cy="92329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V="1">
            <a:off x="5703471" y="2455197"/>
            <a:ext cx="2342915" cy="952483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51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HK" smtClean="0"/>
              <a:t>2016 DSE ICT 2D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005561" y="786128"/>
            <a:ext cx="5322333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設</a:t>
            </a:r>
            <a:r>
              <a:rPr lang="en-US" altLang="zh-HK" kern="100" dirty="0" err="1">
                <a:latin typeface="Consolas" panose="020B0609020204030204" pitchFamily="49" charset="0"/>
                <a:cs typeface="Times New Roman" panose="02020603050405020304" pitchFamily="18" charset="0"/>
              </a:rPr>
              <a:t>i</a:t>
            </a:r>
            <a:r>
              <a:rPr lang="zh-TW" altLang="zh-HK" kern="100" dirty="0">
                <a:latin typeface="Consolas" panose="020B0609020204030204" pitchFamily="49" charset="0"/>
                <a:cs typeface="Consolas" panose="020B0609020204030204" pitchFamily="49" charset="0"/>
              </a:rPr>
              <a:t>由</a:t>
            </a:r>
            <a:r>
              <a:rPr lang="en-US" altLang="zh-HK" kern="100" dirty="0">
                <a:latin typeface="Consolas" panose="020B0609020204030204" pitchFamily="49" charset="0"/>
                <a:cs typeface="Times New Roman" panose="02020603050405020304" pitchFamily="18" charset="0"/>
              </a:rPr>
              <a:t>1</a:t>
            </a:r>
            <a:r>
              <a:rPr lang="zh-TW" altLang="zh-HK" kern="100" dirty="0">
                <a:latin typeface="Consolas" panose="020B0609020204030204" pitchFamily="49" charset="0"/>
                <a:cs typeface="Consolas" panose="020B0609020204030204" pitchFamily="49" charset="0"/>
              </a:rPr>
              <a:t>至</a:t>
            </a:r>
            <a:r>
              <a:rPr lang="en-US" altLang="zh-HK" kern="100" dirty="0">
                <a:latin typeface="Consolas" panose="020B0609020204030204" pitchFamily="49" charset="0"/>
                <a:cs typeface="Times New Roman" panose="02020603050405020304" pitchFamily="18" charset="0"/>
              </a:rPr>
              <a:t>16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	P[</a:t>
            </a:r>
            <a:r>
              <a:rPr lang="en-US" altLang="zh-HK" kern="100" dirty="0" err="1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 smtClean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]=</a:t>
            </a:r>
            <a:r>
              <a:rPr lang="en-US" altLang="zh-TW" kern="100" dirty="0" smtClean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</a:t>
            </a:r>
            <a:r>
              <a:rPr lang="en-US" altLang="zh-HK" kern="100" dirty="0" smtClean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W</a:t>
            </a:r>
            <a:r>
              <a:rPr lang="en-US" altLang="zh-TW" kern="100" dirty="0" smtClean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</a:t>
            </a:r>
            <a:r>
              <a:rPr lang="en-US" altLang="zh-HK" kern="100" dirty="0" smtClean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	</a:t>
            </a:r>
            <a:r>
              <a:rPr lang="en-US" altLang="zh-HK" kern="1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// </a:t>
            </a:r>
            <a:r>
              <a:rPr lang="zh-TW" altLang="en-US" kern="1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全白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kern="1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Aft>
                <a:spcPts val="0"/>
              </a:spcAft>
            </a:pPr>
            <a:r>
              <a:rPr lang="zh-TW" altLang="zh-HK" kern="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設</a:t>
            </a:r>
            <a:r>
              <a:rPr lang="en-US" altLang="zh-HK" kern="100" dirty="0" err="1">
                <a:latin typeface="Consolas" panose="020B0609020204030204" pitchFamily="49" charset="0"/>
                <a:cs typeface="Times New Roman" panose="02020603050405020304" pitchFamily="18" charset="0"/>
              </a:rPr>
              <a:t>i</a:t>
            </a:r>
            <a:r>
              <a:rPr lang="zh-TW" altLang="zh-HK" kern="100" dirty="0">
                <a:latin typeface="Consolas" panose="020B0609020204030204" pitchFamily="49" charset="0"/>
                <a:cs typeface="Consolas" panose="020B0609020204030204" pitchFamily="49" charset="0"/>
              </a:rPr>
              <a:t>由</a:t>
            </a:r>
            <a:r>
              <a:rPr lang="en-US" altLang="zh-HK" kern="100" dirty="0">
                <a:latin typeface="Consolas" panose="020B0609020204030204" pitchFamily="49" charset="0"/>
                <a:cs typeface="Times New Roman" panose="02020603050405020304" pitchFamily="18" charset="0"/>
              </a:rPr>
              <a:t>1</a:t>
            </a:r>
            <a:r>
              <a:rPr lang="zh-TW" altLang="zh-HK" kern="100" dirty="0">
                <a:latin typeface="Consolas" panose="020B0609020204030204" pitchFamily="49" charset="0"/>
                <a:cs typeface="Consolas" panose="020B0609020204030204" pitchFamily="49" charset="0"/>
              </a:rPr>
              <a:t>至</a:t>
            </a:r>
            <a:r>
              <a:rPr lang="en-US" altLang="zh-HK" kern="100" dirty="0">
                <a:latin typeface="Consolas" panose="020B0609020204030204" pitchFamily="49" charset="0"/>
                <a:cs typeface="Times New Roman" panose="02020603050405020304" pitchFamily="18" charset="0"/>
              </a:rPr>
              <a:t>N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	</a:t>
            </a:r>
            <a:r>
              <a:rPr lang="zh-TW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如果</a:t>
            </a:r>
            <a:r>
              <a:rPr lang="en-US" altLang="zh-HK" kern="100" dirty="0">
                <a:solidFill>
                  <a:srgbClr val="00B0F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A[</a:t>
            </a:r>
            <a:r>
              <a:rPr lang="en-US" altLang="zh-HK" kern="100" dirty="0" err="1">
                <a:solidFill>
                  <a:srgbClr val="00B0F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solidFill>
                  <a:srgbClr val="00B0F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]</a:t>
            </a: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&lt;=16 </a:t>
            </a:r>
            <a:r>
              <a:rPr lang="zh-TW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則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		P[</a:t>
            </a:r>
            <a:r>
              <a:rPr lang="en-US" altLang="zh-HK" kern="100" dirty="0">
                <a:solidFill>
                  <a:srgbClr val="00B0F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A[</a:t>
            </a:r>
            <a:r>
              <a:rPr lang="en-US" altLang="zh-HK" kern="100" dirty="0" err="1">
                <a:solidFill>
                  <a:srgbClr val="00B0F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solidFill>
                  <a:srgbClr val="00B0F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]</a:t>
            </a: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]='B'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	</a:t>
            </a:r>
            <a:r>
              <a:rPr lang="zh-TW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否則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		k </a:t>
            </a:r>
            <a:r>
              <a:rPr lang="en-US" altLang="zh-HK" kern="100" dirty="0" smtClean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		</a:t>
            </a:r>
            <a:r>
              <a:rPr lang="zh-TW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設</a:t>
            </a: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j</a:t>
            </a:r>
            <a:r>
              <a:rPr lang="zh-TW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由</a:t>
            </a: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</a:t>
            </a:r>
            <a:r>
              <a:rPr lang="zh-TW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至</a:t>
            </a:r>
            <a:r>
              <a:rPr lang="en-US" altLang="zh-HK" kern="100" dirty="0" smtClean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4 P[</a:t>
            </a:r>
            <a:r>
              <a:rPr lang="en-US" altLang="zh-HK" kern="100" dirty="0" err="1" smtClean="0">
                <a:solidFill>
                  <a:srgbClr val="00B0F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k+j</a:t>
            </a: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]='B</a:t>
            </a:r>
            <a:r>
              <a:rPr lang="en-US" altLang="zh-HK" kern="100" dirty="0" smtClean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" y="428178"/>
            <a:ext cx="6419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(b)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假設初始時</a:t>
            </a:r>
            <a:r>
              <a:rPr lang="en-US" altLang="zh-HK" kern="100" dirty="0">
                <a:latin typeface="Calibri" panose="020F0502020204030204" pitchFamily="34" charset="0"/>
                <a:cs typeface="Courier New" panose="02070309020205020404" pitchFamily="49" charset="0"/>
              </a:rPr>
              <a:t>P</a:t>
            </a:r>
            <a:r>
              <a:rPr lang="zh-TW" altLang="zh-HK" kern="100" dirty="0">
                <a:latin typeface="Calibri" panose="020F0502020204030204" pitchFamily="34" charset="0"/>
                <a:cs typeface="新細明體" panose="02020500000000000000" pitchFamily="18" charset="-120"/>
              </a:rPr>
              <a:t>的內容是空的。寫出此子程式的偽代碼。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3344" y="3524779"/>
            <a:ext cx="37286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志偉改良他的填色方法，因應數字的序列，計算像素會被</a:t>
            </a:r>
            <a:r>
              <a:rPr lang="zh-TW" altLang="zh-HK" kern="1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引用多少次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。如果某像素只被引用一次，它便是黑色；否則，像素是白色。例如，以下圖像以「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」來塗黑。其中數字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標籤的像素被引用了一次，所以是黑色。而數字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標籤的像素被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和</a:t>
            </a:r>
            <a:r>
              <a:rPr lang="en-US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zh-TW" altLang="zh-HK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引用了兩次，所以是白色。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931897"/>
              </p:ext>
            </p:extLst>
          </p:nvPr>
        </p:nvGraphicFramePr>
        <p:xfrm>
          <a:off x="6670573" y="1681973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669339"/>
              </p:ext>
            </p:extLst>
          </p:nvPr>
        </p:nvGraphicFramePr>
        <p:xfrm>
          <a:off x="4939191" y="1003531"/>
          <a:ext cx="3462765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475"/>
                <a:gridCol w="564658"/>
                <a:gridCol w="564658"/>
                <a:gridCol w="564658"/>
                <a:gridCol w="564658"/>
                <a:gridCol w="56465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i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A</a:t>
                      </a:r>
                      <a:r>
                        <a:rPr lang="en-US" altLang="zh-TW" sz="2000" kern="0" dirty="0" smtClean="0">
                          <a:effectLst/>
                        </a:rPr>
                        <a:t>[</a:t>
                      </a:r>
                      <a:r>
                        <a:rPr lang="en-US" altLang="zh-TW" sz="2000" kern="0" dirty="0" err="1" smtClean="0">
                          <a:effectLst/>
                        </a:rPr>
                        <a:t>i</a:t>
                      </a:r>
                      <a:r>
                        <a:rPr lang="en-US" altLang="zh-TW" sz="2000" kern="0" dirty="0" smtClean="0">
                          <a:effectLst/>
                        </a:rPr>
                        <a:t>]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B0F0"/>
                          </a:solidFill>
                          <a:effectLst/>
                        </a:rPr>
                        <a:t>4</a:t>
                      </a:r>
                      <a:endParaRPr lang="zh-TW" sz="2000" kern="1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B0F0"/>
                          </a:solidFill>
                          <a:effectLst/>
                        </a:rPr>
                        <a:t>13</a:t>
                      </a:r>
                      <a:endParaRPr lang="zh-TW" sz="2000" kern="1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B0F0"/>
                          </a:solidFill>
                          <a:effectLst/>
                        </a:rPr>
                        <a:t>15</a:t>
                      </a:r>
                      <a:endParaRPr lang="zh-TW" sz="2000" kern="1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B0F0"/>
                          </a:solidFill>
                          <a:effectLst/>
                        </a:rPr>
                        <a:t>16</a:t>
                      </a:r>
                      <a:endParaRPr lang="zh-TW" sz="2000" kern="1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B0F0"/>
                          </a:solidFill>
                          <a:effectLst/>
                        </a:rPr>
                        <a:t>18</a:t>
                      </a:r>
                      <a:endParaRPr lang="zh-TW" sz="2000" kern="1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661195"/>
              </p:ext>
            </p:extLst>
          </p:nvPr>
        </p:nvGraphicFramePr>
        <p:xfrm>
          <a:off x="6670573" y="1681973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手繪多邊形 3"/>
          <p:cNvSpPr/>
          <p:nvPr/>
        </p:nvSpPr>
        <p:spPr>
          <a:xfrm>
            <a:off x="3446585" y="1565031"/>
            <a:ext cx="2409092" cy="1044766"/>
          </a:xfrm>
          <a:custGeom>
            <a:avLst/>
            <a:gdLst>
              <a:gd name="connsiteX0" fmla="*/ 0 w 2409092"/>
              <a:gd name="connsiteY0" fmla="*/ 896815 h 1195427"/>
              <a:gd name="connsiteX1" fmla="*/ 1547446 w 2409092"/>
              <a:gd name="connsiteY1" fmla="*/ 1143000 h 1195427"/>
              <a:gd name="connsiteX2" fmla="*/ 2409092 w 2409092"/>
              <a:gd name="connsiteY2" fmla="*/ 0 h 1195427"/>
              <a:gd name="connsiteX0" fmla="*/ 0 w 2409092"/>
              <a:gd name="connsiteY0" fmla="*/ 896815 h 1044766"/>
              <a:gd name="connsiteX1" fmla="*/ 1582615 w 2409092"/>
              <a:gd name="connsiteY1" fmla="*/ 931985 h 1044766"/>
              <a:gd name="connsiteX2" fmla="*/ 2409092 w 2409092"/>
              <a:gd name="connsiteY2" fmla="*/ 0 h 1044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9092" h="1044766">
                <a:moveTo>
                  <a:pt x="0" y="896815"/>
                </a:moveTo>
                <a:cubicBezTo>
                  <a:pt x="572965" y="1094642"/>
                  <a:pt x="1181100" y="1081454"/>
                  <a:pt x="1582615" y="931985"/>
                </a:cubicBezTo>
                <a:cubicBezTo>
                  <a:pt x="1984130" y="782516"/>
                  <a:pt x="2179026" y="496765"/>
                  <a:pt x="2409092" y="0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矩形 10"/>
          <p:cNvSpPr/>
          <p:nvPr/>
        </p:nvSpPr>
        <p:spPr>
          <a:xfrm>
            <a:off x="7827723" y="653592"/>
            <a:ext cx="566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HK" kern="0" dirty="0" smtClean="0"/>
              <a:t>N=5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38753"/>
              </p:ext>
            </p:extLst>
          </p:nvPr>
        </p:nvGraphicFramePr>
        <p:xfrm>
          <a:off x="4311668" y="4057722"/>
          <a:ext cx="2016226" cy="17002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3236"/>
                <a:gridCol w="504330"/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6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9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01628"/>
              </p:ext>
            </p:extLst>
          </p:nvPr>
        </p:nvGraphicFramePr>
        <p:xfrm>
          <a:off x="7668344" y="1700808"/>
          <a:ext cx="1018456" cy="8150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9228"/>
                <a:gridCol w="509228"/>
              </a:tblGrid>
              <a:tr h="407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407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7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8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506592"/>
              </p:ext>
            </p:extLst>
          </p:nvPr>
        </p:nvGraphicFramePr>
        <p:xfrm>
          <a:off x="6697051" y="3524779"/>
          <a:ext cx="1989748" cy="166570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94874"/>
                <a:gridCol w="994874"/>
              </a:tblGrid>
              <a:tr h="832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17-17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=0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18-17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=1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2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19-17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=2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20-17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=3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9" name="群組 18"/>
          <p:cNvGrpSpPr/>
          <p:nvPr/>
        </p:nvGrpSpPr>
        <p:grpSpPr>
          <a:xfrm>
            <a:off x="6606255" y="1608046"/>
            <a:ext cx="1553815" cy="1406030"/>
            <a:chOff x="6606255" y="1608046"/>
            <a:chExt cx="1553815" cy="1406030"/>
          </a:xfrm>
        </p:grpSpPr>
        <p:sp>
          <p:nvSpPr>
            <p:cNvPr id="15" name="橢圓 14"/>
            <p:cNvSpPr/>
            <p:nvPr/>
          </p:nvSpPr>
          <p:spPr>
            <a:xfrm>
              <a:off x="6606255" y="1608046"/>
              <a:ext cx="540000" cy="540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6" name="橢圓 15"/>
            <p:cNvSpPr/>
            <p:nvPr/>
          </p:nvSpPr>
          <p:spPr>
            <a:xfrm>
              <a:off x="7620070" y="1608046"/>
              <a:ext cx="540000" cy="540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7" name="橢圓 16"/>
            <p:cNvSpPr/>
            <p:nvPr/>
          </p:nvSpPr>
          <p:spPr>
            <a:xfrm>
              <a:off x="6606255" y="2474076"/>
              <a:ext cx="540000" cy="540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8" name="橢圓 17"/>
            <p:cNvSpPr/>
            <p:nvPr/>
          </p:nvSpPr>
          <p:spPr>
            <a:xfrm>
              <a:off x="7620070" y="2474076"/>
              <a:ext cx="540000" cy="540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3423122" y="2668009"/>
            <a:ext cx="157767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4</a:t>
            </a: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</a:t>
            </a: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(</a:t>
            </a:r>
            <a:r>
              <a:rPr lang="en-US" altLang="zh-HK" kern="100" dirty="0">
                <a:solidFill>
                  <a:srgbClr val="00B0F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A[</a:t>
            </a:r>
            <a:r>
              <a:rPr lang="en-US" altLang="zh-HK" kern="100" dirty="0" err="1">
                <a:solidFill>
                  <a:srgbClr val="00B0F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</a:t>
            </a:r>
            <a:r>
              <a:rPr lang="en-US" altLang="zh-HK" kern="100" dirty="0">
                <a:solidFill>
                  <a:srgbClr val="00B0F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]</a:t>
            </a: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</a:t>
            </a:r>
            <a:r>
              <a:rPr lang="en-US" altLang="zh-HK" kern="100" dirty="0">
                <a:solidFill>
                  <a:srgbClr val="FF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17)</a:t>
            </a:r>
            <a:endParaRPr lang="zh-HK" altLang="en-US" dirty="0"/>
          </a:p>
        </p:txBody>
      </p:sp>
      <p:cxnSp>
        <p:nvCxnSpPr>
          <p:cNvPr id="22" name="直線單箭頭接點 21"/>
          <p:cNvCxnSpPr/>
          <p:nvPr/>
        </p:nvCxnSpPr>
        <p:spPr>
          <a:xfrm>
            <a:off x="6012160" y="1565031"/>
            <a:ext cx="1368152" cy="711841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橢圓 22"/>
          <p:cNvSpPr/>
          <p:nvPr/>
        </p:nvSpPr>
        <p:spPr>
          <a:xfrm>
            <a:off x="7784399" y="1003530"/>
            <a:ext cx="657620" cy="76325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712225"/>
              </p:ext>
            </p:extLst>
          </p:nvPr>
        </p:nvGraphicFramePr>
        <p:xfrm>
          <a:off x="5320110" y="4915629"/>
          <a:ext cx="1008660" cy="8501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4330"/>
                <a:gridCol w="504330"/>
              </a:tblGrid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13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14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15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16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86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4" grpId="0" animBg="1"/>
      <p:bldP spid="11" grpId="0"/>
      <p:bldP spid="20" grpId="0" animBg="1"/>
      <p:bldP spid="23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2701</Words>
  <Application>Microsoft Office PowerPoint</Application>
  <PresentationFormat>如螢幕大小 (4:3)</PresentationFormat>
  <Paragraphs>1111</Paragraphs>
  <Slides>17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9" baseType="lpstr">
      <vt:lpstr>新細明體</vt:lpstr>
      <vt:lpstr>Arial</vt:lpstr>
      <vt:lpstr>Arial Black</vt:lpstr>
      <vt:lpstr>Calibri</vt:lpstr>
      <vt:lpstr>Consolas</vt:lpstr>
      <vt:lpstr>Courier New</vt:lpstr>
      <vt:lpstr>Symbol</vt:lpstr>
      <vt:lpstr>Times New Roman</vt:lpstr>
      <vt:lpstr>Verdana</vt:lpstr>
      <vt:lpstr>Wingdings</vt:lpstr>
      <vt:lpstr>Wingdings 2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szeto</dc:creator>
  <cp:lastModifiedBy>szeto</cp:lastModifiedBy>
  <cp:revision>427</cp:revision>
  <dcterms:created xsi:type="dcterms:W3CDTF">2014-12-10T06:11:15Z</dcterms:created>
  <dcterms:modified xsi:type="dcterms:W3CDTF">2016-12-17T08:38:35Z</dcterms:modified>
</cp:coreProperties>
</file>