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1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4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49C9-6F00-4DB8-9852-D2F061F6189C}" type="datetimeFigureOut">
              <a:rPr lang="zh-HK" altLang="en-US" smtClean="0"/>
              <a:t>13/12/2014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0F1B-77B1-4CB5-A3B0-987EFDB989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96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10"/>
          <p:cNvSpPr txBox="1"/>
          <p:nvPr/>
        </p:nvSpPr>
        <p:spPr>
          <a:xfrm>
            <a:off x="7985027" y="4293096"/>
            <a:ext cx="981946" cy="30893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kern="100">
                <a:effectLst/>
                <a:ea typeface="細明體_HKSCS"/>
                <a:cs typeface="Times New Roman"/>
              </a:rPr>
              <a:t>維護</a:t>
            </a:r>
            <a:endParaRPr lang="zh-TW" kern="100">
              <a:effectLst/>
              <a:ea typeface="新細明體"/>
              <a:cs typeface="Times New Roman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020696" y="1268760"/>
            <a:ext cx="1314672" cy="724537"/>
            <a:chOff x="0" y="46662"/>
            <a:chExt cx="1028700" cy="423238"/>
          </a:xfrm>
        </p:grpSpPr>
        <p:sp>
          <p:nvSpPr>
            <p:cNvPr id="17" name="文字方塊 9"/>
            <p:cNvSpPr txBox="1"/>
            <p:nvPr/>
          </p:nvSpPr>
          <p:spPr>
            <a:xfrm>
              <a:off x="0" y="46662"/>
              <a:ext cx="768350" cy="17859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kern="100">
                  <a:effectLst/>
                  <a:ea typeface="細明體_HKSCS"/>
                  <a:cs typeface="Times New Roman"/>
                </a:rPr>
                <a:t>要求</a:t>
              </a:r>
              <a:endParaRPr lang="zh-TW" kern="100">
                <a:effectLst/>
                <a:ea typeface="新細明體"/>
                <a:cs typeface="Times New Roman"/>
              </a:endParaRPr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768350" y="171449"/>
              <a:ext cx="260350" cy="230189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手繪多邊形 18"/>
            <p:cNvSpPr/>
            <p:nvPr/>
          </p:nvSpPr>
          <p:spPr>
            <a:xfrm rot="10800000">
              <a:off x="374650" y="234950"/>
              <a:ext cx="196850" cy="234950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5707523" y="1871516"/>
            <a:ext cx="1314672" cy="735557"/>
            <a:chOff x="0" y="107950"/>
            <a:chExt cx="1028700" cy="429675"/>
          </a:xfrm>
        </p:grpSpPr>
        <p:sp>
          <p:nvSpPr>
            <p:cNvPr id="21" name="文字方塊 9"/>
            <p:cNvSpPr txBox="1"/>
            <p:nvPr/>
          </p:nvSpPr>
          <p:spPr>
            <a:xfrm>
              <a:off x="0" y="107950"/>
              <a:ext cx="768350" cy="17859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HK" kern="100" dirty="0">
                  <a:ea typeface="細明體_HKSCS"/>
                  <a:cs typeface="Times New Roman"/>
                </a:rPr>
                <a:t>設計</a:t>
              </a:r>
              <a:endParaRPr lang="zh-TW" kern="100" dirty="0">
                <a:effectLst/>
                <a:ea typeface="新細明體"/>
                <a:cs typeface="Times New Roman"/>
              </a:endParaRPr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768350" y="198676"/>
              <a:ext cx="260350" cy="230189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 rot="10800000">
              <a:off x="374650" y="302675"/>
              <a:ext cx="196850" cy="234950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6437896" y="2420889"/>
            <a:ext cx="1314672" cy="720077"/>
            <a:chOff x="0" y="120750"/>
            <a:chExt cx="1028700" cy="420633"/>
          </a:xfrm>
        </p:grpSpPr>
        <p:sp>
          <p:nvSpPr>
            <p:cNvPr id="25" name="文字方塊 9"/>
            <p:cNvSpPr txBox="1"/>
            <p:nvPr/>
          </p:nvSpPr>
          <p:spPr>
            <a:xfrm>
              <a:off x="0" y="120750"/>
              <a:ext cx="768350" cy="17859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HK" b="1" kern="100" dirty="0">
                  <a:solidFill>
                    <a:srgbClr val="00B050"/>
                  </a:solidFill>
                  <a:ea typeface="細明體_HKSCS"/>
                  <a:cs typeface="Times New Roman"/>
                </a:rPr>
                <a:t>實施</a:t>
              </a:r>
              <a:endParaRPr lang="zh-TW" altLang="zh-HK" kern="100" dirty="0">
                <a:cs typeface="Times New Roman"/>
              </a:endParaRPr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768350" y="227068"/>
              <a:ext cx="260350" cy="230189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 rot="10800000">
              <a:off x="374650" y="306433"/>
              <a:ext cx="196850" cy="234950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7199046" y="2996953"/>
            <a:ext cx="1314672" cy="1450612"/>
            <a:chOff x="0" y="103542"/>
            <a:chExt cx="1028700" cy="847376"/>
          </a:xfrm>
        </p:grpSpPr>
        <p:sp>
          <p:nvSpPr>
            <p:cNvPr id="29" name="文字方塊 9"/>
            <p:cNvSpPr txBox="1"/>
            <p:nvPr/>
          </p:nvSpPr>
          <p:spPr>
            <a:xfrm>
              <a:off x="0" y="103542"/>
              <a:ext cx="768350" cy="17859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HK" b="1" kern="100" dirty="0">
                  <a:solidFill>
                    <a:srgbClr val="00B050"/>
                  </a:solidFill>
                  <a:ea typeface="細明體_HKSCS"/>
                  <a:cs typeface="Times New Roman"/>
                </a:rPr>
                <a:t>整合</a:t>
              </a:r>
              <a:endParaRPr lang="zh-TW" altLang="zh-HK" kern="100" dirty="0">
                <a:cs typeface="Times New Roman"/>
              </a:endParaRPr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768350" y="197648"/>
              <a:ext cx="260350" cy="663037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 rot="10800000">
              <a:off x="374649" y="289226"/>
              <a:ext cx="196850" cy="661692"/>
            </a:xfrm>
            <a:custGeom>
              <a:avLst/>
              <a:gdLst>
                <a:gd name="connsiteX0" fmla="*/ 0 w 552450"/>
                <a:gd name="connsiteY0" fmla="*/ 0 h 546100"/>
                <a:gd name="connsiteX1" fmla="*/ 539750 w 552450"/>
                <a:gd name="connsiteY1" fmla="*/ 0 h 546100"/>
                <a:gd name="connsiteX2" fmla="*/ 539750 w 552450"/>
                <a:gd name="connsiteY2" fmla="*/ 533400 h 546100"/>
                <a:gd name="connsiteX3" fmla="*/ 552450 w 552450"/>
                <a:gd name="connsiteY3" fmla="*/ 546100 h 546100"/>
                <a:gd name="connsiteX0" fmla="*/ 0 w 539750"/>
                <a:gd name="connsiteY0" fmla="*/ 0 h 533400"/>
                <a:gd name="connsiteX1" fmla="*/ 539750 w 539750"/>
                <a:gd name="connsiteY1" fmla="*/ 0 h 533400"/>
                <a:gd name="connsiteX2" fmla="*/ 539750 w 5397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533400">
                  <a:moveTo>
                    <a:pt x="0" y="0"/>
                  </a:moveTo>
                  <a:lnTo>
                    <a:pt x="539750" y="0"/>
                  </a:lnTo>
                  <a:lnTo>
                    <a:pt x="539750" y="533400"/>
                  </a:lnTo>
                </a:path>
              </a:pathLst>
            </a:custGeom>
            <a:noFill/>
            <a:ln w="1270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95536" y="372571"/>
            <a:ext cx="63808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志明打算就客戶服務開發一個語音互動</a:t>
            </a:r>
            <a:r>
              <a:rPr lang="en-US" altLang="zh-TW" dirty="0"/>
              <a:t>(IVR)</a:t>
            </a:r>
            <a:r>
              <a:rPr lang="zh-TW" altLang="en-US" dirty="0"/>
              <a:t>系統，</a:t>
            </a:r>
          </a:p>
          <a:p>
            <a:r>
              <a:rPr lang="zh-TW" altLang="en-US" dirty="0"/>
              <a:t>顧客可透過電話鍵盤與系統進行互動。</a:t>
            </a:r>
          </a:p>
          <a:p>
            <a:r>
              <a:rPr lang="en-US" altLang="zh-TW" dirty="0"/>
              <a:t>(a) </a:t>
            </a:r>
            <a:r>
              <a:rPr lang="zh-TW" altLang="en-US" dirty="0"/>
              <a:t>志明利用下列</a:t>
            </a:r>
            <a:r>
              <a:rPr lang="zh-TW" altLang="en-US" dirty="0">
                <a:solidFill>
                  <a:srgbClr val="FF0000"/>
                </a:solidFill>
              </a:rPr>
              <a:t>瀑布模式</a:t>
            </a:r>
            <a:r>
              <a:rPr lang="zh-TW" altLang="en-US" dirty="0"/>
              <a:t>來開發</a:t>
            </a:r>
            <a:r>
              <a:rPr lang="en-US" altLang="zh-TW" dirty="0"/>
              <a:t>IVR </a:t>
            </a:r>
            <a:r>
              <a:rPr lang="zh-TW" altLang="en-US" dirty="0"/>
              <a:t>系統。</a:t>
            </a:r>
          </a:p>
          <a:p>
            <a:endParaRPr lang="zh-TW" altLang="en-US" dirty="0"/>
          </a:p>
          <a:p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zh-TW" altLang="en-US" dirty="0"/>
              <a:t>應在哪個階段進行</a:t>
            </a:r>
            <a:r>
              <a:rPr lang="en-US" altLang="zh-TW" dirty="0"/>
              <a:t>unit</a:t>
            </a:r>
            <a:r>
              <a:rPr lang="zh-TW" altLang="en-US" dirty="0">
                <a:solidFill>
                  <a:srgbClr val="FF0000"/>
                </a:solidFill>
              </a:rPr>
              <a:t>單元</a:t>
            </a:r>
            <a:r>
              <a:rPr lang="zh-TW" altLang="en-US" dirty="0"/>
              <a:t>測試</a:t>
            </a:r>
            <a:r>
              <a:rPr lang="en-US" altLang="zh-TW" dirty="0"/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ii) </a:t>
            </a:r>
            <a:r>
              <a:rPr lang="zh-TW" altLang="en-US" dirty="0"/>
              <a:t>應在哪個階段進行</a:t>
            </a:r>
            <a:r>
              <a:rPr lang="en-US" altLang="zh-TW" dirty="0"/>
              <a:t>system</a:t>
            </a:r>
            <a:r>
              <a:rPr lang="zh-TW" altLang="en-US" dirty="0">
                <a:solidFill>
                  <a:srgbClr val="FF0000"/>
                </a:solidFill>
              </a:rPr>
              <a:t>系統</a:t>
            </a:r>
            <a:r>
              <a:rPr lang="zh-TW" altLang="en-US" dirty="0"/>
              <a:t>測試</a:t>
            </a:r>
            <a:r>
              <a:rPr lang="en-US" altLang="zh-TW" dirty="0"/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iii) </a:t>
            </a:r>
            <a:r>
              <a:rPr lang="zh-TW" altLang="en-US" dirty="0">
                <a:solidFill>
                  <a:srgbClr val="FF0000"/>
                </a:solidFill>
              </a:rPr>
              <a:t>系統</a:t>
            </a:r>
            <a:r>
              <a:rPr lang="zh-TW" altLang="en-US" dirty="0"/>
              <a:t>測試與用戶</a:t>
            </a:r>
            <a:r>
              <a:rPr lang="en-US" altLang="zh-TW" dirty="0"/>
              <a:t>acceptance</a:t>
            </a:r>
            <a:r>
              <a:rPr lang="zh-TW" altLang="en-US" dirty="0">
                <a:solidFill>
                  <a:srgbClr val="FF0000"/>
                </a:solidFill>
              </a:rPr>
              <a:t>驗收</a:t>
            </a:r>
            <a:r>
              <a:rPr lang="zh-TW" altLang="en-US" dirty="0"/>
              <a:t>測試的主要分別是什麼</a:t>
            </a:r>
            <a:r>
              <a:rPr lang="en-US" altLang="zh-TW" dirty="0"/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iv) </a:t>
            </a:r>
            <a:r>
              <a:rPr lang="zh-TW" altLang="en-US" dirty="0">
                <a:solidFill>
                  <a:srgbClr val="FF0000"/>
                </a:solidFill>
              </a:rPr>
              <a:t>虛線箭頭</a:t>
            </a:r>
            <a:r>
              <a:rPr lang="zh-TW" altLang="en-US" dirty="0"/>
              <a:t>的用意是什麼</a:t>
            </a:r>
            <a:r>
              <a:rPr lang="en-US" altLang="zh-TW" dirty="0" smtClean="0"/>
              <a:t>?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2798178" y="18545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>
                <a:solidFill>
                  <a:srgbClr val="00B050"/>
                </a:solidFill>
              </a:rPr>
              <a:t>實施</a:t>
            </a:r>
          </a:p>
        </p:txBody>
      </p:sp>
      <p:sp>
        <p:nvSpPr>
          <p:cNvPr id="6" name="矩形 5"/>
          <p:cNvSpPr/>
          <p:nvPr/>
        </p:nvSpPr>
        <p:spPr>
          <a:xfrm>
            <a:off x="3124680" y="272662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>
                <a:solidFill>
                  <a:srgbClr val="00B050"/>
                </a:solidFill>
              </a:rPr>
              <a:t>整合</a:t>
            </a:r>
          </a:p>
        </p:txBody>
      </p:sp>
      <p:sp>
        <p:nvSpPr>
          <p:cNvPr id="7" name="矩形 6"/>
          <p:cNvSpPr/>
          <p:nvPr/>
        </p:nvSpPr>
        <p:spPr>
          <a:xfrm>
            <a:off x="1145097" y="3552164"/>
            <a:ext cx="5544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dirty="0" smtClean="0">
                <a:solidFill>
                  <a:srgbClr val="FF0000"/>
                </a:solidFill>
              </a:rPr>
              <a:t>　　系統</a:t>
            </a:r>
            <a:r>
              <a:rPr lang="zh-TW" altLang="en-US" dirty="0">
                <a:solidFill>
                  <a:srgbClr val="00B050"/>
                </a:solidFill>
              </a:rPr>
              <a:t>測試：是由</a:t>
            </a:r>
            <a:r>
              <a:rPr lang="zh-TW" altLang="en-US" dirty="0">
                <a:solidFill>
                  <a:srgbClr val="FF0000"/>
                </a:solidFill>
              </a:rPr>
              <a:t>開發人員</a:t>
            </a:r>
            <a:r>
              <a:rPr lang="zh-TW" altLang="en-US" dirty="0">
                <a:solidFill>
                  <a:srgbClr val="00B050"/>
                </a:solidFill>
              </a:rPr>
              <a:t>進行，</a:t>
            </a:r>
          </a:p>
          <a:p>
            <a:pPr lvl="0"/>
            <a:r>
              <a:rPr lang="zh-TW" altLang="en-US" dirty="0">
                <a:solidFill>
                  <a:srgbClr val="00B050"/>
                </a:solidFill>
              </a:rPr>
              <a:t>用戶</a:t>
            </a:r>
            <a:r>
              <a:rPr lang="zh-TW" altLang="en-US" dirty="0">
                <a:solidFill>
                  <a:srgbClr val="FF0000"/>
                </a:solidFill>
              </a:rPr>
              <a:t>驗收</a:t>
            </a:r>
            <a:r>
              <a:rPr lang="zh-TW" altLang="en-US" dirty="0">
                <a:solidFill>
                  <a:srgbClr val="00B050"/>
                </a:solidFill>
              </a:rPr>
              <a:t>測試：是由</a:t>
            </a:r>
            <a:r>
              <a:rPr lang="zh-TW" altLang="en-US" dirty="0">
                <a:solidFill>
                  <a:srgbClr val="FF0000"/>
                </a:solidFill>
              </a:rPr>
              <a:t>用戶</a:t>
            </a:r>
            <a:r>
              <a:rPr lang="zh-TW" altLang="en-US" dirty="0">
                <a:solidFill>
                  <a:srgbClr val="00B050"/>
                </a:solidFill>
              </a:rPr>
              <a:t>使用</a:t>
            </a:r>
            <a:r>
              <a:rPr lang="zh-TW" altLang="en-US" dirty="0">
                <a:solidFill>
                  <a:srgbClr val="FF0000"/>
                </a:solidFill>
              </a:rPr>
              <a:t>真實數據</a:t>
            </a:r>
            <a:r>
              <a:rPr lang="zh-TW" altLang="en-US" dirty="0">
                <a:solidFill>
                  <a:srgbClr val="00B050"/>
                </a:solidFill>
              </a:rPr>
              <a:t>進行</a:t>
            </a:r>
            <a:r>
              <a:rPr lang="zh-TW" altLang="en-US" dirty="0" smtClean="0">
                <a:solidFill>
                  <a:srgbClr val="00B050"/>
                </a:solidFill>
              </a:rPr>
              <a:t>。 </a:t>
            </a:r>
            <a:r>
              <a:rPr lang="en-US" altLang="zh-TW" dirty="0" smtClean="0">
                <a:solidFill>
                  <a:srgbClr val="FF0000"/>
                </a:solidFill>
              </a:rPr>
              <a:t>$$$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94476" y="4896886"/>
            <a:ext cx="3060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dirty="0">
                <a:solidFill>
                  <a:srgbClr val="FF0000"/>
                </a:solidFill>
              </a:rPr>
              <a:t>檢討</a:t>
            </a:r>
            <a:r>
              <a:rPr lang="zh-TW" altLang="en-US" dirty="0">
                <a:solidFill>
                  <a:srgbClr val="00B050"/>
                </a:solidFill>
              </a:rPr>
              <a:t>及</a:t>
            </a:r>
            <a:r>
              <a:rPr lang="zh-TW" altLang="en-US" dirty="0">
                <a:solidFill>
                  <a:srgbClr val="FF0000"/>
                </a:solidFill>
              </a:rPr>
              <a:t>改進</a:t>
            </a:r>
            <a:r>
              <a:rPr lang="zh-TW" altLang="en-US" dirty="0">
                <a:solidFill>
                  <a:srgbClr val="00B050"/>
                </a:solidFill>
              </a:rPr>
              <a:t>前一個階段</a:t>
            </a:r>
          </a:p>
        </p:txBody>
      </p:sp>
      <p:sp>
        <p:nvSpPr>
          <p:cNvPr id="32" name="矩形 31"/>
          <p:cNvSpPr/>
          <p:nvPr/>
        </p:nvSpPr>
        <p:spPr>
          <a:xfrm>
            <a:off x="7429402" y="222385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 smtClean="0">
                <a:solidFill>
                  <a:srgbClr val="FF0000"/>
                </a:solidFill>
              </a:rPr>
              <a:t>單元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0"/>
            <a:r>
              <a:rPr lang="zh-TW" altLang="en-US" dirty="0" smtClean="0">
                <a:solidFill>
                  <a:srgbClr val="00B050"/>
                </a:solidFill>
              </a:rPr>
              <a:t>測試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215859" y="28178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 smtClean="0">
                <a:solidFill>
                  <a:srgbClr val="FF0000"/>
                </a:solidFill>
              </a:rPr>
              <a:t>系統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0"/>
            <a:r>
              <a:rPr lang="zh-TW" altLang="en-US" dirty="0" smtClean="0">
                <a:solidFill>
                  <a:srgbClr val="00B050"/>
                </a:solidFill>
              </a:rPr>
              <a:t>測試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85027" y="364676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 smtClean="0">
                <a:solidFill>
                  <a:srgbClr val="FF0000"/>
                </a:solidFill>
              </a:rPr>
              <a:t>用戶驗收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0"/>
            <a:r>
              <a:rPr lang="zh-TW" altLang="en-US" dirty="0" smtClean="0">
                <a:solidFill>
                  <a:srgbClr val="00B050"/>
                </a:solidFill>
              </a:rPr>
              <a:t>測試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66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2" grpId="0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404664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(c) </a:t>
            </a:r>
            <a:r>
              <a:rPr lang="zh-TW" altLang="zh-HK" dirty="0"/>
              <a:t>舉出在設計內加建了</a:t>
            </a:r>
            <a:r>
              <a:rPr lang="en-US" altLang="zh-HK" dirty="0"/>
              <a:t>Previous </a:t>
            </a:r>
            <a:r>
              <a:rPr lang="zh-TW" altLang="zh-HK" dirty="0"/>
              <a:t>的一個優點和一個缺點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sp>
        <p:nvSpPr>
          <p:cNvPr id="5" name="矩形 4"/>
          <p:cNvSpPr/>
          <p:nvPr/>
        </p:nvSpPr>
        <p:spPr>
          <a:xfrm>
            <a:off x="539552" y="184482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(d) </a:t>
            </a:r>
            <a:r>
              <a:rPr lang="zh-TW" altLang="zh-HK" dirty="0"/>
              <a:t>小明修改</a:t>
            </a:r>
            <a:r>
              <a:rPr lang="en-US" altLang="zh-HK" dirty="0"/>
              <a:t>LL1</a:t>
            </a:r>
            <a:r>
              <a:rPr lang="zh-TW" altLang="zh-HK" dirty="0"/>
              <a:t>而設計了</a:t>
            </a:r>
            <a:r>
              <a:rPr lang="en-US" altLang="zh-HK" dirty="0"/>
              <a:t>LL2</a:t>
            </a:r>
            <a:r>
              <a:rPr lang="zh-TW" altLang="zh-HK" dirty="0"/>
              <a:t>，他採用</a:t>
            </a:r>
            <a:r>
              <a:rPr lang="en-US" altLang="zh-HK" dirty="0">
                <a:solidFill>
                  <a:srgbClr val="FF0000"/>
                </a:solidFill>
              </a:rPr>
              <a:t>PTR</a:t>
            </a:r>
            <a:r>
              <a:rPr lang="en-US" altLang="zh-HK" dirty="0"/>
              <a:t> </a:t>
            </a:r>
            <a:r>
              <a:rPr lang="zh-TW" altLang="zh-HK" dirty="0"/>
              <a:t>來取締</a:t>
            </a:r>
            <a:r>
              <a:rPr lang="en-US" altLang="zh-HK" dirty="0"/>
              <a:t>Previous </a:t>
            </a:r>
            <a:r>
              <a:rPr lang="zh-TW" altLang="zh-HK" dirty="0"/>
              <a:t>及</a:t>
            </a:r>
            <a:r>
              <a:rPr lang="en-US" altLang="zh-HK" dirty="0"/>
              <a:t>Next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每個節點的</a:t>
            </a:r>
            <a:r>
              <a:rPr lang="en-US" altLang="zh-HK" dirty="0"/>
              <a:t>PTR </a:t>
            </a:r>
            <a:r>
              <a:rPr lang="zh-TW" altLang="zh-HK" dirty="0"/>
              <a:t>儲存</a:t>
            </a:r>
            <a:r>
              <a:rPr lang="en-US" altLang="zh-HK" dirty="0"/>
              <a:t>Previous </a:t>
            </a:r>
            <a:r>
              <a:rPr lang="zh-TW" altLang="zh-HK" dirty="0"/>
              <a:t>及</a:t>
            </a:r>
            <a:r>
              <a:rPr lang="en-US" altLang="zh-HK" dirty="0"/>
              <a:t>Next </a:t>
            </a:r>
            <a:r>
              <a:rPr lang="zh-TW" altLang="zh-HK" dirty="0"/>
              <a:t>內地址的總和</a:t>
            </a:r>
            <a:r>
              <a:rPr lang="en-US" altLang="zh-HK" dirty="0"/>
              <a:t>(</a:t>
            </a:r>
            <a:r>
              <a:rPr lang="zh-TW" altLang="zh-HK" dirty="0"/>
              <a:t>即</a:t>
            </a:r>
            <a:r>
              <a:rPr lang="en-US" altLang="zh-HK" dirty="0">
                <a:solidFill>
                  <a:srgbClr val="FF0000"/>
                </a:solidFill>
              </a:rPr>
              <a:t>PTR = previous + Next</a:t>
            </a:r>
            <a:r>
              <a:rPr lang="en-US" altLang="zh-HK" dirty="0"/>
              <a:t>)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例如</a:t>
            </a:r>
            <a:r>
              <a:rPr lang="en-US" altLang="zh-HK" dirty="0"/>
              <a:t>:</a:t>
            </a:r>
            <a:r>
              <a:rPr lang="zh-TW" altLang="zh-HK" dirty="0"/>
              <a:t>就下列</a:t>
            </a:r>
            <a:r>
              <a:rPr lang="en-US" altLang="zh-HK" dirty="0"/>
              <a:t>LL1	</a:t>
            </a:r>
            <a:r>
              <a:rPr lang="en-US" altLang="zh-HK" dirty="0" smtClean="0"/>
              <a:t>			</a:t>
            </a:r>
            <a:r>
              <a:rPr lang="zh-TW" altLang="zh-HK" dirty="0" smtClean="0"/>
              <a:t>其</a:t>
            </a:r>
            <a:r>
              <a:rPr lang="zh-TW" altLang="zh-HK" dirty="0"/>
              <a:t>對應的</a:t>
            </a:r>
            <a:r>
              <a:rPr lang="en-US" altLang="zh-HK" dirty="0"/>
              <a:t>LL2 </a:t>
            </a:r>
            <a:r>
              <a:rPr lang="zh-TW" altLang="zh-HK" dirty="0"/>
              <a:t>會是</a:t>
            </a:r>
            <a:r>
              <a:rPr lang="en-US" altLang="zh-HK" dirty="0"/>
              <a:t>: LL2</a:t>
            </a:r>
            <a:endParaRPr lang="zh-TW" altLang="zh-HK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66155"/>
              </p:ext>
            </p:extLst>
          </p:nvPr>
        </p:nvGraphicFramePr>
        <p:xfrm>
          <a:off x="899592" y="2924944"/>
          <a:ext cx="3816424" cy="19202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92088"/>
                <a:gridCol w="1008112"/>
                <a:gridCol w="1152128"/>
                <a:gridCol w="864096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地址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內容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Previous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Next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-1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John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Susan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Fiona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-1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48940"/>
              </p:ext>
            </p:extLst>
          </p:nvPr>
        </p:nvGraphicFramePr>
        <p:xfrm>
          <a:off x="5292080" y="2924944"/>
          <a:ext cx="2505075" cy="19202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35025"/>
                <a:gridCol w="835025"/>
                <a:gridCol w="835025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地址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內容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PTR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John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Susan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Fiona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969777" y="5011453"/>
            <a:ext cx="3235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(START</a:t>
            </a:r>
            <a:r>
              <a:rPr lang="en-US" altLang="zh-HK" dirty="0">
                <a:sym typeface="Symbol"/>
              </a:rPr>
              <a:t></a:t>
            </a:r>
            <a:r>
              <a:rPr lang="en-US" altLang="zh-HK" dirty="0"/>
              <a:t> Susan</a:t>
            </a:r>
            <a:r>
              <a:rPr lang="en-US" altLang="zh-HK" dirty="0">
                <a:sym typeface="Symbol"/>
              </a:rPr>
              <a:t></a:t>
            </a:r>
            <a:r>
              <a:rPr lang="en-US" altLang="zh-HK" dirty="0"/>
              <a:t> John</a:t>
            </a:r>
            <a:r>
              <a:rPr lang="en-US" altLang="zh-HK" dirty="0">
                <a:sym typeface="Symbol"/>
              </a:rPr>
              <a:t></a:t>
            </a:r>
            <a:r>
              <a:rPr lang="en-US" altLang="zh-HK" dirty="0"/>
              <a:t> Fiona)</a:t>
            </a:r>
            <a:endParaRPr lang="zh-HK" altLang="en-US" dirty="0"/>
          </a:p>
        </p:txBody>
      </p:sp>
      <p:sp>
        <p:nvSpPr>
          <p:cNvPr id="9" name="矩形 8"/>
          <p:cNvSpPr/>
          <p:nvPr/>
        </p:nvSpPr>
        <p:spPr>
          <a:xfrm>
            <a:off x="1187624" y="83671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prstClr val="black"/>
                </a:solidFill>
              </a:rPr>
              <a:t>優點：可以從</a:t>
            </a:r>
            <a:r>
              <a:rPr lang="zh-TW" altLang="zh-HK" dirty="0">
                <a:solidFill>
                  <a:srgbClr val="FF0000"/>
                </a:solidFill>
              </a:rPr>
              <a:t>兩個方向</a:t>
            </a:r>
            <a:r>
              <a:rPr lang="zh-TW" altLang="zh-HK" dirty="0">
                <a:solidFill>
                  <a:prstClr val="black"/>
                </a:solidFill>
              </a:rPr>
              <a:t>遍歷</a:t>
            </a:r>
            <a:r>
              <a:rPr lang="en-US" altLang="zh-HK" dirty="0">
                <a:solidFill>
                  <a:prstClr val="black"/>
                </a:solidFill>
              </a:rPr>
              <a:t>traverse</a:t>
            </a:r>
            <a:r>
              <a:rPr lang="zh-TW" altLang="zh-HK" dirty="0">
                <a:solidFill>
                  <a:prstClr val="black"/>
                </a:solidFill>
              </a:rPr>
              <a:t>鏈表</a:t>
            </a:r>
            <a:r>
              <a:rPr lang="en-US" altLang="zh-HK" dirty="0">
                <a:solidFill>
                  <a:prstClr val="black"/>
                </a:solidFill>
              </a:rPr>
              <a:t>linked-list</a:t>
            </a:r>
            <a:r>
              <a:rPr lang="zh-TW" altLang="zh-HK" dirty="0">
                <a:solidFill>
                  <a:prstClr val="black"/>
                </a:solidFill>
              </a:rPr>
              <a:t>。</a:t>
            </a:r>
          </a:p>
          <a:p>
            <a:pPr lvl="0"/>
            <a:r>
              <a:rPr lang="zh-TW" altLang="zh-HK" dirty="0">
                <a:solidFill>
                  <a:prstClr val="black"/>
                </a:solidFill>
              </a:rPr>
              <a:t>缺點：需要更多</a:t>
            </a:r>
            <a:r>
              <a:rPr lang="zh-TW" altLang="zh-HK" dirty="0">
                <a:solidFill>
                  <a:srgbClr val="FF0000"/>
                </a:solidFill>
              </a:rPr>
              <a:t>儲存空間</a:t>
            </a:r>
            <a:r>
              <a:rPr lang="zh-TW" altLang="zh-HK" dirty="0">
                <a:solidFill>
                  <a:prstClr val="black"/>
                </a:solidFill>
              </a:rPr>
              <a:t>。</a:t>
            </a: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2771800" y="3371578"/>
            <a:ext cx="1377831" cy="80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 flipV="1">
            <a:off x="2771800" y="3598178"/>
            <a:ext cx="1411935" cy="606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2771800" y="3645024"/>
            <a:ext cx="1411936" cy="81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83568" y="40466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</a:t>
            </a:r>
            <a:r>
              <a:rPr lang="en-US" altLang="zh-HK" dirty="0" err="1"/>
              <a:t>i</a:t>
            </a:r>
            <a:r>
              <a:rPr lang="en-US" altLang="zh-HK" dirty="0"/>
              <a:t>) </a:t>
            </a:r>
            <a:r>
              <a:rPr lang="zh-TW" altLang="zh-HK" dirty="0"/>
              <a:t>在下列</a:t>
            </a:r>
            <a:r>
              <a:rPr lang="en-US" altLang="zh-HK" dirty="0"/>
              <a:t>LL2</a:t>
            </a:r>
            <a:r>
              <a:rPr lang="zh-TW" altLang="zh-HK" dirty="0"/>
              <a:t>，順序寫出</a:t>
            </a:r>
            <a:r>
              <a:rPr lang="en-US" altLang="zh-HK" dirty="0"/>
              <a:t>START </a:t>
            </a:r>
            <a:r>
              <a:rPr lang="zh-TW" altLang="zh-HK" dirty="0"/>
              <a:t>後三個節點的內容。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58834"/>
              </p:ext>
            </p:extLst>
          </p:nvPr>
        </p:nvGraphicFramePr>
        <p:xfrm>
          <a:off x="899592" y="1340768"/>
          <a:ext cx="3384416" cy="19202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6144"/>
                <a:gridCol w="1296144"/>
                <a:gridCol w="1152128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地址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內容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PTR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Candy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Ben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Amy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Lee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Daisy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02023"/>
              </p:ext>
            </p:extLst>
          </p:nvPr>
        </p:nvGraphicFramePr>
        <p:xfrm>
          <a:off x="4427984" y="1340768"/>
          <a:ext cx="4464536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44"/>
                <a:gridCol w="1152128"/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地址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內容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Previous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Next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Candy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Ben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Amy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Lee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Daisy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427984" y="908720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LL1(</a:t>
            </a:r>
            <a:r>
              <a:rPr lang="zh-TW" altLang="zh-HK" dirty="0"/>
              <a:t>還原後</a:t>
            </a:r>
            <a:r>
              <a:rPr lang="en-US" altLang="zh-HK" dirty="0"/>
              <a:t>)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899592" y="914915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/>
              <a:t>LL2</a:t>
            </a:r>
            <a:endParaRPr lang="zh-HK" altLang="en-US" dirty="0"/>
          </a:p>
        </p:txBody>
      </p:sp>
      <p:sp>
        <p:nvSpPr>
          <p:cNvPr id="9" name="矩形 8"/>
          <p:cNvSpPr/>
          <p:nvPr/>
        </p:nvSpPr>
        <p:spPr>
          <a:xfrm>
            <a:off x="683568" y="4149080"/>
            <a:ext cx="3182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(</a:t>
            </a:r>
            <a:r>
              <a:rPr lang="en-US" altLang="zh-HK" dirty="0"/>
              <a:t>ii) </a:t>
            </a:r>
            <a:r>
              <a:rPr lang="zh-TW" altLang="zh-HK" dirty="0"/>
              <a:t>採用</a:t>
            </a:r>
            <a:r>
              <a:rPr lang="en-US" altLang="zh-HK" dirty="0"/>
              <a:t>LL2 </a:t>
            </a:r>
            <a:r>
              <a:rPr lang="zh-TW" altLang="zh-HK" dirty="0"/>
              <a:t>的好處是什麼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72775"/>
              </p:ext>
            </p:extLst>
          </p:nvPr>
        </p:nvGraphicFramePr>
        <p:xfrm>
          <a:off x="6516216" y="1628800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49952"/>
              </p:ext>
            </p:extLst>
          </p:nvPr>
        </p:nvGraphicFramePr>
        <p:xfrm>
          <a:off x="6516216" y="1916832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52137"/>
              </p:ext>
            </p:extLst>
          </p:nvPr>
        </p:nvGraphicFramePr>
        <p:xfrm>
          <a:off x="6516216" y="2420888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522677"/>
              </p:ext>
            </p:extLst>
          </p:nvPr>
        </p:nvGraphicFramePr>
        <p:xfrm>
          <a:off x="6516216" y="2996952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81269"/>
              </p:ext>
            </p:extLst>
          </p:nvPr>
        </p:nvGraphicFramePr>
        <p:xfrm>
          <a:off x="6516216" y="2708920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97470"/>
              </p:ext>
            </p:extLst>
          </p:nvPr>
        </p:nvGraphicFramePr>
        <p:xfrm>
          <a:off x="6516216" y="2146568"/>
          <a:ext cx="2376264" cy="27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6144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2195736" y="3375009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en-US" altLang="zh-HK" dirty="0"/>
              <a:t>START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 smtClean="0">
                <a:solidFill>
                  <a:srgbClr val="FF0000"/>
                </a:solidFill>
              </a:rPr>
              <a:t>Candy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 smtClean="0">
                <a:solidFill>
                  <a:srgbClr val="FF0000"/>
                </a:solidFill>
              </a:rPr>
              <a:t> Amy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 smtClean="0">
                <a:solidFill>
                  <a:srgbClr val="FF0000"/>
                </a:solidFill>
              </a:rPr>
              <a:t> Daisy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US" altLang="zh-HK" dirty="0" smtClean="0">
                <a:sym typeface="Symbol"/>
              </a:rPr>
              <a:t>…</a:t>
            </a:r>
            <a:r>
              <a:rPr lang="en-US" altLang="zh-HK" dirty="0" smtClean="0">
                <a:solidFill>
                  <a:srgbClr val="FF0000"/>
                </a:solidFill>
              </a:rPr>
              <a:t>)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07904" y="414908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減少儲存空間。</a:t>
            </a:r>
          </a:p>
        </p:txBody>
      </p:sp>
    </p:spTree>
    <p:extLst>
      <p:ext uri="{BB962C8B-B14F-4D97-AF65-F5344CB8AC3E}">
        <p14:creationId xmlns:p14="http://schemas.microsoft.com/office/powerpoint/2010/main" val="122857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404664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4. </a:t>
            </a:r>
            <a:r>
              <a:rPr lang="zh-TW" altLang="zh-HK" dirty="0"/>
              <a:t>陳先生進行</a:t>
            </a:r>
            <a:r>
              <a:rPr lang="zh-TW" altLang="zh-HK" dirty="0" smtClean="0">
                <a:solidFill>
                  <a:srgbClr val="FF0000"/>
                </a:solidFill>
              </a:rPr>
              <a:t>字串</a:t>
            </a:r>
            <a:r>
              <a:rPr lang="en-US" altLang="zh-HK" dirty="0"/>
              <a:t>string</a:t>
            </a:r>
            <a:r>
              <a:rPr lang="zh-TW" altLang="zh-HK" dirty="0" smtClean="0">
                <a:solidFill>
                  <a:srgbClr val="FF0000"/>
                </a:solidFill>
              </a:rPr>
              <a:t>樣式</a:t>
            </a:r>
            <a:r>
              <a:rPr lang="en-US" altLang="zh-HK" dirty="0"/>
              <a:t>pattern</a:t>
            </a:r>
            <a:r>
              <a:rPr lang="zh-TW" altLang="zh-HK" dirty="0" smtClean="0"/>
              <a:t>分析</a:t>
            </a:r>
            <a:r>
              <a:rPr lang="zh-TW" altLang="zh-HK" dirty="0"/>
              <a:t>工作</a:t>
            </a:r>
            <a:r>
              <a:rPr lang="zh-TW" altLang="zh-HK" dirty="0" smtClean="0"/>
              <a:t>。</a:t>
            </a:r>
            <a:endParaRPr lang="zh-TW" altLang="zh-HK" dirty="0"/>
          </a:p>
          <a:p>
            <a:r>
              <a:rPr lang="en-US" altLang="zh-HK" dirty="0"/>
              <a:t>(a) </a:t>
            </a:r>
            <a:r>
              <a:rPr lang="zh-TW" altLang="zh-HK" dirty="0"/>
              <a:t>考慮下列包括字串</a:t>
            </a:r>
            <a:r>
              <a:rPr lang="en-US" altLang="zh-HK" dirty="0"/>
              <a:t>ST </a:t>
            </a:r>
            <a:r>
              <a:rPr lang="zh-TW" altLang="zh-HK" dirty="0"/>
              <a:t>的算法</a:t>
            </a:r>
            <a:r>
              <a:rPr lang="zh-TW" altLang="zh-HK" dirty="0" smtClean="0"/>
              <a:t>。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3568" y="1254985"/>
            <a:ext cx="4752528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/>
              <a:t>check </a:t>
            </a:r>
            <a:r>
              <a:rPr lang="zh-TW" altLang="zh-HK" dirty="0"/>
              <a:t>←</a:t>
            </a:r>
            <a:r>
              <a:rPr lang="en-US" altLang="zh-HK" dirty="0"/>
              <a:t> TRUE</a:t>
            </a:r>
            <a:endParaRPr lang="zh-TW" altLang="zh-HK" dirty="0"/>
          </a:p>
          <a:p>
            <a:r>
              <a:rPr lang="en-US" altLang="zh-HK" dirty="0"/>
              <a:t>n </a:t>
            </a:r>
            <a:r>
              <a:rPr lang="zh-TW" altLang="zh-HK" dirty="0"/>
              <a:t>←</a:t>
            </a:r>
            <a:r>
              <a:rPr lang="en-US" altLang="zh-HK" dirty="0"/>
              <a:t> ST </a:t>
            </a:r>
            <a:r>
              <a:rPr lang="zh-TW" altLang="zh-HK" dirty="0"/>
              <a:t>的長度</a:t>
            </a:r>
          </a:p>
          <a:p>
            <a:r>
              <a:rPr lang="zh-TW" altLang="zh-HK" dirty="0" smtClean="0"/>
              <a:t>設</a:t>
            </a:r>
            <a:r>
              <a:rPr lang="en-US" altLang="zh-TW" dirty="0" smtClean="0"/>
              <a:t> </a:t>
            </a:r>
            <a:r>
              <a:rPr lang="en-US" altLang="zh-HK" dirty="0" err="1" smtClean="0"/>
              <a:t>i</a:t>
            </a:r>
            <a:r>
              <a:rPr lang="en-US" altLang="zh-HK" dirty="0" smtClean="0"/>
              <a:t> </a:t>
            </a:r>
            <a:r>
              <a:rPr lang="zh-TW" altLang="zh-HK" dirty="0"/>
              <a:t>由</a:t>
            </a:r>
            <a:r>
              <a:rPr lang="en-US" altLang="zh-HK" dirty="0"/>
              <a:t>1 </a:t>
            </a:r>
            <a:r>
              <a:rPr lang="zh-TW" altLang="zh-HK" dirty="0"/>
              <a:t>至</a:t>
            </a:r>
            <a:r>
              <a:rPr lang="en-US" altLang="zh-HK" dirty="0"/>
              <a:t>n </a:t>
            </a:r>
            <a:r>
              <a:rPr lang="zh-TW" altLang="zh-HK" dirty="0"/>
              <a:t>執行</a:t>
            </a:r>
          </a:p>
          <a:p>
            <a:r>
              <a:rPr lang="en-US" altLang="zh-HK" dirty="0"/>
              <a:t>	</a:t>
            </a:r>
            <a:r>
              <a:rPr lang="zh-TW" altLang="zh-HK" dirty="0"/>
              <a:t>如果</a:t>
            </a:r>
            <a:r>
              <a:rPr lang="en-US" altLang="zh-HK" dirty="0"/>
              <a:t>ST</a:t>
            </a:r>
            <a:r>
              <a:rPr lang="zh-TW" altLang="zh-HK" dirty="0"/>
              <a:t>第</a:t>
            </a:r>
            <a:r>
              <a:rPr lang="en-US" altLang="zh-HK" dirty="0" err="1"/>
              <a:t>i</a:t>
            </a:r>
            <a:r>
              <a:rPr lang="zh-TW" altLang="zh-HK" dirty="0"/>
              <a:t>個字符</a:t>
            </a:r>
            <a:r>
              <a:rPr lang="zh-TW" altLang="zh-HK" dirty="0">
                <a:solidFill>
                  <a:srgbClr val="FF0000"/>
                </a:solidFill>
              </a:rPr>
              <a:t>≠</a:t>
            </a:r>
            <a:r>
              <a:rPr lang="en-US" altLang="zh-HK" dirty="0"/>
              <a:t>ST</a:t>
            </a:r>
            <a:r>
              <a:rPr lang="zh-TW" altLang="zh-HK" dirty="0"/>
              <a:t>第</a:t>
            </a:r>
            <a:r>
              <a:rPr lang="en-US" altLang="zh-HK" dirty="0"/>
              <a:t>(n-i+1)</a:t>
            </a:r>
            <a:r>
              <a:rPr lang="zh-TW" altLang="zh-HK" dirty="0"/>
              <a:t>個字符</a:t>
            </a:r>
          </a:p>
          <a:p>
            <a:r>
              <a:rPr lang="en-US" altLang="zh-HK" dirty="0"/>
              <a:t>		check </a:t>
            </a:r>
            <a:r>
              <a:rPr lang="zh-TW" altLang="zh-HK" dirty="0"/>
              <a:t>←</a:t>
            </a:r>
            <a:r>
              <a:rPr lang="en-US" altLang="zh-HK" dirty="0"/>
              <a:t> FALSE</a:t>
            </a:r>
            <a:endParaRPr lang="zh-TW" altLang="zh-HK" dirty="0"/>
          </a:p>
          <a:p>
            <a:r>
              <a:rPr lang="zh-TW" altLang="zh-HK" dirty="0"/>
              <a:t>傳回</a:t>
            </a:r>
            <a:r>
              <a:rPr lang="en-US" altLang="zh-HK" dirty="0"/>
              <a:t>check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08104" y="1254985"/>
            <a:ext cx="32134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check=1;</a:t>
            </a:r>
          </a:p>
          <a:p>
            <a:r>
              <a:rPr lang="en-US" altLang="zh-HK" dirty="0"/>
              <a:t>n = </a:t>
            </a:r>
            <a:r>
              <a:rPr lang="en-US" altLang="zh-HK" dirty="0" err="1">
                <a:solidFill>
                  <a:srgbClr val="FF0000"/>
                </a:solidFill>
              </a:rPr>
              <a:t>strlen</a:t>
            </a:r>
            <a:r>
              <a:rPr lang="en-US" altLang="zh-HK" dirty="0"/>
              <a:t>(ST);	// 8</a:t>
            </a:r>
          </a:p>
          <a:p>
            <a:r>
              <a:rPr lang="en-US" altLang="zh-HK" dirty="0"/>
              <a:t>for(</a:t>
            </a:r>
            <a:r>
              <a:rPr lang="en-US" altLang="zh-HK" dirty="0" err="1"/>
              <a:t>i</a:t>
            </a:r>
            <a:r>
              <a:rPr lang="en-US" altLang="zh-HK" dirty="0"/>
              <a:t>=1; </a:t>
            </a:r>
            <a:r>
              <a:rPr lang="en-US" altLang="zh-HK" dirty="0" err="1"/>
              <a:t>i</a:t>
            </a:r>
            <a:r>
              <a:rPr lang="en-US" altLang="zh-HK" dirty="0"/>
              <a:t>&lt;=n; </a:t>
            </a:r>
            <a:r>
              <a:rPr lang="en-US" altLang="zh-HK" dirty="0" err="1"/>
              <a:t>i</a:t>
            </a:r>
            <a:r>
              <a:rPr lang="en-US" altLang="zh-HK" dirty="0"/>
              <a:t>++){</a:t>
            </a:r>
          </a:p>
          <a:p>
            <a:r>
              <a:rPr lang="en-US" altLang="zh-HK" dirty="0" smtClean="0"/>
              <a:t>    if(ST[</a:t>
            </a:r>
            <a:r>
              <a:rPr lang="en-US" altLang="zh-HK" dirty="0" err="1" smtClean="0">
                <a:solidFill>
                  <a:srgbClr val="FF0000"/>
                </a:solidFill>
              </a:rPr>
              <a:t>i</a:t>
            </a:r>
            <a:r>
              <a:rPr lang="en-US" altLang="zh-HK" dirty="0"/>
              <a:t>]</a:t>
            </a:r>
            <a:r>
              <a:rPr lang="en-US" altLang="zh-HK" b="1" dirty="0">
                <a:solidFill>
                  <a:srgbClr val="FF0000"/>
                </a:solidFill>
              </a:rPr>
              <a:t>!=</a:t>
            </a:r>
            <a:r>
              <a:rPr lang="en-US" altLang="zh-HK" dirty="0"/>
              <a:t>ST[</a:t>
            </a:r>
            <a:r>
              <a:rPr lang="en-US" altLang="zh-HK" dirty="0">
                <a:solidFill>
                  <a:srgbClr val="FF0000"/>
                </a:solidFill>
              </a:rPr>
              <a:t>n-i+1</a:t>
            </a:r>
            <a:r>
              <a:rPr lang="en-US" altLang="zh-HK" dirty="0"/>
              <a:t>]) check=0;</a:t>
            </a:r>
          </a:p>
          <a:p>
            <a:r>
              <a:rPr lang="en-US" altLang="zh-HK" dirty="0"/>
              <a:t>}</a:t>
            </a:r>
          </a:p>
          <a:p>
            <a:r>
              <a:rPr lang="en-US" altLang="zh-HK" dirty="0"/>
              <a:t>return check;</a:t>
            </a:r>
          </a:p>
        </p:txBody>
      </p:sp>
      <p:sp>
        <p:nvSpPr>
          <p:cNvPr id="7" name="矩形 6"/>
          <p:cNvSpPr/>
          <p:nvPr/>
        </p:nvSpPr>
        <p:spPr>
          <a:xfrm>
            <a:off x="655281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dirty="0"/>
              <a:t>(</a:t>
            </a:r>
            <a:r>
              <a:rPr lang="en-US" altLang="zh-HK" dirty="0" err="1"/>
              <a:t>i</a:t>
            </a:r>
            <a:r>
              <a:rPr lang="en-US" altLang="zh-HK" dirty="0"/>
              <a:t>) </a:t>
            </a:r>
            <a:r>
              <a:rPr lang="zh-TW" altLang="zh-HK" dirty="0"/>
              <a:t>以下列不同</a:t>
            </a:r>
            <a:r>
              <a:rPr lang="en-US" altLang="zh-HK" dirty="0"/>
              <a:t>ST </a:t>
            </a:r>
            <a:r>
              <a:rPr lang="zh-TW" altLang="zh-HK" dirty="0"/>
              <a:t>的字串值，空運行此算法。寫出其相關的傳回值。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542489"/>
              </p:ext>
            </p:extLst>
          </p:nvPr>
        </p:nvGraphicFramePr>
        <p:xfrm>
          <a:off x="3131840" y="3789040"/>
          <a:ext cx="4608512" cy="10972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40160"/>
                <a:gridCol w="1152128"/>
                <a:gridCol w="201622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check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</a:t>
                      </a:r>
                      <a:r>
                        <a:rPr lang="en-US" sz="1800" kern="100" dirty="0">
                          <a:effectLst/>
                        </a:rPr>
                        <a:t> n-i+1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ACGT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GACTTCAG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ACGCA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810624" y="4941168"/>
            <a:ext cx="5259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(</a:t>
            </a:r>
            <a:r>
              <a:rPr lang="en-US" altLang="zh-HK" dirty="0"/>
              <a:t>iii) </a:t>
            </a:r>
            <a:r>
              <a:rPr lang="zh-TW" altLang="zh-HK" dirty="0">
                <a:solidFill>
                  <a:srgbClr val="FF0000"/>
                </a:solidFill>
              </a:rPr>
              <a:t>重寫</a:t>
            </a:r>
            <a:r>
              <a:rPr lang="zh-TW" altLang="zh-HK" dirty="0"/>
              <a:t>此循環首句語句，以</a:t>
            </a:r>
            <a:r>
              <a:rPr lang="zh-TW" altLang="zh-HK" dirty="0">
                <a:solidFill>
                  <a:srgbClr val="FF0000"/>
                </a:solidFill>
              </a:rPr>
              <a:t>改善</a:t>
            </a:r>
            <a:r>
              <a:rPr lang="zh-TW" altLang="zh-HK" dirty="0"/>
              <a:t>此算法的</a:t>
            </a:r>
            <a:r>
              <a:rPr lang="zh-TW" altLang="zh-HK" dirty="0">
                <a:solidFill>
                  <a:srgbClr val="FF0000"/>
                </a:solidFill>
              </a:rPr>
              <a:t>效率</a:t>
            </a:r>
            <a:r>
              <a:rPr lang="zh-TW" altLang="zh-HK" dirty="0"/>
              <a:t>。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</a:t>
            </a:r>
            <a:r>
              <a:rPr lang="zh-TW" altLang="zh-HK" dirty="0" smtClean="0"/>
              <a:t>設</a:t>
            </a:r>
            <a:r>
              <a:rPr lang="en-US" altLang="zh-TW" dirty="0" smtClean="0"/>
              <a:t> </a:t>
            </a:r>
            <a:r>
              <a:rPr lang="en-US" altLang="zh-HK" dirty="0" err="1" smtClean="0"/>
              <a:t>i</a:t>
            </a:r>
            <a:r>
              <a:rPr lang="en-US" altLang="zh-HK" dirty="0" smtClean="0"/>
              <a:t> </a:t>
            </a:r>
            <a:r>
              <a:rPr lang="zh-TW" altLang="zh-HK" dirty="0"/>
              <a:t>由</a:t>
            </a:r>
            <a:r>
              <a:rPr lang="en-US" altLang="zh-HK" dirty="0"/>
              <a:t> </a:t>
            </a:r>
            <a:r>
              <a:rPr lang="en-US" altLang="zh-HK" dirty="0" smtClean="0"/>
              <a:t>____ </a:t>
            </a:r>
            <a:r>
              <a:rPr lang="zh-TW" altLang="zh-HK" dirty="0"/>
              <a:t>至</a:t>
            </a:r>
            <a:r>
              <a:rPr lang="en-US" altLang="zh-HK" dirty="0"/>
              <a:t> </a:t>
            </a:r>
            <a:r>
              <a:rPr lang="en-US" altLang="zh-HK" dirty="0" smtClean="0"/>
              <a:t>____ </a:t>
            </a:r>
            <a:r>
              <a:rPr lang="zh-TW" altLang="zh-HK" dirty="0"/>
              <a:t>執行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53676"/>
              </p:ext>
            </p:extLst>
          </p:nvPr>
        </p:nvGraphicFramePr>
        <p:xfrm>
          <a:off x="7020273" y="116632"/>
          <a:ext cx="1993658" cy="12192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92087"/>
                <a:gridCol w="120157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kern="1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n-i+1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HK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b="0" kern="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HK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b="0" kern="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b="0" kern="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 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HK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b="0" kern="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b="0" kern="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HK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b="0" kern="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b="0" kern="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4238"/>
              </p:ext>
            </p:extLst>
          </p:nvPr>
        </p:nvGraphicFramePr>
        <p:xfrm>
          <a:off x="4644008" y="4046200"/>
          <a:ext cx="3168352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128"/>
                <a:gridCol w="201622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1-4, 2-3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1-8, 2-7, 3-6, 4-5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TRUE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1-5, 2-4, 3-3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899592" y="5373216"/>
            <a:ext cx="25903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它檢驗字串</a:t>
            </a:r>
            <a:r>
              <a:rPr lang="en-US" altLang="zh-HK" dirty="0">
                <a:solidFill>
                  <a:srgbClr val="FF0000"/>
                </a:solidFill>
              </a:rPr>
              <a:t>ST </a:t>
            </a:r>
            <a:r>
              <a:rPr lang="zh-TW" altLang="zh-HK" dirty="0">
                <a:solidFill>
                  <a:srgbClr val="FF0000"/>
                </a:solidFill>
              </a:rPr>
              <a:t>是否</a:t>
            </a:r>
            <a:r>
              <a:rPr lang="zh-TW" altLang="zh-HK" dirty="0"/>
              <a:t>廻文</a:t>
            </a:r>
            <a:r>
              <a:rPr lang="en-US" altLang="zh-HK" dirty="0"/>
              <a:t>palindrome</a:t>
            </a:r>
            <a:r>
              <a:rPr lang="zh-TW" altLang="zh-HK" dirty="0">
                <a:solidFill>
                  <a:srgbClr val="FF0000"/>
                </a:solidFill>
              </a:rPr>
              <a:t>。 </a:t>
            </a:r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zh-TW" altLang="zh-HK" dirty="0">
                <a:solidFill>
                  <a:srgbClr val="FF0000"/>
                </a:solidFill>
              </a:rPr>
              <a:t>由左至右讀</a:t>
            </a:r>
            <a:r>
              <a:rPr lang="en-US" altLang="zh-HK" dirty="0">
                <a:solidFill>
                  <a:srgbClr val="FF0000"/>
                </a:solidFill>
              </a:rPr>
              <a:t>, </a:t>
            </a:r>
            <a:r>
              <a:rPr lang="zh-TW" altLang="zh-HK" dirty="0">
                <a:solidFill>
                  <a:srgbClr val="FF0000"/>
                </a:solidFill>
              </a:rPr>
              <a:t>由右至左讀</a:t>
            </a:r>
            <a:r>
              <a:rPr lang="en-US" altLang="zh-HK" dirty="0">
                <a:solidFill>
                  <a:srgbClr val="FF0000"/>
                </a:solidFill>
              </a:rPr>
              <a:t>, </a:t>
            </a:r>
            <a:r>
              <a:rPr lang="zh-TW" altLang="zh-HK" dirty="0">
                <a:solidFill>
                  <a:srgbClr val="FF0000"/>
                </a:solidFill>
              </a:rPr>
              <a:t>都相同</a:t>
            </a:r>
            <a:r>
              <a:rPr lang="en-US" altLang="zh-HK" dirty="0">
                <a:solidFill>
                  <a:srgbClr val="FF0000"/>
                </a:solidFill>
              </a:rPr>
              <a:t>)</a:t>
            </a:r>
            <a:endParaRPr lang="zh-TW" altLang="zh-HK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9552" y="4997574"/>
            <a:ext cx="2783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olidFill>
                  <a:prstClr val="black"/>
                </a:solidFill>
              </a:rPr>
              <a:t>(ii) </a:t>
            </a:r>
            <a:r>
              <a:rPr lang="zh-TW" altLang="zh-HK" dirty="0">
                <a:solidFill>
                  <a:prstClr val="black"/>
                </a:solidFill>
              </a:rPr>
              <a:t>此算法有什麼目的</a:t>
            </a:r>
            <a:r>
              <a:rPr lang="en-US" altLang="zh-HK" dirty="0">
                <a:solidFill>
                  <a:prstClr val="black"/>
                </a:solidFill>
              </a:rPr>
              <a:t>?</a:t>
            </a:r>
            <a:endParaRPr lang="zh-HK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566458" y="546554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83576" y="5465549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n/2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 flipH="1" flipV="1">
            <a:off x="971600" y="2132148"/>
            <a:ext cx="3816424" cy="3333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V="1">
            <a:off x="4139952" y="404664"/>
            <a:ext cx="2808312" cy="1727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33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83568" y="40466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已知有一個子</a:t>
            </a:r>
            <a:r>
              <a:rPr lang="zh-TW" altLang="zh-HK" dirty="0" smtClean="0"/>
              <a:t>程式</a:t>
            </a:r>
            <a:r>
              <a:rPr lang="en-US" altLang="zh-TW" dirty="0" smtClean="0"/>
              <a:t> </a:t>
            </a:r>
            <a:r>
              <a:rPr lang="en-US" altLang="zh-HK" dirty="0" err="1" smtClean="0">
                <a:solidFill>
                  <a:srgbClr val="FF0000"/>
                </a:solidFill>
              </a:rPr>
              <a:t>MyLen</a:t>
            </a:r>
            <a:r>
              <a:rPr lang="en-US" altLang="zh-HK" dirty="0" smtClean="0">
                <a:solidFill>
                  <a:srgbClr val="FF0000"/>
                </a:solidFill>
              </a:rPr>
              <a:t> </a:t>
            </a:r>
            <a:r>
              <a:rPr lang="zh-TW" altLang="zh-HK" dirty="0"/>
              <a:t>可傳回輸入字串的長度</a:t>
            </a:r>
            <a:r>
              <a:rPr lang="en-US" altLang="zh-HK" dirty="0"/>
              <a:t>(</a:t>
            </a:r>
            <a:r>
              <a:rPr lang="en-US" altLang="zh-HK" dirty="0" err="1">
                <a:solidFill>
                  <a:srgbClr val="FF0000"/>
                </a:solidFill>
              </a:rPr>
              <a:t>strlen</a:t>
            </a:r>
            <a:r>
              <a:rPr lang="en-US" altLang="zh-HK" dirty="0"/>
              <a:t>)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陳先生打算編寫一個字程式</a:t>
            </a:r>
            <a:r>
              <a:rPr lang="en-US" altLang="zh-HK" dirty="0" err="1">
                <a:solidFill>
                  <a:srgbClr val="FF0000"/>
                </a:solidFill>
              </a:rPr>
              <a:t>IsSub</a:t>
            </a:r>
            <a:r>
              <a:rPr lang="en-US" altLang="zh-HK" dirty="0"/>
              <a:t> (T1, T2) </a:t>
            </a:r>
            <a:r>
              <a:rPr lang="zh-TW" altLang="zh-HK" dirty="0"/>
              <a:t>以檢查</a:t>
            </a:r>
            <a:r>
              <a:rPr lang="en-US" altLang="zh-HK" dirty="0"/>
              <a:t>T2 </a:t>
            </a:r>
            <a:r>
              <a:rPr lang="zh-TW" altLang="zh-HK" dirty="0"/>
              <a:t>是不是</a:t>
            </a:r>
            <a:r>
              <a:rPr lang="en-US" altLang="zh-HK" dirty="0"/>
              <a:t>T1 </a:t>
            </a:r>
            <a:r>
              <a:rPr lang="zh-TW" altLang="zh-HK" dirty="0"/>
              <a:t>的</a:t>
            </a:r>
            <a:r>
              <a:rPr lang="zh-TW" altLang="zh-HK" dirty="0">
                <a:solidFill>
                  <a:srgbClr val="FF0000"/>
                </a:solidFill>
              </a:rPr>
              <a:t>子字串</a:t>
            </a:r>
            <a:r>
              <a:rPr lang="zh-TW" altLang="zh-HK" dirty="0" smtClean="0"/>
              <a:t>。</a:t>
            </a:r>
            <a:r>
              <a:rPr lang="en-US" altLang="zh-TW" dirty="0" smtClean="0"/>
              <a:t>substring</a:t>
            </a:r>
            <a:endParaRPr lang="zh-TW" altLang="zh-HK" dirty="0"/>
          </a:p>
          <a:p>
            <a:r>
              <a:rPr lang="en-US" altLang="zh-HK" dirty="0"/>
              <a:t>(b) </a:t>
            </a:r>
            <a:r>
              <a:rPr lang="zh-TW" altLang="zh-HK" dirty="0"/>
              <a:t>試完成</a:t>
            </a:r>
            <a:r>
              <a:rPr lang="en-US" altLang="zh-HK" dirty="0" err="1"/>
              <a:t>IsSub</a:t>
            </a:r>
            <a:r>
              <a:rPr lang="en-US" altLang="zh-HK" dirty="0"/>
              <a:t> </a:t>
            </a:r>
            <a:r>
              <a:rPr lang="zh-TW" altLang="zh-HK" dirty="0"/>
              <a:t>的算法。</a:t>
            </a:r>
            <a:r>
              <a:rPr lang="en-US" altLang="zh-HK" dirty="0"/>
              <a:t>	(e.g. T1="mouse and cat", T2="use")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02224" y="1196752"/>
            <a:ext cx="557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ym typeface="Symbol"/>
              </a:rPr>
              <a:t></a:t>
            </a:r>
            <a:endParaRPr lang="zh-TW" altLang="zh-HK" dirty="0"/>
          </a:p>
          <a:p>
            <a:r>
              <a:rPr lang="en-US" altLang="zh-HK" dirty="0" err="1"/>
              <a:t>i</a:t>
            </a:r>
            <a:r>
              <a:rPr lang="en-US" altLang="zh-HK" dirty="0"/>
              <a:t>=1</a:t>
            </a:r>
            <a:endParaRPr lang="zh-TW" altLang="zh-HK" dirty="0"/>
          </a:p>
        </p:txBody>
      </p:sp>
      <p:sp>
        <p:nvSpPr>
          <p:cNvPr id="6" name="矩形 5"/>
          <p:cNvSpPr/>
          <p:nvPr/>
        </p:nvSpPr>
        <p:spPr>
          <a:xfrm>
            <a:off x="6318448" y="119675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ym typeface="Symbol"/>
              </a:rPr>
              <a:t></a:t>
            </a:r>
            <a:endParaRPr lang="zh-TW" altLang="zh-HK" dirty="0"/>
          </a:p>
          <a:p>
            <a:r>
              <a:rPr lang="en-US" altLang="zh-HK" dirty="0" smtClean="0"/>
              <a:t>j=1,2,3</a:t>
            </a:r>
            <a:endParaRPr lang="zh-TW" altLang="zh-HK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1043608" y="2636912"/>
            <a:ext cx="684076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 err="1"/>
              <a:t>IsSub</a:t>
            </a:r>
            <a:r>
              <a:rPr lang="en-US" altLang="zh-HK" dirty="0"/>
              <a:t>(T1, T2)</a:t>
            </a:r>
            <a:endParaRPr lang="zh-TW" altLang="zh-HK" dirty="0"/>
          </a:p>
          <a:p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←</a:t>
            </a:r>
            <a:r>
              <a:rPr lang="en-US" altLang="zh-HK" dirty="0"/>
              <a:t> 1</a:t>
            </a:r>
            <a:endParaRPr lang="zh-TW" altLang="zh-HK" dirty="0"/>
          </a:p>
          <a:p>
            <a:r>
              <a:rPr lang="en-US" altLang="zh-HK" dirty="0"/>
              <a:t>r </a:t>
            </a:r>
            <a:r>
              <a:rPr lang="zh-TW" altLang="zh-HK" dirty="0"/>
              <a:t>←</a:t>
            </a:r>
            <a:r>
              <a:rPr lang="en-US" altLang="zh-HK" dirty="0"/>
              <a:t> FALSE</a:t>
            </a:r>
            <a:endParaRPr lang="zh-TW" altLang="zh-HK" dirty="0"/>
          </a:p>
          <a:p>
            <a:r>
              <a:rPr lang="zh-TW" altLang="zh-HK" dirty="0"/>
              <a:t>當</a:t>
            </a:r>
            <a:r>
              <a:rPr lang="en-US" altLang="zh-HK" dirty="0"/>
              <a:t>(r</a:t>
            </a:r>
            <a:r>
              <a:rPr lang="zh-TW" altLang="zh-HK" dirty="0"/>
              <a:t>是   </a:t>
            </a:r>
            <a:r>
              <a:rPr lang="en-US" altLang="zh-HK" dirty="0"/>
              <a:t>  </a:t>
            </a:r>
            <a:r>
              <a:rPr lang="en-US" altLang="zh-HK" dirty="0" smtClean="0"/>
              <a:t>           </a:t>
            </a:r>
            <a:r>
              <a:rPr lang="en-US" altLang="zh-HK" dirty="0"/>
              <a:t>) </a:t>
            </a:r>
            <a:r>
              <a:rPr lang="zh-TW" altLang="zh-HK" dirty="0" smtClean="0"/>
              <a:t>及</a:t>
            </a:r>
            <a:r>
              <a:rPr lang="en-US" altLang="zh-TW" dirty="0" smtClean="0"/>
              <a:t> </a:t>
            </a:r>
            <a:r>
              <a:rPr lang="en-US" altLang="zh-HK" dirty="0" err="1" smtClean="0"/>
              <a:t>MyLen</a:t>
            </a:r>
            <a:r>
              <a:rPr lang="en-US" altLang="zh-HK" dirty="0" smtClean="0"/>
              <a:t>(T1</a:t>
            </a:r>
            <a:r>
              <a:rPr lang="en-US" altLang="zh-HK" dirty="0"/>
              <a:t>)</a:t>
            </a:r>
            <a:r>
              <a:rPr lang="en-US" altLang="zh-HK" dirty="0">
                <a:sym typeface="Symbol"/>
              </a:rPr>
              <a:t></a:t>
            </a:r>
            <a:r>
              <a:rPr lang="en-US" altLang="zh-HK" dirty="0" err="1"/>
              <a:t>MyLen</a:t>
            </a:r>
            <a:r>
              <a:rPr lang="en-US" altLang="zh-HK" dirty="0"/>
              <a:t>(T2)+1 ≥ </a:t>
            </a:r>
            <a:r>
              <a:rPr lang="en-US" altLang="zh-HK" dirty="0" err="1"/>
              <a:t>i</a:t>
            </a:r>
            <a:r>
              <a:rPr lang="en-US" altLang="zh-HK" dirty="0"/>
              <a:t>)</a:t>
            </a:r>
            <a:r>
              <a:rPr lang="zh-TW" altLang="zh-HK" dirty="0"/>
              <a:t>，便執行</a:t>
            </a:r>
          </a:p>
          <a:p>
            <a:r>
              <a:rPr lang="en-US" altLang="zh-HK" dirty="0"/>
              <a:t>	j </a:t>
            </a:r>
            <a:r>
              <a:rPr lang="zh-TW" altLang="zh-HK" dirty="0"/>
              <a:t>← </a:t>
            </a:r>
            <a:r>
              <a:rPr lang="en-US" altLang="zh-HK" dirty="0"/>
              <a:t>(    </a:t>
            </a:r>
            <a:r>
              <a:rPr lang="en-US" altLang="zh-HK" dirty="0" smtClean="0"/>
              <a:t>    </a:t>
            </a:r>
            <a:r>
              <a:rPr lang="en-US" altLang="zh-HK" dirty="0"/>
              <a:t>)</a:t>
            </a:r>
            <a:endParaRPr lang="zh-TW" altLang="zh-HK" dirty="0"/>
          </a:p>
          <a:p>
            <a:r>
              <a:rPr lang="en-US" altLang="zh-HK" dirty="0"/>
              <a:t>	r </a:t>
            </a:r>
            <a:r>
              <a:rPr lang="zh-TW" altLang="zh-HK" dirty="0"/>
              <a:t>← </a:t>
            </a:r>
            <a:r>
              <a:rPr lang="en-US" altLang="zh-HK" dirty="0"/>
              <a:t>TRUE</a:t>
            </a:r>
            <a:endParaRPr lang="zh-TW" altLang="zh-HK" dirty="0"/>
          </a:p>
          <a:p>
            <a:r>
              <a:rPr lang="en-US" altLang="zh-HK" dirty="0"/>
              <a:t>	</a:t>
            </a:r>
            <a:r>
              <a:rPr lang="zh-TW" altLang="zh-HK" dirty="0"/>
              <a:t>當</a:t>
            </a:r>
            <a:r>
              <a:rPr lang="en-US" altLang="zh-HK" dirty="0"/>
              <a:t>(    </a:t>
            </a:r>
            <a:r>
              <a:rPr lang="en-US" altLang="zh-HK" dirty="0" smtClean="0"/>
              <a:t>                    </a:t>
            </a:r>
            <a:r>
              <a:rPr lang="en-US" altLang="zh-HK" dirty="0"/>
              <a:t>&gt; j) </a:t>
            </a:r>
            <a:r>
              <a:rPr lang="zh-TW" altLang="zh-HK" dirty="0"/>
              <a:t>便執行</a:t>
            </a:r>
          </a:p>
          <a:p>
            <a:r>
              <a:rPr lang="en-US" altLang="zh-HK" dirty="0"/>
              <a:t>		j </a:t>
            </a:r>
            <a:r>
              <a:rPr lang="zh-TW" altLang="zh-HK" dirty="0"/>
              <a:t>← </a:t>
            </a:r>
            <a:r>
              <a:rPr lang="en-US" altLang="zh-HK" dirty="0"/>
              <a:t>j+1</a:t>
            </a:r>
            <a:endParaRPr lang="zh-TW" altLang="zh-HK" dirty="0"/>
          </a:p>
          <a:p>
            <a:r>
              <a:rPr lang="en-US" altLang="zh-HK" dirty="0"/>
              <a:t>		</a:t>
            </a:r>
            <a:r>
              <a:rPr lang="zh-TW" altLang="zh-HK" dirty="0"/>
              <a:t>如果</a:t>
            </a:r>
            <a:r>
              <a:rPr lang="en-US" altLang="zh-HK" dirty="0"/>
              <a:t>T1 </a:t>
            </a:r>
            <a:r>
              <a:rPr lang="zh-TW" altLang="zh-HK" dirty="0"/>
              <a:t>第</a:t>
            </a:r>
            <a:r>
              <a:rPr lang="en-US" altLang="zh-HK" dirty="0"/>
              <a:t>(    </a:t>
            </a:r>
            <a:r>
              <a:rPr lang="en-US" altLang="zh-HK" dirty="0" smtClean="0"/>
              <a:t>            </a:t>
            </a:r>
            <a:r>
              <a:rPr lang="en-US" altLang="zh-HK" dirty="0"/>
              <a:t>)</a:t>
            </a:r>
            <a:r>
              <a:rPr lang="zh-TW" altLang="zh-HK" dirty="0"/>
              <a:t>個字符</a:t>
            </a:r>
            <a:r>
              <a:rPr lang="zh-TW" altLang="zh-HK" dirty="0">
                <a:solidFill>
                  <a:srgbClr val="FF0000"/>
                </a:solidFill>
              </a:rPr>
              <a:t>≠</a:t>
            </a:r>
            <a:r>
              <a:rPr lang="en-US" altLang="zh-HK" dirty="0"/>
              <a:t>T2</a:t>
            </a:r>
            <a:r>
              <a:rPr lang="zh-TW" altLang="zh-HK" dirty="0" smtClean="0"/>
              <a:t>第</a:t>
            </a:r>
            <a:r>
              <a:rPr lang="en-US" altLang="zh-TW" dirty="0" smtClean="0"/>
              <a:t> </a:t>
            </a:r>
            <a:r>
              <a:rPr lang="en-US" altLang="zh-HK" dirty="0" smtClean="0"/>
              <a:t>j </a:t>
            </a:r>
            <a:r>
              <a:rPr lang="zh-TW" altLang="zh-HK" dirty="0"/>
              <a:t>個字符</a:t>
            </a:r>
          </a:p>
          <a:p>
            <a:r>
              <a:rPr lang="en-US" altLang="zh-HK" dirty="0"/>
              <a:t>			r </a:t>
            </a:r>
            <a:r>
              <a:rPr lang="zh-TW" altLang="zh-HK" dirty="0"/>
              <a:t>← </a:t>
            </a:r>
            <a:r>
              <a:rPr lang="en-US" altLang="zh-HK" dirty="0"/>
              <a:t>FALSE</a:t>
            </a:r>
            <a:endParaRPr lang="zh-TW" altLang="zh-HK" dirty="0"/>
          </a:p>
          <a:p>
            <a:r>
              <a:rPr lang="en-US" altLang="zh-HK" dirty="0"/>
              <a:t>	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← </a:t>
            </a:r>
            <a:r>
              <a:rPr lang="en-US" altLang="zh-HK" dirty="0"/>
              <a:t>i+1</a:t>
            </a:r>
            <a:endParaRPr lang="zh-TW" altLang="zh-HK" dirty="0"/>
          </a:p>
          <a:p>
            <a:r>
              <a:rPr lang="zh-TW" altLang="zh-HK" dirty="0"/>
              <a:t>傳回</a:t>
            </a:r>
            <a:r>
              <a:rPr lang="en-US" altLang="zh-HK" dirty="0"/>
              <a:t>r</a:t>
            </a:r>
            <a:endParaRPr lang="zh-HK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36546"/>
              </p:ext>
            </p:extLst>
          </p:nvPr>
        </p:nvGraphicFramePr>
        <p:xfrm>
          <a:off x="5210818" y="1916832"/>
          <a:ext cx="3816423" cy="146304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19818"/>
                <a:gridCol w="257642"/>
                <a:gridCol w="258307"/>
                <a:gridCol w="258307"/>
                <a:gridCol w="268293"/>
                <a:gridCol w="268293"/>
                <a:gridCol w="268293"/>
                <a:gridCol w="268293"/>
                <a:gridCol w="258307"/>
                <a:gridCol w="257642"/>
                <a:gridCol w="258307"/>
                <a:gridCol w="258307"/>
                <a:gridCol w="258307"/>
                <a:gridCol w="258307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i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7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9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m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o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d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T2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771138" y="3429000"/>
            <a:ext cx="726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FALSE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2542122" y="37170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0</a:t>
            </a:r>
            <a:endParaRPr lang="zh-HK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411760" y="4283804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MyLen</a:t>
            </a:r>
            <a:r>
              <a:rPr lang="en-US" altLang="zh-HK" dirty="0">
                <a:solidFill>
                  <a:srgbClr val="FF0000"/>
                </a:solidFill>
              </a:rPr>
              <a:t>(T2)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95134" y="4797152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i+j-1</a:t>
            </a:r>
            <a:endParaRPr lang="zh-HK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433216" y="323556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13</a:t>
            </a:r>
            <a:endParaRPr lang="zh-HK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702362" y="323556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3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4089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74738" y="332656"/>
            <a:ext cx="85897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(c)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陳先生完成了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IsSub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(T1, T2)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的編碼。他也編寫另一個子程式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MyCopy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 </a:t>
            </a:r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MyCopy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(char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[] , char </a:t>
            </a:r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[] , </a:t>
            </a:r>
            <a:r>
              <a:rPr lang="en-US" altLang="zh-HK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zh-HK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複製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的子字串至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，而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是此子字串的開始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位置，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則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是此子字串的長度。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字符陣列的指數由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開始。例如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70984"/>
              </p:ext>
            </p:extLst>
          </p:nvPr>
        </p:nvGraphicFramePr>
        <p:xfrm>
          <a:off x="695962" y="2852936"/>
          <a:ext cx="495046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520"/>
                <a:gridCol w="989965"/>
                <a:gridCol w="989965"/>
                <a:gridCol w="13500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pos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substr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AA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CTTG</a:t>
                      </a:r>
                      <a:r>
                        <a:rPr lang="en-US" sz="1800" kern="100" dirty="0">
                          <a:effectLst/>
                        </a:rPr>
                        <a:t>GTAC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CTTG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74738" y="378904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陳先生打算找出兩個字串中 最長相同子字串的長度。例如</a:t>
            </a:r>
            <a:r>
              <a:rPr lang="en-US" altLang="zh-HK" dirty="0"/>
              <a:t>:</a:t>
            </a:r>
            <a:endParaRPr lang="zh-TW" altLang="zh-HK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37475"/>
              </p:ext>
            </p:extLst>
          </p:nvPr>
        </p:nvGraphicFramePr>
        <p:xfrm>
          <a:off x="1419815" y="4293096"/>
          <a:ext cx="5616624" cy="144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384672"/>
                <a:gridCol w="1567656"/>
                <a:gridCol w="1080120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T1</a:t>
                      </a:r>
                      <a:r>
                        <a:rPr lang="zh-TW" sz="1800" kern="100">
                          <a:effectLst/>
                        </a:rPr>
                        <a:t>和</a:t>
                      </a:r>
                      <a:r>
                        <a:rPr lang="en-US" sz="1800" kern="100">
                          <a:effectLst/>
                        </a:rPr>
                        <a:t>T2</a:t>
                      </a:r>
                      <a:r>
                        <a:rPr lang="zh-TW" sz="1800" kern="100">
                          <a:effectLst/>
                        </a:rPr>
                        <a:t>中最長相同子字串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子字串的長度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ACT</a:t>
                      </a:r>
                      <a:r>
                        <a:rPr lang="en-US" sz="1800" kern="100" dirty="0">
                          <a:effectLst/>
                        </a:rPr>
                        <a:t>TGGTAC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AAG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ACT</a:t>
                      </a:r>
                      <a:r>
                        <a:rPr lang="en-US" sz="1800" kern="100" dirty="0">
                          <a:effectLst/>
                        </a:rPr>
                        <a:t>G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ACT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手繪多邊形 3"/>
          <p:cNvSpPr/>
          <p:nvPr/>
        </p:nvSpPr>
        <p:spPr>
          <a:xfrm>
            <a:off x="2771800" y="709863"/>
            <a:ext cx="1311442" cy="216569"/>
          </a:xfrm>
          <a:custGeom>
            <a:avLst/>
            <a:gdLst>
              <a:gd name="connsiteX0" fmla="*/ 0 w 1311442"/>
              <a:gd name="connsiteY0" fmla="*/ 216569 h 216569"/>
              <a:gd name="connsiteX1" fmla="*/ 613610 w 1311442"/>
              <a:gd name="connsiteY1" fmla="*/ 0 h 216569"/>
              <a:gd name="connsiteX2" fmla="*/ 1311442 w 1311442"/>
              <a:gd name="connsiteY2" fmla="*/ 216569 h 2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442" h="216569">
                <a:moveTo>
                  <a:pt x="0" y="216569"/>
                </a:moveTo>
                <a:cubicBezTo>
                  <a:pt x="197518" y="108284"/>
                  <a:pt x="395036" y="0"/>
                  <a:pt x="613610" y="0"/>
                </a:cubicBezTo>
                <a:cubicBezTo>
                  <a:pt x="832184" y="0"/>
                  <a:pt x="1071813" y="108284"/>
                  <a:pt x="1311442" y="21656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矩形 8"/>
          <p:cNvSpPr/>
          <p:nvPr/>
        </p:nvSpPr>
        <p:spPr>
          <a:xfrm>
            <a:off x="4882824" y="1933705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strncpy</a:t>
            </a:r>
            <a:r>
              <a:rPr lang="en-US" altLang="zh-HK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</a:t>
            </a:r>
            <a:r>
              <a:rPr lang="en-US" altLang="zh-HK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zh-HK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T+</a:t>
            </a:r>
            <a:r>
              <a:rPr lang="en-US" altLang="zh-HK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zh-HK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endParaRPr lang="zh-HK" altLang="en-US" dirty="0"/>
          </a:p>
        </p:txBody>
      </p:sp>
      <p:sp>
        <p:nvSpPr>
          <p:cNvPr id="10" name="手繪多邊形 9"/>
          <p:cNvSpPr/>
          <p:nvPr/>
        </p:nvSpPr>
        <p:spPr>
          <a:xfrm>
            <a:off x="6135315" y="1716541"/>
            <a:ext cx="835741" cy="277321"/>
          </a:xfrm>
          <a:custGeom>
            <a:avLst/>
            <a:gdLst>
              <a:gd name="connsiteX0" fmla="*/ 0 w 1311442"/>
              <a:gd name="connsiteY0" fmla="*/ 216569 h 216569"/>
              <a:gd name="connsiteX1" fmla="*/ 613610 w 1311442"/>
              <a:gd name="connsiteY1" fmla="*/ 0 h 216569"/>
              <a:gd name="connsiteX2" fmla="*/ 1311442 w 1311442"/>
              <a:gd name="connsiteY2" fmla="*/ 216569 h 216569"/>
              <a:gd name="connsiteX0" fmla="*/ 0 w 1311442"/>
              <a:gd name="connsiteY0" fmla="*/ 277321 h 277321"/>
              <a:gd name="connsiteX1" fmla="*/ 613610 w 1311442"/>
              <a:gd name="connsiteY1" fmla="*/ 595 h 277321"/>
              <a:gd name="connsiteX2" fmla="*/ 1311442 w 1311442"/>
              <a:gd name="connsiteY2" fmla="*/ 217164 h 27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442" h="277321">
                <a:moveTo>
                  <a:pt x="0" y="277321"/>
                </a:moveTo>
                <a:cubicBezTo>
                  <a:pt x="197518" y="169036"/>
                  <a:pt x="395036" y="10621"/>
                  <a:pt x="613610" y="595"/>
                </a:cubicBezTo>
                <a:cubicBezTo>
                  <a:pt x="832184" y="-9431"/>
                  <a:pt x="1071813" y="108879"/>
                  <a:pt x="1311442" y="217164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手繪多邊形 10"/>
          <p:cNvSpPr/>
          <p:nvPr/>
        </p:nvSpPr>
        <p:spPr>
          <a:xfrm>
            <a:off x="1582488" y="2420888"/>
            <a:ext cx="3121948" cy="669652"/>
          </a:xfrm>
          <a:custGeom>
            <a:avLst/>
            <a:gdLst>
              <a:gd name="connsiteX0" fmla="*/ 0 w 1311442"/>
              <a:gd name="connsiteY0" fmla="*/ 216569 h 216569"/>
              <a:gd name="connsiteX1" fmla="*/ 613610 w 1311442"/>
              <a:gd name="connsiteY1" fmla="*/ 0 h 216569"/>
              <a:gd name="connsiteX2" fmla="*/ 1311442 w 1311442"/>
              <a:gd name="connsiteY2" fmla="*/ 216569 h 2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442" h="216569">
                <a:moveTo>
                  <a:pt x="0" y="216569"/>
                </a:moveTo>
                <a:cubicBezTo>
                  <a:pt x="197518" y="108284"/>
                  <a:pt x="395036" y="0"/>
                  <a:pt x="613610" y="0"/>
                </a:cubicBezTo>
                <a:cubicBezTo>
                  <a:pt x="832184" y="0"/>
                  <a:pt x="1071813" y="108284"/>
                  <a:pt x="1311442" y="21656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02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67544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假設有兩個全程變量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n1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，分別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儲存</a:t>
            </a:r>
            <a:r>
              <a:rPr lang="en-US" altLang="zh-TW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MyLen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(T1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TW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MyLen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(T2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n1 &gt;= n2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。編寫子程式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 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LongSub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T1[], 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T2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[])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以顯示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T1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T2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中最長相同子字串的長度。</a:t>
            </a:r>
            <a:endParaRPr lang="zh-HK" altLang="en-US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290944"/>
            <a:ext cx="7560840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 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LongSub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(char T1[], char T2[]) {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j, found=0;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char temp[50];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n2;</a:t>
            </a:r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while (!found &amp;&amp; 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&gt;=1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{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j = n2 - 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+ 1;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while (!found &amp;&amp; j&gt;=1) {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MyCopy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(T2, temp, j, 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if (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IsSub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(T1, temp)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{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found = 1;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printf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("The length is %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\n", 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}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j--;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}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--;</a:t>
            </a:r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}</a:t>
            </a:r>
            <a:endParaRPr lang="zh-TW" altLang="zh-HK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zh-HK" altLang="en-US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9952" y="4941168"/>
            <a:ext cx="4824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﹒宣告</a:t>
            </a:r>
          </a:p>
          <a:p>
            <a:r>
              <a:rPr lang="zh-TW" altLang="zh-HK" dirty="0"/>
              <a:t>﹒初始他旗標</a:t>
            </a:r>
            <a:r>
              <a:rPr lang="en-US" altLang="zh-HK" dirty="0"/>
              <a:t>(FOUND) /</a:t>
            </a:r>
            <a:r>
              <a:rPr lang="zh-TW" altLang="zh-HK" dirty="0"/>
              <a:t>最大長度值</a:t>
            </a:r>
          </a:p>
          <a:p>
            <a:r>
              <a:rPr lang="zh-TW" altLang="zh-HK" dirty="0"/>
              <a:t>．任何循環</a:t>
            </a:r>
            <a:r>
              <a:rPr lang="en-US" altLang="zh-HK" dirty="0"/>
              <a:t>loop</a:t>
            </a:r>
            <a:r>
              <a:rPr lang="zh-TW" altLang="zh-HK" dirty="0"/>
              <a:t>：</a:t>
            </a:r>
            <a:r>
              <a:rPr lang="en-US" altLang="zh-HK" dirty="0"/>
              <a:t> 1 </a:t>
            </a:r>
            <a:r>
              <a:rPr lang="zh-TW" altLang="zh-HK" dirty="0"/>
              <a:t>至</a:t>
            </a:r>
            <a:r>
              <a:rPr lang="en-US" altLang="zh-HK" dirty="0"/>
              <a:t>T2 </a:t>
            </a:r>
            <a:r>
              <a:rPr lang="zh-TW" altLang="zh-HK" dirty="0"/>
              <a:t>的字串長度</a:t>
            </a:r>
            <a:r>
              <a:rPr lang="en-US" altLang="zh-HK" dirty="0"/>
              <a:t>(n2)</a:t>
            </a:r>
            <a:endParaRPr lang="zh-TW" altLang="zh-HK" dirty="0"/>
          </a:p>
          <a:p>
            <a:r>
              <a:rPr lang="zh-TW" altLang="zh-HK" dirty="0"/>
              <a:t>．檢查</a:t>
            </a:r>
            <a:r>
              <a:rPr lang="en-US" altLang="zh-HK" dirty="0"/>
              <a:t>T2 </a:t>
            </a:r>
            <a:r>
              <a:rPr lang="zh-TW" altLang="zh-HK" dirty="0"/>
              <a:t>所有子字串</a:t>
            </a:r>
            <a:r>
              <a:rPr lang="en-US" altLang="zh-HK" dirty="0"/>
              <a:t>(</a:t>
            </a:r>
            <a:r>
              <a:rPr lang="zh-TW" altLang="zh-HK" dirty="0"/>
              <a:t>迴圈檢查</a:t>
            </a:r>
            <a:r>
              <a:rPr lang="en-US" altLang="zh-HK" dirty="0"/>
              <a:t> 1+2+3+... +n2)</a:t>
            </a:r>
            <a:endParaRPr lang="zh-TW" altLang="zh-HK" dirty="0"/>
          </a:p>
          <a:p>
            <a:r>
              <a:rPr lang="zh-TW" altLang="zh-HK" dirty="0"/>
              <a:t>．呼叫</a:t>
            </a:r>
            <a:r>
              <a:rPr lang="en-US" altLang="zh-HK" dirty="0" err="1"/>
              <a:t>IsSub</a:t>
            </a:r>
            <a:r>
              <a:rPr lang="en-US" altLang="zh-HK" dirty="0"/>
              <a:t> </a:t>
            </a:r>
            <a:r>
              <a:rPr lang="zh-TW" altLang="zh-HK" dirty="0"/>
              <a:t>時不包含正確的參數</a:t>
            </a:r>
          </a:p>
          <a:p>
            <a:r>
              <a:rPr lang="zh-TW" altLang="zh-HK" dirty="0"/>
              <a:t>．完全正確</a:t>
            </a:r>
            <a:endParaRPr lang="zh-HK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80112" y="1484784"/>
            <a:ext cx="338437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HK" kern="100" dirty="0" smtClean="0"/>
              <a:t>T1(n1=10)	A</a:t>
            </a:r>
            <a:r>
              <a:rPr lang="en-US" altLang="zh-HK" kern="100" dirty="0" smtClean="0">
                <a:solidFill>
                  <a:srgbClr val="FF0000"/>
                </a:solidFill>
              </a:rPr>
              <a:t>ACT</a:t>
            </a:r>
            <a:r>
              <a:rPr lang="en-US" altLang="zh-HK" kern="100" dirty="0" smtClean="0"/>
              <a:t>TGGTAC</a:t>
            </a:r>
          </a:p>
          <a:p>
            <a:r>
              <a:rPr lang="en-US" altLang="zh-HK" kern="100" dirty="0" smtClean="0"/>
              <a:t>T2(n2=</a:t>
            </a:r>
            <a:r>
              <a:rPr lang="en-US" altLang="zh-HK" kern="100" dirty="0" smtClean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HK" kern="100" dirty="0" smtClean="0"/>
              <a:t>7)	AAG</a:t>
            </a:r>
            <a:r>
              <a:rPr lang="en-US" altLang="zh-HK" kern="100" dirty="0" smtClean="0">
                <a:solidFill>
                  <a:srgbClr val="FF0000"/>
                </a:solidFill>
              </a:rPr>
              <a:t>ACT</a:t>
            </a:r>
            <a:r>
              <a:rPr lang="en-US" altLang="zh-HK" kern="100" dirty="0" smtClean="0"/>
              <a:t>G</a:t>
            </a:r>
          </a:p>
          <a:p>
            <a:r>
              <a:rPr lang="en-US" altLang="zh-TW" kern="100" dirty="0" smtClean="0">
                <a:cs typeface="Times New Roman"/>
              </a:rPr>
              <a:t>	</a:t>
            </a:r>
            <a:r>
              <a:rPr lang="en-US" altLang="zh-TW" kern="100" dirty="0">
                <a:cs typeface="Times New Roman"/>
              </a:rPr>
              <a:t>	</a:t>
            </a:r>
            <a:r>
              <a:rPr lang="en-US" altLang="zh-TW" kern="100" dirty="0" smtClean="0">
                <a:cs typeface="Times New Roman"/>
                <a:sym typeface="Wingdings"/>
              </a:rPr>
              <a:t></a:t>
            </a:r>
            <a:r>
              <a:rPr lang="en-US" altLang="zh-TW" kern="100" dirty="0" smtClean="0">
                <a:cs typeface="Times New Roman"/>
              </a:rPr>
              <a:t>	</a:t>
            </a:r>
            <a:r>
              <a:rPr lang="en-US" altLang="zh-TW" kern="100" dirty="0" err="1" smtClean="0">
                <a:cs typeface="Times New Roman"/>
              </a:rPr>
              <a:t>i</a:t>
            </a:r>
            <a:r>
              <a:rPr lang="en-US" altLang="zh-TW" kern="100" dirty="0" smtClean="0">
                <a:cs typeface="Times New Roman"/>
              </a:rPr>
              <a:t>=7</a:t>
            </a:r>
            <a:endParaRPr lang="zh-TW" altLang="zh-HK" kern="1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2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220072" y="692696"/>
            <a:ext cx="338437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HK" sz="2400" kern="100" dirty="0" smtClean="0"/>
              <a:t>(n1=10)</a:t>
            </a:r>
            <a:r>
              <a:rPr lang="en-US" altLang="zh-HK" sz="2400" kern="100" dirty="0"/>
              <a:t> </a:t>
            </a:r>
            <a:r>
              <a:rPr lang="en-US" altLang="zh-HK" sz="2400" kern="100" dirty="0" smtClean="0"/>
              <a:t>T1=A</a:t>
            </a:r>
            <a:r>
              <a:rPr lang="en-US" altLang="zh-HK" sz="2400" kern="100" dirty="0" smtClean="0">
                <a:solidFill>
                  <a:srgbClr val="FF0000"/>
                </a:solidFill>
              </a:rPr>
              <a:t>ACT</a:t>
            </a:r>
            <a:r>
              <a:rPr lang="en-US" altLang="zh-HK" sz="2400" kern="100" dirty="0" smtClean="0"/>
              <a:t>TGGTAC</a:t>
            </a:r>
          </a:p>
          <a:p>
            <a:r>
              <a:rPr lang="en-US" altLang="zh-HK" sz="2400" kern="100" dirty="0" smtClean="0"/>
              <a:t>(n2=</a:t>
            </a:r>
            <a:r>
              <a:rPr lang="en-US" altLang="zh-HK" sz="2400" kern="100" dirty="0" smtClean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HK" sz="2400" kern="100" dirty="0" smtClean="0"/>
              <a:t>7)</a:t>
            </a:r>
            <a:r>
              <a:rPr lang="en-US" altLang="zh-HK" sz="2400" kern="100" dirty="0"/>
              <a:t> </a:t>
            </a:r>
            <a:r>
              <a:rPr lang="en-US" altLang="zh-HK" sz="2400" kern="100" dirty="0" smtClean="0"/>
              <a:t>T2=AAG</a:t>
            </a:r>
            <a:r>
              <a:rPr lang="en-US" altLang="zh-HK" sz="2400" kern="100" dirty="0" smtClean="0">
                <a:solidFill>
                  <a:srgbClr val="FF0000"/>
                </a:solidFill>
              </a:rPr>
              <a:t>ACT</a:t>
            </a:r>
            <a:r>
              <a:rPr lang="en-US" altLang="zh-HK" sz="2400" kern="100" dirty="0" smtClean="0"/>
              <a:t>G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05981"/>
              </p:ext>
            </p:extLst>
          </p:nvPr>
        </p:nvGraphicFramePr>
        <p:xfrm>
          <a:off x="251520" y="332656"/>
          <a:ext cx="4248621" cy="16459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86437"/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  <a:gridCol w="360824"/>
                <a:gridCol w="359896"/>
                <a:gridCol w="36082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0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1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2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3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4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5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6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7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8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9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T1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T2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Wingdings"/>
                        </a:rPr>
                        <a:t>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03142"/>
              </p:ext>
            </p:extLst>
          </p:nvPr>
        </p:nvGraphicFramePr>
        <p:xfrm>
          <a:off x="251520" y="2204864"/>
          <a:ext cx="4248621" cy="192024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86437"/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  <a:gridCol w="360824"/>
                <a:gridCol w="359896"/>
                <a:gridCol w="36082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0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1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2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3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4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5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6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7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8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9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T1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T2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altLang="zh-HK" sz="1800" kern="1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Wingdings"/>
                        </a:rPr>
                        <a:t>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7897"/>
              </p:ext>
            </p:extLst>
          </p:nvPr>
        </p:nvGraphicFramePr>
        <p:xfrm>
          <a:off x="5155867" y="3485692"/>
          <a:ext cx="2580640" cy="2743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手繪多邊形 14"/>
          <p:cNvSpPr/>
          <p:nvPr/>
        </p:nvSpPr>
        <p:spPr>
          <a:xfrm>
            <a:off x="5313003" y="3845732"/>
            <a:ext cx="1528011" cy="252663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手繪多邊形 15"/>
          <p:cNvSpPr/>
          <p:nvPr/>
        </p:nvSpPr>
        <p:spPr>
          <a:xfrm>
            <a:off x="5663879" y="3845733"/>
            <a:ext cx="1528011" cy="505326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手繪多邊形 16"/>
          <p:cNvSpPr/>
          <p:nvPr/>
        </p:nvSpPr>
        <p:spPr>
          <a:xfrm>
            <a:off x="6077008" y="3845734"/>
            <a:ext cx="1528011" cy="37899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5155867" y="314405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</a:t>
            </a:r>
            <a:endParaRPr lang="zh-HK" altLang="en-US" dirty="0"/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87461"/>
              </p:ext>
            </p:extLst>
          </p:nvPr>
        </p:nvGraphicFramePr>
        <p:xfrm>
          <a:off x="323528" y="4867889"/>
          <a:ext cx="2580640" cy="2743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0" name="手繪多邊形 19"/>
          <p:cNvSpPr/>
          <p:nvPr/>
        </p:nvSpPr>
        <p:spPr>
          <a:xfrm>
            <a:off x="480664" y="5227929"/>
            <a:ext cx="1114881" cy="25266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手繪多邊形 20"/>
          <p:cNvSpPr/>
          <p:nvPr/>
        </p:nvSpPr>
        <p:spPr>
          <a:xfrm>
            <a:off x="831541" y="5227930"/>
            <a:ext cx="1177134" cy="505326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手繪多邊形 21"/>
          <p:cNvSpPr/>
          <p:nvPr/>
        </p:nvSpPr>
        <p:spPr>
          <a:xfrm>
            <a:off x="1244669" y="5227931"/>
            <a:ext cx="1095083" cy="37899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矩形 22"/>
          <p:cNvSpPr/>
          <p:nvPr/>
        </p:nvSpPr>
        <p:spPr>
          <a:xfrm>
            <a:off x="323528" y="452625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</a:t>
            </a:r>
            <a:endParaRPr lang="zh-HK" altLang="en-US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514874"/>
              </p:ext>
            </p:extLst>
          </p:nvPr>
        </p:nvGraphicFramePr>
        <p:xfrm>
          <a:off x="3203848" y="4867889"/>
          <a:ext cx="2580640" cy="2743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5" name="手繪多邊形 24"/>
          <p:cNvSpPr/>
          <p:nvPr/>
        </p:nvSpPr>
        <p:spPr>
          <a:xfrm>
            <a:off x="3360985" y="5227930"/>
            <a:ext cx="732878" cy="280356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手繪多邊形 26"/>
          <p:cNvSpPr/>
          <p:nvPr/>
        </p:nvSpPr>
        <p:spPr>
          <a:xfrm>
            <a:off x="4140525" y="5255622"/>
            <a:ext cx="752736" cy="25266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7"/>
          <p:cNvSpPr/>
          <p:nvPr/>
        </p:nvSpPr>
        <p:spPr>
          <a:xfrm>
            <a:off x="3203848" y="452625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</a:t>
            </a:r>
            <a:endParaRPr lang="zh-HK" altLang="en-US" dirty="0"/>
          </a:p>
        </p:txBody>
      </p:sp>
      <p:sp>
        <p:nvSpPr>
          <p:cNvPr id="29" name="手繪多邊形 28"/>
          <p:cNvSpPr/>
          <p:nvPr/>
        </p:nvSpPr>
        <p:spPr>
          <a:xfrm>
            <a:off x="1691680" y="5227930"/>
            <a:ext cx="1023719" cy="25266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手繪多邊形 30"/>
          <p:cNvSpPr/>
          <p:nvPr/>
        </p:nvSpPr>
        <p:spPr>
          <a:xfrm flipV="1">
            <a:off x="3745684" y="4524988"/>
            <a:ext cx="741472" cy="280356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手繪多邊形 31"/>
          <p:cNvSpPr/>
          <p:nvPr/>
        </p:nvSpPr>
        <p:spPr>
          <a:xfrm>
            <a:off x="4925140" y="5245260"/>
            <a:ext cx="726980" cy="263025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64709"/>
              </p:ext>
            </p:extLst>
          </p:nvPr>
        </p:nvGraphicFramePr>
        <p:xfrm>
          <a:off x="5155867" y="2257916"/>
          <a:ext cx="2580640" cy="2743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4" name="手繪多邊形 33"/>
          <p:cNvSpPr/>
          <p:nvPr/>
        </p:nvSpPr>
        <p:spPr>
          <a:xfrm>
            <a:off x="5313003" y="2617956"/>
            <a:ext cx="1851285" cy="252663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手繪多邊形 35"/>
          <p:cNvSpPr/>
          <p:nvPr/>
        </p:nvSpPr>
        <p:spPr>
          <a:xfrm>
            <a:off x="5667728" y="2617958"/>
            <a:ext cx="1937292" cy="378994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5155867" y="191627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</a:t>
            </a:r>
            <a:endParaRPr lang="zh-HK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6058859" y="4937358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</a:t>
            </a:r>
            <a:endParaRPr lang="zh-HK" altLang="en-US" dirty="0"/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8125"/>
              </p:ext>
            </p:extLst>
          </p:nvPr>
        </p:nvGraphicFramePr>
        <p:xfrm>
          <a:off x="6077008" y="5280268"/>
          <a:ext cx="2580640" cy="2743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896"/>
                <a:gridCol w="360824"/>
                <a:gridCol w="360824"/>
                <a:gridCol w="374774"/>
                <a:gridCol w="374774"/>
                <a:gridCol w="374774"/>
                <a:gridCol w="374774"/>
              </a:tblGrid>
              <a:tr h="13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A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C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T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Verdana" panose="020B0604030504040204" pitchFamily="34" charset="0"/>
                          <a:ea typeface="新細明體"/>
                          <a:cs typeface="Verdana" panose="020B0604030504040204" pitchFamily="34" charset="0"/>
                        </a:rPr>
                        <a:t>G</a:t>
                      </a:r>
                      <a:endParaRPr lang="zh-TW" sz="1800" b="0" kern="100" dirty="0">
                        <a:effectLst/>
                        <a:latin typeface="Verdana" panose="020B0604030504040204" pitchFamily="34" charset="0"/>
                        <a:ea typeface="新細明體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0" name="手繪多邊形 39"/>
          <p:cNvSpPr/>
          <p:nvPr/>
        </p:nvSpPr>
        <p:spPr>
          <a:xfrm>
            <a:off x="6234145" y="5640309"/>
            <a:ext cx="479946" cy="251392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手繪多邊形 41"/>
          <p:cNvSpPr/>
          <p:nvPr/>
        </p:nvSpPr>
        <p:spPr>
          <a:xfrm>
            <a:off x="6974596" y="5655862"/>
            <a:ext cx="421089" cy="235839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3" name="手繪多邊形 42"/>
          <p:cNvSpPr/>
          <p:nvPr/>
        </p:nvSpPr>
        <p:spPr>
          <a:xfrm>
            <a:off x="7722203" y="5639037"/>
            <a:ext cx="427941" cy="280357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手繪多邊形 43"/>
          <p:cNvSpPr/>
          <p:nvPr/>
        </p:nvSpPr>
        <p:spPr>
          <a:xfrm flipV="1">
            <a:off x="6586473" y="4996327"/>
            <a:ext cx="388123" cy="251393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手繪多邊形 44"/>
          <p:cNvSpPr/>
          <p:nvPr/>
        </p:nvSpPr>
        <p:spPr>
          <a:xfrm flipV="1">
            <a:off x="7280777" y="4980405"/>
            <a:ext cx="421089" cy="235839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手繪多邊形 45"/>
          <p:cNvSpPr/>
          <p:nvPr/>
        </p:nvSpPr>
        <p:spPr>
          <a:xfrm flipV="1">
            <a:off x="8028384" y="4963580"/>
            <a:ext cx="427941" cy="280357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手繪多邊形 46"/>
          <p:cNvSpPr/>
          <p:nvPr/>
        </p:nvSpPr>
        <p:spPr>
          <a:xfrm flipV="1">
            <a:off x="4586023" y="4542319"/>
            <a:ext cx="726980" cy="263025"/>
          </a:xfrm>
          <a:custGeom>
            <a:avLst/>
            <a:gdLst>
              <a:gd name="connsiteX0" fmla="*/ 0 w 1528011"/>
              <a:gd name="connsiteY0" fmla="*/ 0 h 252663"/>
              <a:gd name="connsiteX1" fmla="*/ 0 w 1528011"/>
              <a:gd name="connsiteY1" fmla="*/ 252663 h 252663"/>
              <a:gd name="connsiteX2" fmla="*/ 1528011 w 1528011"/>
              <a:gd name="connsiteY2" fmla="*/ 252663 h 252663"/>
              <a:gd name="connsiteX3" fmla="*/ 1528011 w 1528011"/>
              <a:gd name="connsiteY3" fmla="*/ 12031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011" h="252663">
                <a:moveTo>
                  <a:pt x="0" y="0"/>
                </a:moveTo>
                <a:lnTo>
                  <a:pt x="0" y="252663"/>
                </a:lnTo>
                <a:lnTo>
                  <a:pt x="1528011" y="252663"/>
                </a:lnTo>
                <a:lnTo>
                  <a:pt x="1528011" y="1203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1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4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2014 DSE ICT 2D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5556" y="45634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在</a:t>
            </a:r>
            <a:r>
              <a:rPr lang="en-US" altLang="zh-HK" dirty="0"/>
              <a:t>IVR </a:t>
            </a:r>
            <a:r>
              <a:rPr lang="zh-TW" altLang="zh-HK" dirty="0"/>
              <a:t>系統中，顧客可以</a:t>
            </a:r>
            <a:r>
              <a:rPr lang="zh-TW" altLang="zh-HK" dirty="0">
                <a:solidFill>
                  <a:srgbClr val="00B050"/>
                </a:solidFill>
              </a:rPr>
              <a:t>按數字</a:t>
            </a:r>
            <a:r>
              <a:rPr lang="zh-TW" altLang="zh-HK" dirty="0" smtClean="0">
                <a:solidFill>
                  <a:srgbClr val="00B050"/>
                </a:solidFill>
              </a:rPr>
              <a:t>鍵</a:t>
            </a:r>
            <a:r>
              <a:rPr lang="en-US" altLang="zh-TW" dirty="0" smtClean="0">
                <a:solidFill>
                  <a:srgbClr val="00B050"/>
                </a:solidFill>
              </a:rPr>
              <a:t> </a:t>
            </a:r>
            <a:r>
              <a:rPr lang="en-US" altLang="zh-HK" sz="2400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</a:t>
            </a:r>
            <a:r>
              <a:rPr lang="zh-TW" altLang="zh-HK" dirty="0" smtClean="0"/>
              <a:t>或</a:t>
            </a:r>
            <a:r>
              <a:rPr lang="en-US" altLang="zh-HK" sz="2400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</a:t>
            </a:r>
            <a:r>
              <a:rPr lang="en-US" altLang="zh-HK" dirty="0" smtClean="0"/>
              <a:t> </a:t>
            </a:r>
            <a:r>
              <a:rPr lang="zh-TW" altLang="zh-HK" dirty="0"/>
              <a:t>來選取兩個模組中的其中一個</a:t>
            </a:r>
            <a:r>
              <a:rPr lang="en-US" altLang="zh-HK" dirty="0"/>
              <a:t>;</a:t>
            </a:r>
            <a:endParaRPr lang="zh-TW" altLang="zh-HK" dirty="0"/>
          </a:p>
          <a:p>
            <a:r>
              <a:rPr lang="zh-TW" altLang="zh-HK" dirty="0"/>
              <a:t>他也可以按數字</a:t>
            </a:r>
            <a:r>
              <a:rPr lang="zh-TW" altLang="zh-HK" dirty="0" smtClean="0"/>
              <a:t>鍵</a:t>
            </a:r>
            <a:r>
              <a:rPr lang="zh-TW" altLang="en-US" sz="2400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</a:t>
            </a:r>
            <a:r>
              <a:rPr lang="zh-TW" altLang="zh-HK" dirty="0" smtClean="0">
                <a:solidFill>
                  <a:srgbClr val="00B050"/>
                </a:solidFill>
              </a:rPr>
              <a:t>離開</a:t>
            </a:r>
            <a:r>
              <a:rPr lang="zh-TW" altLang="zh-HK" dirty="0" smtClean="0"/>
              <a:t>此</a:t>
            </a:r>
            <a:r>
              <a:rPr lang="zh-TW" altLang="zh-HK" dirty="0"/>
              <a:t>系統。此系統的流程圖如下展示</a:t>
            </a:r>
            <a:r>
              <a:rPr lang="en-US" altLang="zh-HK" dirty="0"/>
              <a:t>:</a:t>
            </a:r>
            <a:endParaRPr lang="zh-HK" altLang="en-US" dirty="0"/>
          </a:p>
        </p:txBody>
      </p:sp>
      <p:pic>
        <p:nvPicPr>
          <p:cNvPr id="6" name="圖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523749"/>
            <a:ext cx="4248472" cy="3273403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1115616" y="3099908"/>
            <a:ext cx="432048" cy="401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橢圓 8"/>
          <p:cNvSpPr/>
          <p:nvPr/>
        </p:nvSpPr>
        <p:spPr>
          <a:xfrm>
            <a:off x="1094225" y="3675972"/>
            <a:ext cx="432048" cy="401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橢圓 9"/>
          <p:cNvSpPr/>
          <p:nvPr/>
        </p:nvSpPr>
        <p:spPr>
          <a:xfrm>
            <a:off x="1115616" y="4221088"/>
            <a:ext cx="432048" cy="401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395536" y="5042897"/>
            <a:ext cx="3446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(b) 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zh-TW" altLang="en-US" dirty="0"/>
              <a:t>若顧客按數字</a:t>
            </a:r>
            <a:r>
              <a:rPr lang="zh-TW" altLang="en-US" dirty="0" smtClean="0"/>
              <a:t>鍵</a:t>
            </a:r>
            <a:r>
              <a:rPr lang="zh-TW" altLang="en-US" sz="2400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整個</a:t>
            </a:r>
            <a:r>
              <a:rPr lang="zh-TW" altLang="en-US" dirty="0"/>
              <a:t>流程需要作出多少次比較</a:t>
            </a:r>
            <a:r>
              <a:rPr lang="en-US" altLang="zh-TW" dirty="0" smtClean="0"/>
              <a:t>?</a:t>
            </a:r>
          </a:p>
        </p:txBody>
      </p:sp>
      <p:sp>
        <p:nvSpPr>
          <p:cNvPr id="12" name="矩形 11"/>
          <p:cNvSpPr/>
          <p:nvPr/>
        </p:nvSpPr>
        <p:spPr>
          <a:xfrm>
            <a:off x="4139952" y="5085184"/>
            <a:ext cx="4881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(ii) </a:t>
            </a:r>
            <a:r>
              <a:rPr lang="zh-TW" altLang="zh-HK" dirty="0"/>
              <a:t>假設按數字</a:t>
            </a:r>
            <a:r>
              <a:rPr lang="zh-TW" altLang="zh-HK" dirty="0" smtClean="0"/>
              <a:t>鍵</a:t>
            </a:r>
            <a:r>
              <a:rPr lang="en-US" altLang="zh-HK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</a:t>
            </a:r>
            <a:r>
              <a:rPr lang="zh-TW" altLang="zh-HK" dirty="0" smtClean="0"/>
              <a:t>、</a:t>
            </a:r>
            <a:r>
              <a:rPr lang="en-US" altLang="zh-HK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</a:t>
            </a:r>
            <a:r>
              <a:rPr lang="zh-TW" altLang="zh-HK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Wingdings" panose="05000000000000000000" pitchFamily="2" charset="2"/>
                <a:sym typeface="Wingdings"/>
              </a:rPr>
              <a:t></a:t>
            </a:r>
            <a:r>
              <a:rPr lang="en-US" altLang="zh-HK" dirty="0" smtClean="0"/>
              <a:t> </a:t>
            </a:r>
            <a:r>
              <a:rPr lang="zh-TW" altLang="zh-HK" dirty="0"/>
              <a:t>和</a:t>
            </a:r>
            <a:r>
              <a:rPr lang="zh-TW" altLang="zh-HK" dirty="0">
                <a:solidFill>
                  <a:srgbClr val="FF0000"/>
                </a:solidFill>
              </a:rPr>
              <a:t>其他</a:t>
            </a:r>
            <a:r>
              <a:rPr lang="zh-TW" altLang="zh-HK" dirty="0"/>
              <a:t>數字鍵的</a:t>
            </a:r>
            <a:r>
              <a:rPr lang="en-US" altLang="zh-HK" dirty="0"/>
              <a:t/>
            </a:r>
            <a:br>
              <a:rPr lang="en-US" altLang="zh-HK" dirty="0"/>
            </a:br>
            <a:r>
              <a:rPr lang="zh-TW" altLang="zh-HK" dirty="0"/>
              <a:t>百分率分別為</a:t>
            </a:r>
            <a:r>
              <a:rPr lang="en-US" altLang="zh-HK" dirty="0">
                <a:solidFill>
                  <a:srgbClr val="FF0000"/>
                </a:solidFill>
              </a:rPr>
              <a:t>30%</a:t>
            </a:r>
            <a:r>
              <a:rPr lang="zh-TW" altLang="zh-HK" dirty="0"/>
              <a:t>、</a:t>
            </a:r>
            <a:r>
              <a:rPr lang="en-US" altLang="zh-HK" dirty="0">
                <a:solidFill>
                  <a:srgbClr val="FF0000"/>
                </a:solidFill>
              </a:rPr>
              <a:t>25%</a:t>
            </a:r>
            <a:r>
              <a:rPr lang="zh-TW" altLang="zh-HK" dirty="0"/>
              <a:t>、</a:t>
            </a:r>
            <a:r>
              <a:rPr lang="en-US" altLang="zh-HK" dirty="0">
                <a:solidFill>
                  <a:srgbClr val="FF0000"/>
                </a:solidFill>
              </a:rPr>
              <a:t>40%</a:t>
            </a:r>
            <a:r>
              <a:rPr lang="en-US" altLang="zh-HK" dirty="0"/>
              <a:t> </a:t>
            </a:r>
            <a:r>
              <a:rPr lang="zh-TW" altLang="zh-HK" dirty="0"/>
              <a:t>和</a:t>
            </a:r>
            <a:r>
              <a:rPr lang="en-US" altLang="zh-HK" dirty="0">
                <a:solidFill>
                  <a:srgbClr val="FF0000"/>
                </a:solidFill>
              </a:rPr>
              <a:t>5%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完成下列流程圖，將預期的</a:t>
            </a:r>
            <a:r>
              <a:rPr lang="zh-TW" altLang="zh-HK" dirty="0">
                <a:solidFill>
                  <a:srgbClr val="FF0000"/>
                </a:solidFill>
              </a:rPr>
              <a:t>比較次數</a:t>
            </a:r>
            <a:r>
              <a:rPr lang="zh-TW" altLang="zh-HK" dirty="0"/>
              <a:t>減至</a:t>
            </a:r>
            <a:r>
              <a:rPr lang="zh-TW" altLang="zh-HK" dirty="0">
                <a:solidFill>
                  <a:srgbClr val="FF0000"/>
                </a:solidFill>
              </a:rPr>
              <a:t>最少</a:t>
            </a:r>
            <a:r>
              <a:rPr lang="zh-TW" altLang="zh-HK" dirty="0"/>
              <a:t>。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81882" y="31316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1882" y="37077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0121" y="426781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矩形 15"/>
          <p:cNvSpPr/>
          <p:nvPr/>
        </p:nvSpPr>
        <p:spPr>
          <a:xfrm>
            <a:off x="2483768" y="5781561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次</a:t>
            </a: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17" name="圖片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643329" y="1388354"/>
            <a:ext cx="4378359" cy="3394488"/>
          </a:xfrm>
          <a:prstGeom prst="rect">
            <a:avLst/>
          </a:prstGeom>
        </p:spPr>
      </p:pic>
      <p:pic>
        <p:nvPicPr>
          <p:cNvPr id="18" name="圖片 17"/>
          <p:cNvPicPr/>
          <p:nvPr/>
        </p:nvPicPr>
        <p:blipFill>
          <a:blip r:embed="rId4"/>
          <a:stretch>
            <a:fillRect/>
          </a:stretch>
        </p:blipFill>
        <p:spPr>
          <a:xfrm>
            <a:off x="4541758" y="1402664"/>
            <a:ext cx="4479930" cy="3394488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683930" y="2931645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30%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683930" y="350770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25%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72169" y="4067780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</a:rPr>
              <a:t>40%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5508104" y="2981833"/>
            <a:ext cx="432048" cy="401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460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375474" y="40466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在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IVR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系統中，模組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將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顧客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連繫至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客戶經理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。顧客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數目</a:t>
            </a:r>
            <a:r>
              <a:rPr lang="en-US" altLang="zh-TW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&gt; 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客戶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經理數目。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志明考慮採用一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隊列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queue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，以儲存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等候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名單內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顧客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的資料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  <a:r>
              <a:rPr lang="en-US" altLang="zh-HK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queue</a:t>
            </a:r>
          </a:p>
          <a:p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此隊列以一個以指數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由</a:t>
            </a:r>
            <a:r>
              <a:rPr lang="en-US" altLang="zh-TW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至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n-1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的陣列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[]</a:t>
            </a:r>
          </a:p>
          <a:p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及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兩個整數變量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Qfirst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Qlast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表示。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現有兩個子程式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PUSH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en-US" altLang="zh-TW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PUSH 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將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電話線</a:t>
            </a:r>
            <a:r>
              <a:rPr lang="en-US" altLang="zh-HK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加入此隊列的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末端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</a:t>
            </a:r>
          </a:p>
          <a:p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 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 </a:t>
            </a:r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會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傳回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此隊列的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首項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，並會將此項從隊列中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移除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</a:p>
          <a:p>
            <a:endParaRPr lang="en-US" altLang="zh-HK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[]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、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Qfirst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、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Qlast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均是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全程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變量。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zh-HK" altLang="en-US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5473" y="3502749"/>
            <a:ext cx="5780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(c) (</a:t>
            </a:r>
            <a:r>
              <a:rPr lang="en-US" altLang="zh-HK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為什麼志明採用隊列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queue(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而非堆疊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stack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zh-TW" altLang="zh-HK" dirty="0" smtClean="0">
                <a:latin typeface="Verdana" panose="020B0604030504040204" pitchFamily="34" charset="0"/>
                <a:cs typeface="Verdana" panose="020B0604030504040204" pitchFamily="34" charset="0"/>
              </a:rPr>
              <a:t>來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儲存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等候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名單內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顧客</a:t>
            </a:r>
            <a:r>
              <a:rPr lang="zh-TW" altLang="zh-HK" dirty="0">
                <a:latin typeface="Verdana" panose="020B0604030504040204" pitchFamily="34" charset="0"/>
                <a:cs typeface="Verdana" panose="020B0604030504040204" pitchFamily="34" charset="0"/>
              </a:rPr>
              <a:t>的資料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en-US" altLang="zh-HK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Waiting list</a:t>
            </a:r>
            <a:endParaRPr lang="zh-TW" altLang="zh-HK" dirty="0">
              <a:solidFill>
                <a:srgbClr val="00B0F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1600" y="4328091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因為服務是以先進先出</a:t>
            </a:r>
            <a:r>
              <a:rPr lang="en-US" altLang="zh-HK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FIFO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方法處理。</a:t>
            </a:r>
            <a:endParaRPr lang="zh-HK" altLang="en-US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6062551" y="908720"/>
            <a:ext cx="2860375" cy="2542932"/>
            <a:chOff x="6062551" y="908720"/>
            <a:chExt cx="2860375" cy="2542932"/>
          </a:xfrm>
        </p:grpSpPr>
        <p:grpSp>
          <p:nvGrpSpPr>
            <p:cNvPr id="13" name="群組 12"/>
            <p:cNvGrpSpPr/>
            <p:nvPr/>
          </p:nvGrpSpPr>
          <p:grpSpPr>
            <a:xfrm>
              <a:off x="6509032" y="1196752"/>
              <a:ext cx="2095416" cy="2146228"/>
              <a:chOff x="6509032" y="3629619"/>
              <a:chExt cx="2095416" cy="2146228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75648" y="3861322"/>
                <a:ext cx="1828800" cy="1914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5" name="直線單箭頭接點 14"/>
              <p:cNvCxnSpPr/>
              <p:nvPr/>
            </p:nvCxnSpPr>
            <p:spPr>
              <a:xfrm flipV="1">
                <a:off x="6509032" y="5221612"/>
                <a:ext cx="442662" cy="3065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單箭頭接點 15"/>
              <p:cNvCxnSpPr/>
              <p:nvPr/>
            </p:nvCxnSpPr>
            <p:spPr>
              <a:xfrm flipH="1">
                <a:off x="8086024" y="3629619"/>
                <a:ext cx="432048" cy="463406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矩形 16"/>
            <p:cNvSpPr/>
            <p:nvPr/>
          </p:nvSpPr>
          <p:spPr>
            <a:xfrm>
              <a:off x="8113217" y="908720"/>
              <a:ext cx="8097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HK" dirty="0" err="1">
                  <a:solidFill>
                    <a:srgbClr val="00B050"/>
                  </a:solidFill>
                </a:rPr>
                <a:t>Qfirst</a:t>
              </a:r>
              <a:r>
                <a:rPr lang="en-US" altLang="zh-HK" dirty="0">
                  <a:solidFill>
                    <a:srgbClr val="00B050"/>
                  </a:solidFill>
                </a:rPr>
                <a:t> </a:t>
              </a:r>
              <a:r>
                <a:rPr lang="en-US" altLang="zh-HK" dirty="0" smtClean="0">
                  <a:solidFill>
                    <a:srgbClr val="00B050"/>
                  </a:solidFill>
                </a:rPr>
                <a:t> </a:t>
              </a:r>
              <a:endParaRPr lang="zh-HK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062551" y="3082320"/>
              <a:ext cx="6678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HK" dirty="0" err="1">
                  <a:solidFill>
                    <a:srgbClr val="00B050"/>
                  </a:solidFill>
                </a:rPr>
                <a:t>Qlast</a:t>
              </a:r>
              <a:endParaRPr lang="zh-HK" alt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6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2014 DSE ICT 2D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312788" y="449731"/>
            <a:ext cx="4392488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 err="1"/>
              <a:t>int</a:t>
            </a:r>
            <a:r>
              <a:rPr lang="en-US" altLang="zh-HK" dirty="0"/>
              <a:t> POP(){</a:t>
            </a:r>
            <a:endParaRPr lang="zh-TW" altLang="zh-HK" dirty="0"/>
          </a:p>
          <a:p>
            <a:r>
              <a:rPr lang="en-US" altLang="zh-HK" dirty="0"/>
              <a:t>	</a:t>
            </a:r>
            <a:r>
              <a:rPr lang="en-US" altLang="zh-HK" dirty="0" err="1"/>
              <a:t>int</a:t>
            </a:r>
            <a:r>
              <a:rPr lang="en-US" altLang="zh-HK" dirty="0"/>
              <a:t> </a:t>
            </a:r>
            <a:r>
              <a:rPr lang="en-US" altLang="zh-HK" dirty="0" err="1"/>
              <a:t>Rvalue</a:t>
            </a:r>
            <a:r>
              <a:rPr lang="en-US" altLang="zh-HK" dirty="0"/>
              <a:t>;</a:t>
            </a:r>
            <a:endParaRPr lang="zh-TW" altLang="zh-HK" dirty="0"/>
          </a:p>
          <a:p>
            <a:r>
              <a:rPr lang="en-US" altLang="zh-HK" dirty="0"/>
              <a:t>	if(</a:t>
            </a:r>
            <a:r>
              <a:rPr lang="en-US" altLang="zh-HK" u="sng" dirty="0"/>
              <a:t>		</a:t>
            </a:r>
            <a:r>
              <a:rPr lang="en-US" altLang="zh-HK" dirty="0"/>
              <a:t>){</a:t>
            </a:r>
            <a:endParaRPr lang="zh-TW" altLang="zh-HK" dirty="0"/>
          </a:p>
          <a:p>
            <a:r>
              <a:rPr lang="en-US" altLang="zh-HK" dirty="0"/>
              <a:t>		</a:t>
            </a:r>
            <a:r>
              <a:rPr lang="en-US" altLang="zh-HK" dirty="0" err="1"/>
              <a:t>Rvalue</a:t>
            </a:r>
            <a:r>
              <a:rPr lang="en-US" altLang="zh-HK" dirty="0"/>
              <a:t> = -1;</a:t>
            </a:r>
            <a:endParaRPr lang="zh-TW" altLang="zh-HK" dirty="0"/>
          </a:p>
          <a:p>
            <a:r>
              <a:rPr lang="en-US" altLang="zh-HK" dirty="0"/>
              <a:t>	}else{</a:t>
            </a:r>
            <a:endParaRPr lang="zh-TW" altLang="zh-HK" dirty="0"/>
          </a:p>
          <a:p>
            <a:r>
              <a:rPr lang="en-US" altLang="zh-HK" dirty="0"/>
              <a:t>		</a:t>
            </a:r>
            <a:r>
              <a:rPr lang="en-US" altLang="zh-HK" dirty="0" err="1"/>
              <a:t>Rvalue</a:t>
            </a:r>
            <a:r>
              <a:rPr lang="en-US" altLang="zh-HK" dirty="0"/>
              <a:t> = </a:t>
            </a:r>
            <a:r>
              <a:rPr lang="en-US" altLang="zh-HK" u="sng" dirty="0"/>
              <a:t>		</a:t>
            </a:r>
            <a:r>
              <a:rPr lang="en-US" altLang="zh-HK" dirty="0"/>
              <a:t>;</a:t>
            </a:r>
            <a:endParaRPr lang="zh-TW" altLang="zh-HK" dirty="0"/>
          </a:p>
          <a:p>
            <a:r>
              <a:rPr lang="en-US" altLang="zh-HK" dirty="0"/>
              <a:t>		</a:t>
            </a:r>
            <a:r>
              <a:rPr lang="en-US" altLang="zh-HK" dirty="0" err="1"/>
              <a:t>Qfirst</a:t>
            </a:r>
            <a:r>
              <a:rPr lang="en-US" altLang="zh-HK" dirty="0"/>
              <a:t> = </a:t>
            </a:r>
            <a:r>
              <a:rPr lang="en-US" altLang="zh-HK" u="sng" dirty="0"/>
              <a:t>		 </a:t>
            </a:r>
            <a:r>
              <a:rPr lang="en-US" altLang="zh-HK" u="sng" dirty="0" smtClean="0"/>
              <a:t>      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r>
              <a:rPr lang="en-US" altLang="zh-HK" dirty="0"/>
              <a:t>	}</a:t>
            </a:r>
            <a:endParaRPr lang="zh-TW" altLang="zh-HK" dirty="0"/>
          </a:p>
          <a:p>
            <a:r>
              <a:rPr lang="en-US" altLang="zh-HK" dirty="0"/>
              <a:t>	return </a:t>
            </a:r>
            <a:r>
              <a:rPr lang="en-US" altLang="zh-HK" dirty="0" err="1"/>
              <a:t>Rvalue</a:t>
            </a:r>
            <a:r>
              <a:rPr lang="en-US" altLang="zh-HK" dirty="0"/>
              <a:t>;</a:t>
            </a:r>
            <a:endParaRPr lang="zh-TW" altLang="zh-HK" dirty="0"/>
          </a:p>
          <a:p>
            <a:r>
              <a:rPr lang="en-US" altLang="zh-HK" dirty="0"/>
              <a:t>}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476672"/>
            <a:ext cx="3238313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/>
              <a:t>void PUSH(</a:t>
            </a:r>
            <a:r>
              <a:rPr lang="en-US" altLang="zh-HK" dirty="0" err="1"/>
              <a:t>int</a:t>
            </a:r>
            <a:r>
              <a:rPr lang="en-US" altLang="zh-HK" dirty="0"/>
              <a:t> </a:t>
            </a:r>
            <a:r>
              <a:rPr lang="en-US" altLang="zh-HK" dirty="0" err="1"/>
              <a:t>i</a:t>
            </a:r>
            <a:r>
              <a:rPr lang="en-US" altLang="zh-HK" dirty="0"/>
              <a:t>){</a:t>
            </a:r>
            <a:endParaRPr lang="zh-TW" altLang="zh-HK" dirty="0"/>
          </a:p>
          <a:p>
            <a:r>
              <a:rPr lang="en-US" altLang="zh-HK" dirty="0"/>
              <a:t>	Q [</a:t>
            </a:r>
            <a:r>
              <a:rPr lang="en-US" altLang="zh-HK" dirty="0" err="1"/>
              <a:t>Qlast</a:t>
            </a:r>
            <a:r>
              <a:rPr lang="en-US" altLang="zh-HK" dirty="0"/>
              <a:t>] = </a:t>
            </a:r>
            <a:r>
              <a:rPr lang="en-US" altLang="zh-HK" dirty="0" err="1"/>
              <a:t>i</a:t>
            </a:r>
            <a:r>
              <a:rPr lang="en-US" altLang="zh-HK" dirty="0"/>
              <a:t>;</a:t>
            </a:r>
            <a:endParaRPr lang="zh-TW" altLang="zh-HK" dirty="0"/>
          </a:p>
          <a:p>
            <a:r>
              <a:rPr lang="en-US" altLang="zh-HK" dirty="0"/>
              <a:t>	</a:t>
            </a:r>
            <a:r>
              <a:rPr lang="en-US" altLang="zh-HK" dirty="0" err="1"/>
              <a:t>Qlast</a:t>
            </a:r>
            <a:r>
              <a:rPr lang="en-US" altLang="zh-HK" dirty="0"/>
              <a:t> = (</a:t>
            </a:r>
            <a:r>
              <a:rPr lang="en-US" altLang="zh-HK" dirty="0" err="1"/>
              <a:t>Qlast</a:t>
            </a:r>
            <a:r>
              <a:rPr lang="en-US" altLang="zh-HK" dirty="0"/>
              <a:t> +1) %n;</a:t>
            </a:r>
            <a:endParaRPr lang="zh-TW" altLang="zh-HK" dirty="0"/>
          </a:p>
          <a:p>
            <a:r>
              <a:rPr lang="en-US" altLang="zh-HK" dirty="0"/>
              <a:t>}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9552" y="1836294"/>
            <a:ext cx="3192523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init</a:t>
            </a:r>
            <a:r>
              <a:rPr lang="en-US" altLang="zh-HK" dirty="0" smtClean="0">
                <a:solidFill>
                  <a:srgbClr val="FF0000"/>
                </a:solidFill>
              </a:rPr>
              <a:t>():</a:t>
            </a:r>
            <a:r>
              <a:rPr lang="en-US" altLang="zh-HK" dirty="0">
                <a:solidFill>
                  <a:srgbClr val="00B050"/>
                </a:solidFill>
              </a:rPr>
              <a:t>	</a:t>
            </a:r>
            <a:r>
              <a:rPr lang="en-US" altLang="zh-HK" dirty="0" err="1">
                <a:solidFill>
                  <a:srgbClr val="00B050"/>
                </a:solidFill>
              </a:rPr>
              <a:t>Qfirst</a:t>
            </a:r>
            <a:r>
              <a:rPr lang="en-US" altLang="zh-HK" dirty="0">
                <a:solidFill>
                  <a:srgbClr val="00B050"/>
                </a:solidFill>
              </a:rPr>
              <a:t> = </a:t>
            </a:r>
            <a:r>
              <a:rPr lang="en-US" altLang="zh-HK" dirty="0" err="1">
                <a:solidFill>
                  <a:srgbClr val="00B050"/>
                </a:solidFill>
              </a:rPr>
              <a:t>Qlast</a:t>
            </a:r>
            <a:r>
              <a:rPr lang="en-US" altLang="zh-HK" dirty="0">
                <a:solidFill>
                  <a:srgbClr val="00B050"/>
                </a:solidFill>
              </a:rPr>
              <a:t> = 0;</a:t>
            </a:r>
            <a:endParaRPr lang="zh-HK" altLang="en-US" dirty="0">
              <a:solidFill>
                <a:srgbClr val="00B050"/>
              </a:solidFill>
            </a:endParaRPr>
          </a:p>
          <a:p>
            <a:r>
              <a:rPr lang="en-US" altLang="zh-HK" dirty="0" err="1" smtClean="0">
                <a:solidFill>
                  <a:srgbClr val="FF0000"/>
                </a:solidFill>
              </a:rPr>
              <a:t>queue</a:t>
            </a:r>
            <a:r>
              <a:rPr lang="en-US" altLang="zh-HK" dirty="0" err="1" smtClean="0">
                <a:solidFill>
                  <a:srgbClr val="00B050"/>
                </a:solidFill>
              </a:rPr>
              <a:t>Full</a:t>
            </a:r>
            <a:r>
              <a:rPr lang="en-US" altLang="zh-HK" dirty="0" smtClean="0">
                <a:solidFill>
                  <a:srgbClr val="FF0000"/>
                </a:solidFill>
              </a:rPr>
              <a:t>():</a:t>
            </a:r>
          </a:p>
          <a:p>
            <a:r>
              <a:rPr lang="en-US" altLang="zh-HK" dirty="0" smtClean="0">
                <a:solidFill>
                  <a:srgbClr val="FF0000"/>
                </a:solidFill>
              </a:rPr>
              <a:t>	</a:t>
            </a:r>
            <a:r>
              <a:rPr lang="en-US" altLang="zh-HK" dirty="0" smtClean="0"/>
              <a:t>(</a:t>
            </a:r>
            <a:r>
              <a:rPr lang="en-US" altLang="zh-HK" dirty="0"/>
              <a:t>Qlast+1)%n==</a:t>
            </a:r>
            <a:r>
              <a:rPr lang="en-US" altLang="zh-HK" dirty="0" err="1"/>
              <a:t>Qfirst</a:t>
            </a:r>
            <a:endParaRPr lang="zh-TW" altLang="zh-HK" dirty="0"/>
          </a:p>
          <a:p>
            <a:r>
              <a:rPr lang="en-US" altLang="zh-HK" dirty="0" err="1">
                <a:solidFill>
                  <a:srgbClr val="FF0000"/>
                </a:solidFill>
              </a:rPr>
              <a:t>queue</a:t>
            </a:r>
            <a:r>
              <a:rPr lang="en-US" altLang="zh-HK" dirty="0" err="1">
                <a:solidFill>
                  <a:srgbClr val="00B050"/>
                </a:solidFill>
              </a:rPr>
              <a:t>Empty</a:t>
            </a:r>
            <a:r>
              <a:rPr lang="en-US" altLang="zh-HK" dirty="0" smtClean="0">
                <a:solidFill>
                  <a:srgbClr val="FF0000"/>
                </a:solidFill>
              </a:rPr>
              <a:t>():</a:t>
            </a:r>
          </a:p>
          <a:p>
            <a:r>
              <a:rPr lang="en-US" altLang="zh-HK" dirty="0" smtClean="0"/>
              <a:t>	</a:t>
            </a:r>
            <a:r>
              <a:rPr lang="en-US" altLang="zh-HK" dirty="0" err="1" smtClean="0"/>
              <a:t>Qlast</a:t>
            </a:r>
            <a:r>
              <a:rPr lang="en-US" altLang="zh-HK" dirty="0"/>
              <a:t>==</a:t>
            </a:r>
            <a:r>
              <a:rPr lang="en-US" altLang="zh-HK" dirty="0" err="1"/>
              <a:t>Qfirst</a:t>
            </a:r>
            <a:endParaRPr lang="zh-HK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97413" y="1016503"/>
            <a:ext cx="1523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Qfirst</a:t>
            </a:r>
            <a:r>
              <a:rPr lang="en-US" altLang="zh-HK" dirty="0">
                <a:solidFill>
                  <a:srgbClr val="FF0000"/>
                </a:solidFill>
              </a:rPr>
              <a:t> == </a:t>
            </a:r>
            <a:r>
              <a:rPr lang="en-US" altLang="zh-HK" dirty="0" err="1">
                <a:solidFill>
                  <a:srgbClr val="FF0000"/>
                </a:solidFill>
              </a:rPr>
              <a:t>Qlast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85557" y="1836294"/>
            <a:ext cx="1000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Q[</a:t>
            </a:r>
            <a:r>
              <a:rPr lang="en-US" altLang="zh-HK" dirty="0" err="1">
                <a:solidFill>
                  <a:srgbClr val="FF0000"/>
                </a:solidFill>
              </a:rPr>
              <a:t>Qfirst</a:t>
            </a:r>
            <a:r>
              <a:rPr lang="en-US" altLang="zh-HK" dirty="0">
                <a:solidFill>
                  <a:srgbClr val="FF0000"/>
                </a:solidFill>
              </a:rPr>
              <a:t>]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49092" y="2105915"/>
            <a:ext cx="1364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en-US" altLang="zh-HK" dirty="0" smtClean="0">
                <a:solidFill>
                  <a:srgbClr val="FF0000"/>
                </a:solidFill>
              </a:rPr>
              <a:t>Qfirst+1)</a:t>
            </a:r>
            <a:r>
              <a:rPr lang="en-US" altLang="zh-HK" dirty="0" smtClean="0">
                <a:solidFill>
                  <a:srgbClr val="00B0F0"/>
                </a:solidFill>
              </a:rPr>
              <a:t>%</a:t>
            </a:r>
            <a:r>
              <a:rPr lang="en-US" altLang="zh-HK" dirty="0" smtClean="0">
                <a:solidFill>
                  <a:srgbClr val="FF0000"/>
                </a:solidFill>
              </a:rPr>
              <a:t>n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4260" y="3429000"/>
            <a:ext cx="52618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(</a:t>
            </a:r>
            <a:r>
              <a:rPr lang="en-US" altLang="zh-HK" dirty="0"/>
              <a:t>ii) </a:t>
            </a:r>
            <a:r>
              <a:rPr lang="en-US" altLang="zh-HK" dirty="0" err="1"/>
              <a:t>Qfirst</a:t>
            </a:r>
            <a:r>
              <a:rPr lang="en-US" altLang="zh-HK" dirty="0"/>
              <a:t> </a:t>
            </a:r>
            <a:r>
              <a:rPr lang="zh-HK" altLang="en-US" dirty="0"/>
              <a:t>和</a:t>
            </a:r>
            <a:r>
              <a:rPr lang="en-US" altLang="zh-HK" dirty="0" err="1"/>
              <a:t>Qlast</a:t>
            </a:r>
            <a:r>
              <a:rPr lang="en-US" altLang="zh-HK" dirty="0"/>
              <a:t> </a:t>
            </a:r>
            <a:r>
              <a:rPr lang="zh-HK" altLang="en-US" dirty="0"/>
              <a:t>的初始值均是</a:t>
            </a:r>
            <a:r>
              <a:rPr lang="en-US" altLang="zh-HK" dirty="0"/>
              <a:t>0</a:t>
            </a:r>
            <a:r>
              <a:rPr lang="zh-HK" altLang="en-US" dirty="0"/>
              <a:t>。試完成</a:t>
            </a:r>
            <a:r>
              <a:rPr lang="en-US" altLang="zh-HK" dirty="0"/>
              <a:t>POP</a:t>
            </a:r>
            <a:r>
              <a:rPr lang="zh-HK" altLang="en-US" dirty="0"/>
              <a:t>。</a:t>
            </a:r>
          </a:p>
          <a:p>
            <a:r>
              <a:rPr lang="en-US" altLang="zh-HK" dirty="0" smtClean="0"/>
              <a:t>(</a:t>
            </a:r>
            <a:r>
              <a:rPr lang="en-US" altLang="zh-HK" dirty="0"/>
              <a:t>iii)</a:t>
            </a:r>
            <a:r>
              <a:rPr lang="zh-TW" altLang="zh-HK" dirty="0"/>
              <a:t>當</a:t>
            </a:r>
            <a:r>
              <a:rPr lang="en-US" altLang="zh-HK" dirty="0"/>
              <a:t>POP() </a:t>
            </a:r>
            <a:r>
              <a:rPr lang="zh-TW" altLang="zh-HK" dirty="0"/>
              <a:t>傅回</a:t>
            </a:r>
            <a:r>
              <a:rPr lang="en-US" altLang="zh-HK" dirty="0"/>
              <a:t>-1</a:t>
            </a:r>
            <a:r>
              <a:rPr lang="zh-TW" altLang="zh-HK" dirty="0"/>
              <a:t>，這樣代表什麼</a:t>
            </a:r>
            <a:r>
              <a:rPr lang="en-US" altLang="zh-HK" dirty="0"/>
              <a:t>?</a:t>
            </a:r>
            <a:endParaRPr lang="zh-TW" altLang="zh-HK" dirty="0"/>
          </a:p>
          <a:p>
            <a:endParaRPr lang="en-US" altLang="zh-HK" dirty="0" smtClean="0"/>
          </a:p>
          <a:p>
            <a:endParaRPr lang="en-US" altLang="zh-HK" dirty="0" smtClean="0"/>
          </a:p>
          <a:p>
            <a:r>
              <a:rPr lang="en-US" altLang="zh-HK" dirty="0" smtClean="0"/>
              <a:t>(</a:t>
            </a:r>
            <a:r>
              <a:rPr lang="en-US" altLang="zh-HK" dirty="0"/>
              <a:t>d) </a:t>
            </a:r>
            <a:r>
              <a:rPr lang="zh-TW" altLang="zh-HK" dirty="0"/>
              <a:t>根據上述</a:t>
            </a:r>
            <a:r>
              <a:rPr lang="en-US" altLang="zh-HK" dirty="0"/>
              <a:t>PUSH </a:t>
            </a:r>
            <a:r>
              <a:rPr lang="zh-TW" altLang="zh-HK" dirty="0"/>
              <a:t>的實施。</a:t>
            </a:r>
          </a:p>
          <a:p>
            <a:r>
              <a:rPr lang="en-US" altLang="zh-HK" dirty="0" smtClean="0"/>
              <a:t>(</a:t>
            </a:r>
            <a:r>
              <a:rPr lang="en-US" altLang="zh-HK" dirty="0" err="1" smtClean="0"/>
              <a:t>i</a:t>
            </a:r>
            <a:r>
              <a:rPr lang="en-US" altLang="zh-HK" dirty="0" smtClean="0"/>
              <a:t>) </a:t>
            </a:r>
            <a:r>
              <a:rPr lang="zh-TW" altLang="zh-HK" dirty="0" smtClean="0"/>
              <a:t>此</a:t>
            </a:r>
            <a:r>
              <a:rPr lang="zh-TW" altLang="zh-HK" dirty="0"/>
              <a:t>隊列最多可儲存多少項</a:t>
            </a:r>
            <a:r>
              <a:rPr lang="en-US" altLang="zh-HK" dirty="0"/>
              <a:t>? </a:t>
            </a:r>
            <a:r>
              <a:rPr lang="zh-TW" altLang="zh-HK" dirty="0"/>
              <a:t>請以</a:t>
            </a:r>
            <a:r>
              <a:rPr lang="en-US" altLang="zh-HK" dirty="0"/>
              <a:t>n </a:t>
            </a:r>
            <a:r>
              <a:rPr lang="zh-TW" altLang="zh-HK" dirty="0"/>
              <a:t>表示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endParaRPr lang="en-US" altLang="zh-HK" dirty="0" smtClean="0"/>
          </a:p>
          <a:p>
            <a:r>
              <a:rPr lang="en-US" altLang="zh-HK" dirty="0" smtClean="0"/>
              <a:t>(</a:t>
            </a:r>
            <a:r>
              <a:rPr lang="en-US" altLang="zh-HK" dirty="0"/>
              <a:t>ii) </a:t>
            </a:r>
            <a:r>
              <a:rPr lang="zh-TW" altLang="zh-HK" dirty="0"/>
              <a:t>若等候名單內顧客的數目</a:t>
            </a:r>
            <a:r>
              <a:rPr lang="zh-TW" altLang="zh-HK" dirty="0">
                <a:solidFill>
                  <a:srgbClr val="FF0000"/>
                </a:solidFill>
              </a:rPr>
              <a:t>超越</a:t>
            </a:r>
            <a:r>
              <a:rPr lang="en-US" altLang="zh-HK" dirty="0"/>
              <a:t>(d)(</a:t>
            </a:r>
            <a:r>
              <a:rPr lang="en-US" altLang="zh-HK" dirty="0" err="1"/>
              <a:t>i</a:t>
            </a:r>
            <a:r>
              <a:rPr lang="en-US" altLang="zh-HK" dirty="0"/>
              <a:t>) </a:t>
            </a:r>
            <a:r>
              <a:rPr lang="zh-TW" altLang="zh-HK" dirty="0"/>
              <a:t>內的數值</a:t>
            </a:r>
            <a:r>
              <a:rPr lang="zh-TW" altLang="zh-HK" dirty="0" smtClean="0"/>
              <a:t>，</a:t>
            </a:r>
            <a:endParaRPr lang="en-US" altLang="zh-TW" dirty="0" smtClean="0"/>
          </a:p>
          <a:p>
            <a:r>
              <a:rPr lang="zh-TW" altLang="zh-HK" dirty="0" smtClean="0"/>
              <a:t>會</a:t>
            </a:r>
            <a:r>
              <a:rPr lang="zh-TW" altLang="zh-HK" dirty="0"/>
              <a:t>有什麼事情發生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  <p:sp>
        <p:nvSpPr>
          <p:cNvPr id="11" name="矩形 10"/>
          <p:cNvSpPr/>
          <p:nvPr/>
        </p:nvSpPr>
        <p:spPr>
          <a:xfrm>
            <a:off x="2511317" y="4021035"/>
            <a:ext cx="3058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隊列是空的。</a:t>
            </a:r>
            <a:r>
              <a:rPr lang="en-US" altLang="zh-HK" dirty="0">
                <a:solidFill>
                  <a:srgbClr val="FF0000"/>
                </a:solidFill>
              </a:rPr>
              <a:t>Empty queue</a:t>
            </a:r>
            <a:endParaRPr lang="zh-TW" altLang="zh-HK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87950" y="476119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n-1</a:t>
            </a:r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50331" y="6049749"/>
            <a:ext cx="380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有部分顧客記錄不能經</a:t>
            </a:r>
            <a:r>
              <a:rPr lang="en-US" altLang="zh-HK" dirty="0">
                <a:solidFill>
                  <a:srgbClr val="FF0000"/>
                </a:solidFill>
              </a:rPr>
              <a:t>POP()</a:t>
            </a:r>
            <a:r>
              <a:rPr lang="zh-TW" altLang="zh-HK" dirty="0">
                <a:solidFill>
                  <a:srgbClr val="FF0000"/>
                </a:solidFill>
              </a:rPr>
              <a:t>取得</a:t>
            </a:r>
            <a:r>
              <a:rPr lang="zh-TW" altLang="zh-HK" dirty="0" smtClean="0">
                <a:solidFill>
                  <a:srgbClr val="FF0000"/>
                </a:solidFill>
              </a:rPr>
              <a:t>。</a:t>
            </a:r>
            <a:r>
              <a:rPr lang="en-US" altLang="zh-HK" dirty="0" smtClean="0">
                <a:solidFill>
                  <a:srgbClr val="FF0000"/>
                </a:solidFill>
              </a:rPr>
              <a:t>/</a:t>
            </a:r>
          </a:p>
          <a:p>
            <a:pPr lvl="0"/>
            <a:r>
              <a:rPr lang="zh-TW" altLang="zh-HK" dirty="0" smtClean="0">
                <a:solidFill>
                  <a:srgbClr val="FF0000"/>
                </a:solidFill>
              </a:rPr>
              <a:t>隊</a:t>
            </a:r>
            <a:r>
              <a:rPr lang="zh-TW" altLang="zh-HK" dirty="0">
                <a:solidFill>
                  <a:srgbClr val="FF0000"/>
                </a:solidFill>
              </a:rPr>
              <a:t>列上部分元素被改寫。</a:t>
            </a:r>
            <a:endParaRPr lang="zh-HK" altLang="en-US" dirty="0">
              <a:solidFill>
                <a:srgbClr val="FF0000"/>
              </a:solidFill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359315" y="3784301"/>
            <a:ext cx="2231205" cy="2243481"/>
            <a:chOff x="6373243" y="3532366"/>
            <a:chExt cx="2231205" cy="2243481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5648" y="3861322"/>
              <a:ext cx="1828800" cy="191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直線單箭頭接點 17"/>
            <p:cNvCxnSpPr/>
            <p:nvPr/>
          </p:nvCxnSpPr>
          <p:spPr>
            <a:xfrm flipV="1">
              <a:off x="6509032" y="5221612"/>
              <a:ext cx="442662" cy="3065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 flipH="1">
              <a:off x="8086024" y="3663009"/>
              <a:ext cx="216024" cy="430016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6373243" y="4465301"/>
              <a:ext cx="459139" cy="879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>
              <a:off x="7202340" y="3532366"/>
              <a:ext cx="171027" cy="421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33"/>
          <p:cNvSpPr/>
          <p:nvPr/>
        </p:nvSpPr>
        <p:spPr>
          <a:xfrm>
            <a:off x="8185665" y="3836369"/>
            <a:ext cx="809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Qfirst</a:t>
            </a:r>
            <a:r>
              <a:rPr lang="en-US" altLang="zh-HK" dirty="0"/>
              <a:t> </a:t>
            </a:r>
            <a:r>
              <a:rPr lang="en-US" altLang="zh-HK" dirty="0" smtClean="0">
                <a:solidFill>
                  <a:srgbClr val="FF0000"/>
                </a:solidFill>
              </a:rPr>
              <a:t> </a:t>
            </a:r>
            <a:endParaRPr lang="zh-HK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5921072" y="5595403"/>
            <a:ext cx="66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Qlast</a:t>
            </a:r>
            <a:endParaRPr lang="zh-HK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546448" y="107340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 smtClean="0"/>
              <a:t>Enqueue</a:t>
            </a:r>
            <a:endParaRPr lang="zh-HK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4310743" y="107340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 smtClean="0"/>
              <a:t>Dequeue</a:t>
            </a:r>
            <a:endParaRPr lang="zh-HK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911748" y="510421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60</a:t>
            </a:r>
            <a:endParaRPr lang="zh-HK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6903012" y="462932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70</a:t>
            </a:r>
            <a:endParaRPr lang="zh-HK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7676120" y="4299704"/>
            <a:ext cx="432048" cy="401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8354348" y="4439867"/>
            <a:ext cx="472344" cy="26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圖片 29"/>
          <p:cNvPicPr/>
          <p:nvPr/>
        </p:nvPicPr>
        <p:blipFill>
          <a:blip r:embed="rId3"/>
          <a:stretch>
            <a:fillRect/>
          </a:stretch>
        </p:blipFill>
        <p:spPr>
          <a:xfrm>
            <a:off x="3059832" y="107340"/>
            <a:ext cx="533400" cy="533400"/>
          </a:xfrm>
          <a:prstGeom prst="rect">
            <a:avLst/>
          </a:prstGeom>
        </p:spPr>
      </p:pic>
      <p:pic>
        <p:nvPicPr>
          <p:cNvPr id="31" name="圖片 30"/>
          <p:cNvPicPr/>
          <p:nvPr/>
        </p:nvPicPr>
        <p:blipFill>
          <a:blip r:embed="rId4"/>
          <a:stretch>
            <a:fillRect/>
          </a:stretch>
        </p:blipFill>
        <p:spPr>
          <a:xfrm>
            <a:off x="8021420" y="10734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25" grpId="0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5536" y="40466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2. </a:t>
            </a:r>
            <a:r>
              <a:rPr lang="zh-TW" altLang="zh-HK" dirty="0"/>
              <a:t>志偉利用指數為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和</a:t>
            </a:r>
            <a:r>
              <a:rPr lang="en-US" altLang="zh-HK" dirty="0"/>
              <a:t>j </a:t>
            </a:r>
            <a:r>
              <a:rPr lang="zh-TW" altLang="zh-HK" dirty="0"/>
              <a:t>的</a:t>
            </a:r>
            <a:r>
              <a:rPr lang="zh-TW" altLang="zh-HK" dirty="0">
                <a:solidFill>
                  <a:srgbClr val="FF0000"/>
                </a:solidFill>
              </a:rPr>
              <a:t>雙陣列</a:t>
            </a:r>
            <a:r>
              <a:rPr lang="en-US" altLang="zh-HK" dirty="0">
                <a:solidFill>
                  <a:srgbClr val="FF0000"/>
                </a:solidFill>
              </a:rPr>
              <a:t>A</a:t>
            </a:r>
            <a:r>
              <a:rPr lang="zh-TW" altLang="zh-HK" dirty="0"/>
              <a:t>，來表示一個由</a:t>
            </a:r>
            <a:r>
              <a:rPr lang="en-US" altLang="zh-HK" dirty="0">
                <a:solidFill>
                  <a:srgbClr val="FF0000"/>
                </a:solidFill>
              </a:rPr>
              <a:t>n</a:t>
            </a:r>
            <a:r>
              <a:rPr lang="zh-TW" altLang="zh-HK" dirty="0">
                <a:solidFill>
                  <a:srgbClr val="FF0000"/>
                </a:solidFill>
              </a:rPr>
              <a:t>個方塊</a:t>
            </a:r>
            <a:r>
              <a:rPr lang="zh-TW" altLang="zh-HK" dirty="0"/>
              <a:t>組成的迷宮。唯有</a:t>
            </a:r>
            <a:r>
              <a:rPr lang="en-US" altLang="zh-HK" dirty="0"/>
              <a:t>true</a:t>
            </a:r>
            <a:r>
              <a:rPr lang="zh-TW" altLang="zh-HK" dirty="0"/>
              <a:t>和</a:t>
            </a:r>
            <a:r>
              <a:rPr lang="en-US" altLang="zh-HK" dirty="0"/>
              <a:t>false </a:t>
            </a:r>
            <a:r>
              <a:rPr lang="zh-TW" altLang="zh-HK" dirty="0"/>
              <a:t>是</a:t>
            </a:r>
            <a:r>
              <a:rPr lang="en-US" altLang="zh-HK" dirty="0"/>
              <a:t>A </a:t>
            </a:r>
            <a:r>
              <a:rPr lang="zh-TW" altLang="zh-HK" dirty="0"/>
              <a:t>內的值。只有當方塊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能直接接達方塊</a:t>
            </a:r>
            <a:r>
              <a:rPr lang="en-US" altLang="zh-HK" dirty="0"/>
              <a:t>j</a:t>
            </a:r>
            <a:r>
              <a:rPr lang="zh-TW" altLang="zh-HK" dirty="0"/>
              <a:t>，</a:t>
            </a:r>
            <a:r>
              <a:rPr lang="en-US" altLang="zh-HK" dirty="0"/>
              <a:t>A </a:t>
            </a:r>
            <a:r>
              <a:rPr lang="zh-TW" altLang="zh-HK" dirty="0"/>
              <a:t>的第</a:t>
            </a:r>
            <a:r>
              <a:rPr lang="en-US" altLang="zh-HK" dirty="0"/>
              <a:t>(</a:t>
            </a:r>
            <a:r>
              <a:rPr lang="en-US" altLang="zh-HK" dirty="0" err="1"/>
              <a:t>i,j</a:t>
            </a:r>
            <a:r>
              <a:rPr lang="en-US" altLang="zh-HK" dirty="0"/>
              <a:t>) </a:t>
            </a:r>
            <a:r>
              <a:rPr lang="zh-TW" altLang="zh-HK" dirty="0"/>
              <a:t>個元素才會是</a:t>
            </a:r>
            <a:r>
              <a:rPr lang="en-US" altLang="zh-HK" dirty="0"/>
              <a:t>true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無論是任何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值，</a:t>
            </a:r>
            <a:r>
              <a:rPr lang="en-US" altLang="zh-HK" dirty="0"/>
              <a:t>A </a:t>
            </a:r>
            <a:r>
              <a:rPr lang="zh-TW" altLang="zh-HK" dirty="0"/>
              <a:t>的第</a:t>
            </a:r>
            <a:r>
              <a:rPr lang="en-US" altLang="zh-HK" dirty="0"/>
              <a:t>(</a:t>
            </a:r>
            <a:r>
              <a:rPr lang="en-US" altLang="zh-HK" dirty="0" err="1"/>
              <a:t>i,i</a:t>
            </a:r>
            <a:r>
              <a:rPr lang="en-US" altLang="zh-HK" dirty="0"/>
              <a:t>) </a:t>
            </a:r>
            <a:r>
              <a:rPr lang="zh-TW" altLang="zh-HK" dirty="0"/>
              <a:t>個元素均是</a:t>
            </a:r>
            <a:r>
              <a:rPr lang="en-US" altLang="zh-HK" dirty="0"/>
              <a:t>false</a:t>
            </a:r>
            <a:r>
              <a:rPr lang="zh-TW" altLang="zh-HK" dirty="0"/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899592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dirty="0"/>
              <a:t>(a) </a:t>
            </a:r>
            <a:r>
              <a:rPr lang="zh-TW" altLang="zh-HK" dirty="0"/>
              <a:t>例如下列迷宮由</a:t>
            </a:r>
            <a:r>
              <a:rPr lang="en-US" altLang="zh-HK" dirty="0"/>
              <a:t>6 </a:t>
            </a:r>
            <a:r>
              <a:rPr lang="zh-TW" altLang="zh-HK" dirty="0"/>
              <a:t>個方塊組成，方塊</a:t>
            </a:r>
            <a:r>
              <a:rPr lang="en-US" altLang="zh-HK" dirty="0"/>
              <a:t>1</a:t>
            </a:r>
            <a:r>
              <a:rPr lang="zh-TW" altLang="zh-HK" dirty="0"/>
              <a:t>可直接接連方塊</a:t>
            </a:r>
            <a:r>
              <a:rPr lang="en-US" altLang="zh-HK" dirty="0"/>
              <a:t>4 </a:t>
            </a:r>
            <a:r>
              <a:rPr lang="zh-TW" altLang="zh-HK" dirty="0"/>
              <a:t>但不能直接接達其他方塊。</a:t>
            </a:r>
          </a:p>
        </p:txBody>
      </p:sp>
      <p:pic>
        <p:nvPicPr>
          <p:cNvPr id="6" name="圖片 5" descr="http://www.mathworks.com/help/matlab/math/ch_data_struct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1158136"/>
            <a:ext cx="3068389" cy="2089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27" y="2203123"/>
            <a:ext cx="3566286" cy="149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395536" y="3922730"/>
            <a:ext cx="331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(</a:t>
            </a:r>
            <a:r>
              <a:rPr lang="en-US" altLang="zh-HK" dirty="0" err="1"/>
              <a:t>i</a:t>
            </a:r>
            <a:r>
              <a:rPr lang="en-US" altLang="zh-HK" dirty="0"/>
              <a:t>) </a:t>
            </a:r>
            <a:r>
              <a:rPr lang="zh-TW" altLang="zh-HK" dirty="0"/>
              <a:t>當</a:t>
            </a:r>
            <a:r>
              <a:rPr lang="en-US" altLang="zh-HK" dirty="0" err="1"/>
              <a:t>i</a:t>
            </a:r>
            <a:r>
              <a:rPr lang="en-US" altLang="zh-HK" dirty="0"/>
              <a:t> = 2 </a:t>
            </a:r>
            <a:r>
              <a:rPr lang="zh-TW" altLang="zh-HK" dirty="0"/>
              <a:t>填上下列</a:t>
            </a:r>
            <a:r>
              <a:rPr lang="en-US" altLang="zh-HK" dirty="0"/>
              <a:t>A</a:t>
            </a:r>
            <a:r>
              <a:rPr lang="zh-TW" altLang="zh-HK" dirty="0"/>
              <a:t>內的元素。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01044"/>
              </p:ext>
            </p:extLst>
          </p:nvPr>
        </p:nvGraphicFramePr>
        <p:xfrm>
          <a:off x="905106" y="4437112"/>
          <a:ext cx="7416825" cy="1296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0729"/>
                <a:gridCol w="910729"/>
                <a:gridCol w="910729"/>
                <a:gridCol w="884886"/>
                <a:gridCol w="883995"/>
                <a:gridCol w="1015881"/>
                <a:gridCol w="1015881"/>
                <a:gridCol w="883995"/>
              </a:tblGrid>
              <a:tr h="32403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</a:rPr>
                        <a:t>A[i][j]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24036">
                <a:tc gridSpan="2"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i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02285"/>
              </p:ext>
            </p:extLst>
          </p:nvPr>
        </p:nvGraphicFramePr>
        <p:xfrm>
          <a:off x="2721049" y="5085184"/>
          <a:ext cx="5595367" cy="6480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0729"/>
                <a:gridCol w="884886"/>
                <a:gridCol w="883995"/>
                <a:gridCol w="1015881"/>
                <a:gridCol w="1015881"/>
                <a:gridCol w="883995"/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B0F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B0F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123728" y="572396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dirty="0" smtClean="0"/>
              <a:t>:</a:t>
            </a:r>
            <a:endParaRPr lang="zh-HK" altLang="en-US" b="1" dirty="0"/>
          </a:p>
        </p:txBody>
      </p:sp>
      <p:sp>
        <p:nvSpPr>
          <p:cNvPr id="12" name="橢圓 11"/>
          <p:cNvSpPr/>
          <p:nvPr/>
        </p:nvSpPr>
        <p:spPr>
          <a:xfrm>
            <a:off x="8144444" y="1495100"/>
            <a:ext cx="576064" cy="539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5664955" y="1115452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HK" kern="100" dirty="0">
                <a:solidFill>
                  <a:prstClr val="black"/>
                </a:solidFill>
              </a:rPr>
              <a:t>A[</a:t>
            </a:r>
            <a:r>
              <a:rPr lang="en-US" altLang="zh-HK" kern="100" dirty="0" err="1">
                <a:solidFill>
                  <a:prstClr val="black"/>
                </a:solidFill>
              </a:rPr>
              <a:t>i</a:t>
            </a:r>
            <a:r>
              <a:rPr lang="en-US" altLang="zh-HK" kern="100" dirty="0">
                <a:solidFill>
                  <a:prstClr val="black"/>
                </a:solidFill>
              </a:rPr>
              <a:t>][j]</a:t>
            </a:r>
            <a:endParaRPr lang="zh-TW" altLang="en-US" kern="100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6018577" y="1556792"/>
            <a:ext cx="2701931" cy="1691317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057055" y="3284984"/>
            <a:ext cx="619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HK" kern="100" dirty="0" smtClean="0">
                <a:solidFill>
                  <a:srgbClr val="FF0000"/>
                </a:solidFill>
              </a:rPr>
              <a:t>false</a:t>
            </a:r>
            <a:endParaRPr lang="zh-TW" altLang="en-US" kern="100" dirty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82697" y="3284984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HK" kern="100" dirty="0" smtClean="0">
                <a:solidFill>
                  <a:srgbClr val="FF0000"/>
                </a:solidFill>
              </a:rPr>
              <a:t>true</a:t>
            </a:r>
            <a:endParaRPr lang="zh-TW" altLang="en-US" kern="100" dirty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6085638" y="2756011"/>
            <a:ext cx="576064" cy="539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82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2014 DSE ICT 2D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51011"/>
              </p:ext>
            </p:extLst>
          </p:nvPr>
        </p:nvGraphicFramePr>
        <p:xfrm>
          <a:off x="755576" y="620688"/>
          <a:ext cx="7416825" cy="25922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0729"/>
                <a:gridCol w="910729"/>
                <a:gridCol w="910729"/>
                <a:gridCol w="884886"/>
                <a:gridCol w="883995"/>
                <a:gridCol w="1015881"/>
                <a:gridCol w="1015881"/>
                <a:gridCol w="883995"/>
              </a:tblGrid>
              <a:tr h="32403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A[</a:t>
                      </a:r>
                      <a:r>
                        <a:rPr lang="en-US" sz="1800" kern="100" dirty="0" err="1">
                          <a:effectLst/>
                        </a:rPr>
                        <a:t>i</a:t>
                      </a:r>
                      <a:r>
                        <a:rPr lang="en-US" sz="1800" kern="100" dirty="0">
                          <a:effectLst/>
                        </a:rPr>
                        <a:t>][j]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j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24036">
                <a:tc gridSpan="2"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i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800" kern="0" dirty="0" smtClean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false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800" kern="0" dirty="0" smtClean="0">
                          <a:effectLst/>
                        </a:rPr>
                        <a:t>false</a:t>
                      </a: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r>
                        <a:rPr lang="en-US" altLang="zh-HK" sz="1800" kern="0" dirty="0" smtClean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false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3388350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(ii) A </a:t>
            </a:r>
            <a:r>
              <a:rPr lang="zh-TW" altLang="zh-HK" dirty="0"/>
              <a:t>內有多少個元素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  <p:sp>
        <p:nvSpPr>
          <p:cNvPr id="6" name="矩形 5"/>
          <p:cNvSpPr/>
          <p:nvPr/>
        </p:nvSpPr>
        <p:spPr>
          <a:xfrm>
            <a:off x="683568" y="394983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志偉觀察到</a:t>
            </a:r>
          </a:p>
          <a:p>
            <a:pPr lvl="0"/>
            <a:r>
              <a:rPr lang="zh-TW" altLang="en-US" dirty="0" smtClean="0">
                <a:sym typeface="Wingdings"/>
              </a:rPr>
              <a:t></a:t>
            </a:r>
            <a:r>
              <a:rPr lang="zh-TW" altLang="zh-HK" dirty="0" smtClean="0"/>
              <a:t>方塊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不可直接接達方塊</a:t>
            </a:r>
            <a:r>
              <a:rPr lang="en-US" altLang="zh-HK" dirty="0" err="1"/>
              <a:t>i</a:t>
            </a:r>
            <a:r>
              <a:rPr lang="zh-TW" altLang="zh-HK" dirty="0"/>
              <a:t>，</a:t>
            </a:r>
          </a:p>
          <a:p>
            <a:pPr lvl="0"/>
            <a:r>
              <a:rPr lang="zh-TW" altLang="en-US" dirty="0">
                <a:sym typeface="Wingdings"/>
              </a:rPr>
              <a:t></a:t>
            </a:r>
            <a:r>
              <a:rPr lang="zh-TW" altLang="zh-HK" dirty="0" smtClean="0"/>
              <a:t>如果</a:t>
            </a:r>
            <a:r>
              <a:rPr lang="zh-TW" altLang="zh-HK" dirty="0"/>
              <a:t>方塊</a:t>
            </a:r>
            <a:r>
              <a:rPr lang="en-US" altLang="zh-HK" dirty="0" err="1"/>
              <a:t>i</a:t>
            </a:r>
            <a:r>
              <a:rPr lang="zh-TW" altLang="zh-HK" dirty="0"/>
              <a:t>能直接接連方塊</a:t>
            </a:r>
            <a:r>
              <a:rPr lang="en-US" altLang="zh-HK" dirty="0"/>
              <a:t>j</a:t>
            </a:r>
            <a:r>
              <a:rPr lang="zh-TW" altLang="zh-HK" dirty="0" smtClean="0"/>
              <a:t>，</a:t>
            </a:r>
            <a:endParaRPr lang="en-US" altLang="zh-TW" dirty="0" smtClean="0"/>
          </a:p>
          <a:p>
            <a:pPr lvl="0"/>
            <a:r>
              <a:rPr lang="zh-TW" altLang="zh-HK" dirty="0" smtClean="0"/>
              <a:t>方塊</a:t>
            </a:r>
            <a:r>
              <a:rPr lang="en-US" altLang="zh-HK" dirty="0"/>
              <a:t>j</a:t>
            </a:r>
            <a:r>
              <a:rPr lang="zh-TW" altLang="zh-HK" dirty="0"/>
              <a:t>也能直接接達方塊</a:t>
            </a:r>
            <a:r>
              <a:rPr lang="en-US" altLang="zh-HK" dirty="0" err="1"/>
              <a:t>i</a:t>
            </a:r>
            <a:r>
              <a:rPr lang="zh-TW" altLang="zh-HK" dirty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5293155"/>
            <a:ext cx="3635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(b) (</a:t>
            </a:r>
            <a:r>
              <a:rPr lang="en-US" altLang="zh-HK" dirty="0" err="1"/>
              <a:t>i</a:t>
            </a:r>
            <a:r>
              <a:rPr lang="en-US" altLang="zh-HK" dirty="0"/>
              <a:t>) A</a:t>
            </a:r>
            <a:r>
              <a:rPr lang="zh-TW" altLang="zh-HK" dirty="0"/>
              <a:t>內第</a:t>
            </a:r>
            <a:r>
              <a:rPr lang="en-US" altLang="zh-HK" dirty="0"/>
              <a:t>(</a:t>
            </a:r>
            <a:r>
              <a:rPr lang="en-US" altLang="zh-HK" dirty="0" err="1"/>
              <a:t>i,j</a:t>
            </a:r>
            <a:r>
              <a:rPr lang="en-US" altLang="zh-HK" dirty="0"/>
              <a:t>)</a:t>
            </a:r>
            <a:r>
              <a:rPr lang="zh-TW" altLang="zh-HK" dirty="0"/>
              <a:t>個</a:t>
            </a:r>
            <a:r>
              <a:rPr lang="zh-TW" altLang="zh-HK" dirty="0" smtClean="0"/>
              <a:t>元素</a:t>
            </a:r>
            <a:endParaRPr lang="en-US" altLang="zh-TW" dirty="0" smtClean="0"/>
          </a:p>
          <a:p>
            <a:r>
              <a:rPr lang="zh-TW" altLang="zh-HK" dirty="0" smtClean="0"/>
              <a:t>和</a:t>
            </a:r>
            <a:r>
              <a:rPr lang="zh-TW" altLang="zh-HK" dirty="0"/>
              <a:t>第</a:t>
            </a:r>
            <a:r>
              <a:rPr lang="en-US" altLang="zh-HK" dirty="0"/>
              <a:t>(</a:t>
            </a:r>
            <a:r>
              <a:rPr lang="en-US" altLang="zh-HK" dirty="0" err="1"/>
              <a:t>j,i</a:t>
            </a:r>
            <a:r>
              <a:rPr lang="en-US" altLang="zh-HK" dirty="0"/>
              <a:t>) </a:t>
            </a:r>
            <a:r>
              <a:rPr lang="zh-TW" altLang="zh-HK" dirty="0"/>
              <a:t>個元素的關係是什麼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  <p:sp>
        <p:nvSpPr>
          <p:cNvPr id="9" name="矩形 8"/>
          <p:cNvSpPr/>
          <p:nvPr/>
        </p:nvSpPr>
        <p:spPr>
          <a:xfrm>
            <a:off x="3364639" y="340868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HK" dirty="0">
                <a:solidFill>
                  <a:srgbClr val="FF0000"/>
                </a:solidFill>
              </a:rPr>
              <a:t>n² </a:t>
            </a:r>
            <a:r>
              <a:rPr lang="zh-TW" altLang="zh-HK" dirty="0" smtClean="0"/>
              <a:t>或</a:t>
            </a:r>
            <a:r>
              <a:rPr lang="en-US" altLang="zh-TW" dirty="0" smtClean="0"/>
              <a:t> </a:t>
            </a:r>
            <a:r>
              <a:rPr lang="en-US" altLang="zh-HK" dirty="0" smtClean="0">
                <a:solidFill>
                  <a:srgbClr val="FF0000"/>
                </a:solidFill>
              </a:rPr>
              <a:t>36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32222" y="593948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它們的值是相同。</a:t>
            </a:r>
            <a:r>
              <a:rPr lang="en-US" altLang="zh-HK" dirty="0">
                <a:solidFill>
                  <a:srgbClr val="FF0000"/>
                </a:solidFill>
              </a:rPr>
              <a:t>A(</a:t>
            </a:r>
            <a:r>
              <a:rPr lang="en-US" altLang="zh-HK" dirty="0" err="1">
                <a:solidFill>
                  <a:srgbClr val="FF0000"/>
                </a:solidFill>
              </a:rPr>
              <a:t>i,j</a:t>
            </a:r>
            <a:r>
              <a:rPr lang="en-US" altLang="zh-HK" dirty="0">
                <a:solidFill>
                  <a:srgbClr val="FF0000"/>
                </a:solidFill>
              </a:rPr>
              <a:t>)=A(</a:t>
            </a:r>
            <a:r>
              <a:rPr lang="en-US" altLang="zh-HK" dirty="0" err="1">
                <a:solidFill>
                  <a:srgbClr val="FF0000"/>
                </a:solidFill>
              </a:rPr>
              <a:t>j,i</a:t>
            </a:r>
            <a:r>
              <a:rPr lang="en-US" altLang="zh-HK" dirty="0">
                <a:solidFill>
                  <a:srgbClr val="FF0000"/>
                </a:solidFill>
              </a:rPr>
              <a:t>)</a:t>
            </a:r>
            <a:endParaRPr lang="zh-TW" altLang="zh-HK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2000" y="3388350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(ii) </a:t>
            </a:r>
            <a:r>
              <a:rPr lang="zh-TW" altLang="zh-HK" dirty="0"/>
              <a:t>設</a:t>
            </a:r>
            <a:r>
              <a:rPr lang="en-US" altLang="zh-HK" dirty="0"/>
              <a:t>n = 6</a:t>
            </a:r>
            <a:r>
              <a:rPr lang="zh-TW" altLang="zh-HK" dirty="0"/>
              <a:t>。志偉認為他可使用</a:t>
            </a:r>
            <a:r>
              <a:rPr lang="en-US" altLang="zh-HK" dirty="0"/>
              <a:t>A</a:t>
            </a:r>
            <a:r>
              <a:rPr lang="zh-TW" altLang="zh-HK" dirty="0"/>
              <a:t>內的</a:t>
            </a:r>
            <a:r>
              <a:rPr lang="en-US" altLang="zh-HK" dirty="0"/>
              <a:t>15</a:t>
            </a:r>
            <a:r>
              <a:rPr lang="zh-TW" altLang="zh-HK" dirty="0"/>
              <a:t>個元素，便可儲存迷宮的所有資料。</a:t>
            </a:r>
          </a:p>
          <a:p>
            <a:r>
              <a:rPr lang="zh-TW" altLang="zh-HK" dirty="0"/>
              <a:t>試說明他的想法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sp>
        <p:nvSpPr>
          <p:cNvPr id="12" name="矩形 11"/>
          <p:cNvSpPr/>
          <p:nvPr/>
        </p:nvSpPr>
        <p:spPr>
          <a:xfrm>
            <a:off x="4572000" y="4471952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dirty="0" smtClean="0">
                <a:solidFill>
                  <a:prstClr val="black"/>
                </a:solidFill>
                <a:sym typeface="Wingdings"/>
              </a:rPr>
              <a:t></a:t>
            </a:r>
            <a:r>
              <a:rPr lang="zh-TW" altLang="zh-HK" dirty="0" smtClean="0">
                <a:solidFill>
                  <a:prstClr val="black"/>
                </a:solidFill>
              </a:rPr>
              <a:t>當</a:t>
            </a:r>
            <a:r>
              <a:rPr lang="en-US" altLang="zh-HK" dirty="0" err="1">
                <a:solidFill>
                  <a:srgbClr val="FF0000"/>
                </a:solidFill>
              </a:rPr>
              <a:t>i</a:t>
            </a:r>
            <a:r>
              <a:rPr lang="en-US" altLang="zh-HK" dirty="0">
                <a:solidFill>
                  <a:srgbClr val="FF0000"/>
                </a:solidFill>
              </a:rPr>
              <a:t>=j</a:t>
            </a:r>
            <a:r>
              <a:rPr lang="zh-TW" altLang="zh-HK" dirty="0">
                <a:solidFill>
                  <a:prstClr val="black"/>
                </a:solidFill>
              </a:rPr>
              <a:t>，元素的值必為</a:t>
            </a:r>
            <a:r>
              <a:rPr lang="en-US" altLang="zh-HK" dirty="0" smtClean="0">
                <a:solidFill>
                  <a:prstClr val="black"/>
                </a:solidFill>
              </a:rPr>
              <a:t>false</a:t>
            </a:r>
            <a:r>
              <a:rPr lang="zh-TW" altLang="zh-HK" dirty="0" smtClean="0">
                <a:solidFill>
                  <a:prstClr val="black"/>
                </a:solidFill>
              </a:rPr>
              <a:t>，不用</a:t>
            </a:r>
            <a:r>
              <a:rPr lang="zh-TW" altLang="zh-HK" dirty="0">
                <a:solidFill>
                  <a:prstClr val="black"/>
                </a:solidFill>
              </a:rPr>
              <a:t>儲存。</a:t>
            </a:r>
          </a:p>
          <a:p>
            <a:pPr lvl="0"/>
            <a:r>
              <a:rPr lang="zh-TW" altLang="en-US" dirty="0">
                <a:solidFill>
                  <a:prstClr val="black"/>
                </a:solidFill>
                <a:sym typeface="Wingdings"/>
              </a:rPr>
              <a:t></a:t>
            </a:r>
            <a:r>
              <a:rPr lang="zh-TW" altLang="zh-HK" dirty="0" smtClean="0">
                <a:solidFill>
                  <a:prstClr val="black"/>
                </a:solidFill>
              </a:rPr>
              <a:t>當</a:t>
            </a:r>
            <a:r>
              <a:rPr lang="en-US" altLang="zh-HK" dirty="0" err="1">
                <a:solidFill>
                  <a:srgbClr val="FF0000"/>
                </a:solidFill>
              </a:rPr>
              <a:t>i</a:t>
            </a:r>
            <a:r>
              <a:rPr lang="en-US" altLang="zh-HK" dirty="0">
                <a:solidFill>
                  <a:srgbClr val="FF0000"/>
                </a:solidFill>
              </a:rPr>
              <a:t>&gt;j</a:t>
            </a:r>
            <a:r>
              <a:rPr lang="zh-TW" altLang="zh-HK" dirty="0">
                <a:solidFill>
                  <a:prstClr val="black"/>
                </a:solidFill>
              </a:rPr>
              <a:t>，因</a:t>
            </a:r>
            <a:r>
              <a:rPr lang="en-US" altLang="zh-HK" dirty="0" smtClean="0">
                <a:solidFill>
                  <a:prstClr val="black"/>
                </a:solidFill>
              </a:rPr>
              <a:t>A(</a:t>
            </a:r>
            <a:r>
              <a:rPr lang="en-US" altLang="zh-HK" dirty="0" err="1" smtClean="0">
                <a:solidFill>
                  <a:prstClr val="black"/>
                </a:solidFill>
              </a:rPr>
              <a:t>i,j</a:t>
            </a:r>
            <a:r>
              <a:rPr lang="en-US" altLang="zh-HK" dirty="0" smtClean="0">
                <a:solidFill>
                  <a:prstClr val="black"/>
                </a:solidFill>
              </a:rPr>
              <a:t>)=A(</a:t>
            </a:r>
            <a:r>
              <a:rPr lang="en-US" altLang="zh-HK" dirty="0" err="1" smtClean="0">
                <a:solidFill>
                  <a:prstClr val="black"/>
                </a:solidFill>
              </a:rPr>
              <a:t>j,i</a:t>
            </a:r>
            <a:r>
              <a:rPr lang="en-US" altLang="zh-HK" dirty="0" smtClean="0">
                <a:solidFill>
                  <a:prstClr val="black"/>
                </a:solidFill>
              </a:rPr>
              <a:t>)</a:t>
            </a:r>
            <a:r>
              <a:rPr lang="zh-TW" altLang="zh-HK" dirty="0" smtClean="0">
                <a:solidFill>
                  <a:prstClr val="black"/>
                </a:solidFill>
              </a:rPr>
              <a:t>，</a:t>
            </a:r>
            <a:r>
              <a:rPr lang="zh-TW" altLang="zh-HK" dirty="0">
                <a:solidFill>
                  <a:prstClr val="black"/>
                </a:solidFill>
              </a:rPr>
              <a:t>所以不用儲存。</a:t>
            </a:r>
          </a:p>
          <a:p>
            <a:pPr lvl="0"/>
            <a:endParaRPr lang="en-US" altLang="zh-TW" dirty="0" smtClean="0">
              <a:solidFill>
                <a:prstClr val="black"/>
              </a:solidFill>
              <a:sym typeface="Wingdings"/>
            </a:endParaRPr>
          </a:p>
          <a:p>
            <a:pPr lvl="0"/>
            <a:r>
              <a:rPr lang="zh-TW" altLang="en-US" dirty="0" smtClean="0">
                <a:solidFill>
                  <a:prstClr val="black"/>
                </a:solidFill>
                <a:sym typeface="Wingdings"/>
              </a:rPr>
              <a:t></a:t>
            </a:r>
            <a:r>
              <a:rPr lang="zh-TW" altLang="zh-HK" dirty="0" smtClean="0">
                <a:solidFill>
                  <a:srgbClr val="FF0000"/>
                </a:solidFill>
              </a:rPr>
              <a:t>需要</a:t>
            </a:r>
            <a:r>
              <a:rPr lang="zh-TW" altLang="zh-HK" dirty="0">
                <a:solidFill>
                  <a:srgbClr val="FF0000"/>
                </a:solidFill>
              </a:rPr>
              <a:t>儲存</a:t>
            </a:r>
            <a:r>
              <a:rPr lang="zh-TW" altLang="zh-HK" dirty="0">
                <a:solidFill>
                  <a:prstClr val="black"/>
                </a:solidFill>
              </a:rPr>
              <a:t>的元素為</a:t>
            </a:r>
            <a:r>
              <a:rPr lang="en-US" altLang="zh-HK" dirty="0" err="1">
                <a:solidFill>
                  <a:srgbClr val="FF0000"/>
                </a:solidFill>
              </a:rPr>
              <a:t>i</a:t>
            </a:r>
            <a:r>
              <a:rPr lang="en-US" altLang="zh-HK" dirty="0">
                <a:solidFill>
                  <a:srgbClr val="FF0000"/>
                </a:solidFill>
              </a:rPr>
              <a:t>&lt;j</a:t>
            </a:r>
            <a:r>
              <a:rPr lang="zh-TW" altLang="zh-HK" dirty="0" smtClean="0">
                <a:solidFill>
                  <a:prstClr val="black"/>
                </a:solidFill>
              </a:rPr>
              <a:t>，</a:t>
            </a:r>
            <a:endParaRPr lang="en-US" altLang="zh-TW" dirty="0" smtClean="0">
              <a:solidFill>
                <a:prstClr val="black"/>
              </a:solidFill>
            </a:endParaRPr>
          </a:p>
          <a:p>
            <a:pPr lvl="0"/>
            <a:r>
              <a:rPr lang="zh-TW" altLang="zh-HK" dirty="0" smtClean="0">
                <a:solidFill>
                  <a:prstClr val="black"/>
                </a:solidFill>
              </a:rPr>
              <a:t>總數是</a:t>
            </a:r>
            <a:r>
              <a:rPr lang="en-US" altLang="zh-TW" dirty="0" smtClean="0">
                <a:solidFill>
                  <a:prstClr val="black"/>
                </a:solidFill>
              </a:rPr>
              <a:t> </a:t>
            </a:r>
            <a:r>
              <a:rPr lang="en-US" altLang="zh-HK" dirty="0" smtClean="0">
                <a:solidFill>
                  <a:prstClr val="black"/>
                </a:solidFill>
              </a:rPr>
              <a:t>(36-6)</a:t>
            </a:r>
            <a:r>
              <a:rPr lang="en-US" altLang="zh-HK" dirty="0" smtClean="0">
                <a:solidFill>
                  <a:prstClr val="black"/>
                </a:solidFill>
                <a:sym typeface="Symbol"/>
              </a:rPr>
              <a:t></a:t>
            </a:r>
            <a:r>
              <a:rPr lang="en-US" altLang="zh-HK" dirty="0" smtClean="0">
                <a:solidFill>
                  <a:prstClr val="black"/>
                </a:solidFill>
              </a:rPr>
              <a:t>2 = 15</a:t>
            </a:r>
            <a:r>
              <a:rPr lang="zh-TW" altLang="zh-HK" dirty="0" smtClean="0">
                <a:solidFill>
                  <a:prstClr val="black"/>
                </a:solidFill>
              </a:rPr>
              <a:t>。</a:t>
            </a:r>
            <a:endParaRPr lang="zh-TW" altLang="zh-HK" dirty="0">
              <a:solidFill>
                <a:prstClr val="black"/>
              </a:solidFill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2532222" y="1268760"/>
            <a:ext cx="571218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31840" y="2486799"/>
            <a:ext cx="922047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altLang="zh-HK" sz="4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&gt;j</a:t>
            </a:r>
            <a:endParaRPr lang="zh-HK" altLang="en-US" sz="400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76256" y="1321072"/>
            <a:ext cx="957313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altLang="zh-HK" sz="4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&lt;j</a:t>
            </a:r>
            <a:endParaRPr lang="zh-HK" altLang="en-US" sz="400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5536" y="332656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現有一個</a:t>
            </a:r>
            <a:r>
              <a:rPr lang="zh-TW" altLang="zh-HK" dirty="0" smtClean="0"/>
              <a:t>函數</a:t>
            </a:r>
            <a:r>
              <a:rPr lang="en-US" altLang="zh-TW" dirty="0" smtClean="0"/>
              <a:t> </a:t>
            </a:r>
            <a:r>
              <a:rPr lang="en-US" altLang="zh-HK" dirty="0" err="1" smtClean="0">
                <a:solidFill>
                  <a:srgbClr val="FF0000"/>
                </a:solidFill>
              </a:rPr>
              <a:t>isNeighbor</a:t>
            </a:r>
            <a:r>
              <a:rPr lang="en-US" altLang="zh-HK" dirty="0" smtClean="0">
                <a:solidFill>
                  <a:srgbClr val="FF0000"/>
                </a:solidFill>
              </a:rPr>
              <a:t>(</a:t>
            </a:r>
            <a:r>
              <a:rPr lang="en-US" altLang="zh-HK" dirty="0" err="1" smtClean="0">
                <a:solidFill>
                  <a:srgbClr val="FF0000"/>
                </a:solidFill>
              </a:rPr>
              <a:t>i,j</a:t>
            </a:r>
            <a:r>
              <a:rPr lang="en-US" altLang="zh-HK" dirty="0">
                <a:solidFill>
                  <a:srgbClr val="FF0000"/>
                </a:solidFill>
              </a:rPr>
              <a:t>)</a:t>
            </a:r>
            <a:r>
              <a:rPr lang="zh-TW" altLang="zh-HK" dirty="0"/>
              <a:t>，</a:t>
            </a:r>
          </a:p>
          <a:p>
            <a:r>
              <a:rPr lang="zh-TW" altLang="zh-HK" dirty="0"/>
              <a:t>當方塊</a:t>
            </a:r>
            <a:r>
              <a:rPr lang="en-US" altLang="zh-HK" dirty="0" err="1"/>
              <a:t>i</a:t>
            </a:r>
            <a:r>
              <a:rPr lang="en-US" altLang="zh-HK" dirty="0"/>
              <a:t> </a:t>
            </a:r>
            <a:r>
              <a:rPr lang="zh-TW" altLang="zh-HK" dirty="0"/>
              <a:t>能直接接達方塊</a:t>
            </a:r>
            <a:r>
              <a:rPr lang="en-US" altLang="zh-HK" dirty="0"/>
              <a:t>j </a:t>
            </a:r>
            <a:r>
              <a:rPr lang="zh-TW" altLang="zh-HK" dirty="0"/>
              <a:t>時，便傳回</a:t>
            </a:r>
            <a:r>
              <a:rPr lang="en-US" altLang="zh-HK" dirty="0"/>
              <a:t>true</a:t>
            </a:r>
            <a:r>
              <a:rPr lang="zh-TW" altLang="zh-HK" dirty="0"/>
              <a:t>，否則傳回</a:t>
            </a:r>
            <a:r>
              <a:rPr lang="en-US" altLang="zh-HK" dirty="0"/>
              <a:t>false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sp>
        <p:nvSpPr>
          <p:cNvPr id="7" name="矩形 6"/>
          <p:cNvSpPr/>
          <p:nvPr/>
        </p:nvSpPr>
        <p:spPr>
          <a:xfrm>
            <a:off x="395536" y="112474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 smtClean="0">
                <a:solidFill>
                  <a:prstClr val="black"/>
                </a:solidFill>
              </a:rPr>
              <a:t>志</a:t>
            </a:r>
            <a:r>
              <a:rPr lang="zh-TW" altLang="zh-HK" dirty="0">
                <a:solidFill>
                  <a:prstClr val="black"/>
                </a:solidFill>
              </a:rPr>
              <a:t>偉定義另一個</a:t>
            </a:r>
            <a:r>
              <a:rPr lang="zh-TW" altLang="zh-HK" dirty="0" smtClean="0">
                <a:solidFill>
                  <a:prstClr val="black"/>
                </a:solidFill>
              </a:rPr>
              <a:t>函數</a:t>
            </a:r>
            <a:r>
              <a:rPr lang="en-US" altLang="zh-TW" dirty="0" smtClean="0">
                <a:solidFill>
                  <a:prstClr val="black"/>
                </a:solidFill>
              </a:rPr>
              <a:t> </a:t>
            </a:r>
            <a:r>
              <a:rPr lang="en-US" altLang="zh-HK" dirty="0" err="1" smtClean="0">
                <a:solidFill>
                  <a:srgbClr val="FF0000"/>
                </a:solidFill>
              </a:rPr>
              <a:t>twoNeighbors</a:t>
            </a:r>
            <a:r>
              <a:rPr lang="en-US" altLang="zh-HK" dirty="0" smtClean="0">
                <a:solidFill>
                  <a:srgbClr val="FF0000"/>
                </a:solidFill>
              </a:rPr>
              <a:t>(</a:t>
            </a:r>
            <a:r>
              <a:rPr lang="en-US" altLang="zh-HK" dirty="0" err="1" smtClean="0">
                <a:solidFill>
                  <a:srgbClr val="FF0000"/>
                </a:solidFill>
              </a:rPr>
              <a:t>i,j</a:t>
            </a:r>
            <a:r>
              <a:rPr lang="en-US" altLang="zh-HK" dirty="0">
                <a:solidFill>
                  <a:srgbClr val="FF0000"/>
                </a:solidFill>
              </a:rPr>
              <a:t>)</a:t>
            </a:r>
            <a:r>
              <a:rPr lang="zh-TW" altLang="zh-HK" dirty="0">
                <a:solidFill>
                  <a:prstClr val="black"/>
                </a:solidFill>
              </a:rPr>
              <a:t>，當有一方塊</a:t>
            </a:r>
            <a:r>
              <a:rPr lang="en-US" altLang="zh-HK" dirty="0">
                <a:solidFill>
                  <a:prstClr val="black"/>
                </a:solidFill>
              </a:rPr>
              <a:t>P</a:t>
            </a:r>
            <a:r>
              <a:rPr lang="zh-TW" altLang="zh-HK" dirty="0">
                <a:solidFill>
                  <a:prstClr val="black"/>
                </a:solidFill>
              </a:rPr>
              <a:t>，可使方塊</a:t>
            </a:r>
            <a:r>
              <a:rPr lang="en-US" altLang="zh-HK" dirty="0" err="1">
                <a:solidFill>
                  <a:prstClr val="black"/>
                </a:solidFill>
              </a:rPr>
              <a:t>i</a:t>
            </a:r>
            <a:r>
              <a:rPr lang="zh-TW" altLang="zh-HK" dirty="0">
                <a:solidFill>
                  <a:prstClr val="black"/>
                </a:solidFill>
              </a:rPr>
              <a:t>能直接接達方塊</a:t>
            </a:r>
            <a:r>
              <a:rPr lang="en-US" altLang="zh-HK" dirty="0">
                <a:solidFill>
                  <a:prstClr val="black"/>
                </a:solidFill>
              </a:rPr>
              <a:t>P</a:t>
            </a:r>
            <a:r>
              <a:rPr lang="zh-TW" altLang="zh-HK" dirty="0">
                <a:solidFill>
                  <a:prstClr val="black"/>
                </a:solidFill>
              </a:rPr>
              <a:t>，而方塊</a:t>
            </a:r>
            <a:r>
              <a:rPr lang="en-US" altLang="zh-HK" dirty="0">
                <a:solidFill>
                  <a:prstClr val="black"/>
                </a:solidFill>
              </a:rPr>
              <a:t>P </a:t>
            </a:r>
            <a:r>
              <a:rPr lang="zh-TW" altLang="zh-HK" dirty="0">
                <a:solidFill>
                  <a:prstClr val="black"/>
                </a:solidFill>
              </a:rPr>
              <a:t>能直接接達方塊</a:t>
            </a:r>
            <a:r>
              <a:rPr lang="en-US" altLang="zh-HK" dirty="0">
                <a:solidFill>
                  <a:prstClr val="black"/>
                </a:solidFill>
              </a:rPr>
              <a:t>j </a:t>
            </a:r>
            <a:r>
              <a:rPr lang="zh-TW" altLang="zh-HK" dirty="0">
                <a:solidFill>
                  <a:prstClr val="black"/>
                </a:solidFill>
              </a:rPr>
              <a:t>，並且</a:t>
            </a:r>
            <a:r>
              <a:rPr lang="en-US" altLang="zh-HK" dirty="0" err="1">
                <a:solidFill>
                  <a:srgbClr val="FF0000"/>
                </a:solidFill>
              </a:rPr>
              <a:t>i≠j</a:t>
            </a:r>
            <a:r>
              <a:rPr lang="zh-TW" altLang="zh-HK" dirty="0">
                <a:solidFill>
                  <a:prstClr val="black"/>
                </a:solidFill>
              </a:rPr>
              <a:t>，此函數便傳回</a:t>
            </a:r>
            <a:r>
              <a:rPr lang="en-US" altLang="zh-HK" dirty="0">
                <a:solidFill>
                  <a:prstClr val="black"/>
                </a:solidFill>
              </a:rPr>
              <a:t>true </a:t>
            </a:r>
            <a:r>
              <a:rPr lang="zh-TW" altLang="zh-HK" dirty="0">
                <a:solidFill>
                  <a:prstClr val="black"/>
                </a:solidFill>
              </a:rPr>
              <a:t>否則傳回</a:t>
            </a:r>
            <a:r>
              <a:rPr lang="en-US" altLang="zh-HK" dirty="0">
                <a:solidFill>
                  <a:prstClr val="black"/>
                </a:solidFill>
              </a:rPr>
              <a:t>false</a:t>
            </a:r>
            <a:r>
              <a:rPr lang="zh-TW" altLang="zh-HK" dirty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4861586" y="1765650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//  </a:t>
            </a:r>
            <a:r>
              <a:rPr lang="en-US" altLang="zh-HK" dirty="0" err="1">
                <a:solidFill>
                  <a:srgbClr val="FF0000"/>
                </a:solidFill>
              </a:rPr>
              <a:t>i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</a:t>
            </a:r>
            <a:r>
              <a:rPr lang="en-US" altLang="zh-HK" dirty="0">
                <a:solidFill>
                  <a:srgbClr val="FF0000"/>
                </a:solidFill>
              </a:rPr>
              <a:t>  P  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</a:t>
            </a:r>
            <a:r>
              <a:rPr lang="en-US" altLang="zh-HK" dirty="0">
                <a:solidFill>
                  <a:srgbClr val="FF0000"/>
                </a:solidFill>
              </a:rPr>
              <a:t>  j </a:t>
            </a:r>
            <a:endParaRPr lang="zh-TW" altLang="zh-HK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1988840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(c) </a:t>
            </a:r>
            <a:r>
              <a:rPr lang="zh-TW" altLang="zh-HK" dirty="0"/>
              <a:t>利用</a:t>
            </a:r>
            <a:r>
              <a:rPr lang="en-US" altLang="zh-HK" dirty="0"/>
              <a:t>(a) </a:t>
            </a:r>
            <a:r>
              <a:rPr lang="zh-TW" altLang="zh-HK" dirty="0"/>
              <a:t>內由</a:t>
            </a:r>
            <a:r>
              <a:rPr lang="en-US" altLang="zh-HK" dirty="0"/>
              <a:t>6 </a:t>
            </a:r>
            <a:r>
              <a:rPr lang="zh-TW" altLang="zh-HK" dirty="0"/>
              <a:t>個方塊組成的迷宮</a:t>
            </a:r>
            <a:r>
              <a:rPr lang="en-US" altLang="zh-HK" dirty="0"/>
              <a:t>:</a:t>
            </a:r>
            <a:endParaRPr lang="zh-TW" altLang="zh-HK" dirty="0"/>
          </a:p>
          <a:p>
            <a:r>
              <a:rPr lang="en-US" altLang="zh-HK" dirty="0"/>
              <a:t> </a:t>
            </a:r>
            <a:endParaRPr lang="zh-TW" altLang="zh-HK" dirty="0"/>
          </a:p>
          <a:p>
            <a:r>
              <a:rPr lang="en-US" altLang="zh-HK" dirty="0"/>
              <a:t>(</a:t>
            </a:r>
            <a:r>
              <a:rPr lang="en-US" altLang="zh-HK" dirty="0" err="1"/>
              <a:t>i</a:t>
            </a:r>
            <a:r>
              <a:rPr lang="en-US" altLang="zh-HK" dirty="0"/>
              <a:t>) </a:t>
            </a:r>
            <a:r>
              <a:rPr lang="zh-TW" altLang="zh-HK" dirty="0"/>
              <a:t>舉出兩個</a:t>
            </a:r>
            <a:r>
              <a:rPr lang="zh-TW" altLang="zh-HK" dirty="0" smtClean="0"/>
              <a:t>參數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x,y</a:t>
            </a:r>
            <a:r>
              <a:rPr lang="en-US" altLang="zh-TW" dirty="0" smtClean="0"/>
              <a:t>)</a:t>
            </a:r>
            <a:r>
              <a:rPr lang="zh-TW" altLang="zh-HK" dirty="0" smtClean="0"/>
              <a:t>，</a:t>
            </a:r>
            <a:r>
              <a:rPr lang="zh-TW" altLang="zh-HK" dirty="0"/>
              <a:t>可使</a:t>
            </a:r>
            <a:r>
              <a:rPr lang="en-US" altLang="zh-HK" dirty="0" err="1"/>
              <a:t>twoNeighbors</a:t>
            </a:r>
            <a:r>
              <a:rPr lang="en-US" altLang="zh-HK" dirty="0"/>
              <a:t> </a:t>
            </a:r>
            <a:r>
              <a:rPr lang="zh-TW" altLang="zh-HK" dirty="0"/>
              <a:t>傳回</a:t>
            </a:r>
            <a:r>
              <a:rPr lang="en-US" altLang="zh-HK" dirty="0"/>
              <a:t>true</a:t>
            </a:r>
            <a:endParaRPr lang="zh-TW" altLang="zh-HK" dirty="0"/>
          </a:p>
          <a:p>
            <a:r>
              <a:rPr lang="en-US" altLang="zh-HK" dirty="0" smtClean="0"/>
              <a:t>	</a:t>
            </a:r>
            <a:r>
              <a:rPr lang="en-US" altLang="zh-HK" dirty="0" err="1" smtClean="0"/>
              <a:t>twoNeighbors</a:t>
            </a:r>
            <a:r>
              <a:rPr lang="en-US" altLang="zh-HK" dirty="0" smtClean="0"/>
              <a:t> (_</a:t>
            </a:r>
            <a:r>
              <a:rPr lang="en-US" altLang="zh-HK" dirty="0" err="1" smtClean="0"/>
              <a:t>x_,_y</a:t>
            </a:r>
            <a:r>
              <a:rPr lang="en-US" altLang="zh-HK" dirty="0" smtClean="0"/>
              <a:t>_)</a:t>
            </a:r>
            <a:endParaRPr lang="zh-TW" altLang="zh-HK" dirty="0"/>
          </a:p>
          <a:p>
            <a:endParaRPr lang="zh-TW" altLang="zh-HK" dirty="0"/>
          </a:p>
          <a:p>
            <a:r>
              <a:rPr lang="en-US" altLang="zh-HK" dirty="0"/>
              <a:t>(ii) </a:t>
            </a:r>
            <a:r>
              <a:rPr lang="zh-TW" altLang="zh-HK" dirty="0"/>
              <a:t>完成下列</a:t>
            </a:r>
            <a:r>
              <a:rPr lang="en-US" altLang="zh-HK" dirty="0" err="1"/>
              <a:t>twoNeighbors</a:t>
            </a:r>
            <a:r>
              <a:rPr lang="en-US" altLang="zh-HK" dirty="0"/>
              <a:t> </a:t>
            </a:r>
            <a:r>
              <a:rPr lang="zh-TW" altLang="zh-HK" dirty="0"/>
              <a:t>的算法。</a:t>
            </a:r>
            <a:endParaRPr lang="zh-HK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860032" y="2847056"/>
            <a:ext cx="2850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(1,5),(2,4),(2,6),(3,5),(4,6) 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1596" y="3861048"/>
            <a:ext cx="7776864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u="sng" dirty="0" err="1">
                <a:solidFill>
                  <a:srgbClr val="FF0000"/>
                </a:solidFill>
              </a:rPr>
              <a:t>twoNeighbors</a:t>
            </a:r>
            <a:r>
              <a:rPr lang="en-US" altLang="zh-HK" u="sng" dirty="0"/>
              <a:t>(</a:t>
            </a:r>
            <a:r>
              <a:rPr lang="en-US" altLang="zh-HK" u="sng" dirty="0" err="1"/>
              <a:t>i,j</a:t>
            </a:r>
            <a:r>
              <a:rPr lang="en-US" altLang="zh-HK" u="sng" dirty="0"/>
              <a:t>)</a:t>
            </a:r>
            <a:endParaRPr lang="zh-TW" altLang="zh-HK" dirty="0"/>
          </a:p>
          <a:p>
            <a:r>
              <a:rPr lang="en-US" altLang="zh-HK" dirty="0"/>
              <a:t>RESULT </a:t>
            </a:r>
            <a:r>
              <a:rPr lang="zh-TW" altLang="zh-HK" dirty="0"/>
              <a:t>← </a:t>
            </a:r>
            <a:r>
              <a:rPr lang="en-US" altLang="zh-HK" dirty="0" smtClean="0"/>
              <a:t>(		)</a:t>
            </a:r>
            <a:endParaRPr lang="zh-TW" altLang="zh-HK" dirty="0"/>
          </a:p>
          <a:p>
            <a:r>
              <a:rPr lang="zh-TW" altLang="zh-HK" dirty="0"/>
              <a:t>如果</a:t>
            </a:r>
            <a:r>
              <a:rPr lang="en-US" altLang="zh-HK" b="1" dirty="0" err="1">
                <a:solidFill>
                  <a:srgbClr val="FF0000"/>
                </a:solidFill>
              </a:rPr>
              <a:t>i≠j</a:t>
            </a:r>
            <a:endParaRPr lang="zh-TW" altLang="zh-HK" b="1" dirty="0">
              <a:solidFill>
                <a:srgbClr val="FF0000"/>
              </a:solidFill>
            </a:endParaRPr>
          </a:p>
          <a:p>
            <a:r>
              <a:rPr lang="en-US" altLang="zh-HK" dirty="0"/>
              <a:t>	</a:t>
            </a:r>
            <a:r>
              <a:rPr lang="zh-TW" altLang="zh-HK" dirty="0"/>
              <a:t>設</a:t>
            </a:r>
            <a:r>
              <a:rPr lang="en-US" altLang="zh-HK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altLang="zh-HK" dirty="0"/>
              <a:t> </a:t>
            </a:r>
            <a:r>
              <a:rPr lang="zh-TW" altLang="zh-HK" dirty="0"/>
              <a:t>由</a:t>
            </a:r>
            <a:r>
              <a:rPr lang="en-US" altLang="zh-HK" dirty="0"/>
              <a:t>1</a:t>
            </a:r>
            <a:r>
              <a:rPr lang="zh-TW" altLang="zh-HK" dirty="0"/>
              <a:t>至</a:t>
            </a:r>
            <a:r>
              <a:rPr lang="en-US" altLang="zh-HK" dirty="0"/>
              <a:t>6</a:t>
            </a:r>
            <a:r>
              <a:rPr lang="zh-TW" altLang="zh-HK" dirty="0"/>
              <a:t>執行</a:t>
            </a:r>
          </a:p>
          <a:p>
            <a:r>
              <a:rPr lang="en-US" altLang="zh-HK" dirty="0"/>
              <a:t>		RESULT </a:t>
            </a:r>
            <a:r>
              <a:rPr lang="zh-TW" altLang="zh-HK" dirty="0"/>
              <a:t>←</a:t>
            </a:r>
            <a:r>
              <a:rPr lang="en-US" altLang="zh-HK" dirty="0"/>
              <a:t> RESULT</a:t>
            </a:r>
            <a:endParaRPr lang="zh-TW" altLang="zh-HK" dirty="0"/>
          </a:p>
          <a:p>
            <a:r>
              <a:rPr lang="en-US" altLang="zh-HK" dirty="0"/>
              <a:t>			</a:t>
            </a:r>
            <a:r>
              <a:rPr lang="en-US" altLang="zh-HK" dirty="0">
                <a:solidFill>
                  <a:srgbClr val="FF0000"/>
                </a:solidFill>
              </a:rPr>
              <a:t>OR</a:t>
            </a:r>
            <a:r>
              <a:rPr lang="en-US" altLang="zh-HK" dirty="0"/>
              <a:t> (</a:t>
            </a:r>
            <a:r>
              <a:rPr lang="en-US" altLang="zh-HK" dirty="0" err="1"/>
              <a:t>isNeighbor</a:t>
            </a:r>
            <a:r>
              <a:rPr lang="en-US" altLang="zh-HK" dirty="0" smtClean="0"/>
              <a:t>(        ) </a:t>
            </a:r>
            <a:r>
              <a:rPr lang="en-US" altLang="zh-HK" dirty="0"/>
              <a:t>AND </a:t>
            </a:r>
            <a:r>
              <a:rPr lang="en-US" altLang="zh-HK" dirty="0" err="1"/>
              <a:t>isNeighbor</a:t>
            </a:r>
            <a:r>
              <a:rPr lang="en-US" altLang="zh-HK" dirty="0" smtClean="0"/>
              <a:t>(        ))</a:t>
            </a:r>
            <a:endParaRPr lang="zh-TW" altLang="zh-HK" dirty="0"/>
          </a:p>
          <a:p>
            <a:r>
              <a:rPr lang="zh-TW" altLang="zh-HK" dirty="0" smtClean="0"/>
              <a:t>傳回</a:t>
            </a:r>
            <a:r>
              <a:rPr lang="en-US" altLang="zh-TW" dirty="0" smtClean="0"/>
              <a:t> </a:t>
            </a:r>
            <a:r>
              <a:rPr lang="en-US" altLang="zh-HK" dirty="0" smtClean="0"/>
              <a:t>RESULT</a:t>
            </a:r>
            <a:endParaRPr lang="zh-TW" altLang="zh-HK" dirty="0"/>
          </a:p>
        </p:txBody>
      </p:sp>
      <p:sp>
        <p:nvSpPr>
          <p:cNvPr id="12" name="矩形 11"/>
          <p:cNvSpPr/>
          <p:nvPr/>
        </p:nvSpPr>
        <p:spPr>
          <a:xfrm>
            <a:off x="2186648" y="4165337"/>
            <a:ext cx="11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dirty="0">
                <a:solidFill>
                  <a:srgbClr val="FF0000"/>
                </a:solidFill>
              </a:rPr>
              <a:t>false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/>
              <a:t>(</a:t>
            </a:r>
            <a:r>
              <a:rPr lang="zh-TW" altLang="zh-HK" dirty="0"/>
              <a:t>或</a:t>
            </a:r>
            <a:r>
              <a:rPr lang="en-US" altLang="zh-HK" dirty="0"/>
              <a:t>0)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5063624" y="5229200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P,i</a:t>
            </a:r>
            <a:endParaRPr lang="zh-HK" altLang="en-US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17558" y="52292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P,j</a:t>
            </a:r>
            <a:endParaRPr lang="zh-HK" altLang="en-US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83" y="3381442"/>
            <a:ext cx="3566286" cy="149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2627784" y="5013176"/>
            <a:ext cx="5256584" cy="585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2627784" y="5877272"/>
            <a:ext cx="526348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HK" dirty="0" smtClean="0"/>
              <a:t>if( </a:t>
            </a:r>
            <a:r>
              <a:rPr lang="en-US" altLang="zh-HK" dirty="0" err="1" smtClean="0"/>
              <a:t>isNeighbor</a:t>
            </a:r>
            <a:r>
              <a:rPr lang="en-US" altLang="zh-HK" dirty="0" smtClean="0"/>
              <a:t>(</a:t>
            </a:r>
            <a:r>
              <a:rPr lang="en-US" altLang="zh-HK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P,i</a:t>
            </a:r>
            <a:r>
              <a:rPr lang="en-US" altLang="zh-HK" dirty="0" smtClean="0"/>
              <a:t>) </a:t>
            </a:r>
            <a:r>
              <a:rPr lang="en-US" altLang="zh-HK" dirty="0"/>
              <a:t>AND </a:t>
            </a:r>
            <a:r>
              <a:rPr lang="en-US" altLang="zh-HK" dirty="0" err="1" smtClean="0"/>
              <a:t>isNeighbor</a:t>
            </a:r>
            <a:r>
              <a:rPr lang="en-US" altLang="zh-HK" dirty="0" smtClean="0"/>
              <a:t>(</a:t>
            </a:r>
            <a:r>
              <a:rPr lang="en-US" altLang="zh-HK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P,i</a:t>
            </a:r>
            <a:r>
              <a:rPr lang="en-US" altLang="zh-HK" dirty="0" smtClean="0"/>
              <a:t>) ) </a:t>
            </a:r>
            <a:r>
              <a:rPr lang="zh-TW" altLang="en-US" dirty="0" smtClean="0"/>
              <a:t>傳回 </a:t>
            </a:r>
            <a:r>
              <a:rPr lang="en-US" altLang="zh-HK" dirty="0" smtClean="0"/>
              <a:t>TRUE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83122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4" grpId="0"/>
      <p:bldP spid="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23527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(d) </a:t>
            </a:r>
            <a:r>
              <a:rPr lang="zh-TW" altLang="zh-HK" dirty="0"/>
              <a:t>志偉決定選用物件導向語言，來編寫此迷宮的流動應用程式</a:t>
            </a:r>
            <a:r>
              <a:rPr lang="en-US" altLang="zh-HK" dirty="0"/>
              <a:t>mobile app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試以流動應用程式的一個特性來說明他的選擇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sp>
        <p:nvSpPr>
          <p:cNvPr id="7" name="矩形 6"/>
          <p:cNvSpPr/>
          <p:nvPr/>
        </p:nvSpPr>
        <p:spPr>
          <a:xfrm>
            <a:off x="1115616" y="1082706"/>
            <a:ext cx="72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</a:rPr>
              <a:t>流動應用程式 需要一個</a:t>
            </a:r>
            <a:r>
              <a:rPr lang="zh-TW" altLang="zh-HK" dirty="0">
                <a:solidFill>
                  <a:srgbClr val="00B0F0"/>
                </a:solidFill>
              </a:rPr>
              <a:t>很短</a:t>
            </a:r>
            <a:r>
              <a:rPr lang="zh-TW" altLang="zh-HK" dirty="0">
                <a:solidFill>
                  <a:srgbClr val="FF0000"/>
                </a:solidFill>
              </a:rPr>
              <a:t>的</a:t>
            </a:r>
            <a:r>
              <a:rPr lang="zh-TW" altLang="zh-HK" dirty="0">
                <a:solidFill>
                  <a:srgbClr val="00B0F0"/>
                </a:solidFill>
              </a:rPr>
              <a:t>開發生命周期</a:t>
            </a:r>
            <a:r>
              <a:rPr lang="en-US" altLang="zh-HK" dirty="0">
                <a:solidFill>
                  <a:srgbClr val="FF0000"/>
                </a:solidFill>
              </a:rPr>
              <a:t>life-cycle</a:t>
            </a:r>
            <a:r>
              <a:rPr lang="zh-TW" altLang="zh-HK" dirty="0">
                <a:solidFill>
                  <a:srgbClr val="FF0000"/>
                </a:solidFill>
              </a:rPr>
              <a:t>。</a:t>
            </a:r>
          </a:p>
          <a:p>
            <a:pPr lvl="0"/>
            <a:r>
              <a:rPr lang="zh-TW" altLang="zh-HK" dirty="0">
                <a:solidFill>
                  <a:srgbClr val="00B0F0"/>
                </a:solidFill>
              </a:rPr>
              <a:t>物件導向</a:t>
            </a:r>
            <a:r>
              <a:rPr lang="zh-TW" altLang="zh-HK" dirty="0">
                <a:solidFill>
                  <a:srgbClr val="FF0000"/>
                </a:solidFill>
              </a:rPr>
              <a:t>語言中的函數庫，可幫助縮短開發生命周期</a:t>
            </a:r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zh-TW" altLang="zh-HK" dirty="0">
                <a:solidFill>
                  <a:srgbClr val="FF0000"/>
                </a:solidFill>
              </a:rPr>
              <a:t>再用性</a:t>
            </a:r>
            <a:r>
              <a:rPr lang="en-US" altLang="zh-HK" dirty="0">
                <a:solidFill>
                  <a:srgbClr val="FF0000"/>
                </a:solidFill>
              </a:rPr>
              <a:t>re-use)</a:t>
            </a:r>
            <a:endParaRPr lang="zh-TW" altLang="zh-HK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3527" y="1934613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3. </a:t>
            </a:r>
            <a:r>
              <a:rPr lang="zh-TW" altLang="zh-HK" dirty="0"/>
              <a:t>小明建構了下列</a:t>
            </a:r>
            <a:r>
              <a:rPr lang="zh-TW" altLang="zh-HK" dirty="0">
                <a:solidFill>
                  <a:srgbClr val="FF0000"/>
                </a:solidFill>
              </a:rPr>
              <a:t>鏈表</a:t>
            </a:r>
            <a:r>
              <a:rPr lang="zh-TW" altLang="zh-HK" dirty="0"/>
              <a:t>來儲存學生的</a:t>
            </a:r>
            <a:r>
              <a:rPr lang="zh-TW" altLang="zh-HK" dirty="0">
                <a:solidFill>
                  <a:srgbClr val="FF0000"/>
                </a:solidFill>
              </a:rPr>
              <a:t>英文姓名</a:t>
            </a:r>
            <a:r>
              <a:rPr lang="zh-TW" altLang="zh-HK" dirty="0"/>
              <a:t>，並以陣列來顯示此鏈表。</a:t>
            </a:r>
          </a:p>
          <a:p>
            <a:r>
              <a:rPr lang="zh-TW" altLang="zh-HK" dirty="0"/>
              <a:t>在此鏈表中，有一指示標</a:t>
            </a:r>
            <a:r>
              <a:rPr lang="en-US" altLang="zh-HK" dirty="0"/>
              <a:t>Next </a:t>
            </a:r>
            <a:r>
              <a:rPr lang="zh-TW" altLang="zh-HK" dirty="0"/>
              <a:t>儲存下一個節點的地址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r>
              <a:rPr lang="zh-TW" altLang="zh-HK" dirty="0" smtClean="0"/>
              <a:t>首</a:t>
            </a:r>
            <a:r>
              <a:rPr lang="zh-TW" altLang="zh-HK" dirty="0"/>
              <a:t>個節點儲存了「</a:t>
            </a:r>
            <a:r>
              <a:rPr lang="en-US" altLang="zh-HK" dirty="0"/>
              <a:t>START</a:t>
            </a:r>
            <a:r>
              <a:rPr lang="zh-TW" altLang="zh-HK" dirty="0"/>
              <a:t>」。</a:t>
            </a:r>
          </a:p>
        </p:txBody>
      </p:sp>
      <p:sp>
        <p:nvSpPr>
          <p:cNvPr id="9" name="矩形 8"/>
          <p:cNvSpPr/>
          <p:nvPr/>
        </p:nvSpPr>
        <p:spPr>
          <a:xfrm>
            <a:off x="323527" y="2947494"/>
            <a:ext cx="5742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(a) (</a:t>
            </a:r>
            <a:r>
              <a:rPr lang="en-US" altLang="zh-HK" dirty="0" err="1"/>
              <a:t>i</a:t>
            </a:r>
            <a:r>
              <a:rPr lang="en-US" altLang="zh-HK" dirty="0"/>
              <a:t>)</a:t>
            </a:r>
            <a:r>
              <a:rPr lang="zh-TW" altLang="zh-HK" dirty="0"/>
              <a:t>順序寫出「</a:t>
            </a:r>
            <a:r>
              <a:rPr lang="en-US" altLang="zh-HK" dirty="0"/>
              <a:t>START</a:t>
            </a:r>
            <a:r>
              <a:rPr lang="zh-TW" altLang="zh-HK" dirty="0"/>
              <a:t>」 後兩個節點的內容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zh-HK" dirty="0"/>
          </a:p>
          <a:p>
            <a:r>
              <a:rPr lang="en-US" altLang="zh-HK" dirty="0" smtClean="0"/>
              <a:t>(</a:t>
            </a:r>
            <a:r>
              <a:rPr lang="en-US" altLang="zh-HK" dirty="0"/>
              <a:t>ii) </a:t>
            </a:r>
            <a:r>
              <a:rPr lang="zh-TW" altLang="zh-HK" dirty="0"/>
              <a:t>小明利用「</a:t>
            </a:r>
            <a:r>
              <a:rPr lang="en-US" altLang="zh-HK" dirty="0"/>
              <a:t>-1</a:t>
            </a:r>
            <a:r>
              <a:rPr lang="zh-TW" altLang="zh-HK" dirty="0"/>
              <a:t>」來表示一個空指示標</a:t>
            </a:r>
            <a:r>
              <a:rPr lang="en-US" altLang="zh-HK" dirty="0"/>
              <a:t>pointer</a:t>
            </a:r>
            <a:r>
              <a:rPr lang="zh-TW" altLang="zh-HK" dirty="0"/>
              <a:t>。</a:t>
            </a:r>
          </a:p>
          <a:p>
            <a:r>
              <a:rPr lang="zh-TW" altLang="zh-HK" dirty="0"/>
              <a:t>除了「</a:t>
            </a:r>
            <a:r>
              <a:rPr lang="en-US" altLang="zh-HK" dirty="0"/>
              <a:t>-1</a:t>
            </a:r>
            <a:r>
              <a:rPr lang="zh-TW" altLang="zh-HK" dirty="0"/>
              <a:t>」外，舉出小明可採用的數值範圍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61820"/>
              </p:ext>
            </p:extLst>
          </p:nvPr>
        </p:nvGraphicFramePr>
        <p:xfrm>
          <a:off x="6012160" y="2659462"/>
          <a:ext cx="2736304" cy="25202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64227"/>
                <a:gridCol w="962765"/>
                <a:gridCol w="1109312"/>
              </a:tblGrid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地址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內容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Next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START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Ben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Kate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-1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Amy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Jade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Elle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-1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: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: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1" name="直線單箭頭接點 10"/>
          <p:cNvCxnSpPr/>
          <p:nvPr/>
        </p:nvCxnSpPr>
        <p:spPr>
          <a:xfrm flipH="1">
            <a:off x="6804248" y="3163518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6804248" y="4099622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6804248" y="4459662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3527" y="5282624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(iii) </a:t>
            </a:r>
            <a:r>
              <a:rPr lang="zh-TW" altLang="zh-HK" dirty="0"/>
              <a:t>包括首個節點「</a:t>
            </a:r>
            <a:r>
              <a:rPr lang="en-US" altLang="zh-HK" dirty="0"/>
              <a:t>START</a:t>
            </a:r>
            <a:r>
              <a:rPr lang="zh-TW" altLang="zh-HK" dirty="0"/>
              <a:t>」，此鏈表共有多少個節點</a:t>
            </a:r>
            <a:r>
              <a:rPr lang="en-US" altLang="zh-HK" dirty="0"/>
              <a:t>(node)? </a:t>
            </a:r>
            <a:endParaRPr lang="en-US" altLang="zh-HK" dirty="0" smtClean="0"/>
          </a:p>
        </p:txBody>
      </p:sp>
      <p:sp>
        <p:nvSpPr>
          <p:cNvPr id="15" name="矩形 14"/>
          <p:cNvSpPr/>
          <p:nvPr/>
        </p:nvSpPr>
        <p:spPr>
          <a:xfrm>
            <a:off x="649728" y="4517155"/>
            <a:ext cx="52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負數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(-999</a:t>
            </a:r>
            <a:r>
              <a:rPr lang="en-US" altLang="zh-HK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n-US" altLang="zh-H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zh-TW" altLang="zh-HK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大於</a:t>
            </a:r>
            <a:r>
              <a:rPr lang="zh-TW" altLang="zh-HK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陣列大小的數字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(e.g.</a:t>
            </a:r>
            <a:r>
              <a:rPr lang="en-US" altLang="zh-HK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9999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zh-HK" altLang="en-US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20255" y="3317063"/>
            <a:ext cx="3775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HK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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Amy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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Jade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</a:t>
            </a:r>
            <a:r>
              <a:rPr lang="en-US" altLang="zh-HK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Elle)</a:t>
            </a:r>
            <a:endParaRPr lang="zh-TW" altLang="zh-HK" dirty="0">
              <a:solidFill>
                <a:prstClr val="black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63411" y="565195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HK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zh-TW" altLang="zh-HK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5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2014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67544" y="404664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dirty="0">
                <a:solidFill>
                  <a:prstClr val="black"/>
                </a:solidFill>
              </a:rPr>
              <a:t>小明加建另一個指示標</a:t>
            </a:r>
            <a:r>
              <a:rPr lang="en-US" altLang="zh-HK" dirty="0">
                <a:solidFill>
                  <a:prstClr val="black"/>
                </a:solidFill>
              </a:rPr>
              <a:t>Previous </a:t>
            </a:r>
            <a:r>
              <a:rPr lang="zh-TW" altLang="zh-HK" dirty="0">
                <a:solidFill>
                  <a:prstClr val="black"/>
                </a:solidFill>
              </a:rPr>
              <a:t>而設計了</a:t>
            </a:r>
            <a:r>
              <a:rPr lang="en-US" altLang="zh-HK" dirty="0">
                <a:solidFill>
                  <a:prstClr val="black"/>
                </a:solidFill>
              </a:rPr>
              <a:t>LL1</a:t>
            </a:r>
            <a:r>
              <a:rPr lang="zh-TW" altLang="zh-HK" dirty="0">
                <a:solidFill>
                  <a:prstClr val="black"/>
                </a:solidFill>
              </a:rPr>
              <a:t>。</a:t>
            </a:r>
          </a:p>
          <a:p>
            <a:pPr lvl="0"/>
            <a:r>
              <a:rPr lang="zh-TW" altLang="zh-HK" dirty="0">
                <a:solidFill>
                  <a:prstClr val="black"/>
                </a:solidFill>
              </a:rPr>
              <a:t>在每一個節點內，</a:t>
            </a:r>
            <a:r>
              <a:rPr lang="en-US" altLang="zh-HK" dirty="0">
                <a:solidFill>
                  <a:prstClr val="black"/>
                </a:solidFill>
              </a:rPr>
              <a:t> Previous</a:t>
            </a:r>
            <a:r>
              <a:rPr lang="zh-TW" altLang="zh-HK" dirty="0">
                <a:solidFill>
                  <a:prstClr val="black"/>
                </a:solidFill>
              </a:rPr>
              <a:t>指向之前一個節點，如下列例子所示</a:t>
            </a:r>
            <a:r>
              <a:rPr lang="en-US" altLang="zh-HK" dirty="0">
                <a:solidFill>
                  <a:prstClr val="black"/>
                </a:solidFill>
              </a:rPr>
              <a:t>:</a:t>
            </a:r>
            <a:endParaRPr lang="zh-TW" altLang="zh-HK" dirty="0">
              <a:solidFill>
                <a:prstClr val="black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92782"/>
              </p:ext>
            </p:extLst>
          </p:nvPr>
        </p:nvGraphicFramePr>
        <p:xfrm>
          <a:off x="5508104" y="404664"/>
          <a:ext cx="3384375" cy="164592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54419"/>
                <a:gridCol w="834390"/>
                <a:gridCol w="1003478"/>
                <a:gridCol w="79208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地址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內容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Previous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Next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-1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John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Susan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Fiona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-1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67543" y="2440537"/>
            <a:ext cx="7321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DELETE </a:t>
            </a:r>
            <a:r>
              <a:rPr lang="en-US" altLang="zh-HK" dirty="0">
                <a:solidFill>
                  <a:srgbClr val="FF0000"/>
                </a:solidFill>
              </a:rPr>
              <a:t>(n)</a:t>
            </a:r>
            <a:r>
              <a:rPr lang="en-US" altLang="zh-HK" dirty="0"/>
              <a:t> </a:t>
            </a:r>
            <a:r>
              <a:rPr lang="zh-TW" altLang="zh-HK" dirty="0"/>
              <a:t>會刪除第</a:t>
            </a:r>
            <a:r>
              <a:rPr lang="en-US" altLang="zh-HK" dirty="0"/>
              <a:t>n </a:t>
            </a:r>
            <a:r>
              <a:rPr lang="zh-TW" altLang="zh-HK" dirty="0"/>
              <a:t>個節點</a:t>
            </a:r>
            <a:r>
              <a:rPr lang="zh-TW" altLang="zh-HK" dirty="0" smtClean="0"/>
              <a:t>，</a:t>
            </a:r>
            <a:endParaRPr lang="en-US" altLang="zh-TW" dirty="0" smtClean="0"/>
          </a:p>
          <a:p>
            <a:r>
              <a:rPr lang="en-US" altLang="zh-HK" dirty="0" smtClean="0">
                <a:solidFill>
                  <a:srgbClr val="FF0000"/>
                </a:solidFill>
              </a:rPr>
              <a:t>INSERT </a:t>
            </a:r>
            <a:r>
              <a:rPr lang="en-US" altLang="zh-HK" dirty="0">
                <a:solidFill>
                  <a:srgbClr val="FF0000"/>
                </a:solidFill>
              </a:rPr>
              <a:t>(n, </a:t>
            </a:r>
            <a:r>
              <a:rPr lang="en-US" altLang="zh-HK" dirty="0" err="1">
                <a:solidFill>
                  <a:srgbClr val="FF0000"/>
                </a:solidFill>
              </a:rPr>
              <a:t>sname</a:t>
            </a:r>
            <a:r>
              <a:rPr lang="en-US" altLang="zh-HK" dirty="0">
                <a:solidFill>
                  <a:srgbClr val="FF0000"/>
                </a:solidFill>
              </a:rPr>
              <a:t>) </a:t>
            </a:r>
            <a:r>
              <a:rPr lang="zh-TW" altLang="zh-HK" dirty="0"/>
              <a:t>會在第</a:t>
            </a:r>
            <a:r>
              <a:rPr lang="en-US" altLang="zh-HK" dirty="0"/>
              <a:t>n </a:t>
            </a:r>
            <a:r>
              <a:rPr lang="zh-TW" altLang="zh-HK" dirty="0"/>
              <a:t>個節點後加入一個節點，其內容為</a:t>
            </a:r>
            <a:r>
              <a:rPr lang="en-US" altLang="zh-HK" dirty="0" err="1"/>
              <a:t>sname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r>
              <a:rPr lang="zh-TW" altLang="zh-HK" dirty="0" smtClean="0"/>
              <a:t>首</a:t>
            </a:r>
            <a:r>
              <a:rPr lang="zh-TW" altLang="zh-HK" dirty="0"/>
              <a:t>個節點儲存了</a:t>
            </a:r>
            <a:r>
              <a:rPr lang="en-US" altLang="zh-HK" dirty="0"/>
              <a:t>START</a:t>
            </a:r>
            <a:r>
              <a:rPr lang="zh-TW" altLang="zh-HK" dirty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5618417" y="2041199"/>
            <a:ext cx="3235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en-US" altLang="zh-HK" dirty="0"/>
              <a:t>START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Susan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/>
              <a:t>John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Fiona)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544" y="3501008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(b) </a:t>
            </a:r>
            <a:r>
              <a:rPr lang="zh-TW" altLang="zh-HK" dirty="0"/>
              <a:t>小明順序執行下列操作來更新以上</a:t>
            </a:r>
            <a:r>
              <a:rPr lang="en-US" altLang="zh-HK" dirty="0"/>
              <a:t>LL1 </a:t>
            </a:r>
            <a:r>
              <a:rPr lang="zh-TW" altLang="zh-HK" dirty="0"/>
              <a:t>的例子。</a:t>
            </a:r>
          </a:p>
          <a:p>
            <a:r>
              <a:rPr lang="en-US" altLang="zh-HK" dirty="0" smtClean="0"/>
              <a:t>	</a:t>
            </a:r>
            <a:r>
              <a:rPr lang="en-US" altLang="zh-HK" dirty="0" smtClean="0">
                <a:solidFill>
                  <a:srgbClr val="00B050"/>
                </a:solidFill>
              </a:rPr>
              <a:t>INSERT </a:t>
            </a:r>
            <a:r>
              <a:rPr lang="en-US" altLang="zh-HK" dirty="0" smtClean="0">
                <a:solidFill>
                  <a:srgbClr val="FF0000"/>
                </a:solidFill>
              </a:rPr>
              <a:t>(4 </a:t>
            </a:r>
            <a:r>
              <a:rPr lang="en-US" altLang="zh-HK" dirty="0">
                <a:solidFill>
                  <a:srgbClr val="FF0000"/>
                </a:solidFill>
              </a:rPr>
              <a:t>, 'Mary')</a:t>
            </a:r>
            <a:endParaRPr lang="zh-TW" altLang="zh-HK" dirty="0">
              <a:solidFill>
                <a:srgbClr val="FF0000"/>
              </a:solidFill>
            </a:endParaRPr>
          </a:p>
          <a:p>
            <a:r>
              <a:rPr lang="en-US" altLang="zh-HK" dirty="0" smtClean="0"/>
              <a:t>	</a:t>
            </a:r>
            <a:r>
              <a:rPr lang="en-US" altLang="zh-HK" dirty="0" smtClean="0">
                <a:solidFill>
                  <a:srgbClr val="00B050"/>
                </a:solidFill>
              </a:rPr>
              <a:t>DELETE</a:t>
            </a:r>
            <a:r>
              <a:rPr lang="en-US" altLang="zh-HK" dirty="0" smtClean="0"/>
              <a:t> </a:t>
            </a:r>
            <a:r>
              <a:rPr lang="en-US" altLang="zh-HK" dirty="0">
                <a:solidFill>
                  <a:srgbClr val="FF0000"/>
                </a:solidFill>
              </a:rPr>
              <a:t>(3)</a:t>
            </a:r>
            <a:endParaRPr lang="zh-TW" altLang="zh-HK" dirty="0">
              <a:solidFill>
                <a:srgbClr val="FF0000"/>
              </a:solidFill>
            </a:endParaRPr>
          </a:p>
          <a:p>
            <a:r>
              <a:rPr lang="zh-TW" altLang="zh-HK" dirty="0"/>
              <a:t>在下方更新</a:t>
            </a:r>
            <a:r>
              <a:rPr lang="en-US" altLang="zh-HK" dirty="0"/>
              <a:t>LL1</a:t>
            </a:r>
            <a:r>
              <a:rPr lang="zh-TW" altLang="zh-HK" dirty="0"/>
              <a:t>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48591"/>
              </p:ext>
            </p:extLst>
          </p:nvPr>
        </p:nvGraphicFramePr>
        <p:xfrm>
          <a:off x="3275856" y="4509120"/>
          <a:ext cx="3888432" cy="164592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64096"/>
                <a:gridCol w="936104"/>
                <a:gridCol w="1075518"/>
                <a:gridCol w="10127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地址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內容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Previous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Next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START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7236296" y="5013176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HK" kern="100" dirty="0">
                <a:solidFill>
                  <a:prstClr val="black"/>
                </a:solidFill>
                <a:sym typeface="Symbol"/>
              </a:rPr>
              <a:t></a:t>
            </a:r>
            <a:r>
              <a:rPr lang="zh-TW" altLang="en-US" kern="100" dirty="0">
                <a:solidFill>
                  <a:prstClr val="black"/>
                </a:solidFill>
              </a:rPr>
              <a:t>可忽略</a:t>
            </a:r>
            <a:endParaRPr lang="zh-TW" altLang="en-US" kern="100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6948264" y="826136"/>
            <a:ext cx="1377831" cy="80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6948264" y="1052736"/>
            <a:ext cx="1411935" cy="606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6948264" y="1099582"/>
            <a:ext cx="1411936" cy="81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67544" y="1916832"/>
            <a:ext cx="412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>
                <a:solidFill>
                  <a:prstClr val="black"/>
                </a:solidFill>
              </a:rPr>
              <a:t>小明設計了兩個操作</a:t>
            </a:r>
            <a:r>
              <a:rPr lang="en-US" altLang="zh-HK" dirty="0">
                <a:solidFill>
                  <a:srgbClr val="00B050"/>
                </a:solidFill>
              </a:rPr>
              <a:t>DELETE</a:t>
            </a:r>
            <a:r>
              <a:rPr lang="zh-TW" altLang="zh-HK" dirty="0">
                <a:solidFill>
                  <a:prstClr val="black"/>
                </a:solidFill>
              </a:rPr>
              <a:t>及</a:t>
            </a:r>
            <a:r>
              <a:rPr lang="en-US" altLang="zh-HK" dirty="0">
                <a:solidFill>
                  <a:srgbClr val="00B050"/>
                </a:solidFill>
              </a:rPr>
              <a:t>INSERT</a:t>
            </a:r>
            <a:r>
              <a:rPr lang="zh-TW" altLang="zh-HK" dirty="0">
                <a:solidFill>
                  <a:prstClr val="black"/>
                </a:solidFill>
              </a:rPr>
              <a:t>。</a:t>
            </a:r>
            <a:endParaRPr lang="zh-HK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23994"/>
              </p:ext>
            </p:extLst>
          </p:nvPr>
        </p:nvGraphicFramePr>
        <p:xfrm>
          <a:off x="4123942" y="5062466"/>
          <a:ext cx="936104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3610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strike="sngStrike" kern="100" baseline="0" dirty="0">
                          <a:effectLst/>
                        </a:rPr>
                        <a:t>John</a:t>
                      </a:r>
                      <a:endParaRPr lang="zh-TW" sz="1800" strike="sngStrike" kern="100" baseline="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Mary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Susan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Fiona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41209"/>
              </p:ext>
            </p:extLst>
          </p:nvPr>
        </p:nvGraphicFramePr>
        <p:xfrm>
          <a:off x="5080658" y="4797152"/>
          <a:ext cx="1075518" cy="1371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7551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-1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93777"/>
              </p:ext>
            </p:extLst>
          </p:nvPr>
        </p:nvGraphicFramePr>
        <p:xfrm>
          <a:off x="6151574" y="4797152"/>
          <a:ext cx="1012714" cy="1371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127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4142168" y="3789040"/>
            <a:ext cx="4183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(</a:t>
            </a:r>
            <a:r>
              <a:rPr lang="en-US" altLang="zh-HK" dirty="0"/>
              <a:t>START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Susan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strike="sngStrike" dirty="0"/>
              <a:t>John</a:t>
            </a:r>
            <a:r>
              <a:rPr lang="en-US" altLang="zh-HK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 smtClean="0">
                <a:solidFill>
                  <a:srgbClr val="FF0000"/>
                </a:solidFill>
              </a:rPr>
              <a:t>Fiona</a:t>
            </a:r>
            <a:r>
              <a:rPr lang="en-US" altLang="zh-HK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US" altLang="zh-HK" dirty="0" smtClean="0">
                <a:sym typeface="Symbol"/>
              </a:rPr>
              <a:t>Mary</a:t>
            </a:r>
            <a:r>
              <a:rPr lang="en-US" altLang="zh-HK" dirty="0" smtClean="0">
                <a:solidFill>
                  <a:srgbClr val="FF0000"/>
                </a:solidFill>
              </a:rPr>
              <a:t>)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5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2359</Words>
  <Application>Microsoft Office PowerPoint</Application>
  <PresentationFormat>如螢幕大小 (4:3)</PresentationFormat>
  <Paragraphs>794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szeto</dc:creator>
  <cp:lastModifiedBy>szeto</cp:lastModifiedBy>
  <cp:revision>186</cp:revision>
  <dcterms:created xsi:type="dcterms:W3CDTF">2014-12-10T06:11:15Z</dcterms:created>
  <dcterms:modified xsi:type="dcterms:W3CDTF">2014-12-13T07:32:10Z</dcterms:modified>
</cp:coreProperties>
</file>