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8B7C4-3F88-49E4-A45C-AD72E7DD64DA}" type="datetimeFigureOut">
              <a:rPr lang="zh-TW" altLang="en-US" smtClean="0"/>
              <a:t>2013/3/26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6D12-2D9D-40D8-9A24-286CFAF5E1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87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6BE3-35B6-46C6-8345-D3D927EE79E2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7024-82A5-4D55-B0FB-CFE24145B6E4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E323-88B6-4816-B1A7-2D8A1B242E13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3BD6-A6AD-4DD2-A5B0-7BC72E891386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0AC9-4E1C-415C-9B24-420ED836ADB0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76ED-E66D-4175-A147-6181124FE9EE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924D-B192-46F0-98B7-95010CC603FC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7B6-3409-4608-A600-E61AFCEFF057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205F-3F46-43AF-99A2-47EB0888F7AE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CEAE-1ED8-4B38-8652-58149F25D211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B479-8099-4B63-B05E-E44EEF0BF080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73CEC-8B74-412B-AA6B-90B1AE0CE6AF}" type="datetime1">
              <a:rPr lang="en-US" altLang="zh-TW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blmcc.edu.hk/~scy/home/javascript/functio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381000" y="663476"/>
            <a:ext cx="426720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swap0 (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x, 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){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 =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t;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lang="zh-TW" altLang="en-US" sz="24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572000" y="1143000"/>
            <a:ext cx="4419600" cy="230832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swap (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4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*x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4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*y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){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   =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*x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*x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*y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*y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t;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lang="zh-TW" altLang="en-US" sz="2400" dirty="0">
              <a:latin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492188"/>
              </p:ext>
            </p:extLst>
          </p:nvPr>
        </p:nvGraphicFramePr>
        <p:xfrm>
          <a:off x="7086600" y="4612640"/>
          <a:ext cx="1752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990600" y="3581400"/>
            <a:ext cx="594360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main(){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a=10, b=20;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swap0 (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("a=%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b=%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\n", 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endParaRPr lang="en-US" altLang="zh-TW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swap (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&amp;a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&amp;b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("a=%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b=%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\n", 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lang="zh-TW" altLang="en-US" sz="2400" dirty="0"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cyszeto\Pictures\cro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682" y="4087222"/>
            <a:ext cx="1109080" cy="1017672"/>
          </a:xfrm>
          <a:prstGeom prst="rect">
            <a:avLst/>
          </a:prstGeom>
          <a:noFill/>
        </p:spPr>
      </p:pic>
      <p:pic>
        <p:nvPicPr>
          <p:cNvPr id="1027" name="Picture 3" descr="C:\Users\cyszeto\Pictures\ti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682" y="5325171"/>
            <a:ext cx="1214196" cy="1172328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2971800" y="1371600"/>
            <a:ext cx="381000" cy="3048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3657600" y="1371600"/>
            <a:ext cx="195262" cy="3048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V="1">
            <a:off x="3352800" y="1573262"/>
            <a:ext cx="3429000" cy="3913138"/>
          </a:xfrm>
          <a:prstGeom prst="straightConnector1">
            <a:avLst/>
          </a:prstGeom>
          <a:ln w="38100">
            <a:solidFill>
              <a:srgbClr val="00B0F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3886200" y="1573262"/>
            <a:ext cx="4137218" cy="3913138"/>
          </a:xfrm>
          <a:prstGeom prst="straightConnector1">
            <a:avLst/>
          </a:prstGeom>
          <a:ln w="38100">
            <a:solidFill>
              <a:srgbClr val="00B0F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5181682" y="5193268"/>
            <a:ext cx="16001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a=10, b=20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81682" y="6294536"/>
            <a:ext cx="160011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a=20, b=10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81000" y="152400"/>
            <a:ext cx="308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Call by 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Value</a:t>
            </a:r>
            <a:r>
              <a:rPr lang="en-US" altLang="zh-TW" sz="2000" dirty="0" smtClean="0">
                <a:latin typeface="Verdana" pitchFamily="34" charset="0"/>
              </a:rPr>
              <a:t> </a:t>
            </a:r>
            <a:r>
              <a:rPr lang="zh-TW" altLang="en-US" sz="2000" dirty="0" smtClean="0">
                <a:latin typeface="Verdana" pitchFamily="34" charset="0"/>
              </a:rPr>
              <a:t>按</a:t>
            </a:r>
            <a:r>
              <a:rPr lang="zh-TW" altLang="en-US" sz="2000" b="1" dirty="0" smtClean="0">
                <a:solidFill>
                  <a:srgbClr val="FF0000"/>
                </a:solidFill>
                <a:latin typeface="Verdana" pitchFamily="34" charset="0"/>
              </a:rPr>
              <a:t>值</a:t>
            </a:r>
            <a:r>
              <a:rPr lang="zh-TW" altLang="en-US" sz="2000" dirty="0" smtClean="0">
                <a:latin typeface="Verdana" pitchFamily="34" charset="0"/>
              </a:rPr>
              <a:t>調用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4781550" y="738126"/>
            <a:ext cx="3752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Call by 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Reference</a:t>
            </a:r>
            <a:r>
              <a:rPr lang="en-US" altLang="zh-TW" sz="2000" dirty="0" smtClean="0">
                <a:latin typeface="Verdana" pitchFamily="34" charset="0"/>
              </a:rPr>
              <a:t> </a:t>
            </a:r>
            <a:r>
              <a:rPr lang="zh-TW" altLang="en-US" sz="2000" dirty="0" smtClean="0">
                <a:latin typeface="Verdana" pitchFamily="34" charset="0"/>
              </a:rPr>
              <a:t>按</a:t>
            </a:r>
            <a:r>
              <a:rPr lang="zh-TW" altLang="en-US" sz="2000" b="1" dirty="0" smtClean="0">
                <a:solidFill>
                  <a:srgbClr val="FF0000"/>
                </a:solidFill>
                <a:latin typeface="Verdana" pitchFamily="34" charset="0"/>
              </a:rPr>
              <a:t>址</a:t>
            </a:r>
            <a:r>
              <a:rPr lang="zh-TW" altLang="en-US" sz="2000" dirty="0" smtClean="0">
                <a:latin typeface="Verdana" pitchFamily="34" charset="0"/>
              </a:rPr>
              <a:t>調用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6994278" y="5029200"/>
            <a:ext cx="32092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x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y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72601"/>
              </p:ext>
            </p:extLst>
          </p:nvPr>
        </p:nvGraphicFramePr>
        <p:xfrm>
          <a:off x="7086600" y="2860040"/>
          <a:ext cx="1752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stack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t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6" name="文字方塊 35"/>
          <p:cNvSpPr txBox="1"/>
          <p:nvPr/>
        </p:nvSpPr>
        <p:spPr>
          <a:xfrm>
            <a:off x="7543800" y="5029200"/>
            <a:ext cx="47961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20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10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514682" y="990600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  <a:latin typeface="Verdana" pitchFamily="34" charset="0"/>
              </a:rPr>
              <a:t>x=10, y=20</a:t>
            </a:r>
            <a:endParaRPr lang="zh-TW" altLang="en-US" dirty="0">
              <a:solidFill>
                <a:srgbClr val="00B0F0"/>
              </a:solidFill>
              <a:latin typeface="Verdana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941659"/>
              </p:ext>
            </p:extLst>
          </p:nvPr>
        </p:nvGraphicFramePr>
        <p:xfrm>
          <a:off x="2438400" y="1981200"/>
          <a:ext cx="1752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stack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y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t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弧形 10"/>
          <p:cNvSpPr/>
          <p:nvPr/>
        </p:nvSpPr>
        <p:spPr>
          <a:xfrm rot="10800000">
            <a:off x="3090862" y="2514599"/>
            <a:ext cx="685800" cy="838200"/>
          </a:xfrm>
          <a:prstGeom prst="arc">
            <a:avLst>
              <a:gd name="adj1" fmla="val 16200000"/>
              <a:gd name="adj2" fmla="val 5188521"/>
            </a:avLst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弧形 11"/>
          <p:cNvSpPr/>
          <p:nvPr/>
        </p:nvSpPr>
        <p:spPr>
          <a:xfrm>
            <a:off x="3505200" y="2971799"/>
            <a:ext cx="457200" cy="381000"/>
          </a:xfrm>
          <a:prstGeom prst="arc">
            <a:avLst>
              <a:gd name="adj1" fmla="val 16200000"/>
              <a:gd name="adj2" fmla="val 5188521"/>
            </a:avLst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弧形 12"/>
          <p:cNvSpPr/>
          <p:nvPr/>
        </p:nvSpPr>
        <p:spPr>
          <a:xfrm>
            <a:off x="3505200" y="2514599"/>
            <a:ext cx="457200" cy="381000"/>
          </a:xfrm>
          <a:prstGeom prst="arc">
            <a:avLst>
              <a:gd name="adj1" fmla="val 16200000"/>
              <a:gd name="adj2" fmla="val 5188521"/>
            </a:avLst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7543800" y="1973996"/>
            <a:ext cx="141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50"/>
                </a:solidFill>
                <a:latin typeface="Verdana" pitchFamily="34" charset="0"/>
              </a:rPr>
              <a:t>x=address</a:t>
            </a:r>
          </a:p>
          <a:p>
            <a:pPr algn="ctr"/>
            <a:r>
              <a:rPr lang="en-US" altLang="zh-TW" dirty="0" smtClean="0">
                <a:solidFill>
                  <a:srgbClr val="00B050"/>
                </a:solidFill>
                <a:latin typeface="Verdana" pitchFamily="34" charset="0"/>
              </a:rPr>
              <a:t>*x=value</a:t>
            </a:r>
            <a:endParaRPr lang="zh-TW" altLang="en-US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2507" y="151780"/>
            <a:ext cx="5489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600" dirty="0">
                <a:hlinkClick r:id="rId4"/>
              </a:rPr>
              <a:t>http://www.ablmcc.edu.hk/~</a:t>
            </a:r>
            <a:r>
              <a:rPr lang="en-US" altLang="zh-HK" sz="1600" dirty="0" smtClean="0">
                <a:hlinkClick r:id="rId4"/>
              </a:rPr>
              <a:t>scy/home/javascript/function.htm</a:t>
            </a:r>
            <a:endParaRPr lang="zh-HK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20" grpId="0" animBg="1"/>
      <p:bldP spid="23" grpId="0" animBg="1"/>
      <p:bldP spid="34" grpId="0" animBg="1"/>
      <p:bldP spid="36" grpId="0" animBg="1"/>
      <p:bldP spid="24" grpId="0"/>
      <p:bldP spid="11" grpId="0" animBg="1"/>
      <p:bldP spid="12" grpId="0" animBg="1"/>
      <p:bldP spid="13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533400" y="834747"/>
            <a:ext cx="586740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drawLine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zh-TW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c, </a:t>
            </a:r>
            <a:r>
              <a:rPr lang="en-US" altLang="zh-TW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TW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&lt;n;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zh-TW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2400" b="1" dirty="0">
                <a:latin typeface="Courier New" pitchFamily="49" charset="0"/>
                <a:cs typeface="Courier New" pitchFamily="49" charset="0"/>
              </a:rPr>
              <a:t>"%c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altLang="zh-TW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("\n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zh-TW" altLang="en-US" sz="24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48881"/>
              </p:ext>
            </p:extLst>
          </p:nvPr>
        </p:nvGraphicFramePr>
        <p:xfrm>
          <a:off x="6629400" y="1659711"/>
          <a:ext cx="1752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Verdana" pitchFamily="34" charset="0"/>
                          <a:cs typeface="Courier New" pitchFamily="49" charset="0"/>
                        </a:rPr>
                        <a:t>stack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Verdana" pitchFamily="34" charset="0"/>
                          <a:cs typeface="Courier New" pitchFamily="49" charset="0"/>
                        </a:rPr>
                        <a:t>c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Courier New" pitchFamily="49" charset="0"/>
                        </a:rPr>
                        <a:t>*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Verdana" pitchFamily="34" charset="0"/>
                          <a:cs typeface="Courier New" pitchFamily="49" charset="0"/>
                        </a:rPr>
                        <a:t>n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Courier New" pitchFamily="49" charset="0"/>
                        </a:rPr>
                        <a:t>20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>
                          <a:latin typeface="Verdana" pitchFamily="34" charset="0"/>
                          <a:cs typeface="Courier New" pitchFamily="49" charset="0"/>
                        </a:rPr>
                        <a:t>i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Verdana" pitchFamily="34" charset="0"/>
                          <a:cs typeface="Courier New" pitchFamily="49" charset="0"/>
                        </a:rPr>
                        <a:t>0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876300" y="3346033"/>
            <a:ext cx="51816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main(){</a:t>
            </a:r>
          </a:p>
          <a:p>
            <a:r>
              <a:rPr lang="en-US" altLang="zh-TW" sz="2400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drawLine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zh-TW" sz="2400" b="1" dirty="0">
                <a:latin typeface="Courier New" pitchFamily="49" charset="0"/>
                <a:cs typeface="Courier New" pitchFamily="49" charset="0"/>
              </a:rPr>
              <a:t>'*',20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… </a:t>
            </a:r>
            <a:endParaRPr lang="en-US" altLang="zh-TW" sz="2400" dirty="0" smtClean="0">
              <a:latin typeface="Courier New" pitchFamily="49" charset="0"/>
              <a:ea typeface="Verdana" pitchFamily="34" charset="0"/>
              <a:cs typeface="Courier New" pitchFamily="49" charset="0"/>
            </a:endParaRPr>
          </a:p>
          <a:p>
            <a:r>
              <a:rPr lang="en-US" altLang="zh-TW" sz="2400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	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drawLine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'-',10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); </a:t>
            </a:r>
            <a:endParaRPr lang="en-US" altLang="zh-TW" sz="2400" dirty="0">
              <a:latin typeface="Courier New" pitchFamily="49" charset="0"/>
              <a:ea typeface="Verdana" pitchFamily="34" charset="0"/>
              <a:cs typeface="Courier New" pitchFamily="49" charset="0"/>
            </a:endParaRPr>
          </a:p>
          <a:p>
            <a:r>
              <a:rPr lang="en-US" altLang="zh-TW" sz="2400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}</a:t>
            </a:r>
            <a:endParaRPr lang="zh-TW" alt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3990975" y="1269762"/>
            <a:ext cx="119062" cy="25146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4610100" y="1269762"/>
            <a:ext cx="876300" cy="2514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5592569" y="3784361"/>
            <a:ext cx="294183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*****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*****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*****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*****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592569" y="4470162"/>
            <a:ext cx="156324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-----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-----</a:t>
            </a:r>
            <a:endParaRPr lang="zh-TW" alt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80999" y="152400"/>
            <a:ext cx="3729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</a:rPr>
              <a:t>Call by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Value</a:t>
            </a:r>
            <a:r>
              <a:rPr lang="en-US" altLang="zh-TW" sz="2400" dirty="0" smtClean="0">
                <a:latin typeface="Verdana" pitchFamily="34" charset="0"/>
              </a:rPr>
              <a:t> </a:t>
            </a:r>
            <a:r>
              <a:rPr lang="zh-TW" altLang="en-US" sz="2400" dirty="0" smtClean="0">
                <a:latin typeface="Verdana" pitchFamily="34" charset="0"/>
              </a:rPr>
              <a:t>按</a:t>
            </a:r>
            <a:r>
              <a:rPr lang="zh-TW" altLang="en-US" sz="2400" dirty="0" smtClean="0">
                <a:solidFill>
                  <a:srgbClr val="FF0000"/>
                </a:solidFill>
                <a:latin typeface="Verdana" pitchFamily="34" charset="0"/>
              </a:rPr>
              <a:t>值</a:t>
            </a:r>
            <a:r>
              <a:rPr lang="zh-TW" altLang="en-US" sz="2400" dirty="0" smtClean="0">
                <a:latin typeface="Verdana" pitchFamily="34" charset="0"/>
              </a:rPr>
              <a:t>調用</a:t>
            </a:r>
            <a:endParaRPr lang="zh-TW" altLang="en-US" sz="2400" dirty="0">
              <a:latin typeface="Verdana" pitchFamily="34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64220"/>
              </p:ext>
            </p:extLst>
          </p:nvPr>
        </p:nvGraphicFramePr>
        <p:xfrm>
          <a:off x="6629400" y="4839494"/>
          <a:ext cx="1752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Verdana" pitchFamily="34" charset="0"/>
                          <a:cs typeface="Courier New" pitchFamily="49" charset="0"/>
                        </a:rPr>
                        <a:t>stack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Verdana" pitchFamily="34" charset="0"/>
                          <a:cs typeface="Courier New" pitchFamily="49" charset="0"/>
                        </a:rPr>
                        <a:t>c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Courier New" pitchFamily="49" charset="0"/>
                        </a:rPr>
                        <a:t>-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Verdana" pitchFamily="34" charset="0"/>
                          <a:cs typeface="Courier New" pitchFamily="49" charset="0"/>
                        </a:rPr>
                        <a:t>n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Courier New" pitchFamily="49" charset="0"/>
                        </a:rPr>
                        <a:t>10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err="1" smtClean="0">
                          <a:latin typeface="Verdana" pitchFamily="34" charset="0"/>
                          <a:cs typeface="Courier New" pitchFamily="49" charset="0"/>
                        </a:rPr>
                        <a:t>i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Verdana" pitchFamily="34" charset="0"/>
                          <a:cs typeface="Courier New" pitchFamily="49" charset="0"/>
                        </a:rPr>
                        <a:t>0</a:t>
                      </a:r>
                      <a:endParaRPr lang="zh-TW" altLang="en-US" sz="1800" dirty="0">
                        <a:latin typeface="Verdana" pitchFamily="34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15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71500" y="3377366"/>
            <a:ext cx="81915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main(){</a:t>
            </a:r>
          </a:p>
          <a:p>
            <a:r>
              <a:rPr lang="sv-SE" altLang="zh-TW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altLang="zh-TW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sv-SE" altLang="zh-TW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name[50]</a:t>
            </a:r>
            <a:r>
              <a:rPr lang="sv-SE" altLang="zh-TW" sz="2400" dirty="0">
                <a:latin typeface="Courier New" pitchFamily="49" charset="0"/>
                <a:cs typeface="Courier New" pitchFamily="49" charset="0"/>
              </a:rPr>
              <a:t>="chan tai man, joseph</a:t>
            </a:r>
            <a:r>
              <a:rPr lang="sv-SE" altLang="zh-TW" sz="2400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sv-SE" altLang="zh-TW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altLang="zh-TW" sz="2400" dirty="0" smtClean="0">
                <a:latin typeface="Courier New" pitchFamily="49" charset="0"/>
                <a:cs typeface="Courier New" pitchFamily="49" charset="0"/>
              </a:rPr>
              <a:t>allUpper(</a:t>
            </a:r>
            <a:r>
              <a:rPr lang="sv-SE" altLang="zh-TW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sv-SE" altLang="zh-TW" sz="2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zh-TW" sz="2400" dirty="0">
              <a:latin typeface="Courier New" pitchFamily="49" charset="0"/>
              <a:ea typeface="Verdana" pitchFamily="34" charset="0"/>
              <a:cs typeface="Courier New" pitchFamily="49" charset="0"/>
            </a:endParaRPr>
          </a:p>
          <a:p>
            <a:r>
              <a:rPr lang="en-US" altLang="zh-TW" sz="2400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}</a:t>
            </a:r>
            <a:endParaRPr lang="zh-TW" alt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09600" y="956608"/>
            <a:ext cx="621030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allUpper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zh-TW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s</a:t>
            </a:r>
            <a:r>
              <a:rPr lang="en-US" altLang="zh-TW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(s); </a:t>
            </a:r>
            <a:r>
              <a:rPr lang="en-US" altLang="zh-TW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zh-TW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s[</a:t>
            </a:r>
            <a:r>
              <a:rPr lang="en-US" altLang="zh-TW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altLang="zh-TW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toupper</a:t>
            </a:r>
            <a:r>
              <a:rPr lang="en-US" altLang="zh-TW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(s[</a:t>
            </a:r>
            <a:r>
              <a:rPr lang="en-US" altLang="zh-TW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zh-TW" altLang="en-US" sz="24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825065"/>
              </p:ext>
            </p:extLst>
          </p:nvPr>
        </p:nvGraphicFramePr>
        <p:xfrm>
          <a:off x="7010400" y="1062563"/>
          <a:ext cx="1752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Verdana" pitchFamily="34" charset="0"/>
                        </a:rPr>
                        <a:t>stack</a:t>
                      </a:r>
                      <a:endParaRPr lang="zh-TW" altLang="en-US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err="1" smtClean="0">
                          <a:latin typeface="Verdana" pitchFamily="34" charset="0"/>
                        </a:rPr>
                        <a:t>i</a:t>
                      </a:r>
                      <a:endParaRPr lang="zh-TW" altLang="en-US" dirty="0">
                        <a:latin typeface="Verdan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Verdana" pitchFamily="34" charset="0"/>
                        </a:rPr>
                        <a:t>0</a:t>
                      </a:r>
                      <a:endParaRPr lang="zh-TW" altLang="en-US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3505200" y="1371600"/>
            <a:ext cx="923925" cy="2895600"/>
          </a:xfrm>
          <a:prstGeom prst="straightConnector1">
            <a:avLst/>
          </a:prstGeom>
          <a:ln w="38100">
            <a:solidFill>
              <a:srgbClr val="00B0F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4667250" y="3146533"/>
            <a:ext cx="3924088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v-SE" altLang="zh-TW" sz="2400" dirty="0">
                <a:latin typeface="Verdana" pitchFamily="34" charset="0"/>
              </a:rPr>
              <a:t>CHAN TAI MAN, </a:t>
            </a:r>
            <a:r>
              <a:rPr lang="sv-SE" altLang="zh-TW" sz="2400" dirty="0" smtClean="0">
                <a:latin typeface="Verdana" pitchFamily="34" charset="0"/>
              </a:rPr>
              <a:t>JOSEPH</a:t>
            </a:r>
            <a:endParaRPr lang="zh-TW" altLang="en-US" sz="2400" dirty="0">
              <a:solidFill>
                <a:srgbClr val="FF0000"/>
              </a:solidFill>
              <a:latin typeface="Verdana" pitchFamily="34" charset="0"/>
              <a:cs typeface="Courier New" pitchFamily="49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81000" y="152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</a:rPr>
              <a:t>Call by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Reference</a:t>
            </a:r>
            <a:r>
              <a:rPr lang="en-US" altLang="zh-TW" sz="2400" dirty="0" smtClean="0">
                <a:latin typeface="Verdana" pitchFamily="34" charset="0"/>
              </a:rPr>
              <a:t> </a:t>
            </a:r>
            <a:r>
              <a:rPr lang="zh-TW" altLang="en-US" sz="2400" dirty="0" smtClean="0">
                <a:latin typeface="Verdana" pitchFamily="34" charset="0"/>
              </a:rPr>
              <a:t>按</a:t>
            </a:r>
            <a:r>
              <a:rPr lang="zh-TW" altLang="en-US" sz="2400" dirty="0" smtClean="0">
                <a:solidFill>
                  <a:srgbClr val="FF0000"/>
                </a:solidFill>
                <a:latin typeface="Verdana" pitchFamily="34" charset="0"/>
              </a:rPr>
              <a:t>址</a:t>
            </a:r>
            <a:r>
              <a:rPr lang="zh-TW" altLang="en-US" sz="2400" dirty="0" smtClean="0">
                <a:latin typeface="Verdana" pitchFamily="34" charset="0"/>
              </a:rPr>
              <a:t>調用</a:t>
            </a:r>
            <a:endParaRPr lang="zh-TW" altLang="en-US" sz="2400" dirty="0">
              <a:latin typeface="Verdana" pitchFamily="34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91384"/>
              </p:ext>
            </p:extLst>
          </p:nvPr>
        </p:nvGraphicFramePr>
        <p:xfrm>
          <a:off x="5791200" y="4419600"/>
          <a:ext cx="21336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name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h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715000" y="4800600"/>
            <a:ext cx="30489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s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530153" y="5091410"/>
            <a:ext cx="360387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v-SE" altLang="zh-TW" sz="2400" dirty="0" smtClean="0">
                <a:latin typeface="Verdana" pitchFamily="34" charset="0"/>
              </a:rPr>
              <a:t>scanf("%s", </a:t>
            </a:r>
            <a:r>
              <a:rPr lang="sv-SE" altLang="zh-TW" sz="2400" dirty="0" smtClean="0">
                <a:solidFill>
                  <a:srgbClr val="FF0000"/>
                </a:solidFill>
                <a:latin typeface="Verdana" pitchFamily="34" charset="0"/>
              </a:rPr>
              <a:t>&amp;</a:t>
            </a:r>
            <a:r>
              <a:rPr lang="sv-SE" altLang="zh-TW" sz="2400" dirty="0" smtClean="0">
                <a:latin typeface="Verdana" pitchFamily="34" charset="0"/>
              </a:rPr>
              <a:t> name);</a:t>
            </a:r>
            <a:endParaRPr lang="zh-TW" altLang="en-US" sz="2400" dirty="0">
              <a:solidFill>
                <a:srgbClr val="FF0000"/>
              </a:solidFill>
              <a:latin typeface="Verdana" pitchFamily="34" charset="0"/>
              <a:cs typeface="Courier New" pitchFamily="49" charset="0"/>
            </a:endParaRPr>
          </a:p>
        </p:txBody>
      </p:sp>
      <p:cxnSp>
        <p:nvCxnSpPr>
          <p:cNvPr id="18" name="直線接點 17"/>
          <p:cNvCxnSpPr/>
          <p:nvPr/>
        </p:nvCxnSpPr>
        <p:spPr>
          <a:xfrm flipH="1">
            <a:off x="3571875" y="5091410"/>
            <a:ext cx="104775" cy="54739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7467600" y="4800600"/>
            <a:ext cx="396262" cy="144655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v-SE" altLang="zh-TW" sz="2200" dirty="0" smtClean="0">
                <a:latin typeface="Verdana" pitchFamily="34" charset="0"/>
              </a:rPr>
              <a:t>C</a:t>
            </a:r>
          </a:p>
          <a:p>
            <a:r>
              <a:rPr lang="sv-SE" altLang="zh-TW" sz="2200" dirty="0" smtClean="0">
                <a:latin typeface="Verdana" pitchFamily="34" charset="0"/>
              </a:rPr>
              <a:t>H</a:t>
            </a:r>
          </a:p>
          <a:p>
            <a:r>
              <a:rPr lang="sv-SE" altLang="zh-TW" sz="2200" dirty="0" smtClean="0">
                <a:latin typeface="Verdana" pitchFamily="34" charset="0"/>
              </a:rPr>
              <a:t>A</a:t>
            </a:r>
          </a:p>
          <a:p>
            <a:r>
              <a:rPr lang="sv-SE" altLang="zh-TW" sz="2200" dirty="0" smtClean="0">
                <a:latin typeface="Verdana" pitchFamily="34" charset="0"/>
              </a:rPr>
              <a:t>N</a:t>
            </a:r>
            <a:endParaRPr lang="zh-TW" altLang="en-US" sz="2200" dirty="0">
              <a:solidFill>
                <a:srgbClr val="FF0000"/>
              </a:solidFill>
              <a:latin typeface="Verdana" pitchFamily="34" charset="0"/>
              <a:cs typeface="Courier New" pitchFamily="49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352800" y="621268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  <a:latin typeface="Verdana" pitchFamily="34" charset="0"/>
              </a:rPr>
              <a:t>address of name</a:t>
            </a:r>
            <a:endParaRPr lang="zh-TW" altLang="en-US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810000" y="54864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  <a:latin typeface="Verdana" pitchFamily="34" charset="0"/>
              </a:rPr>
              <a:t>address</a:t>
            </a:r>
            <a:endParaRPr lang="zh-TW" altLang="en-US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2" name="直線圖說文字 1 1"/>
          <p:cNvSpPr/>
          <p:nvPr/>
        </p:nvSpPr>
        <p:spPr>
          <a:xfrm>
            <a:off x="3124200" y="5943600"/>
            <a:ext cx="2009825" cy="762000"/>
          </a:xfrm>
          <a:prstGeom prst="borderCallout1">
            <a:avLst>
              <a:gd name="adj1" fmla="val 15802"/>
              <a:gd name="adj2" fmla="val 105951"/>
              <a:gd name="adj3" fmla="val -89996"/>
              <a:gd name="adj4" fmla="val 14878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s and name share the same address</a:t>
            </a:r>
            <a:endParaRPr lang="zh-HK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085043" y="4355068"/>
            <a:ext cx="390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  <a:latin typeface="Verdana" pitchFamily="34" charset="0"/>
              </a:rPr>
              <a:t>changes to s 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 </a:t>
            </a:r>
            <a:r>
              <a:rPr lang="en-US" altLang="zh-TW" dirty="0" smtClean="0">
                <a:solidFill>
                  <a:srgbClr val="00B0F0"/>
                </a:solidFill>
                <a:latin typeface="Verdana" pitchFamily="34" charset="0"/>
              </a:rPr>
              <a:t>changes to </a:t>
            </a:r>
            <a:r>
              <a:rPr lang="en-US" altLang="zh-TW" dirty="0" smtClean="0">
                <a:solidFill>
                  <a:srgbClr val="00B0F0"/>
                </a:solidFill>
                <a:latin typeface="Verdana" pitchFamily="34" charset="0"/>
              </a:rPr>
              <a:t>name</a:t>
            </a:r>
            <a:endParaRPr lang="zh-TW" altLang="en-US" dirty="0">
              <a:solidFill>
                <a:srgbClr val="00B0F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6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17" grpId="0" animBg="1"/>
      <p:bldP spid="22" grpId="0" animBg="1"/>
      <p:bldP spid="35" grpId="0" animBg="1"/>
      <p:bldP spid="15" grpId="0"/>
      <p:bldP spid="19" grpId="0"/>
      <p:bldP spid="2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67688"/>
              </p:ext>
            </p:extLst>
          </p:nvPr>
        </p:nvGraphicFramePr>
        <p:xfrm>
          <a:off x="457200" y="381000"/>
          <a:ext cx="8153400" cy="228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33600"/>
                <a:gridCol w="33528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Verdana" pitchFamily="34" charset="0"/>
                          <a:cs typeface="Verdana" pitchFamily="34" charset="0"/>
                        </a:rPr>
                        <a:t>地址</a:t>
                      </a:r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Address</a:t>
                      </a:r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Verdana" pitchFamily="34" charset="0"/>
                          <a:cs typeface="Verdana" pitchFamily="34" charset="0"/>
                        </a:rPr>
                        <a:t>值</a:t>
                      </a:r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Value</a:t>
                      </a:r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</a:t>
                      </a:r>
                      <a:r>
                        <a:rPr lang="en-US" altLang="zh-TW" sz="2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x=10;</a:t>
                      </a:r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Verdana" pitchFamily="34" charset="0"/>
                        </a:rPr>
                        <a:t>&amp;x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x</a:t>
                      </a:r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err="1" smtClean="0">
                          <a:latin typeface="Verdana" pitchFamily="34" charset="0"/>
                          <a:cs typeface="Verdana" pitchFamily="34" charset="0"/>
                        </a:rPr>
                        <a:t>int</a:t>
                      </a:r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Verdana" pitchFamily="34" charset="0"/>
                        </a:rPr>
                        <a:t>*</a:t>
                      </a:r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y;</a:t>
                      </a:r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y</a:t>
                      </a:r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Verdana" pitchFamily="34" charset="0"/>
                        </a:rPr>
                        <a:t>*y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char s[10];</a:t>
                      </a:r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Verdana" pitchFamily="34" charset="0"/>
                        </a:rPr>
                        <a:t>&amp;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Verdana" pitchFamily="34" charset="0"/>
                        </a:rPr>
                        <a:t>s[0],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Verdana" pitchFamily="34" charset="0"/>
                        </a:rPr>
                        <a:t> &amp;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Verdana" pitchFamily="34" charset="0"/>
                        </a:rPr>
                        <a:t>s[9]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Verdana" pitchFamily="34" charset="0"/>
                        </a:rPr>
                        <a:t>s[0], s[9]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char 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Verdana" pitchFamily="34" charset="0"/>
                        </a:rPr>
                        <a:t>*</a:t>
                      </a:r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s;</a:t>
                      </a:r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Verdana" pitchFamily="34" charset="0"/>
                          <a:cs typeface="Verdana" pitchFamily="34" charset="0"/>
                        </a:rPr>
                        <a:t>s, s+1</a:t>
                      </a:r>
                      <a:endParaRPr lang="zh-TW" altLang="en-US" sz="2400" dirty="0"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Verdana" pitchFamily="34" charset="0"/>
                          <a:cs typeface="Verdana" pitchFamily="34" charset="0"/>
                        </a:rPr>
                        <a:t>*s, *(s+1)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2971800" y="3035786"/>
            <a:ext cx="5257800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(" x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=%</a:t>
            </a:r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\n", x);</a:t>
            </a:r>
          </a:p>
          <a:p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("*y=%</a:t>
            </a:r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\n",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*y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);	//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error</a:t>
            </a:r>
            <a:endParaRPr lang="zh-TW" altLang="en-US" sz="24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57400" y="4038600"/>
            <a:ext cx="3962400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y =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&amp;x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;</a:t>
            </a:r>
          </a:p>
          <a:p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("*y=%</a:t>
            </a:r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\n",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*y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);</a:t>
            </a:r>
            <a:endParaRPr lang="zh-TW" altLang="en-US" sz="24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971800" y="5029200"/>
            <a:ext cx="426720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y = 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malloc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(</a:t>
            </a:r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sizeof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(</a:t>
            </a:r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));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*y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 = 100;</a:t>
            </a:r>
          </a:p>
          <a:p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("*y=%</a:t>
            </a:r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\n",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*y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);</a:t>
            </a:r>
            <a:endParaRPr lang="zh-TW" altLang="en-US" sz="24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57200" y="30552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 x=10;</a:t>
            </a:r>
          </a:p>
          <a:p>
            <a:r>
              <a:rPr lang="en-US" altLang="zh-TW" sz="2400" dirty="0" err="1" smtClean="0">
                <a:latin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*y</a:t>
            </a:r>
            <a:r>
              <a:rPr lang="en-US" altLang="zh-TW" sz="2400" dirty="0" smtClean="0">
                <a:latin typeface="Verdana" pitchFamily="34" charset="0"/>
                <a:cs typeface="Verdana" pitchFamily="34" charset="0"/>
              </a:rPr>
              <a:t>;</a:t>
            </a:r>
            <a:endParaRPr lang="zh-TW" altLang="en-US" sz="24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457200" y="1524000"/>
            <a:ext cx="48006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sumN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){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if(n&lt;=0) return 0;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return 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n+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sumN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(n-1)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lang="zh-TW" altLang="en-US" sz="2400" dirty="0">
              <a:latin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939234"/>
              </p:ext>
            </p:extLst>
          </p:nvPr>
        </p:nvGraphicFramePr>
        <p:xfrm>
          <a:off x="6553200" y="381000"/>
          <a:ext cx="1752600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stack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57200" y="3352800"/>
            <a:ext cx="48006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main(){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a=10, b=20, c=30;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 = 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sumN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("c=%</a:t>
            </a:r>
            <a:r>
              <a:rPr lang="en-US" altLang="zh-TW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\n",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lang="zh-TW" altLang="en-US" sz="24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0098"/>
              </p:ext>
            </p:extLst>
          </p:nvPr>
        </p:nvGraphicFramePr>
        <p:xfrm>
          <a:off x="6553200" y="4993640"/>
          <a:ext cx="1752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282</Words>
  <Application>Microsoft Office PowerPoint</Application>
  <PresentationFormat>如螢幕大小 (4:3)</PresentationFormat>
  <Paragraphs>153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Theme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cyszeto</dc:creator>
  <cp:lastModifiedBy>User209</cp:lastModifiedBy>
  <cp:revision>83</cp:revision>
  <dcterms:created xsi:type="dcterms:W3CDTF">2006-08-16T00:00:00Z</dcterms:created>
  <dcterms:modified xsi:type="dcterms:W3CDTF">2013-03-26T05:41:46Z</dcterms:modified>
</cp:coreProperties>
</file>