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5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7057B-790D-4C24-9ECE-08040476593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347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86B6E-C12C-4501-98B9-F59BA587A76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568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686F7-84D1-4F97-84F4-C85DC2941CD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439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C1726-2202-46FC-8485-F4EFBB66CE2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125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34733-CECF-42AD-B098-9231AB5B6E7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906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01E29-B247-4C79-AC43-0CEDE04761F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712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D2E64-B654-4883-904E-116A007A6F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613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9D963-DF86-4A12-B795-39A8A16109B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458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7F408-F283-495F-8DAB-C2269F8A02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13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3BF38-BBAD-431D-A840-DED78F847A6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261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4835-2DF6-481E-A8DC-E4B68D7A3E4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02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296D398-E3D6-4AD2-AF3A-AB54DF79C6E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tir.ac.uk/~mew/dissertation/" TargetMode="External"/><Relationship Id="rId2" Type="http://schemas.openxmlformats.org/officeDocument/2006/relationships/hyperlink" Target="http://www.apsu.edu/myersb2/linked_list_animation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heparticle.com/javadata2.html" TargetMode="External"/><Relationship Id="rId5" Type="http://schemas.openxmlformats.org/officeDocument/2006/relationships/hyperlink" Target="http://www.eecg.toronto.edu/~jayar/courses/aps105S/quizzes/quiz2b/node2.html" TargetMode="External"/><Relationship Id="rId4" Type="http://schemas.openxmlformats.org/officeDocument/2006/relationships/hyperlink" Target="http://www.apl.jhu.edu/Classes/605202/felikson/lectures/L3/L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array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62000"/>
            <a:ext cx="53530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array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45815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rray2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5695950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que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47244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queue-c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33800"/>
            <a:ext cx="701992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25" name="Group 133"/>
          <p:cNvGraphicFramePr>
            <a:graphicFrameLocks noGrp="1"/>
          </p:cNvGraphicFramePr>
          <p:nvPr/>
        </p:nvGraphicFramePr>
        <p:xfrm>
          <a:off x="457200" y="457200"/>
          <a:ext cx="8229600" cy="4846320"/>
        </p:xfrm>
        <a:graphic>
          <a:graphicData uri="http://schemas.openxmlformats.org/drawingml/2006/table">
            <a:tbl>
              <a:tblPr/>
              <a:tblGrid>
                <a:gridCol w="280988"/>
                <a:gridCol w="1216025"/>
                <a:gridCol w="3365500"/>
                <a:gridCol w="3367087"/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資料結構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優點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缺點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陣列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(Array)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沒有額外變量 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例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head, next,...)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運作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操作較簡單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更新資料時，若要保持順序，需要移動較大量資料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靜態結構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Static (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宣告時已決定了陣列元素多少，不能在程式執行期間增減元素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隊列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Queue (FIFO)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容易更新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加入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enqueue: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隊尾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tail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移除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dequeue: 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隊首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head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需要額外變量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head / tail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堆疊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Stack (LIFO)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容易操作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加入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Push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移除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Pop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皆在頂部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stack top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進行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需要額外變量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top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鏈表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Linked List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加新或移除資料時，只需改動少量資料，仍能保持順序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動態結構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Dynamic (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程式執行期間，可隨意增減元素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需要額外變量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head, next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運作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操作較複雜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搜尋、更新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26" name="Text Box 134"/>
          <p:cNvSpPr txBox="1">
            <a:spLocks noChangeArrowheads="1"/>
          </p:cNvSpPr>
          <p:nvPr/>
        </p:nvSpPr>
        <p:spPr bwMode="auto">
          <a:xfrm>
            <a:off x="1981200" y="5410200"/>
            <a:ext cx="36766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2D Array: 98Queen, 00, 06, 08, 09</a:t>
            </a:r>
          </a:p>
          <a:p>
            <a:r>
              <a:rPr lang="en-US" altLang="zh-TW"/>
              <a:t>Stack 05, 06</a:t>
            </a:r>
          </a:p>
          <a:p>
            <a:r>
              <a:rPr lang="en-US" altLang="zh-TW"/>
              <a:t>LList: 94, 07, 08, 09</a:t>
            </a:r>
          </a:p>
          <a:p>
            <a:r>
              <a:rPr lang="en-US" altLang="zh-TW"/>
              <a:t>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56" name="Group 288"/>
          <p:cNvGraphicFramePr>
            <a:graphicFrameLocks noGrp="1"/>
          </p:cNvGraphicFramePr>
          <p:nvPr/>
        </p:nvGraphicFramePr>
        <p:xfrm>
          <a:off x="533400" y="457200"/>
          <a:ext cx="8077200" cy="5212080"/>
        </p:xfrm>
        <a:graphic>
          <a:graphicData uri="http://schemas.openxmlformats.org/drawingml/2006/table">
            <a:tbl>
              <a:tblPr/>
              <a:tblGrid>
                <a:gridCol w="381000"/>
                <a:gridCol w="2895600"/>
                <a:gridCol w="2819400"/>
                <a:gridCol w="1981200"/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#define N 100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Linear Ordered List (Array)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char List [N] [10];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Queue (FIFO)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char Queue [N] [10];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int Head, Tail;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Circular Queue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Priority Queue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Stack (LIFO)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char Stack [N] [10];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int Top;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Linked List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char LList [N] [10];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int Next [N];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int Head;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Doubly Linked Lists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Binary Tree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DiGraph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Heap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8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Hash Table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" y="381000"/>
            <a:ext cx="8610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9875" indent="-269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Char char="•"/>
            </a:pPr>
            <a:r>
              <a:rPr lang="en-US" altLang="zh-TW">
                <a:latin typeface="Verdana" panose="020B0604030504040204" pitchFamily="34" charset="0"/>
                <a:hlinkClick r:id="rId2"/>
              </a:rPr>
              <a:t>http://www.apsu.edu/myersb2/linked_list_animation.htm</a:t>
            </a:r>
            <a:endParaRPr lang="en-US" altLang="zh-TW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zh-TW">
                <a:latin typeface="Verdana" panose="020B0604030504040204" pitchFamily="34" charset="0"/>
                <a:hlinkClick r:id="rId3"/>
              </a:rPr>
              <a:t>http://www.cs.stir.ac.uk/~mew/dissertation/</a:t>
            </a:r>
            <a:endParaRPr lang="en-US" altLang="zh-TW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zh-TW">
                <a:latin typeface="Verdana" panose="020B0604030504040204" pitchFamily="34" charset="0"/>
                <a:hlinkClick r:id="rId4"/>
              </a:rPr>
              <a:t>http://www.apl.jhu.edu/Classes/605202/felikson/lectures/L3/L3.html</a:t>
            </a:r>
            <a:endParaRPr lang="en-US" altLang="zh-TW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zh-TW">
                <a:latin typeface="Verdana" panose="020B0604030504040204" pitchFamily="34" charset="0"/>
                <a:hlinkClick r:id="rId5"/>
              </a:rPr>
              <a:t>http://www.eecg.toronto.edu/~jayar/courses/aps105S/quizzes/quiz2b/node2.html</a:t>
            </a:r>
            <a:endParaRPr lang="en-US" altLang="zh-TW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zh-TW">
                <a:latin typeface="Verdana" panose="020B0604030504040204" pitchFamily="34" charset="0"/>
                <a:hlinkClick r:id="rId6"/>
              </a:rPr>
              <a:t>http://www.theparticle.com/javadata2.html</a:t>
            </a:r>
            <a:endParaRPr lang="en-US" altLang="zh-TW">
              <a:latin typeface="Verdana" panose="020B0604030504040204" pitchFamily="34" charset="0"/>
            </a:endParaRPr>
          </a:p>
        </p:txBody>
      </p:sp>
      <p:graphicFrame>
        <p:nvGraphicFramePr>
          <p:cNvPr id="6282" name="Group 138"/>
          <p:cNvGraphicFramePr>
            <a:graphicFrameLocks noGrp="1"/>
          </p:cNvGraphicFramePr>
          <p:nvPr/>
        </p:nvGraphicFramePr>
        <p:xfrm>
          <a:off x="381000" y="2408238"/>
          <a:ext cx="8534400" cy="4084320"/>
        </p:xfrm>
        <a:graphic>
          <a:graphicData uri="http://schemas.openxmlformats.org/drawingml/2006/table">
            <a:tbl>
              <a:tblPr/>
              <a:tblGrid>
                <a:gridCol w="290513"/>
                <a:gridCol w="1196975"/>
                <a:gridCol w="3603625"/>
                <a:gridCol w="3443287"/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Data Structure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Advantages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Disadvantages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Linear Ordered List (Array)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No additional storage is required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Simple in operation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Large overhead for updating (i.e. shifting of elements up or down the list)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Static (elements cannot be added at run-time)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Queue (FIFO)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Easy to update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Enqueue at the tail of Queue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Dequeue at the head of Queue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Additional storage is required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04800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i.e. Head / Tail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Stack (LIFO)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Push and Pop operation are always performed at the Stack Top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Additional storage is required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04800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i.e. Top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Linked List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Insertion and Deletion are easier than those of a Linear List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Dynamic (nodes can be added or removed at run-time)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304800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Additional storage is required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04800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i.e. Head, Link to next node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More complex algorithm is required for searching and updating is used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437</Words>
  <Application>Microsoft Office PowerPoint</Application>
  <PresentationFormat>如螢幕大小 (4:3)</PresentationFormat>
  <Paragraphs>91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Arial</vt:lpstr>
      <vt:lpstr>新細明體</vt:lpstr>
      <vt:lpstr>Verdana</vt:lpstr>
      <vt:lpstr>Times New Roman</vt:lpstr>
      <vt:lpstr>Wingdings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12</cp:revision>
  <cp:lastPrinted>1601-01-01T00:00:00Z</cp:lastPrinted>
  <dcterms:created xsi:type="dcterms:W3CDTF">1601-01-01T00:00:00Z</dcterms:created>
  <dcterms:modified xsi:type="dcterms:W3CDTF">2015-12-02T01:11:53Z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