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xls" ContentType="application/vnd.ms-exce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0" r:id="rId1"/>
  </p:sldMasterIdLst>
  <p:notesMasterIdLst>
    <p:notesMasterId r:id="rId46"/>
  </p:notesMasterIdLst>
  <p:handoutMasterIdLst>
    <p:handoutMasterId r:id="rId47"/>
  </p:handoutMasterIdLst>
  <p:sldIdLst>
    <p:sldId id="257" r:id="rId2"/>
    <p:sldId id="316" r:id="rId3"/>
    <p:sldId id="258" r:id="rId4"/>
    <p:sldId id="330" r:id="rId5"/>
    <p:sldId id="341" r:id="rId6"/>
    <p:sldId id="336" r:id="rId7"/>
    <p:sldId id="310" r:id="rId8"/>
    <p:sldId id="311" r:id="rId9"/>
    <p:sldId id="261" r:id="rId10"/>
    <p:sldId id="265" r:id="rId11"/>
    <p:sldId id="266" r:id="rId12"/>
    <p:sldId id="268" r:id="rId13"/>
    <p:sldId id="262" r:id="rId14"/>
    <p:sldId id="271" r:id="rId15"/>
    <p:sldId id="272" r:id="rId16"/>
    <p:sldId id="274" r:id="rId17"/>
    <p:sldId id="308" r:id="rId18"/>
    <p:sldId id="277" r:id="rId19"/>
    <p:sldId id="337" r:id="rId20"/>
    <p:sldId id="324" r:id="rId21"/>
    <p:sldId id="281" r:id="rId22"/>
    <p:sldId id="326" r:id="rId23"/>
    <p:sldId id="289" r:id="rId24"/>
    <p:sldId id="290" r:id="rId25"/>
    <p:sldId id="291" r:id="rId26"/>
    <p:sldId id="328" r:id="rId27"/>
    <p:sldId id="302" r:id="rId28"/>
    <p:sldId id="303" r:id="rId29"/>
    <p:sldId id="304" r:id="rId30"/>
    <p:sldId id="305" r:id="rId31"/>
    <p:sldId id="293" r:id="rId32"/>
    <p:sldId id="300" r:id="rId33"/>
    <p:sldId id="338" r:id="rId34"/>
    <p:sldId id="340" r:id="rId35"/>
    <p:sldId id="339" r:id="rId36"/>
    <p:sldId id="314" r:id="rId37"/>
    <p:sldId id="315" r:id="rId38"/>
    <p:sldId id="331" r:id="rId39"/>
    <p:sldId id="301" r:id="rId40"/>
    <p:sldId id="295" r:id="rId41"/>
    <p:sldId id="297" r:id="rId42"/>
    <p:sldId id="334" r:id="rId43"/>
    <p:sldId id="306" r:id="rId44"/>
    <p:sldId id="307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細明體" pitchFamily="49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細明體" pitchFamily="49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細明體" pitchFamily="49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細明體" pitchFamily="49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細明體" pitchFamily="49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細明體" pitchFamily="49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細明體" pitchFamily="49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細明體" pitchFamily="49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細明體" pitchFamily="49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99"/>
    <a:srgbClr val="000000"/>
    <a:srgbClr val="660066"/>
    <a:srgbClr val="FF0000"/>
    <a:srgbClr val="CC66FF"/>
    <a:srgbClr val="FF0066"/>
    <a:srgbClr val="003300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197" y="-269"/>
      </p:cViewPr>
      <p:guideLst>
        <p:guide orient="horz" pos="912"/>
        <p:guide pos="20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240"/>
    </p:cViewPr>
  </p:sorterViewPr>
  <p:notesViewPr>
    <p:cSldViewPr snapToGrid="0"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emf"/><Relationship Id="rId1" Type="http://schemas.openxmlformats.org/officeDocument/2006/relationships/image" Target="../media/image8.png"/><Relationship Id="rId6" Type="http://schemas.openxmlformats.org/officeDocument/2006/relationships/image" Target="../media/image11.emf"/><Relationship Id="rId5" Type="http://schemas.openxmlformats.org/officeDocument/2006/relationships/image" Target="../media/image10.png"/><Relationship Id="rId4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ea typeface="新細明體" pitchFamily="2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ea typeface="新細明體" pitchFamily="2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ea typeface="新細明體" pitchFamily="2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ea typeface="新細明體" pitchFamily="2" charset="-120"/>
              </a:defRPr>
            </a:lvl1pPr>
          </a:lstStyle>
          <a:p>
            <a:pPr>
              <a:defRPr/>
            </a:pPr>
            <a:fld id="{844A443A-0B20-4F56-BA3D-45F8C777324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ffectLst/>
                <a:ea typeface="新細明體" pitchFamily="2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7107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zh-TW" noProof="0" smtClean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ffectLst/>
                <a:ea typeface="新細明體" pitchFamily="2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ffectLst/>
                <a:ea typeface="新細明體" pitchFamily="2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ffectLst/>
                <a:ea typeface="新細明體" pitchFamily="2" charset="-120"/>
              </a:defRPr>
            </a:lvl1pPr>
          </a:lstStyle>
          <a:p>
            <a:pPr>
              <a:defRPr/>
            </a:pPr>
            <a:fld id="{0E86A9ED-12AB-4EFD-8E63-50B056C9455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2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2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2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2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2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EB742A-07BC-46CB-8FAD-90D494C85347}" type="slidenum">
              <a:rPr lang="zh-TW" altLang="en-US" smtClean="0">
                <a:ea typeface="新細明體" pitchFamily="18" charset="-120"/>
              </a:rPr>
              <a:pPr/>
              <a:t>4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B4AA8A-2583-44F9-BB26-0D6F7A01CC78}" type="slidenum">
              <a:rPr lang="zh-TW" altLang="en-US" smtClean="0">
                <a:ea typeface="新細明體" pitchFamily="18" charset="-120"/>
              </a:rPr>
              <a:pPr/>
              <a:t>18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77D0E0-F0AA-43AA-8297-7692C6D76087}" type="slidenum">
              <a:rPr lang="zh-TW" altLang="en-US" smtClean="0">
                <a:ea typeface="新細明體" pitchFamily="18" charset="-120"/>
              </a:rPr>
              <a:pPr/>
              <a:t>19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2E8AC1-D75B-43AC-A553-E464B6F58CD3}" type="slidenum">
              <a:rPr lang="zh-TW" altLang="en-US" smtClean="0">
                <a:ea typeface="新細明體" pitchFamily="18" charset="-120"/>
              </a:rPr>
              <a:pPr/>
              <a:t>20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177DF6-BD89-46DF-822A-F025AABF8A2B}" type="slidenum">
              <a:rPr lang="zh-TW" altLang="en-US" smtClean="0">
                <a:ea typeface="新細明體" pitchFamily="18" charset="-120"/>
              </a:rPr>
              <a:pPr/>
              <a:t>21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EFDC40-9BE9-405A-A729-B6D56289872E}" type="slidenum">
              <a:rPr lang="zh-TW" altLang="en-US" smtClean="0">
                <a:ea typeface="新細明體" pitchFamily="18" charset="-120"/>
              </a:rPr>
              <a:pPr/>
              <a:t>22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3938A9-1CFE-4D67-83C0-3550748E9EE6}" type="slidenum">
              <a:rPr lang="zh-TW" altLang="en-US" smtClean="0">
                <a:ea typeface="新細明體" pitchFamily="18" charset="-120"/>
              </a:rPr>
              <a:pPr/>
              <a:t>23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8C11B8-A561-4D79-B4D8-2E58E1B520E3}" type="slidenum">
              <a:rPr lang="zh-TW" altLang="en-US" smtClean="0">
                <a:ea typeface="新細明體" pitchFamily="18" charset="-120"/>
              </a:rPr>
              <a:pPr/>
              <a:t>25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80E2B8-312F-472F-82B6-A9DD58C17293}" type="slidenum">
              <a:rPr lang="zh-TW" altLang="en-US" smtClean="0">
                <a:ea typeface="新細明體" pitchFamily="18" charset="-120"/>
              </a:rPr>
              <a:pPr/>
              <a:t>26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F0DB70-A4A0-45C7-A740-924F2767038E}" type="slidenum">
              <a:rPr lang="zh-TW" altLang="en-US" smtClean="0">
                <a:ea typeface="新細明體" pitchFamily="18" charset="-120"/>
              </a:rPr>
              <a:pPr/>
              <a:t>27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49FCE9-3C82-4BA3-86CE-5E5149AAE856}" type="slidenum">
              <a:rPr lang="zh-TW" altLang="en-US" smtClean="0">
                <a:ea typeface="新細明體" pitchFamily="18" charset="-120"/>
              </a:rPr>
              <a:pPr/>
              <a:t>28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ADA49B-79AB-419A-9171-351EF2C2C74A}" type="slidenum">
              <a:rPr lang="zh-TW" altLang="en-US" smtClean="0">
                <a:ea typeface="新細明體" pitchFamily="18" charset="-120"/>
              </a:rPr>
              <a:pPr/>
              <a:t>6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E9AEF4-94C2-41D7-BE0D-0587AF57C93E}" type="slidenum">
              <a:rPr lang="zh-TW" altLang="en-US" smtClean="0">
                <a:ea typeface="新細明體" pitchFamily="18" charset="-120"/>
              </a:rPr>
              <a:pPr/>
              <a:t>29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CA4BB7-D9B4-4789-91E9-9059400C64AD}" type="slidenum">
              <a:rPr lang="zh-TW" altLang="en-US" smtClean="0">
                <a:ea typeface="新細明體" pitchFamily="18" charset="-120"/>
              </a:rPr>
              <a:pPr/>
              <a:t>30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748DF6-3110-458A-9E77-0E3FE7DB236B}" type="slidenum">
              <a:rPr lang="zh-TW" altLang="en-US" smtClean="0">
                <a:ea typeface="新細明體" pitchFamily="18" charset="-120"/>
              </a:rPr>
              <a:pPr/>
              <a:t>31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58A1FB-ECCE-42EF-97E0-D2E2BA16F777}" type="slidenum">
              <a:rPr lang="zh-TW" altLang="en-US" smtClean="0">
                <a:ea typeface="新細明體" pitchFamily="18" charset="-120"/>
              </a:rPr>
              <a:pPr/>
              <a:t>32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A20906-2556-4A5A-B6D8-50FDFD0FB4BE}" type="slidenum">
              <a:rPr lang="zh-TW" altLang="en-US" smtClean="0">
                <a:ea typeface="新細明體" pitchFamily="18" charset="-120"/>
              </a:rPr>
              <a:pPr/>
              <a:t>33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51B6B-0CB1-4446-949D-3E9B8B6F7F06}" type="slidenum">
              <a:rPr lang="zh-TW" altLang="en-US" smtClean="0">
                <a:ea typeface="新細明體" pitchFamily="18" charset="-120"/>
              </a:rPr>
              <a:pPr/>
              <a:t>34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D50965-64B3-4412-A938-3E9D5B175308}" type="slidenum">
              <a:rPr lang="zh-TW" altLang="en-US" smtClean="0">
                <a:ea typeface="新細明體" pitchFamily="18" charset="-120"/>
              </a:rPr>
              <a:pPr/>
              <a:t>35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25D4DE-BFE6-4721-886C-8237D8AE6902}" type="slidenum">
              <a:rPr lang="zh-TW" altLang="en-US" smtClean="0">
                <a:ea typeface="新細明體" pitchFamily="18" charset="-120"/>
              </a:rPr>
              <a:pPr/>
              <a:t>36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96E3A7-CC58-4FE6-843D-E11736491A8E}" type="slidenum">
              <a:rPr lang="zh-TW" altLang="en-US" smtClean="0">
                <a:ea typeface="新細明體" pitchFamily="18" charset="-120"/>
              </a:rPr>
              <a:pPr/>
              <a:t>37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75779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39C0FE-0AB5-4465-BE20-9CF549BA3F06}" type="slidenum">
              <a:rPr lang="zh-TW" altLang="en-US" smtClean="0">
                <a:ea typeface="新細明體" pitchFamily="18" charset="-120"/>
              </a:rPr>
              <a:pPr/>
              <a:t>38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F64DD0-48AE-4C4E-B5AA-F93F44C1AE13}" type="slidenum">
              <a:rPr lang="zh-TW" altLang="en-US" smtClean="0">
                <a:ea typeface="新細明體" pitchFamily="18" charset="-120"/>
              </a:rPr>
              <a:pPr/>
              <a:t>11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2A2723-2523-4C00-A015-496E1C41EC57}" type="slidenum">
              <a:rPr lang="zh-TW" altLang="en-US" smtClean="0">
                <a:ea typeface="新細明體" pitchFamily="18" charset="-120"/>
              </a:rPr>
              <a:pPr/>
              <a:t>39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778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55F9B5-5307-4F96-99DB-E1F61D69C155}" type="slidenum">
              <a:rPr lang="zh-TW" altLang="en-US" smtClean="0">
                <a:ea typeface="新細明體" pitchFamily="18" charset="-120"/>
              </a:rPr>
              <a:pPr/>
              <a:t>40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788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565F94-325D-446C-B431-03D6C66CC6D9}" type="slidenum">
              <a:rPr lang="zh-TW" altLang="en-US" smtClean="0">
                <a:ea typeface="新細明體" pitchFamily="18" charset="-120"/>
              </a:rPr>
              <a:pPr/>
              <a:t>41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798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4C885F-9BDA-481A-9E24-CF90378B0195}" type="slidenum">
              <a:rPr lang="zh-TW" altLang="en-US" smtClean="0">
                <a:ea typeface="新細明體" pitchFamily="18" charset="-120"/>
              </a:rPr>
              <a:pPr/>
              <a:t>42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808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779970-2196-40B5-9316-6B53DAEA0510}" type="slidenum">
              <a:rPr lang="zh-TW" altLang="en-US" smtClean="0">
                <a:ea typeface="新細明體" pitchFamily="18" charset="-120"/>
              </a:rPr>
              <a:pPr/>
              <a:t>43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819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D62CCF-2F32-464A-B6E4-FA97A546C003}" type="slidenum">
              <a:rPr lang="zh-TW" altLang="en-US" smtClean="0">
                <a:ea typeface="新細明體" pitchFamily="18" charset="-120"/>
              </a:rPr>
              <a:pPr/>
              <a:t>44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829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7B11D6-C172-44B7-B370-55C4FA1B1432}" type="slidenum">
              <a:rPr lang="zh-TW" altLang="en-US" smtClean="0">
                <a:ea typeface="新細明體" pitchFamily="18" charset="-120"/>
              </a:rPr>
              <a:pPr/>
              <a:t>12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54CC12-6572-4AE1-B689-56B5338F0865}" type="slidenum">
              <a:rPr lang="zh-TW" altLang="en-US" smtClean="0">
                <a:ea typeface="新細明體" pitchFamily="18" charset="-120"/>
              </a:rPr>
              <a:pPr/>
              <a:t>13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94BC36-B217-4AA8-B436-5EE04C90A4F2}" type="slidenum">
              <a:rPr lang="zh-TW" altLang="en-US" smtClean="0">
                <a:ea typeface="新細明體" pitchFamily="18" charset="-120"/>
              </a:rPr>
              <a:pPr/>
              <a:t>14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EAD1D6-015E-43C1-B574-1B325E7DCFA3}" type="slidenum">
              <a:rPr lang="zh-TW" altLang="en-US" smtClean="0">
                <a:ea typeface="新細明體" pitchFamily="18" charset="-120"/>
              </a:rPr>
              <a:pPr/>
              <a:t>15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9BADD4-DFAF-450A-8EF8-DBF7F987DEB6}" type="slidenum">
              <a:rPr lang="zh-TW" altLang="en-US" smtClean="0">
                <a:ea typeface="新細明體" pitchFamily="18" charset="-120"/>
              </a:rPr>
              <a:pPr/>
              <a:t>16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91D098-77B0-4367-BD66-C428EC570714}" type="slidenum">
              <a:rPr lang="zh-TW" altLang="en-US" smtClean="0">
                <a:ea typeface="新細明體" pitchFamily="18" charset="-120"/>
              </a:rPr>
              <a:pPr/>
              <a:t>17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69624-ABAC-4EE0-ABF7-CA4BA21936DC}" type="datetimeFigureOut">
              <a:rPr lang="zh-TW" altLang="en-US"/>
              <a:pPr>
                <a:defRPr/>
              </a:pPr>
              <a:t>2011/5/4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3915F-28AC-47C6-BC34-4E32E821DCF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8E627-A5BF-4862-9D03-F8EB5D943147}" type="datetimeFigureOut">
              <a:rPr lang="zh-TW" altLang="en-US"/>
              <a:pPr>
                <a:defRPr/>
              </a:pPr>
              <a:t>2011/5/4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6EE89-40E0-4538-A3FB-44B4389DBF1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52D78-905C-4E57-BC97-88DC2BBA20A7}" type="datetimeFigureOut">
              <a:rPr lang="zh-TW" altLang="en-US"/>
              <a:pPr>
                <a:defRPr/>
              </a:pPr>
              <a:t>2011/5/4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1AF69-8DB0-47AB-84E8-EF4570F1FAC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3C118-7056-465D-8FDB-2957AC6F7353}" type="datetimeFigureOut">
              <a:rPr lang="zh-TW" altLang="en-US"/>
              <a:pPr>
                <a:defRPr/>
              </a:pPr>
              <a:t>2011/5/4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5BD6C-2313-4047-B1FB-5710451D56B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ABAC1-E037-4775-BCF5-B0533B649434}" type="datetimeFigureOut">
              <a:rPr lang="zh-TW" altLang="en-US"/>
              <a:pPr>
                <a:defRPr/>
              </a:pPr>
              <a:t>2011/5/4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FB5DB-A836-46F2-AE70-ADC66690FF4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92363-87AC-44CF-A8DF-1C4833EC87B8}" type="datetimeFigureOut">
              <a:rPr lang="zh-TW" altLang="en-US"/>
              <a:pPr>
                <a:defRPr/>
              </a:pPr>
              <a:t>2011/5/4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F1777-033D-4FA2-A960-6DC158AC62F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B96A4-BD10-4944-BA48-801F87FE3E2F}" type="datetimeFigureOut">
              <a:rPr lang="zh-TW" altLang="en-US"/>
              <a:pPr>
                <a:defRPr/>
              </a:pPr>
              <a:t>2011/5/4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0C5A9-C45A-4E08-99BC-1311FC38214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93D05-C793-4759-AC16-8A7DC081D9C3}" type="datetimeFigureOut">
              <a:rPr lang="zh-TW" altLang="en-US"/>
              <a:pPr>
                <a:defRPr/>
              </a:pPr>
              <a:t>2011/5/4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1B663-56E0-4CA3-8C3A-FA35398177B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C54AA-A72F-4707-9019-E14DCE011058}" type="datetimeFigureOut">
              <a:rPr lang="zh-TW" altLang="en-US"/>
              <a:pPr>
                <a:defRPr/>
              </a:pPr>
              <a:t>2011/5/4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C30CB-28BC-47F3-8F78-8CC29FB45DD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059B6-3851-488E-8A19-C275A0A5C09E}" type="datetimeFigureOut">
              <a:rPr lang="zh-TW" altLang="en-US"/>
              <a:pPr>
                <a:defRPr/>
              </a:pPr>
              <a:t>2011/5/4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743A5-1AAD-45F3-8E7F-AAC3735875B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43FB3-B850-49B7-97D7-22C54F7C07F8}" type="datetimeFigureOut">
              <a:rPr lang="zh-TW" altLang="en-US"/>
              <a:pPr>
                <a:defRPr/>
              </a:pPr>
              <a:t>2011/5/4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5AD7B-F141-4BC6-A3C6-1794538C108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</a:defRPr>
            </a:lvl1pPr>
          </a:lstStyle>
          <a:p>
            <a:pPr>
              <a:defRPr/>
            </a:pPr>
            <a:fld id="{4689E7A6-CD03-43DD-9C5E-2F798291BB62}" type="datetimeFigureOut">
              <a:rPr lang="zh-TW" altLang="en-US"/>
              <a:pPr>
                <a:defRPr/>
              </a:pPr>
              <a:t>2011/5/4</a:t>
            </a:fld>
            <a:endParaRPr lang="en-US" altLang="zh-TW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smtClean="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fld id="{33D4947F-6C05-4212-801B-536580823EF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Excel_97-2003____2.xls"/><Relationship Id="rId4" Type="http://schemas.openxmlformats.org/officeDocument/2006/relationships/oleObject" Target="../embeddings/Microsoft_Office_Excel_97-2003____1.xls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__3.doc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___4.xls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___5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Excel_97-2003____6.xls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Microsoft_Office_Excel_97-2003____9.xls"/><Relationship Id="rId5" Type="http://schemas.openxmlformats.org/officeDocument/2006/relationships/oleObject" Target="../embeddings/Microsoft_Office_Excel_97-2003____8.xls"/><Relationship Id="rId4" Type="http://schemas.openxmlformats.org/officeDocument/2006/relationships/oleObject" Target="../embeddings/Microsoft_Office_Excel_97-2003____7.xls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>
            <p:ph type="title" idx="4294967295"/>
          </p:nvPr>
        </p:nvSpPr>
        <p:spPr>
          <a:xfrm>
            <a:off x="1370013" y="247650"/>
            <a:ext cx="7772400" cy="11430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zh-TW" altLang="en-US" i="1" smtClean="0">
                <a:ea typeface="華康中黑體" pitchFamily="49" charset="-120"/>
              </a:rPr>
              <a:t>結構化查詢語言</a:t>
            </a:r>
            <a:endParaRPr lang="zh-TW" altLang="zh-TW" smtClean="0"/>
          </a:p>
        </p:txBody>
      </p:sp>
      <p:sp>
        <p:nvSpPr>
          <p:cNvPr id="5123" name="Rectangle 3"/>
          <p:cNvSpPr>
            <a:spLocks noChangeArrowheads="1"/>
          </p:cNvSpPr>
          <p:nvPr>
            <p:ph type="body" idx="4294967295"/>
          </p:nvPr>
        </p:nvSpPr>
        <p:spPr>
          <a:xfrm>
            <a:off x="990600" y="1524000"/>
            <a:ext cx="7315200" cy="725488"/>
          </a:xfrm>
        </p:spPr>
        <p:txBody>
          <a:bodyPr lIns="92075" tIns="46038" rIns="92075" bIns="46038"/>
          <a:lstStyle/>
          <a:p>
            <a:pPr lvl="1" eaLnBrk="1" hangingPunct="1">
              <a:spcBef>
                <a:spcPts val="600"/>
              </a:spcBef>
              <a:buFontTx/>
              <a:buNone/>
            </a:pPr>
            <a:r>
              <a:rPr lang="en-US" altLang="zh-TW" sz="3200" i="1" smtClean="0">
                <a:solidFill>
                  <a:srgbClr val="FF3300"/>
                </a:solidFill>
                <a:latin typeface="Bookman Old Style" pitchFamily="18" charset="0"/>
                <a:ea typeface="標楷體" pitchFamily="65" charset="-120"/>
              </a:rPr>
              <a:t>SQL</a:t>
            </a:r>
            <a:r>
              <a:rPr lang="zh-TW" altLang="en-US" sz="3200" i="1" smtClean="0">
                <a:solidFill>
                  <a:srgbClr val="FF3300"/>
                </a:solidFill>
                <a:latin typeface="Bookman Old Style" pitchFamily="18" charset="0"/>
                <a:ea typeface="標楷體" pitchFamily="65" charset="-120"/>
              </a:rPr>
              <a:t>是什麼</a:t>
            </a:r>
            <a:r>
              <a:rPr lang="zh-TW" altLang="zh-TW" sz="3200" i="1" smtClean="0">
                <a:solidFill>
                  <a:srgbClr val="FF3300"/>
                </a:solidFill>
                <a:latin typeface="Bookman Old Style" pitchFamily="18" charset="0"/>
                <a:ea typeface="標楷體" pitchFamily="65" charset="-120"/>
              </a:rPr>
              <a:t>?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990600" y="2352675"/>
            <a:ext cx="731520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zh-TW" altLang="en-US" sz="2800" b="1">
                <a:effectLst/>
                <a:ea typeface="標楷體" pitchFamily="65" charset="-120"/>
              </a:rPr>
              <a:t>當用戶發出一項</a:t>
            </a:r>
            <a:r>
              <a:rPr lang="zh-TW" altLang="en-US" sz="2800" b="1">
                <a:solidFill>
                  <a:srgbClr val="FF0000"/>
                </a:solidFill>
                <a:effectLst/>
                <a:ea typeface="華康中黑體" pitchFamily="49" charset="-120"/>
              </a:rPr>
              <a:t>查詢</a:t>
            </a:r>
            <a:r>
              <a:rPr lang="en-US" altLang="zh-TW" sz="2800" b="1">
                <a:solidFill>
                  <a:srgbClr val="FF0000"/>
                </a:solidFill>
                <a:effectLst/>
                <a:ea typeface="華康中黑體" pitchFamily="49" charset="-120"/>
              </a:rPr>
              <a:t>Query</a:t>
            </a:r>
            <a:r>
              <a:rPr lang="zh-TW" altLang="en-US" sz="2800" b="1">
                <a:effectLst/>
                <a:ea typeface="標楷體" pitchFamily="65" charset="-120"/>
              </a:rPr>
              <a:t>，便可從數據庫檔</a:t>
            </a:r>
            <a:r>
              <a:rPr lang="en-US" altLang="zh-TW" sz="2800" b="1">
                <a:effectLst/>
                <a:ea typeface="標楷體" pitchFamily="65" charset="-120"/>
              </a:rPr>
              <a:t>(</a:t>
            </a:r>
            <a:r>
              <a:rPr lang="en-US" altLang="zh-TW" sz="2800" b="1">
                <a:solidFill>
                  <a:srgbClr val="FF0000"/>
                </a:solidFill>
                <a:effectLst/>
                <a:ea typeface="標楷體" pitchFamily="65" charset="-120"/>
              </a:rPr>
              <a:t>table</a:t>
            </a:r>
            <a:r>
              <a:rPr lang="en-US" altLang="zh-TW" sz="2800" b="1">
                <a:effectLst/>
                <a:ea typeface="標楷體" pitchFamily="65" charset="-120"/>
              </a:rPr>
              <a:t>)</a:t>
            </a:r>
            <a:r>
              <a:rPr lang="zh-TW" altLang="en-US" sz="2800" b="1">
                <a:effectLst/>
                <a:ea typeface="標楷體" pitchFamily="65" charset="-120"/>
              </a:rPr>
              <a:t>內獲得若干資料。</a:t>
            </a:r>
            <a:endParaRPr lang="zh-TW" altLang="zh-TW" sz="2800" b="1">
              <a:effectLst/>
              <a:ea typeface="標楷體" pitchFamily="65" charset="-120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zh-TW" altLang="en-US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1</a:t>
            </a:r>
            <a:endParaRPr lang="zh-TW" altLang="en-US" sz="2400">
              <a:effectLst/>
              <a:ea typeface="新細明體" pitchFamily="2" charset="-12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990600" y="3398838"/>
            <a:ext cx="731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zh-TW" altLang="en-US" sz="2800" b="1">
                <a:effectLst/>
                <a:ea typeface="標楷體" pitchFamily="65" charset="-120"/>
              </a:rPr>
              <a:t>這項</a:t>
            </a:r>
            <a:r>
              <a:rPr lang="zh-TW" altLang="en-US" sz="2800" b="1">
                <a:solidFill>
                  <a:schemeClr val="tx2"/>
                </a:solidFill>
                <a:effectLst/>
                <a:ea typeface="華康中黑體" pitchFamily="49" charset="-120"/>
              </a:rPr>
              <a:t>查詢</a:t>
            </a:r>
            <a:r>
              <a:rPr lang="zh-TW" altLang="en-US" sz="2800" b="1">
                <a:effectLst/>
                <a:ea typeface="標楷體" pitchFamily="65" charset="-120"/>
              </a:rPr>
              <a:t>是根據用戶所提供的條件 (</a:t>
            </a:r>
            <a:r>
              <a:rPr lang="en-US" altLang="zh-TW" sz="2800" b="1">
                <a:solidFill>
                  <a:srgbClr val="FF0000"/>
                </a:solidFill>
                <a:effectLst/>
                <a:ea typeface="標楷體" pitchFamily="65" charset="-120"/>
              </a:rPr>
              <a:t>condition</a:t>
            </a:r>
            <a:r>
              <a:rPr lang="en-US" altLang="zh-TW" sz="2800" b="1">
                <a:effectLst/>
                <a:ea typeface="標楷體" pitchFamily="65" charset="-120"/>
              </a:rPr>
              <a:t>) </a:t>
            </a:r>
            <a:r>
              <a:rPr lang="zh-TW" altLang="en-US" sz="2800" b="1">
                <a:effectLst/>
                <a:ea typeface="標楷體" pitchFamily="65" charset="-120"/>
              </a:rPr>
              <a:t>所作出的一項檢索。</a:t>
            </a:r>
            <a:endParaRPr lang="zh-TW" altLang="zh-TW" sz="2800" b="1">
              <a:effectLst/>
              <a:ea typeface="標楷體" pitchFamily="65" charset="-12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990600" y="4445000"/>
            <a:ext cx="738505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zh-TW" altLang="en-US" sz="2800" b="1">
                <a:effectLst/>
                <a:ea typeface="標楷體" pitchFamily="65" charset="-120"/>
              </a:rPr>
              <a:t>用戶只須列明查詢的</a:t>
            </a:r>
            <a:r>
              <a:rPr lang="zh-TW" altLang="en-US" sz="2800" b="1">
                <a:solidFill>
                  <a:schemeClr val="tx2"/>
                </a:solidFill>
                <a:effectLst/>
                <a:ea typeface="華康中黑體" pitchFamily="49" charset="-120"/>
              </a:rPr>
              <a:t>條件</a:t>
            </a:r>
            <a:r>
              <a:rPr lang="zh-TW" altLang="en-US" sz="2800" b="1">
                <a:effectLst/>
                <a:ea typeface="標楷體" pitchFamily="65" charset="-120"/>
              </a:rPr>
              <a:t>，</a:t>
            </a:r>
            <a:r>
              <a:rPr lang="en-US" altLang="zh-TW" sz="2800" b="1">
                <a:effectLst/>
                <a:ea typeface="標楷體" pitchFamily="65" charset="-120"/>
              </a:rPr>
              <a:t/>
            </a:r>
            <a:br>
              <a:rPr lang="en-US" altLang="zh-TW" sz="2800" b="1">
                <a:effectLst/>
                <a:ea typeface="標楷體" pitchFamily="65" charset="-120"/>
              </a:rPr>
            </a:br>
            <a:r>
              <a:rPr lang="zh-TW" altLang="en-US" sz="2800" b="1">
                <a:effectLst/>
                <a:ea typeface="標楷體" pitchFamily="65" charset="-120"/>
              </a:rPr>
              <a:t>而不須要實際知道有關的檢索方法。</a:t>
            </a:r>
            <a:endParaRPr lang="zh-TW" altLang="zh-TW" sz="2800" b="1">
              <a:effectLst/>
              <a:ea typeface="標楷體" pitchFamily="65" charset="-12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C8B9E598-E20A-4009-B5DD-028920FBF575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1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7" grpId="0" autoUpdateAnimBg="0"/>
      <p:bldP spid="5131" grpId="0" autoUpdateAnimBg="0"/>
      <p:bldP spid="513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>
            <p:ph type="title" idx="4294967295"/>
          </p:nvPr>
        </p:nvSpPr>
        <p:spPr>
          <a:xfrm>
            <a:off x="1371600" y="304800"/>
            <a:ext cx="3952875" cy="7620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一般語法</a:t>
            </a:r>
            <a:endParaRPr lang="zh-TW" altLang="zh-TW" b="1" smtClean="0">
              <a:solidFill>
                <a:schemeClr val="tx1"/>
              </a:solidFill>
              <a:ea typeface="華康POP1體W5" pitchFamily="49" charset="-120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TW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I</a:t>
            </a:r>
            <a:endParaRPr lang="en-US" altLang="zh-TW" sz="2400">
              <a:effectLst/>
              <a:ea typeface="新細明體" pitchFamily="2" charset="-12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28600" y="1447800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例 2	列出 1</a:t>
            </a:r>
            <a:r>
              <a:rPr lang="en-US" altLang="zh-TW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A 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班學生的名字和社名。</a:t>
            </a:r>
            <a:endParaRPr lang="zh-TW" altLang="zh-TW" sz="2800" dirty="0">
              <a:effectLst/>
              <a:ea typeface="標楷體" pitchFamily="49" charset="-12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1939925" y="2200275"/>
            <a:ext cx="490855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</a:pPr>
            <a:r>
              <a:rPr lang="en-US" altLang="zh-TW" sz="2400">
                <a:solidFill>
                  <a:srgbClr val="000066"/>
                </a:solidFill>
                <a:effectLst/>
                <a:latin typeface="Verdana" pitchFamily="34" charset="0"/>
              </a:rPr>
              <a:t>SELECT name, house, class</a:t>
            </a:r>
          </a:p>
          <a:p>
            <a:pPr marL="762000" lvl="1" indent="-476250" defTabSz="762000" eaLnBrk="1" hangingPunct="1">
              <a:spcBef>
                <a:spcPct val="20000"/>
              </a:spcBef>
            </a:pPr>
            <a:r>
              <a:rPr lang="en-US" altLang="zh-TW" sz="2400">
                <a:solidFill>
                  <a:srgbClr val="000066"/>
                </a:solidFill>
                <a:effectLst/>
                <a:latin typeface="Verdana" pitchFamily="34" charset="0"/>
              </a:rPr>
              <a:t>FROM student</a:t>
            </a:r>
          </a:p>
          <a:p>
            <a:pPr marL="762000" lvl="1" indent="-476250" defTabSz="762000" eaLnBrk="1" hangingPunct="1">
              <a:spcBef>
                <a:spcPct val="20000"/>
              </a:spcBef>
            </a:pPr>
            <a:r>
              <a:rPr lang="en-US" altLang="zh-TW" sz="2400">
                <a:solidFill>
                  <a:srgbClr val="000066"/>
                </a:solidFill>
                <a:effectLst/>
                <a:latin typeface="Verdana" pitchFamily="34" charset="0"/>
              </a:rPr>
              <a:t>WHERE class="1A"</a:t>
            </a:r>
            <a:endParaRPr lang="zh-TW" altLang="zh-TW" sz="2400">
              <a:solidFill>
                <a:srgbClr val="000066"/>
              </a:solidFill>
              <a:effectLst/>
              <a:latin typeface="Verdana" pitchFamily="34" charset="0"/>
            </a:endParaRPr>
          </a:p>
        </p:txBody>
      </p:sp>
      <p:sp>
        <p:nvSpPr>
          <p:cNvPr id="17414" name="矩形 52"/>
          <p:cNvSpPr>
            <a:spLocks noChangeArrowheads="1"/>
          </p:cNvSpPr>
          <p:nvPr/>
        </p:nvSpPr>
        <p:spPr bwMode="auto">
          <a:xfrm>
            <a:off x="2214563" y="3797300"/>
            <a:ext cx="3048000" cy="2554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b="1">
                <a:solidFill>
                  <a:srgbClr val="000000"/>
                </a:solidFill>
                <a:effectLst/>
              </a:rPr>
              <a:t>name	house	class	</a:t>
            </a:r>
          </a:p>
          <a:p>
            <a:r>
              <a:rPr lang="en-US" altLang="zh-TW">
                <a:solidFill>
                  <a:srgbClr val="000000"/>
                </a:solidFill>
                <a:effectLst/>
              </a:rPr>
              <a:t>Peter	R	1A	</a:t>
            </a:r>
          </a:p>
          <a:p>
            <a:r>
              <a:rPr lang="en-US" altLang="zh-TW">
                <a:solidFill>
                  <a:srgbClr val="000000"/>
                </a:solidFill>
                <a:effectLst/>
              </a:rPr>
              <a:t>Mary	Y	1A	</a:t>
            </a:r>
          </a:p>
          <a:p>
            <a:r>
              <a:rPr lang="en-US" altLang="zh-TW">
                <a:solidFill>
                  <a:srgbClr val="000000"/>
                </a:solidFill>
                <a:effectLst/>
              </a:rPr>
              <a:t>Johnny	G	1A	</a:t>
            </a:r>
          </a:p>
          <a:p>
            <a:r>
              <a:rPr lang="en-US" altLang="zh-TW">
                <a:solidFill>
                  <a:srgbClr val="000000"/>
                </a:solidFill>
                <a:effectLst/>
              </a:rPr>
              <a:t>Luke	G	1A	</a:t>
            </a:r>
          </a:p>
          <a:p>
            <a:r>
              <a:rPr lang="en-US" altLang="zh-TW">
                <a:solidFill>
                  <a:srgbClr val="000000"/>
                </a:solidFill>
                <a:effectLst/>
              </a:rPr>
              <a:t>Bobby	B	1A	</a:t>
            </a:r>
          </a:p>
          <a:p>
            <a:r>
              <a:rPr lang="en-US" altLang="zh-TW">
                <a:solidFill>
                  <a:srgbClr val="000000"/>
                </a:solidFill>
                <a:effectLst/>
              </a:rPr>
              <a:t>Aaron	R	1A	</a:t>
            </a:r>
          </a:p>
          <a:p>
            <a:r>
              <a:rPr lang="en-US" altLang="zh-TW" b="1">
                <a:solidFill>
                  <a:srgbClr val="000000"/>
                </a:solidFill>
                <a:effectLst/>
              </a:rPr>
              <a:t>:	:	:	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828EB302-4041-4393-965C-5785561599A6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10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>
            <p:ph type="title" idx="4294967295"/>
          </p:nvPr>
        </p:nvSpPr>
        <p:spPr>
          <a:xfrm>
            <a:off x="1371600" y="304800"/>
            <a:ext cx="7772400" cy="7620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一般語法</a:t>
            </a:r>
            <a:endParaRPr lang="zh-TW" altLang="zh-TW" b="1" smtClean="0">
              <a:solidFill>
                <a:schemeClr val="tx1"/>
              </a:solidFill>
              <a:ea typeface="華康POP1體W5" pitchFamily="49" charset="-12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TW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I</a:t>
            </a:r>
            <a:endParaRPr lang="en-US" altLang="zh-TW" sz="2400">
              <a:effectLst/>
              <a:ea typeface="新細明體" pitchFamily="2" charset="-120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228600" y="1447800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例 3	列出</a:t>
            </a:r>
            <a:r>
              <a:rPr lang="zh-TW" altLang="en-US" sz="28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紅社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社員的居住地區。</a:t>
            </a:r>
            <a:endParaRPr lang="zh-TW" altLang="zh-TW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1412875" y="2117725"/>
            <a:ext cx="519112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</a:pPr>
            <a:r>
              <a:rPr lang="en-US" altLang="zh-TW" sz="2400">
                <a:effectLst/>
                <a:latin typeface="Verdana" pitchFamily="34" charset="0"/>
              </a:rPr>
              <a:t>SELECT </a:t>
            </a:r>
            <a:r>
              <a:rPr lang="en-US" altLang="zh-TW" sz="2400">
                <a:solidFill>
                  <a:srgbClr val="FF0000"/>
                </a:solidFill>
                <a:effectLst/>
                <a:latin typeface="Verdana" pitchFamily="34" charset="0"/>
              </a:rPr>
              <a:t>DISTINCT</a:t>
            </a:r>
            <a:r>
              <a:rPr lang="en-US" altLang="zh-TW" sz="2400">
                <a:effectLst/>
                <a:latin typeface="Verdana" pitchFamily="34" charset="0"/>
              </a:rPr>
              <a:t> district</a:t>
            </a:r>
          </a:p>
          <a:p>
            <a:pPr marL="762000" lvl="1" indent="-476250" defTabSz="762000" eaLnBrk="1" hangingPunct="1">
              <a:spcBef>
                <a:spcPct val="20000"/>
              </a:spcBef>
            </a:pPr>
            <a:r>
              <a:rPr lang="en-US" altLang="zh-TW" sz="2400">
                <a:effectLst/>
                <a:latin typeface="Verdana" pitchFamily="34" charset="0"/>
              </a:rPr>
              <a:t>FROM student</a:t>
            </a:r>
          </a:p>
          <a:p>
            <a:pPr marL="762000" lvl="1" indent="-476250" defTabSz="762000" eaLnBrk="1" hangingPunct="1">
              <a:spcBef>
                <a:spcPct val="20000"/>
              </a:spcBef>
            </a:pPr>
            <a:r>
              <a:rPr lang="en-US" altLang="zh-TW" sz="2400">
                <a:effectLst/>
                <a:latin typeface="Verdana" pitchFamily="34" charset="0"/>
              </a:rPr>
              <a:t>WHERE house="R"</a:t>
            </a:r>
            <a:endParaRPr lang="zh-TW" altLang="zh-TW" sz="2400">
              <a:effectLst/>
              <a:latin typeface="Verdana" pitchFamily="34" charset="0"/>
            </a:endParaRPr>
          </a:p>
        </p:txBody>
      </p:sp>
      <p:graphicFrame>
        <p:nvGraphicFramePr>
          <p:cNvPr id="20510" name="Group 30"/>
          <p:cNvGraphicFramePr>
            <a:graphicFrameLocks noGrp="1"/>
          </p:cNvGraphicFramePr>
          <p:nvPr/>
        </p:nvGraphicFramePr>
        <p:xfrm>
          <a:off x="6765925" y="1398588"/>
          <a:ext cx="1666875" cy="2987040"/>
        </p:xfrm>
        <a:graphic>
          <a:graphicData uri="http://schemas.openxmlformats.org/drawingml/2006/table">
            <a:tbl>
              <a:tblPr/>
              <a:tblGrid>
                <a:gridCol w="1666875"/>
              </a:tblGrid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細明體" pitchFamily="49" charset="-120"/>
                        </a:rPr>
                        <a:t>district</a:t>
                      </a: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細明體" pitchFamily="49" charset="-120"/>
                        </a:rPr>
                        <a:t>HHM</a:t>
                      </a: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細明體" pitchFamily="49" charset="-120"/>
                        </a:rPr>
                        <a:t>KWC</a:t>
                      </a: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細明體" pitchFamily="49" charset="-120"/>
                        </a:rPr>
                        <a:t>MKK</a:t>
                      </a: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細明體" pitchFamily="49" charset="-120"/>
                        </a:rPr>
                        <a:t>SSP</a:t>
                      </a: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細明體" pitchFamily="49" charset="-120"/>
                        </a:rPr>
                        <a:t>TST</a:t>
                      </a: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細明體" pitchFamily="49" charset="-120"/>
                        </a:rPr>
                        <a:t>YMT</a:t>
                      </a: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細明體" pitchFamily="49" charset="-120"/>
                        </a:rPr>
                        <a:t>:</a:t>
                      </a: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1028"/>
          <p:cNvSpPr>
            <a:spLocks noChangeArrowheads="1"/>
          </p:cNvSpPr>
          <p:nvPr/>
        </p:nvSpPr>
        <p:spPr bwMode="auto">
          <a:xfrm>
            <a:off x="254000" y="3911600"/>
            <a:ext cx="6848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例 4	列出</a:t>
            </a:r>
            <a:r>
              <a:rPr lang="zh-TW" alt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1</a:t>
            </a:r>
            <a:r>
              <a:rPr lang="en-US" altLang="zh-TW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B</a:t>
            </a:r>
            <a:r>
              <a:rPr lang="zh-TW" alt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班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女生的</a:t>
            </a:r>
            <a:r>
              <a:rPr lang="zh-TW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名字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和</a:t>
            </a:r>
            <a:r>
              <a:rPr lang="zh-TW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年齡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。</a:t>
            </a:r>
            <a:endParaRPr lang="zh-TW" altLang="zh-TW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641475" y="4598988"/>
            <a:ext cx="645318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400">
                <a:effectLst/>
                <a:latin typeface="Verdana" pitchFamily="34" charset="0"/>
              </a:rPr>
              <a:t>SELECT name, dob,</a:t>
            </a:r>
          </a:p>
          <a:p>
            <a:r>
              <a:rPr lang="en-US" altLang="zh-TW" sz="2400">
                <a:effectLst/>
                <a:latin typeface="Verdana" pitchFamily="34" charset="0"/>
              </a:rPr>
              <a:t>	</a:t>
            </a:r>
            <a:r>
              <a:rPr lang="en-US" altLang="zh-TW" sz="2400">
                <a:solidFill>
                  <a:srgbClr val="FF0000"/>
                </a:solidFill>
                <a:effectLst/>
                <a:latin typeface="Verdana" pitchFamily="34" charset="0"/>
              </a:rPr>
              <a:t>year(curdate()) -year(dob) </a:t>
            </a:r>
            <a:r>
              <a:rPr lang="en-US" altLang="zh-TW" sz="2400">
                <a:effectLst/>
                <a:latin typeface="Verdana" pitchFamily="34" charset="0"/>
              </a:rPr>
              <a:t>as age</a:t>
            </a:r>
          </a:p>
          <a:p>
            <a:r>
              <a:rPr lang="en-US" altLang="zh-TW" sz="2400">
                <a:effectLst/>
                <a:latin typeface="Verdana" pitchFamily="34" charset="0"/>
              </a:rPr>
              <a:t>FROM student</a:t>
            </a:r>
          </a:p>
          <a:p>
            <a:r>
              <a:rPr lang="en-US" altLang="zh-TW" sz="2400">
                <a:effectLst/>
                <a:latin typeface="Verdana" pitchFamily="34" charset="0"/>
              </a:rPr>
              <a:t>WHERE class="1B"</a:t>
            </a:r>
            <a:endParaRPr lang="zh-TW" altLang="en-US" sz="2400">
              <a:effectLst/>
              <a:latin typeface="Verdana" pitchFamily="34" charset="0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2A67EEFE-9BA9-43D5-A911-4436E19A770F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11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 autoUpdateAnimBg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>
            <p:ph type="title" idx="4294967295"/>
          </p:nvPr>
        </p:nvSpPr>
        <p:spPr>
          <a:xfrm>
            <a:off x="1371600" y="304800"/>
            <a:ext cx="7772400" cy="7620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一般語法</a:t>
            </a:r>
            <a:endParaRPr lang="zh-TW" altLang="zh-TW" b="1" smtClean="0">
              <a:solidFill>
                <a:schemeClr val="tx1"/>
              </a:solidFill>
              <a:ea typeface="華康POP1體W5" pitchFamily="49" charset="-12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TW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I</a:t>
            </a:r>
            <a:endParaRPr lang="en-US" altLang="zh-TW" sz="2400">
              <a:effectLst/>
              <a:ea typeface="新細明體" pitchFamily="2" charset="-120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228600" y="1301750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例 5	列出</a:t>
            </a:r>
            <a:r>
              <a:rPr lang="zh-TW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1</a:t>
            </a:r>
            <a:r>
              <a:rPr lang="en-US" altLang="zh-TW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A</a:t>
            </a:r>
            <a:r>
              <a:rPr lang="zh-TW" alt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班</a:t>
            </a:r>
            <a:r>
              <a:rPr lang="zh-TW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沒有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學費</a:t>
            </a:r>
            <a:r>
              <a:rPr lang="zh-TW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減免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的學生的名字和編號。</a:t>
            </a:r>
            <a:endParaRPr lang="zh-TW" altLang="zh-TW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136775" y="1944688"/>
            <a:ext cx="5476875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</a:pPr>
            <a:r>
              <a:rPr lang="en-US" altLang="zh-TW" sz="2400">
                <a:solidFill>
                  <a:srgbClr val="000066"/>
                </a:solidFill>
                <a:effectLst/>
                <a:latin typeface="Verdana" pitchFamily="34" charset="0"/>
              </a:rPr>
              <a:t>SELECT name, id, class</a:t>
            </a:r>
          </a:p>
          <a:p>
            <a:pPr marL="762000" lvl="1" indent="-476250" defTabSz="762000" eaLnBrk="1" hangingPunct="1">
              <a:spcBef>
                <a:spcPct val="20000"/>
              </a:spcBef>
            </a:pPr>
            <a:r>
              <a:rPr lang="en-US" altLang="zh-TW" sz="2400">
                <a:solidFill>
                  <a:srgbClr val="000066"/>
                </a:solidFill>
                <a:effectLst/>
                <a:latin typeface="Verdana" pitchFamily="34" charset="0"/>
              </a:rPr>
              <a:t>FROM student</a:t>
            </a:r>
          </a:p>
          <a:p>
            <a:pPr marL="762000" lvl="1" indent="-476250" defTabSz="762000" eaLnBrk="1" hangingPunct="1">
              <a:spcBef>
                <a:spcPct val="20000"/>
              </a:spcBef>
            </a:pPr>
            <a:r>
              <a:rPr lang="en-US" altLang="zh-TW" sz="2400">
                <a:solidFill>
                  <a:srgbClr val="000066"/>
                </a:solidFill>
                <a:effectLst/>
                <a:latin typeface="Verdana" pitchFamily="34" charset="0"/>
              </a:rPr>
              <a:t>WHERE class="1A"</a:t>
            </a:r>
          </a:p>
          <a:p>
            <a:pPr marL="762000" lvl="1" indent="-476250" defTabSz="762000" eaLnBrk="1" hangingPunct="1">
              <a:spcBef>
                <a:spcPct val="20000"/>
              </a:spcBef>
            </a:pPr>
            <a:r>
              <a:rPr lang="en-US" altLang="zh-TW" sz="2400">
                <a:solidFill>
                  <a:srgbClr val="000066"/>
                </a:solidFill>
                <a:effectLst/>
                <a:latin typeface="Verdana" pitchFamily="34" charset="0"/>
              </a:rPr>
              <a:t>	AND NOT remission</a:t>
            </a:r>
            <a:endParaRPr lang="zh-TW" altLang="zh-TW" sz="2400">
              <a:solidFill>
                <a:srgbClr val="000066"/>
              </a:solidFill>
              <a:effectLst/>
              <a:latin typeface="Verdana" pitchFamily="34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9ABCF654-7E5E-4A06-AAC9-0EC2C30FF5F3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12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  <p:sp>
        <p:nvSpPr>
          <p:cNvPr id="19463" name="Rectangle 2"/>
          <p:cNvSpPr>
            <a:spLocks noChangeArrowheads="1"/>
          </p:cNvSpPr>
          <p:nvPr/>
        </p:nvSpPr>
        <p:spPr bwMode="auto">
          <a:xfrm>
            <a:off x="1371600" y="4010025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ctr" eaLnBrk="1" hangingPunct="1"/>
            <a:r>
              <a:rPr lang="zh-TW" altLang="en-US" sz="4400" b="1">
                <a:effectLst/>
                <a:latin typeface="Arial" charset="0"/>
                <a:ea typeface="華康POP1體W5" pitchFamily="49" charset="-120"/>
              </a:rPr>
              <a:t>比較</a:t>
            </a:r>
            <a:endParaRPr lang="zh-TW" altLang="zh-TW" sz="4400" b="1"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69987" name="Text Box 3"/>
          <p:cNvSpPr txBox="1">
            <a:spLocks noChangeArrowheads="1"/>
          </p:cNvSpPr>
          <p:nvPr/>
        </p:nvSpPr>
        <p:spPr bwMode="auto">
          <a:xfrm>
            <a:off x="304800" y="3705225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TW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II</a:t>
            </a:r>
            <a:endParaRPr lang="en-US" altLang="zh-TW" sz="2400">
              <a:effectLst/>
              <a:ea typeface="新細明體" pitchFamily="2" charset="-120"/>
            </a:endParaRP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2001838" y="5045075"/>
            <a:ext cx="5734050" cy="1600200"/>
          </a:xfrm>
          <a:prstGeom prst="rect">
            <a:avLst/>
          </a:prstGeom>
          <a:noFill/>
          <a:ln w="381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altLang="zh-TW" sz="2600" b="1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expr</a:t>
            </a:r>
            <a:r>
              <a:rPr lang="en-US" altLang="zh-TW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altLang="zh-TW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</a:t>
            </a:r>
            <a:r>
              <a:rPr lang="en-US" altLang="zh-TW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 </a:t>
            </a:r>
            <a:r>
              <a:rPr lang="en-US" altLang="zh-TW" sz="26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value1</a:t>
            </a:r>
            <a:r>
              <a:rPr lang="en-US" altLang="zh-TW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</a:t>
            </a:r>
            <a:r>
              <a:rPr lang="en-US" altLang="zh-TW" sz="26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value2</a:t>
            </a:r>
            <a:r>
              <a:rPr lang="en-US" altLang="zh-TW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</a:t>
            </a:r>
            <a:r>
              <a:rPr lang="en-US" altLang="zh-TW" sz="26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value3</a:t>
            </a:r>
            <a:r>
              <a:rPr lang="en-US" altLang="zh-TW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altLang="zh-TW" sz="2600" b="1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expr</a:t>
            </a:r>
            <a:r>
              <a:rPr lang="en-US" altLang="zh-TW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altLang="zh-TW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BETWEEN</a:t>
            </a:r>
            <a:r>
              <a:rPr lang="en-US" altLang="zh-TW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altLang="zh-TW" sz="26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value1</a:t>
            </a:r>
            <a:r>
              <a:rPr lang="en-US" altLang="zh-TW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AND </a:t>
            </a:r>
            <a:r>
              <a:rPr lang="en-US" altLang="zh-TW" sz="26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value2</a:t>
            </a:r>
            <a:endParaRPr lang="en-US" altLang="zh-TW" sz="2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altLang="zh-TW" sz="2600" b="1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expr</a:t>
            </a:r>
            <a:r>
              <a:rPr lang="en-US" altLang="zh-TW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altLang="zh-TW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LIKE</a:t>
            </a:r>
            <a:r>
              <a:rPr lang="en-US" altLang="zh-TW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"%_"</a:t>
            </a:r>
            <a:endParaRPr lang="zh-TW" altLang="zh-TW" sz="2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 autoUpdateAnimBg="0"/>
      <p:bldP spid="16999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>
            <p:ph type="title" idx="4294967295"/>
          </p:nvPr>
        </p:nvSpPr>
        <p:spPr>
          <a:xfrm>
            <a:off x="1371600" y="304800"/>
            <a:ext cx="5514975" cy="7620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比較</a:t>
            </a:r>
            <a:endParaRPr lang="zh-TW" altLang="zh-TW" b="1" smtClean="0">
              <a:solidFill>
                <a:schemeClr val="tx1"/>
              </a:solidFill>
              <a:ea typeface="華康POP1體W5" pitchFamily="49" charset="-12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TW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II</a:t>
            </a:r>
            <a:endParaRPr lang="en-US" altLang="zh-TW" sz="2400">
              <a:effectLst/>
              <a:ea typeface="新細明體" pitchFamily="2" charset="-120"/>
            </a:endParaRPr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228600" y="1436688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例 6	列出所有出生於</a:t>
            </a:r>
            <a:r>
              <a:rPr lang="zh-TW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星期三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或</a:t>
            </a:r>
            <a:r>
              <a:rPr lang="zh-TW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星期六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的學生。</a:t>
            </a:r>
            <a:endParaRPr lang="zh-TW" altLang="zh-TW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108200" y="2146300"/>
            <a:ext cx="5622925" cy="156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SELECT name, class, </a:t>
            </a:r>
            <a:r>
              <a:rPr lang="en-US" altLang="zh-TW" sz="2400" dirty="0" err="1">
                <a:solidFill>
                  <a:srgbClr val="0000FF"/>
                </a:solidFill>
              </a:rPr>
              <a:t>dayofweek</a:t>
            </a:r>
            <a:r>
              <a:rPr lang="en-US" altLang="zh-TW" sz="2400" dirty="0">
                <a:solidFill>
                  <a:srgbClr val="0000FF"/>
                </a:solidFill>
              </a:rPr>
              <a:t>(dob)</a:t>
            </a:r>
            <a:endParaRPr lang="en-US" altLang="zh-TW" sz="24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FROM student</a:t>
            </a:r>
            <a:br>
              <a:rPr lang="en-US" altLang="zh-TW" sz="2400" dirty="0">
                <a:solidFill>
                  <a:srgbClr val="FF0000"/>
                </a:solidFill>
              </a:rPr>
            </a:br>
            <a:r>
              <a:rPr lang="en-US" altLang="zh-TW" sz="2400" dirty="0">
                <a:solidFill>
                  <a:srgbClr val="FF0000"/>
                </a:solidFill>
              </a:rPr>
              <a:t>WHERE </a:t>
            </a:r>
            <a:r>
              <a:rPr lang="en-US" altLang="zh-TW" sz="2400" dirty="0" err="1">
                <a:solidFill>
                  <a:srgbClr val="0000FF"/>
                </a:solidFill>
              </a:rPr>
              <a:t>dayofweek</a:t>
            </a:r>
            <a:r>
              <a:rPr lang="en-US" altLang="zh-TW" sz="2400" dirty="0">
                <a:solidFill>
                  <a:srgbClr val="0000FF"/>
                </a:solidFill>
              </a:rPr>
              <a:t>(dob)=4</a:t>
            </a:r>
            <a:endParaRPr lang="en-US" altLang="zh-TW" sz="24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	OR </a:t>
            </a:r>
            <a:r>
              <a:rPr lang="en-US" altLang="zh-TW" sz="2400" dirty="0" err="1">
                <a:solidFill>
                  <a:srgbClr val="0000FF"/>
                </a:solidFill>
              </a:rPr>
              <a:t>dayofweek</a:t>
            </a:r>
            <a:r>
              <a:rPr lang="en-US" altLang="zh-TW" sz="2400" dirty="0">
                <a:solidFill>
                  <a:srgbClr val="0000FF"/>
                </a:solidFill>
              </a:rPr>
              <a:t>(dob)=7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432425" y="266700"/>
            <a:ext cx="35401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dirty="0"/>
              <a:t>星期日 </a:t>
            </a:r>
            <a:r>
              <a:rPr lang="en-US" altLang="zh-TW" dirty="0" err="1"/>
              <a:t>dayofweek</a:t>
            </a:r>
            <a:r>
              <a:rPr lang="en-US" altLang="zh-TW" dirty="0"/>
              <a:t>(dob)=1</a:t>
            </a:r>
          </a:p>
          <a:p>
            <a:pPr algn="ctr">
              <a:defRPr/>
            </a:pPr>
            <a:r>
              <a:rPr lang="en-US" altLang="zh-TW" dirty="0"/>
              <a:t>:</a:t>
            </a:r>
          </a:p>
          <a:p>
            <a:pPr algn="ctr">
              <a:defRPr/>
            </a:pPr>
            <a:r>
              <a:rPr lang="zh-TW" altLang="en-US" dirty="0"/>
              <a:t>星期六 </a:t>
            </a:r>
            <a:r>
              <a:rPr lang="en-US" altLang="zh-TW" dirty="0" err="1"/>
              <a:t>dayofweek</a:t>
            </a:r>
            <a:r>
              <a:rPr lang="en-US" altLang="zh-TW" dirty="0"/>
              <a:t>(dob)=7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98438" y="3794125"/>
            <a:ext cx="81026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例 7	列出所有</a:t>
            </a:r>
            <a:r>
              <a:rPr lang="zh-TW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非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在四月、六月、九月或十一月出生的學生。</a:t>
            </a:r>
            <a:endParaRPr lang="zh-TW" altLang="zh-TW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2117725" y="4840288"/>
            <a:ext cx="5624513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SELECT name, class, </a:t>
            </a:r>
            <a:r>
              <a:rPr lang="en-US" altLang="zh-TW" sz="2400" dirty="0">
                <a:solidFill>
                  <a:srgbClr val="0000FF"/>
                </a:solidFill>
              </a:rPr>
              <a:t>month(dob)</a:t>
            </a:r>
            <a:endParaRPr lang="en-US" altLang="zh-TW" sz="24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FROM student</a:t>
            </a:r>
            <a:br>
              <a:rPr lang="en-US" altLang="zh-TW" sz="2400" dirty="0">
                <a:solidFill>
                  <a:srgbClr val="FF0000"/>
                </a:solidFill>
              </a:rPr>
            </a:br>
            <a:r>
              <a:rPr lang="en-US" altLang="zh-TW" sz="2400" dirty="0">
                <a:solidFill>
                  <a:srgbClr val="FF0000"/>
                </a:solidFill>
              </a:rPr>
              <a:t>WHERE </a:t>
            </a:r>
            <a:r>
              <a:rPr lang="en-US" altLang="zh-TW" sz="2400" dirty="0">
                <a:solidFill>
                  <a:srgbClr val="0000FF"/>
                </a:solidFill>
              </a:rPr>
              <a:t>month(dob) NOT IN </a:t>
            </a:r>
            <a:r>
              <a:rPr lang="en-US" altLang="zh-TW" sz="2400" dirty="0" smtClean="0">
                <a:solidFill>
                  <a:srgbClr val="0000FF"/>
                </a:solidFill>
              </a:rPr>
              <a:t>(4,6,9,11)</a:t>
            </a:r>
            <a:endParaRPr lang="en-US" altLang="zh-TW" sz="2400" dirty="0">
              <a:solidFill>
                <a:srgbClr val="FF0000"/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0F826EBA-E827-48CD-9D70-F2E7BFE61296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13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>
            <p:ph type="title" idx="4294967295"/>
          </p:nvPr>
        </p:nvSpPr>
        <p:spPr>
          <a:xfrm>
            <a:off x="1371600" y="304800"/>
            <a:ext cx="7772400" cy="7620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比較</a:t>
            </a:r>
            <a:endParaRPr lang="zh-TW" altLang="zh-TW" b="1" smtClean="0">
              <a:solidFill>
                <a:schemeClr val="tx1"/>
              </a:solidFill>
              <a:ea typeface="華康POP1體W5" pitchFamily="49" charset="-120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TW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II</a:t>
            </a:r>
            <a:endParaRPr lang="en-US" altLang="zh-TW" sz="2400">
              <a:effectLst/>
              <a:ea typeface="新細明體" pitchFamily="2" charset="-120"/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228600" y="1485900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例 8	列出1</a:t>
            </a:r>
            <a:r>
              <a:rPr lang="en-US" altLang="zh-TW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A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班的學生名字，其數學測驗分數</a:t>
            </a:r>
          </a:p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		</a:t>
            </a:r>
            <a:r>
              <a:rPr lang="zh-TW" alt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界乎於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80至90分</a:t>
            </a:r>
            <a:r>
              <a:rPr lang="zh-TW" alt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之間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。</a:t>
            </a:r>
            <a:endParaRPr lang="zh-TW" altLang="zh-TW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946275" y="2673350"/>
            <a:ext cx="5622925" cy="157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SELECT name, </a:t>
            </a:r>
            <a:r>
              <a:rPr lang="en-US" altLang="zh-TW" sz="2400" dirty="0" err="1">
                <a:solidFill>
                  <a:srgbClr val="0000FF"/>
                </a:solidFill>
              </a:rPr>
              <a:t>mtest</a:t>
            </a:r>
            <a:endParaRPr lang="en-US" altLang="zh-TW" sz="24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FROM student</a:t>
            </a:r>
            <a:br>
              <a:rPr lang="en-US" altLang="zh-TW" sz="2400" dirty="0">
                <a:solidFill>
                  <a:srgbClr val="FF0000"/>
                </a:solidFill>
              </a:rPr>
            </a:br>
            <a:r>
              <a:rPr lang="en-US" altLang="zh-TW" sz="2400" dirty="0">
                <a:solidFill>
                  <a:srgbClr val="FF0000"/>
                </a:solidFill>
              </a:rPr>
              <a:t>WHERE class="1A"</a:t>
            </a:r>
          </a:p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	AND </a:t>
            </a:r>
            <a:r>
              <a:rPr lang="en-US" altLang="zh-TW" sz="2400" dirty="0" err="1">
                <a:solidFill>
                  <a:srgbClr val="0000FF"/>
                </a:solidFill>
              </a:rPr>
              <a:t>mtest</a:t>
            </a:r>
            <a:r>
              <a:rPr lang="en-US" altLang="zh-TW" sz="2400" dirty="0">
                <a:solidFill>
                  <a:srgbClr val="0000FF"/>
                </a:solidFill>
              </a:rPr>
              <a:t>&gt;=80 </a:t>
            </a:r>
            <a:r>
              <a:rPr lang="en-US" altLang="zh-TW" sz="2400" dirty="0">
                <a:solidFill>
                  <a:srgbClr val="FF0000"/>
                </a:solidFill>
              </a:rPr>
              <a:t>AND</a:t>
            </a:r>
            <a:r>
              <a:rPr lang="en-US" altLang="zh-TW" sz="2400" dirty="0">
                <a:solidFill>
                  <a:srgbClr val="0000FF"/>
                </a:solidFill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</a:rPr>
              <a:t>mtest</a:t>
            </a:r>
            <a:r>
              <a:rPr lang="en-US" altLang="zh-TW" sz="2400" dirty="0">
                <a:solidFill>
                  <a:srgbClr val="0000FF"/>
                </a:solidFill>
              </a:rPr>
              <a:t>&lt;=90 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2844800" y="4518613"/>
            <a:ext cx="4816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AND </a:t>
            </a:r>
            <a:r>
              <a:rPr lang="en-US" altLang="zh-TW" sz="2400" dirty="0" err="1">
                <a:solidFill>
                  <a:srgbClr val="0000FF"/>
                </a:solidFill>
              </a:rPr>
              <a:t>mtest</a:t>
            </a:r>
            <a:r>
              <a:rPr lang="en-US" altLang="zh-TW" sz="2400" dirty="0">
                <a:solidFill>
                  <a:srgbClr val="0000FF"/>
                </a:solidFill>
              </a:rPr>
              <a:t> </a:t>
            </a:r>
            <a:r>
              <a:rPr lang="en-US" altLang="zh-TW" sz="2400" dirty="0">
                <a:solidFill>
                  <a:srgbClr val="FF0000"/>
                </a:solidFill>
              </a:rPr>
              <a:t>BETWEEN</a:t>
            </a:r>
            <a:r>
              <a:rPr lang="en-US" altLang="zh-TW" sz="2400" dirty="0">
                <a:solidFill>
                  <a:srgbClr val="0000FF"/>
                </a:solidFill>
              </a:rPr>
              <a:t> 80 </a:t>
            </a:r>
            <a:r>
              <a:rPr lang="en-US" altLang="zh-TW" sz="2400" dirty="0">
                <a:solidFill>
                  <a:srgbClr val="FF0000"/>
                </a:solidFill>
              </a:rPr>
              <a:t>AND </a:t>
            </a:r>
            <a:r>
              <a:rPr lang="en-US" altLang="zh-TW" sz="2400" dirty="0">
                <a:solidFill>
                  <a:srgbClr val="0000FF"/>
                </a:solidFill>
              </a:rPr>
              <a:t>90 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F2FBB506-A2A3-4091-A7B3-0098603D2703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14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>
            <p:ph type="title" idx="4294967295"/>
          </p:nvPr>
        </p:nvSpPr>
        <p:spPr>
          <a:xfrm>
            <a:off x="1371600" y="304800"/>
            <a:ext cx="7772400" cy="7620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比較</a:t>
            </a:r>
            <a:endParaRPr lang="zh-TW" altLang="zh-TW" b="1" smtClean="0">
              <a:solidFill>
                <a:schemeClr val="tx1"/>
              </a:solidFill>
              <a:ea typeface="華康POP1體W5" pitchFamily="49" charset="-120"/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TW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II</a:t>
            </a:r>
            <a:endParaRPr lang="en-US" altLang="zh-TW" sz="2400">
              <a:effectLst/>
              <a:ea typeface="新細明體" pitchFamily="2" charset="-120"/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228600" y="1447800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例 9	列出所有學生其名字是</a:t>
            </a:r>
            <a:r>
              <a:rPr lang="zh-TW" alt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以"</a:t>
            </a:r>
            <a:r>
              <a:rPr lang="en-US" altLang="zh-TW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T"</a:t>
            </a:r>
            <a:r>
              <a:rPr lang="zh-TW" alt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為起首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。</a:t>
            </a:r>
            <a:endParaRPr lang="zh-TW" altLang="zh-TW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895475" y="2055813"/>
            <a:ext cx="5622925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SELECT name, class</a:t>
            </a:r>
          </a:p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FROM student</a:t>
            </a:r>
            <a:br>
              <a:rPr lang="en-US" altLang="zh-TW" sz="2400" dirty="0">
                <a:solidFill>
                  <a:srgbClr val="FF0000"/>
                </a:solidFill>
              </a:rPr>
            </a:br>
            <a:r>
              <a:rPr lang="en-US" altLang="zh-TW" sz="2400" dirty="0">
                <a:solidFill>
                  <a:srgbClr val="FF0000"/>
                </a:solidFill>
              </a:rPr>
              <a:t>WHERE name </a:t>
            </a:r>
            <a:r>
              <a:rPr lang="en-US" altLang="zh-TW" sz="2400" dirty="0">
                <a:solidFill>
                  <a:srgbClr val="0000FF"/>
                </a:solidFill>
              </a:rPr>
              <a:t>LIKE </a:t>
            </a:r>
            <a:r>
              <a:rPr lang="en-US" altLang="zh-TW" sz="2400" dirty="0">
                <a:solidFill>
                  <a:srgbClr val="FF0000"/>
                </a:solidFill>
              </a:rPr>
              <a:t>"T%"</a:t>
            </a:r>
            <a:endParaRPr lang="en-US" altLang="zh-TW" sz="2400" dirty="0">
              <a:solidFill>
                <a:srgbClr val="0000FF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28600" y="3557588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例10	列出所有</a:t>
            </a:r>
            <a:r>
              <a:rPr lang="zh-TW" altLang="en-US" sz="28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紅社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社員其名字的</a:t>
            </a:r>
            <a:r>
              <a:rPr lang="zh-TW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第二個字母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是"</a:t>
            </a:r>
            <a:r>
              <a:rPr lang="en-US" altLang="zh-TW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a</a:t>
            </a:r>
            <a:r>
              <a:rPr lang="en-US" altLang="zh-TW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"</a:t>
            </a:r>
            <a:endParaRPr lang="en-US" altLang="zh-TW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914525" y="4330700"/>
            <a:ext cx="5624513" cy="156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SELECT name, class, house</a:t>
            </a:r>
          </a:p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FROM student</a:t>
            </a:r>
            <a:br>
              <a:rPr lang="en-US" altLang="zh-TW" sz="2400" dirty="0">
                <a:solidFill>
                  <a:srgbClr val="FF0000"/>
                </a:solidFill>
              </a:rPr>
            </a:br>
            <a:r>
              <a:rPr lang="en-US" altLang="zh-TW" sz="2400" dirty="0">
                <a:solidFill>
                  <a:srgbClr val="FF0000"/>
                </a:solidFill>
              </a:rPr>
              <a:t>WHERE name </a:t>
            </a:r>
            <a:r>
              <a:rPr lang="en-US" altLang="zh-TW" sz="2400" dirty="0">
                <a:solidFill>
                  <a:srgbClr val="0000FF"/>
                </a:solidFill>
              </a:rPr>
              <a:t>LIKE </a:t>
            </a:r>
            <a:r>
              <a:rPr lang="en-US" altLang="zh-TW" sz="2400" dirty="0">
                <a:solidFill>
                  <a:srgbClr val="FF0000"/>
                </a:solidFill>
              </a:rPr>
              <a:t>"_a%"</a:t>
            </a:r>
          </a:p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	AND house="R"</a:t>
            </a:r>
            <a:endParaRPr lang="en-US" altLang="zh-TW" sz="2400" dirty="0">
              <a:solidFill>
                <a:srgbClr val="0000FF"/>
              </a:solidFill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4C0EA907-5947-4D73-8122-A595A51D2AA1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15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>
            <p:ph type="title" idx="4294967295"/>
          </p:nvPr>
        </p:nvSpPr>
        <p:spPr>
          <a:xfrm>
            <a:off x="1371600" y="304800"/>
            <a:ext cx="7772400" cy="7620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群組</a:t>
            </a:r>
            <a:endParaRPr lang="zh-TW" altLang="zh-TW" b="1" smtClean="0">
              <a:solidFill>
                <a:schemeClr val="tx1"/>
              </a:solidFill>
              <a:ea typeface="華康POP1體W5" pitchFamily="49" charset="-120"/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0" y="0"/>
            <a:ext cx="1524000" cy="1311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TW" sz="80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III</a:t>
            </a:r>
            <a:endParaRPr lang="en-US" altLang="zh-TW" sz="7000">
              <a:effectLst/>
              <a:ea typeface="新細明體" pitchFamily="2" charset="-120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314450" y="1295400"/>
            <a:ext cx="7486650" cy="1066800"/>
          </a:xfrm>
          <a:prstGeom prst="rect">
            <a:avLst/>
          </a:prstGeom>
          <a:noFill/>
          <a:ln w="381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defRPr/>
            </a:pPr>
            <a:r>
              <a:rPr lang="en-US" altLang="zh-TW" sz="2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SELECT ...... FROM ...... WHERE </a:t>
            </a:r>
            <a:r>
              <a:rPr lang="en-US" altLang="zh-TW" sz="26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condition</a:t>
            </a:r>
            <a:r>
              <a:rPr lang="en-US" altLang="zh-TW" sz="2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;</a:t>
            </a:r>
          </a:p>
          <a:p>
            <a:pPr marL="342900" indent="-342900">
              <a:defRPr/>
            </a:pPr>
            <a:r>
              <a:rPr lang="en-US" altLang="zh-TW" sz="2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GROUP BY </a:t>
            </a:r>
            <a:r>
              <a:rPr lang="en-US" altLang="zh-TW" sz="26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groupexpr</a:t>
            </a:r>
            <a:r>
              <a:rPr lang="en-US" altLang="zh-TW" sz="2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[HAVING </a:t>
            </a:r>
            <a:r>
              <a:rPr lang="en-US" altLang="zh-TW" sz="26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requirement</a:t>
            </a:r>
            <a:r>
              <a:rPr lang="en-US" altLang="zh-TW" sz="2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]</a:t>
            </a:r>
            <a:endParaRPr lang="en-US" altLang="zh-TW" sz="26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1320800" y="2586038"/>
            <a:ext cx="7459663" cy="1112837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zh-TW" altLang="en-US" sz="2600" b="1" dirty="0">
                <a:solidFill>
                  <a:srgbClr val="000000"/>
                </a:solidFill>
                <a:effectLst/>
                <a:latin typeface="Arial" charset="0"/>
              </a:rPr>
              <a:t>群組函數：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zh-TW" altLang="zh-TW" sz="2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</a:t>
            </a:r>
            <a:r>
              <a:rPr lang="en-US" altLang="zh-TW" sz="2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COUNT( ), SUM( ), AVG( ), MAX( ), MIN( )</a:t>
            </a:r>
          </a:p>
        </p:txBody>
      </p:sp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985838" y="3857625"/>
            <a:ext cx="77660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62000" lvl="2" indent="-285750" algn="just" eaLnBrk="1" hangingPunct="1">
              <a:spcBef>
                <a:spcPct val="20000"/>
              </a:spcBef>
              <a:tabLst>
                <a:tab pos="762000" algn="l"/>
              </a:tabLst>
            </a:pPr>
            <a:r>
              <a:rPr lang="zh-TW" altLang="en-US" sz="2400">
                <a:effectLst/>
              </a:rPr>
              <a:t>–	</a:t>
            </a:r>
            <a:r>
              <a:rPr lang="en-US" altLang="zh-TW" sz="2800" b="1">
                <a:solidFill>
                  <a:schemeClr val="tx2"/>
                </a:solidFill>
                <a:effectLst/>
                <a:ea typeface="標楷體" pitchFamily="65" charset="-120"/>
              </a:rPr>
              <a:t>GROUP BY </a:t>
            </a:r>
            <a:r>
              <a:rPr lang="en-US" altLang="zh-TW" sz="2800" b="1" i="1">
                <a:solidFill>
                  <a:schemeClr val="tx2"/>
                </a:solidFill>
                <a:effectLst/>
                <a:ea typeface="標楷體" pitchFamily="65" charset="-120"/>
              </a:rPr>
              <a:t>groupexpr</a:t>
            </a:r>
            <a:r>
              <a:rPr lang="en-US" altLang="zh-TW" sz="2800">
                <a:solidFill>
                  <a:schemeClr val="tx2"/>
                </a:solidFill>
                <a:effectLst/>
                <a:ea typeface="標楷體" pitchFamily="65" charset="-120"/>
              </a:rPr>
              <a:t> </a:t>
            </a:r>
            <a:r>
              <a:rPr lang="zh-TW" altLang="en-US" sz="2800">
                <a:solidFill>
                  <a:schemeClr val="tx2"/>
                </a:solidFill>
                <a:effectLst/>
                <a:ea typeface="標楷體" pitchFamily="65" charset="-120"/>
              </a:rPr>
              <a:t>列出群組組成所依照的表達式。一般都是數據庫檔的一欄。</a:t>
            </a:r>
            <a:endParaRPr lang="zh-TW" altLang="zh-TW" sz="2800">
              <a:solidFill>
                <a:schemeClr val="tx2"/>
              </a:solidFill>
              <a:effectLst/>
              <a:ea typeface="標楷體" pitchFamily="65" charset="-120"/>
            </a:endParaRPr>
          </a:p>
        </p:txBody>
      </p:sp>
      <p:sp>
        <p:nvSpPr>
          <p:cNvPr id="23559" name="Rectangle 9"/>
          <p:cNvSpPr>
            <a:spLocks noChangeArrowheads="1"/>
          </p:cNvSpPr>
          <p:nvPr/>
        </p:nvSpPr>
        <p:spPr bwMode="auto">
          <a:xfrm>
            <a:off x="985838" y="4800600"/>
            <a:ext cx="7727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62000" lvl="2" indent="-285750" algn="just" eaLnBrk="1" hangingPunct="1">
              <a:spcBef>
                <a:spcPct val="20000"/>
              </a:spcBef>
              <a:tabLst>
                <a:tab pos="762000" algn="l"/>
              </a:tabLst>
            </a:pPr>
            <a:r>
              <a:rPr lang="zh-TW" altLang="zh-TW" sz="2800">
                <a:solidFill>
                  <a:schemeClr val="tx2"/>
                </a:solidFill>
                <a:effectLst/>
                <a:ea typeface="標楷體" pitchFamily="65" charset="-120"/>
              </a:rPr>
              <a:t>–	</a:t>
            </a:r>
            <a:r>
              <a:rPr lang="en-US" altLang="zh-TW" sz="2800" b="1">
                <a:solidFill>
                  <a:schemeClr val="tx2"/>
                </a:solidFill>
                <a:effectLst/>
                <a:ea typeface="標楷體" pitchFamily="65" charset="-120"/>
              </a:rPr>
              <a:t>WHERE </a:t>
            </a:r>
            <a:r>
              <a:rPr lang="en-US" altLang="zh-TW" sz="2800" b="1" i="1">
                <a:solidFill>
                  <a:schemeClr val="tx2"/>
                </a:solidFill>
                <a:effectLst/>
                <a:ea typeface="標楷體" pitchFamily="65" charset="-120"/>
              </a:rPr>
              <a:t>condition</a:t>
            </a:r>
            <a:r>
              <a:rPr lang="en-US" altLang="zh-TW" sz="2800">
                <a:solidFill>
                  <a:schemeClr val="tx2"/>
                </a:solidFill>
                <a:effectLst/>
                <a:ea typeface="標楷體" pitchFamily="65" charset="-120"/>
              </a:rPr>
              <a:t> </a:t>
            </a:r>
            <a:r>
              <a:rPr lang="zh-TW" altLang="en-US" sz="2800">
                <a:solidFill>
                  <a:schemeClr val="tx2"/>
                </a:solidFill>
                <a:effectLst/>
                <a:ea typeface="標楷體" pitchFamily="65" charset="-120"/>
              </a:rPr>
              <a:t>列出個別橫列所須符合的條件，而 </a:t>
            </a:r>
            <a:r>
              <a:rPr lang="en-US" altLang="zh-TW" sz="2800" b="1">
                <a:solidFill>
                  <a:schemeClr val="tx2"/>
                </a:solidFill>
                <a:effectLst/>
                <a:ea typeface="標楷體" pitchFamily="65" charset="-120"/>
              </a:rPr>
              <a:t>HAVING</a:t>
            </a:r>
            <a:r>
              <a:rPr lang="en-US" altLang="zh-TW" sz="2800">
                <a:solidFill>
                  <a:schemeClr val="tx2"/>
                </a:solidFill>
                <a:effectLst/>
                <a:ea typeface="標楷體" pitchFamily="65" charset="-120"/>
              </a:rPr>
              <a:t> </a:t>
            </a:r>
            <a:r>
              <a:rPr lang="en-US" altLang="zh-TW" sz="2800" b="1" i="1">
                <a:solidFill>
                  <a:schemeClr val="tx2"/>
                </a:solidFill>
                <a:effectLst/>
                <a:ea typeface="標楷體" pitchFamily="65" charset="-120"/>
              </a:rPr>
              <a:t>requirement</a:t>
            </a:r>
            <a:r>
              <a:rPr lang="en-US" altLang="zh-TW" sz="2800">
                <a:solidFill>
                  <a:schemeClr val="tx2"/>
                </a:solidFill>
                <a:effectLst/>
                <a:ea typeface="標楷體" pitchFamily="65" charset="-120"/>
              </a:rPr>
              <a:t> </a:t>
            </a:r>
            <a:r>
              <a:rPr lang="zh-TW" altLang="en-US" sz="2800">
                <a:solidFill>
                  <a:schemeClr val="tx2"/>
                </a:solidFill>
                <a:effectLst/>
                <a:ea typeface="標楷體" pitchFamily="65" charset="-120"/>
              </a:rPr>
              <a:t>則列出個別群組須符合的條件。</a:t>
            </a:r>
            <a:endParaRPr lang="zh-TW" altLang="en-US" sz="2400">
              <a:effectLst/>
              <a:ea typeface="標楷體" pitchFamily="65" charset="-12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060ACF10-807B-49D6-87A3-4DA7FEA425C2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16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>
            <p:ph type="title" idx="4294967295"/>
          </p:nvPr>
        </p:nvSpPr>
        <p:spPr>
          <a:xfrm>
            <a:off x="1371600" y="304800"/>
            <a:ext cx="4765675" cy="7620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群組</a:t>
            </a:r>
            <a:r>
              <a:rPr lang="en-US" altLang="zh-TW" b="1" smtClean="0">
                <a:solidFill>
                  <a:schemeClr val="tx1"/>
                </a:solidFill>
                <a:ea typeface="華康POP1體W5" pitchFamily="49" charset="-120"/>
              </a:rPr>
              <a:t>GROUP BY</a:t>
            </a:r>
            <a:endParaRPr lang="zh-TW" altLang="zh-TW" b="1" smtClean="0">
              <a:solidFill>
                <a:schemeClr val="tx1"/>
              </a:solidFill>
              <a:ea typeface="華康POP1體W5" pitchFamily="49" charset="-120"/>
            </a:endParaRPr>
          </a:p>
        </p:txBody>
      </p:sp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0" y="0"/>
            <a:ext cx="1524000" cy="1311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TW" sz="80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III</a:t>
            </a:r>
            <a:endParaRPr lang="en-US" altLang="zh-TW" sz="7000">
              <a:effectLst/>
              <a:ea typeface="新細明體" pitchFamily="2" charset="-120"/>
            </a:endParaRPr>
          </a:p>
        </p:txBody>
      </p:sp>
      <p:sp>
        <p:nvSpPr>
          <p:cNvPr id="145415" name="Rectangle 7"/>
          <p:cNvSpPr>
            <a:spLocks noChangeArrowheads="1"/>
          </p:cNvSpPr>
          <p:nvPr/>
        </p:nvSpPr>
        <p:spPr bwMode="auto">
          <a:xfrm>
            <a:off x="0" y="1447800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例11	列出</a:t>
            </a:r>
            <a:r>
              <a:rPr lang="zh-TW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每一班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的人數。</a:t>
            </a:r>
            <a:endParaRPr lang="zh-TW" altLang="zh-TW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6583363" y="579438"/>
            <a:ext cx="1677987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/>
              <a:t>class	count</a:t>
            </a:r>
          </a:p>
          <a:p>
            <a:pPr>
              <a:defRPr/>
            </a:pPr>
            <a:r>
              <a:rPr lang="en-US" altLang="zh-TW" dirty="0"/>
              <a:t>1A	10</a:t>
            </a:r>
          </a:p>
          <a:p>
            <a:pPr>
              <a:defRPr/>
            </a:pPr>
            <a:r>
              <a:rPr lang="en-US" altLang="zh-TW" dirty="0"/>
              <a:t>1B	9</a:t>
            </a:r>
          </a:p>
          <a:p>
            <a:pPr>
              <a:defRPr/>
            </a:pPr>
            <a:r>
              <a:rPr lang="en-US" altLang="zh-TW" dirty="0"/>
              <a:t>1C	9</a:t>
            </a:r>
          </a:p>
          <a:p>
            <a:pPr>
              <a:defRPr/>
            </a:pPr>
            <a:r>
              <a:rPr lang="en-US" altLang="zh-TW" dirty="0"/>
              <a:t>2A	8</a:t>
            </a:r>
          </a:p>
          <a:p>
            <a:pPr>
              <a:defRPr/>
            </a:pPr>
            <a:r>
              <a:rPr lang="en-US" altLang="zh-TW" dirty="0"/>
              <a:t>2B	8</a:t>
            </a:r>
          </a:p>
          <a:p>
            <a:pPr>
              <a:defRPr/>
            </a:pPr>
            <a:r>
              <a:rPr lang="en-US" altLang="zh-TW" dirty="0"/>
              <a:t>2C	6</a:t>
            </a:r>
            <a:endParaRPr lang="zh-TW" altLang="en-US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895475" y="2035175"/>
            <a:ext cx="4271963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SELECT class, </a:t>
            </a:r>
            <a:r>
              <a:rPr lang="en-US" altLang="zh-TW" sz="2400" dirty="0">
                <a:solidFill>
                  <a:schemeClr val="tx2">
                    <a:lumMod val="75000"/>
                  </a:schemeClr>
                </a:solidFill>
              </a:rPr>
              <a:t>count(*)</a:t>
            </a:r>
          </a:p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FROM student</a:t>
            </a:r>
            <a:br>
              <a:rPr lang="en-US" altLang="zh-TW" sz="2400" dirty="0">
                <a:solidFill>
                  <a:srgbClr val="FF0000"/>
                </a:solidFill>
              </a:rPr>
            </a:br>
            <a:r>
              <a:rPr lang="en-US" altLang="zh-TW" sz="2400" dirty="0">
                <a:solidFill>
                  <a:srgbClr val="0000FF"/>
                </a:solidFill>
              </a:rPr>
              <a:t>GROUP BY </a:t>
            </a:r>
            <a:r>
              <a:rPr lang="en-US" altLang="zh-TW" sz="2400" dirty="0">
                <a:solidFill>
                  <a:srgbClr val="FF0000"/>
                </a:solidFill>
              </a:rPr>
              <a:t>class</a:t>
            </a:r>
            <a:endParaRPr lang="en-US" altLang="zh-TW" sz="2400" dirty="0">
              <a:solidFill>
                <a:srgbClr val="0000FF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3560763"/>
            <a:ext cx="72342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例12	列出</a:t>
            </a:r>
            <a:r>
              <a:rPr lang="zh-TW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每一班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的數學測驗</a:t>
            </a:r>
            <a:r>
              <a:rPr lang="zh-TW" altLang="en-US" sz="28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平均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分。</a:t>
            </a:r>
            <a:endParaRPr lang="zh-TW" altLang="zh-TW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895475" y="4219575"/>
            <a:ext cx="4271963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SELECT class, </a:t>
            </a:r>
            <a:r>
              <a:rPr lang="en-US" altLang="zh-TW" sz="2400" dirty="0" err="1">
                <a:solidFill>
                  <a:schemeClr val="tx2">
                    <a:lumMod val="75000"/>
                  </a:schemeClr>
                </a:solidFill>
              </a:rPr>
              <a:t>avg</a:t>
            </a:r>
            <a:r>
              <a:rPr lang="en-US" altLang="zh-TW" sz="2400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altLang="zh-TW" sz="2400" dirty="0" err="1">
                <a:solidFill>
                  <a:schemeClr val="tx2">
                    <a:lumMod val="75000"/>
                  </a:schemeClr>
                </a:solidFill>
              </a:rPr>
              <a:t>mtest</a:t>
            </a:r>
            <a:r>
              <a:rPr lang="en-US" altLang="zh-TW" sz="2400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FROM student</a:t>
            </a:r>
            <a:br>
              <a:rPr lang="en-US" altLang="zh-TW" sz="2400" dirty="0">
                <a:solidFill>
                  <a:srgbClr val="FF0000"/>
                </a:solidFill>
              </a:rPr>
            </a:br>
            <a:r>
              <a:rPr lang="en-US" altLang="zh-TW" sz="2400" dirty="0">
                <a:solidFill>
                  <a:srgbClr val="0000FF"/>
                </a:solidFill>
              </a:rPr>
              <a:t>GROUP BY </a:t>
            </a:r>
            <a:r>
              <a:rPr lang="en-US" altLang="zh-TW" sz="2400" dirty="0">
                <a:solidFill>
                  <a:srgbClr val="FF0000"/>
                </a:solidFill>
              </a:rPr>
              <a:t>class</a:t>
            </a:r>
            <a:endParaRPr lang="en-US" altLang="zh-TW" sz="2400" dirty="0">
              <a:solidFill>
                <a:srgbClr val="0000FF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6613525" y="3667125"/>
            <a:ext cx="2201863" cy="2247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/>
              <a:t>class	</a:t>
            </a:r>
            <a:r>
              <a:rPr lang="en-US" altLang="zh-TW" dirty="0" err="1"/>
              <a:t>avg</a:t>
            </a:r>
            <a:r>
              <a:rPr lang="en-US" altLang="zh-TW" dirty="0"/>
              <a:t>(</a:t>
            </a:r>
            <a:r>
              <a:rPr lang="en-US" altLang="zh-TW" dirty="0" err="1"/>
              <a:t>mtest</a:t>
            </a:r>
            <a:r>
              <a:rPr lang="en-US" altLang="zh-TW" dirty="0"/>
              <a:t>)</a:t>
            </a:r>
          </a:p>
          <a:p>
            <a:pPr>
              <a:defRPr/>
            </a:pPr>
            <a:r>
              <a:rPr lang="en-US" altLang="zh-TW" dirty="0"/>
              <a:t>1A	85.9</a:t>
            </a:r>
          </a:p>
          <a:p>
            <a:pPr>
              <a:defRPr/>
            </a:pPr>
            <a:r>
              <a:rPr lang="en-US" altLang="zh-TW" dirty="0"/>
              <a:t>1B	70.3</a:t>
            </a:r>
          </a:p>
          <a:p>
            <a:pPr>
              <a:defRPr/>
            </a:pPr>
            <a:r>
              <a:rPr lang="en-US" altLang="zh-TW" dirty="0"/>
              <a:t>1C	37.9</a:t>
            </a:r>
          </a:p>
          <a:p>
            <a:pPr>
              <a:defRPr/>
            </a:pPr>
            <a:r>
              <a:rPr lang="en-US" altLang="zh-TW" dirty="0"/>
              <a:t>2A	89.4</a:t>
            </a:r>
          </a:p>
          <a:p>
            <a:pPr>
              <a:defRPr/>
            </a:pPr>
            <a:r>
              <a:rPr lang="en-US" altLang="zh-TW" dirty="0"/>
              <a:t>2B	53.1</a:t>
            </a:r>
          </a:p>
          <a:p>
            <a:pPr>
              <a:defRPr/>
            </a:pPr>
            <a:r>
              <a:rPr lang="en-US" altLang="zh-TW" dirty="0"/>
              <a:t>2C	32.7</a:t>
            </a:r>
            <a:endParaRPr lang="zh-TW" altLang="en-US" dirty="0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8D7666DC-3AAB-4ED3-A0E1-FBBB6617246F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17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>
            <p:ph type="title" idx="4294967295"/>
          </p:nvPr>
        </p:nvSpPr>
        <p:spPr>
          <a:xfrm>
            <a:off x="1371600" y="304800"/>
            <a:ext cx="4419600" cy="7620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群組</a:t>
            </a:r>
            <a:endParaRPr lang="zh-TW" altLang="zh-TW" b="1" smtClean="0">
              <a:solidFill>
                <a:schemeClr val="tx1"/>
              </a:solidFill>
              <a:ea typeface="華康POP1體W5" pitchFamily="49" charset="-120"/>
            </a:endParaRP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0" y="0"/>
            <a:ext cx="1524000" cy="1311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TW" sz="80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III</a:t>
            </a:r>
            <a:endParaRPr lang="en-US" altLang="zh-TW" sz="7000">
              <a:effectLst/>
              <a:ea typeface="新細明體" pitchFamily="2" charset="-120"/>
            </a:endParaRPr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0" y="1447800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例13	列出</a:t>
            </a:r>
            <a:r>
              <a:rPr lang="zh-TW" alt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每一居住地區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的女生數目。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824038" y="2105025"/>
            <a:ext cx="4271962" cy="157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SELECT district, </a:t>
            </a:r>
            <a:r>
              <a:rPr lang="en-US" altLang="zh-TW" sz="2400" dirty="0">
                <a:solidFill>
                  <a:schemeClr val="tx2">
                    <a:lumMod val="75000"/>
                  </a:schemeClr>
                </a:solidFill>
              </a:rPr>
              <a:t>count(*)</a:t>
            </a:r>
          </a:p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FROM student</a:t>
            </a:r>
          </a:p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WHERE gender="F"</a:t>
            </a:r>
            <a:br>
              <a:rPr lang="en-US" altLang="zh-TW" sz="2400" dirty="0">
                <a:solidFill>
                  <a:srgbClr val="FF0000"/>
                </a:solidFill>
              </a:rPr>
            </a:br>
            <a:r>
              <a:rPr lang="en-US" altLang="zh-TW" sz="2400" dirty="0">
                <a:solidFill>
                  <a:srgbClr val="0000FF"/>
                </a:solidFill>
              </a:rPr>
              <a:t>GROUP BY </a:t>
            </a:r>
            <a:r>
              <a:rPr lang="en-US" altLang="zh-TW" sz="2400" dirty="0">
                <a:solidFill>
                  <a:srgbClr val="FF0000"/>
                </a:solidFill>
              </a:rPr>
              <a:t>district</a:t>
            </a:r>
            <a:endParaRPr lang="en-US" altLang="zh-TW" sz="2400" dirty="0">
              <a:solidFill>
                <a:srgbClr val="0000FF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6684963" y="223838"/>
            <a:ext cx="1677987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/>
              <a:t>district	count</a:t>
            </a:r>
          </a:p>
          <a:p>
            <a:pPr>
              <a:defRPr/>
            </a:pPr>
            <a:r>
              <a:rPr lang="en-US" altLang="zh-TW" dirty="0"/>
              <a:t>HHM	6</a:t>
            </a:r>
          </a:p>
          <a:p>
            <a:pPr>
              <a:defRPr/>
            </a:pPr>
            <a:r>
              <a:rPr lang="en-US" altLang="zh-TW" dirty="0"/>
              <a:t>KWC	1</a:t>
            </a:r>
          </a:p>
          <a:p>
            <a:pPr>
              <a:defRPr/>
            </a:pPr>
            <a:r>
              <a:rPr lang="en-US" altLang="zh-TW" dirty="0"/>
              <a:t>MKK	1</a:t>
            </a:r>
          </a:p>
          <a:p>
            <a:pPr>
              <a:defRPr/>
            </a:pPr>
            <a:r>
              <a:rPr lang="en-US" altLang="zh-TW" dirty="0"/>
              <a:t>SSP	5</a:t>
            </a:r>
          </a:p>
          <a:p>
            <a:pPr>
              <a:defRPr/>
            </a:pPr>
            <a:r>
              <a:rPr lang="en-US" altLang="zh-TW" dirty="0"/>
              <a:t>TST	4</a:t>
            </a:r>
          </a:p>
          <a:p>
            <a:pPr>
              <a:defRPr/>
            </a:pPr>
            <a:r>
              <a:rPr lang="en-US" altLang="zh-TW" dirty="0"/>
              <a:t>YMT	6</a:t>
            </a:r>
            <a:endParaRPr lang="zh-TW" altLang="en-US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3748088"/>
            <a:ext cx="711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例14	列出</a:t>
            </a:r>
            <a:r>
              <a:rPr lang="zh-TW" altLang="en-US" sz="28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每一區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中一學生數學測驗</a:t>
            </a:r>
            <a:endParaRPr lang="zh-TW" altLang="en-US" sz="28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		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的</a:t>
            </a:r>
            <a:r>
              <a:rPr lang="zh-TW" alt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最高分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及</a:t>
            </a:r>
            <a:r>
              <a:rPr lang="zh-TW" alt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最低分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。</a:t>
            </a:r>
            <a:endParaRPr lang="zh-TW" altLang="zh-TW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6672263" y="2763838"/>
            <a:ext cx="2471737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/>
              <a:t>District	min	max</a:t>
            </a:r>
          </a:p>
          <a:p>
            <a:pPr>
              <a:defRPr/>
            </a:pPr>
            <a:r>
              <a:rPr lang="en-US" altLang="zh-TW" dirty="0"/>
              <a:t>HHM	36	92</a:t>
            </a:r>
          </a:p>
          <a:p>
            <a:pPr>
              <a:defRPr/>
            </a:pPr>
            <a:r>
              <a:rPr lang="en-US" altLang="zh-TW" dirty="0"/>
              <a:t>MKK	19	91</a:t>
            </a:r>
          </a:p>
          <a:p>
            <a:pPr>
              <a:defRPr/>
            </a:pPr>
            <a:r>
              <a:rPr lang="en-US" altLang="zh-TW" dirty="0"/>
              <a:t>SSP	31	91</a:t>
            </a:r>
          </a:p>
          <a:p>
            <a:pPr>
              <a:defRPr/>
            </a:pPr>
            <a:r>
              <a:rPr lang="en-US" altLang="zh-TW" dirty="0"/>
              <a:t>TST	36	92</a:t>
            </a:r>
          </a:p>
          <a:p>
            <a:pPr>
              <a:defRPr/>
            </a:pPr>
            <a:r>
              <a:rPr lang="en-US" altLang="zh-TW" dirty="0"/>
              <a:t>TSW	75	75</a:t>
            </a:r>
          </a:p>
          <a:p>
            <a:pPr>
              <a:defRPr/>
            </a:pPr>
            <a:r>
              <a:rPr lang="en-US" altLang="zh-TW" dirty="0"/>
              <a:t>YMT	38	88</a:t>
            </a:r>
            <a:endParaRPr lang="zh-TW" altLang="en-US" dirty="0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722438" y="4878388"/>
            <a:ext cx="5470525" cy="1570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SELECT district, </a:t>
            </a:r>
            <a:r>
              <a:rPr lang="en-US" altLang="zh-TW" sz="2400" dirty="0">
                <a:solidFill>
                  <a:schemeClr val="tx2">
                    <a:lumMod val="75000"/>
                  </a:schemeClr>
                </a:solidFill>
              </a:rPr>
              <a:t>min(</a:t>
            </a:r>
            <a:r>
              <a:rPr lang="en-US" altLang="zh-TW" sz="2400" dirty="0" err="1">
                <a:solidFill>
                  <a:schemeClr val="tx2">
                    <a:lumMod val="75000"/>
                  </a:schemeClr>
                </a:solidFill>
              </a:rPr>
              <a:t>mtest</a:t>
            </a:r>
            <a:r>
              <a:rPr lang="en-US" altLang="zh-TW" sz="2400" dirty="0">
                <a:solidFill>
                  <a:schemeClr val="tx2">
                    <a:lumMod val="75000"/>
                  </a:schemeClr>
                </a:solidFill>
              </a:rPr>
              <a:t>), max(</a:t>
            </a:r>
            <a:r>
              <a:rPr lang="en-US" altLang="zh-TW" sz="2400" dirty="0" err="1">
                <a:solidFill>
                  <a:schemeClr val="tx2">
                    <a:lumMod val="75000"/>
                  </a:schemeClr>
                </a:solidFill>
              </a:rPr>
              <a:t>mtest</a:t>
            </a:r>
            <a:r>
              <a:rPr lang="en-US" altLang="zh-TW" sz="2400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FROM student</a:t>
            </a:r>
          </a:p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WHERE class LIKE "1_"</a:t>
            </a:r>
            <a:br>
              <a:rPr lang="en-US" altLang="zh-TW" sz="2400" dirty="0">
                <a:solidFill>
                  <a:srgbClr val="FF0000"/>
                </a:solidFill>
              </a:rPr>
            </a:br>
            <a:r>
              <a:rPr lang="en-US" altLang="zh-TW" sz="2400" dirty="0">
                <a:solidFill>
                  <a:srgbClr val="0000FF"/>
                </a:solidFill>
              </a:rPr>
              <a:t>GROUP BY </a:t>
            </a:r>
            <a:r>
              <a:rPr lang="en-US" altLang="zh-TW" sz="2400" dirty="0">
                <a:solidFill>
                  <a:srgbClr val="FF0000"/>
                </a:solidFill>
              </a:rPr>
              <a:t>district</a:t>
            </a:r>
            <a:endParaRPr lang="en-US" altLang="zh-TW" sz="2400" dirty="0">
              <a:solidFill>
                <a:srgbClr val="0000FF"/>
              </a:solidFill>
            </a:endParaRP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DCCD55EF-BA8F-4DF7-8D04-E5DCAB2DC7E6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18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>
            <p:ph type="title" idx="4294967295"/>
          </p:nvPr>
        </p:nvSpPr>
        <p:spPr>
          <a:xfrm>
            <a:off x="1371600" y="304800"/>
            <a:ext cx="7772400" cy="7620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群組</a:t>
            </a:r>
            <a:endParaRPr lang="zh-TW" altLang="zh-TW" b="1" smtClean="0">
              <a:solidFill>
                <a:schemeClr val="tx1"/>
              </a:solidFill>
              <a:ea typeface="華康POP1體W5" pitchFamily="49" charset="-120"/>
            </a:endParaRPr>
          </a:p>
        </p:txBody>
      </p:sp>
      <p:sp>
        <p:nvSpPr>
          <p:cNvPr id="200707" name="Text Box 3"/>
          <p:cNvSpPr txBox="1">
            <a:spLocks noChangeArrowheads="1"/>
          </p:cNvSpPr>
          <p:nvPr/>
        </p:nvSpPr>
        <p:spPr bwMode="auto">
          <a:xfrm>
            <a:off x="0" y="0"/>
            <a:ext cx="1524000" cy="1311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TW" sz="80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III</a:t>
            </a:r>
            <a:endParaRPr lang="en-US" altLang="zh-TW" sz="7000">
              <a:effectLst/>
              <a:ea typeface="新細明體" pitchFamily="2" charset="-120"/>
            </a:endParaRPr>
          </a:p>
        </p:txBody>
      </p:sp>
      <p:sp>
        <p:nvSpPr>
          <p:cNvPr id="200708" name="Rectangle 4"/>
          <p:cNvSpPr>
            <a:spLocks noChangeArrowheads="1"/>
          </p:cNvSpPr>
          <p:nvPr/>
        </p:nvSpPr>
        <p:spPr bwMode="auto">
          <a:xfrm>
            <a:off x="0" y="1208088"/>
            <a:ext cx="8915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例15	列出</a:t>
            </a:r>
            <a:r>
              <a:rPr lang="zh-TW" alt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每一班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男生數學測驗的</a:t>
            </a:r>
            <a:r>
              <a:rPr lang="zh-TW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平均分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，</a:t>
            </a:r>
          </a:p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		但若</a:t>
            </a:r>
            <a:r>
              <a:rPr lang="zh-TW" altLang="en-US" sz="2800" dirty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該班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男生</a:t>
            </a:r>
            <a:r>
              <a:rPr lang="zh-TW" altLang="en-US" sz="2800" i="1" dirty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人數少於</a:t>
            </a:r>
            <a:r>
              <a:rPr lang="en-US" altLang="zh-TW" sz="2800" i="1" dirty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3</a:t>
            </a:r>
            <a:r>
              <a:rPr lang="zh-TW" altLang="en-US" sz="2800" i="1" dirty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人，則不計算在內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。</a:t>
            </a:r>
            <a:endParaRPr lang="zh-TW" altLang="zh-TW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1863725" y="2509838"/>
            <a:ext cx="3937000" cy="1938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SELECT class, </a:t>
            </a:r>
            <a:r>
              <a:rPr lang="en-US" altLang="zh-TW" sz="2400" dirty="0" err="1">
                <a:solidFill>
                  <a:schemeClr val="tx2">
                    <a:lumMod val="75000"/>
                  </a:schemeClr>
                </a:solidFill>
              </a:rPr>
              <a:t>avg</a:t>
            </a:r>
            <a:r>
              <a:rPr lang="en-US" altLang="zh-TW" sz="2400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altLang="zh-TW" sz="2400" dirty="0" err="1">
                <a:solidFill>
                  <a:schemeClr val="tx2">
                    <a:lumMod val="75000"/>
                  </a:schemeClr>
                </a:solidFill>
              </a:rPr>
              <a:t>mtest</a:t>
            </a:r>
            <a:r>
              <a:rPr lang="en-US" altLang="zh-TW" sz="2400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FROM student</a:t>
            </a:r>
          </a:p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WHERE gender="M"</a:t>
            </a:r>
            <a:br>
              <a:rPr lang="en-US" altLang="zh-TW" sz="2400" dirty="0">
                <a:solidFill>
                  <a:srgbClr val="FF0000"/>
                </a:solidFill>
              </a:rPr>
            </a:br>
            <a:r>
              <a:rPr lang="en-US" altLang="zh-TW" sz="2400" dirty="0">
                <a:solidFill>
                  <a:srgbClr val="0000FF"/>
                </a:solidFill>
              </a:rPr>
              <a:t>GROUP BY </a:t>
            </a:r>
            <a:r>
              <a:rPr lang="en-US" altLang="zh-TW" sz="2400" dirty="0">
                <a:solidFill>
                  <a:srgbClr val="FF0000"/>
                </a:solidFill>
              </a:rPr>
              <a:t>class</a:t>
            </a:r>
          </a:p>
          <a:p>
            <a:pPr>
              <a:defRPr/>
            </a:pPr>
            <a:r>
              <a:rPr lang="en-US" altLang="zh-TW" sz="2400" dirty="0">
                <a:solidFill>
                  <a:srgbClr val="00B050"/>
                </a:solidFill>
              </a:rPr>
              <a:t>HAVING</a:t>
            </a:r>
            <a:r>
              <a:rPr lang="en-US" altLang="zh-TW" sz="2400" dirty="0">
                <a:solidFill>
                  <a:srgbClr val="FF0000"/>
                </a:solidFill>
              </a:rPr>
              <a:t> count(*)&gt;=3</a:t>
            </a:r>
            <a:endParaRPr lang="en-US" altLang="zh-TW" sz="2400" dirty="0">
              <a:solidFill>
                <a:srgbClr val="0000FF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6461125" y="2509838"/>
            <a:ext cx="2201863" cy="19383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/>
              <a:t>class	</a:t>
            </a:r>
            <a:r>
              <a:rPr lang="en-US" altLang="zh-TW" dirty="0" err="1"/>
              <a:t>avg</a:t>
            </a:r>
            <a:r>
              <a:rPr lang="en-US" altLang="zh-TW" dirty="0"/>
              <a:t>(</a:t>
            </a:r>
            <a:r>
              <a:rPr lang="en-US" altLang="zh-TW" dirty="0" err="1"/>
              <a:t>mtest</a:t>
            </a:r>
            <a:r>
              <a:rPr lang="en-US" altLang="zh-TW" dirty="0"/>
              <a:t>)</a:t>
            </a:r>
          </a:p>
          <a:p>
            <a:pPr>
              <a:defRPr/>
            </a:pPr>
            <a:r>
              <a:rPr lang="en-US" altLang="zh-TW" dirty="0"/>
              <a:t>1A	86.0</a:t>
            </a:r>
          </a:p>
          <a:p>
            <a:pPr>
              <a:defRPr/>
            </a:pPr>
            <a:r>
              <a:rPr lang="en-US" altLang="zh-TW" dirty="0"/>
              <a:t>1B	77.7</a:t>
            </a:r>
          </a:p>
          <a:p>
            <a:pPr>
              <a:defRPr/>
            </a:pPr>
            <a:r>
              <a:rPr lang="en-US" altLang="zh-TW" dirty="0"/>
              <a:t>1C	35.6</a:t>
            </a:r>
          </a:p>
          <a:p>
            <a:pPr>
              <a:defRPr/>
            </a:pPr>
            <a:r>
              <a:rPr lang="en-US" altLang="zh-TW" dirty="0"/>
              <a:t>2A	86.5</a:t>
            </a:r>
          </a:p>
          <a:p>
            <a:pPr>
              <a:defRPr/>
            </a:pPr>
            <a:r>
              <a:rPr lang="en-US" altLang="zh-TW" dirty="0"/>
              <a:t>2B	56.5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016D0C57-EE90-4D2A-9D3F-A381CBCF70D2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19</a:t>
            </a:fld>
            <a:endParaRPr lang="zh-TW" altLang="en-US" sz="2400" dirty="0">
              <a:latin typeface="Times New Roman" pitchFamily="18" charset="0"/>
              <a:ea typeface="+mn-ea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2891318" y="5176975"/>
            <a:ext cx="4736396" cy="1631216"/>
          </a:xfrm>
          <a:prstGeom prst="rect">
            <a:avLst/>
          </a:prstGeom>
          <a:noFill/>
          <a:ln w="9525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SELECT class,</a:t>
            </a:r>
          </a:p>
          <a:p>
            <a:pPr>
              <a:defRPr/>
            </a:pP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sum( if( gender = "M", 1, 0 ) ) AS boys,</a:t>
            </a:r>
          </a:p>
          <a:p>
            <a:pPr>
              <a:defRPr/>
            </a:pP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sum( if( gender = "F", 1, 0 ) ) AS girls</a:t>
            </a:r>
          </a:p>
          <a:p>
            <a:pPr>
              <a:defRPr/>
            </a:pP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FROM 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school</a:t>
            </a:r>
          </a:p>
          <a:p>
            <a:pPr>
              <a:defRPr/>
            </a:pP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GROUP </a:t>
            </a: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by class;</a:t>
            </a:r>
            <a:endParaRPr lang="zh-TW" altLang="en-US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333375" y="4675188"/>
            <a:ext cx="5448300" cy="701675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SELECT gender, if( gender = "F", 1, 0 ) </a:t>
            </a:r>
          </a:p>
          <a:p>
            <a:pPr>
              <a:defRPr/>
            </a:pP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FROM school;</a:t>
            </a:r>
            <a:endParaRPr lang="zh-TW" altLang="en-US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57407" y="5467752"/>
            <a:ext cx="858877" cy="1323439"/>
          </a:xfrm>
          <a:prstGeom prst="rect">
            <a:avLst/>
          </a:prstGeom>
          <a:noFill/>
          <a:ln w="9525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 1</a:t>
            </a:r>
          </a:p>
          <a:p>
            <a:pPr>
              <a:defRPr/>
            </a:pP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…</a:t>
            </a:r>
          </a:p>
          <a:p>
            <a:pPr>
              <a:defRPr/>
            </a:pP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 0</a:t>
            </a:r>
          </a:p>
          <a:p>
            <a:pPr>
              <a:defRPr/>
            </a:pP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…</a:t>
            </a:r>
            <a:endParaRPr lang="zh-TW" altLang="en-US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7674013" y="4669099"/>
            <a:ext cx="1377387" cy="1323439"/>
          </a:xfrm>
          <a:prstGeom prst="rect">
            <a:avLst/>
          </a:prstGeom>
          <a:noFill/>
          <a:ln w="9525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1A  24 12</a:t>
            </a:r>
          </a:p>
          <a:p>
            <a:pPr>
              <a:defRPr/>
            </a:pP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…</a:t>
            </a:r>
          </a:p>
          <a:p>
            <a:pPr>
              <a:defRPr/>
            </a:pP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4A  10  20</a:t>
            </a:r>
          </a:p>
          <a:p>
            <a:pPr>
              <a:defRPr/>
            </a:pP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…</a:t>
            </a:r>
            <a:endParaRPr lang="zh-TW" altLang="en-US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9705" grpId="0" animBg="1"/>
      <p:bldP spid="29706" grpId="0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>
            <p:ph type="title" idx="4294967295"/>
          </p:nvPr>
        </p:nvSpPr>
        <p:spPr>
          <a:xfrm>
            <a:off x="1370013" y="247650"/>
            <a:ext cx="7772400" cy="11430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引言</a:t>
            </a:r>
            <a:endParaRPr lang="zh-TW" altLang="zh-TW" b="1" smtClean="0">
              <a:solidFill>
                <a:schemeClr val="tx1"/>
              </a:solidFill>
              <a:ea typeface="華康POP1體W5" pitchFamily="49" charset="-120"/>
            </a:endParaRPr>
          </a:p>
        </p:txBody>
      </p:sp>
      <p:sp>
        <p:nvSpPr>
          <p:cNvPr id="158723" name="Rectangle 3"/>
          <p:cNvSpPr>
            <a:spLocks noChangeArrowheads="1"/>
          </p:cNvSpPr>
          <p:nvPr>
            <p:ph type="body" idx="4294967295"/>
          </p:nvPr>
        </p:nvSpPr>
        <p:spPr>
          <a:xfrm>
            <a:off x="990600" y="1524000"/>
            <a:ext cx="7315200" cy="725488"/>
          </a:xfrm>
        </p:spPr>
        <p:txBody>
          <a:bodyPr lIns="92075" tIns="46038" rIns="92075" bIns="46038"/>
          <a:lstStyle/>
          <a:p>
            <a:pPr lvl="1" eaLnBrk="1" hangingPunct="1">
              <a:spcBef>
                <a:spcPts val="600"/>
              </a:spcBef>
              <a:buFontTx/>
              <a:buNone/>
            </a:pPr>
            <a:r>
              <a:rPr lang="en-US" altLang="zh-TW" sz="3200" i="1" smtClean="0">
                <a:solidFill>
                  <a:srgbClr val="FF3300"/>
                </a:solidFill>
                <a:latin typeface="Bookman Old Style" pitchFamily="18" charset="0"/>
                <a:ea typeface="標楷體" pitchFamily="65" charset="-120"/>
              </a:rPr>
              <a:t>SQL</a:t>
            </a:r>
            <a:r>
              <a:rPr lang="zh-TW" altLang="en-US" sz="3200" i="1" smtClean="0">
                <a:solidFill>
                  <a:srgbClr val="FF3300"/>
                </a:solidFill>
                <a:latin typeface="Bookman Old Style" pitchFamily="18" charset="0"/>
                <a:ea typeface="標楷體" pitchFamily="65" charset="-120"/>
              </a:rPr>
              <a:t>的概念</a:t>
            </a:r>
            <a:endParaRPr lang="zh-TW" altLang="zh-TW" sz="3200" i="1" smtClean="0">
              <a:solidFill>
                <a:srgbClr val="FF3300"/>
              </a:solidFill>
              <a:latin typeface="Bookman Old Style" pitchFamily="18" charset="0"/>
              <a:ea typeface="標楷體" pitchFamily="65" charset="-120"/>
            </a:endParaRP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990600" y="2286000"/>
            <a:ext cx="73152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zh-TW" altLang="en-US" sz="2800" b="1">
                <a:effectLst/>
                <a:ea typeface="標楷體" pitchFamily="65" charset="-120"/>
              </a:rPr>
              <a:t>用戶先列出數據庫檔及查詢的條件。</a:t>
            </a:r>
            <a:endParaRPr lang="zh-TW" altLang="zh-TW" sz="2800">
              <a:effectLst/>
              <a:ea typeface="標楷體" pitchFamily="65" charset="-120"/>
            </a:endParaRPr>
          </a:p>
        </p:txBody>
      </p:sp>
      <p:sp>
        <p:nvSpPr>
          <p:cNvPr id="158725" name="Text Box 5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zh-TW" altLang="en-US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1</a:t>
            </a:r>
            <a:endParaRPr lang="zh-TW" altLang="en-US" sz="2400">
              <a:effectLst/>
              <a:ea typeface="新細明體" pitchFamily="2" charset="-120"/>
            </a:endParaRPr>
          </a:p>
        </p:txBody>
      </p:sp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990600" y="4746625"/>
            <a:ext cx="7315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zh-TW" altLang="en-US" sz="2800" b="1">
                <a:effectLst/>
                <a:ea typeface="標楷體" pitchFamily="65" charset="-120"/>
              </a:rPr>
              <a:t>查詢所得的結果會以表格的形式顯示。</a:t>
            </a:r>
            <a:endParaRPr lang="zh-TW" altLang="zh-TW" sz="2800" b="1">
              <a:effectLst/>
              <a:ea typeface="標楷體" pitchFamily="65" charset="-120"/>
            </a:endParaRPr>
          </a:p>
        </p:txBody>
      </p:sp>
      <p:sp>
        <p:nvSpPr>
          <p:cNvPr id="158727" name="Rectangle 7"/>
          <p:cNvSpPr>
            <a:spLocks noChangeArrowheads="1"/>
          </p:cNvSpPr>
          <p:nvPr/>
        </p:nvSpPr>
        <p:spPr bwMode="auto">
          <a:xfrm>
            <a:off x="990600" y="4194175"/>
            <a:ext cx="7686675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zh-TW" altLang="en-US" sz="2800" b="1">
                <a:effectLst/>
                <a:ea typeface="標楷體" pitchFamily="65" charset="-120"/>
              </a:rPr>
              <a:t>可查問統計數項。</a:t>
            </a:r>
            <a:endParaRPr lang="zh-TW" altLang="zh-TW" sz="2800" b="1">
              <a:effectLst/>
              <a:ea typeface="標楷體" pitchFamily="65" charset="-120"/>
            </a:endParaRPr>
          </a:p>
        </p:txBody>
      </p:sp>
      <p:sp>
        <p:nvSpPr>
          <p:cNvPr id="158728" name="Rectangle 8"/>
          <p:cNvSpPr>
            <a:spLocks noChangeArrowheads="1"/>
          </p:cNvSpPr>
          <p:nvPr/>
        </p:nvSpPr>
        <p:spPr bwMode="auto">
          <a:xfrm>
            <a:off x="990600" y="2828925"/>
            <a:ext cx="73152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altLang="zh-TW" sz="2800" b="1">
                <a:effectLst/>
                <a:ea typeface="標楷體" pitchFamily="65" charset="-120"/>
              </a:rPr>
              <a:t>SQL </a:t>
            </a:r>
            <a:r>
              <a:rPr lang="zh-TW" altLang="en-US" sz="2800" b="1">
                <a:effectLst/>
                <a:ea typeface="標楷體" pitchFamily="65" charset="-120"/>
              </a:rPr>
              <a:t>程序便會在這數據庫檔內檢查每筆記錄是否符合這項條件，並把有關的資料顯示出來。這個過程稱為檢索。</a:t>
            </a:r>
            <a:endParaRPr lang="zh-TW" altLang="zh-TW" sz="2800">
              <a:effectLst/>
              <a:ea typeface="標楷體" pitchFamily="65" charset="-120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BA750A6B-CF3F-4CEA-ADEC-70CE6F61CA45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2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"/>
                                        <p:tgtEl>
                                          <p:spTgt spid="15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587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587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5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autoUpdateAnimBg="0"/>
      <p:bldP spid="158724" grpId="0" autoUpdateAnimBg="0"/>
      <p:bldP spid="158726" grpId="0" autoUpdateAnimBg="0"/>
      <p:bldP spid="158727" grpId="0" autoUpdateAnimBg="0"/>
      <p:bldP spid="15872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>
            <p:ph type="title" idx="4294967295"/>
          </p:nvPr>
        </p:nvSpPr>
        <p:spPr>
          <a:xfrm>
            <a:off x="1371600" y="304800"/>
            <a:ext cx="7772400" cy="7620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顯示次序</a:t>
            </a:r>
            <a:endParaRPr lang="zh-TW" altLang="zh-TW" b="1" smtClean="0">
              <a:solidFill>
                <a:schemeClr val="tx1"/>
              </a:solidFill>
            </a:endParaRPr>
          </a:p>
        </p:txBody>
      </p:sp>
      <p:sp>
        <p:nvSpPr>
          <p:cNvPr id="172035" name="Text Box 3"/>
          <p:cNvSpPr txBox="1">
            <a:spLocks noChangeArrowheads="1"/>
          </p:cNvSpPr>
          <p:nvPr/>
        </p:nvSpPr>
        <p:spPr bwMode="auto">
          <a:xfrm>
            <a:off x="0" y="0"/>
            <a:ext cx="1524000" cy="1311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TW" sz="80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IV</a:t>
            </a:r>
            <a:endParaRPr lang="en-US" altLang="zh-TW" sz="7000">
              <a:effectLst/>
              <a:ea typeface="新細明體" pitchFamily="2" charset="-120"/>
            </a:endParaRP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1524000" y="1295400"/>
            <a:ext cx="6019800" cy="16002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altLang="zh-TW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SELECT ...... FROM ...... WHERE ...... 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altLang="zh-TW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GROUP BY ..... ;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altLang="zh-TW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ORDER BY </a:t>
            </a:r>
            <a:r>
              <a:rPr lang="en-US" altLang="zh-TW" sz="2600" b="1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colname</a:t>
            </a:r>
            <a:r>
              <a:rPr lang="en-US" altLang="zh-TW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ASC / DESC</a:t>
            </a:r>
          </a:p>
        </p:txBody>
      </p:sp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0" y="3028950"/>
            <a:ext cx="89154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例16</a:t>
            </a:r>
            <a:r>
              <a:rPr lang="zh-TW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	</a:t>
            </a:r>
            <a:r>
              <a:rPr lang="zh-TW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列出1</a:t>
            </a:r>
            <a:r>
              <a:rPr lang="en-US" altLang="zh-TW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A</a:t>
            </a:r>
            <a:r>
              <a:rPr lang="zh-TW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班男生的名字，並按</a:t>
            </a:r>
            <a:r>
              <a:rPr lang="zh-TW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名字序</a:t>
            </a:r>
            <a:r>
              <a:rPr lang="zh-TW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顯示。</a:t>
            </a:r>
            <a:endParaRPr lang="zh-TW" altLang="zh-TW" sz="28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7031038" y="3667125"/>
            <a:ext cx="1620837" cy="2247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/>
              <a:t>name	id</a:t>
            </a:r>
          </a:p>
          <a:p>
            <a:pPr>
              <a:defRPr/>
            </a:pPr>
            <a:r>
              <a:rPr lang="en-US" altLang="zh-TW" dirty="0"/>
              <a:t>Aaron	9812</a:t>
            </a:r>
          </a:p>
          <a:p>
            <a:pPr>
              <a:defRPr/>
            </a:pPr>
            <a:r>
              <a:rPr lang="en-US" altLang="zh-TW" dirty="0"/>
              <a:t>Bobby	9811</a:t>
            </a:r>
          </a:p>
          <a:p>
            <a:pPr>
              <a:defRPr/>
            </a:pPr>
            <a:r>
              <a:rPr lang="en-US" altLang="zh-TW" dirty="0"/>
              <a:t>John	9803</a:t>
            </a:r>
          </a:p>
          <a:p>
            <a:pPr>
              <a:defRPr/>
            </a:pPr>
            <a:r>
              <a:rPr lang="en-US" altLang="zh-TW" dirty="0"/>
              <a:t>Luke	9810</a:t>
            </a:r>
          </a:p>
          <a:p>
            <a:pPr>
              <a:defRPr/>
            </a:pPr>
            <a:r>
              <a:rPr lang="en-US" altLang="zh-TW" dirty="0"/>
              <a:t>Peter	9801</a:t>
            </a:r>
          </a:p>
          <a:p>
            <a:pPr>
              <a:defRPr/>
            </a:pPr>
            <a:r>
              <a:rPr lang="en-US" altLang="zh-TW" dirty="0"/>
              <a:t>Ron	9813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128838" y="3749675"/>
            <a:ext cx="3937000" cy="1938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SELECT name, id</a:t>
            </a:r>
            <a:endParaRPr lang="en-US" altLang="zh-TW" sz="24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FROM student</a:t>
            </a:r>
          </a:p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WHERE gender="M"</a:t>
            </a:r>
          </a:p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	AND class="1A"</a:t>
            </a:r>
            <a:br>
              <a:rPr lang="en-US" altLang="zh-TW" sz="2400" dirty="0">
                <a:solidFill>
                  <a:srgbClr val="FF0000"/>
                </a:solidFill>
              </a:rPr>
            </a:br>
            <a:r>
              <a:rPr lang="en-US" altLang="zh-TW" sz="2400" dirty="0">
                <a:solidFill>
                  <a:srgbClr val="0000FF"/>
                </a:solidFill>
              </a:rPr>
              <a:t>ORDER BY </a:t>
            </a:r>
            <a:r>
              <a:rPr lang="en-US" altLang="zh-TW" sz="2400" dirty="0">
                <a:solidFill>
                  <a:srgbClr val="FF0000"/>
                </a:solidFill>
              </a:rPr>
              <a:t>name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14BE68D5-715B-4D19-90D9-9CDB00B0E513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20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>
            <p:ph type="title" idx="4294967295"/>
          </p:nvPr>
        </p:nvSpPr>
        <p:spPr>
          <a:xfrm>
            <a:off x="1371600" y="304800"/>
            <a:ext cx="5376863" cy="7620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顯示次序</a:t>
            </a:r>
            <a:endParaRPr lang="zh-TW" altLang="zh-TW" b="1" smtClean="0">
              <a:solidFill>
                <a:schemeClr val="tx1"/>
              </a:solidFill>
              <a:ea typeface="華康POP1體W5" pitchFamily="49" charset="-120"/>
            </a:endParaRP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0" y="0"/>
            <a:ext cx="1524000" cy="1311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TW" sz="80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IV</a:t>
            </a:r>
            <a:endParaRPr lang="en-US" altLang="zh-TW" sz="7000">
              <a:effectLst/>
              <a:ea typeface="新細明體" pitchFamily="2" charset="-120"/>
            </a:endParaRP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1217613"/>
            <a:ext cx="57197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例17	列出2</a:t>
            </a:r>
            <a:r>
              <a:rPr lang="en-US" altLang="zh-TW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A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班的學生資料，</a:t>
            </a:r>
            <a:endParaRPr lang="en-US" altLang="zh-TW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並按</a:t>
            </a:r>
            <a:r>
              <a:rPr lang="zh-TW" altLang="en-US" sz="2800" dirty="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居住地區序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顯示。</a:t>
            </a:r>
            <a:endParaRPr lang="zh-TW" altLang="zh-TW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</p:txBody>
      </p:sp>
      <p:graphicFrame>
        <p:nvGraphicFramePr>
          <p:cNvPr id="217088" name="Object 0"/>
          <p:cNvGraphicFramePr>
            <a:graphicFrameLocks noChangeAspect="1"/>
          </p:cNvGraphicFramePr>
          <p:nvPr/>
        </p:nvGraphicFramePr>
        <p:xfrm>
          <a:off x="5913438" y="396875"/>
          <a:ext cx="2905125" cy="2579688"/>
        </p:xfrm>
        <a:graphic>
          <a:graphicData uri="http://schemas.openxmlformats.org/presentationml/2006/ole">
            <p:oleObj spid="_x0000_s1026" name="工作表" r:id="rId4" imgW="2400538" imgH="1895713" progId="Excel.Sheet.8">
              <p:embed/>
            </p:oleObj>
          </a:graphicData>
        </a:graphic>
      </p:graphicFrame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858963" y="2298700"/>
            <a:ext cx="3444875" cy="156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SELECT *</a:t>
            </a:r>
            <a:endParaRPr lang="en-US" altLang="zh-TW" sz="24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FROM student</a:t>
            </a:r>
          </a:p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WHERE class="2A"</a:t>
            </a:r>
            <a:br>
              <a:rPr lang="en-US" altLang="zh-TW" sz="2400" dirty="0">
                <a:solidFill>
                  <a:srgbClr val="FF0000"/>
                </a:solidFill>
              </a:rPr>
            </a:br>
            <a:r>
              <a:rPr lang="en-US" altLang="zh-TW" sz="2400" dirty="0">
                <a:solidFill>
                  <a:srgbClr val="0000FF"/>
                </a:solidFill>
              </a:rPr>
              <a:t>ORDER BY </a:t>
            </a:r>
            <a:r>
              <a:rPr lang="en-US" altLang="zh-TW" sz="2400" dirty="0">
                <a:solidFill>
                  <a:srgbClr val="FF0000"/>
                </a:solidFill>
              </a:rPr>
              <a:t>district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3895725"/>
            <a:ext cx="61674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例18</a:t>
            </a:r>
            <a:r>
              <a:rPr lang="zh-TW" altLang="zh-TW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zh-TW" altLang="zh-TW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	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列出每區居住學生的</a:t>
            </a:r>
            <a:r>
              <a:rPr lang="zh-TW" alt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人數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，</a:t>
            </a:r>
            <a:endParaRPr lang="en-US" altLang="zh-TW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並按</a:t>
            </a:r>
            <a:r>
              <a:rPr lang="zh-TW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降冪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顯示。</a:t>
            </a:r>
            <a:endParaRPr lang="zh-TW" altLang="zh-TW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</p:txBody>
      </p:sp>
      <p:graphicFrame>
        <p:nvGraphicFramePr>
          <p:cNvPr id="218112" name="Object 10"/>
          <p:cNvGraphicFramePr>
            <a:graphicFrameLocks noChangeAspect="1"/>
          </p:cNvGraphicFramePr>
          <p:nvPr/>
        </p:nvGraphicFramePr>
        <p:xfrm>
          <a:off x="6858000" y="3251200"/>
          <a:ext cx="1901825" cy="3238500"/>
        </p:xfrm>
        <a:graphic>
          <a:graphicData uri="http://schemas.openxmlformats.org/presentationml/2006/ole">
            <p:oleObj spid="_x0000_s1027" name="工作表" r:id="rId5" imgW="1543288" imgH="2105263" progId="Excel.Sheet.8">
              <p:embed/>
            </p:oleObj>
          </a:graphicData>
        </a:graphic>
      </p:graphicFrame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889125" y="4940300"/>
            <a:ext cx="4368800" cy="156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SELECT district, count(*) as </a:t>
            </a:r>
            <a:r>
              <a:rPr lang="en-US" altLang="zh-TW" sz="2400" dirty="0" err="1">
                <a:solidFill>
                  <a:srgbClr val="FF0000"/>
                </a:solidFill>
              </a:rPr>
              <a:t>cnt</a:t>
            </a:r>
            <a:endParaRPr lang="en-US" altLang="zh-TW" sz="24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FROM student</a:t>
            </a:r>
          </a:p>
          <a:p>
            <a:pPr>
              <a:defRPr/>
            </a:pPr>
            <a:r>
              <a:rPr lang="en-US" altLang="zh-TW" sz="2400" dirty="0">
                <a:solidFill>
                  <a:srgbClr val="0000FF"/>
                </a:solidFill>
              </a:rPr>
              <a:t>GROUP BY </a:t>
            </a:r>
            <a:r>
              <a:rPr lang="en-US" altLang="zh-TW" sz="2400" dirty="0">
                <a:solidFill>
                  <a:srgbClr val="FF0000"/>
                </a:solidFill>
              </a:rPr>
              <a:t>district</a:t>
            </a:r>
            <a:endParaRPr lang="en-US" altLang="zh-TW" sz="2400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altLang="zh-TW" sz="2400" dirty="0">
                <a:solidFill>
                  <a:srgbClr val="0000FF"/>
                </a:solidFill>
              </a:rPr>
              <a:t>ORDER BY </a:t>
            </a:r>
            <a:r>
              <a:rPr lang="en-US" altLang="zh-TW" sz="2400" dirty="0" err="1">
                <a:solidFill>
                  <a:srgbClr val="FF0000"/>
                </a:solidFill>
              </a:rPr>
              <a:t>cnt</a:t>
            </a:r>
            <a:r>
              <a:rPr lang="en-US" altLang="zh-TW" sz="2400" dirty="0">
                <a:solidFill>
                  <a:srgbClr val="FF0000"/>
                </a:solidFill>
              </a:rPr>
              <a:t> </a:t>
            </a:r>
            <a:r>
              <a:rPr lang="en-US" altLang="zh-TW" sz="2400" dirty="0">
                <a:solidFill>
                  <a:schemeClr val="tx2"/>
                </a:solidFill>
              </a:rPr>
              <a:t>DESC</a:t>
            </a:r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C4A73961-F858-41EC-8F7E-4BA578CBF9B0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21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>
            <p:ph type="title" idx="4294967295"/>
          </p:nvPr>
        </p:nvSpPr>
        <p:spPr>
          <a:xfrm>
            <a:off x="1371600" y="304800"/>
            <a:ext cx="7772400" cy="7620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顯示次序</a:t>
            </a:r>
            <a:endParaRPr lang="zh-TW" altLang="zh-TW" b="1" smtClean="0">
              <a:solidFill>
                <a:schemeClr val="tx1"/>
              </a:solidFill>
              <a:ea typeface="華康POP1體W5" pitchFamily="49" charset="-120"/>
            </a:endParaRPr>
          </a:p>
        </p:txBody>
      </p:sp>
      <p:sp>
        <p:nvSpPr>
          <p:cNvPr id="176131" name="Text Box 3"/>
          <p:cNvSpPr txBox="1">
            <a:spLocks noChangeArrowheads="1"/>
          </p:cNvSpPr>
          <p:nvPr/>
        </p:nvSpPr>
        <p:spPr bwMode="auto">
          <a:xfrm>
            <a:off x="0" y="0"/>
            <a:ext cx="1524000" cy="1311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TW" sz="80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IV</a:t>
            </a:r>
            <a:endParaRPr lang="en-US" altLang="zh-TW" sz="7000">
              <a:effectLst/>
              <a:ea typeface="新細明體" pitchFamily="2" charset="-120"/>
            </a:endParaRP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0" y="1220788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例19	列出</a:t>
            </a:r>
            <a:r>
              <a:rPr lang="zh-TW" altLang="en-US" sz="2800" dirty="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每社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的男社員名字，並按</a:t>
            </a:r>
            <a:r>
              <a:rPr lang="zh-TW" alt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班別序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顯示。</a:t>
            </a:r>
          </a:p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		(即先排社，再排班次序)</a:t>
            </a:r>
            <a:endParaRPr lang="zh-TW" altLang="zh-TW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900238" y="2460625"/>
            <a:ext cx="4368800" cy="157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SELECT name, class, house</a:t>
            </a:r>
            <a:endParaRPr lang="en-US" altLang="zh-TW" sz="24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FROM student</a:t>
            </a:r>
          </a:p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WHERE gender="M"</a:t>
            </a:r>
            <a:endParaRPr lang="en-US" altLang="zh-TW" sz="2400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altLang="zh-TW" sz="2400" dirty="0">
                <a:solidFill>
                  <a:srgbClr val="0000FF"/>
                </a:solidFill>
              </a:rPr>
              <a:t>ORDER BY </a:t>
            </a:r>
            <a:r>
              <a:rPr lang="en-US" altLang="zh-TW" sz="2400" dirty="0">
                <a:solidFill>
                  <a:srgbClr val="FF0000"/>
                </a:solidFill>
              </a:rPr>
              <a:t>house, class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284B7DF0-8B66-4EB1-828A-2E7A47255DAB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22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55600"/>
            <a:ext cx="6443662" cy="771525"/>
          </a:xfrm>
        </p:spPr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數據庫聯合、相交及差分</a:t>
            </a:r>
            <a:endParaRPr lang="zh-TW" altLang="zh-TW" sz="3600" b="1" i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細明體" pitchFamily="49" charset="-120"/>
            </a:endParaRP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zh-TW" altLang="en-US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3</a:t>
            </a:r>
            <a:endParaRPr lang="zh-TW" altLang="en-US" sz="2400">
              <a:effectLst/>
              <a:ea typeface="新細明體" pitchFamily="2" charset="-120"/>
            </a:endParaRPr>
          </a:p>
        </p:txBody>
      </p:sp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2974975" y="2827338"/>
            <a:ext cx="3825875" cy="1960562"/>
            <a:chOff x="2039" y="1891"/>
            <a:chExt cx="2410" cy="1235"/>
          </a:xfrm>
        </p:grpSpPr>
        <p:sp>
          <p:nvSpPr>
            <p:cNvPr id="102412" name="Line 12"/>
            <p:cNvSpPr>
              <a:spLocks noChangeShapeType="1"/>
            </p:cNvSpPr>
            <p:nvPr/>
          </p:nvSpPr>
          <p:spPr bwMode="auto">
            <a:xfrm flipH="1">
              <a:off x="2039" y="2028"/>
              <a:ext cx="256" cy="6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13" name="Line 13"/>
            <p:cNvSpPr>
              <a:spLocks noChangeShapeType="1"/>
            </p:cNvSpPr>
            <p:nvPr/>
          </p:nvSpPr>
          <p:spPr bwMode="auto">
            <a:xfrm flipH="1">
              <a:off x="2098" y="1950"/>
              <a:ext cx="354" cy="8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14" name="Line 14"/>
            <p:cNvSpPr>
              <a:spLocks noChangeShapeType="1"/>
            </p:cNvSpPr>
            <p:nvPr/>
          </p:nvSpPr>
          <p:spPr bwMode="auto">
            <a:xfrm flipH="1">
              <a:off x="2177" y="1911"/>
              <a:ext cx="412" cy="10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15" name="Line 15"/>
            <p:cNvSpPr>
              <a:spLocks noChangeShapeType="1"/>
            </p:cNvSpPr>
            <p:nvPr/>
          </p:nvSpPr>
          <p:spPr bwMode="auto">
            <a:xfrm flipH="1">
              <a:off x="2274" y="1891"/>
              <a:ext cx="432" cy="109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16" name="Line 16"/>
            <p:cNvSpPr>
              <a:spLocks noChangeShapeType="1"/>
            </p:cNvSpPr>
            <p:nvPr/>
          </p:nvSpPr>
          <p:spPr bwMode="auto">
            <a:xfrm flipH="1">
              <a:off x="2372" y="1891"/>
              <a:ext cx="452" cy="115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17" name="Line 17"/>
            <p:cNvSpPr>
              <a:spLocks noChangeShapeType="1"/>
            </p:cNvSpPr>
            <p:nvPr/>
          </p:nvSpPr>
          <p:spPr bwMode="auto">
            <a:xfrm flipH="1">
              <a:off x="2470" y="1931"/>
              <a:ext cx="471" cy="11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18" name="Line 18"/>
            <p:cNvSpPr>
              <a:spLocks noChangeShapeType="1"/>
            </p:cNvSpPr>
            <p:nvPr/>
          </p:nvSpPr>
          <p:spPr bwMode="auto">
            <a:xfrm flipH="1">
              <a:off x="2588" y="1950"/>
              <a:ext cx="471" cy="11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19" name="Line 19"/>
            <p:cNvSpPr>
              <a:spLocks noChangeShapeType="1"/>
            </p:cNvSpPr>
            <p:nvPr/>
          </p:nvSpPr>
          <p:spPr bwMode="auto">
            <a:xfrm flipH="1">
              <a:off x="2705" y="2009"/>
              <a:ext cx="432" cy="11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20" name="Line 20"/>
            <p:cNvSpPr>
              <a:spLocks noChangeShapeType="1"/>
            </p:cNvSpPr>
            <p:nvPr/>
          </p:nvSpPr>
          <p:spPr bwMode="auto">
            <a:xfrm flipH="1">
              <a:off x="2823" y="2068"/>
              <a:ext cx="412" cy="1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21" name="Line 21"/>
            <p:cNvSpPr>
              <a:spLocks noChangeShapeType="1"/>
            </p:cNvSpPr>
            <p:nvPr/>
          </p:nvSpPr>
          <p:spPr bwMode="auto">
            <a:xfrm flipH="1">
              <a:off x="2960" y="1989"/>
              <a:ext cx="432" cy="109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22" name="Line 22"/>
            <p:cNvSpPr>
              <a:spLocks noChangeShapeType="1"/>
            </p:cNvSpPr>
            <p:nvPr/>
          </p:nvSpPr>
          <p:spPr bwMode="auto">
            <a:xfrm flipH="1">
              <a:off x="3097" y="1911"/>
              <a:ext cx="452" cy="113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23" name="Line 23"/>
            <p:cNvSpPr>
              <a:spLocks noChangeShapeType="1"/>
            </p:cNvSpPr>
            <p:nvPr/>
          </p:nvSpPr>
          <p:spPr bwMode="auto">
            <a:xfrm flipH="1">
              <a:off x="3234" y="1911"/>
              <a:ext cx="432" cy="105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24" name="Line 24"/>
            <p:cNvSpPr>
              <a:spLocks noChangeShapeType="1"/>
            </p:cNvSpPr>
            <p:nvPr/>
          </p:nvSpPr>
          <p:spPr bwMode="auto">
            <a:xfrm flipH="1">
              <a:off x="3939" y="2138"/>
              <a:ext cx="354" cy="96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25" name="Line 25"/>
            <p:cNvSpPr>
              <a:spLocks noChangeShapeType="1"/>
            </p:cNvSpPr>
            <p:nvPr/>
          </p:nvSpPr>
          <p:spPr bwMode="auto">
            <a:xfrm flipH="1">
              <a:off x="4076" y="2224"/>
              <a:ext cx="315" cy="82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26" name="Line 26"/>
            <p:cNvSpPr>
              <a:spLocks noChangeShapeType="1"/>
            </p:cNvSpPr>
            <p:nvPr/>
          </p:nvSpPr>
          <p:spPr bwMode="auto">
            <a:xfrm flipH="1">
              <a:off x="4213" y="2381"/>
              <a:ext cx="236" cy="6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27" name="Line 27"/>
            <p:cNvSpPr>
              <a:spLocks noChangeShapeType="1"/>
            </p:cNvSpPr>
            <p:nvPr/>
          </p:nvSpPr>
          <p:spPr bwMode="auto">
            <a:xfrm flipH="1">
              <a:off x="3783" y="2048"/>
              <a:ext cx="431" cy="107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28" name="Line 28"/>
            <p:cNvSpPr>
              <a:spLocks noChangeShapeType="1"/>
            </p:cNvSpPr>
            <p:nvPr/>
          </p:nvSpPr>
          <p:spPr bwMode="auto">
            <a:xfrm flipH="1">
              <a:off x="3665" y="1989"/>
              <a:ext cx="451" cy="113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29" name="Line 29"/>
            <p:cNvSpPr>
              <a:spLocks noChangeShapeType="1"/>
            </p:cNvSpPr>
            <p:nvPr/>
          </p:nvSpPr>
          <p:spPr bwMode="auto">
            <a:xfrm flipH="1">
              <a:off x="3548" y="1950"/>
              <a:ext cx="471" cy="11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30" name="Line 30"/>
            <p:cNvSpPr>
              <a:spLocks noChangeShapeType="1"/>
            </p:cNvSpPr>
            <p:nvPr/>
          </p:nvSpPr>
          <p:spPr bwMode="auto">
            <a:xfrm flipH="1">
              <a:off x="3430" y="1911"/>
              <a:ext cx="471" cy="11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31" name="Line 31"/>
            <p:cNvSpPr>
              <a:spLocks noChangeShapeType="1"/>
            </p:cNvSpPr>
            <p:nvPr/>
          </p:nvSpPr>
          <p:spPr bwMode="auto">
            <a:xfrm flipH="1">
              <a:off x="3332" y="1891"/>
              <a:ext cx="432" cy="111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473" name="Text Box 73"/>
          <p:cNvSpPr txBox="1">
            <a:spLocks noChangeArrowheads="1"/>
          </p:cNvSpPr>
          <p:nvPr/>
        </p:nvSpPr>
        <p:spPr bwMode="auto">
          <a:xfrm>
            <a:off x="2557463" y="1425575"/>
            <a:ext cx="4648200" cy="64135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3600" b="1">
                <a:solidFill>
                  <a:srgbClr val="D60093"/>
                </a:solidFill>
                <a:effectLst/>
                <a:ea typeface="新細明體" pitchFamily="18" charset="-120"/>
              </a:rPr>
              <a:t>A</a:t>
            </a:r>
            <a:r>
              <a:rPr lang="en-US" altLang="zh-TW" sz="3600" b="1">
                <a:solidFill>
                  <a:schemeClr val="tx2"/>
                </a:solidFill>
                <a:effectLst/>
                <a:ea typeface="新細明體" pitchFamily="18" charset="-120"/>
              </a:rPr>
              <a:t> </a:t>
            </a:r>
            <a:r>
              <a:rPr lang="zh-TW" altLang="en-US" sz="3600" b="1">
                <a:solidFill>
                  <a:schemeClr val="tx2"/>
                </a:solidFill>
                <a:effectLst/>
                <a:ea typeface="華康古印體" pitchFamily="49" charset="-120"/>
              </a:rPr>
              <a:t>和</a:t>
            </a:r>
            <a:r>
              <a:rPr lang="zh-TW" altLang="en-US" sz="3600" b="1">
                <a:solidFill>
                  <a:schemeClr val="tx2"/>
                </a:solidFill>
                <a:effectLst/>
                <a:ea typeface="新細明體" pitchFamily="18" charset="-120"/>
              </a:rPr>
              <a:t> </a:t>
            </a:r>
            <a:r>
              <a:rPr lang="en-US" altLang="zh-TW" sz="3600" b="1">
                <a:solidFill>
                  <a:srgbClr val="000099"/>
                </a:solidFill>
                <a:effectLst/>
                <a:ea typeface="新細明體" pitchFamily="18" charset="-120"/>
              </a:rPr>
              <a:t>B</a:t>
            </a:r>
            <a:r>
              <a:rPr lang="en-US" altLang="zh-TW" sz="3600" b="1">
                <a:solidFill>
                  <a:schemeClr val="tx2"/>
                </a:solidFill>
                <a:effectLst/>
                <a:ea typeface="新細明體" pitchFamily="18" charset="-120"/>
              </a:rPr>
              <a:t> </a:t>
            </a:r>
            <a:r>
              <a:rPr lang="zh-TW" altLang="en-US" sz="3600" b="1">
                <a:solidFill>
                  <a:schemeClr val="tx2"/>
                </a:solidFill>
                <a:effectLst/>
                <a:latin typeface="華康古印體" pitchFamily="49" charset="-120"/>
                <a:ea typeface="華康古印體" pitchFamily="49" charset="-120"/>
              </a:rPr>
              <a:t>的聯合</a:t>
            </a:r>
            <a:r>
              <a:rPr lang="zh-TW" altLang="en-US" sz="3600" b="1">
                <a:solidFill>
                  <a:schemeClr val="tx2"/>
                </a:solidFill>
                <a:effectLst/>
                <a:ea typeface="新細明體" pitchFamily="18" charset="-120"/>
              </a:rPr>
              <a:t> (</a:t>
            </a:r>
            <a:r>
              <a:rPr lang="en-US" altLang="zh-TW" sz="3600" b="1">
                <a:solidFill>
                  <a:schemeClr val="tx2"/>
                </a:solidFill>
                <a:effectLst/>
                <a:ea typeface="新細明體" pitchFamily="18" charset="-120"/>
              </a:rPr>
              <a:t>A</a:t>
            </a:r>
            <a:r>
              <a:rPr lang="en-US" altLang="zh-TW" sz="3600" b="1">
                <a:solidFill>
                  <a:schemeClr val="tx2"/>
                </a:solidFill>
                <a:effectLst/>
                <a:ea typeface="新細明體" pitchFamily="18" charset="-120"/>
                <a:sym typeface="Symbol" pitchFamily="18" charset="2"/>
              </a:rPr>
              <a:t></a:t>
            </a:r>
            <a:r>
              <a:rPr lang="en-US" altLang="zh-TW" sz="3600" b="1">
                <a:solidFill>
                  <a:schemeClr val="tx2"/>
                </a:solidFill>
                <a:effectLst/>
                <a:ea typeface="新細明體" pitchFamily="18" charset="-120"/>
              </a:rPr>
              <a:t>B)</a:t>
            </a:r>
            <a:endParaRPr lang="zh-TW" altLang="en-US" sz="3600" b="1">
              <a:effectLst/>
              <a:ea typeface="新細明體" pitchFamily="18" charset="-120"/>
            </a:endParaRPr>
          </a:p>
        </p:txBody>
      </p:sp>
      <p:grpSp>
        <p:nvGrpSpPr>
          <p:cNvPr id="3" name="Group 79"/>
          <p:cNvGrpSpPr>
            <a:grpSpLocks/>
          </p:cNvGrpSpPr>
          <p:nvPr/>
        </p:nvGrpSpPr>
        <p:grpSpPr bwMode="auto">
          <a:xfrm>
            <a:off x="1993900" y="5538788"/>
            <a:ext cx="5927725" cy="998537"/>
            <a:chOff x="1256" y="3489"/>
            <a:chExt cx="3734" cy="629"/>
          </a:xfrm>
        </p:grpSpPr>
        <p:sp>
          <p:nvSpPr>
            <p:cNvPr id="102478" name="AutoShape 78"/>
            <p:cNvSpPr>
              <a:spLocks noChangeArrowheads="1"/>
            </p:cNvSpPr>
            <p:nvPr/>
          </p:nvSpPr>
          <p:spPr bwMode="auto">
            <a:xfrm>
              <a:off x="1256" y="3489"/>
              <a:ext cx="3689" cy="455"/>
            </a:xfrm>
            <a:prstGeom prst="roundRect">
              <a:avLst>
                <a:gd name="adj" fmla="val 16667"/>
              </a:avLst>
            </a:prstGeom>
            <a:solidFill>
              <a:srgbClr val="99FF99"/>
            </a:solidFill>
            <a:ln w="28575" cap="sq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13" name="Text Box 75"/>
            <p:cNvSpPr txBox="1">
              <a:spLocks noChangeArrowheads="1"/>
            </p:cNvSpPr>
            <p:nvPr/>
          </p:nvSpPr>
          <p:spPr bwMode="auto">
            <a:xfrm>
              <a:off x="1275" y="3523"/>
              <a:ext cx="3715" cy="595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3200" b="1">
                  <a:solidFill>
                    <a:srgbClr val="006600"/>
                  </a:solidFill>
                  <a:effectLst/>
                  <a:latin typeface="華康少女文字W5" pitchFamily="49" charset="-120"/>
                  <a:ea typeface="華康少女文字W5" pitchFamily="49" charset="-120"/>
                </a:rPr>
                <a:t>檢取屬於 </a:t>
              </a:r>
              <a:r>
                <a:rPr lang="en-US" altLang="zh-TW" sz="3200" b="1">
                  <a:solidFill>
                    <a:srgbClr val="006600"/>
                  </a:solidFill>
                  <a:effectLst/>
                  <a:latin typeface="華康少女文字W5" pitchFamily="49" charset="-120"/>
                  <a:ea typeface="華康少女文字W5" pitchFamily="49" charset="-120"/>
                </a:rPr>
                <a:t>A </a:t>
              </a:r>
              <a:r>
                <a:rPr lang="zh-TW" altLang="en-US" sz="3200" b="1">
                  <a:solidFill>
                    <a:srgbClr val="006600"/>
                  </a:solidFill>
                  <a:effectLst/>
                  <a:latin typeface="華康少女文字W5" pitchFamily="49" charset="-120"/>
                  <a:ea typeface="華康少女文字W5" pitchFamily="49" charset="-120"/>
                </a:rPr>
                <a:t>或 </a:t>
              </a:r>
              <a:r>
                <a:rPr lang="en-US" altLang="zh-TW" sz="3200" b="1">
                  <a:solidFill>
                    <a:srgbClr val="006600"/>
                  </a:solidFill>
                  <a:effectLst/>
                  <a:latin typeface="華康少女文字W5" pitchFamily="49" charset="-120"/>
                  <a:ea typeface="華康少女文字W5" pitchFamily="49" charset="-120"/>
                </a:rPr>
                <a:t>B </a:t>
              </a:r>
              <a:r>
                <a:rPr lang="zh-TW" altLang="en-US" sz="3200" b="1">
                  <a:solidFill>
                    <a:srgbClr val="006600"/>
                  </a:solidFill>
                  <a:effectLst/>
                  <a:latin typeface="華康少女文字W5" pitchFamily="49" charset="-120"/>
                  <a:ea typeface="華康少女文字W5" pitchFamily="49" charset="-120"/>
                </a:rPr>
                <a:t>的所有橫列。</a:t>
              </a:r>
              <a:r>
                <a:rPr lang="zh-TW" altLang="zh-TW" sz="2400">
                  <a:effectLst/>
                </a:rPr>
                <a:t>	</a:t>
              </a:r>
              <a:endParaRPr lang="zh-TW" altLang="en-US" sz="2400">
                <a:effectLst/>
              </a:endParaRPr>
            </a:p>
          </p:txBody>
        </p:sp>
      </p:grp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2633663" y="2111375"/>
            <a:ext cx="4572000" cy="3203575"/>
            <a:chOff x="1659" y="1330"/>
            <a:chExt cx="2880" cy="2018"/>
          </a:xfrm>
        </p:grpSpPr>
        <p:grpSp>
          <p:nvGrpSpPr>
            <p:cNvPr id="29705" name="Group 77"/>
            <p:cNvGrpSpPr>
              <a:grpSpLocks/>
            </p:cNvGrpSpPr>
            <p:nvPr/>
          </p:nvGrpSpPr>
          <p:grpSpPr bwMode="auto">
            <a:xfrm>
              <a:off x="1659" y="1330"/>
              <a:ext cx="2880" cy="2018"/>
              <a:chOff x="1824" y="1440"/>
              <a:chExt cx="2880" cy="2018"/>
            </a:xfrm>
          </p:grpSpPr>
          <p:sp>
            <p:nvSpPr>
              <p:cNvPr id="102407" name="Rectangle 7"/>
              <p:cNvSpPr>
                <a:spLocks noChangeArrowheads="1"/>
              </p:cNvSpPr>
              <p:nvPr/>
            </p:nvSpPr>
            <p:spPr bwMode="auto">
              <a:xfrm>
                <a:off x="1824" y="1440"/>
                <a:ext cx="2880" cy="2018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408" name="Oval 8"/>
              <p:cNvSpPr>
                <a:spLocks noChangeArrowheads="1"/>
              </p:cNvSpPr>
              <p:nvPr/>
            </p:nvSpPr>
            <p:spPr bwMode="auto">
              <a:xfrm>
                <a:off x="2000" y="1891"/>
                <a:ext cx="1470" cy="1235"/>
              </a:xfrm>
              <a:prstGeom prst="ellipse">
                <a:avLst/>
              </a:prstGeom>
              <a:noFill/>
              <a:ln w="2857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709" name="Rectangle 9"/>
              <p:cNvSpPr>
                <a:spLocks noChangeArrowheads="1"/>
              </p:cNvSpPr>
              <p:nvPr/>
            </p:nvSpPr>
            <p:spPr bwMode="auto">
              <a:xfrm>
                <a:off x="2196" y="1635"/>
                <a:ext cx="275" cy="41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/>
                <a:r>
                  <a:rPr lang="en-US" altLang="zh-TW" sz="3200">
                    <a:solidFill>
                      <a:srgbClr val="FF3399"/>
                    </a:solidFill>
                    <a:effectLst/>
                    <a:ea typeface="新細明體" pitchFamily="18" charset="-120"/>
                  </a:rPr>
                  <a:t>A</a:t>
                </a:r>
                <a:endParaRPr lang="en-US" altLang="zh-TW" sz="2400">
                  <a:effectLst/>
                  <a:ea typeface="新細明體" pitchFamily="18" charset="-120"/>
                </a:endParaRPr>
              </a:p>
            </p:txBody>
          </p:sp>
          <p:sp>
            <p:nvSpPr>
              <p:cNvPr id="29710" name="Rectangle 10"/>
              <p:cNvSpPr>
                <a:spLocks noChangeArrowheads="1"/>
              </p:cNvSpPr>
              <p:nvPr/>
            </p:nvSpPr>
            <p:spPr bwMode="auto">
              <a:xfrm>
                <a:off x="4057" y="1635"/>
                <a:ext cx="275" cy="41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/>
                <a:r>
                  <a:rPr lang="en-US" altLang="zh-TW" sz="3200">
                    <a:solidFill>
                      <a:srgbClr val="0000CC"/>
                    </a:solidFill>
                    <a:effectLst/>
                    <a:ea typeface="新細明體" pitchFamily="18" charset="-120"/>
                  </a:rPr>
                  <a:t>B</a:t>
                </a:r>
                <a:endParaRPr lang="en-US" altLang="zh-TW" sz="2400">
                  <a:effectLst/>
                  <a:ea typeface="新細明體" pitchFamily="18" charset="-120"/>
                </a:endParaRPr>
              </a:p>
            </p:txBody>
          </p:sp>
          <p:sp>
            <p:nvSpPr>
              <p:cNvPr id="102411" name="Oval 11"/>
              <p:cNvSpPr>
                <a:spLocks noChangeArrowheads="1"/>
              </p:cNvSpPr>
              <p:nvPr/>
            </p:nvSpPr>
            <p:spPr bwMode="auto">
              <a:xfrm>
                <a:off x="2999" y="1895"/>
                <a:ext cx="1470" cy="1235"/>
              </a:xfrm>
              <a:prstGeom prst="ellipse">
                <a:avLst/>
              </a:prstGeom>
              <a:noFill/>
              <a:ln w="28575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9706" name="Text Box 81"/>
            <p:cNvSpPr txBox="1">
              <a:spLocks noChangeArrowheads="1"/>
            </p:cNvSpPr>
            <p:nvPr/>
          </p:nvSpPr>
          <p:spPr bwMode="auto">
            <a:xfrm>
              <a:off x="3868" y="3034"/>
              <a:ext cx="644" cy="288"/>
            </a:xfrm>
            <a:prstGeom prst="rect">
              <a:avLst/>
            </a:prstGeom>
            <a:noFill/>
            <a:ln w="9525" cap="sq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 b="1" i="1">
                  <a:solidFill>
                    <a:srgbClr val="FF0000"/>
                  </a:solidFill>
                  <a:effectLst/>
                  <a:ea typeface="標楷體" pitchFamily="65" charset="-120"/>
                </a:rPr>
                <a:t>union</a:t>
              </a:r>
              <a:endParaRPr lang="zh-TW" altLang="en-US" sz="2400" b="1" i="1">
                <a:solidFill>
                  <a:srgbClr val="FF0000"/>
                </a:solidFill>
                <a:effectLst/>
                <a:ea typeface="標楷體" pitchFamily="65" charset="-120"/>
              </a:endParaRPr>
            </a:p>
          </p:txBody>
        </p:sp>
      </p:grpSp>
      <p:sp>
        <p:nvSpPr>
          <p:cNvPr id="37" name="投影片編號版面配置區 36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EEFD4773-FFDA-45F4-88CF-0B3DEA26D935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23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zh-TW" altLang="en-US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3</a:t>
            </a:r>
            <a:endParaRPr lang="zh-TW" altLang="en-US" sz="2400">
              <a:effectLst/>
              <a:ea typeface="新細明體" pitchFamily="2" charset="-120"/>
            </a:endParaRPr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4513263" y="3078163"/>
            <a:ext cx="684212" cy="1433512"/>
            <a:chOff x="3019" y="2060"/>
            <a:chExt cx="431" cy="903"/>
          </a:xfrm>
        </p:grpSpPr>
        <p:sp>
          <p:nvSpPr>
            <p:cNvPr id="103462" name="Line 38"/>
            <p:cNvSpPr>
              <a:spLocks noChangeShapeType="1"/>
            </p:cNvSpPr>
            <p:nvPr/>
          </p:nvSpPr>
          <p:spPr bwMode="auto">
            <a:xfrm flipH="1">
              <a:off x="3234" y="2394"/>
              <a:ext cx="216" cy="5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63" name="Line 39"/>
            <p:cNvSpPr>
              <a:spLocks noChangeShapeType="1"/>
            </p:cNvSpPr>
            <p:nvPr/>
          </p:nvSpPr>
          <p:spPr bwMode="auto">
            <a:xfrm flipH="1">
              <a:off x="3156" y="2256"/>
              <a:ext cx="236" cy="6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64" name="Line 40"/>
            <p:cNvSpPr>
              <a:spLocks noChangeShapeType="1"/>
            </p:cNvSpPr>
            <p:nvPr/>
          </p:nvSpPr>
          <p:spPr bwMode="auto">
            <a:xfrm flipH="1">
              <a:off x="3078" y="2139"/>
              <a:ext cx="235" cy="64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65" name="Line 41"/>
            <p:cNvSpPr>
              <a:spLocks noChangeShapeType="1"/>
            </p:cNvSpPr>
            <p:nvPr/>
          </p:nvSpPr>
          <p:spPr bwMode="auto">
            <a:xfrm flipH="1">
              <a:off x="3019" y="2060"/>
              <a:ext cx="236" cy="58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486" name="Text Box 62"/>
          <p:cNvSpPr txBox="1">
            <a:spLocks noChangeArrowheads="1"/>
          </p:cNvSpPr>
          <p:nvPr/>
        </p:nvSpPr>
        <p:spPr bwMode="auto">
          <a:xfrm>
            <a:off x="2100263" y="1425575"/>
            <a:ext cx="5486400" cy="64135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3600" b="1">
                <a:solidFill>
                  <a:srgbClr val="D60093"/>
                </a:solidFill>
                <a:effectLst/>
                <a:ea typeface="新細明體" pitchFamily="18" charset="-120"/>
              </a:rPr>
              <a:t>A</a:t>
            </a:r>
            <a:r>
              <a:rPr lang="en-US" altLang="zh-TW" sz="3600" b="1">
                <a:solidFill>
                  <a:schemeClr val="tx2"/>
                </a:solidFill>
                <a:effectLst/>
                <a:ea typeface="新細明體" pitchFamily="18" charset="-120"/>
              </a:rPr>
              <a:t> </a:t>
            </a:r>
            <a:r>
              <a:rPr lang="zh-TW" altLang="en-US" sz="3600" b="1">
                <a:solidFill>
                  <a:schemeClr val="tx2"/>
                </a:solidFill>
                <a:effectLst/>
                <a:ea typeface="華康古印體" pitchFamily="49" charset="-120"/>
              </a:rPr>
              <a:t>和</a:t>
            </a:r>
            <a:r>
              <a:rPr lang="zh-TW" altLang="en-US" sz="3600" b="1">
                <a:solidFill>
                  <a:schemeClr val="tx2"/>
                </a:solidFill>
                <a:effectLst/>
                <a:ea typeface="新細明體" pitchFamily="18" charset="-120"/>
              </a:rPr>
              <a:t> </a:t>
            </a:r>
            <a:r>
              <a:rPr lang="en-US" altLang="zh-TW" sz="3600" b="1">
                <a:solidFill>
                  <a:srgbClr val="000099"/>
                </a:solidFill>
                <a:effectLst/>
                <a:ea typeface="新細明體" pitchFamily="18" charset="-120"/>
              </a:rPr>
              <a:t>B</a:t>
            </a:r>
            <a:r>
              <a:rPr lang="en-US" altLang="zh-TW" sz="3600" b="1">
                <a:solidFill>
                  <a:schemeClr val="tx2"/>
                </a:solidFill>
                <a:effectLst/>
                <a:ea typeface="新細明體" pitchFamily="18" charset="-120"/>
              </a:rPr>
              <a:t> </a:t>
            </a:r>
            <a:r>
              <a:rPr lang="zh-TW" altLang="en-US" sz="3600" b="1">
                <a:solidFill>
                  <a:schemeClr val="tx2"/>
                </a:solidFill>
                <a:effectLst/>
                <a:latin typeface="華康古印體" pitchFamily="49" charset="-120"/>
                <a:ea typeface="華康古印體" pitchFamily="49" charset="-120"/>
              </a:rPr>
              <a:t>的相交</a:t>
            </a:r>
            <a:r>
              <a:rPr lang="zh-TW" altLang="en-US" sz="3600" b="1">
                <a:solidFill>
                  <a:schemeClr val="tx2"/>
                </a:solidFill>
                <a:effectLst/>
                <a:ea typeface="新細明體" pitchFamily="18" charset="-120"/>
              </a:rPr>
              <a:t> (</a:t>
            </a:r>
            <a:r>
              <a:rPr lang="en-US" altLang="zh-TW" sz="3600" b="1">
                <a:solidFill>
                  <a:schemeClr val="tx2"/>
                </a:solidFill>
                <a:effectLst/>
                <a:ea typeface="新細明體" pitchFamily="18" charset="-120"/>
              </a:rPr>
              <a:t>A</a:t>
            </a:r>
            <a:r>
              <a:rPr lang="en-US" altLang="zh-TW" sz="3600" b="1">
                <a:solidFill>
                  <a:schemeClr val="tx2"/>
                </a:solidFill>
                <a:effectLst/>
                <a:ea typeface="新細明體" pitchFamily="18" charset="-120"/>
                <a:sym typeface="Symbol" pitchFamily="18" charset="2"/>
              </a:rPr>
              <a:t></a:t>
            </a:r>
            <a:r>
              <a:rPr lang="en-US" altLang="zh-TW" sz="3600" b="1">
                <a:solidFill>
                  <a:schemeClr val="tx2"/>
                </a:solidFill>
                <a:effectLst/>
                <a:ea typeface="新細明體" pitchFamily="18" charset="-120"/>
              </a:rPr>
              <a:t>B)</a:t>
            </a:r>
            <a:endParaRPr lang="zh-TW" altLang="en-US" sz="2800">
              <a:effectLst/>
            </a:endParaRPr>
          </a:p>
        </p:txBody>
      </p:sp>
      <p:sp>
        <p:nvSpPr>
          <p:cNvPr id="103504" name="Rectangle 80"/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55600"/>
            <a:ext cx="6443662" cy="771525"/>
          </a:xfrm>
        </p:spPr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數據庫聯合、相交及差分</a:t>
            </a:r>
            <a:endParaRPr lang="zh-TW" altLang="zh-TW" sz="3600" b="1" i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細明體" pitchFamily="49" charset="-120"/>
            </a:endParaRPr>
          </a:p>
        </p:txBody>
      </p:sp>
      <p:grpSp>
        <p:nvGrpSpPr>
          <p:cNvPr id="3" name="Group 81"/>
          <p:cNvGrpSpPr>
            <a:grpSpLocks/>
          </p:cNvGrpSpPr>
          <p:nvPr/>
        </p:nvGrpSpPr>
        <p:grpSpPr bwMode="auto">
          <a:xfrm>
            <a:off x="1993900" y="5538788"/>
            <a:ext cx="5927725" cy="998537"/>
            <a:chOff x="1256" y="3489"/>
            <a:chExt cx="3734" cy="629"/>
          </a:xfrm>
        </p:grpSpPr>
        <p:sp>
          <p:nvSpPr>
            <p:cNvPr id="103506" name="AutoShape 82"/>
            <p:cNvSpPr>
              <a:spLocks noChangeArrowheads="1"/>
            </p:cNvSpPr>
            <p:nvPr/>
          </p:nvSpPr>
          <p:spPr bwMode="auto">
            <a:xfrm>
              <a:off x="1256" y="3489"/>
              <a:ext cx="3689" cy="455"/>
            </a:xfrm>
            <a:prstGeom prst="roundRect">
              <a:avLst>
                <a:gd name="adj" fmla="val 16667"/>
              </a:avLst>
            </a:prstGeom>
            <a:solidFill>
              <a:srgbClr val="99FF99"/>
            </a:solidFill>
            <a:ln w="28575" cap="sq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37" name="Text Box 83"/>
            <p:cNvSpPr txBox="1">
              <a:spLocks noChangeArrowheads="1"/>
            </p:cNvSpPr>
            <p:nvPr/>
          </p:nvSpPr>
          <p:spPr bwMode="auto">
            <a:xfrm>
              <a:off x="1275" y="3523"/>
              <a:ext cx="3715" cy="595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3200" b="1">
                  <a:solidFill>
                    <a:srgbClr val="006600"/>
                  </a:solidFill>
                  <a:effectLst/>
                  <a:latin typeface="華康少女文字W5" pitchFamily="49" charset="-120"/>
                  <a:ea typeface="華康少女文字W5" pitchFamily="49" charset="-120"/>
                </a:rPr>
                <a:t>檢取 </a:t>
              </a:r>
              <a:r>
                <a:rPr lang="en-US" altLang="zh-TW" sz="3200" b="1">
                  <a:solidFill>
                    <a:srgbClr val="006600"/>
                  </a:solidFill>
                  <a:effectLst/>
                  <a:latin typeface="華康少女文字W5" pitchFamily="49" charset="-120"/>
                  <a:ea typeface="華康少女文字W5" pitchFamily="49" charset="-120"/>
                </a:rPr>
                <a:t>A </a:t>
              </a:r>
              <a:r>
                <a:rPr lang="zh-TW" altLang="en-US" sz="3200" b="1">
                  <a:solidFill>
                    <a:srgbClr val="006600"/>
                  </a:solidFill>
                  <a:effectLst/>
                  <a:latin typeface="華康少女文字W5" pitchFamily="49" charset="-120"/>
                  <a:ea typeface="華康少女文字W5" pitchFamily="49" charset="-120"/>
                </a:rPr>
                <a:t>和 </a:t>
              </a:r>
              <a:r>
                <a:rPr lang="en-US" altLang="zh-TW" sz="3200" b="1">
                  <a:solidFill>
                    <a:srgbClr val="006600"/>
                  </a:solidFill>
                  <a:effectLst/>
                  <a:latin typeface="華康少女文字W5" pitchFamily="49" charset="-120"/>
                  <a:ea typeface="華康少女文字W5" pitchFamily="49" charset="-120"/>
                </a:rPr>
                <a:t>B </a:t>
              </a:r>
              <a:r>
                <a:rPr lang="zh-TW" altLang="en-US" sz="3200" b="1">
                  <a:solidFill>
                    <a:srgbClr val="006600"/>
                  </a:solidFill>
                  <a:effectLst/>
                  <a:latin typeface="華康少女文字W5" pitchFamily="49" charset="-120"/>
                  <a:ea typeface="華康少女文字W5" pitchFamily="49" charset="-120"/>
                </a:rPr>
                <a:t>所共通的橫列。</a:t>
              </a:r>
              <a:r>
                <a:rPr lang="zh-TW" altLang="zh-TW" sz="2400" b="1">
                  <a:effectLst/>
                </a:rPr>
                <a:t>	</a:t>
              </a:r>
              <a:r>
                <a:rPr lang="zh-TW" altLang="zh-TW" sz="2400">
                  <a:effectLst/>
                </a:rPr>
                <a:t>	</a:t>
              </a:r>
              <a:endParaRPr lang="zh-TW" altLang="en-US" sz="2400">
                <a:effectLst/>
              </a:endParaRPr>
            </a:p>
          </p:txBody>
        </p:sp>
      </p:grpSp>
      <p:grpSp>
        <p:nvGrpSpPr>
          <p:cNvPr id="4" name="Group 85"/>
          <p:cNvGrpSpPr>
            <a:grpSpLocks/>
          </p:cNvGrpSpPr>
          <p:nvPr/>
        </p:nvGrpSpPr>
        <p:grpSpPr bwMode="auto">
          <a:xfrm>
            <a:off x="2633663" y="2111375"/>
            <a:ext cx="4813300" cy="3230563"/>
            <a:chOff x="1659" y="1330"/>
            <a:chExt cx="3032" cy="2035"/>
          </a:xfrm>
        </p:grpSpPr>
        <p:grpSp>
          <p:nvGrpSpPr>
            <p:cNvPr id="30729" name="Group 71"/>
            <p:cNvGrpSpPr>
              <a:grpSpLocks/>
            </p:cNvGrpSpPr>
            <p:nvPr/>
          </p:nvGrpSpPr>
          <p:grpSpPr bwMode="auto">
            <a:xfrm>
              <a:off x="1659" y="1330"/>
              <a:ext cx="2880" cy="2018"/>
              <a:chOff x="1824" y="1440"/>
              <a:chExt cx="2880" cy="2018"/>
            </a:xfrm>
          </p:grpSpPr>
          <p:sp>
            <p:nvSpPr>
              <p:cNvPr id="103496" name="Rectangle 72"/>
              <p:cNvSpPr>
                <a:spLocks noChangeArrowheads="1"/>
              </p:cNvSpPr>
              <p:nvPr/>
            </p:nvSpPr>
            <p:spPr bwMode="auto">
              <a:xfrm>
                <a:off x="1824" y="1440"/>
                <a:ext cx="2880" cy="2018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497" name="Oval 73"/>
              <p:cNvSpPr>
                <a:spLocks noChangeArrowheads="1"/>
              </p:cNvSpPr>
              <p:nvPr/>
            </p:nvSpPr>
            <p:spPr bwMode="auto">
              <a:xfrm>
                <a:off x="2000" y="1891"/>
                <a:ext cx="1470" cy="1235"/>
              </a:xfrm>
              <a:prstGeom prst="ellipse">
                <a:avLst/>
              </a:prstGeom>
              <a:noFill/>
              <a:ln w="2857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33" name="Rectangle 74"/>
              <p:cNvSpPr>
                <a:spLocks noChangeArrowheads="1"/>
              </p:cNvSpPr>
              <p:nvPr/>
            </p:nvSpPr>
            <p:spPr bwMode="auto">
              <a:xfrm>
                <a:off x="2196" y="1635"/>
                <a:ext cx="275" cy="41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/>
                <a:r>
                  <a:rPr lang="en-US" altLang="zh-TW" sz="3200">
                    <a:solidFill>
                      <a:srgbClr val="FF3399"/>
                    </a:solidFill>
                    <a:effectLst/>
                    <a:ea typeface="新細明體" pitchFamily="18" charset="-120"/>
                  </a:rPr>
                  <a:t>A</a:t>
                </a:r>
                <a:endParaRPr lang="en-US" altLang="zh-TW" sz="2400">
                  <a:effectLst/>
                  <a:ea typeface="新細明體" pitchFamily="18" charset="-120"/>
                </a:endParaRPr>
              </a:p>
            </p:txBody>
          </p:sp>
          <p:sp>
            <p:nvSpPr>
              <p:cNvPr id="30734" name="Rectangle 75"/>
              <p:cNvSpPr>
                <a:spLocks noChangeArrowheads="1"/>
              </p:cNvSpPr>
              <p:nvPr/>
            </p:nvSpPr>
            <p:spPr bwMode="auto">
              <a:xfrm>
                <a:off x="4057" y="1635"/>
                <a:ext cx="275" cy="41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/>
                <a:r>
                  <a:rPr lang="en-US" altLang="zh-TW" sz="3200">
                    <a:solidFill>
                      <a:srgbClr val="0000CC"/>
                    </a:solidFill>
                    <a:effectLst/>
                    <a:ea typeface="新細明體" pitchFamily="18" charset="-120"/>
                  </a:rPr>
                  <a:t>B</a:t>
                </a:r>
                <a:endParaRPr lang="en-US" altLang="zh-TW" sz="2400">
                  <a:effectLst/>
                  <a:ea typeface="新細明體" pitchFamily="18" charset="-120"/>
                </a:endParaRPr>
              </a:p>
            </p:txBody>
          </p:sp>
          <p:sp>
            <p:nvSpPr>
              <p:cNvPr id="103500" name="Oval 76"/>
              <p:cNvSpPr>
                <a:spLocks noChangeArrowheads="1"/>
              </p:cNvSpPr>
              <p:nvPr/>
            </p:nvSpPr>
            <p:spPr bwMode="auto">
              <a:xfrm>
                <a:off x="2999" y="1895"/>
                <a:ext cx="1470" cy="1235"/>
              </a:xfrm>
              <a:prstGeom prst="ellipse">
                <a:avLst/>
              </a:prstGeom>
              <a:noFill/>
              <a:ln w="28575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0730" name="Text Box 84"/>
            <p:cNvSpPr txBox="1">
              <a:spLocks noChangeArrowheads="1"/>
            </p:cNvSpPr>
            <p:nvPr/>
          </p:nvSpPr>
          <p:spPr bwMode="auto">
            <a:xfrm>
              <a:off x="3523" y="3077"/>
              <a:ext cx="1168" cy="288"/>
            </a:xfrm>
            <a:prstGeom prst="rect">
              <a:avLst/>
            </a:prstGeom>
            <a:noFill/>
            <a:ln w="9525" cap="sq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 b="1" i="1">
                  <a:solidFill>
                    <a:srgbClr val="FF0000"/>
                  </a:solidFill>
                  <a:effectLst/>
                  <a:ea typeface="標楷體" pitchFamily="65" charset="-120"/>
                </a:rPr>
                <a:t>intersection</a:t>
              </a:r>
              <a:endParaRPr lang="zh-TW" altLang="en-US" sz="2400" b="1" i="1">
                <a:solidFill>
                  <a:srgbClr val="FF0000"/>
                </a:solidFill>
                <a:effectLst/>
                <a:ea typeface="標楷體" pitchFamily="65" charset="-120"/>
              </a:endParaRPr>
            </a:p>
          </p:txBody>
        </p:sp>
      </p:grpSp>
      <p:sp>
        <p:nvSpPr>
          <p:cNvPr id="21" name="投影片編號版面配置區 20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D09E8B66-1FAE-4128-9867-D0DB2FEE33FD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24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3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8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zh-TW" altLang="en-US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3</a:t>
            </a:r>
            <a:endParaRPr lang="zh-TW" altLang="en-US" sz="2400">
              <a:effectLst/>
              <a:ea typeface="新細明體" pitchFamily="2" charset="-120"/>
            </a:endParaRPr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2957513" y="2813050"/>
            <a:ext cx="1774825" cy="1962150"/>
            <a:chOff x="2039" y="1904"/>
            <a:chExt cx="1118" cy="1236"/>
          </a:xfrm>
        </p:grpSpPr>
        <p:sp>
          <p:nvSpPr>
            <p:cNvPr id="104497" name="Line 49"/>
            <p:cNvSpPr>
              <a:spLocks noChangeShapeType="1"/>
            </p:cNvSpPr>
            <p:nvPr/>
          </p:nvSpPr>
          <p:spPr bwMode="auto">
            <a:xfrm flipH="1">
              <a:off x="2039" y="2041"/>
              <a:ext cx="256" cy="6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98" name="Line 50"/>
            <p:cNvSpPr>
              <a:spLocks noChangeShapeType="1"/>
            </p:cNvSpPr>
            <p:nvPr/>
          </p:nvSpPr>
          <p:spPr bwMode="auto">
            <a:xfrm flipH="1">
              <a:off x="2098" y="1962"/>
              <a:ext cx="354" cy="86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99" name="Line 51"/>
            <p:cNvSpPr>
              <a:spLocks noChangeShapeType="1"/>
            </p:cNvSpPr>
            <p:nvPr/>
          </p:nvSpPr>
          <p:spPr bwMode="auto">
            <a:xfrm flipH="1">
              <a:off x="2177" y="1923"/>
              <a:ext cx="412" cy="10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00" name="Line 52"/>
            <p:cNvSpPr>
              <a:spLocks noChangeShapeType="1"/>
            </p:cNvSpPr>
            <p:nvPr/>
          </p:nvSpPr>
          <p:spPr bwMode="auto">
            <a:xfrm flipH="1">
              <a:off x="2274" y="1904"/>
              <a:ext cx="432" cy="109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01" name="Line 53"/>
            <p:cNvSpPr>
              <a:spLocks noChangeShapeType="1"/>
            </p:cNvSpPr>
            <p:nvPr/>
          </p:nvSpPr>
          <p:spPr bwMode="auto">
            <a:xfrm flipH="1">
              <a:off x="2372" y="1904"/>
              <a:ext cx="452" cy="115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02" name="Line 54"/>
            <p:cNvSpPr>
              <a:spLocks noChangeShapeType="1"/>
            </p:cNvSpPr>
            <p:nvPr/>
          </p:nvSpPr>
          <p:spPr bwMode="auto">
            <a:xfrm flipH="1">
              <a:off x="2470" y="1943"/>
              <a:ext cx="471" cy="115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03" name="Line 55"/>
            <p:cNvSpPr>
              <a:spLocks noChangeShapeType="1"/>
            </p:cNvSpPr>
            <p:nvPr/>
          </p:nvSpPr>
          <p:spPr bwMode="auto">
            <a:xfrm flipH="1">
              <a:off x="2588" y="1962"/>
              <a:ext cx="471" cy="115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04" name="Line 56"/>
            <p:cNvSpPr>
              <a:spLocks noChangeShapeType="1"/>
            </p:cNvSpPr>
            <p:nvPr/>
          </p:nvSpPr>
          <p:spPr bwMode="auto">
            <a:xfrm flipH="1">
              <a:off x="2705" y="2021"/>
              <a:ext cx="432" cy="111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05" name="Line 57"/>
            <p:cNvSpPr>
              <a:spLocks noChangeShapeType="1"/>
            </p:cNvSpPr>
            <p:nvPr/>
          </p:nvSpPr>
          <p:spPr bwMode="auto">
            <a:xfrm flipH="1">
              <a:off x="2823" y="2629"/>
              <a:ext cx="197" cy="49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06" name="Line 58"/>
            <p:cNvSpPr>
              <a:spLocks noChangeShapeType="1"/>
            </p:cNvSpPr>
            <p:nvPr/>
          </p:nvSpPr>
          <p:spPr bwMode="auto">
            <a:xfrm flipH="1">
              <a:off x="2960" y="2786"/>
              <a:ext cx="118" cy="3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07" name="Line 59"/>
            <p:cNvSpPr>
              <a:spLocks noChangeShapeType="1"/>
            </p:cNvSpPr>
            <p:nvPr/>
          </p:nvSpPr>
          <p:spPr bwMode="auto">
            <a:xfrm flipH="1">
              <a:off x="3097" y="2903"/>
              <a:ext cx="60" cy="1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4510" name="Text Box 62"/>
          <p:cNvSpPr txBox="1">
            <a:spLocks noChangeArrowheads="1"/>
          </p:cNvSpPr>
          <p:nvPr/>
        </p:nvSpPr>
        <p:spPr bwMode="auto">
          <a:xfrm>
            <a:off x="2235200" y="1425575"/>
            <a:ext cx="5410200" cy="64135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3600" b="1">
                <a:solidFill>
                  <a:srgbClr val="D60093"/>
                </a:solidFill>
                <a:effectLst/>
                <a:ea typeface="新細明體" pitchFamily="18" charset="-120"/>
              </a:rPr>
              <a:t>A</a:t>
            </a:r>
            <a:r>
              <a:rPr lang="en-US" altLang="zh-TW" sz="3600" b="1">
                <a:solidFill>
                  <a:schemeClr val="tx2"/>
                </a:solidFill>
                <a:effectLst/>
                <a:ea typeface="新細明體" pitchFamily="18" charset="-120"/>
              </a:rPr>
              <a:t> </a:t>
            </a:r>
            <a:r>
              <a:rPr lang="zh-TW" altLang="en-US" sz="3600" b="1">
                <a:solidFill>
                  <a:schemeClr val="tx2"/>
                </a:solidFill>
                <a:effectLst/>
                <a:ea typeface="華康古印體" pitchFamily="49" charset="-120"/>
              </a:rPr>
              <a:t>和</a:t>
            </a:r>
            <a:r>
              <a:rPr lang="zh-TW" altLang="en-US" sz="3600" b="1">
                <a:solidFill>
                  <a:schemeClr val="tx2"/>
                </a:solidFill>
                <a:effectLst/>
                <a:ea typeface="新細明體" pitchFamily="18" charset="-120"/>
              </a:rPr>
              <a:t> </a:t>
            </a:r>
            <a:r>
              <a:rPr lang="en-US" altLang="zh-TW" sz="3600" b="1">
                <a:solidFill>
                  <a:srgbClr val="000099"/>
                </a:solidFill>
                <a:effectLst/>
                <a:ea typeface="新細明體" pitchFamily="18" charset="-120"/>
              </a:rPr>
              <a:t>B</a:t>
            </a:r>
            <a:r>
              <a:rPr lang="en-US" altLang="zh-TW" sz="3600" b="1">
                <a:solidFill>
                  <a:schemeClr val="tx2"/>
                </a:solidFill>
                <a:effectLst/>
                <a:ea typeface="新細明體" pitchFamily="18" charset="-120"/>
              </a:rPr>
              <a:t> </a:t>
            </a:r>
            <a:r>
              <a:rPr lang="zh-TW" altLang="en-US" sz="3600" b="1">
                <a:solidFill>
                  <a:schemeClr val="tx2"/>
                </a:solidFill>
                <a:effectLst/>
                <a:latin typeface="華康古印體" pitchFamily="49" charset="-120"/>
                <a:ea typeface="華康古印體" pitchFamily="49" charset="-120"/>
              </a:rPr>
              <a:t>的相交</a:t>
            </a:r>
            <a:r>
              <a:rPr lang="zh-TW" altLang="en-US" sz="3600" b="1">
                <a:solidFill>
                  <a:schemeClr val="tx2"/>
                </a:solidFill>
                <a:effectLst/>
                <a:ea typeface="新細明體" pitchFamily="18" charset="-120"/>
              </a:rPr>
              <a:t> (</a:t>
            </a:r>
            <a:r>
              <a:rPr lang="en-US" altLang="zh-TW" sz="3600" b="1">
                <a:solidFill>
                  <a:schemeClr val="tx2"/>
                </a:solidFill>
                <a:effectLst/>
                <a:ea typeface="新細明體" pitchFamily="18" charset="-120"/>
              </a:rPr>
              <a:t>A–B)</a:t>
            </a:r>
            <a:endParaRPr lang="zh-TW" altLang="en-US" sz="2800">
              <a:effectLst/>
              <a:ea typeface="新細明體" pitchFamily="18" charset="-120"/>
            </a:endParaRPr>
          </a:p>
        </p:txBody>
      </p:sp>
      <p:sp>
        <p:nvSpPr>
          <p:cNvPr id="104527" name="Rectangle 79"/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55600"/>
            <a:ext cx="6443662" cy="771525"/>
          </a:xfrm>
        </p:spPr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數據庫聯合、相交及差分</a:t>
            </a:r>
            <a:endParaRPr lang="zh-TW" altLang="zh-TW" sz="3600" b="1" i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細明體" pitchFamily="49" charset="-120"/>
            </a:endParaRPr>
          </a:p>
        </p:txBody>
      </p:sp>
      <p:grpSp>
        <p:nvGrpSpPr>
          <p:cNvPr id="3" name="Group 83"/>
          <p:cNvGrpSpPr>
            <a:grpSpLocks/>
          </p:cNvGrpSpPr>
          <p:nvPr/>
        </p:nvGrpSpPr>
        <p:grpSpPr bwMode="auto">
          <a:xfrm>
            <a:off x="1617663" y="5383213"/>
            <a:ext cx="6851650" cy="1090612"/>
            <a:chOff x="1019" y="3523"/>
            <a:chExt cx="4316" cy="687"/>
          </a:xfrm>
        </p:grpSpPr>
        <p:sp>
          <p:nvSpPr>
            <p:cNvPr id="104529" name="AutoShape 81"/>
            <p:cNvSpPr>
              <a:spLocks noChangeArrowheads="1"/>
            </p:cNvSpPr>
            <p:nvPr/>
          </p:nvSpPr>
          <p:spPr bwMode="auto">
            <a:xfrm>
              <a:off x="1045" y="3533"/>
              <a:ext cx="4145" cy="677"/>
            </a:xfrm>
            <a:prstGeom prst="roundRect">
              <a:avLst>
                <a:gd name="adj" fmla="val 26440"/>
              </a:avLst>
            </a:prstGeom>
            <a:solidFill>
              <a:srgbClr val="99FF99"/>
            </a:solidFill>
            <a:ln w="28575" cap="sq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61" name="Text Box 82"/>
            <p:cNvSpPr txBox="1">
              <a:spLocks noChangeArrowheads="1"/>
            </p:cNvSpPr>
            <p:nvPr/>
          </p:nvSpPr>
          <p:spPr bwMode="auto">
            <a:xfrm>
              <a:off x="1019" y="3523"/>
              <a:ext cx="4316" cy="672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3200">
                  <a:solidFill>
                    <a:srgbClr val="006600"/>
                  </a:solidFill>
                  <a:effectLst/>
                  <a:latin typeface="華康少女文字W5" pitchFamily="49" charset="-120"/>
                  <a:ea typeface="華康少女文字W5" pitchFamily="49" charset="-120"/>
                </a:rPr>
                <a:t>檢取只屬於 </a:t>
              </a:r>
              <a:r>
                <a:rPr lang="en-US" altLang="zh-TW" sz="3200">
                  <a:solidFill>
                    <a:srgbClr val="006600"/>
                  </a:solidFill>
                  <a:effectLst/>
                  <a:latin typeface="華康少女文字W5" pitchFamily="49" charset="-120"/>
                  <a:ea typeface="華康少女文字W5" pitchFamily="49" charset="-120"/>
                </a:rPr>
                <a:t>A </a:t>
              </a:r>
              <a:r>
                <a:rPr lang="zh-TW" altLang="en-US" sz="3200">
                  <a:solidFill>
                    <a:srgbClr val="006600"/>
                  </a:solidFill>
                  <a:effectLst/>
                  <a:latin typeface="華康少女文字W5" pitchFamily="49" charset="-120"/>
                  <a:ea typeface="華康少女文字W5" pitchFamily="49" charset="-120"/>
                </a:rPr>
                <a:t>而不屬於 </a:t>
              </a:r>
              <a:r>
                <a:rPr lang="en-US" altLang="zh-TW" sz="3200">
                  <a:solidFill>
                    <a:srgbClr val="006600"/>
                  </a:solidFill>
                  <a:effectLst/>
                  <a:latin typeface="華康少女文字W5" pitchFamily="49" charset="-120"/>
                  <a:ea typeface="華康少女文字W5" pitchFamily="49" charset="-120"/>
                </a:rPr>
                <a:t>B </a:t>
              </a:r>
              <a:r>
                <a:rPr lang="zh-TW" altLang="en-US" sz="3200">
                  <a:solidFill>
                    <a:srgbClr val="006600"/>
                  </a:solidFill>
                  <a:effectLst/>
                  <a:latin typeface="華康少女文字W5" pitchFamily="49" charset="-120"/>
                  <a:ea typeface="華康少女文字W5" pitchFamily="49" charset="-120"/>
                </a:rPr>
                <a:t>的橫列。</a:t>
              </a:r>
            </a:p>
            <a:p>
              <a:r>
                <a:rPr lang="zh-TW" altLang="en-US" sz="3200">
                  <a:solidFill>
                    <a:srgbClr val="006600"/>
                  </a:solidFill>
                  <a:effectLst/>
                  <a:latin typeface="華康少女文字W5" pitchFamily="49" charset="-120"/>
                  <a:ea typeface="華康少女文字W5" pitchFamily="49" charset="-120"/>
                </a:rPr>
                <a:t>	(即從 </a:t>
              </a:r>
              <a:r>
                <a:rPr lang="en-US" altLang="zh-TW" sz="3200">
                  <a:solidFill>
                    <a:srgbClr val="006600"/>
                  </a:solidFill>
                  <a:effectLst/>
                  <a:latin typeface="華康少女文字W5" pitchFamily="49" charset="-120"/>
                  <a:ea typeface="華康少女文字W5" pitchFamily="49" charset="-120"/>
                </a:rPr>
                <a:t>A </a:t>
              </a:r>
              <a:r>
                <a:rPr lang="zh-TW" altLang="en-US" sz="3200">
                  <a:solidFill>
                    <a:srgbClr val="006600"/>
                  </a:solidFill>
                  <a:effectLst/>
                  <a:latin typeface="華康少女文字W5" pitchFamily="49" charset="-120"/>
                  <a:ea typeface="華康少女文字W5" pitchFamily="49" charset="-120"/>
                </a:rPr>
                <a:t>把 </a:t>
              </a:r>
              <a:r>
                <a:rPr lang="en-US" altLang="zh-TW" sz="3200">
                  <a:solidFill>
                    <a:srgbClr val="006600"/>
                  </a:solidFill>
                  <a:effectLst/>
                  <a:latin typeface="華康少女文字W5" pitchFamily="49" charset="-120"/>
                  <a:ea typeface="華康少女文字W5" pitchFamily="49" charset="-120"/>
                </a:rPr>
                <a:t>B </a:t>
              </a:r>
              <a:r>
                <a:rPr lang="zh-TW" altLang="en-US" sz="3200">
                  <a:solidFill>
                    <a:srgbClr val="006600"/>
                  </a:solidFill>
                  <a:effectLst/>
                  <a:latin typeface="華康少女文字W5" pitchFamily="49" charset="-120"/>
                  <a:ea typeface="華康少女文字W5" pitchFamily="49" charset="-120"/>
                </a:rPr>
                <a:t>的部分排出)</a:t>
              </a:r>
              <a:endParaRPr lang="zh-TW" altLang="en-US" sz="2400">
                <a:effectLst/>
              </a:endParaRPr>
            </a:p>
          </p:txBody>
        </p:sp>
      </p:grpSp>
      <p:grpSp>
        <p:nvGrpSpPr>
          <p:cNvPr id="4" name="Group 85"/>
          <p:cNvGrpSpPr>
            <a:grpSpLocks/>
          </p:cNvGrpSpPr>
          <p:nvPr/>
        </p:nvGrpSpPr>
        <p:grpSpPr bwMode="auto">
          <a:xfrm>
            <a:off x="2616200" y="2111375"/>
            <a:ext cx="4586288" cy="3214688"/>
            <a:chOff x="1648" y="1330"/>
            <a:chExt cx="2889" cy="2025"/>
          </a:xfrm>
        </p:grpSpPr>
        <p:grpSp>
          <p:nvGrpSpPr>
            <p:cNvPr id="31753" name="Group 71"/>
            <p:cNvGrpSpPr>
              <a:grpSpLocks/>
            </p:cNvGrpSpPr>
            <p:nvPr/>
          </p:nvGrpSpPr>
          <p:grpSpPr bwMode="auto">
            <a:xfrm>
              <a:off x="1648" y="1330"/>
              <a:ext cx="2880" cy="2018"/>
              <a:chOff x="1824" y="1440"/>
              <a:chExt cx="2880" cy="2018"/>
            </a:xfrm>
          </p:grpSpPr>
          <p:sp>
            <p:nvSpPr>
              <p:cNvPr id="104520" name="Rectangle 72"/>
              <p:cNvSpPr>
                <a:spLocks noChangeArrowheads="1"/>
              </p:cNvSpPr>
              <p:nvPr/>
            </p:nvSpPr>
            <p:spPr bwMode="auto">
              <a:xfrm>
                <a:off x="1824" y="1440"/>
                <a:ext cx="2880" cy="2018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521" name="Oval 73"/>
              <p:cNvSpPr>
                <a:spLocks noChangeArrowheads="1"/>
              </p:cNvSpPr>
              <p:nvPr/>
            </p:nvSpPr>
            <p:spPr bwMode="auto">
              <a:xfrm>
                <a:off x="2000" y="1891"/>
                <a:ext cx="1470" cy="1235"/>
              </a:xfrm>
              <a:prstGeom prst="ellipse">
                <a:avLst/>
              </a:prstGeom>
              <a:noFill/>
              <a:ln w="2857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757" name="Rectangle 74"/>
              <p:cNvSpPr>
                <a:spLocks noChangeArrowheads="1"/>
              </p:cNvSpPr>
              <p:nvPr/>
            </p:nvSpPr>
            <p:spPr bwMode="auto">
              <a:xfrm>
                <a:off x="2196" y="1635"/>
                <a:ext cx="275" cy="41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/>
                <a:r>
                  <a:rPr lang="en-US" altLang="zh-TW" sz="3200">
                    <a:solidFill>
                      <a:srgbClr val="FF3399"/>
                    </a:solidFill>
                    <a:effectLst/>
                    <a:ea typeface="新細明體" pitchFamily="18" charset="-120"/>
                  </a:rPr>
                  <a:t>A</a:t>
                </a:r>
                <a:endParaRPr lang="en-US" altLang="zh-TW" sz="2400">
                  <a:effectLst/>
                  <a:ea typeface="新細明體" pitchFamily="18" charset="-120"/>
                </a:endParaRPr>
              </a:p>
            </p:txBody>
          </p:sp>
          <p:sp>
            <p:nvSpPr>
              <p:cNvPr id="31758" name="Rectangle 75"/>
              <p:cNvSpPr>
                <a:spLocks noChangeArrowheads="1"/>
              </p:cNvSpPr>
              <p:nvPr/>
            </p:nvSpPr>
            <p:spPr bwMode="auto">
              <a:xfrm>
                <a:off x="4057" y="1635"/>
                <a:ext cx="275" cy="41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/>
                <a:r>
                  <a:rPr lang="en-US" altLang="zh-TW" sz="3200">
                    <a:solidFill>
                      <a:srgbClr val="0000CC"/>
                    </a:solidFill>
                    <a:effectLst/>
                    <a:ea typeface="新細明體" pitchFamily="18" charset="-120"/>
                  </a:rPr>
                  <a:t>B</a:t>
                </a:r>
                <a:endParaRPr lang="en-US" altLang="zh-TW" sz="2400">
                  <a:effectLst/>
                  <a:ea typeface="新細明體" pitchFamily="18" charset="-120"/>
                </a:endParaRPr>
              </a:p>
            </p:txBody>
          </p:sp>
          <p:sp>
            <p:nvSpPr>
              <p:cNvPr id="104524" name="Oval 76"/>
              <p:cNvSpPr>
                <a:spLocks noChangeArrowheads="1"/>
              </p:cNvSpPr>
              <p:nvPr/>
            </p:nvSpPr>
            <p:spPr bwMode="auto">
              <a:xfrm>
                <a:off x="2999" y="1895"/>
                <a:ext cx="1470" cy="1235"/>
              </a:xfrm>
              <a:prstGeom prst="ellipse">
                <a:avLst/>
              </a:prstGeom>
              <a:noFill/>
              <a:ln w="28575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1754" name="Text Box 84"/>
            <p:cNvSpPr txBox="1">
              <a:spLocks noChangeArrowheads="1"/>
            </p:cNvSpPr>
            <p:nvPr/>
          </p:nvSpPr>
          <p:spPr bwMode="auto">
            <a:xfrm>
              <a:off x="3611" y="3067"/>
              <a:ext cx="926" cy="288"/>
            </a:xfrm>
            <a:prstGeom prst="rect">
              <a:avLst/>
            </a:prstGeom>
            <a:noFill/>
            <a:ln w="9525" cap="sq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 b="1" i="1">
                  <a:solidFill>
                    <a:srgbClr val="FF0000"/>
                  </a:solidFill>
                  <a:effectLst/>
                  <a:ea typeface="標楷體" pitchFamily="65" charset="-120"/>
                </a:rPr>
                <a:t>difference</a:t>
              </a:r>
            </a:p>
          </p:txBody>
        </p:sp>
      </p:grpSp>
      <p:sp>
        <p:nvSpPr>
          <p:cNvPr id="28" name="投影片編號版面配置區 27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00B343AA-9C77-458A-B120-E9DAB376574B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25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4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51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Text Box 2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zh-TW" altLang="en-US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3</a:t>
            </a:r>
            <a:endParaRPr lang="zh-TW" altLang="en-US" sz="2400">
              <a:effectLst/>
              <a:ea typeface="新細明體" pitchFamily="2" charset="-120"/>
            </a:endParaRPr>
          </a:p>
        </p:txBody>
      </p:sp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1397000" y="1298575"/>
            <a:ext cx="7586663" cy="1739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zh-TW" altLang="en-US" sz="36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考慮學校的</a:t>
            </a:r>
            <a:r>
              <a:rPr lang="zh-TW" alt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橋牌會</a:t>
            </a:r>
            <a:r>
              <a:rPr lang="zh-TW" altLang="en-US" sz="36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和</a:t>
            </a:r>
            <a:r>
              <a:rPr lang="zh-TW" alt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棋藝會</a:t>
            </a:r>
            <a:r>
              <a:rPr lang="zh-TW" altLang="en-US" sz="36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的會員，</a:t>
            </a:r>
          </a:p>
          <a:p>
            <a:pPr algn="just">
              <a:defRPr/>
            </a:pPr>
            <a:r>
              <a:rPr lang="zh-TW" altLang="en-US" sz="36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他們的資料分別貯存於</a:t>
            </a:r>
            <a:r>
              <a:rPr lang="zh-TW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中黑體" pitchFamily="49" charset="-120"/>
              </a:rPr>
              <a:t>同一結構</a:t>
            </a:r>
            <a:r>
              <a:rPr lang="zh-TW" altLang="en-US" sz="36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的</a:t>
            </a:r>
          </a:p>
          <a:p>
            <a:pPr algn="just">
              <a:defRPr/>
            </a:pPr>
            <a:r>
              <a:rPr lang="zh-TW" altLang="en-US" sz="36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數據庫檔內：</a:t>
            </a:r>
            <a:endParaRPr lang="zh-TW" altLang="en-US" sz="3600" dirty="0">
              <a:effectLst/>
              <a:ea typeface="標楷體" pitchFamily="49" charset="-120"/>
            </a:endParaRPr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915988" y="3633788"/>
            <a:ext cx="6934200" cy="22828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lvl="2"/>
            <a:r>
              <a:rPr lang="zh-TW" altLang="en-US" sz="2400" b="1" u="sng">
                <a:solidFill>
                  <a:srgbClr val="000000"/>
                </a:solidFill>
                <a:effectLst/>
                <a:ea typeface="標楷體" pitchFamily="65" charset="-120"/>
              </a:rPr>
              <a:t>欄名	類型	欄寬	內容</a:t>
            </a:r>
          </a:p>
          <a:p>
            <a:pPr lvl="2"/>
            <a:r>
              <a:rPr lang="en-US" altLang="zh-TW" sz="2400">
                <a:solidFill>
                  <a:srgbClr val="000000"/>
                </a:solidFill>
                <a:effectLst/>
                <a:ea typeface="標楷體" pitchFamily="65" charset="-120"/>
              </a:rPr>
              <a:t>id	</a:t>
            </a:r>
            <a:r>
              <a:rPr lang="zh-TW" altLang="en-US" sz="2400">
                <a:solidFill>
                  <a:srgbClr val="000000"/>
                </a:solidFill>
                <a:effectLst/>
                <a:ea typeface="標楷體" pitchFamily="65" charset="-120"/>
              </a:rPr>
              <a:t>數字	4	學生編號</a:t>
            </a:r>
          </a:p>
          <a:p>
            <a:pPr lvl="2"/>
            <a:r>
              <a:rPr lang="en-US" altLang="zh-TW" sz="2400">
                <a:solidFill>
                  <a:srgbClr val="000000"/>
                </a:solidFill>
                <a:effectLst/>
                <a:ea typeface="標楷體" pitchFamily="65" charset="-120"/>
              </a:rPr>
              <a:t>name	</a:t>
            </a:r>
            <a:r>
              <a:rPr lang="zh-TW" altLang="en-US" sz="2400">
                <a:solidFill>
                  <a:srgbClr val="000000"/>
                </a:solidFill>
                <a:effectLst/>
                <a:ea typeface="標楷體" pitchFamily="65" charset="-120"/>
              </a:rPr>
              <a:t>字符	10	學生名字</a:t>
            </a:r>
          </a:p>
          <a:p>
            <a:pPr lvl="2"/>
            <a:r>
              <a:rPr lang="en-US" altLang="zh-TW" sz="2400">
                <a:solidFill>
                  <a:srgbClr val="000000"/>
                </a:solidFill>
                <a:effectLst/>
                <a:ea typeface="標楷體" pitchFamily="65" charset="-120"/>
              </a:rPr>
              <a:t>gender	</a:t>
            </a:r>
            <a:r>
              <a:rPr lang="zh-TW" altLang="en-US" sz="2400">
                <a:solidFill>
                  <a:srgbClr val="000000"/>
                </a:solidFill>
                <a:effectLst/>
                <a:ea typeface="標楷體" pitchFamily="65" charset="-120"/>
              </a:rPr>
              <a:t>字符	1	性別： </a:t>
            </a:r>
            <a:r>
              <a:rPr lang="en-US" altLang="zh-TW" sz="2400">
                <a:solidFill>
                  <a:srgbClr val="000000"/>
                </a:solidFill>
                <a:effectLst/>
                <a:ea typeface="標楷體" pitchFamily="65" charset="-120"/>
              </a:rPr>
              <a:t>M/F</a:t>
            </a:r>
          </a:p>
          <a:p>
            <a:pPr lvl="2"/>
            <a:r>
              <a:rPr lang="en-US" altLang="zh-TW" sz="2400">
                <a:solidFill>
                  <a:srgbClr val="000000"/>
                </a:solidFill>
                <a:effectLst/>
                <a:ea typeface="標楷體" pitchFamily="65" charset="-120"/>
              </a:rPr>
              <a:t>class	</a:t>
            </a:r>
            <a:r>
              <a:rPr lang="zh-TW" altLang="en-US" sz="2400">
                <a:solidFill>
                  <a:srgbClr val="000000"/>
                </a:solidFill>
                <a:effectLst/>
                <a:ea typeface="標楷體" pitchFamily="65" charset="-120"/>
              </a:rPr>
              <a:t>字符	2	班別</a:t>
            </a:r>
          </a:p>
          <a:p>
            <a:pPr lvl="2"/>
            <a:endParaRPr lang="zh-TW" altLang="zh-TW" sz="2400">
              <a:solidFill>
                <a:srgbClr val="000000"/>
              </a:solidFill>
              <a:effectLst/>
            </a:endParaRPr>
          </a:p>
        </p:txBody>
      </p:sp>
      <p:sp>
        <p:nvSpPr>
          <p:cNvPr id="182278" name="Text Box 6"/>
          <p:cNvSpPr txBox="1">
            <a:spLocks noChangeArrowheads="1"/>
          </p:cNvSpPr>
          <p:nvPr/>
        </p:nvSpPr>
        <p:spPr bwMode="auto">
          <a:xfrm>
            <a:off x="1600200" y="3135313"/>
            <a:ext cx="4341813" cy="457200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 i="1">
                <a:solidFill>
                  <a:srgbClr val="000066"/>
                </a:solidFill>
                <a:effectLst/>
                <a:ea typeface="標楷體" pitchFamily="65" charset="-120"/>
              </a:rPr>
              <a:t>BRIDGE  /  CHESS</a:t>
            </a:r>
            <a:endParaRPr lang="zh-TW" altLang="en-US" sz="2400" i="1">
              <a:effectLst/>
              <a:ea typeface="標楷體" pitchFamily="65" charset="-120"/>
            </a:endParaRPr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1365250" y="355600"/>
            <a:ext cx="5861050" cy="842963"/>
          </a:xfrm>
          <a:effectLst>
            <a:outerShdw dist="45791" dir="2021404" algn="ctr" rotWithShape="0">
              <a:schemeClr val="hlink"/>
            </a:outerShdw>
          </a:effectLst>
        </p:spPr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zh-TW" altLang="en-US" b="1" smtClean="0">
                <a:solidFill>
                  <a:schemeClr val="accent1"/>
                </a:solidFill>
                <a:ea typeface="華康POP1體W5" pitchFamily="49" charset="-120"/>
              </a:rPr>
              <a:t>實例：橋牌會和棋藝會</a:t>
            </a:r>
            <a:endParaRPr lang="zh-TW" altLang="zh-TW" b="1" smtClean="0">
              <a:solidFill>
                <a:schemeClr val="accent1"/>
              </a:solidFill>
              <a:ea typeface="華康POP1體W5" pitchFamily="49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FD4D316C-B276-4FD5-AAA5-021EB4211ED4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26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8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zh-TW" altLang="en-US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3</a:t>
            </a:r>
            <a:endParaRPr lang="zh-TW" altLang="en-US" sz="2400">
              <a:effectLst/>
              <a:ea typeface="新細明體" pitchFamily="2" charset="-120"/>
            </a:endParaRPr>
          </a:p>
        </p:txBody>
      </p:sp>
      <p:graphicFrame>
        <p:nvGraphicFramePr>
          <p:cNvPr id="131098" name="Object 26"/>
          <p:cNvGraphicFramePr>
            <a:graphicFrameLocks noChangeAspect="1"/>
          </p:cNvGraphicFramePr>
          <p:nvPr/>
        </p:nvGraphicFramePr>
        <p:xfrm>
          <a:off x="71438" y="1566863"/>
          <a:ext cx="9371012" cy="3602037"/>
        </p:xfrm>
        <a:graphic>
          <a:graphicData uri="http://schemas.openxmlformats.org/presentationml/2006/ole">
            <p:oleObj spid="_x0000_s2050" name="文件" r:id="rId4" imgW="5531400" imgH="2125800" progId="Word.Document.8">
              <p:embed/>
            </p:oleObj>
          </a:graphicData>
        </a:graphic>
      </p:graphicFrame>
      <p:sp>
        <p:nvSpPr>
          <p:cNvPr id="131101" name="Rectangle 29"/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55600"/>
            <a:ext cx="6443662" cy="771525"/>
          </a:xfrm>
        </p:spPr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數據庫聯合、相交及差分</a:t>
            </a:r>
            <a:endParaRPr lang="zh-TW" altLang="zh-TW" sz="3600" b="1" i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細明體" pitchFamily="49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979EE5E9-71E9-4728-B7CD-28087FF05576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27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Text Box 1027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zh-TW" altLang="en-US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3</a:t>
            </a:r>
            <a:endParaRPr lang="zh-TW" altLang="en-US" sz="2400">
              <a:effectLst/>
              <a:ea typeface="新細明體" pitchFamily="2" charset="-120"/>
            </a:endParaRPr>
          </a:p>
        </p:txBody>
      </p:sp>
      <p:sp>
        <p:nvSpPr>
          <p:cNvPr id="133127" name="Rectangle 1031"/>
          <p:cNvSpPr>
            <a:spLocks noChangeArrowheads="1"/>
          </p:cNvSpPr>
          <p:nvPr/>
        </p:nvSpPr>
        <p:spPr bwMode="auto">
          <a:xfrm>
            <a:off x="0" y="2878138"/>
            <a:ext cx="7731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例22	本校計劃舉行一次</a:t>
            </a:r>
            <a:r>
              <a:rPr lang="zh-TW" alt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棋橋活動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。</a:t>
            </a:r>
          </a:p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		列出兩會所有會員名單。</a:t>
            </a:r>
            <a:endParaRPr lang="zh-TW" altLang="zh-TW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133130" name="Rectangle 1034"/>
          <p:cNvSpPr>
            <a:spLocks noChangeArrowheads="1"/>
          </p:cNvSpPr>
          <p:nvPr/>
        </p:nvSpPr>
        <p:spPr bwMode="auto">
          <a:xfrm>
            <a:off x="1257300" y="1225550"/>
            <a:ext cx="6286500" cy="16002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altLang="zh-TW" sz="2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SELECT ...... FROM ...... WHERE ...... ;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altLang="zh-TW" sz="2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UNION ;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altLang="zh-TW" sz="2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SELECT ...... FROM ...... WHERE ......</a:t>
            </a:r>
            <a:endParaRPr lang="en-US" altLang="zh-TW" sz="26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33140" name="Rectangle 1044"/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55600"/>
            <a:ext cx="6443662" cy="771525"/>
          </a:xfrm>
        </p:spPr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數據庫</a:t>
            </a:r>
            <a:r>
              <a:rPr lang="zh-TW" altLang="en-US" smtClean="0">
                <a:solidFill>
                  <a:srgbClr val="FF0000"/>
                </a:solidFill>
                <a:ea typeface="華康POP1體W5" pitchFamily="49" charset="-120"/>
              </a:rPr>
              <a:t>聯合</a:t>
            </a:r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、相交及差分</a:t>
            </a:r>
            <a:endParaRPr lang="zh-TW" altLang="zh-TW" sz="3600" b="1" i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細明體" pitchFamily="49" charset="-12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154238" y="4624388"/>
            <a:ext cx="4368800" cy="1570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	SELECT * FROM bridge</a:t>
            </a:r>
            <a:endParaRPr lang="en-US" altLang="zh-TW" sz="24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altLang="zh-TW" sz="2400" dirty="0">
                <a:solidFill>
                  <a:srgbClr val="0000FF"/>
                </a:solidFill>
              </a:rPr>
              <a:t>UNION</a:t>
            </a:r>
          </a:p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	SELECT * FROM chess</a:t>
            </a:r>
          </a:p>
          <a:p>
            <a:pPr>
              <a:defRPr/>
            </a:pPr>
            <a:r>
              <a:rPr lang="en-US" altLang="zh-TW" sz="2400" dirty="0">
                <a:solidFill>
                  <a:srgbClr val="0000FF"/>
                </a:solidFill>
              </a:rPr>
              <a:t>ORDER BY </a:t>
            </a:r>
            <a:r>
              <a:rPr lang="en-US" altLang="zh-TW" sz="2400" dirty="0">
                <a:solidFill>
                  <a:srgbClr val="FF0000"/>
                </a:solidFill>
              </a:rPr>
              <a:t>class, name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2124075" y="4162425"/>
            <a:ext cx="3829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zh-TW" sz="2400" dirty="0">
                <a:solidFill>
                  <a:srgbClr val="0000FF"/>
                </a:solidFill>
              </a:rPr>
              <a:t>CREATE TABLE </a:t>
            </a:r>
            <a:r>
              <a:rPr lang="en-US" altLang="zh-TW" sz="2400" dirty="0">
                <a:solidFill>
                  <a:srgbClr val="FF0000"/>
                </a:solidFill>
              </a:rPr>
              <a:t>party</a:t>
            </a:r>
            <a:r>
              <a:rPr lang="en-US" altLang="zh-TW" sz="2400" dirty="0">
                <a:solidFill>
                  <a:srgbClr val="0000FF"/>
                </a:solidFill>
              </a:rPr>
              <a:t> AS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EDEBC209-40E5-4DC1-9100-A2DAC4C517BA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28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7" grpId="0" autoUpdateAnimBg="0"/>
      <p:bldP spid="11" grpId="0" animBg="1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Text Box 2051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zh-TW" altLang="en-US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3</a:t>
            </a:r>
            <a:endParaRPr lang="zh-TW" altLang="en-US" sz="2400">
              <a:effectLst/>
              <a:ea typeface="新細明體" pitchFamily="2" charset="-120"/>
            </a:endParaRPr>
          </a:p>
        </p:txBody>
      </p:sp>
      <p:sp>
        <p:nvSpPr>
          <p:cNvPr id="135173" name="Rectangle 2053"/>
          <p:cNvSpPr>
            <a:spLocks noChangeArrowheads="1"/>
          </p:cNvSpPr>
          <p:nvPr/>
        </p:nvSpPr>
        <p:spPr bwMode="auto">
          <a:xfrm>
            <a:off x="0" y="3213100"/>
            <a:ext cx="84629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例23	列出兩會的</a:t>
            </a:r>
            <a:r>
              <a:rPr lang="zh-TW" altLang="en-US" sz="28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共同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會員。(即兩會的相交)</a:t>
            </a:r>
            <a:endParaRPr lang="zh-TW" altLang="zh-TW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135176" name="Rectangle 2056"/>
          <p:cNvSpPr>
            <a:spLocks noChangeArrowheads="1"/>
          </p:cNvSpPr>
          <p:nvPr/>
        </p:nvSpPr>
        <p:spPr bwMode="auto">
          <a:xfrm>
            <a:off x="1524000" y="1522413"/>
            <a:ext cx="7085013" cy="121285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altLang="zh-TW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SELECT ...... FROM </a:t>
            </a:r>
            <a:r>
              <a:rPr lang="en-US" altLang="zh-TW" sz="26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table1</a:t>
            </a:r>
            <a:r>
              <a:rPr lang="en-US" altLang="zh-TW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;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altLang="zh-TW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WHERE </a:t>
            </a:r>
            <a:r>
              <a:rPr lang="en-US" altLang="zh-TW" sz="2600" b="1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col</a:t>
            </a:r>
            <a:r>
              <a:rPr lang="en-US" altLang="zh-TW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IN  ( </a:t>
            </a:r>
            <a:r>
              <a:rPr lang="en-US" altLang="zh-TW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SELECT </a:t>
            </a:r>
            <a:r>
              <a:rPr lang="en-US" altLang="zh-TW" sz="2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col</a:t>
            </a:r>
            <a:r>
              <a:rPr lang="en-US" altLang="zh-TW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FROM </a:t>
            </a:r>
            <a:r>
              <a:rPr lang="en-US" altLang="zh-TW" sz="2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table2</a:t>
            </a:r>
            <a:r>
              <a:rPr lang="en-US" altLang="zh-TW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altLang="zh-TW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</a:t>
            </a:r>
          </a:p>
        </p:txBody>
      </p:sp>
      <p:sp>
        <p:nvSpPr>
          <p:cNvPr id="135181" name="Rectangle 2061"/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55600"/>
            <a:ext cx="6443662" cy="771525"/>
          </a:xfrm>
        </p:spPr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數據庫聯合、</a:t>
            </a:r>
            <a:r>
              <a:rPr lang="zh-TW" altLang="en-US" smtClean="0">
                <a:solidFill>
                  <a:srgbClr val="FF0000"/>
                </a:solidFill>
                <a:ea typeface="華康POP1體W5" pitchFamily="49" charset="-120"/>
              </a:rPr>
              <a:t>相交</a:t>
            </a:r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及差分</a:t>
            </a:r>
            <a:endParaRPr lang="zh-TW" altLang="zh-TW" sz="3600" b="1" i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細明體" pitchFamily="49" charset="-12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163763" y="3935413"/>
            <a:ext cx="5211762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SELECT * FROM bridge</a:t>
            </a:r>
            <a:endParaRPr lang="en-US" altLang="zh-TW" sz="24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WHERE id IN</a:t>
            </a:r>
          </a:p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	(				)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401025" y="4670425"/>
            <a:ext cx="33321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zh-TW" sz="2400" dirty="0">
                <a:solidFill>
                  <a:schemeClr val="tx2">
                    <a:lumMod val="75000"/>
                  </a:schemeClr>
                </a:solidFill>
              </a:rPr>
              <a:t>SELECT </a:t>
            </a:r>
            <a:r>
              <a:rPr lang="en-US" altLang="zh-TW" sz="2400" dirty="0" smtClean="0">
                <a:solidFill>
                  <a:schemeClr val="tx2">
                    <a:lumMod val="75000"/>
                  </a:schemeClr>
                </a:solidFill>
              </a:rPr>
              <a:t>id </a:t>
            </a:r>
            <a:r>
              <a:rPr lang="en-US" altLang="zh-TW" sz="2400" dirty="0">
                <a:solidFill>
                  <a:schemeClr val="tx2">
                    <a:lumMod val="75000"/>
                  </a:schemeClr>
                </a:solidFill>
              </a:rPr>
              <a:t>FROM chess</a:t>
            </a:r>
            <a:endParaRPr lang="en-US" altLang="zh-TW" sz="2400" dirty="0">
              <a:solidFill>
                <a:srgbClr val="FF0000"/>
              </a:solidFill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30241F08-35AB-4CF9-AE91-3B5EA0AFC12E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29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127812" y="5435032"/>
            <a:ext cx="5245261" cy="830997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zh-TW" sz="2400" dirty="0">
                <a:ln>
                  <a:solidFill>
                    <a:srgbClr val="000000"/>
                  </a:solidFill>
                </a:ln>
                <a:solidFill>
                  <a:schemeClr val="tx2">
                    <a:lumMod val="75000"/>
                  </a:schemeClr>
                </a:solidFill>
                <a:effectLst/>
              </a:rPr>
              <a:t>SELECT * FROM </a:t>
            </a:r>
            <a:r>
              <a:rPr lang="en-US" altLang="zh-TW" sz="2400" dirty="0">
                <a:ln>
                  <a:solidFill>
                    <a:srgbClr val="000000"/>
                  </a:solidFill>
                </a:ln>
                <a:solidFill>
                  <a:schemeClr val="tx2">
                    <a:lumMod val="75000"/>
                  </a:schemeClr>
                </a:solidFill>
                <a:effectLst/>
              </a:rPr>
              <a:t>chess, bridge</a:t>
            </a:r>
          </a:p>
          <a:p>
            <a:pPr>
              <a:defRPr/>
            </a:pPr>
            <a:r>
              <a:rPr lang="en-US" altLang="zh-TW" sz="2400" dirty="0">
                <a:ln>
                  <a:solidFill>
                    <a:srgbClr val="000000"/>
                  </a:solidFill>
                </a:ln>
                <a:solidFill>
                  <a:schemeClr val="tx2">
                    <a:lumMod val="75000"/>
                  </a:schemeClr>
                </a:solidFill>
                <a:effectLst/>
              </a:rPr>
              <a:t>WHERE chess.id = bridge.id</a:t>
            </a:r>
            <a:endParaRPr lang="en-US" altLang="zh-TW" sz="2400" dirty="0">
              <a:ln>
                <a:solidFill>
                  <a:srgbClr val="000000"/>
                </a:solidFill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autoUpdateAnimBg="0"/>
      <p:bldP spid="11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>
            <p:ph type="title" idx="4294967295"/>
          </p:nvPr>
        </p:nvSpPr>
        <p:spPr>
          <a:xfrm>
            <a:off x="1370013" y="528638"/>
            <a:ext cx="3770312" cy="862012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基本結構</a:t>
            </a:r>
            <a:endParaRPr lang="zh-TW" altLang="zh-TW" b="1" smtClean="0">
              <a:solidFill>
                <a:schemeClr val="tx1"/>
              </a:solidFill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zh-TW" altLang="en-US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2</a:t>
            </a:r>
            <a:endParaRPr lang="zh-TW" altLang="en-US" sz="2400">
              <a:effectLst/>
              <a:ea typeface="新細明體" pitchFamily="2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250950" y="4302125"/>
          <a:ext cx="7396163" cy="1586230"/>
        </p:xfrm>
        <a:graphic>
          <a:graphicData uri="http://schemas.openxmlformats.org/drawingml/2006/table">
            <a:tbl>
              <a:tblPr/>
              <a:tblGrid>
                <a:gridCol w="1524000"/>
                <a:gridCol w="5872163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建立表格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8E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E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E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E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CREATE TABLE … (…)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8E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E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E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E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A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插入紀錄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8E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E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E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E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INSERT INTO … VALUES (…)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8E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E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E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E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4FF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刪除紀錄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8E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E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E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E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DELETE … FROM … WHERE …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8E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E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E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E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A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刪除表格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8E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E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E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E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DROP TABLE …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8E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E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E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E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4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274763" y="1633538"/>
          <a:ext cx="7391400" cy="2438400"/>
        </p:xfrm>
        <a:graphic>
          <a:graphicData uri="http://schemas.openxmlformats.org/drawingml/2006/table">
            <a:tbl>
              <a:tblPr/>
              <a:tblGrid>
                <a:gridCol w="1525587"/>
                <a:gridCol w="5865813"/>
              </a:tblGrid>
              <a:tr h="193675">
                <a:tc>
                  <a:txBody>
                    <a:bodyPr/>
                    <a:lstStyle/>
                    <a:p>
                      <a:pPr marL="1365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一般語法</a:t>
                      </a:r>
                      <a:endParaRPr kumimoji="0" 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Mangal" pitchFamily="2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SELECT,  DISTINCT,  *, AS,  FROM,  WHERE</a:t>
                      </a:r>
                      <a:endParaRPr kumimoji="0" lang="zh-TW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Mangal" pitchFamily="2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1365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比較</a:t>
                      </a:r>
                      <a:endParaRPr kumimoji="0" 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Mangal" pitchFamily="2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IN,  BETWEEN,  LIKE "% _"</a:t>
                      </a:r>
                      <a:endParaRPr kumimoji="0" lang="zh-TW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Mangal" pitchFamily="2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1365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群組</a:t>
                      </a:r>
                      <a:endParaRPr kumimoji="0" 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Mangal" pitchFamily="2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GROUP BY,  HAVING</a:t>
                      </a:r>
                      <a:endParaRPr kumimoji="0" lang="zh-TW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Mangal" pitchFamily="2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1365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函數</a:t>
                      </a:r>
                      <a:endParaRPr kumimoji="0" 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Mangal" pitchFamily="2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COUNT( ), SUM( ), AVG( ), MAX( ), MIN( )</a:t>
                      </a:r>
                      <a:endParaRPr kumimoji="0" lang="zh-TW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Mangal" pitchFamily="2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</a:tr>
              <a:tr h="49213">
                <a:tc>
                  <a:txBody>
                    <a:bodyPr/>
                    <a:lstStyle/>
                    <a:p>
                      <a:pPr marL="1365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顯示次序</a:t>
                      </a:r>
                      <a:endParaRPr kumimoji="0" 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Mangal" pitchFamily="2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ORDER BY,  ASC / DESC</a:t>
                      </a:r>
                      <a:endParaRPr kumimoji="0" lang="zh-TW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Mangal" pitchFamily="2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1365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邏輯運算符</a:t>
                      </a:r>
                      <a:endParaRPr kumimoji="0" 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Mangal" pitchFamily="2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AND,  OR,  NOT</a:t>
                      </a:r>
                      <a:endParaRPr kumimoji="0" lang="zh-TW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Mangal" pitchFamily="2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1365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輸出</a:t>
                      </a:r>
                      <a:endParaRPr kumimoji="0" 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Mangal" pitchFamily="2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CREATE TABLE AS	SELECT ...</a:t>
                      </a:r>
                      <a:endParaRPr kumimoji="0" lang="zh-TW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Mangal" pitchFamily="2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</a:tr>
              <a:tr h="95250">
                <a:tc>
                  <a:txBody>
                    <a:bodyPr/>
                    <a:lstStyle/>
                    <a:p>
                      <a:pPr marL="1365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聯合</a:t>
                      </a:r>
                      <a:endParaRPr kumimoji="0" 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Mangal" pitchFamily="2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UNION</a:t>
                      </a:r>
                      <a:endParaRPr kumimoji="0" lang="zh-TW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Mangal" pitchFamily="2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F"/>
                    </a:solidFill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A79143A5-A18A-454B-B9CE-603760289096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3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zh-TW" altLang="en-US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3</a:t>
            </a:r>
            <a:endParaRPr lang="zh-TW" altLang="en-US" sz="2400">
              <a:effectLst/>
              <a:ea typeface="新細明體" pitchFamily="2" charset="-120"/>
            </a:endParaRP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0" y="3125788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例24	列出</a:t>
            </a:r>
            <a:r>
              <a:rPr lang="zh-TW" alt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只參加了</a:t>
            </a: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橋牌會的名單。(即兩會之差分)</a:t>
            </a:r>
            <a:endParaRPr lang="zh-TW" altLang="zh-TW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auto">
          <a:xfrm>
            <a:off x="938213" y="1465263"/>
            <a:ext cx="7920037" cy="121285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altLang="zh-TW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SELECT ...... FROM </a:t>
            </a:r>
            <a:r>
              <a:rPr lang="en-US" altLang="zh-TW" sz="26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table1</a:t>
            </a:r>
            <a:r>
              <a:rPr lang="en-US" altLang="zh-TW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;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altLang="zh-TW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WHERE </a:t>
            </a:r>
            <a:r>
              <a:rPr lang="en-US" altLang="zh-TW" sz="2600" b="1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col</a:t>
            </a:r>
            <a:r>
              <a:rPr lang="en-US" altLang="zh-TW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altLang="zh-TW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NOT</a:t>
            </a:r>
            <a:r>
              <a:rPr lang="en-US" altLang="zh-TW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IN  ( </a:t>
            </a:r>
            <a:r>
              <a:rPr lang="en-US" altLang="zh-TW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SELECT </a:t>
            </a:r>
            <a:r>
              <a:rPr lang="en-US" altLang="zh-TW" sz="2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col</a:t>
            </a:r>
            <a:r>
              <a:rPr lang="en-US" altLang="zh-TW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FROM </a:t>
            </a:r>
            <a:r>
              <a:rPr lang="en-US" altLang="zh-TW" sz="2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table2</a:t>
            </a:r>
            <a:r>
              <a:rPr lang="en-US" altLang="zh-TW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altLang="zh-TW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</a:t>
            </a:r>
            <a:endParaRPr lang="en-US" altLang="zh-TW" sz="26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37227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55600"/>
            <a:ext cx="6443662" cy="771525"/>
          </a:xfrm>
        </p:spPr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數據庫聯合、相交及</a:t>
            </a:r>
            <a:r>
              <a:rPr lang="zh-TW" altLang="en-US" smtClean="0">
                <a:solidFill>
                  <a:srgbClr val="FF0000"/>
                </a:solidFill>
                <a:ea typeface="華康POP1體W5" pitchFamily="49" charset="-120"/>
              </a:rPr>
              <a:t>差分</a:t>
            </a:r>
            <a:endParaRPr lang="zh-TW" altLang="zh-TW" sz="3600" i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細明體" pitchFamily="49" charset="-12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163763" y="4392613"/>
            <a:ext cx="5211762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SELECT * FROM bridge</a:t>
            </a:r>
            <a:endParaRPr lang="en-US" altLang="zh-TW" sz="24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WHERE id </a:t>
            </a:r>
            <a:r>
              <a:rPr lang="en-US" altLang="zh-TW" sz="2400" dirty="0">
                <a:solidFill>
                  <a:schemeClr val="tx2">
                    <a:lumMod val="75000"/>
                  </a:schemeClr>
                </a:solidFill>
              </a:rPr>
              <a:t>NOT</a:t>
            </a:r>
            <a:r>
              <a:rPr lang="en-US" altLang="zh-TW" sz="2400" dirty="0">
                <a:solidFill>
                  <a:srgbClr val="FF0000"/>
                </a:solidFill>
              </a:rPr>
              <a:t> IN</a:t>
            </a:r>
          </a:p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	(				)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424175" y="5127625"/>
            <a:ext cx="33321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zh-TW" sz="2400" dirty="0">
                <a:solidFill>
                  <a:schemeClr val="tx2">
                    <a:lumMod val="75000"/>
                  </a:schemeClr>
                </a:solidFill>
              </a:rPr>
              <a:t>SELECT </a:t>
            </a:r>
            <a:r>
              <a:rPr lang="en-US" altLang="zh-TW" sz="2400" dirty="0" smtClean="0">
                <a:solidFill>
                  <a:schemeClr val="tx2">
                    <a:lumMod val="75000"/>
                  </a:schemeClr>
                </a:solidFill>
              </a:rPr>
              <a:t>id </a:t>
            </a:r>
            <a:r>
              <a:rPr lang="en-US" altLang="zh-TW" sz="2400" dirty="0">
                <a:solidFill>
                  <a:schemeClr val="tx2">
                    <a:lumMod val="75000"/>
                  </a:schemeClr>
                </a:solidFill>
              </a:rPr>
              <a:t>FROM chess</a:t>
            </a:r>
            <a:endParaRPr lang="en-US" altLang="zh-TW" sz="2400" dirty="0">
              <a:solidFill>
                <a:srgbClr val="FF0000"/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2154238" y="3867150"/>
            <a:ext cx="38306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zh-TW" sz="2400" dirty="0">
                <a:solidFill>
                  <a:srgbClr val="0000FF"/>
                </a:solidFill>
              </a:rPr>
              <a:t>CREATE TABLE </a:t>
            </a:r>
            <a:r>
              <a:rPr lang="en-US" altLang="zh-TW" sz="2400" dirty="0">
                <a:solidFill>
                  <a:srgbClr val="FF0000"/>
                </a:solidFill>
              </a:rPr>
              <a:t>diff </a:t>
            </a:r>
            <a:r>
              <a:rPr lang="en-US" altLang="zh-TW" sz="2400" dirty="0">
                <a:solidFill>
                  <a:srgbClr val="0000FF"/>
                </a:solidFill>
              </a:rPr>
              <a:t>AS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57E8C7C3-5C99-4BE6-9879-AA14C17434BA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30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1" grpId="0" autoUpdateAnimBg="0"/>
      <p:bldP spid="11" grpId="0" animBg="1"/>
      <p:bldP spid="12" grpId="0"/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>
            <p:ph type="title" idx="4294967295"/>
          </p:nvPr>
        </p:nvSpPr>
        <p:spPr>
          <a:xfrm>
            <a:off x="1457325" y="388938"/>
            <a:ext cx="3249613" cy="808037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多個數據庫</a:t>
            </a:r>
            <a:endParaRPr lang="zh-TW" altLang="zh-TW" b="1" smtClean="0">
              <a:solidFill>
                <a:schemeClr val="tx1"/>
              </a:solidFill>
            </a:endParaRPr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zh-TW" altLang="en-US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4</a:t>
            </a:r>
            <a:endParaRPr lang="zh-TW" altLang="en-US" sz="2400">
              <a:effectLst/>
              <a:ea typeface="新細明體" pitchFamily="2" charset="-120"/>
            </a:endParaRP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1219200" y="1819275"/>
            <a:ext cx="69342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81000" lvl="2" algn="just">
              <a:buFontTx/>
              <a:buChar char="•"/>
              <a:defRPr/>
            </a:pPr>
            <a:r>
              <a:rPr lang="zh-TW" altLang="zh-TW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zh-TW" altLang="en-US" sz="3200">
                <a:solidFill>
                  <a:srgbClr val="000000"/>
                </a:solidFill>
                <a:effectLst/>
                <a:ea typeface="標楷體" pitchFamily="65" charset="-120"/>
              </a:rPr>
              <a:t>當所查詢的資料貯放於兩個數據	庫檔時，就須使用</a:t>
            </a:r>
            <a:r>
              <a:rPr lang="zh-TW" altLang="en-US" sz="3200" b="1">
                <a:solidFill>
                  <a:srgbClr val="000000"/>
                </a:solidFill>
                <a:effectLst/>
                <a:ea typeface="華康中黑體" pitchFamily="49" charset="-120"/>
              </a:rPr>
              <a:t>接合</a:t>
            </a:r>
            <a:r>
              <a:rPr lang="zh-TW" altLang="en-US" sz="3200">
                <a:solidFill>
                  <a:srgbClr val="000000"/>
                </a:solidFill>
                <a:effectLst/>
                <a:ea typeface="標楷體" pitchFamily="65" charset="-120"/>
              </a:rPr>
              <a:t> (</a:t>
            </a:r>
            <a:r>
              <a:rPr lang="en-US" altLang="zh-TW" sz="3200" i="1">
                <a:solidFill>
                  <a:srgbClr val="000000"/>
                </a:solidFill>
                <a:effectLst/>
                <a:ea typeface="標楷體" pitchFamily="65" charset="-120"/>
              </a:rPr>
              <a:t>join</a:t>
            </a:r>
            <a:r>
              <a:rPr lang="en-US" altLang="zh-TW" sz="3200">
                <a:solidFill>
                  <a:srgbClr val="000000"/>
                </a:solidFill>
                <a:effectLst/>
                <a:ea typeface="標楷體" pitchFamily="65" charset="-120"/>
              </a:rPr>
              <a:t>)。</a:t>
            </a:r>
            <a:endParaRPr lang="en-US" altLang="zh-TW" sz="32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1219200" y="3505200"/>
            <a:ext cx="6934200" cy="2041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81000" lvl="2" algn="just">
              <a:buFontTx/>
              <a:buChar char="•"/>
              <a:defRPr/>
            </a:pPr>
            <a:r>
              <a:rPr lang="zh-TW" altLang="zh-TW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zh-TW" altLang="en-US" sz="3200">
                <a:solidFill>
                  <a:srgbClr val="000000"/>
                </a:solidFill>
                <a:effectLst/>
                <a:ea typeface="標楷體" pitchFamily="65" charset="-120"/>
              </a:rPr>
              <a:t>接合的作用是把一個數據庫檔內	的一個橫列與另一個數據庫檔內	的橫列</a:t>
            </a:r>
            <a:r>
              <a:rPr lang="zh-TW" altLang="en-US" sz="3200" b="1">
                <a:solidFill>
                  <a:srgbClr val="000000"/>
                </a:solidFill>
                <a:effectLst/>
                <a:ea typeface="華康中黑體" pitchFamily="49" charset="-120"/>
              </a:rPr>
              <a:t>連合</a:t>
            </a:r>
            <a:r>
              <a:rPr lang="zh-TW" altLang="en-US" sz="3200">
                <a:solidFill>
                  <a:srgbClr val="000000"/>
                </a:solidFill>
                <a:effectLst/>
                <a:ea typeface="標楷體" pitchFamily="65" charset="-120"/>
              </a:rPr>
              <a:t>起來，從而把所有不	同的組合列出來。</a:t>
            </a:r>
            <a:endParaRPr lang="zh-TW" altLang="zh-TW" sz="24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7C8748F2-FE56-4276-B442-B69DCD1C2F62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31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utoUpdateAnimBg="0"/>
      <p:bldP spid="108553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9"/>
          <p:cNvSpPr txBox="1">
            <a:spLocks noChangeArrowheads="1"/>
          </p:cNvSpPr>
          <p:nvPr/>
        </p:nvSpPr>
        <p:spPr bwMode="auto">
          <a:xfrm>
            <a:off x="592138" y="1658938"/>
            <a:ext cx="7974012" cy="17668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81000" lvl="2"/>
            <a:endParaRPr lang="zh-TW" altLang="en-US" sz="1400" b="1">
              <a:solidFill>
                <a:srgbClr val="000000"/>
              </a:solidFill>
              <a:effectLst/>
              <a:ea typeface="標楷體" pitchFamily="65" charset="-120"/>
            </a:endParaRPr>
          </a:p>
          <a:p>
            <a:pPr marL="381000" lvl="2"/>
            <a:r>
              <a:rPr lang="zh-TW" altLang="en-US" sz="3200" b="1">
                <a:solidFill>
                  <a:srgbClr val="000000"/>
                </a:solidFill>
                <a:effectLst/>
                <a:ea typeface="標楷體" pitchFamily="65" charset="-120"/>
              </a:rPr>
              <a:t>在接合中加上一項接合條件，要求兩檔的共通欄(</a:t>
            </a:r>
            <a:r>
              <a:rPr lang="en-US" altLang="zh-TW" sz="3200" b="1">
                <a:solidFill>
                  <a:srgbClr val="000000"/>
                </a:solidFill>
                <a:effectLst/>
                <a:ea typeface="標楷體" pitchFamily="65" charset="-120"/>
              </a:rPr>
              <a:t>common column)</a:t>
            </a:r>
            <a:r>
              <a:rPr lang="zh-TW" altLang="en-US" sz="3200" b="1">
                <a:solidFill>
                  <a:srgbClr val="000000"/>
                </a:solidFill>
                <a:effectLst/>
                <a:ea typeface="標楷體" pitchFamily="65" charset="-120"/>
              </a:rPr>
              <a:t>的值是相同，這稱為</a:t>
            </a:r>
            <a:r>
              <a:rPr lang="zh-TW" altLang="en-US" sz="3200" b="1">
                <a:solidFill>
                  <a:srgbClr val="000066"/>
                </a:solidFill>
                <a:effectLst/>
                <a:ea typeface="華康粗圓體" charset="-120"/>
              </a:rPr>
              <a:t>自然接合</a:t>
            </a:r>
            <a:r>
              <a:rPr lang="zh-TW" altLang="en-US" sz="3200" b="1">
                <a:solidFill>
                  <a:srgbClr val="000000"/>
                </a:solidFill>
                <a:effectLst/>
                <a:ea typeface="標楷體" pitchFamily="65" charset="-120"/>
              </a:rPr>
              <a:t>。</a:t>
            </a:r>
            <a:endParaRPr lang="zh-TW" altLang="zh-TW" sz="3200" b="1">
              <a:solidFill>
                <a:srgbClr val="000000"/>
              </a:solidFill>
              <a:effectLst/>
              <a:ea typeface="標楷體" pitchFamily="65" charset="-120"/>
            </a:endParaRPr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zh-TW" altLang="en-US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4</a:t>
            </a:r>
            <a:endParaRPr lang="zh-TW" altLang="en-US" sz="2400">
              <a:effectLst/>
              <a:ea typeface="新細明體" pitchFamily="2" charset="-120"/>
            </a:endParaRPr>
          </a:p>
        </p:txBody>
      </p:sp>
      <p:sp>
        <p:nvSpPr>
          <p:cNvPr id="37892" name="Rectangle 23"/>
          <p:cNvSpPr>
            <a:spLocks noChangeArrowheads="1"/>
          </p:cNvSpPr>
          <p:nvPr>
            <p:ph type="title" idx="4294967295"/>
          </p:nvPr>
        </p:nvSpPr>
        <p:spPr>
          <a:xfrm>
            <a:off x="1457325" y="388938"/>
            <a:ext cx="7183438" cy="808037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自然接合</a:t>
            </a:r>
            <a:r>
              <a:rPr lang="en-US" altLang="zh-TW" b="1" smtClean="0">
                <a:solidFill>
                  <a:schemeClr val="tx1"/>
                </a:solidFill>
                <a:ea typeface="華康POP1體W5" pitchFamily="49" charset="-120"/>
              </a:rPr>
              <a:t>Natural join</a:t>
            </a:r>
            <a:endParaRPr lang="zh-TW" altLang="zh-TW" b="1" smtClean="0">
              <a:solidFill>
                <a:schemeClr val="tx1"/>
              </a:solidFill>
              <a:ea typeface="華康POP1體W5" pitchFamily="49" charset="-120"/>
            </a:endParaRPr>
          </a:p>
        </p:txBody>
      </p:sp>
      <p:sp>
        <p:nvSpPr>
          <p:cNvPr id="40968" name="Text Box 30"/>
          <p:cNvSpPr txBox="1">
            <a:spLocks noChangeArrowheads="1"/>
          </p:cNvSpPr>
          <p:nvPr/>
        </p:nvSpPr>
        <p:spPr bwMode="auto">
          <a:xfrm>
            <a:off x="587375" y="3730625"/>
            <a:ext cx="7974013" cy="1784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81000" lvl="2">
              <a:defRPr/>
            </a:pPr>
            <a:endParaRPr lang="zh-TW" altLang="en-US" sz="1400" b="1" dirty="0">
              <a:solidFill>
                <a:srgbClr val="000000"/>
              </a:solidFill>
              <a:effectLst/>
              <a:ea typeface="標楷體" pitchFamily="65" charset="-120"/>
            </a:endParaRPr>
          </a:p>
          <a:p>
            <a:pPr marL="381000" lvl="2">
              <a:defRPr/>
            </a:pPr>
            <a:r>
              <a:rPr lang="zh-TW" altLang="en-US" sz="3200" b="1" dirty="0">
                <a:solidFill>
                  <a:srgbClr val="000000"/>
                </a:solidFill>
                <a:effectLst/>
                <a:ea typeface="標楷體" pitchFamily="65" charset="-120"/>
              </a:rPr>
              <a:t>這目的是要把這兩檔的</a:t>
            </a:r>
            <a:r>
              <a:rPr lang="zh-TW" altLang="en-US" sz="3200" b="1" dirty="0">
                <a:solidFill>
                  <a:srgbClr val="FF0066"/>
                </a:solidFill>
                <a:effectLst/>
                <a:ea typeface="標楷體" pitchFamily="65" charset="-120"/>
              </a:rPr>
              <a:t>相關資料</a:t>
            </a:r>
            <a:r>
              <a:rPr lang="zh-TW" altLang="en-US" sz="3200" b="1" dirty="0">
                <a:solidFill>
                  <a:srgbClr val="000000"/>
                </a:solidFill>
                <a:effectLst/>
                <a:ea typeface="標楷體" pitchFamily="65" charset="-120"/>
              </a:rPr>
              <a:t>連合起來，變成一個</a:t>
            </a:r>
            <a:r>
              <a:rPr lang="zh-TW" altLang="en-US" sz="3200" b="1" dirty="0">
                <a:solidFill>
                  <a:srgbClr val="FF0066"/>
                </a:solidFill>
                <a:effectLst/>
                <a:ea typeface="標楷體" pitchFamily="65" charset="-120"/>
              </a:rPr>
              <a:t>合一的</a:t>
            </a:r>
            <a:r>
              <a:rPr lang="zh-TW" altLang="en-US" sz="3200" b="1" dirty="0">
                <a:solidFill>
                  <a:srgbClr val="000000"/>
                </a:solidFill>
                <a:effectLst/>
                <a:ea typeface="標楷體" pitchFamily="65" charset="-120"/>
              </a:rPr>
              <a:t>大表格，再從這表格中執行查詢工作。</a:t>
            </a:r>
            <a:r>
              <a:rPr lang="en-US" altLang="zh-TW" sz="3200" b="1" dirty="0">
                <a:solidFill>
                  <a:srgbClr val="000000"/>
                </a:solidFill>
                <a:effectLst/>
                <a:ea typeface="標楷體" pitchFamily="65" charset="-120"/>
              </a:rPr>
              <a:t>e.g. </a:t>
            </a:r>
            <a:r>
              <a:rPr lang="en-US" altLang="zh-TW" sz="3200" b="1" dirty="0">
                <a:solidFill>
                  <a:srgbClr val="000000"/>
                </a:solidFill>
                <a:effectLst/>
                <a:latin typeface="+mj-lt"/>
                <a:ea typeface="標楷體" pitchFamily="65" charset="-120"/>
              </a:rPr>
              <a:t>chess.id=bridge.id</a:t>
            </a:r>
            <a:endParaRPr lang="zh-TW" altLang="zh-TW" sz="3200" b="1" dirty="0">
              <a:solidFill>
                <a:srgbClr val="000000"/>
              </a:solidFill>
              <a:effectLst/>
              <a:latin typeface="+mj-lt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9EEC471B-77D4-448E-9B90-9B1B12CC3D96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32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9"/>
          <p:cNvGrpSpPr>
            <a:grpSpLocks/>
          </p:cNvGrpSpPr>
          <p:nvPr/>
        </p:nvGrpSpPr>
        <p:grpSpPr bwMode="auto">
          <a:xfrm>
            <a:off x="3133725" y="5800725"/>
            <a:ext cx="3602038" cy="741363"/>
            <a:chOff x="2149" y="3355"/>
            <a:chExt cx="1471" cy="467"/>
          </a:xfrm>
        </p:grpSpPr>
        <p:sp>
          <p:nvSpPr>
            <p:cNvPr id="202902" name="AutoShape 150"/>
            <p:cNvSpPr>
              <a:spLocks noChangeArrowheads="1"/>
            </p:cNvSpPr>
            <p:nvPr/>
          </p:nvSpPr>
          <p:spPr bwMode="auto">
            <a:xfrm>
              <a:off x="2178" y="3355"/>
              <a:ext cx="1378" cy="467"/>
            </a:xfrm>
            <a:prstGeom prst="roundRect">
              <a:avLst>
                <a:gd name="adj" fmla="val 16667"/>
              </a:avLst>
            </a:prstGeom>
            <a:solidFill>
              <a:srgbClr val="00FF00"/>
            </a:solidFill>
            <a:ln w="57150" cap="sq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014" name="Text Box 151"/>
            <p:cNvSpPr txBox="1">
              <a:spLocks noChangeArrowheads="1"/>
            </p:cNvSpPr>
            <p:nvPr/>
          </p:nvSpPr>
          <p:spPr bwMode="auto">
            <a:xfrm>
              <a:off x="2149" y="3355"/>
              <a:ext cx="1471" cy="442"/>
            </a:xfrm>
            <a:prstGeom prst="rect">
              <a:avLst/>
            </a:prstGeom>
            <a:noFill/>
            <a:ln w="9525" cap="sq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TW" altLang="en-US" sz="4000" b="1">
                  <a:solidFill>
                    <a:srgbClr val="003300"/>
                  </a:solidFill>
                  <a:effectLst/>
                  <a:ea typeface="華康古印體" pitchFamily="49" charset="-120"/>
                </a:rPr>
                <a:t>接合</a:t>
              </a:r>
              <a:r>
                <a:rPr lang="en-US" altLang="zh-TW" sz="4000" b="1">
                  <a:solidFill>
                    <a:srgbClr val="003300"/>
                  </a:solidFill>
                  <a:effectLst/>
                  <a:ea typeface="華康古印體" pitchFamily="49" charset="-120"/>
                </a:rPr>
                <a:t>Cross</a:t>
              </a:r>
              <a:endParaRPr lang="zh-TW" altLang="en-US">
                <a:solidFill>
                  <a:srgbClr val="003300"/>
                </a:solidFill>
                <a:effectLst/>
              </a:endParaRPr>
            </a:p>
          </p:txBody>
        </p:sp>
      </p:grpSp>
      <p:sp>
        <p:nvSpPr>
          <p:cNvPr id="202754" name="Text Box 2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zh-TW" altLang="en-US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4</a:t>
            </a:r>
            <a:endParaRPr lang="zh-TW" altLang="en-US" sz="2400">
              <a:effectLst/>
              <a:ea typeface="新細明體" pitchFamily="2" charset="-120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592263" y="3540125"/>
            <a:ext cx="563562" cy="563563"/>
            <a:chOff x="3300" y="7620"/>
            <a:chExt cx="440" cy="440"/>
          </a:xfrm>
        </p:grpSpPr>
        <p:sp>
          <p:nvSpPr>
            <p:cNvPr id="202756" name="Line 4"/>
            <p:cNvSpPr>
              <a:spLocks noChangeShapeType="1"/>
            </p:cNvSpPr>
            <p:nvPr/>
          </p:nvSpPr>
          <p:spPr bwMode="auto">
            <a:xfrm>
              <a:off x="3300" y="7620"/>
              <a:ext cx="440" cy="4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757" name="Line 5"/>
            <p:cNvSpPr>
              <a:spLocks noChangeShapeType="1"/>
            </p:cNvSpPr>
            <p:nvPr/>
          </p:nvSpPr>
          <p:spPr bwMode="auto">
            <a:xfrm flipV="1">
              <a:off x="3300" y="7620"/>
              <a:ext cx="440" cy="4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8917" name="Rectangle 56"/>
          <p:cNvSpPr>
            <a:spLocks noChangeArrowheads="1"/>
          </p:cNvSpPr>
          <p:nvPr>
            <p:ph type="title" idx="4294967295"/>
          </p:nvPr>
        </p:nvSpPr>
        <p:spPr>
          <a:xfrm>
            <a:off x="1457325" y="388938"/>
            <a:ext cx="3249613" cy="808037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多個數據庫</a:t>
            </a:r>
            <a:endParaRPr lang="zh-TW" altLang="zh-TW" b="1" smtClean="0">
              <a:solidFill>
                <a:schemeClr val="tx1"/>
              </a:solidFill>
            </a:endParaRPr>
          </a:p>
        </p:txBody>
      </p:sp>
      <p:sp>
        <p:nvSpPr>
          <p:cNvPr id="202810" name="AutoShape 58"/>
          <p:cNvSpPr>
            <a:spLocks noChangeArrowheads="1"/>
          </p:cNvSpPr>
          <p:nvPr/>
        </p:nvSpPr>
        <p:spPr bwMode="auto">
          <a:xfrm>
            <a:off x="2417763" y="3629025"/>
            <a:ext cx="1373187" cy="365125"/>
          </a:xfrm>
          <a:prstGeom prst="rightArrow">
            <a:avLst>
              <a:gd name="adj1" fmla="val 28750"/>
              <a:gd name="adj2" fmla="val 109431"/>
            </a:avLst>
          </a:prstGeom>
          <a:solidFill>
            <a:srgbClr val="00FF00"/>
          </a:solidFill>
          <a:ln w="38100">
            <a:solidFill>
              <a:srgbClr val="0033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4" name="Group 143"/>
          <p:cNvGrpSpPr>
            <a:grpSpLocks/>
          </p:cNvGrpSpPr>
          <p:nvPr/>
        </p:nvGrpSpPr>
        <p:grpSpPr bwMode="auto">
          <a:xfrm>
            <a:off x="0" y="1511300"/>
            <a:ext cx="3025775" cy="1735138"/>
            <a:chOff x="0" y="952"/>
            <a:chExt cx="1906" cy="1093"/>
          </a:xfrm>
        </p:grpSpPr>
        <p:sp>
          <p:nvSpPr>
            <p:cNvPr id="38997" name="Text Box 9"/>
            <p:cNvSpPr txBox="1">
              <a:spLocks noChangeArrowheads="1"/>
            </p:cNvSpPr>
            <p:nvPr/>
          </p:nvSpPr>
          <p:spPr bwMode="auto">
            <a:xfrm>
              <a:off x="0" y="1432"/>
              <a:ext cx="65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TW" sz="3200" b="1" i="1">
                  <a:solidFill>
                    <a:srgbClr val="000000"/>
                  </a:solidFill>
                  <a:effectLst/>
                  <a:ea typeface="新細明體" pitchFamily="18" charset="-120"/>
                </a:rPr>
                <a:t>T1</a:t>
              </a:r>
            </a:p>
          </p:txBody>
        </p:sp>
        <p:grpSp>
          <p:nvGrpSpPr>
            <p:cNvPr id="38998" name="Group 69"/>
            <p:cNvGrpSpPr>
              <a:grpSpLocks/>
            </p:cNvGrpSpPr>
            <p:nvPr/>
          </p:nvGrpSpPr>
          <p:grpSpPr bwMode="auto">
            <a:xfrm>
              <a:off x="510" y="1211"/>
              <a:ext cx="1396" cy="834"/>
              <a:chOff x="486" y="2015"/>
              <a:chExt cx="1396" cy="834"/>
            </a:xfrm>
          </p:grpSpPr>
          <p:sp>
            <p:nvSpPr>
              <p:cNvPr id="202759" name="Rectangle 7"/>
              <p:cNvSpPr>
                <a:spLocks noChangeArrowheads="1"/>
              </p:cNvSpPr>
              <p:nvPr/>
            </p:nvSpPr>
            <p:spPr bwMode="auto">
              <a:xfrm>
                <a:off x="486" y="2021"/>
                <a:ext cx="1306" cy="828"/>
              </a:xfrm>
              <a:prstGeom prst="rect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2760" name="Line 8"/>
              <p:cNvSpPr>
                <a:spLocks noChangeShapeType="1"/>
              </p:cNvSpPr>
              <p:nvPr/>
            </p:nvSpPr>
            <p:spPr bwMode="auto">
              <a:xfrm>
                <a:off x="486" y="2297"/>
                <a:ext cx="1306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003" name="Text Box 10"/>
              <p:cNvSpPr txBox="1">
                <a:spLocks noChangeArrowheads="1"/>
              </p:cNvSpPr>
              <p:nvPr/>
            </p:nvSpPr>
            <p:spPr bwMode="auto">
              <a:xfrm>
                <a:off x="1154" y="2015"/>
                <a:ext cx="728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TW" sz="2400" b="1">
                    <a:solidFill>
                      <a:srgbClr val="0000FF"/>
                    </a:solidFill>
                    <a:effectLst/>
                    <a:ea typeface="新細明體" pitchFamily="18" charset="-120"/>
                  </a:rPr>
                  <a:t>Peter</a:t>
                </a:r>
                <a:endParaRPr lang="en-US" altLang="zh-TW" sz="1600" b="1">
                  <a:solidFill>
                    <a:srgbClr val="0000FF"/>
                  </a:solidFill>
                  <a:effectLst/>
                  <a:ea typeface="新細明體" pitchFamily="18" charset="-120"/>
                </a:endParaRPr>
              </a:p>
            </p:txBody>
          </p:sp>
          <p:sp>
            <p:nvSpPr>
              <p:cNvPr id="39004" name="Text Box 11"/>
              <p:cNvSpPr txBox="1">
                <a:spLocks noChangeArrowheads="1"/>
              </p:cNvSpPr>
              <p:nvPr/>
            </p:nvSpPr>
            <p:spPr bwMode="auto">
              <a:xfrm>
                <a:off x="1154" y="2296"/>
                <a:ext cx="728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TW" sz="2400" b="1">
                    <a:solidFill>
                      <a:srgbClr val="0000FF"/>
                    </a:solidFill>
                    <a:effectLst/>
                    <a:ea typeface="新細明體" pitchFamily="18" charset="-120"/>
                  </a:rPr>
                  <a:t>Mary</a:t>
                </a:r>
                <a:endParaRPr lang="en-US" altLang="zh-TW" sz="2400">
                  <a:solidFill>
                    <a:srgbClr val="0000FF"/>
                  </a:solidFill>
                  <a:effectLst/>
                  <a:ea typeface="新細明體" pitchFamily="18" charset="-120"/>
                </a:endParaRPr>
              </a:p>
            </p:txBody>
          </p:sp>
          <p:sp>
            <p:nvSpPr>
              <p:cNvPr id="202812" name="Line 60"/>
              <p:cNvSpPr>
                <a:spLocks noChangeShapeType="1"/>
              </p:cNvSpPr>
              <p:nvPr/>
            </p:nvSpPr>
            <p:spPr bwMode="auto">
              <a:xfrm>
                <a:off x="1116" y="2016"/>
                <a:ext cx="0" cy="816"/>
              </a:xfrm>
              <a:prstGeom prst="line">
                <a:avLst/>
              </a:prstGeom>
              <a:noFill/>
              <a:ln w="38100" cap="sq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006" name="Text Box 61"/>
              <p:cNvSpPr txBox="1">
                <a:spLocks noChangeArrowheads="1"/>
              </p:cNvSpPr>
              <p:nvPr/>
            </p:nvSpPr>
            <p:spPr bwMode="auto">
              <a:xfrm>
                <a:off x="542" y="2015"/>
                <a:ext cx="512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TW" altLang="zh-TW" sz="2400" b="1">
                    <a:solidFill>
                      <a:srgbClr val="0000FF"/>
                    </a:solidFill>
                    <a:effectLst/>
                    <a:ea typeface="新細明體" pitchFamily="18" charset="-120"/>
                  </a:rPr>
                  <a:t>9801</a:t>
                </a:r>
                <a:endParaRPr lang="zh-TW" altLang="zh-TW" sz="1600" b="1">
                  <a:solidFill>
                    <a:srgbClr val="0000FF"/>
                  </a:solidFill>
                  <a:effectLst/>
                  <a:ea typeface="新細明體" pitchFamily="18" charset="-120"/>
                </a:endParaRPr>
              </a:p>
            </p:txBody>
          </p:sp>
          <p:sp>
            <p:nvSpPr>
              <p:cNvPr id="39007" name="Text Box 62"/>
              <p:cNvSpPr txBox="1">
                <a:spLocks noChangeArrowheads="1"/>
              </p:cNvSpPr>
              <p:nvPr/>
            </p:nvSpPr>
            <p:spPr bwMode="auto">
              <a:xfrm>
                <a:off x="542" y="2296"/>
                <a:ext cx="512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TW" altLang="zh-TW" sz="2400" b="1">
                    <a:solidFill>
                      <a:srgbClr val="0000FF"/>
                    </a:solidFill>
                    <a:effectLst/>
                    <a:ea typeface="新細明體" pitchFamily="18" charset="-120"/>
                  </a:rPr>
                  <a:t>9802</a:t>
                </a:r>
                <a:endParaRPr lang="zh-TW" altLang="zh-TW" sz="2400">
                  <a:solidFill>
                    <a:srgbClr val="0000FF"/>
                  </a:solidFill>
                  <a:effectLst/>
                  <a:ea typeface="新細明體" pitchFamily="18" charset="-120"/>
                </a:endParaRPr>
              </a:p>
            </p:txBody>
          </p:sp>
          <p:sp>
            <p:nvSpPr>
              <p:cNvPr id="39008" name="Text Box 65"/>
              <p:cNvSpPr txBox="1">
                <a:spLocks noChangeArrowheads="1"/>
              </p:cNvSpPr>
              <p:nvPr/>
            </p:nvSpPr>
            <p:spPr bwMode="auto">
              <a:xfrm>
                <a:off x="542" y="2572"/>
                <a:ext cx="512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TW" altLang="zh-TW" sz="2400" b="1">
                    <a:solidFill>
                      <a:srgbClr val="0000FF"/>
                    </a:solidFill>
                    <a:effectLst/>
                    <a:ea typeface="新細明體" pitchFamily="18" charset="-120"/>
                  </a:rPr>
                  <a:t>9803</a:t>
                </a:r>
                <a:endParaRPr lang="zh-TW" altLang="zh-TW" sz="2400">
                  <a:solidFill>
                    <a:srgbClr val="0000FF"/>
                  </a:solidFill>
                  <a:effectLst/>
                  <a:ea typeface="新細明體" pitchFamily="18" charset="-120"/>
                </a:endParaRPr>
              </a:p>
            </p:txBody>
          </p:sp>
          <p:sp>
            <p:nvSpPr>
              <p:cNvPr id="39009" name="Text Box 67"/>
              <p:cNvSpPr txBox="1">
                <a:spLocks noChangeArrowheads="1"/>
              </p:cNvSpPr>
              <p:nvPr/>
            </p:nvSpPr>
            <p:spPr bwMode="auto">
              <a:xfrm>
                <a:off x="1154" y="2572"/>
                <a:ext cx="728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TW" sz="2400" b="1">
                    <a:solidFill>
                      <a:srgbClr val="0000FF"/>
                    </a:solidFill>
                    <a:effectLst/>
                    <a:ea typeface="新細明體" pitchFamily="18" charset="-120"/>
                  </a:rPr>
                  <a:t>John</a:t>
                </a:r>
                <a:endParaRPr lang="en-US" altLang="zh-TW" sz="2400">
                  <a:solidFill>
                    <a:srgbClr val="0000FF"/>
                  </a:solidFill>
                  <a:effectLst/>
                  <a:ea typeface="新細明體" pitchFamily="18" charset="-120"/>
                </a:endParaRPr>
              </a:p>
            </p:txBody>
          </p:sp>
          <p:sp>
            <p:nvSpPr>
              <p:cNvPr id="202820" name="Line 68"/>
              <p:cNvSpPr>
                <a:spLocks noChangeShapeType="1"/>
              </p:cNvSpPr>
              <p:nvPr/>
            </p:nvSpPr>
            <p:spPr bwMode="auto">
              <a:xfrm>
                <a:off x="486" y="2573"/>
                <a:ext cx="1306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8999" name="Text Box 81"/>
            <p:cNvSpPr txBox="1">
              <a:spLocks noChangeArrowheads="1"/>
            </p:cNvSpPr>
            <p:nvPr/>
          </p:nvSpPr>
          <p:spPr bwMode="auto">
            <a:xfrm>
              <a:off x="526" y="952"/>
              <a:ext cx="65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TW" sz="2400" b="1" i="1">
                  <a:solidFill>
                    <a:srgbClr val="000000"/>
                  </a:solidFill>
                  <a:effectLst/>
                  <a:ea typeface="新細明體" pitchFamily="18" charset="-120"/>
                </a:rPr>
                <a:t>id</a:t>
              </a:r>
            </a:p>
          </p:txBody>
        </p:sp>
        <p:sp>
          <p:nvSpPr>
            <p:cNvPr id="39000" name="Text Box 82"/>
            <p:cNvSpPr txBox="1">
              <a:spLocks noChangeArrowheads="1"/>
            </p:cNvSpPr>
            <p:nvPr/>
          </p:nvSpPr>
          <p:spPr bwMode="auto">
            <a:xfrm>
              <a:off x="1186" y="952"/>
              <a:ext cx="65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TW" sz="2400" b="1" i="1">
                  <a:solidFill>
                    <a:srgbClr val="000000"/>
                  </a:solidFill>
                  <a:effectLst/>
                  <a:ea typeface="新細明體" pitchFamily="18" charset="-120"/>
                </a:rPr>
                <a:t>name</a:t>
              </a:r>
            </a:p>
          </p:txBody>
        </p:sp>
      </p:grpSp>
      <p:grpSp>
        <p:nvGrpSpPr>
          <p:cNvPr id="6" name="Group 145"/>
          <p:cNvGrpSpPr>
            <a:grpSpLocks/>
          </p:cNvGrpSpPr>
          <p:nvPr/>
        </p:nvGrpSpPr>
        <p:grpSpPr bwMode="auto">
          <a:xfrm>
            <a:off x="0" y="4235450"/>
            <a:ext cx="3181350" cy="1422400"/>
            <a:chOff x="-24" y="2956"/>
            <a:chExt cx="2004" cy="896"/>
          </a:xfrm>
        </p:grpSpPr>
        <p:grpSp>
          <p:nvGrpSpPr>
            <p:cNvPr id="38986" name="Group 16"/>
            <p:cNvGrpSpPr>
              <a:grpSpLocks/>
            </p:cNvGrpSpPr>
            <p:nvPr/>
          </p:nvGrpSpPr>
          <p:grpSpPr bwMode="auto">
            <a:xfrm>
              <a:off x="511" y="3240"/>
              <a:ext cx="1390" cy="612"/>
              <a:chOff x="2120" y="5480"/>
              <a:chExt cx="1540" cy="1240"/>
            </a:xfrm>
          </p:grpSpPr>
          <p:sp>
            <p:nvSpPr>
              <p:cNvPr id="202769" name="Rectangle 17"/>
              <p:cNvSpPr>
                <a:spLocks noChangeArrowheads="1"/>
              </p:cNvSpPr>
              <p:nvPr/>
            </p:nvSpPr>
            <p:spPr bwMode="auto">
              <a:xfrm>
                <a:off x="2120" y="5480"/>
                <a:ext cx="1540" cy="1240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2770" name="Line 18"/>
              <p:cNvSpPr>
                <a:spLocks noChangeShapeType="1"/>
              </p:cNvSpPr>
              <p:nvPr/>
            </p:nvSpPr>
            <p:spPr bwMode="auto">
              <a:xfrm>
                <a:off x="2120" y="6100"/>
                <a:ext cx="154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8987" name="Text Box 19"/>
            <p:cNvSpPr txBox="1">
              <a:spLocks noChangeArrowheads="1"/>
            </p:cNvSpPr>
            <p:nvPr/>
          </p:nvSpPr>
          <p:spPr bwMode="auto">
            <a:xfrm>
              <a:off x="-24" y="3351"/>
              <a:ext cx="701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TW" sz="3200" b="1" i="1">
                  <a:solidFill>
                    <a:srgbClr val="000000"/>
                  </a:solidFill>
                  <a:effectLst/>
                  <a:ea typeface="新細明體" pitchFamily="18" charset="-120"/>
                </a:rPr>
                <a:t>T2</a:t>
              </a:r>
              <a:r>
                <a:rPr lang="en-US" altLang="zh-TW" sz="2400" b="1" i="1">
                  <a:solidFill>
                    <a:srgbClr val="000000"/>
                  </a:solidFill>
                  <a:effectLst/>
                  <a:ea typeface="新細明體" pitchFamily="18" charset="-120"/>
                </a:rPr>
                <a:t> </a:t>
              </a:r>
              <a:endParaRPr lang="en-US" altLang="zh-TW" sz="2400">
                <a:effectLst/>
                <a:ea typeface="新細明體" pitchFamily="18" charset="-120"/>
              </a:endParaRPr>
            </a:p>
          </p:txBody>
        </p:sp>
        <p:sp>
          <p:nvSpPr>
            <p:cNvPr id="38988" name="Text Box 20"/>
            <p:cNvSpPr txBox="1">
              <a:spLocks noChangeArrowheads="1"/>
            </p:cNvSpPr>
            <p:nvPr/>
          </p:nvSpPr>
          <p:spPr bwMode="auto">
            <a:xfrm>
              <a:off x="508" y="3253"/>
              <a:ext cx="51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 sz="2400" b="1">
                  <a:solidFill>
                    <a:srgbClr val="FF0000"/>
                  </a:solidFill>
                  <a:effectLst/>
                  <a:ea typeface="新細明體" pitchFamily="18" charset="-120"/>
                </a:rPr>
                <a:t>9801</a:t>
              </a:r>
              <a:endParaRPr lang="zh-TW" altLang="en-US" sz="1600" b="1">
                <a:solidFill>
                  <a:srgbClr val="FF0000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38989" name="Text Box 21"/>
            <p:cNvSpPr txBox="1">
              <a:spLocks noChangeArrowheads="1"/>
            </p:cNvSpPr>
            <p:nvPr/>
          </p:nvSpPr>
          <p:spPr bwMode="auto">
            <a:xfrm>
              <a:off x="508" y="3574"/>
              <a:ext cx="51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 sz="2400" b="1">
                  <a:solidFill>
                    <a:srgbClr val="FF0000"/>
                  </a:solidFill>
                  <a:effectLst/>
                  <a:ea typeface="新細明體" pitchFamily="18" charset="-120"/>
                </a:rPr>
                <a:t>9802</a:t>
              </a:r>
            </a:p>
          </p:txBody>
        </p:sp>
        <p:sp>
          <p:nvSpPr>
            <p:cNvPr id="202835" name="Line 83"/>
            <p:cNvSpPr>
              <a:spLocks noChangeShapeType="1"/>
            </p:cNvSpPr>
            <p:nvPr/>
          </p:nvSpPr>
          <p:spPr bwMode="auto">
            <a:xfrm>
              <a:off x="1008" y="3240"/>
              <a:ext cx="0" cy="60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91" name="Text Box 87"/>
            <p:cNvSpPr txBox="1">
              <a:spLocks noChangeArrowheads="1"/>
            </p:cNvSpPr>
            <p:nvPr/>
          </p:nvSpPr>
          <p:spPr bwMode="auto">
            <a:xfrm>
              <a:off x="984" y="3252"/>
              <a:ext cx="996" cy="288"/>
            </a:xfrm>
            <a:prstGeom prst="rect">
              <a:avLst/>
            </a:prstGeom>
            <a:noFill/>
            <a:ln w="9525" cap="sq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 b="1">
                  <a:solidFill>
                    <a:srgbClr val="FF0000"/>
                  </a:solidFill>
                  <a:effectLst/>
                  <a:ea typeface="新細明體" pitchFamily="18" charset="-120"/>
                </a:rPr>
                <a:t>MongKok</a:t>
              </a:r>
            </a:p>
          </p:txBody>
        </p:sp>
        <p:sp>
          <p:nvSpPr>
            <p:cNvPr id="38992" name="Text Box 88"/>
            <p:cNvSpPr txBox="1">
              <a:spLocks noChangeArrowheads="1"/>
            </p:cNvSpPr>
            <p:nvPr/>
          </p:nvSpPr>
          <p:spPr bwMode="auto">
            <a:xfrm>
              <a:off x="984" y="3552"/>
              <a:ext cx="996" cy="288"/>
            </a:xfrm>
            <a:prstGeom prst="rect">
              <a:avLst/>
            </a:prstGeom>
            <a:noFill/>
            <a:ln w="9525" cap="sq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 b="1">
                  <a:solidFill>
                    <a:srgbClr val="FF0000"/>
                  </a:solidFill>
                  <a:effectLst/>
                  <a:ea typeface="新細明體" pitchFamily="18" charset="-120"/>
                </a:rPr>
                <a:t>Yaumetei</a:t>
              </a:r>
            </a:p>
          </p:txBody>
        </p:sp>
        <p:sp>
          <p:nvSpPr>
            <p:cNvPr id="38993" name="Text Box 89"/>
            <p:cNvSpPr txBox="1">
              <a:spLocks noChangeArrowheads="1"/>
            </p:cNvSpPr>
            <p:nvPr/>
          </p:nvSpPr>
          <p:spPr bwMode="auto">
            <a:xfrm>
              <a:off x="454" y="2968"/>
              <a:ext cx="65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TW" sz="2400" b="1" i="1">
                  <a:solidFill>
                    <a:srgbClr val="000000"/>
                  </a:solidFill>
                  <a:effectLst/>
                  <a:ea typeface="新細明體" pitchFamily="18" charset="-120"/>
                </a:rPr>
                <a:t>id</a:t>
              </a:r>
            </a:p>
          </p:txBody>
        </p:sp>
        <p:sp>
          <p:nvSpPr>
            <p:cNvPr id="38994" name="Text Box 90"/>
            <p:cNvSpPr txBox="1">
              <a:spLocks noChangeArrowheads="1"/>
            </p:cNvSpPr>
            <p:nvPr/>
          </p:nvSpPr>
          <p:spPr bwMode="auto">
            <a:xfrm>
              <a:off x="1078" y="2956"/>
              <a:ext cx="800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TW" sz="2400" b="1" i="1">
                  <a:solidFill>
                    <a:srgbClr val="000000"/>
                  </a:solidFill>
                  <a:effectLst/>
                  <a:ea typeface="新細明體" pitchFamily="18" charset="-120"/>
                </a:rPr>
                <a:t>addr</a:t>
              </a:r>
            </a:p>
          </p:txBody>
        </p:sp>
      </p:grpSp>
      <p:grpSp>
        <p:nvGrpSpPr>
          <p:cNvPr id="8" name="Group 133"/>
          <p:cNvGrpSpPr>
            <a:grpSpLocks/>
          </p:cNvGrpSpPr>
          <p:nvPr/>
        </p:nvGrpSpPr>
        <p:grpSpPr bwMode="auto">
          <a:xfrm>
            <a:off x="4035425" y="2352675"/>
            <a:ext cx="2298700" cy="393700"/>
            <a:chOff x="1474" y="2358"/>
            <a:chExt cx="1448" cy="248"/>
          </a:xfrm>
        </p:grpSpPr>
        <p:sp>
          <p:nvSpPr>
            <p:cNvPr id="38984" name="Text Box 44"/>
            <p:cNvSpPr txBox="1">
              <a:spLocks noChangeArrowheads="1"/>
            </p:cNvSpPr>
            <p:nvPr/>
          </p:nvSpPr>
          <p:spPr bwMode="auto">
            <a:xfrm>
              <a:off x="1474" y="2358"/>
              <a:ext cx="51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zh-TW" sz="2400" b="1">
                  <a:solidFill>
                    <a:srgbClr val="0000FF"/>
                  </a:solidFill>
                  <a:effectLst/>
                  <a:ea typeface="新細明體" pitchFamily="18" charset="-120"/>
                </a:rPr>
                <a:t>9801</a:t>
              </a:r>
            </a:p>
          </p:txBody>
        </p:sp>
        <p:sp>
          <p:nvSpPr>
            <p:cNvPr id="38985" name="Text Box 112"/>
            <p:cNvSpPr txBox="1">
              <a:spLocks noChangeArrowheads="1"/>
            </p:cNvSpPr>
            <p:nvPr/>
          </p:nvSpPr>
          <p:spPr bwMode="auto">
            <a:xfrm>
              <a:off x="2164" y="2358"/>
              <a:ext cx="758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sz="2400" b="1">
                  <a:solidFill>
                    <a:srgbClr val="0000FF"/>
                  </a:solidFill>
                  <a:effectLst/>
                  <a:ea typeface="新細明體" pitchFamily="18" charset="-120"/>
                </a:rPr>
                <a:t>Peter</a:t>
              </a:r>
            </a:p>
          </p:txBody>
        </p:sp>
      </p:grp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6234113" y="2351088"/>
            <a:ext cx="2584450" cy="412750"/>
            <a:chOff x="2859" y="2357"/>
            <a:chExt cx="1628" cy="260"/>
          </a:xfrm>
        </p:grpSpPr>
        <p:sp>
          <p:nvSpPr>
            <p:cNvPr id="38982" name="Text Box 47"/>
            <p:cNvSpPr txBox="1">
              <a:spLocks noChangeArrowheads="1"/>
            </p:cNvSpPr>
            <p:nvPr/>
          </p:nvSpPr>
          <p:spPr bwMode="auto">
            <a:xfrm>
              <a:off x="2859" y="2357"/>
              <a:ext cx="51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 sz="2400" b="1">
                  <a:solidFill>
                    <a:srgbClr val="FF0000"/>
                  </a:solidFill>
                  <a:effectLst/>
                  <a:ea typeface="新細明體" pitchFamily="18" charset="-120"/>
                </a:rPr>
                <a:t>9801</a:t>
              </a:r>
            </a:p>
          </p:txBody>
        </p:sp>
        <p:sp>
          <p:nvSpPr>
            <p:cNvPr id="38983" name="Text Box 120"/>
            <p:cNvSpPr txBox="1">
              <a:spLocks noChangeArrowheads="1"/>
            </p:cNvSpPr>
            <p:nvPr/>
          </p:nvSpPr>
          <p:spPr bwMode="auto">
            <a:xfrm>
              <a:off x="3483" y="2369"/>
              <a:ext cx="1004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en-US" altLang="zh-TW" sz="2400" b="1">
                  <a:solidFill>
                    <a:srgbClr val="FF0000"/>
                  </a:solidFill>
                  <a:effectLst/>
                  <a:ea typeface="新細明體" pitchFamily="18" charset="-120"/>
                </a:rPr>
                <a:t>MongKok</a:t>
              </a:r>
            </a:p>
          </p:txBody>
        </p:sp>
      </p:grpSp>
      <p:grpSp>
        <p:nvGrpSpPr>
          <p:cNvPr id="10" name="Group 136"/>
          <p:cNvGrpSpPr>
            <a:grpSpLocks/>
          </p:cNvGrpSpPr>
          <p:nvPr/>
        </p:nvGrpSpPr>
        <p:grpSpPr bwMode="auto">
          <a:xfrm>
            <a:off x="4035425" y="2827338"/>
            <a:ext cx="2298700" cy="393700"/>
            <a:chOff x="1474" y="2657"/>
            <a:chExt cx="1448" cy="248"/>
          </a:xfrm>
        </p:grpSpPr>
        <p:sp>
          <p:nvSpPr>
            <p:cNvPr id="38980" name="Text Box 45"/>
            <p:cNvSpPr txBox="1">
              <a:spLocks noChangeArrowheads="1"/>
            </p:cNvSpPr>
            <p:nvPr/>
          </p:nvSpPr>
          <p:spPr bwMode="auto">
            <a:xfrm>
              <a:off x="1474" y="2657"/>
              <a:ext cx="51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zh-TW" sz="2400" b="1">
                  <a:solidFill>
                    <a:srgbClr val="0000FF"/>
                  </a:solidFill>
                  <a:effectLst/>
                  <a:ea typeface="新細明體" pitchFamily="18" charset="-120"/>
                </a:rPr>
                <a:t>9801</a:t>
              </a:r>
            </a:p>
          </p:txBody>
        </p:sp>
        <p:sp>
          <p:nvSpPr>
            <p:cNvPr id="38981" name="Text Box 113"/>
            <p:cNvSpPr txBox="1">
              <a:spLocks noChangeArrowheads="1"/>
            </p:cNvSpPr>
            <p:nvPr/>
          </p:nvSpPr>
          <p:spPr bwMode="auto">
            <a:xfrm>
              <a:off x="2164" y="2657"/>
              <a:ext cx="758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sz="2400" b="1">
                  <a:solidFill>
                    <a:srgbClr val="0000FF"/>
                  </a:solidFill>
                  <a:effectLst/>
                  <a:ea typeface="新細明體" pitchFamily="18" charset="-120"/>
                </a:rPr>
                <a:t>Peter</a:t>
              </a:r>
            </a:p>
          </p:txBody>
        </p:sp>
      </p:grpSp>
      <p:grpSp>
        <p:nvGrpSpPr>
          <p:cNvPr id="11" name="Group 138"/>
          <p:cNvGrpSpPr>
            <a:grpSpLocks/>
          </p:cNvGrpSpPr>
          <p:nvPr/>
        </p:nvGrpSpPr>
        <p:grpSpPr bwMode="auto">
          <a:xfrm>
            <a:off x="6234113" y="2820988"/>
            <a:ext cx="2584450" cy="412750"/>
            <a:chOff x="2859" y="2653"/>
            <a:chExt cx="1628" cy="260"/>
          </a:xfrm>
        </p:grpSpPr>
        <p:sp>
          <p:nvSpPr>
            <p:cNvPr id="38978" name="Text Box 48"/>
            <p:cNvSpPr txBox="1">
              <a:spLocks noChangeArrowheads="1"/>
            </p:cNvSpPr>
            <p:nvPr/>
          </p:nvSpPr>
          <p:spPr bwMode="auto">
            <a:xfrm>
              <a:off x="2859" y="2653"/>
              <a:ext cx="51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 sz="2400" b="1">
                  <a:solidFill>
                    <a:srgbClr val="FF0000"/>
                  </a:solidFill>
                  <a:effectLst/>
                  <a:ea typeface="新細明體" pitchFamily="18" charset="-120"/>
                </a:rPr>
                <a:t>9802</a:t>
              </a:r>
            </a:p>
          </p:txBody>
        </p:sp>
        <p:sp>
          <p:nvSpPr>
            <p:cNvPr id="38979" name="Text Box 121"/>
            <p:cNvSpPr txBox="1">
              <a:spLocks noChangeArrowheads="1"/>
            </p:cNvSpPr>
            <p:nvPr/>
          </p:nvSpPr>
          <p:spPr bwMode="auto">
            <a:xfrm>
              <a:off x="3483" y="2665"/>
              <a:ext cx="1004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sz="2400" b="1">
                  <a:solidFill>
                    <a:srgbClr val="FF0000"/>
                  </a:solidFill>
                  <a:effectLst/>
                  <a:ea typeface="新細明體" pitchFamily="18" charset="-120"/>
                </a:rPr>
                <a:t>Yaumetei</a:t>
              </a:r>
              <a:endParaRPr lang="zh-TW" altLang="en-US" sz="2400" b="1">
                <a:solidFill>
                  <a:srgbClr val="FF0000"/>
                </a:solidFill>
                <a:effectLst/>
                <a:ea typeface="新細明體" pitchFamily="18" charset="-120"/>
              </a:endParaRPr>
            </a:p>
          </p:txBody>
        </p:sp>
      </p:grpSp>
      <p:grpSp>
        <p:nvGrpSpPr>
          <p:cNvPr id="12" name="Group 139"/>
          <p:cNvGrpSpPr>
            <a:grpSpLocks/>
          </p:cNvGrpSpPr>
          <p:nvPr/>
        </p:nvGrpSpPr>
        <p:grpSpPr bwMode="auto">
          <a:xfrm>
            <a:off x="4035425" y="3292475"/>
            <a:ext cx="4783138" cy="412750"/>
            <a:chOff x="1474" y="2950"/>
            <a:chExt cx="3013" cy="260"/>
          </a:xfrm>
        </p:grpSpPr>
        <p:sp>
          <p:nvSpPr>
            <p:cNvPr id="38974" name="Text Box 46"/>
            <p:cNvSpPr txBox="1">
              <a:spLocks noChangeArrowheads="1"/>
            </p:cNvSpPr>
            <p:nvPr/>
          </p:nvSpPr>
          <p:spPr bwMode="auto">
            <a:xfrm>
              <a:off x="1474" y="2956"/>
              <a:ext cx="51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zh-TW" sz="2400" b="1">
                  <a:solidFill>
                    <a:srgbClr val="0000FF"/>
                  </a:solidFill>
                  <a:effectLst/>
                  <a:ea typeface="新細明體" pitchFamily="18" charset="-120"/>
                </a:rPr>
                <a:t>9802</a:t>
              </a:r>
            </a:p>
          </p:txBody>
        </p:sp>
        <p:sp>
          <p:nvSpPr>
            <p:cNvPr id="38975" name="Text Box 114"/>
            <p:cNvSpPr txBox="1">
              <a:spLocks noChangeArrowheads="1"/>
            </p:cNvSpPr>
            <p:nvPr/>
          </p:nvSpPr>
          <p:spPr bwMode="auto">
            <a:xfrm>
              <a:off x="2164" y="2956"/>
              <a:ext cx="758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sz="2400" b="1">
                  <a:solidFill>
                    <a:srgbClr val="0000FF"/>
                  </a:solidFill>
                  <a:effectLst/>
                  <a:ea typeface="新細明體" pitchFamily="18" charset="-120"/>
                </a:rPr>
                <a:t>Mary</a:t>
              </a:r>
            </a:p>
          </p:txBody>
        </p:sp>
        <p:sp>
          <p:nvSpPr>
            <p:cNvPr id="38976" name="Text Box 49"/>
            <p:cNvSpPr txBox="1">
              <a:spLocks noChangeArrowheads="1"/>
            </p:cNvSpPr>
            <p:nvPr/>
          </p:nvSpPr>
          <p:spPr bwMode="auto">
            <a:xfrm>
              <a:off x="2859" y="2950"/>
              <a:ext cx="51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 sz="2400" b="1">
                  <a:solidFill>
                    <a:srgbClr val="FF0000"/>
                  </a:solidFill>
                  <a:effectLst/>
                  <a:ea typeface="新細明體" pitchFamily="18" charset="-120"/>
                </a:rPr>
                <a:t>9801</a:t>
              </a:r>
            </a:p>
          </p:txBody>
        </p:sp>
        <p:sp>
          <p:nvSpPr>
            <p:cNvPr id="38977" name="Text Box 122"/>
            <p:cNvSpPr txBox="1">
              <a:spLocks noChangeArrowheads="1"/>
            </p:cNvSpPr>
            <p:nvPr/>
          </p:nvSpPr>
          <p:spPr bwMode="auto">
            <a:xfrm>
              <a:off x="3483" y="2962"/>
              <a:ext cx="1004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en-US" altLang="zh-TW" sz="2400" b="1">
                  <a:solidFill>
                    <a:srgbClr val="FF0000"/>
                  </a:solidFill>
                  <a:effectLst/>
                  <a:ea typeface="新細明體" pitchFamily="18" charset="-120"/>
                </a:rPr>
                <a:t>MongKok</a:t>
              </a:r>
            </a:p>
          </p:txBody>
        </p:sp>
      </p:grpSp>
      <p:grpSp>
        <p:nvGrpSpPr>
          <p:cNvPr id="13" name="Group 141"/>
          <p:cNvGrpSpPr>
            <a:grpSpLocks/>
          </p:cNvGrpSpPr>
          <p:nvPr/>
        </p:nvGrpSpPr>
        <p:grpSpPr bwMode="auto">
          <a:xfrm>
            <a:off x="4035425" y="3763963"/>
            <a:ext cx="4783138" cy="412750"/>
            <a:chOff x="1474" y="3247"/>
            <a:chExt cx="3013" cy="260"/>
          </a:xfrm>
        </p:grpSpPr>
        <p:sp>
          <p:nvSpPr>
            <p:cNvPr id="38970" name="Text Box 50"/>
            <p:cNvSpPr txBox="1">
              <a:spLocks noChangeArrowheads="1"/>
            </p:cNvSpPr>
            <p:nvPr/>
          </p:nvSpPr>
          <p:spPr bwMode="auto">
            <a:xfrm>
              <a:off x="1474" y="3255"/>
              <a:ext cx="51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zh-TW" sz="2400" b="1">
                  <a:solidFill>
                    <a:srgbClr val="0000FF"/>
                  </a:solidFill>
                  <a:effectLst/>
                  <a:ea typeface="新細明體" pitchFamily="18" charset="-120"/>
                </a:rPr>
                <a:t>9802</a:t>
              </a:r>
            </a:p>
          </p:txBody>
        </p:sp>
        <p:sp>
          <p:nvSpPr>
            <p:cNvPr id="38971" name="Text Box 115"/>
            <p:cNvSpPr txBox="1">
              <a:spLocks noChangeArrowheads="1"/>
            </p:cNvSpPr>
            <p:nvPr/>
          </p:nvSpPr>
          <p:spPr bwMode="auto">
            <a:xfrm>
              <a:off x="2164" y="3255"/>
              <a:ext cx="758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sz="2400" b="1">
                  <a:solidFill>
                    <a:srgbClr val="0000FF"/>
                  </a:solidFill>
                  <a:effectLst/>
                  <a:ea typeface="新細明體" pitchFamily="18" charset="-120"/>
                </a:rPr>
                <a:t>Mary</a:t>
              </a:r>
            </a:p>
          </p:txBody>
        </p:sp>
        <p:sp>
          <p:nvSpPr>
            <p:cNvPr id="38972" name="Text Box 53"/>
            <p:cNvSpPr txBox="1">
              <a:spLocks noChangeArrowheads="1"/>
            </p:cNvSpPr>
            <p:nvPr/>
          </p:nvSpPr>
          <p:spPr bwMode="auto">
            <a:xfrm>
              <a:off x="2859" y="3247"/>
              <a:ext cx="51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 sz="2400" b="1">
                  <a:solidFill>
                    <a:srgbClr val="FF0000"/>
                  </a:solidFill>
                  <a:effectLst/>
                  <a:ea typeface="新細明體" pitchFamily="18" charset="-120"/>
                </a:rPr>
                <a:t>9802</a:t>
              </a:r>
            </a:p>
          </p:txBody>
        </p:sp>
        <p:sp>
          <p:nvSpPr>
            <p:cNvPr id="38973" name="Text Box 123"/>
            <p:cNvSpPr txBox="1">
              <a:spLocks noChangeArrowheads="1"/>
            </p:cNvSpPr>
            <p:nvPr/>
          </p:nvSpPr>
          <p:spPr bwMode="auto">
            <a:xfrm>
              <a:off x="3483" y="3259"/>
              <a:ext cx="1004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sz="2400" b="1">
                  <a:solidFill>
                    <a:srgbClr val="FF0000"/>
                  </a:solidFill>
                  <a:effectLst/>
                  <a:ea typeface="新細明體" pitchFamily="18" charset="-120"/>
                </a:rPr>
                <a:t>Yaumetei</a:t>
              </a:r>
              <a:endParaRPr lang="zh-TW" altLang="en-US" sz="2400" b="1">
                <a:solidFill>
                  <a:srgbClr val="FF0000"/>
                </a:solidFill>
                <a:effectLst/>
                <a:ea typeface="新細明體" pitchFamily="18" charset="-120"/>
              </a:endParaRPr>
            </a:p>
          </p:txBody>
        </p:sp>
      </p:grpSp>
      <p:grpSp>
        <p:nvGrpSpPr>
          <p:cNvPr id="14" name="Group 142"/>
          <p:cNvGrpSpPr>
            <a:grpSpLocks/>
          </p:cNvGrpSpPr>
          <p:nvPr/>
        </p:nvGrpSpPr>
        <p:grpSpPr bwMode="auto">
          <a:xfrm>
            <a:off x="4016375" y="4235450"/>
            <a:ext cx="4802188" cy="884238"/>
            <a:chOff x="1462" y="3544"/>
            <a:chExt cx="3025" cy="557"/>
          </a:xfrm>
        </p:grpSpPr>
        <p:sp>
          <p:nvSpPr>
            <p:cNvPr id="38962" name="Text Box 51"/>
            <p:cNvSpPr txBox="1">
              <a:spLocks noChangeArrowheads="1"/>
            </p:cNvSpPr>
            <p:nvPr/>
          </p:nvSpPr>
          <p:spPr bwMode="auto">
            <a:xfrm>
              <a:off x="1474" y="3554"/>
              <a:ext cx="51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zh-TW" sz="2400" b="1">
                  <a:solidFill>
                    <a:srgbClr val="0000FF"/>
                  </a:solidFill>
                  <a:effectLst/>
                  <a:ea typeface="新細明體" pitchFamily="18" charset="-120"/>
                </a:rPr>
                <a:t>9803</a:t>
              </a:r>
            </a:p>
          </p:txBody>
        </p:sp>
        <p:sp>
          <p:nvSpPr>
            <p:cNvPr id="38963" name="Text Box 52"/>
            <p:cNvSpPr txBox="1">
              <a:spLocks noChangeArrowheads="1"/>
            </p:cNvSpPr>
            <p:nvPr/>
          </p:nvSpPr>
          <p:spPr bwMode="auto">
            <a:xfrm>
              <a:off x="1462" y="3853"/>
              <a:ext cx="51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zh-TW" sz="2400" b="1">
                  <a:solidFill>
                    <a:srgbClr val="0000FF"/>
                  </a:solidFill>
                  <a:effectLst/>
                  <a:ea typeface="新細明體" pitchFamily="18" charset="-120"/>
                </a:rPr>
                <a:t>9803</a:t>
              </a:r>
            </a:p>
          </p:txBody>
        </p:sp>
        <p:sp>
          <p:nvSpPr>
            <p:cNvPr id="38964" name="Text Box 116"/>
            <p:cNvSpPr txBox="1">
              <a:spLocks noChangeArrowheads="1"/>
            </p:cNvSpPr>
            <p:nvPr/>
          </p:nvSpPr>
          <p:spPr bwMode="auto">
            <a:xfrm>
              <a:off x="2164" y="3554"/>
              <a:ext cx="758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sz="2400" b="1">
                  <a:solidFill>
                    <a:srgbClr val="0000FF"/>
                  </a:solidFill>
                  <a:effectLst/>
                  <a:ea typeface="新細明體" pitchFamily="18" charset="-120"/>
                </a:rPr>
                <a:t>John</a:t>
              </a:r>
            </a:p>
          </p:txBody>
        </p:sp>
        <p:sp>
          <p:nvSpPr>
            <p:cNvPr id="38965" name="Text Box 117"/>
            <p:cNvSpPr txBox="1">
              <a:spLocks noChangeArrowheads="1"/>
            </p:cNvSpPr>
            <p:nvPr/>
          </p:nvSpPr>
          <p:spPr bwMode="auto">
            <a:xfrm>
              <a:off x="2146" y="3853"/>
              <a:ext cx="758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sz="2400" b="1">
                  <a:solidFill>
                    <a:srgbClr val="0000FF"/>
                  </a:solidFill>
                  <a:effectLst/>
                  <a:ea typeface="新細明體" pitchFamily="18" charset="-120"/>
                </a:rPr>
                <a:t>John</a:t>
              </a:r>
            </a:p>
          </p:txBody>
        </p:sp>
        <p:sp>
          <p:nvSpPr>
            <p:cNvPr id="38966" name="Text Box 54"/>
            <p:cNvSpPr txBox="1">
              <a:spLocks noChangeArrowheads="1"/>
            </p:cNvSpPr>
            <p:nvPr/>
          </p:nvSpPr>
          <p:spPr bwMode="auto">
            <a:xfrm>
              <a:off x="2859" y="3544"/>
              <a:ext cx="51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 sz="2400" b="1">
                  <a:solidFill>
                    <a:srgbClr val="FF0000"/>
                  </a:solidFill>
                  <a:effectLst/>
                  <a:ea typeface="新細明體" pitchFamily="18" charset="-120"/>
                </a:rPr>
                <a:t>9801</a:t>
              </a:r>
            </a:p>
          </p:txBody>
        </p:sp>
        <p:sp>
          <p:nvSpPr>
            <p:cNvPr id="38967" name="Text Box 55"/>
            <p:cNvSpPr txBox="1">
              <a:spLocks noChangeArrowheads="1"/>
            </p:cNvSpPr>
            <p:nvPr/>
          </p:nvSpPr>
          <p:spPr bwMode="auto">
            <a:xfrm>
              <a:off x="2859" y="3841"/>
              <a:ext cx="51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 sz="2400" b="1">
                  <a:solidFill>
                    <a:srgbClr val="FF0000"/>
                  </a:solidFill>
                  <a:effectLst/>
                  <a:ea typeface="新細明體" pitchFamily="18" charset="-120"/>
                </a:rPr>
                <a:t>9802</a:t>
              </a:r>
            </a:p>
          </p:txBody>
        </p:sp>
        <p:sp>
          <p:nvSpPr>
            <p:cNvPr id="38968" name="Text Box 124"/>
            <p:cNvSpPr txBox="1">
              <a:spLocks noChangeArrowheads="1"/>
            </p:cNvSpPr>
            <p:nvPr/>
          </p:nvSpPr>
          <p:spPr bwMode="auto">
            <a:xfrm>
              <a:off x="3483" y="3556"/>
              <a:ext cx="1004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en-US" altLang="zh-TW" sz="2400" b="1">
                  <a:solidFill>
                    <a:srgbClr val="FF0000"/>
                  </a:solidFill>
                  <a:effectLst/>
                  <a:ea typeface="新細明體" pitchFamily="18" charset="-120"/>
                </a:rPr>
                <a:t>MongKok</a:t>
              </a:r>
            </a:p>
            <a:p>
              <a:pPr>
                <a:spcBef>
                  <a:spcPct val="50000"/>
                </a:spcBef>
              </a:pPr>
              <a:endParaRPr lang="zh-TW" altLang="en-US" sz="2400" b="1">
                <a:solidFill>
                  <a:srgbClr val="FF0000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38969" name="Text Box 125"/>
            <p:cNvSpPr txBox="1">
              <a:spLocks noChangeArrowheads="1"/>
            </p:cNvSpPr>
            <p:nvPr/>
          </p:nvSpPr>
          <p:spPr bwMode="auto">
            <a:xfrm>
              <a:off x="3483" y="3853"/>
              <a:ext cx="1004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sz="2400" b="1">
                  <a:solidFill>
                    <a:srgbClr val="FF0000"/>
                  </a:solidFill>
                  <a:effectLst/>
                  <a:ea typeface="新細明體" pitchFamily="18" charset="-120"/>
                </a:rPr>
                <a:t>Yaumetei</a:t>
              </a:r>
              <a:endParaRPr lang="zh-TW" altLang="en-US" sz="2400" b="1">
                <a:solidFill>
                  <a:srgbClr val="FF0000"/>
                </a:solidFill>
                <a:effectLst/>
                <a:ea typeface="新細明體" pitchFamily="18" charset="-120"/>
              </a:endParaRPr>
            </a:p>
          </p:txBody>
        </p:sp>
      </p:grpSp>
      <p:grpSp>
        <p:nvGrpSpPr>
          <p:cNvPr id="15" name="Group 132"/>
          <p:cNvGrpSpPr>
            <a:grpSpLocks/>
          </p:cNvGrpSpPr>
          <p:nvPr/>
        </p:nvGrpSpPr>
        <p:grpSpPr bwMode="auto">
          <a:xfrm>
            <a:off x="3902075" y="1881188"/>
            <a:ext cx="4918075" cy="3586162"/>
            <a:chOff x="1390" y="2061"/>
            <a:chExt cx="3098" cy="2259"/>
          </a:xfrm>
        </p:grpSpPr>
        <p:sp>
          <p:nvSpPr>
            <p:cNvPr id="38930" name="Text Box 43"/>
            <p:cNvSpPr txBox="1">
              <a:spLocks noChangeArrowheads="1"/>
            </p:cNvSpPr>
            <p:nvPr/>
          </p:nvSpPr>
          <p:spPr bwMode="auto">
            <a:xfrm>
              <a:off x="2511" y="4072"/>
              <a:ext cx="74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TW" sz="3200" b="1" i="1">
                  <a:solidFill>
                    <a:srgbClr val="000000"/>
                  </a:solidFill>
                  <a:effectLst/>
                  <a:ea typeface="新細明體" pitchFamily="18" charset="-120"/>
                </a:rPr>
                <a:t>T3</a:t>
              </a:r>
            </a:p>
          </p:txBody>
        </p:sp>
        <p:grpSp>
          <p:nvGrpSpPr>
            <p:cNvPr id="38931" name="Group 109"/>
            <p:cNvGrpSpPr>
              <a:grpSpLocks/>
            </p:cNvGrpSpPr>
            <p:nvPr/>
          </p:nvGrpSpPr>
          <p:grpSpPr bwMode="auto">
            <a:xfrm>
              <a:off x="1449" y="2348"/>
              <a:ext cx="3039" cy="1788"/>
              <a:chOff x="2385" y="1599"/>
              <a:chExt cx="3039" cy="1788"/>
            </a:xfrm>
          </p:grpSpPr>
          <p:sp>
            <p:nvSpPr>
              <p:cNvPr id="202778" name="Rectangle 26"/>
              <p:cNvSpPr>
                <a:spLocks noChangeArrowheads="1"/>
              </p:cNvSpPr>
              <p:nvPr/>
            </p:nvSpPr>
            <p:spPr bwMode="auto">
              <a:xfrm>
                <a:off x="2385" y="2195"/>
                <a:ext cx="634" cy="596"/>
              </a:xfrm>
              <a:prstGeom prst="rect">
                <a:avLst/>
              </a:prstGeom>
              <a:noFill/>
              <a:ln w="38100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2779" name="Line 27"/>
              <p:cNvSpPr>
                <a:spLocks noChangeShapeType="1"/>
              </p:cNvSpPr>
              <p:nvPr/>
            </p:nvSpPr>
            <p:spPr bwMode="auto">
              <a:xfrm>
                <a:off x="2385" y="2493"/>
                <a:ext cx="634" cy="0"/>
              </a:xfrm>
              <a:prstGeom prst="line">
                <a:avLst/>
              </a:prstGeom>
              <a:noFill/>
              <a:ln w="38100">
                <a:solidFill>
                  <a:srgbClr val="CC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2781" name="Rectangle 29"/>
              <p:cNvSpPr>
                <a:spLocks noChangeArrowheads="1"/>
              </p:cNvSpPr>
              <p:nvPr/>
            </p:nvSpPr>
            <p:spPr bwMode="auto">
              <a:xfrm>
                <a:off x="2385" y="1599"/>
                <a:ext cx="634" cy="596"/>
              </a:xfrm>
              <a:prstGeom prst="rect">
                <a:avLst/>
              </a:prstGeom>
              <a:noFill/>
              <a:ln w="38100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2782" name="Line 30"/>
              <p:cNvSpPr>
                <a:spLocks noChangeShapeType="1"/>
              </p:cNvSpPr>
              <p:nvPr/>
            </p:nvSpPr>
            <p:spPr bwMode="auto">
              <a:xfrm>
                <a:off x="2385" y="1897"/>
                <a:ext cx="634" cy="0"/>
              </a:xfrm>
              <a:prstGeom prst="line">
                <a:avLst/>
              </a:prstGeom>
              <a:noFill/>
              <a:ln w="38100">
                <a:solidFill>
                  <a:srgbClr val="CC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2790" name="Rectangle 38"/>
              <p:cNvSpPr>
                <a:spLocks noChangeArrowheads="1"/>
              </p:cNvSpPr>
              <p:nvPr/>
            </p:nvSpPr>
            <p:spPr bwMode="auto">
              <a:xfrm>
                <a:off x="2385" y="2791"/>
                <a:ext cx="634" cy="596"/>
              </a:xfrm>
              <a:prstGeom prst="rect">
                <a:avLst/>
              </a:prstGeom>
              <a:noFill/>
              <a:ln w="38100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2791" name="Line 39"/>
              <p:cNvSpPr>
                <a:spLocks noChangeShapeType="1"/>
              </p:cNvSpPr>
              <p:nvPr/>
            </p:nvSpPr>
            <p:spPr bwMode="auto">
              <a:xfrm>
                <a:off x="2385" y="3089"/>
                <a:ext cx="634" cy="0"/>
              </a:xfrm>
              <a:prstGeom prst="line">
                <a:avLst/>
              </a:prstGeom>
              <a:noFill/>
              <a:ln w="38100">
                <a:solidFill>
                  <a:srgbClr val="CC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8942" name="Group 107"/>
              <p:cNvGrpSpPr>
                <a:grpSpLocks/>
              </p:cNvGrpSpPr>
              <p:nvPr/>
            </p:nvGrpSpPr>
            <p:grpSpPr bwMode="auto">
              <a:xfrm>
                <a:off x="3019" y="1599"/>
                <a:ext cx="742" cy="1788"/>
                <a:chOff x="3019" y="1599"/>
                <a:chExt cx="634" cy="1788"/>
              </a:xfrm>
            </p:grpSpPr>
            <p:sp>
              <p:nvSpPr>
                <p:cNvPr id="202784" name="Rectangle 32"/>
                <p:cNvSpPr>
                  <a:spLocks noChangeArrowheads="1"/>
                </p:cNvSpPr>
                <p:nvPr/>
              </p:nvSpPr>
              <p:spPr bwMode="auto">
                <a:xfrm>
                  <a:off x="3019" y="2195"/>
                  <a:ext cx="634" cy="596"/>
                </a:xfrm>
                <a:prstGeom prst="rect">
                  <a:avLst/>
                </a:prstGeom>
                <a:noFill/>
                <a:ln w="38100">
                  <a:solidFill>
                    <a:srgbClr val="CC6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2785" name="Line 33"/>
                <p:cNvSpPr>
                  <a:spLocks noChangeShapeType="1"/>
                </p:cNvSpPr>
                <p:nvPr/>
              </p:nvSpPr>
              <p:spPr bwMode="auto">
                <a:xfrm>
                  <a:off x="3019" y="2493"/>
                  <a:ext cx="634" cy="0"/>
                </a:xfrm>
                <a:prstGeom prst="line">
                  <a:avLst/>
                </a:prstGeom>
                <a:noFill/>
                <a:ln w="38100">
                  <a:solidFill>
                    <a:srgbClr val="CC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2787" name="Rectangle 35"/>
                <p:cNvSpPr>
                  <a:spLocks noChangeArrowheads="1"/>
                </p:cNvSpPr>
                <p:nvPr/>
              </p:nvSpPr>
              <p:spPr bwMode="auto">
                <a:xfrm>
                  <a:off x="3019" y="1599"/>
                  <a:ext cx="634" cy="596"/>
                </a:xfrm>
                <a:prstGeom prst="rect">
                  <a:avLst/>
                </a:prstGeom>
                <a:noFill/>
                <a:ln w="38100">
                  <a:solidFill>
                    <a:srgbClr val="CC6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2788" name="Line 36"/>
                <p:cNvSpPr>
                  <a:spLocks noChangeShapeType="1"/>
                </p:cNvSpPr>
                <p:nvPr/>
              </p:nvSpPr>
              <p:spPr bwMode="auto">
                <a:xfrm>
                  <a:off x="3019" y="1897"/>
                  <a:ext cx="634" cy="0"/>
                </a:xfrm>
                <a:prstGeom prst="line">
                  <a:avLst/>
                </a:prstGeom>
                <a:noFill/>
                <a:ln w="38100">
                  <a:solidFill>
                    <a:srgbClr val="CC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2793" name="Rectangle 41"/>
                <p:cNvSpPr>
                  <a:spLocks noChangeArrowheads="1"/>
                </p:cNvSpPr>
                <p:nvPr/>
              </p:nvSpPr>
              <p:spPr bwMode="auto">
                <a:xfrm>
                  <a:off x="3019" y="2791"/>
                  <a:ext cx="634" cy="596"/>
                </a:xfrm>
                <a:prstGeom prst="rect">
                  <a:avLst/>
                </a:prstGeom>
                <a:noFill/>
                <a:ln w="38100">
                  <a:solidFill>
                    <a:srgbClr val="CC6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2794" name="Line 42"/>
                <p:cNvSpPr>
                  <a:spLocks noChangeShapeType="1"/>
                </p:cNvSpPr>
                <p:nvPr/>
              </p:nvSpPr>
              <p:spPr bwMode="auto">
                <a:xfrm>
                  <a:off x="3019" y="3089"/>
                  <a:ext cx="634" cy="0"/>
                </a:xfrm>
                <a:prstGeom prst="line">
                  <a:avLst/>
                </a:prstGeom>
                <a:noFill/>
                <a:ln w="38100">
                  <a:solidFill>
                    <a:srgbClr val="CC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202847" name="Rectangle 95"/>
              <p:cNvSpPr>
                <a:spLocks noChangeArrowheads="1"/>
              </p:cNvSpPr>
              <p:nvPr/>
            </p:nvSpPr>
            <p:spPr bwMode="auto">
              <a:xfrm>
                <a:off x="3760" y="2195"/>
                <a:ext cx="634" cy="596"/>
              </a:xfrm>
              <a:prstGeom prst="rect">
                <a:avLst/>
              </a:prstGeom>
              <a:noFill/>
              <a:ln w="38100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2848" name="Line 96"/>
              <p:cNvSpPr>
                <a:spLocks noChangeShapeType="1"/>
              </p:cNvSpPr>
              <p:nvPr/>
            </p:nvSpPr>
            <p:spPr bwMode="auto">
              <a:xfrm>
                <a:off x="3760" y="2493"/>
                <a:ext cx="634" cy="0"/>
              </a:xfrm>
              <a:prstGeom prst="line">
                <a:avLst/>
              </a:prstGeom>
              <a:noFill/>
              <a:ln w="38100">
                <a:solidFill>
                  <a:srgbClr val="CC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2849" name="Rectangle 97"/>
              <p:cNvSpPr>
                <a:spLocks noChangeArrowheads="1"/>
              </p:cNvSpPr>
              <p:nvPr/>
            </p:nvSpPr>
            <p:spPr bwMode="auto">
              <a:xfrm>
                <a:off x="3760" y="1599"/>
                <a:ext cx="634" cy="596"/>
              </a:xfrm>
              <a:prstGeom prst="rect">
                <a:avLst/>
              </a:prstGeom>
              <a:noFill/>
              <a:ln w="38100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2850" name="Line 98"/>
              <p:cNvSpPr>
                <a:spLocks noChangeShapeType="1"/>
              </p:cNvSpPr>
              <p:nvPr/>
            </p:nvSpPr>
            <p:spPr bwMode="auto">
              <a:xfrm>
                <a:off x="3760" y="1897"/>
                <a:ext cx="634" cy="0"/>
              </a:xfrm>
              <a:prstGeom prst="line">
                <a:avLst/>
              </a:prstGeom>
              <a:noFill/>
              <a:ln w="38100">
                <a:solidFill>
                  <a:srgbClr val="CC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2855" name="Rectangle 103"/>
              <p:cNvSpPr>
                <a:spLocks noChangeArrowheads="1"/>
              </p:cNvSpPr>
              <p:nvPr/>
            </p:nvSpPr>
            <p:spPr bwMode="auto">
              <a:xfrm>
                <a:off x="3760" y="2791"/>
                <a:ext cx="634" cy="596"/>
              </a:xfrm>
              <a:prstGeom prst="rect">
                <a:avLst/>
              </a:prstGeom>
              <a:noFill/>
              <a:ln w="38100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2856" name="Line 104"/>
              <p:cNvSpPr>
                <a:spLocks noChangeShapeType="1"/>
              </p:cNvSpPr>
              <p:nvPr/>
            </p:nvSpPr>
            <p:spPr bwMode="auto">
              <a:xfrm>
                <a:off x="3760" y="3089"/>
                <a:ext cx="634" cy="0"/>
              </a:xfrm>
              <a:prstGeom prst="line">
                <a:avLst/>
              </a:prstGeom>
              <a:noFill/>
              <a:ln w="38100">
                <a:solidFill>
                  <a:srgbClr val="CC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8949" name="Group 108"/>
              <p:cNvGrpSpPr>
                <a:grpSpLocks/>
              </p:cNvGrpSpPr>
              <p:nvPr/>
            </p:nvGrpSpPr>
            <p:grpSpPr bwMode="auto">
              <a:xfrm>
                <a:off x="4394" y="1599"/>
                <a:ext cx="1030" cy="1788"/>
                <a:chOff x="4394" y="1599"/>
                <a:chExt cx="634" cy="1788"/>
              </a:xfrm>
            </p:grpSpPr>
            <p:sp>
              <p:nvSpPr>
                <p:cNvPr id="202851" name="Rectangle 99"/>
                <p:cNvSpPr>
                  <a:spLocks noChangeArrowheads="1"/>
                </p:cNvSpPr>
                <p:nvPr/>
              </p:nvSpPr>
              <p:spPr bwMode="auto">
                <a:xfrm>
                  <a:off x="4394" y="2195"/>
                  <a:ext cx="634" cy="596"/>
                </a:xfrm>
                <a:prstGeom prst="rect">
                  <a:avLst/>
                </a:prstGeom>
                <a:noFill/>
                <a:ln w="38100">
                  <a:solidFill>
                    <a:srgbClr val="CC6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2852" name="Line 100"/>
                <p:cNvSpPr>
                  <a:spLocks noChangeShapeType="1"/>
                </p:cNvSpPr>
                <p:nvPr/>
              </p:nvSpPr>
              <p:spPr bwMode="auto">
                <a:xfrm>
                  <a:off x="4394" y="2493"/>
                  <a:ext cx="634" cy="0"/>
                </a:xfrm>
                <a:prstGeom prst="line">
                  <a:avLst/>
                </a:prstGeom>
                <a:noFill/>
                <a:ln w="38100">
                  <a:solidFill>
                    <a:srgbClr val="CC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2853" name="Rectangle 101"/>
                <p:cNvSpPr>
                  <a:spLocks noChangeArrowheads="1"/>
                </p:cNvSpPr>
                <p:nvPr/>
              </p:nvSpPr>
              <p:spPr bwMode="auto">
                <a:xfrm>
                  <a:off x="4394" y="1599"/>
                  <a:ext cx="634" cy="596"/>
                </a:xfrm>
                <a:prstGeom prst="rect">
                  <a:avLst/>
                </a:prstGeom>
                <a:noFill/>
                <a:ln w="38100">
                  <a:solidFill>
                    <a:srgbClr val="CC6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2854" name="Line 102"/>
                <p:cNvSpPr>
                  <a:spLocks noChangeShapeType="1"/>
                </p:cNvSpPr>
                <p:nvPr/>
              </p:nvSpPr>
              <p:spPr bwMode="auto">
                <a:xfrm>
                  <a:off x="4394" y="1897"/>
                  <a:ext cx="634" cy="0"/>
                </a:xfrm>
                <a:prstGeom prst="line">
                  <a:avLst/>
                </a:prstGeom>
                <a:noFill/>
                <a:ln w="38100">
                  <a:solidFill>
                    <a:srgbClr val="CC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2857" name="Rectangle 105"/>
                <p:cNvSpPr>
                  <a:spLocks noChangeArrowheads="1"/>
                </p:cNvSpPr>
                <p:nvPr/>
              </p:nvSpPr>
              <p:spPr bwMode="auto">
                <a:xfrm>
                  <a:off x="4394" y="2791"/>
                  <a:ext cx="634" cy="596"/>
                </a:xfrm>
                <a:prstGeom prst="rect">
                  <a:avLst/>
                </a:prstGeom>
                <a:noFill/>
                <a:ln w="38100">
                  <a:solidFill>
                    <a:srgbClr val="CC6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2858" name="Line 106"/>
                <p:cNvSpPr>
                  <a:spLocks noChangeShapeType="1"/>
                </p:cNvSpPr>
                <p:nvPr/>
              </p:nvSpPr>
              <p:spPr bwMode="auto">
                <a:xfrm>
                  <a:off x="4394" y="3089"/>
                  <a:ext cx="634" cy="0"/>
                </a:xfrm>
                <a:prstGeom prst="line">
                  <a:avLst/>
                </a:prstGeom>
                <a:noFill/>
                <a:ln w="38100">
                  <a:solidFill>
                    <a:srgbClr val="CC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38932" name="Text Box 126"/>
            <p:cNvSpPr txBox="1">
              <a:spLocks noChangeArrowheads="1"/>
            </p:cNvSpPr>
            <p:nvPr/>
          </p:nvSpPr>
          <p:spPr bwMode="auto">
            <a:xfrm>
              <a:off x="1390" y="2061"/>
              <a:ext cx="65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TW" sz="2400" b="1">
                  <a:solidFill>
                    <a:srgbClr val="000000"/>
                  </a:solidFill>
                  <a:effectLst/>
                  <a:ea typeface="新細明體" pitchFamily="18" charset="-120"/>
                </a:rPr>
                <a:t>T1.</a:t>
              </a:r>
              <a:r>
                <a:rPr lang="en-US" altLang="zh-TW" sz="2400" b="1" i="1">
                  <a:solidFill>
                    <a:srgbClr val="000000"/>
                  </a:solidFill>
                  <a:effectLst/>
                  <a:ea typeface="新細明體" pitchFamily="18" charset="-120"/>
                </a:rPr>
                <a:t>id</a:t>
              </a:r>
            </a:p>
          </p:txBody>
        </p:sp>
        <p:sp>
          <p:nvSpPr>
            <p:cNvPr id="38933" name="Text Box 127"/>
            <p:cNvSpPr txBox="1">
              <a:spLocks noChangeArrowheads="1"/>
            </p:cNvSpPr>
            <p:nvPr/>
          </p:nvSpPr>
          <p:spPr bwMode="auto">
            <a:xfrm>
              <a:off x="1990" y="2061"/>
              <a:ext cx="908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TW" sz="2400" b="1">
                  <a:solidFill>
                    <a:srgbClr val="000000"/>
                  </a:solidFill>
                  <a:effectLst/>
                  <a:ea typeface="新細明體" pitchFamily="18" charset="-120"/>
                </a:rPr>
                <a:t>T1.</a:t>
              </a:r>
              <a:r>
                <a:rPr lang="en-US" altLang="zh-TW" sz="2400" b="1" i="1">
                  <a:solidFill>
                    <a:srgbClr val="000000"/>
                  </a:solidFill>
                  <a:effectLst/>
                  <a:ea typeface="新細明體" pitchFamily="18" charset="-120"/>
                </a:rPr>
                <a:t>name</a:t>
              </a:r>
            </a:p>
          </p:txBody>
        </p:sp>
        <p:sp>
          <p:nvSpPr>
            <p:cNvPr id="38934" name="Text Box 128"/>
            <p:cNvSpPr txBox="1">
              <a:spLocks noChangeArrowheads="1"/>
            </p:cNvSpPr>
            <p:nvPr/>
          </p:nvSpPr>
          <p:spPr bwMode="auto">
            <a:xfrm>
              <a:off x="2794" y="2061"/>
              <a:ext cx="65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TW" sz="2400" b="1">
                  <a:solidFill>
                    <a:srgbClr val="000000"/>
                  </a:solidFill>
                  <a:effectLst/>
                  <a:ea typeface="新細明體" pitchFamily="18" charset="-120"/>
                </a:rPr>
                <a:t>T2.</a:t>
              </a:r>
              <a:r>
                <a:rPr lang="en-US" altLang="zh-TW" sz="2400" b="1" i="1">
                  <a:solidFill>
                    <a:srgbClr val="000000"/>
                  </a:solidFill>
                  <a:effectLst/>
                  <a:ea typeface="新細明體" pitchFamily="18" charset="-120"/>
                </a:rPr>
                <a:t>id</a:t>
              </a:r>
            </a:p>
          </p:txBody>
        </p:sp>
        <p:sp>
          <p:nvSpPr>
            <p:cNvPr id="38935" name="Text Box 129"/>
            <p:cNvSpPr txBox="1">
              <a:spLocks noChangeArrowheads="1"/>
            </p:cNvSpPr>
            <p:nvPr/>
          </p:nvSpPr>
          <p:spPr bwMode="auto">
            <a:xfrm>
              <a:off x="3394" y="2061"/>
              <a:ext cx="908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TW" sz="2400" b="1">
                  <a:solidFill>
                    <a:srgbClr val="000000"/>
                  </a:solidFill>
                  <a:effectLst/>
                  <a:ea typeface="新細明體" pitchFamily="18" charset="-120"/>
                </a:rPr>
                <a:t>T2.</a:t>
              </a:r>
              <a:r>
                <a:rPr lang="en-US" altLang="zh-TW" sz="2400" b="1" i="1">
                  <a:solidFill>
                    <a:srgbClr val="000000"/>
                  </a:solidFill>
                  <a:effectLst/>
                  <a:ea typeface="新細明體" pitchFamily="18" charset="-120"/>
                </a:rPr>
                <a:t>addr</a:t>
              </a:r>
            </a:p>
          </p:txBody>
        </p:sp>
      </p:grpSp>
      <p:sp>
        <p:nvSpPr>
          <p:cNvPr id="102" name="投影片編號版面配置區 101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8C1050FB-2765-4CA2-8150-8E502F88E01B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33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2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2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8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18"/>
          <p:cNvGrpSpPr>
            <a:grpSpLocks/>
          </p:cNvGrpSpPr>
          <p:nvPr/>
        </p:nvGrpSpPr>
        <p:grpSpPr bwMode="auto">
          <a:xfrm>
            <a:off x="382588" y="4276725"/>
            <a:ext cx="2787650" cy="866775"/>
            <a:chOff x="212" y="2674"/>
            <a:chExt cx="1774" cy="566"/>
          </a:xfrm>
        </p:grpSpPr>
        <p:grpSp>
          <p:nvGrpSpPr>
            <p:cNvPr id="40056" name="Group 1198"/>
            <p:cNvGrpSpPr>
              <a:grpSpLocks/>
            </p:cNvGrpSpPr>
            <p:nvPr/>
          </p:nvGrpSpPr>
          <p:grpSpPr bwMode="auto">
            <a:xfrm>
              <a:off x="212" y="2674"/>
              <a:ext cx="1774" cy="277"/>
              <a:chOff x="223" y="3385"/>
              <a:chExt cx="1774" cy="277"/>
            </a:xfrm>
          </p:grpSpPr>
          <p:sp>
            <p:nvSpPr>
              <p:cNvPr id="209071" name="AutoShape 1199"/>
              <p:cNvSpPr>
                <a:spLocks noChangeArrowheads="1"/>
              </p:cNvSpPr>
              <p:nvPr/>
            </p:nvSpPr>
            <p:spPr bwMode="auto">
              <a:xfrm>
                <a:off x="223" y="3385"/>
                <a:ext cx="545" cy="277"/>
              </a:xfrm>
              <a:prstGeom prst="roundRect">
                <a:avLst>
                  <a:gd name="adj" fmla="val 30736"/>
                </a:avLst>
              </a:prstGeom>
              <a:solidFill>
                <a:srgbClr val="FFFF00"/>
              </a:solidFill>
              <a:ln w="76200" cap="rnd">
                <a:solidFill>
                  <a:schemeClr val="tx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072" name="AutoShape 1200"/>
              <p:cNvSpPr>
                <a:spLocks noChangeArrowheads="1"/>
              </p:cNvSpPr>
              <p:nvPr/>
            </p:nvSpPr>
            <p:spPr bwMode="auto">
              <a:xfrm>
                <a:off x="1452" y="3385"/>
                <a:ext cx="545" cy="277"/>
              </a:xfrm>
              <a:prstGeom prst="roundRect">
                <a:avLst>
                  <a:gd name="adj" fmla="val 30736"/>
                </a:avLst>
              </a:prstGeom>
              <a:solidFill>
                <a:srgbClr val="FFFF00"/>
              </a:solidFill>
              <a:ln w="76200" cap="rnd">
                <a:solidFill>
                  <a:schemeClr val="tx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0057" name="Group 1201"/>
            <p:cNvGrpSpPr>
              <a:grpSpLocks/>
            </p:cNvGrpSpPr>
            <p:nvPr/>
          </p:nvGrpSpPr>
          <p:grpSpPr bwMode="auto">
            <a:xfrm>
              <a:off x="212" y="2963"/>
              <a:ext cx="1774" cy="277"/>
              <a:chOff x="223" y="3385"/>
              <a:chExt cx="1774" cy="277"/>
            </a:xfrm>
          </p:grpSpPr>
          <p:sp>
            <p:nvSpPr>
              <p:cNvPr id="209074" name="AutoShape 1202"/>
              <p:cNvSpPr>
                <a:spLocks noChangeArrowheads="1"/>
              </p:cNvSpPr>
              <p:nvPr/>
            </p:nvSpPr>
            <p:spPr bwMode="auto">
              <a:xfrm>
                <a:off x="223" y="3385"/>
                <a:ext cx="545" cy="277"/>
              </a:xfrm>
              <a:prstGeom prst="roundRect">
                <a:avLst>
                  <a:gd name="adj" fmla="val 30736"/>
                </a:avLst>
              </a:prstGeom>
              <a:solidFill>
                <a:srgbClr val="FFFF00"/>
              </a:solidFill>
              <a:ln w="76200" cap="rnd">
                <a:solidFill>
                  <a:schemeClr val="tx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075" name="AutoShape 1203"/>
              <p:cNvSpPr>
                <a:spLocks noChangeArrowheads="1"/>
              </p:cNvSpPr>
              <p:nvPr/>
            </p:nvSpPr>
            <p:spPr bwMode="auto">
              <a:xfrm>
                <a:off x="1452" y="3385"/>
                <a:ext cx="545" cy="277"/>
              </a:xfrm>
              <a:prstGeom prst="roundRect">
                <a:avLst>
                  <a:gd name="adj" fmla="val 30736"/>
                </a:avLst>
              </a:prstGeom>
              <a:solidFill>
                <a:srgbClr val="FFFF00"/>
              </a:solidFill>
              <a:ln w="76200" cap="rnd">
                <a:solidFill>
                  <a:schemeClr val="tx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5" name="Group 1217"/>
          <p:cNvGrpSpPr>
            <a:grpSpLocks/>
          </p:cNvGrpSpPr>
          <p:nvPr/>
        </p:nvGrpSpPr>
        <p:grpSpPr bwMode="auto">
          <a:xfrm>
            <a:off x="4618038" y="4333875"/>
            <a:ext cx="361950" cy="760413"/>
            <a:chOff x="2909" y="2730"/>
            <a:chExt cx="228" cy="479"/>
          </a:xfrm>
        </p:grpSpPr>
        <p:grpSp>
          <p:nvGrpSpPr>
            <p:cNvPr id="40050" name="Group 1210"/>
            <p:cNvGrpSpPr>
              <a:grpSpLocks/>
            </p:cNvGrpSpPr>
            <p:nvPr/>
          </p:nvGrpSpPr>
          <p:grpSpPr bwMode="auto">
            <a:xfrm>
              <a:off x="2909" y="2730"/>
              <a:ext cx="216" cy="183"/>
              <a:chOff x="4189" y="3477"/>
              <a:chExt cx="292" cy="248"/>
            </a:xfrm>
          </p:grpSpPr>
          <p:sp>
            <p:nvSpPr>
              <p:cNvPr id="209083" name="Line 1211"/>
              <p:cNvSpPr>
                <a:spLocks noChangeShapeType="1"/>
              </p:cNvSpPr>
              <p:nvPr/>
            </p:nvSpPr>
            <p:spPr bwMode="auto">
              <a:xfrm>
                <a:off x="4189" y="3477"/>
                <a:ext cx="277" cy="234"/>
              </a:xfrm>
              <a:prstGeom prst="line">
                <a:avLst/>
              </a:prstGeom>
              <a:noFill/>
              <a:ln w="57150" cap="sq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084" name="Line 1212"/>
              <p:cNvSpPr>
                <a:spLocks noChangeShapeType="1"/>
              </p:cNvSpPr>
              <p:nvPr/>
            </p:nvSpPr>
            <p:spPr bwMode="auto">
              <a:xfrm flipV="1">
                <a:off x="4192" y="3480"/>
                <a:ext cx="289" cy="245"/>
              </a:xfrm>
              <a:prstGeom prst="line">
                <a:avLst/>
              </a:prstGeom>
              <a:noFill/>
              <a:ln w="57150" cap="sq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0051" name="Group 1213"/>
            <p:cNvGrpSpPr>
              <a:grpSpLocks/>
            </p:cNvGrpSpPr>
            <p:nvPr/>
          </p:nvGrpSpPr>
          <p:grpSpPr bwMode="auto">
            <a:xfrm>
              <a:off x="2921" y="3026"/>
              <a:ext cx="216" cy="183"/>
              <a:chOff x="4189" y="3477"/>
              <a:chExt cx="292" cy="248"/>
            </a:xfrm>
          </p:grpSpPr>
          <p:sp>
            <p:nvSpPr>
              <p:cNvPr id="209086" name="Line 1214"/>
              <p:cNvSpPr>
                <a:spLocks noChangeShapeType="1"/>
              </p:cNvSpPr>
              <p:nvPr/>
            </p:nvSpPr>
            <p:spPr bwMode="auto">
              <a:xfrm>
                <a:off x="4189" y="3477"/>
                <a:ext cx="277" cy="234"/>
              </a:xfrm>
              <a:prstGeom prst="line">
                <a:avLst/>
              </a:prstGeom>
              <a:noFill/>
              <a:ln w="57150" cap="sq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087" name="Line 1215"/>
              <p:cNvSpPr>
                <a:spLocks noChangeShapeType="1"/>
              </p:cNvSpPr>
              <p:nvPr/>
            </p:nvSpPr>
            <p:spPr bwMode="auto">
              <a:xfrm flipV="1">
                <a:off x="4192" y="3480"/>
                <a:ext cx="289" cy="245"/>
              </a:xfrm>
              <a:prstGeom prst="line">
                <a:avLst/>
              </a:prstGeom>
              <a:noFill/>
              <a:ln w="57150" cap="sq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8" name="Group 1189"/>
          <p:cNvGrpSpPr>
            <a:grpSpLocks/>
          </p:cNvGrpSpPr>
          <p:nvPr/>
        </p:nvGrpSpPr>
        <p:grpSpPr bwMode="auto">
          <a:xfrm>
            <a:off x="385763" y="2838450"/>
            <a:ext cx="2806700" cy="392113"/>
            <a:chOff x="223" y="3385"/>
            <a:chExt cx="1774" cy="277"/>
          </a:xfrm>
        </p:grpSpPr>
        <p:sp>
          <p:nvSpPr>
            <p:cNvPr id="209062" name="AutoShape 1190"/>
            <p:cNvSpPr>
              <a:spLocks noChangeArrowheads="1"/>
            </p:cNvSpPr>
            <p:nvPr/>
          </p:nvSpPr>
          <p:spPr bwMode="auto">
            <a:xfrm>
              <a:off x="223" y="3385"/>
              <a:ext cx="545" cy="277"/>
            </a:xfrm>
            <a:prstGeom prst="roundRect">
              <a:avLst>
                <a:gd name="adj" fmla="val 30736"/>
              </a:avLst>
            </a:prstGeom>
            <a:solidFill>
              <a:srgbClr val="FFFF00"/>
            </a:solidFill>
            <a:ln w="76200" cap="rnd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063" name="AutoShape 1191"/>
            <p:cNvSpPr>
              <a:spLocks noChangeArrowheads="1"/>
            </p:cNvSpPr>
            <p:nvPr/>
          </p:nvSpPr>
          <p:spPr bwMode="auto">
            <a:xfrm>
              <a:off x="1452" y="3385"/>
              <a:ext cx="545" cy="277"/>
            </a:xfrm>
            <a:prstGeom prst="roundRect">
              <a:avLst>
                <a:gd name="adj" fmla="val 30736"/>
              </a:avLst>
            </a:prstGeom>
            <a:solidFill>
              <a:srgbClr val="FFFF00"/>
            </a:solidFill>
            <a:ln w="76200" cap="rnd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1192"/>
          <p:cNvGrpSpPr>
            <a:grpSpLocks/>
          </p:cNvGrpSpPr>
          <p:nvPr/>
        </p:nvGrpSpPr>
        <p:grpSpPr bwMode="auto">
          <a:xfrm>
            <a:off x="382588" y="3306763"/>
            <a:ext cx="2787650" cy="407987"/>
            <a:chOff x="223" y="3385"/>
            <a:chExt cx="1774" cy="277"/>
          </a:xfrm>
        </p:grpSpPr>
        <p:sp>
          <p:nvSpPr>
            <p:cNvPr id="209065" name="AutoShape 1193"/>
            <p:cNvSpPr>
              <a:spLocks noChangeArrowheads="1"/>
            </p:cNvSpPr>
            <p:nvPr/>
          </p:nvSpPr>
          <p:spPr bwMode="auto">
            <a:xfrm>
              <a:off x="223" y="3385"/>
              <a:ext cx="545" cy="277"/>
            </a:xfrm>
            <a:prstGeom prst="roundRect">
              <a:avLst>
                <a:gd name="adj" fmla="val 30736"/>
              </a:avLst>
            </a:prstGeom>
            <a:solidFill>
              <a:srgbClr val="FFFF00"/>
            </a:solidFill>
            <a:ln w="76200" cap="rnd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066" name="AutoShape 1194"/>
            <p:cNvSpPr>
              <a:spLocks noChangeArrowheads="1"/>
            </p:cNvSpPr>
            <p:nvPr/>
          </p:nvSpPr>
          <p:spPr bwMode="auto">
            <a:xfrm>
              <a:off x="1452" y="3385"/>
              <a:ext cx="545" cy="277"/>
            </a:xfrm>
            <a:prstGeom prst="roundRect">
              <a:avLst>
                <a:gd name="adj" fmla="val 30736"/>
              </a:avLst>
            </a:prstGeom>
            <a:solidFill>
              <a:srgbClr val="FFFF00"/>
            </a:solidFill>
            <a:ln w="76200" cap="rnd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" name="Group 1195"/>
          <p:cNvGrpSpPr>
            <a:grpSpLocks/>
          </p:cNvGrpSpPr>
          <p:nvPr/>
        </p:nvGrpSpPr>
        <p:grpSpPr bwMode="auto">
          <a:xfrm>
            <a:off x="385763" y="3789363"/>
            <a:ext cx="2784475" cy="401637"/>
            <a:chOff x="223" y="3385"/>
            <a:chExt cx="1774" cy="277"/>
          </a:xfrm>
        </p:grpSpPr>
        <p:sp>
          <p:nvSpPr>
            <p:cNvPr id="209068" name="AutoShape 1196"/>
            <p:cNvSpPr>
              <a:spLocks noChangeArrowheads="1"/>
            </p:cNvSpPr>
            <p:nvPr/>
          </p:nvSpPr>
          <p:spPr bwMode="auto">
            <a:xfrm>
              <a:off x="223" y="3385"/>
              <a:ext cx="545" cy="277"/>
            </a:xfrm>
            <a:prstGeom prst="roundRect">
              <a:avLst>
                <a:gd name="adj" fmla="val 30736"/>
              </a:avLst>
            </a:prstGeom>
            <a:solidFill>
              <a:srgbClr val="FFFF00"/>
            </a:solidFill>
            <a:ln w="76200" cap="rnd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069" name="AutoShape 1197"/>
            <p:cNvSpPr>
              <a:spLocks noChangeArrowheads="1"/>
            </p:cNvSpPr>
            <p:nvPr/>
          </p:nvSpPr>
          <p:spPr bwMode="auto">
            <a:xfrm>
              <a:off x="1452" y="3385"/>
              <a:ext cx="545" cy="277"/>
            </a:xfrm>
            <a:prstGeom prst="roundRect">
              <a:avLst>
                <a:gd name="adj" fmla="val 30736"/>
              </a:avLst>
            </a:prstGeom>
            <a:solidFill>
              <a:srgbClr val="FFFF00"/>
            </a:solidFill>
            <a:ln w="76200" cap="rnd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" name="Group 1188"/>
          <p:cNvGrpSpPr>
            <a:grpSpLocks/>
          </p:cNvGrpSpPr>
          <p:nvPr/>
        </p:nvGrpSpPr>
        <p:grpSpPr bwMode="auto">
          <a:xfrm>
            <a:off x="406400" y="2363788"/>
            <a:ext cx="2781300" cy="415925"/>
            <a:chOff x="223" y="3385"/>
            <a:chExt cx="1774" cy="277"/>
          </a:xfrm>
        </p:grpSpPr>
        <p:sp>
          <p:nvSpPr>
            <p:cNvPr id="209058" name="AutoShape 1186"/>
            <p:cNvSpPr>
              <a:spLocks noChangeArrowheads="1"/>
            </p:cNvSpPr>
            <p:nvPr/>
          </p:nvSpPr>
          <p:spPr bwMode="auto">
            <a:xfrm>
              <a:off x="223" y="3385"/>
              <a:ext cx="545" cy="277"/>
            </a:xfrm>
            <a:prstGeom prst="roundRect">
              <a:avLst>
                <a:gd name="adj" fmla="val 30736"/>
              </a:avLst>
            </a:prstGeom>
            <a:solidFill>
              <a:srgbClr val="FFFF00"/>
            </a:solidFill>
            <a:ln w="76200" cap="rnd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059" name="AutoShape 1187"/>
            <p:cNvSpPr>
              <a:spLocks noChangeArrowheads="1"/>
            </p:cNvSpPr>
            <p:nvPr/>
          </p:nvSpPr>
          <p:spPr bwMode="auto">
            <a:xfrm>
              <a:off x="1452" y="3385"/>
              <a:ext cx="545" cy="277"/>
            </a:xfrm>
            <a:prstGeom prst="roundRect">
              <a:avLst>
                <a:gd name="adj" fmla="val 30736"/>
              </a:avLst>
            </a:prstGeom>
            <a:solidFill>
              <a:srgbClr val="FFFF00"/>
            </a:solidFill>
            <a:ln w="76200" cap="rnd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8898" name="Text Box 1026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zh-TW" altLang="en-US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4</a:t>
            </a:r>
            <a:endParaRPr lang="zh-TW" altLang="en-US" sz="2400">
              <a:effectLst/>
              <a:ea typeface="新細明體" pitchFamily="2" charset="-120"/>
            </a:endParaRPr>
          </a:p>
        </p:txBody>
      </p:sp>
      <p:sp>
        <p:nvSpPr>
          <p:cNvPr id="39945" name="Rectangle 1030"/>
          <p:cNvSpPr>
            <a:spLocks noChangeArrowheads="1"/>
          </p:cNvSpPr>
          <p:nvPr>
            <p:ph type="title" idx="4294967295"/>
          </p:nvPr>
        </p:nvSpPr>
        <p:spPr>
          <a:xfrm>
            <a:off x="1457325" y="388938"/>
            <a:ext cx="3249613" cy="808037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多個數據庫</a:t>
            </a:r>
            <a:endParaRPr lang="zh-TW" altLang="zh-TW" b="1" smtClean="0">
              <a:solidFill>
                <a:schemeClr val="tx1"/>
              </a:solidFill>
              <a:ea typeface="華康POP1體W5" pitchFamily="49" charset="-120"/>
            </a:endParaRPr>
          </a:p>
        </p:txBody>
      </p:sp>
      <p:grpSp>
        <p:nvGrpSpPr>
          <p:cNvPr id="12" name="Group 1174"/>
          <p:cNvGrpSpPr>
            <a:grpSpLocks/>
          </p:cNvGrpSpPr>
          <p:nvPr/>
        </p:nvGrpSpPr>
        <p:grpSpPr bwMode="auto">
          <a:xfrm>
            <a:off x="130175" y="1881188"/>
            <a:ext cx="4649788" cy="3586162"/>
            <a:chOff x="82" y="1185"/>
            <a:chExt cx="2929" cy="2259"/>
          </a:xfrm>
        </p:grpSpPr>
        <p:sp>
          <p:nvSpPr>
            <p:cNvPr id="39986" name="Text Box 1060"/>
            <p:cNvSpPr txBox="1">
              <a:spLocks noChangeArrowheads="1"/>
            </p:cNvSpPr>
            <p:nvPr/>
          </p:nvSpPr>
          <p:spPr bwMode="auto">
            <a:xfrm>
              <a:off x="238" y="1482"/>
              <a:ext cx="51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zh-TW" sz="2400" b="1">
                  <a:solidFill>
                    <a:srgbClr val="0000FF"/>
                  </a:solidFill>
                  <a:effectLst/>
                  <a:ea typeface="新細明體" pitchFamily="18" charset="-120"/>
                </a:rPr>
                <a:t>9801</a:t>
              </a:r>
            </a:p>
          </p:txBody>
        </p:sp>
        <p:sp>
          <p:nvSpPr>
            <p:cNvPr id="39987" name="Text Box 1061"/>
            <p:cNvSpPr txBox="1">
              <a:spLocks noChangeArrowheads="1"/>
            </p:cNvSpPr>
            <p:nvPr/>
          </p:nvSpPr>
          <p:spPr bwMode="auto">
            <a:xfrm>
              <a:off x="808" y="1482"/>
              <a:ext cx="758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sz="2400" b="1">
                  <a:solidFill>
                    <a:srgbClr val="0000FF"/>
                  </a:solidFill>
                  <a:effectLst/>
                  <a:ea typeface="新細明體" pitchFamily="18" charset="-120"/>
                </a:rPr>
                <a:t>Peter</a:t>
              </a:r>
            </a:p>
          </p:txBody>
        </p:sp>
        <p:sp>
          <p:nvSpPr>
            <p:cNvPr id="39988" name="Text Box 1063"/>
            <p:cNvSpPr txBox="1">
              <a:spLocks noChangeArrowheads="1"/>
            </p:cNvSpPr>
            <p:nvPr/>
          </p:nvSpPr>
          <p:spPr bwMode="auto">
            <a:xfrm>
              <a:off x="1491" y="1481"/>
              <a:ext cx="51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 sz="2400" b="1">
                  <a:solidFill>
                    <a:srgbClr val="FF0000"/>
                  </a:solidFill>
                  <a:effectLst/>
                  <a:ea typeface="新細明體" pitchFamily="18" charset="-120"/>
                </a:rPr>
                <a:t>9801</a:t>
              </a:r>
            </a:p>
          </p:txBody>
        </p:sp>
        <p:sp>
          <p:nvSpPr>
            <p:cNvPr id="39989" name="Text Box 1064"/>
            <p:cNvSpPr txBox="1">
              <a:spLocks noChangeArrowheads="1"/>
            </p:cNvSpPr>
            <p:nvPr/>
          </p:nvSpPr>
          <p:spPr bwMode="auto">
            <a:xfrm>
              <a:off x="2007" y="1493"/>
              <a:ext cx="1004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en-US" altLang="zh-TW" sz="2400" b="1">
                  <a:solidFill>
                    <a:srgbClr val="FF0000"/>
                  </a:solidFill>
                  <a:effectLst/>
                  <a:ea typeface="新細明體" pitchFamily="18" charset="-120"/>
                </a:rPr>
                <a:t>MongKok</a:t>
              </a:r>
            </a:p>
          </p:txBody>
        </p:sp>
        <p:sp>
          <p:nvSpPr>
            <p:cNvPr id="39990" name="Text Box 1066"/>
            <p:cNvSpPr txBox="1">
              <a:spLocks noChangeArrowheads="1"/>
            </p:cNvSpPr>
            <p:nvPr/>
          </p:nvSpPr>
          <p:spPr bwMode="auto">
            <a:xfrm>
              <a:off x="238" y="1781"/>
              <a:ext cx="51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zh-TW" sz="2400" b="1">
                  <a:solidFill>
                    <a:srgbClr val="0000FF"/>
                  </a:solidFill>
                  <a:effectLst/>
                  <a:ea typeface="新細明體" pitchFamily="18" charset="-120"/>
                </a:rPr>
                <a:t>9801</a:t>
              </a:r>
            </a:p>
          </p:txBody>
        </p:sp>
        <p:sp>
          <p:nvSpPr>
            <p:cNvPr id="39991" name="Text Box 1067"/>
            <p:cNvSpPr txBox="1">
              <a:spLocks noChangeArrowheads="1"/>
            </p:cNvSpPr>
            <p:nvPr/>
          </p:nvSpPr>
          <p:spPr bwMode="auto">
            <a:xfrm>
              <a:off x="808" y="1781"/>
              <a:ext cx="758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sz="2400" b="1">
                  <a:solidFill>
                    <a:srgbClr val="0000FF"/>
                  </a:solidFill>
                  <a:effectLst/>
                  <a:ea typeface="新細明體" pitchFamily="18" charset="-120"/>
                </a:rPr>
                <a:t>Peter</a:t>
              </a:r>
            </a:p>
          </p:txBody>
        </p:sp>
        <p:sp>
          <p:nvSpPr>
            <p:cNvPr id="39992" name="Text Box 1069"/>
            <p:cNvSpPr txBox="1">
              <a:spLocks noChangeArrowheads="1"/>
            </p:cNvSpPr>
            <p:nvPr/>
          </p:nvSpPr>
          <p:spPr bwMode="auto">
            <a:xfrm>
              <a:off x="1491" y="1777"/>
              <a:ext cx="51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 sz="2400" b="1">
                  <a:solidFill>
                    <a:srgbClr val="FF0000"/>
                  </a:solidFill>
                  <a:effectLst/>
                  <a:ea typeface="新細明體" pitchFamily="18" charset="-120"/>
                </a:rPr>
                <a:t>9802</a:t>
              </a:r>
            </a:p>
          </p:txBody>
        </p:sp>
        <p:sp>
          <p:nvSpPr>
            <p:cNvPr id="39993" name="Text Box 1070"/>
            <p:cNvSpPr txBox="1">
              <a:spLocks noChangeArrowheads="1"/>
            </p:cNvSpPr>
            <p:nvPr/>
          </p:nvSpPr>
          <p:spPr bwMode="auto">
            <a:xfrm>
              <a:off x="2007" y="1789"/>
              <a:ext cx="1004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sz="2400" b="1">
                  <a:solidFill>
                    <a:srgbClr val="FF0000"/>
                  </a:solidFill>
                  <a:effectLst/>
                  <a:ea typeface="新細明體" pitchFamily="18" charset="-120"/>
                </a:rPr>
                <a:t>Yaumetei</a:t>
              </a:r>
              <a:endParaRPr lang="zh-TW" altLang="en-US" sz="2400" b="1">
                <a:solidFill>
                  <a:srgbClr val="FF0000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39994" name="Text Box 1072"/>
            <p:cNvSpPr txBox="1">
              <a:spLocks noChangeArrowheads="1"/>
            </p:cNvSpPr>
            <p:nvPr/>
          </p:nvSpPr>
          <p:spPr bwMode="auto">
            <a:xfrm>
              <a:off x="238" y="2080"/>
              <a:ext cx="51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zh-TW" sz="2400" b="1">
                  <a:solidFill>
                    <a:srgbClr val="0000FF"/>
                  </a:solidFill>
                  <a:effectLst/>
                  <a:ea typeface="新細明體" pitchFamily="18" charset="-120"/>
                </a:rPr>
                <a:t>9802</a:t>
              </a:r>
            </a:p>
          </p:txBody>
        </p:sp>
        <p:sp>
          <p:nvSpPr>
            <p:cNvPr id="39995" name="Text Box 1073"/>
            <p:cNvSpPr txBox="1">
              <a:spLocks noChangeArrowheads="1"/>
            </p:cNvSpPr>
            <p:nvPr/>
          </p:nvSpPr>
          <p:spPr bwMode="auto">
            <a:xfrm>
              <a:off x="808" y="2080"/>
              <a:ext cx="758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sz="2400" b="1">
                  <a:solidFill>
                    <a:srgbClr val="0000FF"/>
                  </a:solidFill>
                  <a:effectLst/>
                  <a:ea typeface="新細明體" pitchFamily="18" charset="-120"/>
                </a:rPr>
                <a:t>Mary</a:t>
              </a:r>
            </a:p>
          </p:txBody>
        </p:sp>
        <p:sp>
          <p:nvSpPr>
            <p:cNvPr id="39996" name="Text Box 1074"/>
            <p:cNvSpPr txBox="1">
              <a:spLocks noChangeArrowheads="1"/>
            </p:cNvSpPr>
            <p:nvPr/>
          </p:nvSpPr>
          <p:spPr bwMode="auto">
            <a:xfrm>
              <a:off x="1491" y="2074"/>
              <a:ext cx="51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 sz="2400" b="1">
                  <a:solidFill>
                    <a:srgbClr val="FF0000"/>
                  </a:solidFill>
                  <a:effectLst/>
                  <a:ea typeface="新細明體" pitchFamily="18" charset="-120"/>
                </a:rPr>
                <a:t>9801</a:t>
              </a:r>
            </a:p>
          </p:txBody>
        </p:sp>
        <p:sp>
          <p:nvSpPr>
            <p:cNvPr id="39997" name="Text Box 1075"/>
            <p:cNvSpPr txBox="1">
              <a:spLocks noChangeArrowheads="1"/>
            </p:cNvSpPr>
            <p:nvPr/>
          </p:nvSpPr>
          <p:spPr bwMode="auto">
            <a:xfrm>
              <a:off x="2007" y="2086"/>
              <a:ext cx="1004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en-US" altLang="zh-TW" sz="2400" b="1">
                  <a:solidFill>
                    <a:srgbClr val="FF0000"/>
                  </a:solidFill>
                  <a:effectLst/>
                  <a:ea typeface="新細明體" pitchFamily="18" charset="-120"/>
                </a:rPr>
                <a:t>MongKok</a:t>
              </a:r>
            </a:p>
          </p:txBody>
        </p:sp>
        <p:sp>
          <p:nvSpPr>
            <p:cNvPr id="39998" name="Text Box 1077"/>
            <p:cNvSpPr txBox="1">
              <a:spLocks noChangeArrowheads="1"/>
            </p:cNvSpPr>
            <p:nvPr/>
          </p:nvSpPr>
          <p:spPr bwMode="auto">
            <a:xfrm>
              <a:off x="238" y="2379"/>
              <a:ext cx="51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zh-TW" sz="2400" b="1">
                  <a:solidFill>
                    <a:srgbClr val="0000FF"/>
                  </a:solidFill>
                  <a:effectLst/>
                  <a:ea typeface="新細明體" pitchFamily="18" charset="-120"/>
                </a:rPr>
                <a:t>9802</a:t>
              </a:r>
            </a:p>
          </p:txBody>
        </p:sp>
        <p:sp>
          <p:nvSpPr>
            <p:cNvPr id="39999" name="Text Box 1078"/>
            <p:cNvSpPr txBox="1">
              <a:spLocks noChangeArrowheads="1"/>
            </p:cNvSpPr>
            <p:nvPr/>
          </p:nvSpPr>
          <p:spPr bwMode="auto">
            <a:xfrm>
              <a:off x="808" y="2379"/>
              <a:ext cx="758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sz="2400" b="1">
                  <a:solidFill>
                    <a:srgbClr val="0000FF"/>
                  </a:solidFill>
                  <a:effectLst/>
                  <a:ea typeface="新細明體" pitchFamily="18" charset="-120"/>
                </a:rPr>
                <a:t>Mary</a:t>
              </a:r>
            </a:p>
          </p:txBody>
        </p:sp>
        <p:sp>
          <p:nvSpPr>
            <p:cNvPr id="40000" name="Text Box 1079"/>
            <p:cNvSpPr txBox="1">
              <a:spLocks noChangeArrowheads="1"/>
            </p:cNvSpPr>
            <p:nvPr/>
          </p:nvSpPr>
          <p:spPr bwMode="auto">
            <a:xfrm>
              <a:off x="1491" y="2371"/>
              <a:ext cx="51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 sz="2400" b="1">
                  <a:solidFill>
                    <a:srgbClr val="FF0000"/>
                  </a:solidFill>
                  <a:effectLst/>
                  <a:ea typeface="新細明體" pitchFamily="18" charset="-120"/>
                </a:rPr>
                <a:t>9802</a:t>
              </a:r>
            </a:p>
          </p:txBody>
        </p:sp>
        <p:sp>
          <p:nvSpPr>
            <p:cNvPr id="40001" name="Text Box 1080"/>
            <p:cNvSpPr txBox="1">
              <a:spLocks noChangeArrowheads="1"/>
            </p:cNvSpPr>
            <p:nvPr/>
          </p:nvSpPr>
          <p:spPr bwMode="auto">
            <a:xfrm>
              <a:off x="2007" y="2383"/>
              <a:ext cx="1004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sz="2400" b="1">
                  <a:solidFill>
                    <a:srgbClr val="FF0000"/>
                  </a:solidFill>
                  <a:effectLst/>
                  <a:ea typeface="新細明體" pitchFamily="18" charset="-120"/>
                </a:rPr>
                <a:t>Yaumetei</a:t>
              </a:r>
              <a:endParaRPr lang="zh-TW" altLang="en-US" sz="2400" b="1">
                <a:solidFill>
                  <a:srgbClr val="FF0000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40002" name="Text Box 1082"/>
            <p:cNvSpPr txBox="1">
              <a:spLocks noChangeArrowheads="1"/>
            </p:cNvSpPr>
            <p:nvPr/>
          </p:nvSpPr>
          <p:spPr bwMode="auto">
            <a:xfrm>
              <a:off x="238" y="2678"/>
              <a:ext cx="51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zh-TW" sz="2400" b="1">
                  <a:solidFill>
                    <a:srgbClr val="0000FF"/>
                  </a:solidFill>
                  <a:effectLst/>
                  <a:ea typeface="新細明體" pitchFamily="18" charset="-120"/>
                </a:rPr>
                <a:t>9803</a:t>
              </a:r>
            </a:p>
          </p:txBody>
        </p:sp>
        <p:sp>
          <p:nvSpPr>
            <p:cNvPr id="40003" name="Text Box 1083"/>
            <p:cNvSpPr txBox="1">
              <a:spLocks noChangeArrowheads="1"/>
            </p:cNvSpPr>
            <p:nvPr/>
          </p:nvSpPr>
          <p:spPr bwMode="auto">
            <a:xfrm>
              <a:off x="226" y="2977"/>
              <a:ext cx="51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zh-TW" sz="2400" b="1">
                  <a:solidFill>
                    <a:srgbClr val="0000FF"/>
                  </a:solidFill>
                  <a:effectLst/>
                  <a:ea typeface="新細明體" pitchFamily="18" charset="-120"/>
                </a:rPr>
                <a:t>9803</a:t>
              </a:r>
            </a:p>
          </p:txBody>
        </p:sp>
        <p:sp>
          <p:nvSpPr>
            <p:cNvPr id="40004" name="Text Box 1084"/>
            <p:cNvSpPr txBox="1">
              <a:spLocks noChangeArrowheads="1"/>
            </p:cNvSpPr>
            <p:nvPr/>
          </p:nvSpPr>
          <p:spPr bwMode="auto">
            <a:xfrm>
              <a:off x="808" y="2678"/>
              <a:ext cx="758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sz="2400" b="1">
                  <a:solidFill>
                    <a:srgbClr val="0000FF"/>
                  </a:solidFill>
                  <a:effectLst/>
                  <a:ea typeface="新細明體" pitchFamily="18" charset="-120"/>
                </a:rPr>
                <a:t>John</a:t>
              </a:r>
            </a:p>
          </p:txBody>
        </p:sp>
        <p:sp>
          <p:nvSpPr>
            <p:cNvPr id="40005" name="Text Box 1085"/>
            <p:cNvSpPr txBox="1">
              <a:spLocks noChangeArrowheads="1"/>
            </p:cNvSpPr>
            <p:nvPr/>
          </p:nvSpPr>
          <p:spPr bwMode="auto">
            <a:xfrm>
              <a:off x="790" y="2977"/>
              <a:ext cx="758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sz="2400" b="1">
                  <a:solidFill>
                    <a:srgbClr val="0000FF"/>
                  </a:solidFill>
                  <a:effectLst/>
                  <a:ea typeface="新細明體" pitchFamily="18" charset="-120"/>
                </a:rPr>
                <a:t>John</a:t>
              </a:r>
            </a:p>
          </p:txBody>
        </p:sp>
        <p:sp>
          <p:nvSpPr>
            <p:cNvPr id="40006" name="Text Box 1086"/>
            <p:cNvSpPr txBox="1">
              <a:spLocks noChangeArrowheads="1"/>
            </p:cNvSpPr>
            <p:nvPr/>
          </p:nvSpPr>
          <p:spPr bwMode="auto">
            <a:xfrm>
              <a:off x="1491" y="2668"/>
              <a:ext cx="51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 sz="2400" b="1">
                  <a:solidFill>
                    <a:srgbClr val="FF0000"/>
                  </a:solidFill>
                  <a:effectLst/>
                  <a:ea typeface="新細明體" pitchFamily="18" charset="-120"/>
                </a:rPr>
                <a:t>9801</a:t>
              </a:r>
            </a:p>
          </p:txBody>
        </p:sp>
        <p:sp>
          <p:nvSpPr>
            <p:cNvPr id="40007" name="Text Box 1087"/>
            <p:cNvSpPr txBox="1">
              <a:spLocks noChangeArrowheads="1"/>
            </p:cNvSpPr>
            <p:nvPr/>
          </p:nvSpPr>
          <p:spPr bwMode="auto">
            <a:xfrm>
              <a:off x="1491" y="2965"/>
              <a:ext cx="51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 sz="2400" b="1">
                  <a:solidFill>
                    <a:srgbClr val="FF0000"/>
                  </a:solidFill>
                  <a:effectLst/>
                  <a:ea typeface="新細明體" pitchFamily="18" charset="-120"/>
                </a:rPr>
                <a:t>9802</a:t>
              </a:r>
            </a:p>
          </p:txBody>
        </p:sp>
        <p:sp>
          <p:nvSpPr>
            <p:cNvPr id="40008" name="Text Box 1088"/>
            <p:cNvSpPr txBox="1">
              <a:spLocks noChangeArrowheads="1"/>
            </p:cNvSpPr>
            <p:nvPr/>
          </p:nvSpPr>
          <p:spPr bwMode="auto">
            <a:xfrm>
              <a:off x="2007" y="2680"/>
              <a:ext cx="1004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en-US" altLang="zh-TW" sz="2400" b="1">
                  <a:solidFill>
                    <a:srgbClr val="FF0000"/>
                  </a:solidFill>
                  <a:effectLst/>
                  <a:ea typeface="新細明體" pitchFamily="18" charset="-120"/>
                </a:rPr>
                <a:t>MongKok</a:t>
              </a:r>
            </a:p>
            <a:p>
              <a:pPr>
                <a:spcBef>
                  <a:spcPct val="50000"/>
                </a:spcBef>
              </a:pPr>
              <a:endParaRPr lang="zh-TW" altLang="en-US" sz="2400" b="1">
                <a:solidFill>
                  <a:srgbClr val="FF0000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40009" name="Text Box 1089"/>
            <p:cNvSpPr txBox="1">
              <a:spLocks noChangeArrowheads="1"/>
            </p:cNvSpPr>
            <p:nvPr/>
          </p:nvSpPr>
          <p:spPr bwMode="auto">
            <a:xfrm>
              <a:off x="2007" y="2977"/>
              <a:ext cx="1004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sz="2400" b="1">
                  <a:solidFill>
                    <a:srgbClr val="FF0000"/>
                  </a:solidFill>
                  <a:effectLst/>
                  <a:ea typeface="新細明體" pitchFamily="18" charset="-120"/>
                </a:rPr>
                <a:t>Yaumetei</a:t>
              </a:r>
              <a:endParaRPr lang="zh-TW" altLang="en-US" sz="2400" b="1">
                <a:solidFill>
                  <a:srgbClr val="FF0000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40010" name="Text Box 1091"/>
            <p:cNvSpPr txBox="1">
              <a:spLocks noChangeArrowheads="1"/>
            </p:cNvSpPr>
            <p:nvPr/>
          </p:nvSpPr>
          <p:spPr bwMode="auto">
            <a:xfrm>
              <a:off x="1275" y="3196"/>
              <a:ext cx="74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TW" sz="3200" b="1" i="1">
                  <a:solidFill>
                    <a:srgbClr val="000000"/>
                  </a:solidFill>
                  <a:effectLst/>
                  <a:ea typeface="新細明體" pitchFamily="18" charset="-120"/>
                </a:rPr>
                <a:t>T3</a:t>
              </a:r>
            </a:p>
          </p:txBody>
        </p:sp>
        <p:grpSp>
          <p:nvGrpSpPr>
            <p:cNvPr id="40011" name="Group 1092"/>
            <p:cNvGrpSpPr>
              <a:grpSpLocks/>
            </p:cNvGrpSpPr>
            <p:nvPr/>
          </p:nvGrpSpPr>
          <p:grpSpPr bwMode="auto">
            <a:xfrm>
              <a:off x="213" y="1472"/>
              <a:ext cx="2727" cy="1788"/>
              <a:chOff x="2385" y="1599"/>
              <a:chExt cx="3039" cy="1788"/>
            </a:xfrm>
          </p:grpSpPr>
          <p:sp>
            <p:nvSpPr>
              <p:cNvPr id="208965" name="Rectangle 1093"/>
              <p:cNvSpPr>
                <a:spLocks noChangeArrowheads="1"/>
              </p:cNvSpPr>
              <p:nvPr/>
            </p:nvSpPr>
            <p:spPr bwMode="auto">
              <a:xfrm>
                <a:off x="2385" y="2195"/>
                <a:ext cx="634" cy="596"/>
              </a:xfrm>
              <a:prstGeom prst="rect">
                <a:avLst/>
              </a:prstGeom>
              <a:noFill/>
              <a:ln w="38100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966" name="Line 1094"/>
              <p:cNvSpPr>
                <a:spLocks noChangeShapeType="1"/>
              </p:cNvSpPr>
              <p:nvPr/>
            </p:nvSpPr>
            <p:spPr bwMode="auto">
              <a:xfrm>
                <a:off x="2385" y="2493"/>
                <a:ext cx="634" cy="0"/>
              </a:xfrm>
              <a:prstGeom prst="line">
                <a:avLst/>
              </a:prstGeom>
              <a:noFill/>
              <a:ln w="38100">
                <a:solidFill>
                  <a:srgbClr val="CC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967" name="Rectangle 1095"/>
              <p:cNvSpPr>
                <a:spLocks noChangeArrowheads="1"/>
              </p:cNvSpPr>
              <p:nvPr/>
            </p:nvSpPr>
            <p:spPr bwMode="auto">
              <a:xfrm>
                <a:off x="2385" y="1599"/>
                <a:ext cx="634" cy="596"/>
              </a:xfrm>
              <a:prstGeom prst="rect">
                <a:avLst/>
              </a:prstGeom>
              <a:noFill/>
              <a:ln w="38100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968" name="Line 1096"/>
              <p:cNvSpPr>
                <a:spLocks noChangeShapeType="1"/>
              </p:cNvSpPr>
              <p:nvPr/>
            </p:nvSpPr>
            <p:spPr bwMode="auto">
              <a:xfrm>
                <a:off x="2385" y="1897"/>
                <a:ext cx="634" cy="0"/>
              </a:xfrm>
              <a:prstGeom prst="line">
                <a:avLst/>
              </a:prstGeom>
              <a:noFill/>
              <a:ln w="38100">
                <a:solidFill>
                  <a:srgbClr val="CC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969" name="Rectangle 1097"/>
              <p:cNvSpPr>
                <a:spLocks noChangeArrowheads="1"/>
              </p:cNvSpPr>
              <p:nvPr/>
            </p:nvSpPr>
            <p:spPr bwMode="auto">
              <a:xfrm>
                <a:off x="2385" y="2791"/>
                <a:ext cx="634" cy="596"/>
              </a:xfrm>
              <a:prstGeom prst="rect">
                <a:avLst/>
              </a:prstGeom>
              <a:noFill/>
              <a:ln w="38100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970" name="Line 1098"/>
              <p:cNvSpPr>
                <a:spLocks noChangeShapeType="1"/>
              </p:cNvSpPr>
              <p:nvPr/>
            </p:nvSpPr>
            <p:spPr bwMode="auto">
              <a:xfrm>
                <a:off x="2385" y="3089"/>
                <a:ext cx="634" cy="0"/>
              </a:xfrm>
              <a:prstGeom prst="line">
                <a:avLst/>
              </a:prstGeom>
              <a:noFill/>
              <a:ln w="38100">
                <a:solidFill>
                  <a:srgbClr val="CC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0022" name="Group 1099"/>
              <p:cNvGrpSpPr>
                <a:grpSpLocks/>
              </p:cNvGrpSpPr>
              <p:nvPr/>
            </p:nvGrpSpPr>
            <p:grpSpPr bwMode="auto">
              <a:xfrm>
                <a:off x="3019" y="1599"/>
                <a:ext cx="742" cy="1788"/>
                <a:chOff x="3019" y="1599"/>
                <a:chExt cx="634" cy="1788"/>
              </a:xfrm>
            </p:grpSpPr>
            <p:sp>
              <p:nvSpPr>
                <p:cNvPr id="208972" name="Rectangle 1100"/>
                <p:cNvSpPr>
                  <a:spLocks noChangeArrowheads="1"/>
                </p:cNvSpPr>
                <p:nvPr/>
              </p:nvSpPr>
              <p:spPr bwMode="auto">
                <a:xfrm>
                  <a:off x="3019" y="2195"/>
                  <a:ext cx="634" cy="596"/>
                </a:xfrm>
                <a:prstGeom prst="rect">
                  <a:avLst/>
                </a:prstGeom>
                <a:noFill/>
                <a:ln w="38100">
                  <a:solidFill>
                    <a:srgbClr val="CC6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8973" name="Line 1101"/>
                <p:cNvSpPr>
                  <a:spLocks noChangeShapeType="1"/>
                </p:cNvSpPr>
                <p:nvPr/>
              </p:nvSpPr>
              <p:spPr bwMode="auto">
                <a:xfrm>
                  <a:off x="3019" y="2493"/>
                  <a:ext cx="634" cy="0"/>
                </a:xfrm>
                <a:prstGeom prst="line">
                  <a:avLst/>
                </a:prstGeom>
                <a:noFill/>
                <a:ln w="38100">
                  <a:solidFill>
                    <a:srgbClr val="CC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8974" name="Rectangle 1102"/>
                <p:cNvSpPr>
                  <a:spLocks noChangeArrowheads="1"/>
                </p:cNvSpPr>
                <p:nvPr/>
              </p:nvSpPr>
              <p:spPr bwMode="auto">
                <a:xfrm>
                  <a:off x="3019" y="1599"/>
                  <a:ext cx="634" cy="596"/>
                </a:xfrm>
                <a:prstGeom prst="rect">
                  <a:avLst/>
                </a:prstGeom>
                <a:noFill/>
                <a:ln w="38100">
                  <a:solidFill>
                    <a:srgbClr val="CC6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8975" name="Line 1103"/>
                <p:cNvSpPr>
                  <a:spLocks noChangeShapeType="1"/>
                </p:cNvSpPr>
                <p:nvPr/>
              </p:nvSpPr>
              <p:spPr bwMode="auto">
                <a:xfrm>
                  <a:off x="3019" y="1897"/>
                  <a:ext cx="634" cy="0"/>
                </a:xfrm>
                <a:prstGeom prst="line">
                  <a:avLst/>
                </a:prstGeom>
                <a:noFill/>
                <a:ln w="38100">
                  <a:solidFill>
                    <a:srgbClr val="CC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8976" name="Rectangle 1104"/>
                <p:cNvSpPr>
                  <a:spLocks noChangeArrowheads="1"/>
                </p:cNvSpPr>
                <p:nvPr/>
              </p:nvSpPr>
              <p:spPr bwMode="auto">
                <a:xfrm>
                  <a:off x="3019" y="2791"/>
                  <a:ext cx="634" cy="596"/>
                </a:xfrm>
                <a:prstGeom prst="rect">
                  <a:avLst/>
                </a:prstGeom>
                <a:noFill/>
                <a:ln w="38100">
                  <a:solidFill>
                    <a:srgbClr val="CC6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8977" name="Line 1105"/>
                <p:cNvSpPr>
                  <a:spLocks noChangeShapeType="1"/>
                </p:cNvSpPr>
                <p:nvPr/>
              </p:nvSpPr>
              <p:spPr bwMode="auto">
                <a:xfrm>
                  <a:off x="3019" y="3089"/>
                  <a:ext cx="634" cy="0"/>
                </a:xfrm>
                <a:prstGeom prst="line">
                  <a:avLst/>
                </a:prstGeom>
                <a:noFill/>
                <a:ln w="38100">
                  <a:solidFill>
                    <a:srgbClr val="CC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208978" name="Rectangle 1106"/>
              <p:cNvSpPr>
                <a:spLocks noChangeArrowheads="1"/>
              </p:cNvSpPr>
              <p:nvPr/>
            </p:nvSpPr>
            <p:spPr bwMode="auto">
              <a:xfrm>
                <a:off x="3760" y="2195"/>
                <a:ext cx="634" cy="596"/>
              </a:xfrm>
              <a:prstGeom prst="rect">
                <a:avLst/>
              </a:prstGeom>
              <a:noFill/>
              <a:ln w="38100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979" name="Line 1107"/>
              <p:cNvSpPr>
                <a:spLocks noChangeShapeType="1"/>
              </p:cNvSpPr>
              <p:nvPr/>
            </p:nvSpPr>
            <p:spPr bwMode="auto">
              <a:xfrm>
                <a:off x="3760" y="2493"/>
                <a:ext cx="634" cy="0"/>
              </a:xfrm>
              <a:prstGeom prst="line">
                <a:avLst/>
              </a:prstGeom>
              <a:noFill/>
              <a:ln w="38100">
                <a:solidFill>
                  <a:srgbClr val="CC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980" name="Rectangle 1108"/>
              <p:cNvSpPr>
                <a:spLocks noChangeArrowheads="1"/>
              </p:cNvSpPr>
              <p:nvPr/>
            </p:nvSpPr>
            <p:spPr bwMode="auto">
              <a:xfrm>
                <a:off x="3760" y="1599"/>
                <a:ext cx="634" cy="596"/>
              </a:xfrm>
              <a:prstGeom prst="rect">
                <a:avLst/>
              </a:prstGeom>
              <a:noFill/>
              <a:ln w="38100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981" name="Line 1109"/>
              <p:cNvSpPr>
                <a:spLocks noChangeShapeType="1"/>
              </p:cNvSpPr>
              <p:nvPr/>
            </p:nvSpPr>
            <p:spPr bwMode="auto">
              <a:xfrm>
                <a:off x="3760" y="1897"/>
                <a:ext cx="634" cy="0"/>
              </a:xfrm>
              <a:prstGeom prst="line">
                <a:avLst/>
              </a:prstGeom>
              <a:noFill/>
              <a:ln w="38100">
                <a:solidFill>
                  <a:srgbClr val="CC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982" name="Rectangle 1110"/>
              <p:cNvSpPr>
                <a:spLocks noChangeArrowheads="1"/>
              </p:cNvSpPr>
              <p:nvPr/>
            </p:nvSpPr>
            <p:spPr bwMode="auto">
              <a:xfrm>
                <a:off x="3760" y="2791"/>
                <a:ext cx="634" cy="596"/>
              </a:xfrm>
              <a:prstGeom prst="rect">
                <a:avLst/>
              </a:prstGeom>
              <a:noFill/>
              <a:ln w="38100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983" name="Line 1111"/>
              <p:cNvSpPr>
                <a:spLocks noChangeShapeType="1"/>
              </p:cNvSpPr>
              <p:nvPr/>
            </p:nvSpPr>
            <p:spPr bwMode="auto">
              <a:xfrm>
                <a:off x="3760" y="3089"/>
                <a:ext cx="634" cy="0"/>
              </a:xfrm>
              <a:prstGeom prst="line">
                <a:avLst/>
              </a:prstGeom>
              <a:noFill/>
              <a:ln w="38100">
                <a:solidFill>
                  <a:srgbClr val="CC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0029" name="Group 1112"/>
              <p:cNvGrpSpPr>
                <a:grpSpLocks/>
              </p:cNvGrpSpPr>
              <p:nvPr/>
            </p:nvGrpSpPr>
            <p:grpSpPr bwMode="auto">
              <a:xfrm>
                <a:off x="4394" y="1599"/>
                <a:ext cx="1030" cy="1788"/>
                <a:chOff x="4394" y="1599"/>
                <a:chExt cx="634" cy="1788"/>
              </a:xfrm>
            </p:grpSpPr>
            <p:sp>
              <p:nvSpPr>
                <p:cNvPr id="208985" name="Rectangle 1113"/>
                <p:cNvSpPr>
                  <a:spLocks noChangeArrowheads="1"/>
                </p:cNvSpPr>
                <p:nvPr/>
              </p:nvSpPr>
              <p:spPr bwMode="auto">
                <a:xfrm>
                  <a:off x="4394" y="2195"/>
                  <a:ext cx="634" cy="596"/>
                </a:xfrm>
                <a:prstGeom prst="rect">
                  <a:avLst/>
                </a:prstGeom>
                <a:noFill/>
                <a:ln w="38100">
                  <a:solidFill>
                    <a:srgbClr val="CC6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8986" name="Line 1114"/>
                <p:cNvSpPr>
                  <a:spLocks noChangeShapeType="1"/>
                </p:cNvSpPr>
                <p:nvPr/>
              </p:nvSpPr>
              <p:spPr bwMode="auto">
                <a:xfrm>
                  <a:off x="4394" y="2493"/>
                  <a:ext cx="634" cy="0"/>
                </a:xfrm>
                <a:prstGeom prst="line">
                  <a:avLst/>
                </a:prstGeom>
                <a:noFill/>
                <a:ln w="38100">
                  <a:solidFill>
                    <a:srgbClr val="CC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8987" name="Rectangle 1115"/>
                <p:cNvSpPr>
                  <a:spLocks noChangeArrowheads="1"/>
                </p:cNvSpPr>
                <p:nvPr/>
              </p:nvSpPr>
              <p:spPr bwMode="auto">
                <a:xfrm>
                  <a:off x="4394" y="1599"/>
                  <a:ext cx="634" cy="596"/>
                </a:xfrm>
                <a:prstGeom prst="rect">
                  <a:avLst/>
                </a:prstGeom>
                <a:noFill/>
                <a:ln w="38100">
                  <a:solidFill>
                    <a:srgbClr val="CC6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8988" name="Line 1116"/>
                <p:cNvSpPr>
                  <a:spLocks noChangeShapeType="1"/>
                </p:cNvSpPr>
                <p:nvPr/>
              </p:nvSpPr>
              <p:spPr bwMode="auto">
                <a:xfrm>
                  <a:off x="4394" y="1897"/>
                  <a:ext cx="634" cy="0"/>
                </a:xfrm>
                <a:prstGeom prst="line">
                  <a:avLst/>
                </a:prstGeom>
                <a:noFill/>
                <a:ln w="38100">
                  <a:solidFill>
                    <a:srgbClr val="CC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8989" name="Rectangle 1117"/>
                <p:cNvSpPr>
                  <a:spLocks noChangeArrowheads="1"/>
                </p:cNvSpPr>
                <p:nvPr/>
              </p:nvSpPr>
              <p:spPr bwMode="auto">
                <a:xfrm>
                  <a:off x="4394" y="2791"/>
                  <a:ext cx="634" cy="596"/>
                </a:xfrm>
                <a:prstGeom prst="rect">
                  <a:avLst/>
                </a:prstGeom>
                <a:noFill/>
                <a:ln w="38100">
                  <a:solidFill>
                    <a:srgbClr val="CC6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8990" name="Line 1118"/>
                <p:cNvSpPr>
                  <a:spLocks noChangeShapeType="1"/>
                </p:cNvSpPr>
                <p:nvPr/>
              </p:nvSpPr>
              <p:spPr bwMode="auto">
                <a:xfrm>
                  <a:off x="4394" y="3089"/>
                  <a:ext cx="634" cy="0"/>
                </a:xfrm>
                <a:prstGeom prst="line">
                  <a:avLst/>
                </a:prstGeom>
                <a:noFill/>
                <a:ln w="38100">
                  <a:solidFill>
                    <a:srgbClr val="CC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40012" name="Text Box 1119"/>
            <p:cNvSpPr txBox="1">
              <a:spLocks noChangeArrowheads="1"/>
            </p:cNvSpPr>
            <p:nvPr/>
          </p:nvSpPr>
          <p:spPr bwMode="auto">
            <a:xfrm>
              <a:off x="82" y="1185"/>
              <a:ext cx="65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TW" sz="2400" b="1">
                  <a:solidFill>
                    <a:srgbClr val="000000"/>
                  </a:solidFill>
                  <a:effectLst/>
                  <a:ea typeface="新細明體" pitchFamily="18" charset="-120"/>
                </a:rPr>
                <a:t>T1.</a:t>
              </a:r>
              <a:r>
                <a:rPr lang="en-US" altLang="zh-TW" sz="2400" b="1" i="1">
                  <a:solidFill>
                    <a:srgbClr val="000000"/>
                  </a:solidFill>
                  <a:effectLst/>
                  <a:ea typeface="新細明體" pitchFamily="18" charset="-120"/>
                </a:rPr>
                <a:t>id</a:t>
              </a:r>
            </a:p>
          </p:txBody>
        </p:sp>
        <p:sp>
          <p:nvSpPr>
            <p:cNvPr id="40013" name="Text Box 1120"/>
            <p:cNvSpPr txBox="1">
              <a:spLocks noChangeArrowheads="1"/>
            </p:cNvSpPr>
            <p:nvPr/>
          </p:nvSpPr>
          <p:spPr bwMode="auto">
            <a:xfrm>
              <a:off x="682" y="1185"/>
              <a:ext cx="908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TW" sz="2400" b="1">
                  <a:solidFill>
                    <a:srgbClr val="000000"/>
                  </a:solidFill>
                  <a:effectLst/>
                  <a:ea typeface="新細明體" pitchFamily="18" charset="-120"/>
                </a:rPr>
                <a:t>T1.</a:t>
              </a:r>
              <a:r>
                <a:rPr lang="en-US" altLang="zh-TW" sz="2400" b="1" i="1">
                  <a:solidFill>
                    <a:srgbClr val="000000"/>
                  </a:solidFill>
                  <a:effectLst/>
                  <a:ea typeface="新細明體" pitchFamily="18" charset="-120"/>
                </a:rPr>
                <a:t>name</a:t>
              </a:r>
            </a:p>
          </p:txBody>
        </p:sp>
        <p:sp>
          <p:nvSpPr>
            <p:cNvPr id="40014" name="Text Box 1121"/>
            <p:cNvSpPr txBox="1">
              <a:spLocks noChangeArrowheads="1"/>
            </p:cNvSpPr>
            <p:nvPr/>
          </p:nvSpPr>
          <p:spPr bwMode="auto">
            <a:xfrm>
              <a:off x="1426" y="1185"/>
              <a:ext cx="65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TW" sz="2400" b="1">
                  <a:solidFill>
                    <a:srgbClr val="000000"/>
                  </a:solidFill>
                  <a:effectLst/>
                  <a:ea typeface="新細明體" pitchFamily="18" charset="-120"/>
                </a:rPr>
                <a:t>T2.</a:t>
              </a:r>
              <a:r>
                <a:rPr lang="en-US" altLang="zh-TW" sz="2400" b="1" i="1">
                  <a:solidFill>
                    <a:srgbClr val="000000"/>
                  </a:solidFill>
                  <a:effectLst/>
                  <a:ea typeface="新細明體" pitchFamily="18" charset="-120"/>
                </a:rPr>
                <a:t>id</a:t>
              </a:r>
            </a:p>
          </p:txBody>
        </p:sp>
        <p:sp>
          <p:nvSpPr>
            <p:cNvPr id="40015" name="Text Box 1122"/>
            <p:cNvSpPr txBox="1">
              <a:spLocks noChangeArrowheads="1"/>
            </p:cNvSpPr>
            <p:nvPr/>
          </p:nvSpPr>
          <p:spPr bwMode="auto">
            <a:xfrm>
              <a:off x="2026" y="1185"/>
              <a:ext cx="908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TW" sz="2400" b="1">
                  <a:solidFill>
                    <a:srgbClr val="000000"/>
                  </a:solidFill>
                  <a:effectLst/>
                  <a:ea typeface="新細明體" pitchFamily="18" charset="-120"/>
                </a:rPr>
                <a:t>T2.</a:t>
              </a:r>
              <a:r>
                <a:rPr lang="en-US" altLang="zh-TW" sz="2400" b="1" i="1">
                  <a:solidFill>
                    <a:srgbClr val="000000"/>
                  </a:solidFill>
                  <a:effectLst/>
                  <a:ea typeface="新細明體" pitchFamily="18" charset="-120"/>
                </a:rPr>
                <a:t>addr</a:t>
              </a:r>
            </a:p>
          </p:txBody>
        </p:sp>
      </p:grpSp>
      <p:grpSp>
        <p:nvGrpSpPr>
          <p:cNvPr id="16" name="Group 1228"/>
          <p:cNvGrpSpPr>
            <a:grpSpLocks/>
          </p:cNvGrpSpPr>
          <p:nvPr/>
        </p:nvGrpSpPr>
        <p:grpSpPr bwMode="auto">
          <a:xfrm>
            <a:off x="3341688" y="5487988"/>
            <a:ext cx="4691062" cy="741362"/>
            <a:chOff x="2149" y="3355"/>
            <a:chExt cx="1471" cy="467"/>
          </a:xfrm>
        </p:grpSpPr>
        <p:sp>
          <p:nvSpPr>
            <p:cNvPr id="209099" name="AutoShape 1227"/>
            <p:cNvSpPr>
              <a:spLocks noChangeArrowheads="1"/>
            </p:cNvSpPr>
            <p:nvPr/>
          </p:nvSpPr>
          <p:spPr bwMode="auto">
            <a:xfrm>
              <a:off x="2178" y="3355"/>
              <a:ext cx="1378" cy="467"/>
            </a:xfrm>
            <a:prstGeom prst="roundRect">
              <a:avLst>
                <a:gd name="adj" fmla="val 16667"/>
              </a:avLst>
            </a:prstGeom>
            <a:solidFill>
              <a:srgbClr val="00FF00"/>
            </a:solidFill>
            <a:ln w="57150" cap="sq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85" name="Text Box 1124"/>
            <p:cNvSpPr txBox="1">
              <a:spLocks noChangeArrowheads="1"/>
            </p:cNvSpPr>
            <p:nvPr/>
          </p:nvSpPr>
          <p:spPr bwMode="auto">
            <a:xfrm>
              <a:off x="2149" y="3355"/>
              <a:ext cx="1471" cy="442"/>
            </a:xfrm>
            <a:prstGeom prst="rect">
              <a:avLst/>
            </a:prstGeom>
            <a:noFill/>
            <a:ln w="9525" cap="sq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TW" altLang="en-US" sz="4000" b="1">
                  <a:solidFill>
                    <a:srgbClr val="003300"/>
                  </a:solidFill>
                  <a:effectLst/>
                  <a:ea typeface="華康古印體" pitchFamily="49" charset="-120"/>
                </a:rPr>
                <a:t>自然接合</a:t>
              </a:r>
              <a:r>
                <a:rPr lang="en-US" altLang="zh-TW" sz="4000" b="1">
                  <a:solidFill>
                    <a:srgbClr val="003300"/>
                  </a:solidFill>
                  <a:effectLst/>
                  <a:ea typeface="華康古印體" pitchFamily="49" charset="-120"/>
                </a:rPr>
                <a:t>Natural</a:t>
              </a:r>
              <a:endParaRPr lang="zh-TW" altLang="en-US">
                <a:solidFill>
                  <a:srgbClr val="003300"/>
                </a:solidFill>
                <a:effectLst/>
              </a:endParaRPr>
            </a:p>
          </p:txBody>
        </p:sp>
      </p:grpSp>
      <p:grpSp>
        <p:nvGrpSpPr>
          <p:cNvPr id="17" name="Group 1221"/>
          <p:cNvGrpSpPr>
            <a:grpSpLocks/>
          </p:cNvGrpSpPr>
          <p:nvPr/>
        </p:nvGrpSpPr>
        <p:grpSpPr bwMode="auto">
          <a:xfrm>
            <a:off x="5702300" y="3098800"/>
            <a:ext cx="3422650" cy="508000"/>
            <a:chOff x="3592" y="1952"/>
            <a:chExt cx="2156" cy="320"/>
          </a:xfrm>
        </p:grpSpPr>
        <p:sp>
          <p:nvSpPr>
            <p:cNvPr id="209008" name="Rectangle 1136"/>
            <p:cNvSpPr>
              <a:spLocks noChangeArrowheads="1"/>
            </p:cNvSpPr>
            <p:nvPr/>
          </p:nvSpPr>
          <p:spPr bwMode="auto">
            <a:xfrm>
              <a:off x="4159" y="1952"/>
              <a:ext cx="598" cy="320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025" name="Rectangle 1153"/>
            <p:cNvSpPr>
              <a:spLocks noChangeArrowheads="1"/>
            </p:cNvSpPr>
            <p:nvPr/>
          </p:nvSpPr>
          <p:spPr bwMode="auto">
            <a:xfrm>
              <a:off x="4754" y="1952"/>
              <a:ext cx="946" cy="320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026" name="Rectangle 1154"/>
            <p:cNvSpPr>
              <a:spLocks noChangeArrowheads="1"/>
            </p:cNvSpPr>
            <p:nvPr/>
          </p:nvSpPr>
          <p:spPr bwMode="auto">
            <a:xfrm>
              <a:off x="3592" y="1952"/>
              <a:ext cx="566" cy="320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9980" name="Group 1159"/>
            <p:cNvGrpSpPr>
              <a:grpSpLocks/>
            </p:cNvGrpSpPr>
            <p:nvPr/>
          </p:nvGrpSpPr>
          <p:grpSpPr bwMode="auto">
            <a:xfrm>
              <a:off x="3611" y="1985"/>
              <a:ext cx="2137" cy="285"/>
              <a:chOff x="3527" y="1781"/>
              <a:chExt cx="2137" cy="285"/>
            </a:xfrm>
          </p:grpSpPr>
          <p:sp>
            <p:nvSpPr>
              <p:cNvPr id="39981" name="Text Box 1156"/>
              <p:cNvSpPr txBox="1">
                <a:spLocks noChangeArrowheads="1"/>
              </p:cNvSpPr>
              <p:nvPr/>
            </p:nvSpPr>
            <p:spPr bwMode="auto">
              <a:xfrm>
                <a:off x="3527" y="1794"/>
                <a:ext cx="512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TW" altLang="zh-TW" sz="2400" b="1">
                    <a:solidFill>
                      <a:srgbClr val="000000"/>
                    </a:solidFill>
                    <a:effectLst/>
                    <a:ea typeface="新細明體" pitchFamily="18" charset="-120"/>
                  </a:rPr>
                  <a:t>9801</a:t>
                </a:r>
              </a:p>
            </p:txBody>
          </p:sp>
          <p:sp>
            <p:nvSpPr>
              <p:cNvPr id="39982" name="Text Box 1157"/>
              <p:cNvSpPr txBox="1">
                <a:spLocks noChangeArrowheads="1"/>
              </p:cNvSpPr>
              <p:nvPr/>
            </p:nvSpPr>
            <p:spPr bwMode="auto">
              <a:xfrm>
                <a:off x="4097" y="1794"/>
                <a:ext cx="578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TW" sz="2400" b="1">
                    <a:solidFill>
                      <a:srgbClr val="0000FF"/>
                    </a:solidFill>
                    <a:effectLst/>
                    <a:ea typeface="新細明體" pitchFamily="18" charset="-120"/>
                  </a:rPr>
                  <a:t>Peter</a:t>
                </a:r>
              </a:p>
            </p:txBody>
          </p:sp>
          <p:sp>
            <p:nvSpPr>
              <p:cNvPr id="39983" name="Text Box 1158"/>
              <p:cNvSpPr txBox="1">
                <a:spLocks noChangeArrowheads="1"/>
              </p:cNvSpPr>
              <p:nvPr/>
            </p:nvSpPr>
            <p:spPr bwMode="auto">
              <a:xfrm>
                <a:off x="4660" y="1781"/>
                <a:ext cx="1004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400" b="1">
                    <a:solidFill>
                      <a:srgbClr val="FF0000"/>
                    </a:solidFill>
                    <a:effectLst/>
                    <a:ea typeface="新細明體" pitchFamily="18" charset="-120"/>
                  </a:rPr>
                  <a:t>MongKok</a:t>
                </a:r>
              </a:p>
            </p:txBody>
          </p:sp>
        </p:grpSp>
      </p:grpSp>
      <p:grpSp>
        <p:nvGrpSpPr>
          <p:cNvPr id="19" name="Group 1220"/>
          <p:cNvGrpSpPr>
            <a:grpSpLocks/>
          </p:cNvGrpSpPr>
          <p:nvPr/>
        </p:nvGrpSpPr>
        <p:grpSpPr bwMode="auto">
          <a:xfrm>
            <a:off x="5702300" y="3594100"/>
            <a:ext cx="3441700" cy="508000"/>
            <a:chOff x="3592" y="2264"/>
            <a:chExt cx="2168" cy="320"/>
          </a:xfrm>
        </p:grpSpPr>
        <p:sp>
          <p:nvSpPr>
            <p:cNvPr id="209034" name="Rectangle 1162"/>
            <p:cNvSpPr>
              <a:spLocks noChangeArrowheads="1"/>
            </p:cNvSpPr>
            <p:nvPr/>
          </p:nvSpPr>
          <p:spPr bwMode="auto">
            <a:xfrm>
              <a:off x="4159" y="2264"/>
              <a:ext cx="598" cy="320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035" name="Rectangle 1163"/>
            <p:cNvSpPr>
              <a:spLocks noChangeArrowheads="1"/>
            </p:cNvSpPr>
            <p:nvPr/>
          </p:nvSpPr>
          <p:spPr bwMode="auto">
            <a:xfrm>
              <a:off x="4754" y="2264"/>
              <a:ext cx="946" cy="320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036" name="Rectangle 1164"/>
            <p:cNvSpPr>
              <a:spLocks noChangeArrowheads="1"/>
            </p:cNvSpPr>
            <p:nvPr/>
          </p:nvSpPr>
          <p:spPr bwMode="auto">
            <a:xfrm>
              <a:off x="3592" y="2264"/>
              <a:ext cx="566" cy="320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9973" name="Group 1219"/>
            <p:cNvGrpSpPr>
              <a:grpSpLocks/>
            </p:cNvGrpSpPr>
            <p:nvPr/>
          </p:nvGrpSpPr>
          <p:grpSpPr bwMode="auto">
            <a:xfrm>
              <a:off x="3610" y="2283"/>
              <a:ext cx="2150" cy="252"/>
              <a:chOff x="3610" y="2283"/>
              <a:chExt cx="2150" cy="252"/>
            </a:xfrm>
          </p:grpSpPr>
          <p:sp>
            <p:nvSpPr>
              <p:cNvPr id="39974" name="Text Box 1166"/>
              <p:cNvSpPr txBox="1">
                <a:spLocks noChangeArrowheads="1"/>
              </p:cNvSpPr>
              <p:nvPr/>
            </p:nvSpPr>
            <p:spPr bwMode="auto">
              <a:xfrm>
                <a:off x="3610" y="2283"/>
                <a:ext cx="512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TW" altLang="zh-TW" sz="2400" b="1">
                    <a:solidFill>
                      <a:srgbClr val="000000"/>
                    </a:solidFill>
                    <a:effectLst/>
                    <a:ea typeface="新細明體" pitchFamily="18" charset="-120"/>
                  </a:rPr>
                  <a:t>9802</a:t>
                </a:r>
              </a:p>
            </p:txBody>
          </p:sp>
          <p:sp>
            <p:nvSpPr>
              <p:cNvPr id="39975" name="Text Box 1167"/>
              <p:cNvSpPr txBox="1">
                <a:spLocks noChangeArrowheads="1"/>
              </p:cNvSpPr>
              <p:nvPr/>
            </p:nvSpPr>
            <p:spPr bwMode="auto">
              <a:xfrm>
                <a:off x="4180" y="2283"/>
                <a:ext cx="758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TW" sz="2400" b="1">
                    <a:solidFill>
                      <a:srgbClr val="0000FF"/>
                    </a:solidFill>
                    <a:effectLst/>
                    <a:ea typeface="新細明體" pitchFamily="18" charset="-120"/>
                  </a:rPr>
                  <a:t>Mary</a:t>
                </a:r>
              </a:p>
            </p:txBody>
          </p:sp>
          <p:sp>
            <p:nvSpPr>
              <p:cNvPr id="39976" name="Text Box 1168"/>
              <p:cNvSpPr txBox="1">
                <a:spLocks noChangeArrowheads="1"/>
              </p:cNvSpPr>
              <p:nvPr/>
            </p:nvSpPr>
            <p:spPr bwMode="auto">
              <a:xfrm>
                <a:off x="4756" y="2287"/>
                <a:ext cx="1004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TW" sz="2400" b="1">
                    <a:solidFill>
                      <a:srgbClr val="FF0000"/>
                    </a:solidFill>
                    <a:effectLst/>
                    <a:ea typeface="新細明體" pitchFamily="18" charset="-120"/>
                  </a:rPr>
                  <a:t>Yaumetei</a:t>
                </a:r>
                <a:endParaRPr lang="zh-TW" altLang="en-US" sz="2400" b="1">
                  <a:solidFill>
                    <a:srgbClr val="FF0000"/>
                  </a:solidFill>
                  <a:effectLst/>
                  <a:ea typeface="新細明體" pitchFamily="18" charset="-120"/>
                </a:endParaRPr>
              </a:p>
            </p:txBody>
          </p:sp>
        </p:grpSp>
      </p:grpSp>
      <p:grpSp>
        <p:nvGrpSpPr>
          <p:cNvPr id="21" name="Group 1222"/>
          <p:cNvGrpSpPr>
            <a:grpSpLocks/>
          </p:cNvGrpSpPr>
          <p:nvPr/>
        </p:nvGrpSpPr>
        <p:grpSpPr bwMode="auto">
          <a:xfrm>
            <a:off x="5540375" y="2681288"/>
            <a:ext cx="3489325" cy="1778000"/>
            <a:chOff x="3490" y="1689"/>
            <a:chExt cx="2198" cy="1120"/>
          </a:xfrm>
        </p:grpSpPr>
        <p:grpSp>
          <p:nvGrpSpPr>
            <p:cNvPr id="39965" name="Group 1177"/>
            <p:cNvGrpSpPr>
              <a:grpSpLocks/>
            </p:cNvGrpSpPr>
            <p:nvPr/>
          </p:nvGrpSpPr>
          <p:grpSpPr bwMode="auto">
            <a:xfrm>
              <a:off x="3490" y="1689"/>
              <a:ext cx="2198" cy="248"/>
              <a:chOff x="3490" y="1689"/>
              <a:chExt cx="2198" cy="248"/>
            </a:xfrm>
          </p:grpSpPr>
          <p:sp>
            <p:nvSpPr>
              <p:cNvPr id="39967" name="Text Box 1170"/>
              <p:cNvSpPr txBox="1">
                <a:spLocks noChangeArrowheads="1"/>
              </p:cNvSpPr>
              <p:nvPr/>
            </p:nvSpPr>
            <p:spPr bwMode="auto">
              <a:xfrm>
                <a:off x="3490" y="1689"/>
                <a:ext cx="656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altLang="zh-TW" sz="2400" b="1" i="1">
                    <a:solidFill>
                      <a:srgbClr val="000000"/>
                    </a:solidFill>
                    <a:effectLst/>
                    <a:ea typeface="新細明體" pitchFamily="18" charset="-120"/>
                  </a:rPr>
                  <a:t>id</a:t>
                </a:r>
              </a:p>
            </p:txBody>
          </p:sp>
          <p:sp>
            <p:nvSpPr>
              <p:cNvPr id="39968" name="Text Box 1171"/>
              <p:cNvSpPr txBox="1">
                <a:spLocks noChangeArrowheads="1"/>
              </p:cNvSpPr>
              <p:nvPr/>
            </p:nvSpPr>
            <p:spPr bwMode="auto">
              <a:xfrm>
                <a:off x="4006" y="1689"/>
                <a:ext cx="908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altLang="zh-TW" sz="2400" b="1">
                    <a:solidFill>
                      <a:srgbClr val="000000"/>
                    </a:solidFill>
                    <a:effectLst/>
                    <a:ea typeface="新細明體" pitchFamily="18" charset="-120"/>
                  </a:rPr>
                  <a:t>T1.</a:t>
                </a:r>
                <a:r>
                  <a:rPr lang="en-US" altLang="zh-TW" sz="2400" b="1" i="1">
                    <a:solidFill>
                      <a:srgbClr val="000000"/>
                    </a:solidFill>
                    <a:effectLst/>
                    <a:ea typeface="新細明體" pitchFamily="18" charset="-120"/>
                  </a:rPr>
                  <a:t>name</a:t>
                </a:r>
              </a:p>
            </p:txBody>
          </p:sp>
          <p:sp>
            <p:nvSpPr>
              <p:cNvPr id="39969" name="Text Box 1172"/>
              <p:cNvSpPr txBox="1">
                <a:spLocks noChangeArrowheads="1"/>
              </p:cNvSpPr>
              <p:nvPr/>
            </p:nvSpPr>
            <p:spPr bwMode="auto">
              <a:xfrm>
                <a:off x="4780" y="1689"/>
                <a:ext cx="908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altLang="zh-TW" sz="2400" b="1">
                    <a:solidFill>
                      <a:srgbClr val="000000"/>
                    </a:solidFill>
                    <a:effectLst/>
                    <a:ea typeface="新細明體" pitchFamily="18" charset="-120"/>
                  </a:rPr>
                  <a:t>T2.</a:t>
                </a:r>
                <a:r>
                  <a:rPr lang="en-US" altLang="zh-TW" sz="2400" b="1" i="1">
                    <a:solidFill>
                      <a:srgbClr val="000000"/>
                    </a:solidFill>
                    <a:effectLst/>
                    <a:ea typeface="新細明體" pitchFamily="18" charset="-120"/>
                  </a:rPr>
                  <a:t>addr</a:t>
                </a:r>
              </a:p>
            </p:txBody>
          </p:sp>
        </p:grpSp>
        <p:sp>
          <p:nvSpPr>
            <p:cNvPr id="39966" name="Text Box 1173"/>
            <p:cNvSpPr txBox="1">
              <a:spLocks noChangeArrowheads="1"/>
            </p:cNvSpPr>
            <p:nvPr/>
          </p:nvSpPr>
          <p:spPr bwMode="auto">
            <a:xfrm>
              <a:off x="4273" y="2561"/>
              <a:ext cx="74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TW" sz="3200" b="1" i="1">
                  <a:solidFill>
                    <a:srgbClr val="000000"/>
                  </a:solidFill>
                  <a:effectLst/>
                  <a:ea typeface="新細明體" pitchFamily="18" charset="-120"/>
                </a:rPr>
                <a:t>T4</a:t>
              </a:r>
            </a:p>
          </p:txBody>
        </p:sp>
      </p:grpSp>
      <p:sp>
        <p:nvSpPr>
          <p:cNvPr id="209050" name="Line 1178"/>
          <p:cNvSpPr>
            <a:spLocks noChangeShapeType="1"/>
          </p:cNvSpPr>
          <p:nvPr/>
        </p:nvSpPr>
        <p:spPr bwMode="auto">
          <a:xfrm>
            <a:off x="4610100" y="2527300"/>
            <a:ext cx="990600" cy="863600"/>
          </a:xfrm>
          <a:prstGeom prst="line">
            <a:avLst/>
          </a:prstGeom>
          <a:noFill/>
          <a:ln w="57150" cap="sq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9052" name="Rectangle 1180"/>
          <p:cNvSpPr>
            <a:spLocks noChangeArrowheads="1"/>
          </p:cNvSpPr>
          <p:nvPr/>
        </p:nvSpPr>
        <p:spPr bwMode="auto">
          <a:xfrm>
            <a:off x="342900" y="2328863"/>
            <a:ext cx="4324350" cy="466725"/>
          </a:xfrm>
          <a:prstGeom prst="rect">
            <a:avLst/>
          </a:prstGeom>
          <a:noFill/>
          <a:ln w="3810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9054" name="Rectangle 1182"/>
          <p:cNvSpPr>
            <a:spLocks noChangeArrowheads="1"/>
          </p:cNvSpPr>
          <p:nvPr/>
        </p:nvSpPr>
        <p:spPr bwMode="auto">
          <a:xfrm>
            <a:off x="342900" y="3751263"/>
            <a:ext cx="4324350" cy="476250"/>
          </a:xfrm>
          <a:prstGeom prst="rect">
            <a:avLst/>
          </a:prstGeom>
          <a:noFill/>
          <a:ln w="3810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9056" name="Line 1184"/>
          <p:cNvSpPr>
            <a:spLocks noChangeShapeType="1"/>
          </p:cNvSpPr>
          <p:nvPr/>
        </p:nvSpPr>
        <p:spPr bwMode="auto">
          <a:xfrm flipV="1">
            <a:off x="4608513" y="3859213"/>
            <a:ext cx="950912" cy="133350"/>
          </a:xfrm>
          <a:prstGeom prst="line">
            <a:avLst/>
          </a:prstGeom>
          <a:noFill/>
          <a:ln w="57150" cap="sq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grpSp>
        <p:nvGrpSpPr>
          <p:cNvPr id="23" name="Group 1206"/>
          <p:cNvGrpSpPr>
            <a:grpSpLocks/>
          </p:cNvGrpSpPr>
          <p:nvPr/>
        </p:nvGrpSpPr>
        <p:grpSpPr bwMode="auto">
          <a:xfrm>
            <a:off x="4586288" y="2924175"/>
            <a:ext cx="342900" cy="290513"/>
            <a:chOff x="4189" y="3477"/>
            <a:chExt cx="292" cy="248"/>
          </a:xfrm>
        </p:grpSpPr>
        <p:sp>
          <p:nvSpPr>
            <p:cNvPr id="209076" name="Line 1204"/>
            <p:cNvSpPr>
              <a:spLocks noChangeShapeType="1"/>
            </p:cNvSpPr>
            <p:nvPr/>
          </p:nvSpPr>
          <p:spPr bwMode="auto">
            <a:xfrm>
              <a:off x="4189" y="3477"/>
              <a:ext cx="277" cy="234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077" name="Line 1205"/>
            <p:cNvSpPr>
              <a:spLocks noChangeShapeType="1"/>
            </p:cNvSpPr>
            <p:nvPr/>
          </p:nvSpPr>
          <p:spPr bwMode="auto">
            <a:xfrm flipV="1">
              <a:off x="4192" y="3480"/>
              <a:ext cx="289" cy="245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4" name="Group 1207"/>
          <p:cNvGrpSpPr>
            <a:grpSpLocks/>
          </p:cNvGrpSpPr>
          <p:nvPr/>
        </p:nvGrpSpPr>
        <p:grpSpPr bwMode="auto">
          <a:xfrm>
            <a:off x="4605338" y="3394075"/>
            <a:ext cx="342900" cy="290513"/>
            <a:chOff x="4189" y="3477"/>
            <a:chExt cx="292" cy="248"/>
          </a:xfrm>
        </p:grpSpPr>
        <p:sp>
          <p:nvSpPr>
            <p:cNvPr id="209080" name="Line 1208"/>
            <p:cNvSpPr>
              <a:spLocks noChangeShapeType="1"/>
            </p:cNvSpPr>
            <p:nvPr/>
          </p:nvSpPr>
          <p:spPr bwMode="auto">
            <a:xfrm>
              <a:off x="4189" y="3477"/>
              <a:ext cx="277" cy="234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081" name="Line 1209"/>
            <p:cNvSpPr>
              <a:spLocks noChangeShapeType="1"/>
            </p:cNvSpPr>
            <p:nvPr/>
          </p:nvSpPr>
          <p:spPr bwMode="auto">
            <a:xfrm flipV="1">
              <a:off x="4192" y="3480"/>
              <a:ext cx="289" cy="245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5" name="Group 1225"/>
          <p:cNvGrpSpPr>
            <a:grpSpLocks/>
          </p:cNvGrpSpPr>
          <p:nvPr/>
        </p:nvGrpSpPr>
        <p:grpSpPr bwMode="auto">
          <a:xfrm>
            <a:off x="782638" y="1174750"/>
            <a:ext cx="3906837" cy="1112838"/>
            <a:chOff x="493" y="740"/>
            <a:chExt cx="2461" cy="701"/>
          </a:xfrm>
        </p:grpSpPr>
        <p:sp>
          <p:nvSpPr>
            <p:cNvPr id="209047" name="AutoShape 1175"/>
            <p:cNvSpPr>
              <a:spLocks noChangeArrowheads="1"/>
            </p:cNvSpPr>
            <p:nvPr/>
          </p:nvSpPr>
          <p:spPr bwMode="auto">
            <a:xfrm>
              <a:off x="493" y="800"/>
              <a:ext cx="1319" cy="641"/>
            </a:xfrm>
            <a:custGeom>
              <a:avLst/>
              <a:gdLst>
                <a:gd name="G0" fmla="+- 270483 0 0"/>
                <a:gd name="G1" fmla="+- 11324355 0 0"/>
                <a:gd name="G2" fmla="+- 270483 0 11324355"/>
                <a:gd name="G3" fmla="+- 10800 0 0"/>
                <a:gd name="G4" fmla="+- 0 0 27048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8822 0 0"/>
                <a:gd name="G9" fmla="+- 0 0 11324355"/>
                <a:gd name="G10" fmla="+- 8822 0 2700"/>
                <a:gd name="G11" fmla="cos G10 270483"/>
                <a:gd name="G12" fmla="sin G10 270483"/>
                <a:gd name="G13" fmla="cos 13500 270483"/>
                <a:gd name="G14" fmla="sin 13500 270483"/>
                <a:gd name="G15" fmla="+- G11 10800 0"/>
                <a:gd name="G16" fmla="+- G12 10800 0"/>
                <a:gd name="G17" fmla="+- G13 10800 0"/>
                <a:gd name="G18" fmla="+- G14 10800 0"/>
                <a:gd name="G19" fmla="*/ 8822 1 2"/>
                <a:gd name="G20" fmla="+- G19 5400 0"/>
                <a:gd name="G21" fmla="cos G20 270483"/>
                <a:gd name="G22" fmla="sin G20 270483"/>
                <a:gd name="G23" fmla="+- G21 10800 0"/>
                <a:gd name="G24" fmla="+- G12 G23 G22"/>
                <a:gd name="G25" fmla="+- G22 G23 G11"/>
                <a:gd name="G26" fmla="cos 10800 270483"/>
                <a:gd name="G27" fmla="sin 10800 270483"/>
                <a:gd name="G28" fmla="cos 8822 270483"/>
                <a:gd name="G29" fmla="sin 8822 27048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11324355"/>
                <a:gd name="G36" fmla="sin G34 11324355"/>
                <a:gd name="G37" fmla="+/ 11324355 27048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8822 G39"/>
                <a:gd name="G43" fmla="sin 8822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0510 w 21600"/>
                <a:gd name="T5" fmla="*/ 3 h 21600"/>
                <a:gd name="T6" fmla="*/ 1066 w 21600"/>
                <a:gd name="T7" fmla="*/ 12030 h 21600"/>
                <a:gd name="T8" fmla="*/ 10563 w 21600"/>
                <a:gd name="T9" fmla="*/ 1981 h 21600"/>
                <a:gd name="T10" fmla="*/ 24264 w 21600"/>
                <a:gd name="T11" fmla="*/ 11771 h 21600"/>
                <a:gd name="T12" fmla="*/ 20319 w 21600"/>
                <a:gd name="T13" fmla="*/ 15185 h 21600"/>
                <a:gd name="T14" fmla="*/ 16906 w 21600"/>
                <a:gd name="T15" fmla="*/ 1124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9599" y="11434"/>
                  </a:moveTo>
                  <a:cubicBezTo>
                    <a:pt x="19614" y="11223"/>
                    <a:pt x="19622" y="11011"/>
                    <a:pt x="19622" y="10800"/>
                  </a:cubicBezTo>
                  <a:cubicBezTo>
                    <a:pt x="19622" y="5927"/>
                    <a:pt x="15672" y="1978"/>
                    <a:pt x="10800" y="1978"/>
                  </a:cubicBezTo>
                  <a:cubicBezTo>
                    <a:pt x="5927" y="1978"/>
                    <a:pt x="1978" y="5927"/>
                    <a:pt x="1978" y="10800"/>
                  </a:cubicBezTo>
                  <a:cubicBezTo>
                    <a:pt x="1977" y="11169"/>
                    <a:pt x="2001" y="11539"/>
                    <a:pt x="2047" y="11906"/>
                  </a:cubicBezTo>
                  <a:lnTo>
                    <a:pt x="85" y="12154"/>
                  </a:lnTo>
                  <a:cubicBezTo>
                    <a:pt x="28" y="11705"/>
                    <a:pt x="0" y="11252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1059"/>
                    <a:pt x="21590" y="11318"/>
                    <a:pt x="21571" y="11577"/>
                  </a:cubicBezTo>
                  <a:lnTo>
                    <a:pt x="24264" y="11771"/>
                  </a:lnTo>
                  <a:lnTo>
                    <a:pt x="20319" y="15185"/>
                  </a:lnTo>
                  <a:lnTo>
                    <a:pt x="16906" y="11240"/>
                  </a:lnTo>
                  <a:lnTo>
                    <a:pt x="19599" y="11434"/>
                  </a:lnTo>
                  <a:close/>
                </a:path>
              </a:pathLst>
            </a:custGeom>
            <a:solidFill>
              <a:srgbClr val="00FF00"/>
            </a:solidFill>
            <a:ln w="38100" cap="sq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60" name="Text Box 1223"/>
            <p:cNvSpPr txBox="1">
              <a:spLocks noChangeArrowheads="1"/>
            </p:cNvSpPr>
            <p:nvPr/>
          </p:nvSpPr>
          <p:spPr bwMode="auto">
            <a:xfrm>
              <a:off x="1806" y="740"/>
              <a:ext cx="114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 sz="3200" b="1">
                  <a:solidFill>
                    <a:srgbClr val="008000"/>
                  </a:solidFill>
                  <a:effectLst/>
                  <a:ea typeface="中國龍淡古體" pitchFamily="49" charset="-120"/>
                </a:rPr>
                <a:t>相同的 </a:t>
              </a:r>
              <a:r>
                <a:rPr lang="en-US" altLang="zh-TW" sz="3200" b="1" i="1">
                  <a:solidFill>
                    <a:srgbClr val="008000"/>
                  </a:solidFill>
                  <a:effectLst/>
                  <a:ea typeface="中國龍淡古體" pitchFamily="49" charset="-120"/>
                </a:rPr>
                <a:t>id</a:t>
              </a:r>
              <a:endParaRPr lang="en-US" altLang="zh-TW" sz="1800" b="1">
                <a:solidFill>
                  <a:srgbClr val="008000"/>
                </a:solidFill>
                <a:effectLst/>
                <a:ea typeface="中國龍淡古體" pitchFamily="49" charset="-120"/>
              </a:endParaRPr>
            </a:p>
          </p:txBody>
        </p:sp>
      </p:grpSp>
      <p:sp>
        <p:nvSpPr>
          <p:cNvPr id="125" name="投影片編號版面配置區 124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63AFE8EC-56C4-43F4-B6B3-99D33C46411D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34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9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9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9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9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052" grpId="0" animBg="1"/>
      <p:bldP spid="20905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ext Box 2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zh-TW" altLang="en-US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4</a:t>
            </a:r>
            <a:endParaRPr lang="zh-TW" altLang="en-US" sz="2400">
              <a:effectLst/>
              <a:ea typeface="新細明體" pitchFamily="2" charset="-120"/>
            </a:endParaRPr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1217613" y="1479550"/>
            <a:ext cx="7697787" cy="1433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zh-TW" altLang="en-US" sz="3200" b="1" dirty="0">
                <a:solidFill>
                  <a:srgbClr val="FF3399"/>
                </a:solidFill>
                <a:effectLst/>
                <a:ea typeface="標楷體" pitchFamily="49" charset="-120"/>
              </a:rPr>
              <a:t>學校規定每個學生都須要學習一件樂器。</a:t>
            </a:r>
            <a:endParaRPr lang="zh-TW" altLang="zh-TW" sz="2800" dirty="0">
              <a:solidFill>
                <a:srgbClr val="FF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defRPr/>
            </a:pPr>
            <a:r>
              <a:rPr lang="zh-TW" altLang="en-US" sz="280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兩檔： </a:t>
            </a:r>
            <a:r>
              <a:rPr lang="en-US" altLang="zh-TW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STUDENT</a:t>
            </a:r>
            <a:r>
              <a:rPr lang="en-US" altLang="zh-TW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zh-TW" sz="280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&amp;</a:t>
            </a:r>
            <a:r>
              <a:rPr lang="en-US" altLang="zh-TW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TW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MUSIC</a:t>
            </a:r>
            <a:endParaRPr lang="en-US" altLang="zh-TW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defRPr/>
            </a:pPr>
            <a:r>
              <a:rPr lang="zh-TW" altLang="en-US" sz="280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共同欄： </a:t>
            </a:r>
            <a:r>
              <a:rPr lang="zh-TW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學生編號 </a:t>
            </a:r>
            <a:r>
              <a:rPr lang="en-US" altLang="zh-TW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id</a:t>
            </a:r>
            <a:endParaRPr lang="en-US" altLang="zh-TW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701675" y="3289300"/>
            <a:ext cx="7467600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zh-TW" altLang="zh-TW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zh-TW" altLang="en-US" sz="2400">
                <a:solidFill>
                  <a:srgbClr val="000000"/>
                </a:solidFill>
                <a:effectLst/>
                <a:ea typeface="標楷體" pitchFamily="65" charset="-120"/>
              </a:rPr>
              <a:t>	</a:t>
            </a:r>
            <a:r>
              <a:rPr lang="zh-TW" altLang="en-US" sz="2400" b="1" u="sng">
                <a:solidFill>
                  <a:srgbClr val="000000"/>
                </a:solidFill>
                <a:effectLst/>
                <a:ea typeface="標楷體" pitchFamily="65" charset="-120"/>
              </a:rPr>
              <a:t>欄名	類型	欄寬	內容</a:t>
            </a:r>
          </a:p>
          <a:p>
            <a:pPr marL="381000" lvl="2">
              <a:defRPr/>
            </a:pPr>
            <a:r>
              <a:rPr lang="zh-TW" altLang="en-US" sz="2400">
                <a:solidFill>
                  <a:srgbClr val="000000"/>
                </a:solidFill>
                <a:effectLst/>
                <a:ea typeface="標楷體" pitchFamily="65" charset="-120"/>
              </a:rPr>
              <a:t>	</a:t>
            </a:r>
            <a:r>
              <a:rPr lang="en-US" altLang="zh-TW" sz="2400">
                <a:solidFill>
                  <a:srgbClr val="000000"/>
                </a:solidFill>
                <a:effectLst/>
                <a:ea typeface="標楷體" pitchFamily="65" charset="-120"/>
              </a:rPr>
              <a:t>id	</a:t>
            </a:r>
            <a:r>
              <a:rPr lang="zh-TW" altLang="en-US" sz="2400">
                <a:solidFill>
                  <a:srgbClr val="000000"/>
                </a:solidFill>
                <a:effectLst/>
                <a:ea typeface="標楷體" pitchFamily="65" charset="-120"/>
              </a:rPr>
              <a:t>數字	4	學生編號</a:t>
            </a:r>
          </a:p>
          <a:p>
            <a:pPr marL="381000" lvl="2">
              <a:defRPr/>
            </a:pPr>
            <a:r>
              <a:rPr lang="zh-TW" altLang="en-US" sz="2400">
                <a:solidFill>
                  <a:srgbClr val="000000"/>
                </a:solidFill>
                <a:effectLst/>
                <a:ea typeface="標楷體" pitchFamily="65" charset="-120"/>
              </a:rPr>
              <a:t>	</a:t>
            </a:r>
            <a:r>
              <a:rPr lang="en-US" altLang="zh-TW" sz="2400">
                <a:solidFill>
                  <a:srgbClr val="000000"/>
                </a:solidFill>
                <a:effectLst/>
                <a:ea typeface="標楷體" pitchFamily="65" charset="-120"/>
              </a:rPr>
              <a:t>type	</a:t>
            </a:r>
            <a:r>
              <a:rPr lang="zh-TW" altLang="en-US" sz="2400">
                <a:solidFill>
                  <a:srgbClr val="000000"/>
                </a:solidFill>
                <a:effectLst/>
                <a:ea typeface="標楷體" pitchFamily="65" charset="-120"/>
              </a:rPr>
              <a:t>字符	10	樂器名稱</a:t>
            </a:r>
            <a:endParaRPr lang="zh-TW" altLang="zh-TW" sz="2400">
              <a:solidFill>
                <a:srgbClr val="000000"/>
              </a:solidFill>
              <a:effectLst/>
              <a:ea typeface="標楷體" pitchFamily="65" charset="-120"/>
            </a:endParaRPr>
          </a:p>
        </p:txBody>
      </p:sp>
      <p:sp>
        <p:nvSpPr>
          <p:cNvPr id="206854" name="Text Box 6"/>
          <p:cNvSpPr txBox="1">
            <a:spLocks noChangeArrowheads="1"/>
          </p:cNvSpPr>
          <p:nvPr/>
        </p:nvSpPr>
        <p:spPr bwMode="auto">
          <a:xfrm>
            <a:off x="1243013" y="2922588"/>
            <a:ext cx="1560512" cy="457200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 i="1">
                <a:solidFill>
                  <a:srgbClr val="000066"/>
                </a:solidFill>
                <a:effectLst/>
                <a:ea typeface="標楷體" pitchFamily="65" charset="-120"/>
              </a:rPr>
              <a:t>MUSIC</a:t>
            </a:r>
            <a:endParaRPr lang="zh-TW" altLang="en-US" sz="2400" i="1">
              <a:effectLst/>
              <a:ea typeface="標楷體" pitchFamily="65" charset="-120"/>
            </a:endParaRPr>
          </a:p>
        </p:txBody>
      </p:sp>
      <p:sp>
        <p:nvSpPr>
          <p:cNvPr id="20685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1365250" y="355600"/>
            <a:ext cx="5861050" cy="842963"/>
          </a:xfrm>
          <a:effectLst>
            <a:outerShdw dist="45791" dir="2021404" algn="ctr" rotWithShape="0">
              <a:schemeClr val="hlink"/>
            </a:outerShdw>
          </a:effectLst>
        </p:spPr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zh-TW" altLang="en-US" smtClean="0">
                <a:solidFill>
                  <a:srgbClr val="003300"/>
                </a:solidFill>
                <a:ea typeface="華康POP1體W5" pitchFamily="49" charset="-120"/>
              </a:rPr>
              <a:t>實例：樂器班</a:t>
            </a:r>
            <a:endParaRPr lang="zh-TW" altLang="zh-TW" smtClean="0">
              <a:solidFill>
                <a:srgbClr val="003300"/>
              </a:solidFill>
              <a:ea typeface="華康POP1體W5" pitchFamily="49" charset="-12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A058F526-156E-4A6A-9820-2D517F6EAE15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35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6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autoUpdateAnimBg="0"/>
      <p:bldP spid="206852" grpId="0" autoUpdateAnimBg="0"/>
      <p:bldP spid="206854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zh-TW" altLang="en-US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4</a:t>
            </a:r>
            <a:endParaRPr lang="zh-TW" altLang="en-US" sz="2400">
              <a:effectLst/>
              <a:ea typeface="新細明體" pitchFamily="2" charset="-120"/>
            </a:endParaRPr>
          </a:p>
        </p:txBody>
      </p:sp>
      <p:grpSp>
        <p:nvGrpSpPr>
          <p:cNvPr id="2" name="Group 85"/>
          <p:cNvGrpSpPr>
            <a:grpSpLocks/>
          </p:cNvGrpSpPr>
          <p:nvPr/>
        </p:nvGrpSpPr>
        <p:grpSpPr bwMode="auto">
          <a:xfrm>
            <a:off x="6172200" y="2308225"/>
            <a:ext cx="1752600" cy="2333625"/>
            <a:chOff x="3888" y="1454"/>
            <a:chExt cx="1104" cy="1470"/>
          </a:xfrm>
        </p:grpSpPr>
        <p:grpSp>
          <p:nvGrpSpPr>
            <p:cNvPr id="42026" name="Group 25"/>
            <p:cNvGrpSpPr>
              <a:grpSpLocks/>
            </p:cNvGrpSpPr>
            <p:nvPr/>
          </p:nvGrpSpPr>
          <p:grpSpPr bwMode="auto">
            <a:xfrm>
              <a:off x="3888" y="1688"/>
              <a:ext cx="1104" cy="986"/>
              <a:chOff x="3840" y="2784"/>
              <a:chExt cx="1200" cy="1152"/>
            </a:xfrm>
          </p:grpSpPr>
          <p:sp>
            <p:nvSpPr>
              <p:cNvPr id="154650" name="Rectangle 26"/>
              <p:cNvSpPr>
                <a:spLocks noChangeArrowheads="1"/>
              </p:cNvSpPr>
              <p:nvPr/>
            </p:nvSpPr>
            <p:spPr bwMode="auto">
              <a:xfrm>
                <a:off x="3840" y="2784"/>
                <a:ext cx="1200" cy="115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F99"/>
                  </a:gs>
                </a:gsLst>
                <a:lin ang="5400000" scaled="1"/>
              </a:gradFill>
              <a:ln w="38100" cap="sq">
                <a:solidFill>
                  <a:srgbClr val="FFCC00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4651" name="Line 27"/>
              <p:cNvSpPr>
                <a:spLocks noChangeShapeType="1"/>
              </p:cNvSpPr>
              <p:nvPr/>
            </p:nvSpPr>
            <p:spPr bwMode="auto">
              <a:xfrm>
                <a:off x="3840" y="3084"/>
                <a:ext cx="1200" cy="0"/>
              </a:xfrm>
              <a:prstGeom prst="line">
                <a:avLst/>
              </a:prstGeom>
              <a:noFill/>
              <a:ln w="38100" cap="sq">
                <a:solidFill>
                  <a:srgbClr val="FFCC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4652" name="Line 28"/>
              <p:cNvSpPr>
                <a:spLocks noChangeShapeType="1"/>
              </p:cNvSpPr>
              <p:nvPr/>
            </p:nvSpPr>
            <p:spPr bwMode="auto">
              <a:xfrm>
                <a:off x="3840" y="3360"/>
                <a:ext cx="1200" cy="0"/>
              </a:xfrm>
              <a:prstGeom prst="line">
                <a:avLst/>
              </a:prstGeom>
              <a:noFill/>
              <a:ln w="38100" cap="sq">
                <a:solidFill>
                  <a:srgbClr val="FFCC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4653" name="Line 29"/>
              <p:cNvSpPr>
                <a:spLocks noChangeShapeType="1"/>
              </p:cNvSpPr>
              <p:nvPr/>
            </p:nvSpPr>
            <p:spPr bwMode="auto">
              <a:xfrm>
                <a:off x="3840" y="3649"/>
                <a:ext cx="1200" cy="0"/>
              </a:xfrm>
              <a:prstGeom prst="line">
                <a:avLst/>
              </a:prstGeom>
              <a:noFill/>
              <a:ln w="38100" cap="sq">
                <a:solidFill>
                  <a:srgbClr val="FFCC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4654" name="Line 30"/>
              <p:cNvSpPr>
                <a:spLocks noChangeShapeType="1"/>
              </p:cNvSpPr>
              <p:nvPr/>
            </p:nvSpPr>
            <p:spPr bwMode="auto">
              <a:xfrm>
                <a:off x="4416" y="2784"/>
                <a:ext cx="0" cy="1152"/>
              </a:xfrm>
              <a:prstGeom prst="line">
                <a:avLst/>
              </a:prstGeom>
              <a:noFill/>
              <a:ln w="38100" cap="sq">
                <a:solidFill>
                  <a:srgbClr val="FFCC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54655" name="Text Box 31"/>
            <p:cNvSpPr txBox="1">
              <a:spLocks noChangeArrowheads="1"/>
            </p:cNvSpPr>
            <p:nvPr/>
          </p:nvSpPr>
          <p:spPr bwMode="auto">
            <a:xfrm>
              <a:off x="4128" y="2674"/>
              <a:ext cx="672" cy="250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TW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Music</a:t>
              </a:r>
              <a:endParaRPr lang="en-US" altLang="zh-TW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4656" name="Text Box 32"/>
            <p:cNvSpPr txBox="1">
              <a:spLocks noChangeArrowheads="1"/>
            </p:cNvSpPr>
            <p:nvPr/>
          </p:nvSpPr>
          <p:spPr bwMode="auto">
            <a:xfrm>
              <a:off x="4032" y="1454"/>
              <a:ext cx="240" cy="250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TW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id</a:t>
              </a:r>
              <a:endParaRPr lang="en-US" altLang="zh-TW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4667" name="Text Box 43"/>
            <p:cNvSpPr txBox="1">
              <a:spLocks noChangeArrowheads="1"/>
            </p:cNvSpPr>
            <p:nvPr/>
          </p:nvSpPr>
          <p:spPr bwMode="auto">
            <a:xfrm>
              <a:off x="3910" y="1887"/>
              <a:ext cx="576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TW" altLang="zh-TW" sz="2800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9801</a:t>
              </a:r>
              <a:endParaRPr lang="zh-TW" altLang="zh-TW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4669" name="Text Box 45"/>
            <p:cNvSpPr txBox="1">
              <a:spLocks noChangeArrowheads="1"/>
            </p:cNvSpPr>
            <p:nvPr/>
          </p:nvSpPr>
          <p:spPr bwMode="auto">
            <a:xfrm>
              <a:off x="4512" y="1454"/>
              <a:ext cx="432" cy="250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TW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type</a:t>
              </a:r>
              <a:endParaRPr lang="en-US" altLang="zh-TW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4" name="Group 84"/>
          <p:cNvGrpSpPr>
            <a:grpSpLocks/>
          </p:cNvGrpSpPr>
          <p:nvPr/>
        </p:nvGrpSpPr>
        <p:grpSpPr bwMode="auto">
          <a:xfrm>
            <a:off x="1752600" y="2308225"/>
            <a:ext cx="2667000" cy="2317750"/>
            <a:chOff x="1104" y="1454"/>
            <a:chExt cx="1680" cy="1460"/>
          </a:xfrm>
        </p:grpSpPr>
        <p:grpSp>
          <p:nvGrpSpPr>
            <p:cNvPr id="42014" name="Group 39"/>
            <p:cNvGrpSpPr>
              <a:grpSpLocks/>
            </p:cNvGrpSpPr>
            <p:nvPr/>
          </p:nvGrpSpPr>
          <p:grpSpPr bwMode="auto">
            <a:xfrm>
              <a:off x="1104" y="1688"/>
              <a:ext cx="1584" cy="986"/>
              <a:chOff x="1104" y="1008"/>
              <a:chExt cx="1584" cy="1152"/>
            </a:xfrm>
          </p:grpSpPr>
          <p:sp>
            <p:nvSpPr>
              <p:cNvPr id="154639" name="Rectangle 15"/>
              <p:cNvSpPr>
                <a:spLocks noChangeArrowheads="1"/>
              </p:cNvSpPr>
              <p:nvPr/>
            </p:nvSpPr>
            <p:spPr bwMode="auto">
              <a:xfrm>
                <a:off x="1104" y="1008"/>
                <a:ext cx="1584" cy="115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99CCFF"/>
                  </a:gs>
                </a:gsLst>
                <a:lin ang="5400000" scaled="1"/>
              </a:gradFill>
              <a:ln w="38100" cap="sq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4641" name="Line 17"/>
              <p:cNvSpPr>
                <a:spLocks noChangeShapeType="1"/>
              </p:cNvSpPr>
              <p:nvPr/>
            </p:nvSpPr>
            <p:spPr bwMode="auto">
              <a:xfrm>
                <a:off x="1104" y="1584"/>
                <a:ext cx="1584" cy="0"/>
              </a:xfrm>
              <a:prstGeom prst="line">
                <a:avLst/>
              </a:prstGeom>
              <a:noFill/>
              <a:ln w="38100" cap="sq">
                <a:solidFill>
                  <a:srgbClr val="0066FF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4643" name="Line 19"/>
              <p:cNvSpPr>
                <a:spLocks noChangeShapeType="1"/>
              </p:cNvSpPr>
              <p:nvPr/>
            </p:nvSpPr>
            <p:spPr bwMode="auto">
              <a:xfrm>
                <a:off x="1872" y="1008"/>
                <a:ext cx="0" cy="1152"/>
              </a:xfrm>
              <a:prstGeom prst="line">
                <a:avLst/>
              </a:prstGeom>
              <a:noFill/>
              <a:ln w="38100" cap="sq">
                <a:solidFill>
                  <a:srgbClr val="0066FF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4644" name="Line 20"/>
              <p:cNvSpPr>
                <a:spLocks noChangeShapeType="1"/>
              </p:cNvSpPr>
              <p:nvPr/>
            </p:nvSpPr>
            <p:spPr bwMode="auto">
              <a:xfrm>
                <a:off x="2256" y="1008"/>
                <a:ext cx="0" cy="1152"/>
              </a:xfrm>
              <a:prstGeom prst="line">
                <a:avLst/>
              </a:prstGeom>
              <a:noFill/>
              <a:ln w="38100" cap="sq">
                <a:solidFill>
                  <a:srgbClr val="0066FF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4660" name="Line 36"/>
              <p:cNvSpPr>
                <a:spLocks noChangeShapeType="1"/>
              </p:cNvSpPr>
              <p:nvPr/>
            </p:nvSpPr>
            <p:spPr bwMode="auto">
              <a:xfrm>
                <a:off x="1104" y="1297"/>
                <a:ext cx="1584" cy="0"/>
              </a:xfrm>
              <a:prstGeom prst="line">
                <a:avLst/>
              </a:prstGeom>
              <a:noFill/>
              <a:ln w="38100" cap="sq">
                <a:solidFill>
                  <a:srgbClr val="0066FF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4661" name="Line 37"/>
              <p:cNvSpPr>
                <a:spLocks noChangeShapeType="1"/>
              </p:cNvSpPr>
              <p:nvPr/>
            </p:nvSpPr>
            <p:spPr bwMode="auto">
              <a:xfrm>
                <a:off x="1104" y="1873"/>
                <a:ext cx="1584" cy="0"/>
              </a:xfrm>
              <a:prstGeom prst="line">
                <a:avLst/>
              </a:prstGeom>
              <a:noFill/>
              <a:ln w="38100" cap="sq">
                <a:solidFill>
                  <a:srgbClr val="0066FF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54645" name="Text Box 21"/>
            <p:cNvSpPr txBox="1">
              <a:spLocks noChangeArrowheads="1"/>
            </p:cNvSpPr>
            <p:nvPr/>
          </p:nvSpPr>
          <p:spPr bwMode="auto">
            <a:xfrm>
              <a:off x="1680" y="2664"/>
              <a:ext cx="672" cy="250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TW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Student</a:t>
              </a:r>
              <a:endParaRPr lang="en-US" altLang="zh-TW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4646" name="Text Box 22"/>
            <p:cNvSpPr txBox="1">
              <a:spLocks noChangeArrowheads="1"/>
            </p:cNvSpPr>
            <p:nvPr/>
          </p:nvSpPr>
          <p:spPr bwMode="auto">
            <a:xfrm>
              <a:off x="1259" y="1908"/>
              <a:ext cx="576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TW" altLang="zh-TW" sz="280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9801</a:t>
              </a:r>
              <a:endParaRPr lang="zh-TW" altLang="zh-TW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4665" name="Text Box 41"/>
            <p:cNvSpPr txBox="1">
              <a:spLocks noChangeArrowheads="1"/>
            </p:cNvSpPr>
            <p:nvPr/>
          </p:nvSpPr>
          <p:spPr bwMode="auto">
            <a:xfrm>
              <a:off x="1344" y="1454"/>
              <a:ext cx="240" cy="250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TW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id</a:t>
              </a:r>
              <a:endParaRPr lang="en-US" altLang="zh-TW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4670" name="Text Box 46"/>
            <p:cNvSpPr txBox="1">
              <a:spLocks noChangeArrowheads="1"/>
            </p:cNvSpPr>
            <p:nvPr/>
          </p:nvSpPr>
          <p:spPr bwMode="auto">
            <a:xfrm>
              <a:off x="1824" y="1454"/>
              <a:ext cx="528" cy="250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TW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name</a:t>
              </a:r>
              <a:endParaRPr lang="en-US" altLang="zh-TW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4671" name="Text Box 47"/>
            <p:cNvSpPr txBox="1">
              <a:spLocks noChangeArrowheads="1"/>
            </p:cNvSpPr>
            <p:nvPr/>
          </p:nvSpPr>
          <p:spPr bwMode="auto">
            <a:xfrm>
              <a:off x="2256" y="1454"/>
              <a:ext cx="528" cy="250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TW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class</a:t>
              </a:r>
              <a:endParaRPr lang="en-US" altLang="zh-TW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6" name="Group 86"/>
          <p:cNvGrpSpPr>
            <a:grpSpLocks/>
          </p:cNvGrpSpPr>
          <p:nvPr/>
        </p:nvGrpSpPr>
        <p:grpSpPr bwMode="auto">
          <a:xfrm>
            <a:off x="3581400" y="4891088"/>
            <a:ext cx="3276600" cy="1905000"/>
            <a:chOff x="2256" y="3081"/>
            <a:chExt cx="2064" cy="1200"/>
          </a:xfrm>
        </p:grpSpPr>
        <p:grpSp>
          <p:nvGrpSpPr>
            <p:cNvPr id="42000" name="Group 78"/>
            <p:cNvGrpSpPr>
              <a:grpSpLocks/>
            </p:cNvGrpSpPr>
            <p:nvPr/>
          </p:nvGrpSpPr>
          <p:grpSpPr bwMode="auto">
            <a:xfrm>
              <a:off x="2256" y="3308"/>
              <a:ext cx="2064" cy="767"/>
              <a:chOff x="2256" y="2832"/>
              <a:chExt cx="2064" cy="1056"/>
            </a:xfrm>
          </p:grpSpPr>
          <p:sp>
            <p:nvSpPr>
              <p:cNvPr id="154676" name="Rectangle 52"/>
              <p:cNvSpPr>
                <a:spLocks noChangeArrowheads="1"/>
              </p:cNvSpPr>
              <p:nvPr/>
            </p:nvSpPr>
            <p:spPr bwMode="auto">
              <a:xfrm>
                <a:off x="2256" y="2832"/>
                <a:ext cx="2064" cy="1056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chemeClr val="accent2"/>
                  </a:gs>
                </a:gsLst>
                <a:lin ang="5400000" scaled="1"/>
              </a:gradFill>
              <a:ln w="38100" cap="sq">
                <a:solidFill>
                  <a:srgbClr val="33CC33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4678" name="Line 54"/>
              <p:cNvSpPr>
                <a:spLocks noChangeShapeType="1"/>
              </p:cNvSpPr>
              <p:nvPr/>
            </p:nvSpPr>
            <p:spPr bwMode="auto">
              <a:xfrm>
                <a:off x="2256" y="3552"/>
                <a:ext cx="2064" cy="0"/>
              </a:xfrm>
              <a:prstGeom prst="line">
                <a:avLst/>
              </a:prstGeom>
              <a:noFill/>
              <a:ln w="38100" cap="sq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4679" name="Line 55"/>
              <p:cNvSpPr>
                <a:spLocks noChangeShapeType="1"/>
              </p:cNvSpPr>
              <p:nvPr/>
            </p:nvSpPr>
            <p:spPr bwMode="auto">
              <a:xfrm>
                <a:off x="2976" y="2832"/>
                <a:ext cx="0" cy="1056"/>
              </a:xfrm>
              <a:prstGeom prst="line">
                <a:avLst/>
              </a:prstGeom>
              <a:noFill/>
              <a:ln w="38100" cap="sq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4680" name="Line 56"/>
              <p:cNvSpPr>
                <a:spLocks noChangeShapeType="1"/>
              </p:cNvSpPr>
              <p:nvPr/>
            </p:nvSpPr>
            <p:spPr bwMode="auto">
              <a:xfrm>
                <a:off x="3408" y="2832"/>
                <a:ext cx="0" cy="1056"/>
              </a:xfrm>
              <a:prstGeom prst="line">
                <a:avLst/>
              </a:prstGeom>
              <a:noFill/>
              <a:ln w="38100" cap="sq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4681" name="Line 57"/>
              <p:cNvSpPr>
                <a:spLocks noChangeShapeType="1"/>
              </p:cNvSpPr>
              <p:nvPr/>
            </p:nvSpPr>
            <p:spPr bwMode="auto">
              <a:xfrm>
                <a:off x="3840" y="2832"/>
                <a:ext cx="0" cy="1056"/>
              </a:xfrm>
              <a:prstGeom prst="line">
                <a:avLst/>
              </a:prstGeom>
              <a:noFill/>
              <a:ln w="38100" cap="sq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4683" name="Line 59"/>
              <p:cNvSpPr>
                <a:spLocks noChangeShapeType="1"/>
              </p:cNvSpPr>
              <p:nvPr/>
            </p:nvSpPr>
            <p:spPr bwMode="auto">
              <a:xfrm>
                <a:off x="2256" y="3216"/>
                <a:ext cx="2064" cy="0"/>
              </a:xfrm>
              <a:prstGeom prst="line">
                <a:avLst/>
              </a:prstGeom>
              <a:noFill/>
              <a:ln w="38100" cap="sq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2001" name="Group 79"/>
            <p:cNvGrpSpPr>
              <a:grpSpLocks/>
            </p:cNvGrpSpPr>
            <p:nvPr/>
          </p:nvGrpSpPr>
          <p:grpSpPr bwMode="auto">
            <a:xfrm>
              <a:off x="2352" y="3081"/>
              <a:ext cx="1968" cy="1200"/>
              <a:chOff x="2352" y="2894"/>
              <a:chExt cx="1968" cy="1200"/>
            </a:xfrm>
          </p:grpSpPr>
          <p:sp>
            <p:nvSpPr>
              <p:cNvPr id="154684" name="Text Box 60"/>
              <p:cNvSpPr txBox="1">
                <a:spLocks noChangeArrowheads="1"/>
              </p:cNvSpPr>
              <p:nvPr/>
            </p:nvSpPr>
            <p:spPr bwMode="auto">
              <a:xfrm>
                <a:off x="2352" y="3348"/>
                <a:ext cx="624" cy="327"/>
              </a:xfrm>
              <a:prstGeom prst="rect">
                <a:avLst/>
              </a:prstGeom>
              <a:noFill/>
              <a:ln w="9525" cap="sq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zh-TW" altLang="zh-TW" sz="28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9801</a:t>
                </a:r>
                <a:endParaRPr lang="zh-TW" altLang="en-US" sz="28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54685" name="Text Box 61"/>
              <p:cNvSpPr txBox="1">
                <a:spLocks noChangeArrowheads="1"/>
              </p:cNvSpPr>
              <p:nvPr/>
            </p:nvSpPr>
            <p:spPr bwMode="auto">
              <a:xfrm>
                <a:off x="2896" y="3844"/>
                <a:ext cx="1008" cy="250"/>
              </a:xfrm>
              <a:prstGeom prst="rect">
                <a:avLst/>
              </a:prstGeom>
              <a:noFill/>
              <a:ln w="9525" cap="sq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zh-TW" altLang="en-US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接合的結果</a:t>
                </a:r>
              </a:p>
            </p:txBody>
          </p:sp>
          <p:sp>
            <p:nvSpPr>
              <p:cNvPr id="154686" name="Text Box 62"/>
              <p:cNvSpPr txBox="1">
                <a:spLocks noChangeArrowheads="1"/>
              </p:cNvSpPr>
              <p:nvPr/>
            </p:nvSpPr>
            <p:spPr bwMode="auto">
              <a:xfrm>
                <a:off x="2448" y="2894"/>
                <a:ext cx="240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zh-TW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id</a:t>
                </a:r>
                <a:endParaRPr lang="en-US" altLang="zh-TW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54687" name="Text Box 63"/>
              <p:cNvSpPr txBox="1">
                <a:spLocks noChangeArrowheads="1"/>
              </p:cNvSpPr>
              <p:nvPr/>
            </p:nvSpPr>
            <p:spPr bwMode="auto">
              <a:xfrm>
                <a:off x="2976" y="2894"/>
                <a:ext cx="528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zh-TW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name</a:t>
                </a:r>
                <a:endParaRPr lang="en-US" altLang="zh-TW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54688" name="Text Box 64"/>
              <p:cNvSpPr txBox="1">
                <a:spLocks noChangeArrowheads="1"/>
              </p:cNvSpPr>
              <p:nvPr/>
            </p:nvSpPr>
            <p:spPr bwMode="auto">
              <a:xfrm>
                <a:off x="3408" y="2904"/>
                <a:ext cx="528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zh-TW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class</a:t>
                </a:r>
                <a:endParaRPr lang="en-US" altLang="zh-TW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54689" name="Text Box 65"/>
              <p:cNvSpPr txBox="1">
                <a:spLocks noChangeArrowheads="1"/>
              </p:cNvSpPr>
              <p:nvPr/>
            </p:nvSpPr>
            <p:spPr bwMode="auto">
              <a:xfrm>
                <a:off x="3888" y="2894"/>
                <a:ext cx="432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zh-TW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type</a:t>
                </a:r>
                <a:endParaRPr lang="en-US" altLang="zh-TW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grpSp>
        <p:nvGrpSpPr>
          <p:cNvPr id="9" name="Group 91"/>
          <p:cNvGrpSpPr>
            <a:grpSpLocks/>
          </p:cNvGrpSpPr>
          <p:nvPr/>
        </p:nvGrpSpPr>
        <p:grpSpPr bwMode="auto">
          <a:xfrm>
            <a:off x="4267200" y="2944813"/>
            <a:ext cx="1876425" cy="2090737"/>
            <a:chOff x="2688" y="1855"/>
            <a:chExt cx="1182" cy="1317"/>
          </a:xfrm>
        </p:grpSpPr>
        <p:sp>
          <p:nvSpPr>
            <p:cNvPr id="154659" name="Text Box 35"/>
            <p:cNvSpPr txBox="1">
              <a:spLocks noChangeArrowheads="1"/>
            </p:cNvSpPr>
            <p:nvPr/>
          </p:nvSpPr>
          <p:spPr bwMode="auto">
            <a:xfrm>
              <a:off x="2872" y="1855"/>
              <a:ext cx="835" cy="250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TW" altLang="en-US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相同的 </a:t>
              </a:r>
              <a:r>
                <a:rPr lang="en-US" altLang="zh-TW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id</a:t>
              </a:r>
              <a:endParaRPr lang="en-US" altLang="zh-TW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4693" name="Line 69"/>
            <p:cNvSpPr>
              <a:spLocks noChangeShapeType="1"/>
            </p:cNvSpPr>
            <p:nvPr/>
          </p:nvSpPr>
          <p:spPr bwMode="auto">
            <a:xfrm>
              <a:off x="3276" y="2308"/>
              <a:ext cx="0" cy="864"/>
            </a:xfrm>
            <a:prstGeom prst="line">
              <a:avLst/>
            </a:prstGeom>
            <a:noFill/>
            <a:ln w="38100" cap="sq">
              <a:solidFill>
                <a:srgbClr val="000000"/>
              </a:solidFill>
              <a:round/>
              <a:headEnd type="oval" w="lg" len="lg"/>
              <a:tailEnd type="triangle" w="lg" len="lg"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6" name="Line 72"/>
            <p:cNvSpPr>
              <a:spLocks noChangeShapeType="1"/>
            </p:cNvSpPr>
            <p:nvPr/>
          </p:nvSpPr>
          <p:spPr bwMode="auto">
            <a:xfrm>
              <a:off x="2688" y="2020"/>
              <a:ext cx="480" cy="240"/>
            </a:xfrm>
            <a:prstGeom prst="line">
              <a:avLst/>
            </a:prstGeom>
            <a:noFill/>
            <a:ln w="38100" cap="sq">
              <a:solidFill>
                <a:srgbClr val="000000"/>
              </a:solidFill>
              <a:round/>
              <a:headEnd type="none" w="lg" len="lg"/>
              <a:tailEnd type="triangle" w="lg" len="lg"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8" name="Line 74"/>
            <p:cNvSpPr>
              <a:spLocks noChangeShapeType="1"/>
            </p:cNvSpPr>
            <p:nvPr/>
          </p:nvSpPr>
          <p:spPr bwMode="auto">
            <a:xfrm flipH="1">
              <a:off x="3360" y="2020"/>
              <a:ext cx="480" cy="240"/>
            </a:xfrm>
            <a:prstGeom prst="line">
              <a:avLst/>
            </a:prstGeom>
            <a:noFill/>
            <a:ln w="38100" cap="sq">
              <a:solidFill>
                <a:srgbClr val="000000"/>
              </a:solidFill>
              <a:round/>
              <a:headEnd type="none" w="lg" len="lg"/>
              <a:tailEnd type="triangle" w="lg" len="lg"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9" name="Text Box 75"/>
            <p:cNvSpPr txBox="1">
              <a:spLocks noChangeArrowheads="1"/>
            </p:cNvSpPr>
            <p:nvPr/>
          </p:nvSpPr>
          <p:spPr bwMode="auto">
            <a:xfrm>
              <a:off x="2689" y="2536"/>
              <a:ext cx="1181" cy="327"/>
            </a:xfrm>
            <a:prstGeom prst="rect">
              <a:avLst/>
            </a:prstGeom>
            <a:noFill/>
            <a:ln w="9525" cap="sq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zh-TW" altLang="en-US" sz="28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標楷體" pitchFamily="49" charset="-120"/>
                </a:rPr>
                <a:t>自然 接合</a:t>
              </a:r>
              <a:endParaRPr lang="zh-TW" altLang="zh-TW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49" charset="-120"/>
              </a:endParaRPr>
            </a:p>
          </p:txBody>
        </p:sp>
      </p:grpSp>
      <p:sp>
        <p:nvSpPr>
          <p:cNvPr id="154701" name="Rectangle 77"/>
          <p:cNvSpPr>
            <a:spLocks noChangeArrowheads="1"/>
          </p:cNvSpPr>
          <p:nvPr/>
        </p:nvSpPr>
        <p:spPr bwMode="auto">
          <a:xfrm>
            <a:off x="0" y="1365250"/>
            <a:ext cx="89154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例25	列出所有學生的</a:t>
            </a:r>
            <a:r>
              <a:rPr lang="zh-TW" altLang="en-US" sz="28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名字</a:t>
            </a:r>
            <a:r>
              <a:rPr lang="zh-TW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及</a:t>
            </a:r>
            <a:r>
              <a:rPr lang="zh-TW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所學習的樂器</a:t>
            </a:r>
            <a:r>
              <a:rPr lang="zh-TW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名稱。</a:t>
            </a:r>
            <a:endParaRPr lang="zh-TW" altLang="zh-TW" sz="28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154711" name="AutoShape 87"/>
          <p:cNvSpPr>
            <a:spLocks noChangeArrowheads="1"/>
          </p:cNvSpPr>
          <p:nvPr/>
        </p:nvSpPr>
        <p:spPr bwMode="auto">
          <a:xfrm flipV="1">
            <a:off x="2362200" y="5670550"/>
            <a:ext cx="1127125" cy="403225"/>
          </a:xfrm>
          <a:prstGeom prst="rightArrow">
            <a:avLst>
              <a:gd name="adj1" fmla="val 14963"/>
              <a:gd name="adj2" fmla="val 44893"/>
            </a:avLst>
          </a:prstGeom>
          <a:solidFill>
            <a:srgbClr val="FFFF00"/>
          </a:solidFill>
          <a:ln w="12700" cap="sq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41993" name="Rectangle 89"/>
          <p:cNvSpPr>
            <a:spLocks noChangeArrowheads="1"/>
          </p:cNvSpPr>
          <p:nvPr>
            <p:ph type="title" idx="4294967295"/>
          </p:nvPr>
        </p:nvSpPr>
        <p:spPr>
          <a:xfrm>
            <a:off x="1457325" y="388938"/>
            <a:ext cx="6834188" cy="808037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自然接合</a:t>
            </a:r>
            <a:r>
              <a:rPr lang="en-US" altLang="zh-TW" b="1" smtClean="0">
                <a:solidFill>
                  <a:schemeClr val="tx1"/>
                </a:solidFill>
                <a:ea typeface="華康POP1體W5" pitchFamily="49" charset="-120"/>
              </a:rPr>
              <a:t>Natural join</a:t>
            </a:r>
            <a:endParaRPr lang="zh-TW" altLang="zh-TW" b="1" smtClean="0">
              <a:solidFill>
                <a:schemeClr val="tx1"/>
              </a:solidFill>
              <a:ea typeface="華康POP1體W5" pitchFamily="49" charset="-120"/>
            </a:endParaRPr>
          </a:p>
        </p:txBody>
      </p:sp>
      <p:sp>
        <p:nvSpPr>
          <p:cNvPr id="51" name="投影片編號版面配置區 50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1D86A02B-E1E7-4D75-BC38-5C561AF069FD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36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4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4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701" grpId="0" autoUpdateAnimBg="0"/>
      <p:bldP spid="15471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246063" y="2233613"/>
            <a:ext cx="8686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</a:pPr>
            <a:r>
              <a:rPr lang="zh-TW" altLang="zh-TW" sz="2600">
                <a:solidFill>
                  <a:srgbClr val="000000"/>
                </a:solidFill>
                <a:effectLst/>
              </a:rPr>
              <a:t>		</a:t>
            </a:r>
            <a:r>
              <a:rPr lang="en-US" altLang="zh-TW" sz="2600" b="1">
                <a:solidFill>
                  <a:srgbClr val="000066"/>
                </a:solidFill>
                <a:effectLst/>
              </a:rPr>
              <a:t>SELECT s.class, s.name, s.id, m.type ;</a:t>
            </a:r>
          </a:p>
          <a:p>
            <a:pPr marL="762000" lvl="1" indent="-476250" defTabSz="762000" eaLnBrk="1" hangingPunct="1">
              <a:spcBef>
                <a:spcPct val="20000"/>
              </a:spcBef>
            </a:pPr>
            <a:r>
              <a:rPr lang="en-US" altLang="zh-TW" sz="2600" b="1">
                <a:solidFill>
                  <a:srgbClr val="000066"/>
                </a:solidFill>
                <a:effectLst/>
              </a:rPr>
              <a:t>		FROM student s, music m ;</a:t>
            </a:r>
          </a:p>
          <a:p>
            <a:pPr marL="1181100" lvl="2" indent="-228600" defTabSz="762000" eaLnBrk="1" hangingPunct="1">
              <a:spcBef>
                <a:spcPct val="20000"/>
              </a:spcBef>
            </a:pPr>
            <a:r>
              <a:rPr lang="en-US" altLang="zh-TW" sz="2600" b="1">
                <a:solidFill>
                  <a:srgbClr val="000066"/>
                </a:solidFill>
                <a:effectLst/>
              </a:rPr>
              <a:t>		WHERE s.id=m.id ORDER BY class, name</a:t>
            </a: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zh-TW" altLang="en-US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4</a:t>
            </a:r>
            <a:endParaRPr lang="zh-TW" altLang="en-US" sz="2400">
              <a:effectLst/>
              <a:ea typeface="新細明體" pitchFamily="2" charset="-120"/>
            </a:endParaRPr>
          </a:p>
        </p:txBody>
      </p:sp>
      <p:graphicFrame>
        <p:nvGraphicFramePr>
          <p:cNvPr id="222208" name="Object 0"/>
          <p:cNvGraphicFramePr>
            <a:graphicFrameLocks noChangeAspect="1"/>
          </p:cNvGraphicFramePr>
          <p:nvPr/>
        </p:nvGraphicFramePr>
        <p:xfrm>
          <a:off x="3276600" y="3760788"/>
          <a:ext cx="3200400" cy="2676525"/>
        </p:xfrm>
        <a:graphic>
          <a:graphicData uri="http://schemas.openxmlformats.org/presentationml/2006/ole">
            <p:oleObj spid="_x0000_s3074" name="工作表" r:id="rId4" imgW="2267188" imgH="1895713" progId="Excel.Sheet.8">
              <p:embed/>
            </p:oleObj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69950" y="3743325"/>
            <a:ext cx="1558925" cy="661988"/>
            <a:chOff x="649" y="1038"/>
            <a:chExt cx="982" cy="417"/>
          </a:xfrm>
        </p:grpSpPr>
        <p:sp>
          <p:nvSpPr>
            <p:cNvPr id="156679" name="AutoShape 7"/>
            <p:cNvSpPr>
              <a:spLocks noChangeArrowheads="1"/>
            </p:cNvSpPr>
            <p:nvPr/>
          </p:nvSpPr>
          <p:spPr bwMode="auto">
            <a:xfrm>
              <a:off x="649" y="1038"/>
              <a:ext cx="933" cy="417"/>
            </a:xfrm>
            <a:prstGeom prst="notchedRightArrow">
              <a:avLst>
                <a:gd name="adj1" fmla="val 50000"/>
                <a:gd name="adj2" fmla="val 55935"/>
              </a:avLst>
            </a:prstGeom>
            <a:solidFill>
              <a:srgbClr val="FFFF00"/>
            </a:solidFill>
            <a:ln w="12700">
              <a:solidFill>
                <a:srgbClr val="FF3399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2" name="Text Box 8"/>
            <p:cNvSpPr txBox="1">
              <a:spLocks noChangeArrowheads="1"/>
            </p:cNvSpPr>
            <p:nvPr/>
          </p:nvSpPr>
          <p:spPr bwMode="auto">
            <a:xfrm>
              <a:off x="754" y="1110"/>
              <a:ext cx="877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 sz="2400" b="1" i="1">
                  <a:solidFill>
                    <a:srgbClr val="FF0066"/>
                  </a:solidFill>
                  <a:effectLst/>
                  <a:ea typeface="華康中黑體" pitchFamily="49" charset="-120"/>
                </a:rPr>
                <a:t>結果</a:t>
              </a:r>
              <a:endParaRPr lang="zh-TW" altLang="zh-TW" sz="2400" b="1" i="1">
                <a:solidFill>
                  <a:srgbClr val="FF0066"/>
                </a:solidFill>
                <a:effectLst/>
                <a:ea typeface="華康中黑體" pitchFamily="49" charset="-120"/>
              </a:endParaRPr>
            </a:p>
          </p:txBody>
        </p:sp>
      </p:grpSp>
      <p:sp>
        <p:nvSpPr>
          <p:cNvPr id="156681" name="Rectangle 9"/>
          <p:cNvSpPr>
            <a:spLocks noChangeArrowheads="1"/>
          </p:cNvSpPr>
          <p:nvPr/>
        </p:nvSpPr>
        <p:spPr bwMode="auto">
          <a:xfrm>
            <a:off x="0" y="1365250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例25	列出所有學生的</a:t>
            </a:r>
            <a:r>
              <a:rPr lang="zh-TW" altLang="en-US" sz="28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名字</a:t>
            </a:r>
            <a:r>
              <a:rPr lang="zh-TW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及</a:t>
            </a:r>
            <a:r>
              <a:rPr lang="zh-TW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所學習的樂器</a:t>
            </a:r>
            <a:r>
              <a:rPr lang="zh-TW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名稱。</a:t>
            </a:r>
            <a:endParaRPr lang="zh-TW" altLang="zh-TW" sz="28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3079" name="Rectangle 11"/>
          <p:cNvSpPr>
            <a:spLocks noChangeArrowheads="1"/>
          </p:cNvSpPr>
          <p:nvPr>
            <p:ph type="title" idx="4294967295"/>
          </p:nvPr>
        </p:nvSpPr>
        <p:spPr>
          <a:xfrm>
            <a:off x="1457325" y="388938"/>
            <a:ext cx="3249613" cy="808037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自然接合</a:t>
            </a:r>
            <a:endParaRPr lang="zh-TW" altLang="zh-TW" b="1" smtClean="0">
              <a:solidFill>
                <a:schemeClr val="tx1"/>
              </a:solidFill>
              <a:ea typeface="華康POP1體W5" pitchFamily="49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0FC32C99-CC77-402D-91AF-D80D6F29CA68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37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2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2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ChangeArrowheads="1"/>
          </p:cNvSpPr>
          <p:nvPr/>
        </p:nvSpPr>
        <p:spPr bwMode="auto">
          <a:xfrm>
            <a:off x="0" y="1600200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例26	列出</a:t>
            </a:r>
            <a:r>
              <a:rPr lang="zh-TW" altLang="en-US" sz="3600" dirty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每班</a:t>
            </a:r>
            <a:r>
              <a:rPr lang="zh-TW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學習</a:t>
            </a:r>
            <a:r>
              <a:rPr lang="zh-TW" alt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鋼琴</a:t>
            </a:r>
            <a:r>
              <a:rPr lang="zh-TW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的學生數目。</a:t>
            </a:r>
            <a:endParaRPr lang="zh-TW" altLang="zh-TW" sz="3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zh-TW" altLang="en-US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4</a:t>
            </a:r>
            <a:endParaRPr lang="zh-TW" altLang="en-US" sz="2400">
              <a:effectLst/>
              <a:ea typeface="新細明體" pitchFamily="2" charset="-120"/>
            </a:endParaRPr>
          </a:p>
        </p:txBody>
      </p:sp>
      <p:sp>
        <p:nvSpPr>
          <p:cNvPr id="188424" name="AutoShape 8"/>
          <p:cNvSpPr>
            <a:spLocks noChangeArrowheads="1"/>
          </p:cNvSpPr>
          <p:nvPr/>
        </p:nvSpPr>
        <p:spPr bwMode="auto">
          <a:xfrm>
            <a:off x="674688" y="2573338"/>
            <a:ext cx="7751762" cy="3578225"/>
          </a:xfrm>
          <a:prstGeom prst="roundRect">
            <a:avLst>
              <a:gd name="adj" fmla="val 16667"/>
            </a:avLst>
          </a:prstGeom>
          <a:noFill/>
          <a:ln w="76200" cap="sq">
            <a:solidFill>
              <a:srgbClr val="000099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zh-TW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古印體" pitchFamily="49" charset="-120"/>
              </a:rPr>
              <a:t>三部分</a:t>
            </a:r>
            <a:r>
              <a:rPr lang="zh-TW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</a:p>
          <a:p>
            <a:pPr>
              <a:defRPr/>
            </a:pPr>
            <a:endParaRPr lang="zh-TW" altLang="zh-TW" sz="1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zh-TW" altLang="zh-TW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(1)	</a:t>
            </a:r>
            <a:r>
              <a:rPr lang="zh-TW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中黑體" pitchFamily="49" charset="-120"/>
              </a:rPr>
              <a:t>自然接合</a:t>
            </a:r>
            <a:r>
              <a:rPr lang="zh-TW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  <a:r>
              <a:rPr lang="zh-TW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中黑體" pitchFamily="49" charset="-120"/>
              </a:rPr>
              <a:t>以</a:t>
            </a:r>
            <a:r>
              <a:rPr lang="zh-TW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TW" sz="40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id</a:t>
            </a:r>
            <a:r>
              <a:rPr lang="en-US" altLang="zh-TW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zh-TW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中黑體" pitchFamily="49" charset="-120"/>
              </a:rPr>
              <a:t>來接合</a:t>
            </a:r>
            <a:r>
              <a:rPr lang="zh-TW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  <a:p>
            <a:pPr>
              <a:defRPr/>
            </a:pPr>
            <a:endParaRPr lang="zh-TW" altLang="zh-TW" sz="1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zh-TW" altLang="zh-TW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(2)	</a:t>
            </a:r>
            <a:r>
              <a:rPr lang="zh-TW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中黑體" pitchFamily="49" charset="-120"/>
              </a:rPr>
              <a:t>條件：</a:t>
            </a:r>
            <a:r>
              <a:rPr lang="zh-TW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TW" sz="40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m.type="Piano"</a:t>
            </a:r>
            <a:endParaRPr lang="en-US" altLang="zh-TW" sz="40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en-US" altLang="zh-TW" sz="1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zh-TW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(3)	</a:t>
            </a:r>
            <a:r>
              <a:rPr lang="zh-TW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中黑體" pitchFamily="49" charset="-120"/>
              </a:rPr>
              <a:t>群組：</a:t>
            </a:r>
            <a:r>
              <a:rPr lang="en-US" altLang="zh-TW" sz="40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GROUP BY class</a:t>
            </a:r>
            <a:endParaRPr lang="en-US" altLang="zh-TW" sz="32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013" name="Rectangle 10"/>
          <p:cNvSpPr>
            <a:spLocks noChangeArrowheads="1"/>
          </p:cNvSpPr>
          <p:nvPr>
            <p:ph type="title" idx="4294967295"/>
          </p:nvPr>
        </p:nvSpPr>
        <p:spPr>
          <a:xfrm>
            <a:off x="1457325" y="388938"/>
            <a:ext cx="3249613" cy="808037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自然接合</a:t>
            </a:r>
            <a:endParaRPr lang="zh-TW" altLang="zh-TW" b="1" smtClean="0">
              <a:solidFill>
                <a:schemeClr val="tx1"/>
              </a:solidFill>
              <a:ea typeface="華康POP1體W5" pitchFamily="49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8BBE8582-46B5-4F00-892F-9BF58D7A3581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38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 autoUpdateAnimBg="0"/>
      <p:bldP spid="188424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0" y="1600200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例26	列出</a:t>
            </a:r>
            <a:r>
              <a:rPr lang="zh-TW" altLang="en-US" sz="3600" dirty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每班</a:t>
            </a:r>
            <a:r>
              <a:rPr lang="zh-TW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學習</a:t>
            </a:r>
            <a:r>
              <a:rPr lang="zh-TW" alt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鋼琴</a:t>
            </a:r>
            <a:r>
              <a:rPr lang="zh-TW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的學生數目。</a:t>
            </a:r>
            <a:endParaRPr lang="zh-TW" altLang="zh-TW" sz="3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228600" y="2460625"/>
            <a:ext cx="86868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</a:pPr>
            <a:r>
              <a:rPr lang="zh-TW" altLang="zh-TW" sz="2600">
                <a:solidFill>
                  <a:srgbClr val="000000"/>
                </a:solidFill>
                <a:effectLst/>
              </a:rPr>
              <a:t>		</a:t>
            </a:r>
            <a:r>
              <a:rPr lang="en-US" altLang="zh-TW" sz="2600" b="1">
                <a:solidFill>
                  <a:srgbClr val="000066"/>
                </a:solidFill>
                <a:effectLst/>
              </a:rPr>
              <a:t>SELECT s.class, COUNT(*) ;</a:t>
            </a:r>
          </a:p>
          <a:p>
            <a:pPr marL="762000" lvl="1" indent="-476250" defTabSz="762000" eaLnBrk="1" hangingPunct="1">
              <a:spcBef>
                <a:spcPct val="20000"/>
              </a:spcBef>
            </a:pPr>
            <a:r>
              <a:rPr lang="en-US" altLang="zh-TW" sz="2600" b="1">
                <a:solidFill>
                  <a:srgbClr val="000066"/>
                </a:solidFill>
                <a:effectLst/>
              </a:rPr>
              <a:t>		FROM student s, music m ;</a:t>
            </a:r>
          </a:p>
          <a:p>
            <a:pPr marL="1181100" lvl="2" indent="-228600" defTabSz="762000" eaLnBrk="1" hangingPunct="1">
              <a:spcBef>
                <a:spcPct val="20000"/>
              </a:spcBef>
            </a:pPr>
            <a:r>
              <a:rPr lang="en-US" altLang="zh-TW" sz="2600" b="1">
                <a:solidFill>
                  <a:srgbClr val="000066"/>
                </a:solidFill>
                <a:effectLst/>
              </a:rPr>
              <a:t>		WHERE s.id=m.id AND m.type="Piano" ;</a:t>
            </a:r>
          </a:p>
          <a:p>
            <a:pPr marL="1181100" lvl="2" indent="-228600" defTabSz="762000" eaLnBrk="1" hangingPunct="1">
              <a:spcBef>
                <a:spcPct val="20000"/>
              </a:spcBef>
            </a:pPr>
            <a:r>
              <a:rPr lang="en-US" altLang="zh-TW" sz="2600" b="1">
                <a:solidFill>
                  <a:srgbClr val="000066"/>
                </a:solidFill>
                <a:effectLst/>
              </a:rPr>
              <a:t>		GROUP BY class ORDER BY class</a:t>
            </a: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zh-TW" altLang="en-US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4</a:t>
            </a:r>
            <a:endParaRPr lang="zh-TW" altLang="en-US" sz="2400">
              <a:effectLst/>
              <a:ea typeface="新細明體" pitchFamily="2" charset="-120"/>
            </a:endParaRPr>
          </a:p>
        </p:txBody>
      </p:sp>
      <p:graphicFrame>
        <p:nvGraphicFramePr>
          <p:cNvPr id="223232" name="Object 0"/>
          <p:cNvGraphicFramePr>
            <a:graphicFrameLocks noChangeAspect="1"/>
          </p:cNvGraphicFramePr>
          <p:nvPr/>
        </p:nvGraphicFramePr>
        <p:xfrm>
          <a:off x="3370263" y="4484688"/>
          <a:ext cx="1992312" cy="1198562"/>
        </p:xfrm>
        <a:graphic>
          <a:graphicData uri="http://schemas.openxmlformats.org/presentationml/2006/ole">
            <p:oleObj spid="_x0000_s4098" name="工作表" r:id="rId4" imgW="1419463" imgH="847963" progId="Excel.Sheet.8">
              <p:embed/>
            </p:oleObj>
          </a:graphicData>
        </a:graphic>
      </p:graphicFrame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869950" y="4451350"/>
            <a:ext cx="1558925" cy="661988"/>
            <a:chOff x="649" y="1038"/>
            <a:chExt cx="982" cy="417"/>
          </a:xfrm>
        </p:grpSpPr>
        <p:sp>
          <p:nvSpPr>
            <p:cNvPr id="126989" name="AutoShape 13"/>
            <p:cNvSpPr>
              <a:spLocks noChangeArrowheads="1"/>
            </p:cNvSpPr>
            <p:nvPr/>
          </p:nvSpPr>
          <p:spPr bwMode="auto">
            <a:xfrm>
              <a:off x="649" y="1038"/>
              <a:ext cx="933" cy="417"/>
            </a:xfrm>
            <a:prstGeom prst="notchedRightArrow">
              <a:avLst>
                <a:gd name="adj1" fmla="val 50000"/>
                <a:gd name="adj2" fmla="val 55935"/>
              </a:avLst>
            </a:prstGeom>
            <a:solidFill>
              <a:srgbClr val="FFFF00"/>
            </a:solidFill>
            <a:ln w="12700">
              <a:solidFill>
                <a:srgbClr val="FF3399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Text Box 14"/>
            <p:cNvSpPr txBox="1">
              <a:spLocks noChangeArrowheads="1"/>
            </p:cNvSpPr>
            <p:nvPr/>
          </p:nvSpPr>
          <p:spPr bwMode="auto">
            <a:xfrm>
              <a:off x="754" y="1110"/>
              <a:ext cx="877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 sz="2400" b="1" i="1">
                  <a:solidFill>
                    <a:srgbClr val="FF0066"/>
                  </a:solidFill>
                  <a:effectLst/>
                  <a:ea typeface="華康中黑體" pitchFamily="49" charset="-120"/>
                </a:rPr>
                <a:t>結果</a:t>
              </a:r>
              <a:endParaRPr lang="zh-TW" altLang="zh-TW" sz="2400" b="1" i="1">
                <a:solidFill>
                  <a:srgbClr val="FF0066"/>
                </a:solidFill>
                <a:effectLst/>
                <a:ea typeface="華康中黑體" pitchFamily="49" charset="-120"/>
              </a:endParaRPr>
            </a:p>
          </p:txBody>
        </p:sp>
      </p:grpSp>
      <p:sp>
        <p:nvSpPr>
          <p:cNvPr id="4103" name="Rectangle 16"/>
          <p:cNvSpPr>
            <a:spLocks noChangeArrowheads="1"/>
          </p:cNvSpPr>
          <p:nvPr>
            <p:ph type="title" idx="4294967295"/>
          </p:nvPr>
        </p:nvSpPr>
        <p:spPr>
          <a:xfrm>
            <a:off x="1457325" y="388938"/>
            <a:ext cx="3249613" cy="808037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自然接合</a:t>
            </a:r>
            <a:endParaRPr lang="zh-TW" altLang="zh-TW" b="1" smtClean="0">
              <a:solidFill>
                <a:schemeClr val="tx1"/>
              </a:solidFill>
              <a:ea typeface="華康POP1體W5" pitchFamily="49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9A77542D-E1CB-444B-A473-2895E8B7B278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39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3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3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Text Box 1027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zh-TW" altLang="en-US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2</a:t>
            </a:r>
            <a:endParaRPr lang="zh-TW" altLang="en-US" sz="2400">
              <a:effectLst/>
              <a:ea typeface="新細明體" pitchFamily="2" charset="-120"/>
            </a:endParaRPr>
          </a:p>
        </p:txBody>
      </p:sp>
      <p:sp>
        <p:nvSpPr>
          <p:cNvPr id="11267" name="Text Box 1029"/>
          <p:cNvSpPr txBox="1">
            <a:spLocks noChangeArrowheads="1"/>
          </p:cNvSpPr>
          <p:nvPr/>
        </p:nvSpPr>
        <p:spPr bwMode="auto">
          <a:xfrm>
            <a:off x="1600200" y="1371600"/>
            <a:ext cx="2895600" cy="457200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 i="1">
                <a:solidFill>
                  <a:srgbClr val="000066"/>
                </a:solidFill>
                <a:effectLst/>
                <a:ea typeface="標楷體" pitchFamily="65" charset="-120"/>
              </a:rPr>
              <a:t>STUDENT</a:t>
            </a:r>
            <a:endParaRPr lang="zh-TW" altLang="en-US" sz="2400">
              <a:effectLst/>
              <a:ea typeface="標楷體" pitchFamily="65" charset="-120"/>
            </a:endParaRPr>
          </a:p>
        </p:txBody>
      </p:sp>
      <p:sp>
        <p:nvSpPr>
          <p:cNvPr id="186374" name="Rectangle 1030"/>
          <p:cNvSpPr>
            <a:spLocks noGrp="1" noChangeArrowheads="1"/>
          </p:cNvSpPr>
          <p:nvPr>
            <p:ph type="title" idx="4294967295"/>
          </p:nvPr>
        </p:nvSpPr>
        <p:spPr>
          <a:xfrm>
            <a:off x="1365250" y="547688"/>
            <a:ext cx="5861050" cy="842962"/>
          </a:xfrm>
          <a:effectLst>
            <a:outerShdw dist="45791" dir="2021404" algn="ctr" rotWithShape="0">
              <a:schemeClr val="hlink"/>
            </a:outerShdw>
          </a:effectLst>
        </p:spPr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zh-TW" altLang="en-US" b="1" smtClean="0">
                <a:solidFill>
                  <a:schemeClr val="accent1"/>
                </a:solidFill>
                <a:ea typeface="華康POP1體W5" pitchFamily="49" charset="-120"/>
              </a:rPr>
              <a:t>實例：學生個人資料</a:t>
            </a:r>
            <a:endParaRPr lang="zh-TW" altLang="zh-TW" b="1" smtClean="0">
              <a:solidFill>
                <a:schemeClr val="accent1"/>
              </a:solidFill>
              <a:ea typeface="華康POP1體W5" pitchFamily="49" charset="-120"/>
            </a:endParaRPr>
          </a:p>
        </p:txBody>
      </p:sp>
      <p:graphicFrame>
        <p:nvGraphicFramePr>
          <p:cNvPr id="13376" name="Group 64"/>
          <p:cNvGraphicFramePr>
            <a:graphicFrameLocks noGrp="1"/>
          </p:cNvGraphicFramePr>
          <p:nvPr/>
        </p:nvGraphicFramePr>
        <p:xfrm>
          <a:off x="1082675" y="1962150"/>
          <a:ext cx="7486650" cy="4572000"/>
        </p:xfrm>
        <a:graphic>
          <a:graphicData uri="http://schemas.openxmlformats.org/drawingml/2006/table">
            <a:tbl>
              <a:tblPr/>
              <a:tblGrid>
                <a:gridCol w="2071688"/>
                <a:gridCol w="1343025"/>
                <a:gridCol w="1162050"/>
                <a:gridCol w="2909887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  <a:cs typeface="Verdana" pitchFamily="34" charset="0"/>
                        </a:rPr>
                        <a:t>欄名</a:t>
                      </a:r>
                      <a:endParaRPr kumimoji="1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標楷體" pitchFamily="65" charset="-12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  <a:cs typeface="Verdana" pitchFamily="34" charset="0"/>
                        </a:rPr>
                        <a:t>類型</a:t>
                      </a:r>
                      <a:endParaRPr kumimoji="1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標楷體" pitchFamily="65" charset="-12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  <a:cs typeface="Verdana" pitchFamily="34" charset="0"/>
                        </a:rPr>
                        <a:t>欄寬</a:t>
                      </a:r>
                      <a:endParaRPr kumimoji="1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標楷體" pitchFamily="65" charset="-12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  <a:cs typeface="Verdana" pitchFamily="34" charset="0"/>
                        </a:rPr>
                        <a:t>內容</a:t>
                      </a:r>
                      <a:endParaRPr kumimoji="1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標楷體" pitchFamily="65" charset="-12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細明體" pitchFamily="49" charset="-120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  <a:cs typeface="Verdana" pitchFamily="34" charset="0"/>
                        </a:rPr>
                        <a:t>字符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細明體" pitchFamily="49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  <a:cs typeface="Verdana" pitchFamily="34" charset="0"/>
                        </a:rPr>
                        <a:t>學生編號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細明體" pitchFamily="49" charset="-12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  <a:cs typeface="Verdana" pitchFamily="34" charset="0"/>
                        </a:rPr>
                        <a:t>字符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細明體" pitchFamily="49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  <a:cs typeface="Verdana" pitchFamily="34" charset="0"/>
                        </a:rPr>
                        <a:t>學生名字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細明體" pitchFamily="49" charset="-120"/>
                        </a:rPr>
                        <a:t>dob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  <a:cs typeface="Verdana" pitchFamily="34" charset="0"/>
                        </a:rPr>
                        <a:t>日期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細明體" pitchFamily="49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  <a:cs typeface="Verdana" pitchFamily="34" charset="0"/>
                        </a:rPr>
                        <a:t>出生日期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細明體" pitchFamily="49" charset="-120"/>
                        </a:rPr>
                        <a:t>gender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  <a:cs typeface="Verdana" pitchFamily="34" charset="0"/>
                        </a:rPr>
                        <a:t>字符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細明體" pitchFamily="49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  <a:cs typeface="Verdana" pitchFamily="34" charset="0"/>
                        </a:rPr>
                        <a:t>性別： </a:t>
                      </a: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  <a:cs typeface="Verdana" pitchFamily="34" charset="0"/>
                        </a:rPr>
                        <a:t>M /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細明體" pitchFamily="49" charset="-120"/>
                        </a:rPr>
                        <a:t>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  <a:cs typeface="Verdana" pitchFamily="34" charset="0"/>
                        </a:rPr>
                        <a:t>字符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細明體" pitchFamily="49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  <a:cs typeface="Verdana" pitchFamily="34" charset="0"/>
                        </a:rPr>
                        <a:t>班別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細明體" pitchFamily="49" charset="-120"/>
                        </a:rPr>
                        <a:t>house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  <a:cs typeface="Verdana" pitchFamily="34" charset="0"/>
                        </a:rPr>
                        <a:t>字符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細明體" pitchFamily="49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  <a:cs typeface="Verdana" pitchFamily="34" charset="0"/>
                        </a:rPr>
                        <a:t>社名： </a:t>
                      </a: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  <a:cs typeface="Verdana" pitchFamily="34" charset="0"/>
                        </a:rPr>
                        <a:t>R, Y, B,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細明體" pitchFamily="49" charset="-120"/>
                        </a:rPr>
                        <a:t>district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  <a:cs typeface="Verdana" pitchFamily="34" charset="0"/>
                        </a:rPr>
                        <a:t>字符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細明體" pitchFamily="49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  <a:cs typeface="Verdana" pitchFamily="34" charset="0"/>
                        </a:rPr>
                        <a:t>地區碼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細明體" pitchFamily="49" charset="-120"/>
                        </a:rPr>
                        <a:t>remission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細明體" pitchFamily="49" charset="-120"/>
                        </a:rPr>
                        <a:t>binary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細明體" pitchFamily="49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  <a:cs typeface="Verdana" pitchFamily="34" charset="0"/>
                        </a:rPr>
                        <a:t>學費減免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細明體" pitchFamily="49" charset="-120"/>
                        </a:rPr>
                        <a:t>mtest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  <a:cs typeface="Verdana" pitchFamily="34" charset="0"/>
                        </a:rPr>
                        <a:t>數字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細明體" pitchFamily="49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  <a:cs typeface="Verdana" pitchFamily="34" charset="0"/>
                        </a:rPr>
                        <a:t>數學測驗分數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9AB45296-405B-400E-9866-34844433B95D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4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6" name="AutoShape 26"/>
          <p:cNvSpPr>
            <a:spLocks noChangeArrowheads="1"/>
          </p:cNvSpPr>
          <p:nvPr/>
        </p:nvSpPr>
        <p:spPr bwMode="auto">
          <a:xfrm>
            <a:off x="2286000" y="3771900"/>
            <a:ext cx="5067300" cy="2209800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5715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895350" y="1543050"/>
            <a:ext cx="7162800" cy="1790700"/>
            <a:chOff x="564" y="972"/>
            <a:chExt cx="4512" cy="1128"/>
          </a:xfrm>
        </p:grpSpPr>
        <p:sp>
          <p:nvSpPr>
            <p:cNvPr id="112654" name="Rectangle 14"/>
            <p:cNvSpPr>
              <a:spLocks noChangeArrowheads="1"/>
            </p:cNvSpPr>
            <p:nvPr/>
          </p:nvSpPr>
          <p:spPr bwMode="auto">
            <a:xfrm>
              <a:off x="636" y="972"/>
              <a:ext cx="4343" cy="1128"/>
            </a:xfrm>
            <a:prstGeom prst="rect">
              <a:avLst/>
            </a:prstGeom>
            <a:gradFill rotWithShape="0">
              <a:gsLst>
                <a:gs pos="0">
                  <a:srgbClr val="FFFF99"/>
                </a:gs>
                <a:gs pos="100000">
                  <a:srgbClr val="FFFF00"/>
                </a:gs>
              </a:gsLst>
              <a:lin ang="5400000" scaled="1"/>
            </a:gradFill>
            <a:ln w="57150" cap="sq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46" name="Text Box 13"/>
            <p:cNvSpPr txBox="1">
              <a:spLocks noChangeArrowheads="1"/>
            </p:cNvSpPr>
            <p:nvPr/>
          </p:nvSpPr>
          <p:spPr bwMode="auto">
            <a:xfrm>
              <a:off x="564" y="1068"/>
              <a:ext cx="4512" cy="90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marL="381000" lvl="2"/>
              <a:r>
                <a:rPr lang="zh-TW" altLang="en-US" sz="4400" b="1">
                  <a:solidFill>
                    <a:srgbClr val="0000FF"/>
                  </a:solidFill>
                  <a:effectLst/>
                  <a:ea typeface="華康中黑體" pitchFamily="49" charset="-120"/>
                </a:rPr>
                <a:t>外接合</a:t>
              </a:r>
              <a:r>
                <a:rPr lang="zh-TW" altLang="en-US" sz="4400">
                  <a:solidFill>
                    <a:srgbClr val="000066"/>
                  </a:solidFill>
                  <a:effectLst/>
                  <a:ea typeface="標楷體" pitchFamily="65" charset="-120"/>
                </a:rPr>
                <a:t>是</a:t>
              </a:r>
              <a:r>
                <a:rPr lang="zh-TW" altLang="en-US" sz="4400" b="1">
                  <a:solidFill>
                    <a:srgbClr val="003300"/>
                  </a:solidFill>
                  <a:effectLst/>
                  <a:ea typeface="中國龍淡古體" pitchFamily="49" charset="-120"/>
                </a:rPr>
                <a:t>自然接合</a:t>
              </a:r>
              <a:r>
                <a:rPr lang="zh-TW" altLang="en-US" sz="4400">
                  <a:solidFill>
                    <a:srgbClr val="000066"/>
                  </a:solidFill>
                  <a:effectLst/>
                  <a:ea typeface="標楷體" pitchFamily="65" charset="-120"/>
                </a:rPr>
                <a:t>再加上</a:t>
              </a:r>
              <a:endParaRPr lang="zh-TW" altLang="en-US" sz="4400">
                <a:effectLst/>
                <a:ea typeface="標楷體" pitchFamily="65" charset="-120"/>
              </a:endParaRPr>
            </a:p>
            <a:p>
              <a:pPr marL="381000" lvl="2"/>
              <a:r>
                <a:rPr lang="zh-TW" altLang="en-US" sz="4400" b="1">
                  <a:solidFill>
                    <a:srgbClr val="003300"/>
                  </a:solidFill>
                  <a:effectLst/>
                  <a:ea typeface="中國龍淡古體" pitchFamily="49" charset="-120"/>
                </a:rPr>
                <a:t>沒有配合</a:t>
              </a:r>
              <a:r>
                <a:rPr lang="zh-TW" altLang="en-US" sz="4400">
                  <a:solidFill>
                    <a:srgbClr val="000066"/>
                  </a:solidFill>
                  <a:effectLst/>
                  <a:ea typeface="標楷體" pitchFamily="65" charset="-120"/>
                </a:rPr>
                <a:t>的部分。</a:t>
              </a:r>
              <a:endParaRPr lang="zh-TW" altLang="zh-TW" sz="4400">
                <a:effectLst/>
                <a:ea typeface="標楷體" pitchFamily="65" charset="-120"/>
              </a:endParaRPr>
            </a:p>
          </p:txBody>
        </p:sp>
      </p:grp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zh-TW" altLang="en-US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4</a:t>
            </a:r>
            <a:endParaRPr lang="zh-TW" altLang="en-US" sz="2400">
              <a:effectLst/>
              <a:ea typeface="新細明體" pitchFamily="2" charset="-120"/>
            </a:endParaRPr>
          </a:p>
        </p:txBody>
      </p:sp>
      <p:sp>
        <p:nvSpPr>
          <p:cNvPr id="44037" name="Rectangle 19"/>
          <p:cNvSpPr>
            <a:spLocks noChangeArrowheads="1"/>
          </p:cNvSpPr>
          <p:nvPr>
            <p:ph type="title" idx="4294967295"/>
          </p:nvPr>
        </p:nvSpPr>
        <p:spPr>
          <a:xfrm>
            <a:off x="1457325" y="388938"/>
            <a:ext cx="6399213" cy="808037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外接合 </a:t>
            </a:r>
            <a:r>
              <a:rPr lang="en-US" altLang="zh-TW" b="1" smtClean="0">
                <a:solidFill>
                  <a:schemeClr val="tx1"/>
                </a:solidFill>
                <a:ea typeface="華康POP1體W5" pitchFamily="49" charset="-120"/>
              </a:rPr>
              <a:t>Outer join</a:t>
            </a:r>
            <a:endParaRPr lang="zh-TW" altLang="zh-TW" b="1" smtClean="0">
              <a:solidFill>
                <a:schemeClr val="tx1"/>
              </a:solidFill>
              <a:ea typeface="華康POP1體W5" pitchFamily="49" charset="-120"/>
            </a:endParaRPr>
          </a:p>
        </p:txBody>
      </p:sp>
      <p:sp>
        <p:nvSpPr>
          <p:cNvPr id="112660" name="Text Box 20"/>
          <p:cNvSpPr txBox="1">
            <a:spLocks noChangeArrowheads="1"/>
          </p:cNvSpPr>
          <p:nvPr/>
        </p:nvSpPr>
        <p:spPr bwMode="auto">
          <a:xfrm>
            <a:off x="2308225" y="3836988"/>
            <a:ext cx="4298950" cy="641350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(1)	先列出自然接合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76250" y="3924300"/>
            <a:ext cx="1847850" cy="1257300"/>
            <a:chOff x="300" y="2472"/>
            <a:chExt cx="1164" cy="792"/>
          </a:xfrm>
        </p:grpSpPr>
        <p:sp>
          <p:nvSpPr>
            <p:cNvPr id="112661" name="AutoShape 21"/>
            <p:cNvSpPr>
              <a:spLocks noChangeArrowheads="1"/>
            </p:cNvSpPr>
            <p:nvPr/>
          </p:nvSpPr>
          <p:spPr bwMode="auto">
            <a:xfrm>
              <a:off x="300" y="2472"/>
              <a:ext cx="1116" cy="792"/>
            </a:xfrm>
            <a:prstGeom prst="notchedRightArrow">
              <a:avLst>
                <a:gd name="adj1" fmla="val 50000"/>
                <a:gd name="adj2" fmla="val 35227"/>
              </a:avLst>
            </a:prstGeom>
            <a:solidFill>
              <a:schemeClr val="accent1"/>
            </a:solidFill>
            <a:ln w="5715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662" name="Text Box 22"/>
            <p:cNvSpPr txBox="1">
              <a:spLocks noChangeArrowheads="1"/>
            </p:cNvSpPr>
            <p:nvPr/>
          </p:nvSpPr>
          <p:spPr bwMode="auto">
            <a:xfrm>
              <a:off x="408" y="2652"/>
              <a:ext cx="1056" cy="404"/>
            </a:xfrm>
            <a:prstGeom prst="rect">
              <a:avLst/>
            </a:prstGeom>
            <a:noFill/>
            <a:ln w="9525" cap="sq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TW" altLang="en-US" sz="36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華康粗圓體" pitchFamily="49" charset="-120"/>
                  <a:ea typeface="華康粗圓體" pitchFamily="49" charset="-120"/>
                </a:rPr>
                <a:t>方法：</a:t>
              </a:r>
            </a:p>
          </p:txBody>
        </p:sp>
      </p:grpSp>
      <p:sp>
        <p:nvSpPr>
          <p:cNvPr id="112663" name="Text Box 23"/>
          <p:cNvSpPr txBox="1">
            <a:spLocks noChangeArrowheads="1"/>
          </p:cNvSpPr>
          <p:nvPr/>
        </p:nvSpPr>
        <p:spPr bwMode="auto">
          <a:xfrm>
            <a:off x="2308225" y="4465638"/>
            <a:ext cx="4298950" cy="641350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(2)	再列出沒有配合</a:t>
            </a:r>
          </a:p>
        </p:txBody>
      </p:sp>
      <p:sp>
        <p:nvSpPr>
          <p:cNvPr id="112664" name="Text Box 24"/>
          <p:cNvSpPr txBox="1">
            <a:spLocks noChangeArrowheads="1"/>
          </p:cNvSpPr>
          <p:nvPr/>
        </p:nvSpPr>
        <p:spPr bwMode="auto">
          <a:xfrm>
            <a:off x="2308225" y="5094288"/>
            <a:ext cx="4756150" cy="641350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(3)	把兩部分聯合起來</a:t>
            </a:r>
            <a:endParaRPr lang="zh-TW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9F43F6AA-105C-43AF-ADD3-424688F5F342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40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6" grpId="0" animBg="1"/>
      <p:bldP spid="112660" grpId="0" autoUpdateAnimBg="0"/>
      <p:bldP spid="112663" grpId="0" autoUpdateAnimBg="0"/>
      <p:bldP spid="112664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0" y="1600200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例27	列出</a:t>
            </a:r>
            <a:r>
              <a:rPr lang="zh-TW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尚未選擇</a:t>
            </a:r>
            <a:r>
              <a:rPr lang="zh-TW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樂器的學生名字。(即沒有相配)</a:t>
            </a:r>
            <a:endParaRPr lang="zh-TW" altLang="zh-TW" sz="28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0" y="2171700"/>
            <a:ext cx="8915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</a:pPr>
            <a:r>
              <a:rPr lang="zh-TW" altLang="zh-TW" sz="2600">
                <a:solidFill>
                  <a:srgbClr val="000000"/>
                </a:solidFill>
                <a:effectLst/>
              </a:rPr>
              <a:t>		</a:t>
            </a:r>
            <a:r>
              <a:rPr lang="en-US" altLang="zh-TW" sz="2600" b="1">
                <a:solidFill>
                  <a:srgbClr val="000066"/>
                </a:solidFill>
                <a:effectLst/>
              </a:rPr>
              <a:t>SELECT class, name, id FROM student ;</a:t>
            </a:r>
          </a:p>
          <a:p>
            <a:pPr marL="1181100" lvl="2" indent="-228600" defTabSz="762000" eaLnBrk="1" hangingPunct="1">
              <a:spcBef>
                <a:spcPct val="20000"/>
              </a:spcBef>
            </a:pPr>
            <a:r>
              <a:rPr lang="en-US" altLang="zh-TW" sz="2600" b="1">
                <a:solidFill>
                  <a:srgbClr val="000066"/>
                </a:solidFill>
                <a:effectLst/>
              </a:rPr>
              <a:t>		WHERE id NOT IN ( SELECT id FROM music ) ;</a:t>
            </a:r>
          </a:p>
          <a:p>
            <a:pPr marL="95250" indent="-95250" defTabSz="762000" eaLnBrk="1" hangingPunct="1">
              <a:spcBef>
                <a:spcPct val="20000"/>
              </a:spcBef>
            </a:pPr>
            <a:r>
              <a:rPr lang="en-US" altLang="zh-TW" sz="2600" b="1">
                <a:solidFill>
                  <a:srgbClr val="000066"/>
                </a:solidFill>
                <a:effectLst/>
              </a:rPr>
              <a:t>			ORDER BY class, name</a:t>
            </a:r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zh-TW" altLang="en-US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4</a:t>
            </a:r>
            <a:endParaRPr lang="zh-TW" altLang="en-US" sz="2400">
              <a:effectLst/>
              <a:ea typeface="新細明體" pitchFamily="2" charset="-120"/>
            </a:endParaRP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869950" y="3795713"/>
            <a:ext cx="1558925" cy="661987"/>
            <a:chOff x="649" y="1038"/>
            <a:chExt cx="982" cy="417"/>
          </a:xfrm>
        </p:grpSpPr>
        <p:sp>
          <p:nvSpPr>
            <p:cNvPr id="116805" name="AutoShape 69"/>
            <p:cNvSpPr>
              <a:spLocks noChangeArrowheads="1"/>
            </p:cNvSpPr>
            <p:nvPr/>
          </p:nvSpPr>
          <p:spPr bwMode="auto">
            <a:xfrm>
              <a:off x="649" y="1038"/>
              <a:ext cx="933" cy="417"/>
            </a:xfrm>
            <a:prstGeom prst="notchedRightArrow">
              <a:avLst>
                <a:gd name="adj1" fmla="val 50000"/>
                <a:gd name="adj2" fmla="val 55935"/>
              </a:avLst>
            </a:prstGeom>
            <a:solidFill>
              <a:srgbClr val="FFFF00"/>
            </a:solidFill>
            <a:ln w="12700">
              <a:solidFill>
                <a:srgbClr val="FF3399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0" name="Text Box 70"/>
            <p:cNvSpPr txBox="1">
              <a:spLocks noChangeArrowheads="1"/>
            </p:cNvSpPr>
            <p:nvPr/>
          </p:nvSpPr>
          <p:spPr bwMode="auto">
            <a:xfrm>
              <a:off x="754" y="1110"/>
              <a:ext cx="877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 sz="2400" b="1" i="1">
                  <a:solidFill>
                    <a:srgbClr val="FF0066"/>
                  </a:solidFill>
                  <a:effectLst/>
                  <a:ea typeface="華康中黑體" pitchFamily="49" charset="-120"/>
                </a:rPr>
                <a:t>結果</a:t>
              </a:r>
              <a:endParaRPr lang="zh-TW" altLang="zh-TW" sz="2400" b="1" i="1">
                <a:solidFill>
                  <a:srgbClr val="FF0066"/>
                </a:solidFill>
                <a:effectLst/>
                <a:ea typeface="華康中黑體" pitchFamily="49" charset="-120"/>
              </a:endParaRPr>
            </a:p>
          </p:txBody>
        </p:sp>
      </p:grpSp>
      <p:graphicFrame>
        <p:nvGraphicFramePr>
          <p:cNvPr id="116807" name="Object 71"/>
          <p:cNvGraphicFramePr>
            <a:graphicFrameLocks noChangeAspect="1"/>
          </p:cNvGraphicFramePr>
          <p:nvPr/>
        </p:nvGraphicFramePr>
        <p:xfrm>
          <a:off x="3284538" y="3844925"/>
          <a:ext cx="2282825" cy="2085975"/>
        </p:xfrm>
        <a:graphic>
          <a:graphicData uri="http://schemas.openxmlformats.org/presentationml/2006/ole">
            <p:oleObj spid="_x0000_s5122" name="工作表" r:id="rId4" imgW="1609963" imgH="1476613" progId="Excel.Sheet.8">
              <p:embed/>
            </p:oleObj>
          </a:graphicData>
        </a:graphic>
      </p:graphicFrame>
      <p:sp>
        <p:nvSpPr>
          <p:cNvPr id="5127" name="Rectangle 73"/>
          <p:cNvSpPr>
            <a:spLocks noChangeArrowheads="1"/>
          </p:cNvSpPr>
          <p:nvPr>
            <p:ph type="title" idx="4294967295"/>
          </p:nvPr>
        </p:nvSpPr>
        <p:spPr>
          <a:xfrm>
            <a:off x="1457325" y="388938"/>
            <a:ext cx="3249613" cy="808037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外接合</a:t>
            </a:r>
            <a:endParaRPr lang="zh-TW" altLang="zh-TW" b="1" smtClean="0">
              <a:solidFill>
                <a:schemeClr val="tx1"/>
              </a:solidFill>
              <a:ea typeface="華康POP1體W5" pitchFamily="49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229AF297-6B1A-42C0-A232-BB19BE4995B8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41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2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ChangeArrowheads="1"/>
          </p:cNvSpPr>
          <p:nvPr/>
        </p:nvSpPr>
        <p:spPr bwMode="auto">
          <a:xfrm>
            <a:off x="0" y="1616075"/>
            <a:ext cx="9144000" cy="365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charset="-120"/>
                <a:ea typeface="華康粗圓體" charset="-120"/>
              </a:rPr>
              <a:t>例28</a:t>
            </a:r>
            <a:r>
              <a:rPr lang="zh-TW" altLang="zh-TW" sz="3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charset="-120"/>
                <a:ea typeface="華康粗圓體" charset="-120"/>
              </a:rPr>
              <a:t>	</a:t>
            </a:r>
            <a:r>
              <a:rPr lang="zh-TW" alt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charset="-120"/>
                <a:ea typeface="華康粗圓體" charset="-120"/>
              </a:rPr>
              <a:t>列出一份名單，去查核所有			</a:t>
            </a:r>
            <a:r>
              <a:rPr lang="zh-TW" altLang="en-US" sz="36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charset="-120"/>
                <a:ea typeface="華康粗圓體" charset="-120"/>
              </a:rPr>
              <a:t>學生學習的樂器</a:t>
            </a:r>
            <a:r>
              <a:rPr lang="zh-TW" alt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charset="-120"/>
                <a:ea typeface="華康粗圓體" charset="-120"/>
              </a:rPr>
              <a:t>。</a:t>
            </a:r>
          </a:p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charset="-120"/>
                <a:ea typeface="華康粗圓體" charset="-120"/>
              </a:rPr>
              <a:t>		名單須</a:t>
            </a:r>
            <a:r>
              <a:rPr lang="zh-TW" alt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charset="-120"/>
                <a:ea typeface="華康粗圓體" charset="-120"/>
              </a:rPr>
              <a:t>包括尚未參加樂器班</a:t>
            </a:r>
          </a:p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charset="-120"/>
                <a:ea typeface="華康粗圓體" charset="-120"/>
              </a:rPr>
              <a:t>		</a:t>
            </a:r>
            <a:r>
              <a:rPr lang="zh-TW" alt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charset="-120"/>
                <a:ea typeface="華康粗圓體" charset="-120"/>
              </a:rPr>
              <a:t>的學生名字。</a:t>
            </a:r>
          </a:p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charset="-120"/>
                <a:ea typeface="華康粗圓體" charset="-120"/>
              </a:rPr>
              <a:t>		(即外接合)</a:t>
            </a:r>
            <a:endParaRPr lang="zh-TW" altLang="zh-TW" sz="36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粗圓體" charset="-120"/>
              <a:ea typeface="華康粗圓體" charset="-120"/>
            </a:endParaRPr>
          </a:p>
        </p:txBody>
      </p:sp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zh-TW" altLang="en-US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4</a:t>
            </a:r>
            <a:endParaRPr lang="zh-TW" altLang="en-US" sz="2400">
              <a:effectLst/>
              <a:ea typeface="新細明體" pitchFamily="2" charset="-120"/>
            </a:endParaRPr>
          </a:p>
        </p:txBody>
      </p:sp>
      <p:sp>
        <p:nvSpPr>
          <p:cNvPr id="45060" name="Rectangle 31"/>
          <p:cNvSpPr>
            <a:spLocks noChangeArrowheads="1"/>
          </p:cNvSpPr>
          <p:nvPr>
            <p:ph type="title" idx="4294967295"/>
          </p:nvPr>
        </p:nvSpPr>
        <p:spPr>
          <a:xfrm>
            <a:off x="1457325" y="388938"/>
            <a:ext cx="3249613" cy="808037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外接合</a:t>
            </a:r>
            <a:endParaRPr lang="zh-TW" altLang="zh-TW" b="1" smtClean="0">
              <a:solidFill>
                <a:schemeClr val="tx1"/>
              </a:solidFill>
              <a:ea typeface="華康POP1體W5" pitchFamily="49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CBBC146F-DB4E-4847-9B2F-5DB1DC92F0A1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42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2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19050" y="1676400"/>
            <a:ext cx="8401050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</a:pPr>
            <a:r>
              <a:rPr lang="zh-TW" altLang="zh-TW" sz="2600">
                <a:solidFill>
                  <a:srgbClr val="003300"/>
                </a:solidFill>
                <a:effectLst/>
              </a:rPr>
              <a:t>		</a:t>
            </a:r>
            <a:r>
              <a:rPr lang="en-US" altLang="zh-TW" sz="2600" b="1">
                <a:solidFill>
                  <a:srgbClr val="003300"/>
                </a:solidFill>
                <a:effectLst/>
              </a:rPr>
              <a:t>SELECT s.class, s.name, s.id, m.type </a:t>
            </a:r>
          </a:p>
          <a:p>
            <a:pPr marL="1181100" lvl="2" indent="-228600" defTabSz="762000" eaLnBrk="1" hangingPunct="1">
              <a:spcBef>
                <a:spcPct val="20000"/>
              </a:spcBef>
            </a:pPr>
            <a:r>
              <a:rPr lang="en-US" altLang="zh-TW" sz="2600" b="1">
                <a:solidFill>
                  <a:srgbClr val="003300"/>
                </a:solidFill>
                <a:effectLst/>
              </a:rPr>
              <a:t>		FROM student s, music m</a:t>
            </a:r>
          </a:p>
          <a:p>
            <a:pPr marL="1181100" lvl="2" indent="-228600" defTabSz="762000" eaLnBrk="1" hangingPunct="1">
              <a:spcBef>
                <a:spcPct val="20000"/>
              </a:spcBef>
            </a:pPr>
            <a:r>
              <a:rPr lang="en-US" altLang="zh-TW" sz="2600" b="1">
                <a:solidFill>
                  <a:srgbClr val="003300"/>
                </a:solidFill>
                <a:effectLst/>
              </a:rPr>
              <a:t>		WHERE s.id=m.id</a:t>
            </a:r>
            <a:endParaRPr lang="zh-TW" altLang="zh-TW" sz="2600" b="1">
              <a:solidFill>
                <a:srgbClr val="003300"/>
              </a:solidFill>
              <a:effectLst/>
            </a:endParaRP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zh-TW" altLang="en-US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4</a:t>
            </a:r>
            <a:endParaRPr lang="zh-TW" altLang="en-US" sz="2400">
              <a:effectLst/>
              <a:ea typeface="新細明體" pitchFamily="2" charset="-120"/>
            </a:endParaRPr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95250" y="3124200"/>
            <a:ext cx="90487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181100" lvl="2" indent="-228600" defTabSz="762000" eaLnBrk="1" hangingPunct="1">
              <a:spcBef>
                <a:spcPct val="20000"/>
              </a:spcBef>
            </a:pPr>
            <a:r>
              <a:rPr lang="zh-TW" altLang="zh-TW" sz="2600">
                <a:solidFill>
                  <a:srgbClr val="000066"/>
                </a:solidFill>
                <a:effectLst/>
              </a:rPr>
              <a:t>		</a:t>
            </a:r>
            <a:r>
              <a:rPr lang="en-US" altLang="zh-TW" sz="2600" b="1">
                <a:solidFill>
                  <a:srgbClr val="FF0000"/>
                </a:solidFill>
                <a:effectLst/>
              </a:rPr>
              <a:t>UNION</a:t>
            </a:r>
          </a:p>
          <a:p>
            <a:pPr marL="1181100" lvl="2" indent="-228600" defTabSz="762000" eaLnBrk="1" hangingPunct="1">
              <a:spcBef>
                <a:spcPct val="20000"/>
              </a:spcBef>
            </a:pPr>
            <a:r>
              <a:rPr lang="en-US" altLang="zh-TW" sz="2600" b="1">
                <a:solidFill>
                  <a:srgbClr val="FF0000"/>
                </a:solidFill>
                <a:effectLst/>
              </a:rPr>
              <a:t>		SELECT class, name, id, ""</a:t>
            </a:r>
          </a:p>
          <a:p>
            <a:pPr marL="1181100" lvl="2" indent="-228600" defTabSz="762000" eaLnBrk="1" hangingPunct="1">
              <a:spcBef>
                <a:spcPct val="20000"/>
              </a:spcBef>
            </a:pPr>
            <a:r>
              <a:rPr lang="en-US" altLang="zh-TW" sz="2600" b="1">
                <a:solidFill>
                  <a:srgbClr val="FF0000"/>
                </a:solidFill>
                <a:effectLst/>
              </a:rPr>
              <a:t>		FROM student</a:t>
            </a:r>
          </a:p>
          <a:p>
            <a:pPr marL="1181100" lvl="2" indent="-228600" defTabSz="762000" eaLnBrk="1" hangingPunct="1">
              <a:spcBef>
                <a:spcPct val="20000"/>
              </a:spcBef>
            </a:pPr>
            <a:r>
              <a:rPr lang="en-US" altLang="zh-TW" sz="2600" b="1">
                <a:solidFill>
                  <a:srgbClr val="FF0000"/>
                </a:solidFill>
                <a:effectLst/>
              </a:rPr>
              <a:t>		WHERE id NOT IN ( SELECT id FROM music )</a:t>
            </a:r>
          </a:p>
          <a:p>
            <a:pPr marL="1181100" lvl="2" indent="-228600" defTabSz="762000" eaLnBrk="1" hangingPunct="1">
              <a:spcBef>
                <a:spcPct val="20000"/>
              </a:spcBef>
            </a:pPr>
            <a:r>
              <a:rPr lang="en-US" altLang="zh-TW" sz="2600" b="1">
                <a:solidFill>
                  <a:srgbClr val="FF0000"/>
                </a:solidFill>
                <a:effectLst/>
              </a:rPr>
              <a:t>		ORDER BY 1, 2 ;</a:t>
            </a:r>
            <a:endParaRPr lang="zh-TW" altLang="zh-TW" sz="2200">
              <a:solidFill>
                <a:schemeClr val="tx2"/>
              </a:solidFill>
              <a:effectLst/>
            </a:endParaRPr>
          </a:p>
        </p:txBody>
      </p:sp>
      <p:sp>
        <p:nvSpPr>
          <p:cNvPr id="140296" name="Rectangle 8"/>
          <p:cNvSpPr>
            <a:spLocks noChangeArrowheads="1"/>
          </p:cNvSpPr>
          <p:nvPr/>
        </p:nvSpPr>
        <p:spPr bwMode="auto">
          <a:xfrm>
            <a:off x="0" y="1663700"/>
            <a:ext cx="15113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例28</a:t>
            </a:r>
            <a:endParaRPr lang="zh-TW" altLang="zh-TW" sz="28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6086" name="Rectangle 10"/>
          <p:cNvSpPr>
            <a:spLocks noChangeArrowheads="1"/>
          </p:cNvSpPr>
          <p:nvPr>
            <p:ph type="title" idx="4294967295"/>
          </p:nvPr>
        </p:nvSpPr>
        <p:spPr>
          <a:xfrm>
            <a:off x="1457325" y="388938"/>
            <a:ext cx="3249613" cy="808037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外接合</a:t>
            </a:r>
            <a:endParaRPr lang="zh-TW" altLang="zh-TW" b="1" smtClean="0">
              <a:solidFill>
                <a:schemeClr val="tx1"/>
              </a:solidFill>
              <a:ea typeface="華康POP1體W5" pitchFamily="49" charset="-120"/>
            </a:endParaRP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629150" y="2297113"/>
            <a:ext cx="3913188" cy="598487"/>
            <a:chOff x="2916" y="1447"/>
            <a:chExt cx="2465" cy="377"/>
          </a:xfrm>
        </p:grpSpPr>
        <p:sp>
          <p:nvSpPr>
            <p:cNvPr id="2" name="Oval 13"/>
            <p:cNvSpPr>
              <a:spLocks noChangeArrowheads="1"/>
            </p:cNvSpPr>
            <p:nvPr/>
          </p:nvSpPr>
          <p:spPr bwMode="auto">
            <a:xfrm>
              <a:off x="4050" y="1458"/>
              <a:ext cx="1331" cy="366"/>
            </a:xfrm>
            <a:prstGeom prst="ellipse">
              <a:avLst/>
            </a:prstGeom>
            <a:noFill/>
            <a:ln w="57150" cap="sq">
              <a:solidFill>
                <a:srgbClr val="0066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094" name="Text Box 11"/>
            <p:cNvSpPr txBox="1">
              <a:spLocks noChangeArrowheads="1"/>
            </p:cNvSpPr>
            <p:nvPr/>
          </p:nvSpPr>
          <p:spPr bwMode="auto">
            <a:xfrm>
              <a:off x="4149" y="1447"/>
              <a:ext cx="1164" cy="365"/>
            </a:xfrm>
            <a:prstGeom prst="rect">
              <a:avLst/>
            </a:prstGeom>
            <a:noFill/>
            <a:ln w="9525" cap="sq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3200" b="1">
                  <a:solidFill>
                    <a:srgbClr val="006600"/>
                  </a:solidFill>
                  <a:effectLst/>
                  <a:ea typeface="中國龍淡古體" pitchFamily="49" charset="-120"/>
                </a:rPr>
                <a:t>自然接合</a:t>
              </a:r>
              <a:endParaRPr lang="zh-TW" altLang="en-US" sz="3200" b="1">
                <a:solidFill>
                  <a:srgbClr val="00FF00"/>
                </a:solidFill>
                <a:effectLst/>
                <a:ea typeface="中國龍淡古體" pitchFamily="49" charset="-120"/>
              </a:endParaRPr>
            </a:p>
          </p:txBody>
        </p:sp>
        <p:sp>
          <p:nvSpPr>
            <p:cNvPr id="3" name="Line 23"/>
            <p:cNvSpPr>
              <a:spLocks noChangeShapeType="1"/>
            </p:cNvSpPr>
            <p:nvPr/>
          </p:nvSpPr>
          <p:spPr bwMode="auto">
            <a:xfrm flipH="1">
              <a:off x="2916" y="1644"/>
              <a:ext cx="1140" cy="180"/>
            </a:xfrm>
            <a:prstGeom prst="line">
              <a:avLst/>
            </a:prstGeom>
            <a:noFill/>
            <a:ln w="57150" cap="sq">
              <a:solidFill>
                <a:srgbClr val="0066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7" name="投影片編號版面配置區 16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2F32B28D-B0BD-49C1-BF18-CA2918A97937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43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513263" y="3894138"/>
            <a:ext cx="3913187" cy="598487"/>
            <a:chOff x="2916" y="1447"/>
            <a:chExt cx="2465" cy="377"/>
          </a:xfrm>
        </p:grpSpPr>
        <p:sp>
          <p:nvSpPr>
            <p:cNvPr id="140301" name="Oval 13"/>
            <p:cNvSpPr>
              <a:spLocks noChangeArrowheads="1"/>
            </p:cNvSpPr>
            <p:nvPr/>
          </p:nvSpPr>
          <p:spPr bwMode="auto">
            <a:xfrm>
              <a:off x="4050" y="1458"/>
              <a:ext cx="1331" cy="366"/>
            </a:xfrm>
            <a:prstGeom prst="ellipse">
              <a:avLst/>
            </a:prstGeom>
            <a:noFill/>
            <a:ln w="57150" cap="sq">
              <a:solidFill>
                <a:srgbClr val="0066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091" name="Text Box 11"/>
            <p:cNvSpPr txBox="1">
              <a:spLocks noChangeArrowheads="1"/>
            </p:cNvSpPr>
            <p:nvPr/>
          </p:nvSpPr>
          <p:spPr bwMode="auto">
            <a:xfrm>
              <a:off x="4149" y="1447"/>
              <a:ext cx="1164" cy="365"/>
            </a:xfrm>
            <a:prstGeom prst="rect">
              <a:avLst/>
            </a:prstGeom>
            <a:noFill/>
            <a:ln w="9525" cap="sq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3200" b="1">
                  <a:solidFill>
                    <a:srgbClr val="003300"/>
                  </a:solidFill>
                  <a:effectLst/>
                </a:rPr>
                <a:t>沒有配合</a:t>
              </a:r>
            </a:p>
          </p:txBody>
        </p:sp>
        <p:sp>
          <p:nvSpPr>
            <p:cNvPr id="140311" name="Line 23"/>
            <p:cNvSpPr>
              <a:spLocks noChangeShapeType="1"/>
            </p:cNvSpPr>
            <p:nvPr/>
          </p:nvSpPr>
          <p:spPr bwMode="auto">
            <a:xfrm flipH="1">
              <a:off x="2916" y="1644"/>
              <a:ext cx="1140" cy="180"/>
            </a:xfrm>
            <a:prstGeom prst="line">
              <a:avLst/>
            </a:prstGeom>
            <a:noFill/>
            <a:ln w="57150" cap="sq">
              <a:solidFill>
                <a:srgbClr val="0066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autoUpdateAnimBg="0"/>
      <p:bldP spid="140294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63"/>
          <p:cNvGrpSpPr>
            <a:grpSpLocks/>
          </p:cNvGrpSpPr>
          <p:nvPr/>
        </p:nvGrpSpPr>
        <p:grpSpPr bwMode="auto">
          <a:xfrm>
            <a:off x="4360863" y="1074738"/>
            <a:ext cx="4149725" cy="5238750"/>
            <a:chOff x="2747" y="677"/>
            <a:chExt cx="2614" cy="3300"/>
          </a:xfrm>
        </p:grpSpPr>
        <p:graphicFrame>
          <p:nvGraphicFramePr>
            <p:cNvPr id="6148" name="Object 2050" descr="25%"/>
            <p:cNvGraphicFramePr>
              <a:graphicFrameLocks noChangeAspect="1"/>
            </p:cNvGraphicFramePr>
            <p:nvPr/>
          </p:nvGraphicFramePr>
          <p:xfrm>
            <a:off x="2747" y="1067"/>
            <a:ext cx="2292" cy="2910"/>
          </p:xfrm>
          <a:graphic>
            <a:graphicData uri="http://schemas.openxmlformats.org/presentationml/2006/ole">
              <p:oleObj spid="_x0000_s6148" name="工作表" r:id="rId4" imgW="2648188" imgH="3514963" progId="Excel.Sheet.8">
                <p:embed/>
              </p:oleObj>
            </a:graphicData>
          </a:graphic>
        </p:graphicFrame>
        <p:sp>
          <p:nvSpPr>
            <p:cNvPr id="6171" name="Text Box 1044"/>
            <p:cNvSpPr txBox="1">
              <a:spLocks noChangeArrowheads="1"/>
            </p:cNvSpPr>
            <p:nvPr/>
          </p:nvSpPr>
          <p:spPr bwMode="auto">
            <a:xfrm>
              <a:off x="4347" y="677"/>
              <a:ext cx="1014" cy="404"/>
            </a:xfrm>
            <a:prstGeom prst="rect">
              <a:avLst/>
            </a:prstGeom>
            <a:noFill/>
            <a:ln w="9525" cap="sq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3600" b="1">
                  <a:solidFill>
                    <a:schemeClr val="tx2"/>
                  </a:solidFill>
                  <a:effectLst/>
                  <a:ea typeface="中國龍淡古體" pitchFamily="49" charset="-120"/>
                </a:rPr>
                <a:t>外接合</a:t>
              </a:r>
              <a:endParaRPr lang="zh-TW" altLang="zh-TW" sz="3600" b="1">
                <a:solidFill>
                  <a:schemeClr val="tx2"/>
                </a:solidFill>
                <a:effectLst/>
                <a:ea typeface="中國龍淡古體" pitchFamily="49" charset="-120"/>
              </a:endParaRPr>
            </a:p>
          </p:txBody>
        </p:sp>
      </p:grpSp>
      <p:sp>
        <p:nvSpPr>
          <p:cNvPr id="143364" name="Text Box 1028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zh-TW" altLang="en-US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4</a:t>
            </a:r>
            <a:endParaRPr lang="zh-TW" altLang="en-US" sz="2400">
              <a:effectLst/>
              <a:ea typeface="新細明體" pitchFamily="2" charset="-120"/>
            </a:endParaRPr>
          </a:p>
        </p:txBody>
      </p:sp>
      <p:grpSp>
        <p:nvGrpSpPr>
          <p:cNvPr id="3" name="Group 1060"/>
          <p:cNvGrpSpPr>
            <a:grpSpLocks/>
          </p:cNvGrpSpPr>
          <p:nvPr/>
        </p:nvGrpSpPr>
        <p:grpSpPr bwMode="auto">
          <a:xfrm>
            <a:off x="7702550" y="3538538"/>
            <a:ext cx="1441450" cy="2417762"/>
            <a:chOff x="4852" y="2229"/>
            <a:chExt cx="908" cy="1523"/>
          </a:xfrm>
        </p:grpSpPr>
        <p:sp>
          <p:nvSpPr>
            <p:cNvPr id="143367" name="AutoShape 1031"/>
            <p:cNvSpPr>
              <a:spLocks noChangeArrowheads="1"/>
            </p:cNvSpPr>
            <p:nvPr/>
          </p:nvSpPr>
          <p:spPr bwMode="auto">
            <a:xfrm>
              <a:off x="4852" y="2229"/>
              <a:ext cx="140" cy="466"/>
            </a:xfrm>
            <a:prstGeom prst="leftArrow">
              <a:avLst>
                <a:gd name="adj1" fmla="val 50000"/>
                <a:gd name="adj2" fmla="val 118529"/>
              </a:avLst>
            </a:prstGeom>
            <a:solidFill>
              <a:srgbClr val="FFFFFF"/>
            </a:solidFill>
            <a:ln w="38100" cap="sq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368" name="AutoShape 1032"/>
            <p:cNvSpPr>
              <a:spLocks noChangeArrowheads="1"/>
            </p:cNvSpPr>
            <p:nvPr/>
          </p:nvSpPr>
          <p:spPr bwMode="auto">
            <a:xfrm>
              <a:off x="4852" y="3286"/>
              <a:ext cx="140" cy="466"/>
            </a:xfrm>
            <a:prstGeom prst="leftArrow">
              <a:avLst>
                <a:gd name="adj1" fmla="val 50000"/>
                <a:gd name="adj2" fmla="val 118529"/>
              </a:avLst>
            </a:prstGeom>
            <a:solidFill>
              <a:srgbClr val="FFFFFF"/>
            </a:solidFill>
            <a:ln w="38100" cap="sq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369" name="AutoShape 1033"/>
            <p:cNvSpPr>
              <a:spLocks/>
            </p:cNvSpPr>
            <p:nvPr/>
          </p:nvSpPr>
          <p:spPr bwMode="auto">
            <a:xfrm>
              <a:off x="5251" y="2813"/>
              <a:ext cx="122" cy="310"/>
            </a:xfrm>
            <a:prstGeom prst="rightBracket">
              <a:avLst>
                <a:gd name="adj" fmla="val 443805"/>
              </a:avLst>
            </a:prstGeom>
            <a:noFill/>
            <a:ln w="9525" cap="sq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371" name="Rectangle 1035"/>
            <p:cNvSpPr>
              <a:spLocks noChangeArrowheads="1"/>
            </p:cNvSpPr>
            <p:nvPr/>
          </p:nvSpPr>
          <p:spPr bwMode="auto">
            <a:xfrm>
              <a:off x="5178" y="2820"/>
              <a:ext cx="448" cy="250"/>
            </a:xfrm>
            <a:prstGeom prst="rect">
              <a:avLst/>
            </a:prstGeom>
            <a:solidFill>
              <a:schemeClr val="bg1"/>
            </a:solidFill>
            <a:ln w="9525" cap="sq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370" name="Text Box 1034"/>
            <p:cNvSpPr txBox="1">
              <a:spLocks noChangeArrowheads="1"/>
            </p:cNvSpPr>
            <p:nvPr/>
          </p:nvSpPr>
          <p:spPr bwMode="auto">
            <a:xfrm>
              <a:off x="5044" y="2820"/>
              <a:ext cx="716" cy="327"/>
            </a:xfrm>
            <a:prstGeom prst="rect">
              <a:avLst/>
            </a:prstGeom>
            <a:noFill/>
            <a:ln w="9525" cap="sq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TW" altLang="en-US" sz="2800" b="1" dirty="0">
                  <a:solidFill>
                    <a:srgbClr val="FF0000"/>
                  </a:solidFill>
                  <a:effectLst/>
                </a:rPr>
                <a:t>空白</a:t>
              </a:r>
              <a:endParaRPr lang="zh-TW" altLang="en-US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43375" name="Line 1039"/>
          <p:cNvSpPr>
            <a:spLocks noChangeShapeType="1"/>
          </p:cNvSpPr>
          <p:nvPr/>
        </p:nvSpPr>
        <p:spPr bwMode="auto">
          <a:xfrm flipV="1">
            <a:off x="2709863" y="3808413"/>
            <a:ext cx="1544637" cy="103505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43376" name="Line 1040"/>
          <p:cNvSpPr>
            <a:spLocks noChangeShapeType="1"/>
          </p:cNvSpPr>
          <p:nvPr/>
        </p:nvSpPr>
        <p:spPr bwMode="auto">
          <a:xfrm>
            <a:off x="2697163" y="5062538"/>
            <a:ext cx="1558925" cy="474662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grpSp>
        <p:nvGrpSpPr>
          <p:cNvPr id="4" name="Group 1065"/>
          <p:cNvGrpSpPr>
            <a:grpSpLocks/>
          </p:cNvGrpSpPr>
          <p:nvPr/>
        </p:nvGrpSpPr>
        <p:grpSpPr bwMode="auto">
          <a:xfrm>
            <a:off x="836613" y="4432300"/>
            <a:ext cx="3025775" cy="2338388"/>
            <a:chOff x="527" y="2792"/>
            <a:chExt cx="1906" cy="1473"/>
          </a:xfrm>
        </p:grpSpPr>
        <p:graphicFrame>
          <p:nvGraphicFramePr>
            <p:cNvPr id="6147" name="Object 2049" descr="10%"/>
            <p:cNvGraphicFramePr>
              <a:graphicFrameLocks noChangeAspect="1"/>
            </p:cNvGraphicFramePr>
            <p:nvPr/>
          </p:nvGraphicFramePr>
          <p:xfrm>
            <a:off x="527" y="2792"/>
            <a:ext cx="1246" cy="1139"/>
          </p:xfrm>
          <a:graphic>
            <a:graphicData uri="http://schemas.openxmlformats.org/presentationml/2006/ole">
              <p:oleObj spid="_x0000_s6147" name="工作表" r:id="rId5" imgW="1609963" imgH="1476613" progId="Excel.Sheet.8">
                <p:embed/>
              </p:oleObj>
            </a:graphicData>
          </a:graphic>
        </p:graphicFrame>
        <p:sp>
          <p:nvSpPr>
            <p:cNvPr id="6165" name="Text Box 1041"/>
            <p:cNvSpPr txBox="1">
              <a:spLocks noChangeArrowheads="1"/>
            </p:cNvSpPr>
            <p:nvPr/>
          </p:nvSpPr>
          <p:spPr bwMode="auto">
            <a:xfrm>
              <a:off x="1254" y="3900"/>
              <a:ext cx="1179" cy="365"/>
            </a:xfrm>
            <a:prstGeom prst="rect">
              <a:avLst/>
            </a:prstGeom>
            <a:noFill/>
            <a:ln w="9525" cap="sq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3200" b="1">
                  <a:solidFill>
                    <a:srgbClr val="FF0000"/>
                  </a:solidFill>
                  <a:effectLst/>
                  <a:ea typeface="中國龍淡古體" pitchFamily="49" charset="-120"/>
                </a:rPr>
                <a:t>沒有相配</a:t>
              </a:r>
              <a:endParaRPr lang="zh-TW" altLang="zh-TW" sz="2400">
                <a:effectLst/>
                <a:ea typeface="標楷體" pitchFamily="65" charset="-120"/>
              </a:endParaRPr>
            </a:p>
          </p:txBody>
        </p:sp>
      </p:grpSp>
      <p:grpSp>
        <p:nvGrpSpPr>
          <p:cNvPr id="5" name="Group 1064"/>
          <p:cNvGrpSpPr>
            <a:grpSpLocks/>
          </p:cNvGrpSpPr>
          <p:nvPr/>
        </p:nvGrpSpPr>
        <p:grpSpPr bwMode="auto">
          <a:xfrm>
            <a:off x="766763" y="1160463"/>
            <a:ext cx="3232150" cy="2944812"/>
            <a:chOff x="483" y="731"/>
            <a:chExt cx="2036" cy="1855"/>
          </a:xfrm>
        </p:grpSpPr>
        <p:graphicFrame>
          <p:nvGraphicFramePr>
            <p:cNvPr id="6146" name="Object 2048" descr="20%"/>
            <p:cNvGraphicFramePr>
              <a:graphicFrameLocks noChangeAspect="1"/>
            </p:cNvGraphicFramePr>
            <p:nvPr/>
          </p:nvGraphicFramePr>
          <p:xfrm>
            <a:off x="483" y="1096"/>
            <a:ext cx="1782" cy="1490"/>
          </p:xfrm>
          <a:graphic>
            <a:graphicData uri="http://schemas.openxmlformats.org/presentationml/2006/ole">
              <p:oleObj spid="_x0000_s6146" name="工作表" r:id="rId6" imgW="2267188" imgH="1895713" progId="Excel.Sheet.8">
                <p:embed/>
              </p:oleObj>
            </a:graphicData>
          </a:graphic>
        </p:graphicFrame>
        <p:sp>
          <p:nvSpPr>
            <p:cNvPr id="143379" name="Text Box 1043"/>
            <p:cNvSpPr txBox="1">
              <a:spLocks noChangeArrowheads="1"/>
            </p:cNvSpPr>
            <p:nvPr/>
          </p:nvSpPr>
          <p:spPr bwMode="auto">
            <a:xfrm>
              <a:off x="1338" y="731"/>
              <a:ext cx="1181" cy="365"/>
            </a:xfrm>
            <a:prstGeom prst="rect">
              <a:avLst/>
            </a:prstGeom>
            <a:noFill/>
            <a:ln w="9525" cap="sq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TW" altLang="en-US" sz="3200" b="1">
                  <a:solidFill>
                    <a:srgbClr val="003300"/>
                  </a:solidFill>
                  <a:effectLst/>
                  <a:ea typeface="中國龍淡古體" pitchFamily="49" charset="-120"/>
                </a:rPr>
                <a:t>自然接合</a:t>
              </a:r>
              <a:endParaRPr lang="zh-TW" altLang="en-US" sz="320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中黑體" pitchFamily="49" charset="-120"/>
              </a:endParaRPr>
            </a:p>
          </p:txBody>
        </p:sp>
      </p:grpSp>
      <p:sp>
        <p:nvSpPr>
          <p:cNvPr id="6156" name="Rectangle 1049"/>
          <p:cNvSpPr>
            <a:spLocks noChangeArrowheads="1"/>
          </p:cNvSpPr>
          <p:nvPr>
            <p:ph type="title" idx="4294967295"/>
          </p:nvPr>
        </p:nvSpPr>
        <p:spPr>
          <a:xfrm>
            <a:off x="1457325" y="388938"/>
            <a:ext cx="3249613" cy="808037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外接合</a:t>
            </a:r>
            <a:endParaRPr lang="zh-TW" altLang="zh-TW" b="1" smtClean="0">
              <a:solidFill>
                <a:schemeClr val="tx1"/>
              </a:solidFill>
              <a:ea typeface="華康POP1體W5" pitchFamily="49" charset="-120"/>
            </a:endParaRPr>
          </a:p>
        </p:txBody>
      </p:sp>
      <p:grpSp>
        <p:nvGrpSpPr>
          <p:cNvPr id="6" name="Group 1062"/>
          <p:cNvGrpSpPr>
            <a:grpSpLocks/>
          </p:cNvGrpSpPr>
          <p:nvPr/>
        </p:nvGrpSpPr>
        <p:grpSpPr bwMode="auto">
          <a:xfrm>
            <a:off x="3494088" y="2190750"/>
            <a:ext cx="696912" cy="1319213"/>
            <a:chOff x="2256" y="1380"/>
            <a:chExt cx="439" cy="831"/>
          </a:xfrm>
        </p:grpSpPr>
        <p:sp>
          <p:nvSpPr>
            <p:cNvPr id="143390" name="Line 1054"/>
            <p:cNvSpPr>
              <a:spLocks noChangeShapeType="1"/>
            </p:cNvSpPr>
            <p:nvPr/>
          </p:nvSpPr>
          <p:spPr bwMode="auto">
            <a:xfrm>
              <a:off x="2256" y="1380"/>
              <a:ext cx="439" cy="3"/>
            </a:xfrm>
            <a:prstGeom prst="line">
              <a:avLst/>
            </a:prstGeom>
            <a:noFill/>
            <a:ln w="38100" cap="sq">
              <a:solidFill>
                <a:srgbClr val="003300"/>
              </a:solidFill>
              <a:round/>
              <a:headEnd/>
              <a:tailEnd type="stealth" w="lg" len="lg"/>
            </a:ln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391" name="Line 1055"/>
            <p:cNvSpPr>
              <a:spLocks noChangeShapeType="1"/>
            </p:cNvSpPr>
            <p:nvPr/>
          </p:nvSpPr>
          <p:spPr bwMode="auto">
            <a:xfrm>
              <a:off x="2256" y="1587"/>
              <a:ext cx="439" cy="3"/>
            </a:xfrm>
            <a:prstGeom prst="line">
              <a:avLst/>
            </a:prstGeom>
            <a:noFill/>
            <a:ln w="38100" cap="sq">
              <a:solidFill>
                <a:srgbClr val="003300"/>
              </a:solidFill>
              <a:round/>
              <a:headEnd/>
              <a:tailEnd type="stealth" w="lg" len="lg"/>
            </a:ln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392" name="Line 1056"/>
            <p:cNvSpPr>
              <a:spLocks noChangeShapeType="1"/>
            </p:cNvSpPr>
            <p:nvPr/>
          </p:nvSpPr>
          <p:spPr bwMode="auto">
            <a:xfrm>
              <a:off x="2256" y="1794"/>
              <a:ext cx="439" cy="3"/>
            </a:xfrm>
            <a:prstGeom prst="line">
              <a:avLst/>
            </a:prstGeom>
            <a:noFill/>
            <a:ln w="38100" cap="sq">
              <a:solidFill>
                <a:srgbClr val="003300"/>
              </a:solidFill>
              <a:round/>
              <a:headEnd/>
              <a:tailEnd type="stealth" w="lg" len="lg"/>
            </a:ln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393" name="Line 1057"/>
            <p:cNvSpPr>
              <a:spLocks noChangeShapeType="1"/>
            </p:cNvSpPr>
            <p:nvPr/>
          </p:nvSpPr>
          <p:spPr bwMode="auto">
            <a:xfrm>
              <a:off x="2256" y="2001"/>
              <a:ext cx="439" cy="3"/>
            </a:xfrm>
            <a:prstGeom prst="line">
              <a:avLst/>
            </a:prstGeom>
            <a:noFill/>
            <a:ln w="38100" cap="sq">
              <a:solidFill>
                <a:srgbClr val="003300"/>
              </a:solidFill>
              <a:round/>
              <a:headEnd/>
              <a:tailEnd type="stealth" w="lg" len="lg"/>
            </a:ln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397" name="Line 1061"/>
            <p:cNvSpPr>
              <a:spLocks noChangeShapeType="1"/>
            </p:cNvSpPr>
            <p:nvPr/>
          </p:nvSpPr>
          <p:spPr bwMode="auto">
            <a:xfrm>
              <a:off x="2256" y="2208"/>
              <a:ext cx="439" cy="3"/>
            </a:xfrm>
            <a:prstGeom prst="line">
              <a:avLst/>
            </a:prstGeom>
            <a:noFill/>
            <a:ln w="38100" cap="sq">
              <a:solidFill>
                <a:srgbClr val="003300"/>
              </a:solidFill>
              <a:round/>
              <a:headEnd/>
              <a:tailEnd type="stealth" w="lg" len="lg"/>
            </a:ln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86838830-3002-4566-BFF1-E24A954F8D11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44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3"/>
          <p:cNvSpPr>
            <a:spLocks noChangeArrowheads="1"/>
          </p:cNvSpPr>
          <p:nvPr/>
        </p:nvSpPr>
        <p:spPr bwMode="auto">
          <a:xfrm>
            <a:off x="1000125" y="606425"/>
            <a:ext cx="5511800" cy="3454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b="1"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CREATE TABLE student (</a:t>
            </a:r>
          </a:p>
          <a:p>
            <a:r>
              <a:rPr lang="en-US" altLang="zh-TW" b="1"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	</a:t>
            </a:r>
            <a:r>
              <a:rPr lang="en-US" altLang="zh-TW" b="1"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id</a:t>
            </a:r>
            <a:r>
              <a:rPr lang="en-US" altLang="zh-TW" b="1"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	CHAR(4) </a:t>
            </a:r>
            <a:r>
              <a:rPr lang="en-US" altLang="zh-TW" b="1"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NOT NULL</a:t>
            </a:r>
            <a:r>
              <a:rPr lang="en-US" altLang="zh-TW" b="1"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,</a:t>
            </a:r>
          </a:p>
          <a:p>
            <a:r>
              <a:rPr lang="en-US" altLang="zh-TW" b="1"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	</a:t>
            </a:r>
            <a:r>
              <a:rPr lang="en-US" altLang="zh-TW" b="1"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name</a:t>
            </a:r>
            <a:r>
              <a:rPr lang="en-US" altLang="zh-TW" b="1"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	VARCHAR(20),</a:t>
            </a:r>
          </a:p>
          <a:p>
            <a:r>
              <a:rPr lang="en-US" altLang="zh-TW" b="1"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	</a:t>
            </a:r>
            <a:r>
              <a:rPr lang="en-US" altLang="zh-TW" b="1"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dob</a:t>
            </a:r>
            <a:r>
              <a:rPr lang="en-US" altLang="zh-TW" b="1"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		DATE,</a:t>
            </a:r>
          </a:p>
          <a:p>
            <a:r>
              <a:rPr lang="en-US" altLang="zh-TW" b="1"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	</a:t>
            </a:r>
            <a:r>
              <a:rPr lang="en-US" altLang="zh-TW" b="1"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gender</a:t>
            </a:r>
            <a:r>
              <a:rPr lang="en-US" altLang="zh-TW" b="1"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	CHAR(1),</a:t>
            </a:r>
          </a:p>
          <a:p>
            <a:r>
              <a:rPr lang="en-US" altLang="zh-TW" b="1"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	</a:t>
            </a:r>
            <a:r>
              <a:rPr lang="en-US" altLang="zh-TW" b="1"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class</a:t>
            </a:r>
            <a:r>
              <a:rPr lang="en-US" altLang="zh-TW" b="1"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		CHAR(2),</a:t>
            </a:r>
          </a:p>
          <a:p>
            <a:r>
              <a:rPr lang="en-US" altLang="zh-TW" b="1"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	</a:t>
            </a:r>
            <a:r>
              <a:rPr lang="en-US" altLang="zh-TW" b="1"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house</a:t>
            </a:r>
            <a:r>
              <a:rPr lang="en-US" altLang="zh-TW" b="1"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		CHAR(1),</a:t>
            </a:r>
          </a:p>
          <a:p>
            <a:r>
              <a:rPr lang="en-US" altLang="zh-TW" b="1"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	</a:t>
            </a:r>
            <a:r>
              <a:rPr lang="en-US" altLang="zh-TW" b="1"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district</a:t>
            </a:r>
            <a:r>
              <a:rPr lang="en-US" altLang="zh-TW" b="1"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	CHAR(3),</a:t>
            </a:r>
          </a:p>
          <a:p>
            <a:r>
              <a:rPr lang="en-US" altLang="zh-TW" b="1"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	</a:t>
            </a:r>
            <a:r>
              <a:rPr lang="en-US" altLang="zh-TW" b="1"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remission</a:t>
            </a:r>
            <a:r>
              <a:rPr lang="en-US" altLang="zh-TW" b="1"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	BINARY(1),</a:t>
            </a:r>
          </a:p>
          <a:p>
            <a:r>
              <a:rPr lang="en-US" altLang="zh-TW" b="1"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	PRIMARY KEY (id) </a:t>
            </a:r>
          </a:p>
          <a:p>
            <a:r>
              <a:rPr lang="en-US" altLang="zh-TW" b="1"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);</a:t>
            </a:r>
            <a:endParaRPr lang="zh-TW" altLang="en-US" b="1">
              <a:effectLst/>
              <a:latin typeface="Verdana" pitchFamily="34" charset="0"/>
              <a:ea typeface="Verdana" pitchFamily="34" charset="0"/>
              <a:cs typeface="Courier New" pitchFamily="49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993775" y="4348163"/>
            <a:ext cx="5500688" cy="1625600"/>
          </a:xfrm>
          <a:prstGeom prst="rect">
            <a:avLst/>
          </a:prstGeom>
          <a:noFill/>
          <a:ln w="9525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CREATE TABLE MathTest(</a:t>
            </a:r>
          </a:p>
          <a:p>
            <a:pPr>
              <a:defRPr/>
            </a:pPr>
            <a:r>
              <a:rPr lang="en-US" altLang="zh-TW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	id	int(4),</a:t>
            </a:r>
          </a:p>
          <a:p>
            <a:pPr>
              <a:defRPr/>
            </a:pPr>
            <a:r>
              <a:rPr lang="en-US" altLang="zh-TW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	mtest	int(3),</a:t>
            </a:r>
          </a:p>
          <a:p>
            <a:pPr>
              <a:defRPr/>
            </a:pPr>
            <a:r>
              <a:rPr lang="en-US" altLang="zh-TW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	PRIMARY KEY (id) </a:t>
            </a:r>
          </a:p>
          <a:p>
            <a:pPr>
              <a:defRPr/>
            </a:pPr>
            <a:r>
              <a:rPr lang="en-US" altLang="zh-TW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);</a:t>
            </a:r>
            <a:endParaRPr lang="zh-TW" altLang="en-US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9" name="投影片編號版面配置區 8"/>
          <p:cNvSpPr txBox="1">
            <a:spLocks noGrp="1"/>
          </p:cNvSpPr>
          <p:nvPr/>
        </p:nvSpPr>
        <p:spPr bwMode="auto">
          <a:xfrm>
            <a:off x="7040563" y="6202363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eaLnBrk="1" hangingPunct="1">
              <a:defRPr/>
            </a:pPr>
            <a:fld id="{6922EEEF-0C3E-4240-A900-44ACF5266505}" type="slidenum">
              <a:rPr lang="zh-TW" altLang="en-US" sz="2400">
                <a:effectLst/>
                <a:ea typeface="+mn-ea"/>
              </a:rPr>
              <a:pPr algn="r" eaLnBrk="1" hangingPunct="1">
                <a:defRPr/>
              </a:pPr>
              <a:t>5</a:t>
            </a:fld>
            <a:endParaRPr lang="zh-TW" altLang="en-US" sz="2400">
              <a:effectLst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8" name="AutoShape 12" descr="20%"/>
          <p:cNvSpPr>
            <a:spLocks noChangeArrowheads="1"/>
          </p:cNvSpPr>
          <p:nvPr/>
        </p:nvSpPr>
        <p:spPr bwMode="auto">
          <a:xfrm>
            <a:off x="2182813" y="2398713"/>
            <a:ext cx="846137" cy="2593975"/>
          </a:xfrm>
          <a:prstGeom prst="roundRect">
            <a:avLst>
              <a:gd name="adj" fmla="val 49087"/>
            </a:avLst>
          </a:prstGeom>
          <a:pattFill prst="pct20">
            <a:fgClr>
              <a:srgbClr val="FF0066"/>
            </a:fgClr>
            <a:bgClr>
              <a:srgbClr val="FFFFFF"/>
            </a:bgClr>
          </a:pattFill>
          <a:ln w="38100">
            <a:solidFill>
              <a:srgbClr val="FF0066"/>
            </a:solidFill>
            <a:prstDash val="lgDash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98665" name="Oval 9" descr="藍色面紙"/>
          <p:cNvSpPr>
            <a:spLocks noChangeArrowheads="1"/>
          </p:cNvSpPr>
          <p:nvPr/>
        </p:nvSpPr>
        <p:spPr bwMode="auto">
          <a:xfrm>
            <a:off x="325438" y="3182938"/>
            <a:ext cx="8294687" cy="280987"/>
          </a:xfrm>
          <a:prstGeom prst="ellipse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38100">
            <a:solidFill>
              <a:srgbClr val="0000FF"/>
            </a:solidFill>
            <a:prstDash val="lg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8659" name="Text Box 3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zh-TW" altLang="en-US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2</a:t>
            </a:r>
            <a:endParaRPr lang="zh-TW" altLang="en-US" sz="2400">
              <a:effectLst/>
              <a:ea typeface="新細明體" pitchFamily="2" charset="-120"/>
            </a:endParaRP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1600200" y="1371600"/>
            <a:ext cx="2895600" cy="457200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>
                <a:solidFill>
                  <a:srgbClr val="000066"/>
                </a:solidFill>
                <a:effectLst/>
                <a:ea typeface="標楷體" pitchFamily="65" charset="-120"/>
              </a:rPr>
              <a:t>STUDENT</a:t>
            </a:r>
            <a:endParaRPr lang="zh-TW" altLang="en-US" sz="2400">
              <a:effectLst/>
              <a:ea typeface="標楷體" pitchFamily="65" charset="-120"/>
            </a:endParaRPr>
          </a:p>
        </p:txBody>
      </p:sp>
      <p:sp>
        <p:nvSpPr>
          <p:cNvPr id="19866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365250" y="547688"/>
            <a:ext cx="5861050" cy="842962"/>
          </a:xfrm>
          <a:effectLst>
            <a:outerShdw dist="45791" dir="2021404" algn="ctr" rotWithShape="0">
              <a:schemeClr val="hlink"/>
            </a:outerShdw>
          </a:effectLst>
        </p:spPr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zh-TW" altLang="en-US" b="1" smtClean="0">
                <a:solidFill>
                  <a:schemeClr val="accent1"/>
                </a:solidFill>
                <a:ea typeface="華康POP1體W5" pitchFamily="49" charset="-120"/>
              </a:rPr>
              <a:t>實例：學生個人資料</a:t>
            </a:r>
            <a:endParaRPr lang="zh-TW" altLang="zh-TW" b="1" smtClean="0">
              <a:solidFill>
                <a:schemeClr val="accent1"/>
              </a:solidFill>
              <a:ea typeface="華康POP1體W5" pitchFamily="49" charset="-120"/>
            </a:endParaRPr>
          </a:p>
        </p:txBody>
      </p:sp>
      <p:sp>
        <p:nvSpPr>
          <p:cNvPr id="13319" name="矩形 13"/>
          <p:cNvSpPr>
            <a:spLocks noChangeArrowheads="1"/>
          </p:cNvSpPr>
          <p:nvPr/>
        </p:nvSpPr>
        <p:spPr bwMode="auto">
          <a:xfrm>
            <a:off x="2165350" y="4951413"/>
            <a:ext cx="8397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>
                <a:solidFill>
                  <a:srgbClr val="FF0000"/>
                </a:solidFill>
                <a:effectLst/>
                <a:latin typeface="Verdana" pitchFamily="34" charset="0"/>
                <a:ea typeface="中國龍淡古體" pitchFamily="49" charset="-120"/>
                <a:cs typeface="Verdana" pitchFamily="34" charset="0"/>
              </a:rPr>
              <a:t>欄</a:t>
            </a:r>
            <a:endParaRPr lang="en-US" altLang="zh-TW" sz="2400">
              <a:solidFill>
                <a:srgbClr val="FF0000"/>
              </a:solidFill>
              <a:effectLst/>
              <a:latin typeface="Verdana" pitchFamily="34" charset="0"/>
              <a:ea typeface="中國龍淡古體" pitchFamily="49" charset="-120"/>
              <a:cs typeface="Verdana" pitchFamily="34" charset="0"/>
            </a:endParaRPr>
          </a:p>
          <a:p>
            <a:pPr algn="ctr"/>
            <a:r>
              <a:rPr lang="en-US" altLang="zh-TW" sz="2400">
                <a:solidFill>
                  <a:srgbClr val="FF0000"/>
                </a:solidFill>
                <a:effectLst/>
                <a:latin typeface="Verdana" pitchFamily="34" charset="0"/>
                <a:ea typeface="中國龍淡古體" pitchFamily="49" charset="-120"/>
                <a:cs typeface="Verdana" pitchFamily="34" charset="0"/>
              </a:rPr>
              <a:t>field</a:t>
            </a:r>
            <a:endParaRPr lang="zh-TW" altLang="en-US" sz="1600">
              <a:solidFill>
                <a:srgbClr val="FF0000"/>
              </a:solidFill>
              <a:effectLst/>
              <a:latin typeface="Verdana" pitchFamily="34" charset="0"/>
              <a:ea typeface="新細明體" pitchFamily="18" charset="-120"/>
              <a:cs typeface="Verdana" pitchFamily="34" charset="0"/>
            </a:endParaRPr>
          </a:p>
        </p:txBody>
      </p:sp>
      <p:sp>
        <p:nvSpPr>
          <p:cNvPr id="13320" name="矩形 14"/>
          <p:cNvSpPr>
            <a:spLocks noChangeArrowheads="1"/>
          </p:cNvSpPr>
          <p:nvPr/>
        </p:nvSpPr>
        <p:spPr bwMode="auto">
          <a:xfrm>
            <a:off x="3729038" y="5124450"/>
            <a:ext cx="2181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>
                <a:solidFill>
                  <a:srgbClr val="000000"/>
                </a:solidFill>
                <a:effectLst/>
                <a:latin typeface="Verdana" pitchFamily="34" charset="0"/>
                <a:ea typeface="中國龍淡古體" pitchFamily="49" charset="-120"/>
                <a:cs typeface="Verdana" pitchFamily="34" charset="0"/>
              </a:rPr>
              <a:t>資料表格</a:t>
            </a:r>
            <a:r>
              <a:rPr lang="en-US" altLang="zh-TW" sz="2400">
                <a:solidFill>
                  <a:srgbClr val="000000"/>
                </a:solidFill>
                <a:effectLst/>
                <a:latin typeface="Verdana" pitchFamily="34" charset="0"/>
                <a:ea typeface="中國龍淡古體" pitchFamily="49" charset="-120"/>
                <a:cs typeface="Verdana" pitchFamily="34" charset="0"/>
              </a:rPr>
              <a:t>table</a:t>
            </a:r>
            <a:endParaRPr lang="zh-TW" altLang="en-US" sz="2400">
              <a:solidFill>
                <a:srgbClr val="000000"/>
              </a:solidFill>
              <a:effectLst/>
              <a:latin typeface="Verdana" pitchFamily="34" charset="0"/>
              <a:ea typeface="中國龍淡古體" pitchFamily="49" charset="-120"/>
              <a:cs typeface="Verdana" pitchFamily="34" charset="0"/>
            </a:endParaRPr>
          </a:p>
        </p:txBody>
      </p:sp>
      <p:sp>
        <p:nvSpPr>
          <p:cNvPr id="13321" name="矩形 15"/>
          <p:cNvSpPr>
            <a:spLocks noChangeArrowheads="1"/>
          </p:cNvSpPr>
          <p:nvPr/>
        </p:nvSpPr>
        <p:spPr bwMode="auto">
          <a:xfrm>
            <a:off x="8343900" y="2859088"/>
            <a:ext cx="8001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rgbClr val="0000FF"/>
                </a:solidFill>
                <a:effectLst/>
                <a:latin typeface="Verdana" pitchFamily="34" charset="0"/>
                <a:ea typeface="中國龍淡古體" pitchFamily="49" charset="-120"/>
                <a:cs typeface="Verdana" pitchFamily="34" charset="0"/>
              </a:rPr>
              <a:t>橫列</a:t>
            </a:r>
            <a:endParaRPr lang="en-US" altLang="zh-TW" sz="2400">
              <a:solidFill>
                <a:srgbClr val="0000FF"/>
              </a:solidFill>
              <a:effectLst/>
              <a:latin typeface="Verdana" pitchFamily="34" charset="0"/>
              <a:ea typeface="中國龍淡古體" pitchFamily="49" charset="-120"/>
              <a:cs typeface="Verdana" pitchFamily="34" charset="0"/>
            </a:endParaRPr>
          </a:p>
          <a:p>
            <a:r>
              <a:rPr lang="en-US" altLang="zh-TW" sz="2400">
                <a:solidFill>
                  <a:srgbClr val="0000FF"/>
                </a:solidFill>
                <a:effectLst/>
                <a:latin typeface="Verdana" pitchFamily="34" charset="0"/>
                <a:ea typeface="中國龍淡古體" pitchFamily="49" charset="-120"/>
                <a:cs typeface="Verdana" pitchFamily="34" charset="0"/>
              </a:rPr>
              <a:t>row</a:t>
            </a:r>
            <a:endParaRPr lang="zh-TW" altLang="en-US" sz="1600">
              <a:solidFill>
                <a:srgbClr val="0000FF"/>
              </a:solidFill>
              <a:effectLst/>
              <a:latin typeface="Verdana" pitchFamily="34" charset="0"/>
              <a:ea typeface="新細明體" pitchFamily="18" charset="-120"/>
              <a:cs typeface="Verdana" pitchFamily="34" charset="0"/>
            </a:endParaRPr>
          </a:p>
        </p:txBody>
      </p:sp>
      <p:graphicFrame>
        <p:nvGraphicFramePr>
          <p:cNvPr id="15485" name="Group 125"/>
          <p:cNvGraphicFramePr>
            <a:graphicFrameLocks noGrp="1"/>
          </p:cNvGraphicFramePr>
          <p:nvPr/>
        </p:nvGraphicFramePr>
        <p:xfrm>
          <a:off x="593725" y="2452688"/>
          <a:ext cx="7696200" cy="2438400"/>
        </p:xfrm>
        <a:graphic>
          <a:graphicData uri="http://schemas.openxmlformats.org/drawingml/2006/table">
            <a:tbl>
              <a:tblPr/>
              <a:tblGrid>
                <a:gridCol w="762000"/>
                <a:gridCol w="838200"/>
                <a:gridCol w="1219200"/>
                <a:gridCol w="838200"/>
                <a:gridCol w="617538"/>
                <a:gridCol w="677862"/>
                <a:gridCol w="762000"/>
                <a:gridCol w="1125538"/>
                <a:gridCol w="855662"/>
              </a:tblGrid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id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name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dob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gender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class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house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district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remission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mtest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9801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Peter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1996-06-04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M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1A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R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SSP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0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68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9802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Mary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1996-01-10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F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1A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Y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HHM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0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76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9803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Johnny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1996-03-16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M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1A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G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SSP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38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9804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Wendy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1996-07-09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F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1B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B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YMT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0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92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9805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Tobe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1996-10-17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M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1B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R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YMT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0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60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9806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Kitty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1997-01-25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F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1B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R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YMT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58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9807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Eric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1997-05-05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M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1C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Y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MKK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0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28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9808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Patty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1997-08-13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F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1C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Y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HHM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92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552E3691-42E8-4948-BD35-3BE3BBD46F3F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6</a:t>
            </a:fld>
            <a:endParaRPr lang="zh-TW" altLang="en-US" sz="2400" dirty="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050"/>
          <p:cNvSpPr>
            <a:spLocks noChangeArrowheads="1"/>
          </p:cNvSpPr>
          <p:nvPr>
            <p:ph type="title" idx="4294967295"/>
          </p:nvPr>
        </p:nvSpPr>
        <p:spPr>
          <a:xfrm>
            <a:off x="1371600" y="304800"/>
            <a:ext cx="7772400" cy="7620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一般語法</a:t>
            </a:r>
            <a:endParaRPr lang="zh-TW" altLang="zh-TW" b="1" smtClean="0">
              <a:solidFill>
                <a:schemeClr val="tx1"/>
              </a:solidFill>
            </a:endParaRPr>
          </a:p>
        </p:txBody>
      </p:sp>
      <p:sp>
        <p:nvSpPr>
          <p:cNvPr id="148483" name="Text Box 2051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TW" sz="9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I</a:t>
            </a:r>
            <a:endParaRPr lang="en-US" altLang="zh-TW" sz="2400" dirty="0">
              <a:effectLst/>
              <a:ea typeface="新細明體" pitchFamily="2" charset="-120"/>
            </a:endParaRPr>
          </a:p>
        </p:txBody>
      </p:sp>
      <p:sp>
        <p:nvSpPr>
          <p:cNvPr id="148485" name="Rectangle 2053"/>
          <p:cNvSpPr>
            <a:spLocks noChangeArrowheads="1"/>
          </p:cNvSpPr>
          <p:nvPr>
            <p:ph type="body" idx="4294967295"/>
          </p:nvPr>
        </p:nvSpPr>
        <p:spPr>
          <a:xfrm>
            <a:off x="685800" y="2530475"/>
            <a:ext cx="7772400" cy="923925"/>
          </a:xfrm>
        </p:spPr>
        <p:txBody>
          <a:bodyPr lIns="92075" tIns="46038" rIns="92075" bIns="46038"/>
          <a:lstStyle/>
          <a:p>
            <a:pPr lvl="1" eaLnBrk="1" hangingPunct="1"/>
            <a:r>
              <a:rPr lang="en-US" altLang="zh-TW" b="1" smtClean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SQL </a:t>
            </a:r>
            <a:r>
              <a:rPr lang="zh-TW" altLang="en-US" b="1" smtClean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程序會從數據庫檔 </a:t>
            </a:r>
            <a:r>
              <a:rPr lang="en-US" altLang="zh-TW" i="1" smtClean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table</a:t>
            </a:r>
            <a:r>
              <a:rPr lang="zh-TW" altLang="en-US" b="1" smtClean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選取符合條件的橫列 (</a:t>
            </a:r>
            <a:r>
              <a:rPr lang="en-US" altLang="zh-TW" b="1" smtClean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row) </a:t>
            </a:r>
            <a:r>
              <a:rPr lang="zh-TW" altLang="en-US" b="1" smtClean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並以表格的格式顯示。</a:t>
            </a:r>
            <a:endParaRPr lang="zh-TW" altLang="zh-TW" b="1" smtClean="0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48486" name="Rectangle 2054"/>
          <p:cNvSpPr>
            <a:spLocks noChangeArrowheads="1"/>
          </p:cNvSpPr>
          <p:nvPr/>
        </p:nvSpPr>
        <p:spPr bwMode="auto">
          <a:xfrm>
            <a:off x="685800" y="3444875"/>
            <a:ext cx="7848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zh-TW" altLang="en-US" sz="2800">
                <a:solidFill>
                  <a:schemeClr val="tx2"/>
                </a:solidFill>
                <a:effectLst/>
                <a:ea typeface="標楷體" pitchFamily="65" charset="-120"/>
              </a:rPr>
              <a:t>表達式</a:t>
            </a:r>
            <a:r>
              <a:rPr lang="zh-TW" altLang="en-US" sz="2800">
                <a:solidFill>
                  <a:schemeClr val="tx2"/>
                </a:solidFill>
                <a:effectLst/>
              </a:rPr>
              <a:t> </a:t>
            </a:r>
            <a:r>
              <a:rPr lang="en-US" altLang="zh-TW" sz="2800" b="1" i="1">
                <a:solidFill>
                  <a:schemeClr val="tx2"/>
                </a:solidFill>
                <a:effectLst/>
              </a:rPr>
              <a:t>expr1</a:t>
            </a:r>
            <a:r>
              <a:rPr lang="en-US" altLang="zh-TW" sz="2800">
                <a:solidFill>
                  <a:schemeClr val="tx2"/>
                </a:solidFill>
                <a:effectLst/>
              </a:rPr>
              <a:t>, </a:t>
            </a:r>
            <a:r>
              <a:rPr lang="en-US" altLang="zh-TW" sz="2800" b="1" i="1">
                <a:solidFill>
                  <a:schemeClr val="tx2"/>
                </a:solidFill>
                <a:effectLst/>
              </a:rPr>
              <a:t>expr2</a:t>
            </a:r>
            <a:r>
              <a:rPr lang="en-US" altLang="zh-TW" sz="2800">
                <a:solidFill>
                  <a:schemeClr val="tx2"/>
                </a:solidFill>
                <a:effectLst/>
              </a:rPr>
              <a:t> </a:t>
            </a:r>
            <a:r>
              <a:rPr lang="zh-TW" altLang="en-US" sz="2800">
                <a:solidFill>
                  <a:schemeClr val="tx2"/>
                </a:solidFill>
                <a:effectLst/>
                <a:ea typeface="標楷體" pitchFamily="65" charset="-120"/>
              </a:rPr>
              <a:t>可以是</a:t>
            </a:r>
            <a:endParaRPr lang="zh-TW" altLang="zh-TW" sz="2800">
              <a:solidFill>
                <a:schemeClr val="tx2"/>
              </a:solidFill>
              <a:effectLst/>
            </a:endParaRPr>
          </a:p>
          <a:p>
            <a:pPr marL="1143000" lvl="2" indent="-228600" eaLnBrk="1" hangingPunct="1">
              <a:spcBef>
                <a:spcPct val="20000"/>
              </a:spcBef>
              <a:buFontTx/>
              <a:buChar char="•"/>
            </a:pPr>
            <a:r>
              <a:rPr lang="zh-TW" altLang="zh-TW" sz="2800">
                <a:solidFill>
                  <a:schemeClr val="tx2"/>
                </a:solidFill>
                <a:effectLst/>
                <a:ea typeface="標楷體" pitchFamily="65" charset="-120"/>
              </a:rPr>
              <a:t>(1) </a:t>
            </a:r>
            <a:r>
              <a:rPr lang="zh-TW" altLang="en-US" sz="2800">
                <a:solidFill>
                  <a:schemeClr val="tx2"/>
                </a:solidFill>
                <a:effectLst/>
                <a:ea typeface="標楷體" pitchFamily="65" charset="-120"/>
              </a:rPr>
              <a:t>字段</a:t>
            </a:r>
            <a:r>
              <a:rPr lang="en-US" altLang="zh-TW" sz="2800">
                <a:solidFill>
                  <a:schemeClr val="tx2"/>
                </a:solidFill>
                <a:effectLst/>
                <a:ea typeface="標楷體" pitchFamily="65" charset="-120"/>
              </a:rPr>
              <a:t>field</a:t>
            </a:r>
            <a:endParaRPr lang="zh-TW" altLang="zh-TW" sz="2800">
              <a:solidFill>
                <a:schemeClr val="tx2"/>
              </a:solidFill>
              <a:effectLst/>
            </a:endParaRPr>
          </a:p>
          <a:p>
            <a:pPr marL="1143000" lvl="2" indent="-228600" eaLnBrk="1" hangingPunct="1">
              <a:spcBef>
                <a:spcPct val="20000"/>
              </a:spcBef>
              <a:buFontTx/>
              <a:buChar char="•"/>
            </a:pPr>
            <a:r>
              <a:rPr lang="zh-TW" altLang="zh-TW" sz="2800">
                <a:solidFill>
                  <a:schemeClr val="tx2"/>
                </a:solidFill>
                <a:effectLst/>
              </a:rPr>
              <a:t>(2) </a:t>
            </a:r>
            <a:r>
              <a:rPr lang="zh-TW" altLang="en-US" sz="2800">
                <a:solidFill>
                  <a:schemeClr val="tx2"/>
                </a:solidFill>
                <a:effectLst/>
                <a:ea typeface="標楷體" pitchFamily="65" charset="-120"/>
              </a:rPr>
              <a:t>以函數和字段組成的表達式</a:t>
            </a:r>
            <a:endParaRPr lang="zh-TW" altLang="zh-TW" sz="2800">
              <a:solidFill>
                <a:schemeClr val="tx2"/>
              </a:solidFill>
              <a:effectLst/>
              <a:ea typeface="標楷體" pitchFamily="65" charset="-120"/>
            </a:endParaRPr>
          </a:p>
        </p:txBody>
      </p:sp>
      <p:sp>
        <p:nvSpPr>
          <p:cNvPr id="148490" name="Text Box 2058"/>
          <p:cNvSpPr txBox="1">
            <a:spLocks noChangeArrowheads="1"/>
          </p:cNvSpPr>
          <p:nvPr/>
        </p:nvSpPr>
        <p:spPr bwMode="auto">
          <a:xfrm>
            <a:off x="952500" y="1325563"/>
            <a:ext cx="7962900" cy="1104900"/>
          </a:xfrm>
          <a:prstGeom prst="rect">
            <a:avLst/>
          </a:prstGeom>
          <a:noFill/>
          <a:ln w="38100" cap="sq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SELECT</a:t>
            </a:r>
            <a:r>
              <a:rPr lang="en-US" altLang="zh-TW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altLang="zh-TW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[</a:t>
            </a:r>
            <a:r>
              <a:rPr lang="en-US" altLang="zh-TW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DISTINCT</a:t>
            </a:r>
            <a:r>
              <a:rPr lang="en-US" altLang="zh-TW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] </a:t>
            </a:r>
            <a:r>
              <a:rPr lang="en-US" altLang="zh-TW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expr1</a:t>
            </a:r>
            <a:r>
              <a:rPr lang="en-US" altLang="zh-TW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[</a:t>
            </a:r>
            <a:r>
              <a:rPr lang="en-US" altLang="zh-TW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AS</a:t>
            </a:r>
            <a:r>
              <a:rPr lang="en-US" altLang="zh-TW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altLang="zh-TW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col1</a:t>
            </a:r>
            <a:r>
              <a:rPr lang="en-US" altLang="zh-TW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], </a:t>
            </a:r>
            <a:r>
              <a:rPr lang="en-US" altLang="zh-TW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expr2</a:t>
            </a:r>
            <a:r>
              <a:rPr lang="en-US" altLang="zh-TW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[</a:t>
            </a:r>
            <a:r>
              <a:rPr lang="en-US" altLang="zh-TW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AS</a:t>
            </a:r>
            <a:r>
              <a:rPr lang="en-US" altLang="zh-TW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altLang="zh-TW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col2</a:t>
            </a:r>
            <a:r>
              <a:rPr lang="en-US" altLang="zh-TW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] </a:t>
            </a:r>
            <a:r>
              <a:rPr lang="en-US" altLang="zh-TW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;</a:t>
            </a:r>
            <a:endParaRPr lang="en-US" altLang="zh-TW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altLang="zh-TW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FROM</a:t>
            </a:r>
            <a:r>
              <a:rPr lang="en-US" altLang="zh-TW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altLang="zh-TW" sz="24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tablename</a:t>
            </a:r>
            <a:r>
              <a:rPr lang="en-US" altLang="zh-TW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altLang="zh-TW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WHERE</a:t>
            </a:r>
            <a:r>
              <a:rPr lang="en-US" altLang="zh-TW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altLang="zh-TW" sz="2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condition</a:t>
            </a:r>
            <a:endParaRPr lang="zh-TW" alt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48493" name="Rectangle 2061"/>
          <p:cNvSpPr>
            <a:spLocks noChangeArrowheads="1"/>
          </p:cNvSpPr>
          <p:nvPr/>
        </p:nvSpPr>
        <p:spPr bwMode="auto">
          <a:xfrm>
            <a:off x="685800" y="4968875"/>
            <a:ext cx="75438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zh-TW" altLang="en-US" sz="2800">
                <a:solidFill>
                  <a:schemeClr val="tx2"/>
                </a:solidFill>
                <a:effectLst/>
                <a:ea typeface="標楷體" pitchFamily="65" charset="-120"/>
              </a:rPr>
              <a:t>而 </a:t>
            </a:r>
            <a:r>
              <a:rPr lang="en-US" altLang="zh-TW" sz="2800" b="1" i="1">
                <a:solidFill>
                  <a:schemeClr val="tx2"/>
                </a:solidFill>
                <a:effectLst/>
                <a:ea typeface="標楷體" pitchFamily="65" charset="-120"/>
              </a:rPr>
              <a:t>col1</a:t>
            </a:r>
            <a:r>
              <a:rPr lang="en-US" altLang="zh-TW" sz="2800">
                <a:solidFill>
                  <a:schemeClr val="tx2"/>
                </a:solidFill>
                <a:effectLst/>
                <a:ea typeface="標楷體" pitchFamily="65" charset="-120"/>
              </a:rPr>
              <a:t>, </a:t>
            </a:r>
            <a:r>
              <a:rPr lang="en-US" altLang="zh-TW" sz="2800" b="1" i="1">
                <a:solidFill>
                  <a:schemeClr val="tx2"/>
                </a:solidFill>
                <a:effectLst/>
                <a:ea typeface="標楷體" pitchFamily="65" charset="-120"/>
              </a:rPr>
              <a:t>col2</a:t>
            </a:r>
            <a:r>
              <a:rPr lang="en-US" altLang="zh-TW" sz="2800">
                <a:solidFill>
                  <a:schemeClr val="tx2"/>
                </a:solidFill>
                <a:effectLst/>
                <a:ea typeface="標楷體" pitchFamily="65" charset="-120"/>
              </a:rPr>
              <a:t> </a:t>
            </a:r>
            <a:r>
              <a:rPr lang="zh-TW" altLang="en-US" sz="2800">
                <a:solidFill>
                  <a:schemeClr val="tx2"/>
                </a:solidFill>
                <a:effectLst/>
                <a:ea typeface="標楷體" pitchFamily="65" charset="-120"/>
              </a:rPr>
              <a:t>是表達式 </a:t>
            </a:r>
            <a:r>
              <a:rPr lang="en-US" altLang="zh-TW" sz="2800" b="1" i="1">
                <a:solidFill>
                  <a:schemeClr val="tx2"/>
                </a:solidFill>
                <a:effectLst/>
                <a:ea typeface="標楷體" pitchFamily="65" charset="-120"/>
              </a:rPr>
              <a:t>expr1</a:t>
            </a:r>
            <a:r>
              <a:rPr lang="en-US" altLang="zh-TW" sz="2800">
                <a:solidFill>
                  <a:schemeClr val="tx2"/>
                </a:solidFill>
                <a:effectLst/>
                <a:ea typeface="標楷體" pitchFamily="65" charset="-120"/>
              </a:rPr>
              <a:t>, </a:t>
            </a:r>
            <a:r>
              <a:rPr lang="en-US" altLang="zh-TW" sz="2800" b="1" i="1">
                <a:solidFill>
                  <a:schemeClr val="tx2"/>
                </a:solidFill>
                <a:effectLst/>
                <a:ea typeface="標楷體" pitchFamily="65" charset="-120"/>
              </a:rPr>
              <a:t>expr2</a:t>
            </a:r>
            <a:r>
              <a:rPr lang="en-US" altLang="zh-TW" sz="2800" i="1">
                <a:solidFill>
                  <a:schemeClr val="tx2"/>
                </a:solidFill>
                <a:effectLst/>
                <a:ea typeface="標楷體" pitchFamily="65" charset="-120"/>
              </a:rPr>
              <a:t> </a:t>
            </a:r>
            <a:r>
              <a:rPr lang="zh-TW" altLang="en-US" sz="2800">
                <a:solidFill>
                  <a:schemeClr val="tx2"/>
                </a:solidFill>
                <a:effectLst/>
                <a:ea typeface="標楷體" pitchFamily="65" charset="-120"/>
              </a:rPr>
              <a:t>在輸出結果的表格內的欄名。</a:t>
            </a:r>
            <a:endParaRPr lang="zh-TW" altLang="zh-TW" sz="2400">
              <a:solidFill>
                <a:schemeClr val="tx2"/>
              </a:solidFill>
              <a:effectLst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4C2208A7-FA29-4B85-9032-4B1142526440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7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8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8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1484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48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5" grpId="0" build="p" autoUpdateAnimBg="0"/>
      <p:bldP spid="148486" grpId="0" autoUpdateAnimBg="0"/>
      <p:bldP spid="14849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ChangeArrowheads="1"/>
          </p:cNvSpPr>
          <p:nvPr>
            <p:ph type="title" idx="4294967295"/>
          </p:nvPr>
        </p:nvSpPr>
        <p:spPr>
          <a:xfrm>
            <a:off x="1371600" y="304800"/>
            <a:ext cx="7772400" cy="7620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一般語法</a:t>
            </a:r>
            <a:endParaRPr lang="zh-TW" altLang="zh-TW" b="1" smtClean="0">
              <a:solidFill>
                <a:schemeClr val="tx1"/>
              </a:solidFill>
            </a:endParaRPr>
          </a:p>
        </p:txBody>
      </p:sp>
      <p:sp>
        <p:nvSpPr>
          <p:cNvPr id="149507" name="Text Box 1027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TW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I</a:t>
            </a:r>
            <a:endParaRPr lang="en-US" altLang="zh-TW" sz="2400">
              <a:effectLst/>
              <a:ea typeface="新細明體" pitchFamily="2" charset="-120"/>
            </a:endParaRPr>
          </a:p>
        </p:txBody>
      </p:sp>
      <p:sp>
        <p:nvSpPr>
          <p:cNvPr id="149511" name="Rectangle 1031"/>
          <p:cNvSpPr>
            <a:spLocks noChangeArrowheads="1"/>
          </p:cNvSpPr>
          <p:nvPr/>
        </p:nvSpPr>
        <p:spPr bwMode="auto">
          <a:xfrm>
            <a:off x="685800" y="2590800"/>
            <a:ext cx="6904038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zh-TW" altLang="en-US" sz="2400">
                <a:solidFill>
                  <a:schemeClr val="tx2"/>
                </a:solidFill>
                <a:effectLst/>
                <a:latin typeface="Verdana" pitchFamily="34" charset="0"/>
                <a:ea typeface="標楷體" pitchFamily="65" charset="-120"/>
                <a:cs typeface="Verdana" pitchFamily="34" charset="0"/>
              </a:rPr>
              <a:t>選項 </a:t>
            </a:r>
            <a:r>
              <a:rPr lang="en-US" altLang="zh-TW" sz="2400" b="1" i="1">
                <a:solidFill>
                  <a:schemeClr val="tx2"/>
                </a:solidFill>
                <a:effectLst/>
                <a:latin typeface="Verdana" pitchFamily="34" charset="0"/>
                <a:ea typeface="標楷體" pitchFamily="65" charset="-120"/>
                <a:cs typeface="Verdana" pitchFamily="34" charset="0"/>
              </a:rPr>
              <a:t>DISTINCT</a:t>
            </a:r>
            <a:r>
              <a:rPr lang="en-US" altLang="zh-TW" sz="2400" i="1">
                <a:solidFill>
                  <a:schemeClr val="tx2"/>
                </a:solidFill>
                <a:effectLst/>
                <a:latin typeface="Verdana" pitchFamily="34" charset="0"/>
                <a:ea typeface="標楷體" pitchFamily="65" charset="-120"/>
                <a:cs typeface="Verdana" pitchFamily="34" charset="0"/>
              </a:rPr>
              <a:t> </a:t>
            </a:r>
            <a:r>
              <a:rPr lang="zh-TW" altLang="en-US" sz="2400">
                <a:solidFill>
                  <a:schemeClr val="tx2"/>
                </a:solidFill>
                <a:effectLst/>
                <a:latin typeface="Verdana" pitchFamily="34" charset="0"/>
                <a:ea typeface="標楷體" pitchFamily="65" charset="-120"/>
                <a:cs typeface="Verdana" pitchFamily="34" charset="0"/>
              </a:rPr>
              <a:t>會把重覆出現的橫列刪去(即只顯示一次) 。</a:t>
            </a:r>
            <a:endParaRPr lang="zh-TW" altLang="zh-TW" sz="2400">
              <a:solidFill>
                <a:schemeClr val="tx2"/>
              </a:solidFill>
              <a:effectLst/>
              <a:latin typeface="Verdana" pitchFamily="34" charset="0"/>
              <a:ea typeface="標楷體" pitchFamily="65" charset="-120"/>
              <a:cs typeface="Verdana" pitchFamily="34" charset="0"/>
            </a:endParaRPr>
          </a:p>
        </p:txBody>
      </p:sp>
      <p:sp>
        <p:nvSpPr>
          <p:cNvPr id="149512" name="Rectangle 1032"/>
          <p:cNvSpPr>
            <a:spLocks noChangeArrowheads="1"/>
          </p:cNvSpPr>
          <p:nvPr/>
        </p:nvSpPr>
        <p:spPr bwMode="auto">
          <a:xfrm>
            <a:off x="685800" y="4000500"/>
            <a:ext cx="8081963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zh-TW" altLang="en-US" sz="2400">
                <a:solidFill>
                  <a:schemeClr val="tx2"/>
                </a:solidFill>
                <a:effectLst/>
                <a:latin typeface="Verdana" pitchFamily="34" charset="0"/>
                <a:ea typeface="標楷體" pitchFamily="65" charset="-120"/>
                <a:cs typeface="Verdana" pitchFamily="34" charset="0"/>
              </a:rPr>
              <a:t>條件 </a:t>
            </a:r>
            <a:r>
              <a:rPr lang="en-US" altLang="zh-TW" sz="2400" b="1" i="1">
                <a:solidFill>
                  <a:schemeClr val="tx2"/>
                </a:solidFill>
                <a:effectLst/>
                <a:latin typeface="Verdana" pitchFamily="34" charset="0"/>
                <a:ea typeface="標楷體" pitchFamily="65" charset="-120"/>
                <a:cs typeface="Verdana" pitchFamily="34" charset="0"/>
              </a:rPr>
              <a:t>condition</a:t>
            </a:r>
            <a:r>
              <a:rPr lang="en-US" altLang="zh-TW" sz="2400">
                <a:solidFill>
                  <a:schemeClr val="tx2"/>
                </a:solidFill>
                <a:effectLst/>
                <a:latin typeface="Verdana" pitchFamily="34" charset="0"/>
                <a:ea typeface="標楷體" pitchFamily="65" charset="-120"/>
                <a:cs typeface="Verdana" pitchFamily="34" charset="0"/>
              </a:rPr>
              <a:t> </a:t>
            </a:r>
            <a:r>
              <a:rPr lang="zh-TW" altLang="en-US" sz="2400">
                <a:solidFill>
                  <a:schemeClr val="tx2"/>
                </a:solidFill>
                <a:effectLst/>
                <a:latin typeface="Verdana" pitchFamily="34" charset="0"/>
                <a:ea typeface="標楷體" pitchFamily="65" charset="-120"/>
                <a:cs typeface="Verdana" pitchFamily="34" charset="0"/>
              </a:rPr>
              <a:t>可以是</a:t>
            </a:r>
            <a:endParaRPr lang="zh-TW" altLang="zh-TW" sz="2400">
              <a:solidFill>
                <a:schemeClr val="tx2"/>
              </a:solidFill>
              <a:effectLst/>
              <a:latin typeface="Verdana" pitchFamily="34" charset="0"/>
              <a:ea typeface="標楷體" pitchFamily="65" charset="-120"/>
              <a:cs typeface="Verdana" pitchFamily="34" charset="0"/>
            </a:endParaRPr>
          </a:p>
          <a:p>
            <a:pPr marL="1143000" lvl="2" indent="-228600" eaLnBrk="1" hangingPunct="1">
              <a:spcBef>
                <a:spcPct val="20000"/>
              </a:spcBef>
              <a:buFontTx/>
              <a:buChar char="•"/>
            </a:pPr>
            <a:r>
              <a:rPr lang="zh-TW" altLang="zh-TW" sz="2400">
                <a:solidFill>
                  <a:schemeClr val="tx2"/>
                </a:solidFill>
                <a:effectLst/>
                <a:latin typeface="Verdana" pitchFamily="34" charset="0"/>
                <a:ea typeface="標楷體" pitchFamily="65" charset="-120"/>
                <a:cs typeface="Verdana" pitchFamily="34" charset="0"/>
              </a:rPr>
              <a:t>(1) </a:t>
            </a:r>
            <a:r>
              <a:rPr lang="zh-TW" altLang="en-US" sz="2400">
                <a:solidFill>
                  <a:schemeClr val="tx2"/>
                </a:solidFill>
                <a:effectLst/>
                <a:latin typeface="Verdana" pitchFamily="34" charset="0"/>
                <a:ea typeface="標楷體" pitchFamily="65" charset="-120"/>
                <a:cs typeface="Verdana" pitchFamily="34" charset="0"/>
              </a:rPr>
              <a:t>等式或不等式</a:t>
            </a:r>
            <a:endParaRPr lang="zh-TW" altLang="zh-TW" sz="2400">
              <a:solidFill>
                <a:schemeClr val="tx2"/>
              </a:solidFill>
              <a:effectLst/>
              <a:latin typeface="Verdana" pitchFamily="34" charset="0"/>
            </a:endParaRPr>
          </a:p>
          <a:p>
            <a:pPr marL="1143000" lvl="2" indent="-228600" eaLnBrk="1" hangingPunct="1">
              <a:spcBef>
                <a:spcPct val="20000"/>
              </a:spcBef>
              <a:buFontTx/>
              <a:buChar char="•"/>
            </a:pPr>
            <a:r>
              <a:rPr lang="zh-TW" altLang="zh-TW" sz="2400">
                <a:solidFill>
                  <a:schemeClr val="tx2"/>
                </a:solidFill>
                <a:effectLst/>
                <a:latin typeface="Verdana" pitchFamily="34" charset="0"/>
              </a:rPr>
              <a:t>(2) </a:t>
            </a:r>
            <a:r>
              <a:rPr lang="zh-TW" altLang="en-US" sz="2400">
                <a:solidFill>
                  <a:schemeClr val="tx2"/>
                </a:solidFill>
                <a:effectLst/>
                <a:latin typeface="Verdana" pitchFamily="34" charset="0"/>
                <a:ea typeface="標楷體" pitchFamily="65" charset="-120"/>
              </a:rPr>
              <a:t>字符串的比較</a:t>
            </a:r>
            <a:endParaRPr lang="zh-TW" altLang="zh-TW" sz="2400">
              <a:solidFill>
                <a:schemeClr val="tx2"/>
              </a:solidFill>
              <a:effectLst/>
              <a:latin typeface="Verdana" pitchFamily="34" charset="0"/>
            </a:endParaRPr>
          </a:p>
          <a:p>
            <a:pPr marL="1143000" lvl="2" indent="-228600" eaLnBrk="1" hangingPunct="1">
              <a:spcBef>
                <a:spcPct val="20000"/>
              </a:spcBef>
              <a:buFontTx/>
              <a:buChar char="•"/>
            </a:pPr>
            <a:r>
              <a:rPr lang="zh-TW" altLang="en-US" sz="2400">
                <a:solidFill>
                  <a:schemeClr val="tx2"/>
                </a:solidFill>
                <a:effectLst/>
                <a:latin typeface="Verdana" pitchFamily="34" charset="0"/>
                <a:ea typeface="標楷體" pitchFamily="65" charset="-120"/>
              </a:rPr>
              <a:t>使用邏輯運算符 </a:t>
            </a:r>
            <a:r>
              <a:rPr lang="en-US" altLang="zh-TW" sz="2400" b="1" i="1">
                <a:solidFill>
                  <a:schemeClr val="tx2"/>
                </a:solidFill>
                <a:effectLst/>
                <a:latin typeface="Verdana" pitchFamily="34" charset="0"/>
              </a:rPr>
              <a:t>AND, OR, NOT</a:t>
            </a:r>
            <a:endParaRPr lang="zh-TW" altLang="zh-TW" sz="2400">
              <a:solidFill>
                <a:schemeClr val="tx2"/>
              </a:solidFill>
              <a:effectLst/>
              <a:latin typeface="Verdana" pitchFamily="34" charset="0"/>
              <a:ea typeface="標楷體" pitchFamily="65" charset="-120"/>
            </a:endParaRPr>
          </a:p>
        </p:txBody>
      </p:sp>
      <p:sp>
        <p:nvSpPr>
          <p:cNvPr id="7" name="Text Box 2058"/>
          <p:cNvSpPr txBox="1">
            <a:spLocks noChangeArrowheads="1"/>
          </p:cNvSpPr>
          <p:nvPr/>
        </p:nvSpPr>
        <p:spPr bwMode="auto">
          <a:xfrm>
            <a:off x="952500" y="1325563"/>
            <a:ext cx="7962900" cy="1104900"/>
          </a:xfrm>
          <a:prstGeom prst="rect">
            <a:avLst/>
          </a:prstGeom>
          <a:noFill/>
          <a:ln w="38100" cap="sq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SELECT</a:t>
            </a:r>
            <a:r>
              <a:rPr lang="en-US" altLang="zh-TW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altLang="zh-TW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[</a:t>
            </a:r>
            <a:r>
              <a:rPr lang="en-US" altLang="zh-TW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DISTINCT</a:t>
            </a:r>
            <a:r>
              <a:rPr lang="en-US" altLang="zh-TW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] </a:t>
            </a:r>
            <a:r>
              <a:rPr lang="en-US" altLang="zh-TW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expr1</a:t>
            </a:r>
            <a:r>
              <a:rPr lang="en-US" altLang="zh-TW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[</a:t>
            </a:r>
            <a:r>
              <a:rPr lang="en-US" altLang="zh-TW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AS</a:t>
            </a:r>
            <a:r>
              <a:rPr lang="en-US" altLang="zh-TW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altLang="zh-TW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col1</a:t>
            </a:r>
            <a:r>
              <a:rPr lang="en-US" altLang="zh-TW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], </a:t>
            </a:r>
            <a:r>
              <a:rPr lang="en-US" altLang="zh-TW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expr2</a:t>
            </a:r>
            <a:r>
              <a:rPr lang="en-US" altLang="zh-TW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[</a:t>
            </a:r>
            <a:r>
              <a:rPr lang="en-US" altLang="zh-TW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AS</a:t>
            </a:r>
            <a:r>
              <a:rPr lang="en-US" altLang="zh-TW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altLang="zh-TW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col2</a:t>
            </a:r>
            <a:r>
              <a:rPr lang="en-US" altLang="zh-TW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] </a:t>
            </a:r>
            <a:r>
              <a:rPr lang="en-US" altLang="zh-TW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;</a:t>
            </a:r>
            <a:endParaRPr lang="en-US" altLang="zh-TW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altLang="zh-TW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FROM</a:t>
            </a:r>
            <a:r>
              <a:rPr lang="en-US" altLang="zh-TW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altLang="zh-TW" sz="24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tablename</a:t>
            </a:r>
            <a:r>
              <a:rPr lang="en-US" altLang="zh-TW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altLang="zh-TW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WHERE</a:t>
            </a:r>
            <a:r>
              <a:rPr lang="en-US" altLang="zh-TW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altLang="zh-TW" sz="2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condition</a:t>
            </a:r>
            <a:endParaRPr lang="zh-TW" alt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4860DAF4-11B6-4459-B6AD-7A5188EDFB97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8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9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9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14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11" grpId="0" build="p" autoUpdateAnimBg="0"/>
      <p:bldP spid="14951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>
            <p:ph type="title" idx="4294967295"/>
          </p:nvPr>
        </p:nvSpPr>
        <p:spPr>
          <a:xfrm>
            <a:off x="1371600" y="304800"/>
            <a:ext cx="7772400" cy="7620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ea typeface="華康POP1體W5" pitchFamily="49" charset="-120"/>
              </a:rPr>
              <a:t>一般語法</a:t>
            </a:r>
            <a:endParaRPr lang="zh-TW" altLang="zh-TW" b="1" smtClean="0">
              <a:solidFill>
                <a:schemeClr val="tx1"/>
              </a:solidFill>
              <a:ea typeface="華康POP1體W5" pitchFamily="49" charset="-12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04800" y="0"/>
            <a:ext cx="11430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TW" sz="96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新細明體" pitchFamily="2" charset="-120"/>
              </a:rPr>
              <a:t>I</a:t>
            </a:r>
            <a:endParaRPr lang="en-US" altLang="zh-TW" sz="2400">
              <a:effectLst/>
              <a:ea typeface="新細明體" pitchFamily="2" charset="-12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524000" y="1447800"/>
            <a:ext cx="64770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zh-TW" altLang="en-US" sz="2800">
              <a:effectLst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19075" y="1412875"/>
            <a:ext cx="69532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  <a:defRPr/>
            </a:pPr>
            <a:r>
              <a:rPr lang="zh-TW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圓體" pitchFamily="49" charset="-120"/>
                <a:ea typeface="華康粗圓體" pitchFamily="49" charset="-120"/>
              </a:rPr>
              <a:t>例 1	列出所有學生的資料。</a:t>
            </a:r>
            <a:endParaRPr lang="zh-TW" altLang="zh-TW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1168400" y="2087563"/>
            <a:ext cx="7102475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62000" lvl="1" indent="-476250" defTabSz="762000" eaLnBrk="1" hangingPunct="1">
              <a:spcBef>
                <a:spcPct val="20000"/>
              </a:spcBef>
            </a:pPr>
            <a:r>
              <a:rPr lang="zh-TW" altLang="zh-TW" sz="2400">
                <a:solidFill>
                  <a:srgbClr val="FF0000"/>
                </a:solidFill>
                <a:effectLst/>
                <a:latin typeface="Verdana" pitchFamily="34" charset="0"/>
              </a:rPr>
              <a:t>		</a:t>
            </a:r>
            <a:r>
              <a:rPr lang="en-US" altLang="zh-TW" sz="2400" b="1">
                <a:solidFill>
                  <a:srgbClr val="FF0000"/>
                </a:solidFill>
                <a:effectLst/>
                <a:latin typeface="Verdana" pitchFamily="34" charset="0"/>
              </a:rPr>
              <a:t>SELECT * FROM student</a:t>
            </a:r>
            <a:endParaRPr lang="zh-TW" altLang="zh-TW" sz="2400" b="1"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graphicFrame>
        <p:nvGraphicFramePr>
          <p:cNvPr id="18553" name="Group 121"/>
          <p:cNvGraphicFramePr>
            <a:graphicFrameLocks noGrp="1"/>
          </p:cNvGraphicFramePr>
          <p:nvPr/>
        </p:nvGraphicFramePr>
        <p:xfrm>
          <a:off x="838200" y="2854325"/>
          <a:ext cx="7696200" cy="2438400"/>
        </p:xfrm>
        <a:graphic>
          <a:graphicData uri="http://schemas.openxmlformats.org/drawingml/2006/table">
            <a:tbl>
              <a:tblPr/>
              <a:tblGrid>
                <a:gridCol w="762000"/>
                <a:gridCol w="838200"/>
                <a:gridCol w="1219200"/>
                <a:gridCol w="838200"/>
                <a:gridCol w="617538"/>
                <a:gridCol w="677862"/>
                <a:gridCol w="762000"/>
                <a:gridCol w="1125538"/>
                <a:gridCol w="855662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id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name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dob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gender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class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house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district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remission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mtest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9801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Peter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1996-06-04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M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1A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R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SSP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0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68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9802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Mary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1996-01-10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F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1A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Y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HHM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0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76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9803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Johnny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1996-03-16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M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1A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G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SSP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38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9804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Wendy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1996-07-09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F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1B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B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YMT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0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92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9805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Tobe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1996-10-17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M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1B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R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YMT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0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60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9806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Kitty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1997-01-25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F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1B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R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YMT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58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9807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Eric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1997-05-05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M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1C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Y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MKK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0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28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9808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Patty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1997-08-13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F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1C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Y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HHM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1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92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7040563" y="6202363"/>
            <a:ext cx="1905000" cy="457200"/>
          </a:xfrm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fld id="{1B78261F-36AE-4DDD-8A8E-0E36A14C0D8B}" type="slidenum">
              <a:rPr lang="zh-TW" altLang="en-US" sz="2400">
                <a:latin typeface="Times New Roman" pitchFamily="18" charset="0"/>
                <a:ea typeface="+mn-ea"/>
              </a:rPr>
              <a:pPr eaLnBrk="1" hangingPunct="1">
                <a:defRPr/>
              </a:pPr>
              <a:t>9</a:t>
            </a:fld>
            <a:endParaRPr lang="zh-TW" altLang="en-US" sz="24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0" grpId="0"/>
    </p:bldLst>
  </p:timing>
</p:sld>
</file>

<file path=ppt/theme/theme1.xml><?xml version="1.0" encoding="utf-8"?>
<a:theme xmlns:a="http://schemas.openxmlformats.org/drawingml/2006/main" name="自訂設計">
  <a:themeElements>
    <a:clrScheme name="自訂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訂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細明體" pitchFamily="49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細明體" pitchFamily="49" charset="-120"/>
          </a:defRPr>
        </a:defPPr>
      </a:lstStyle>
    </a:lnDef>
  </a:objectDefaults>
  <a:extraClrSchemeLst>
    <a:extraClrScheme>
      <a:clrScheme name="自訂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2511</TotalTime>
  <Words>1725</Words>
  <Application>Microsoft Office PowerPoint</Application>
  <PresentationFormat>如螢幕大小 (4:3)</PresentationFormat>
  <Paragraphs>828</Paragraphs>
  <Slides>44</Slides>
  <Notes>35</Notes>
  <HiddenSlides>0</HiddenSlides>
  <MMClips>0</MMClips>
  <ScaleCrop>false</ScaleCrop>
  <HeadingPairs>
    <vt:vector size="8" baseType="variant">
      <vt:variant>
        <vt:lpstr>使用字型</vt:lpstr>
      </vt:variant>
      <vt:variant>
        <vt:i4>19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44</vt:i4>
      </vt:variant>
    </vt:vector>
  </HeadingPairs>
  <TitlesOfParts>
    <vt:vector size="66" baseType="lpstr">
      <vt:lpstr>Times New Roman</vt:lpstr>
      <vt:lpstr>細明體</vt:lpstr>
      <vt:lpstr>Arial</vt:lpstr>
      <vt:lpstr>新細明體</vt:lpstr>
      <vt:lpstr>Tahoma</vt:lpstr>
      <vt:lpstr>華康中黑體</vt:lpstr>
      <vt:lpstr>Bookman Old Style</vt:lpstr>
      <vt:lpstr>標楷體</vt:lpstr>
      <vt:lpstr>Arial Black</vt:lpstr>
      <vt:lpstr>華康POP1體W5</vt:lpstr>
      <vt:lpstr>Verdana</vt:lpstr>
      <vt:lpstr>Mangal</vt:lpstr>
      <vt:lpstr>Courier New</vt:lpstr>
      <vt:lpstr>中國龍淡古體</vt:lpstr>
      <vt:lpstr>Calibri</vt:lpstr>
      <vt:lpstr>華康粗圓體</vt:lpstr>
      <vt:lpstr>華康古印體</vt:lpstr>
      <vt:lpstr>Symbol</vt:lpstr>
      <vt:lpstr>華康少女文字W5</vt:lpstr>
      <vt:lpstr>自訂設計</vt:lpstr>
      <vt:lpstr>Microsoft Excel 工作表</vt:lpstr>
      <vt:lpstr>Microsoft Word 文件</vt:lpstr>
      <vt:lpstr>結構化查詢語言</vt:lpstr>
      <vt:lpstr>引言</vt:lpstr>
      <vt:lpstr>基本結構</vt:lpstr>
      <vt:lpstr>實例：學生個人資料</vt:lpstr>
      <vt:lpstr>投影片 5</vt:lpstr>
      <vt:lpstr>實例：學生個人資料</vt:lpstr>
      <vt:lpstr>一般語法</vt:lpstr>
      <vt:lpstr>一般語法</vt:lpstr>
      <vt:lpstr>一般語法</vt:lpstr>
      <vt:lpstr>一般語法</vt:lpstr>
      <vt:lpstr>一般語法</vt:lpstr>
      <vt:lpstr>一般語法</vt:lpstr>
      <vt:lpstr>比較</vt:lpstr>
      <vt:lpstr>比較</vt:lpstr>
      <vt:lpstr>比較</vt:lpstr>
      <vt:lpstr>群組</vt:lpstr>
      <vt:lpstr>群組GROUP BY</vt:lpstr>
      <vt:lpstr>群組</vt:lpstr>
      <vt:lpstr>群組</vt:lpstr>
      <vt:lpstr>顯示次序</vt:lpstr>
      <vt:lpstr>顯示次序</vt:lpstr>
      <vt:lpstr>顯示次序</vt:lpstr>
      <vt:lpstr>數據庫聯合、相交及差分</vt:lpstr>
      <vt:lpstr>數據庫聯合、相交及差分</vt:lpstr>
      <vt:lpstr>數據庫聯合、相交及差分</vt:lpstr>
      <vt:lpstr>實例：橋牌會和棋藝會</vt:lpstr>
      <vt:lpstr>數據庫聯合、相交及差分</vt:lpstr>
      <vt:lpstr>數據庫聯合、相交及差分</vt:lpstr>
      <vt:lpstr>數據庫聯合、相交及差分</vt:lpstr>
      <vt:lpstr>數據庫聯合、相交及差分</vt:lpstr>
      <vt:lpstr>多個數據庫</vt:lpstr>
      <vt:lpstr>自然接合Natural join</vt:lpstr>
      <vt:lpstr>多個數據庫</vt:lpstr>
      <vt:lpstr>多個數據庫</vt:lpstr>
      <vt:lpstr>實例：樂器班</vt:lpstr>
      <vt:lpstr>自然接合Natural join</vt:lpstr>
      <vt:lpstr>自然接合</vt:lpstr>
      <vt:lpstr>自然接合</vt:lpstr>
      <vt:lpstr>自然接合</vt:lpstr>
      <vt:lpstr>外接合 Outer join</vt:lpstr>
      <vt:lpstr>外接合</vt:lpstr>
      <vt:lpstr>外接合</vt:lpstr>
      <vt:lpstr>外接合</vt:lpstr>
      <vt:lpstr>外接合</vt:lpstr>
    </vt:vector>
  </TitlesOfParts>
  <Company>Education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</dc:title>
  <dc:creator>student</dc:creator>
  <cp:lastModifiedBy>Szeto CY</cp:lastModifiedBy>
  <cp:revision>202</cp:revision>
  <cp:lastPrinted>1996-03-05T21:54:17Z</cp:lastPrinted>
  <dcterms:created xsi:type="dcterms:W3CDTF">1998-08-22T03:15:20Z</dcterms:created>
  <dcterms:modified xsi:type="dcterms:W3CDTF">2011-05-04T11:42:55Z</dcterms:modified>
</cp:coreProperties>
</file>