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70" r:id="rId9"/>
    <p:sldId id="266" r:id="rId10"/>
    <p:sldId id="269" r:id="rId11"/>
    <p:sldId id="271" r:id="rId12"/>
    <p:sldId id="273" r:id="rId13"/>
    <p:sldId id="268" r:id="rId14"/>
    <p:sldId id="274" r:id="rId15"/>
    <p:sldId id="280" r:id="rId16"/>
    <p:sldId id="267" r:id="rId17"/>
    <p:sldId id="275" r:id="rId18"/>
    <p:sldId id="276" r:id="rId19"/>
    <p:sldId id="277" r:id="rId20"/>
    <p:sldId id="265" r:id="rId21"/>
    <p:sldId id="279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00FF"/>
    <a:srgbClr val="CC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DE5919-52FD-42B1-BC49-AE02D73D32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577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24FD-D689-4CCD-9046-A1D7DECA81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671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7203C-B28B-4C81-9066-11B1C22335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41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2FE57-B0FF-4B56-BAA0-D70AC9D65A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31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556AA-F510-451E-A9F6-E5DCA88866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100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5CB76-DF7A-4CA4-A048-1BF7F0C77D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212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1FB6B-A7DE-4677-9A6D-7A3A3BA7F1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55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31FD4-C14D-4F62-AE90-A6FEEC53A8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272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6986E-60C6-4C1B-8F47-B1381AFFCE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28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D462C-4F35-4D88-8B78-EC5968931C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601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36EC6-F741-4852-94EB-F7F1A77818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694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B75FE-8950-4B85-B8EA-9AF6A2CC2C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891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600"/>
            </a:lvl1pPr>
          </a:lstStyle>
          <a:p>
            <a:fld id="{7BEF1DA5-6E43-4762-A825-FB230BBCB1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ablmcc.edu.hk/~scy/cprogram/htmlnotes.do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lmcc.edu.hk/~scy/home/javascript/printf.ht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kpl.gov.hk/tc_chi/locat_hour/locat_hour_ll/locat_hour_ll_hkir/locat_hour_ll_hkir.html" TargetMode="External"/><Relationship Id="rId2" Type="http://schemas.openxmlformats.org/officeDocument/2006/relationships/hyperlink" Target="http://www.vectormap.com/main.htm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lmcc.edu.hk/~scy/home/javascript/form.htm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lmcc.edu.hk/~scy/cprogram/" TargetMode="External"/><Relationship Id="rId2" Type="http://schemas.openxmlformats.org/officeDocument/2006/relationships/hyperlink" Target="http://www.ablmcc.edu.hk/~scy/hom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lmcc.edu.hk/~scy/" TargetMode="External"/><Relationship Id="rId2" Type="http://schemas.openxmlformats.org/officeDocument/2006/relationships/hyperlink" Target="http://www.homail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www.yahoo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lmcc.edu.hk/~scy/home/javascript/selcolor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657C-F4BF-447E-9AC8-6F37A72D8108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HTML 4.0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714375" indent="-714375">
              <a:lnSpc>
                <a:spcPct val="90000"/>
              </a:lnSpc>
            </a:pPr>
            <a:r>
              <a:rPr lang="zh-TW" altLang="en-US" sz="2400">
                <a:latin typeface="Verdana" pitchFamily="34" charset="0"/>
              </a:rPr>
              <a:t>萬維網 </a:t>
            </a:r>
            <a:r>
              <a:rPr lang="en-US" altLang="zh-TW" sz="2400" b="1">
                <a:latin typeface="Verdana" pitchFamily="34" charset="0"/>
              </a:rPr>
              <a:t>WWW </a:t>
            </a:r>
            <a:r>
              <a:rPr lang="en-US" altLang="zh-TW" sz="2400">
                <a:latin typeface="Verdana" pitchFamily="34" charset="0"/>
              </a:rPr>
              <a:t>(World Wide Web)</a:t>
            </a:r>
          </a:p>
          <a:p>
            <a:pPr marL="714375" indent="-714375">
              <a:lnSpc>
                <a:spcPct val="90000"/>
              </a:lnSpc>
            </a:pPr>
            <a:r>
              <a:rPr lang="en-US" altLang="zh-TW" sz="2400">
                <a:latin typeface="Verdana" pitchFamily="34" charset="0"/>
              </a:rPr>
              <a:t>HTML (HyperText Markup Language)</a:t>
            </a:r>
            <a:br>
              <a:rPr lang="en-US" altLang="zh-TW" sz="2400">
                <a:latin typeface="Verdana" pitchFamily="34" charset="0"/>
              </a:rPr>
            </a:br>
            <a:r>
              <a:rPr lang="zh-TW" altLang="en-US" sz="2400">
                <a:latin typeface="Verdana" pitchFamily="34" charset="0"/>
              </a:rPr>
              <a:t>電腦語言，編寫</a:t>
            </a:r>
            <a:r>
              <a:rPr lang="zh-TW" altLang="en-US" sz="2400">
                <a:solidFill>
                  <a:srgbClr val="FF3300"/>
                </a:solidFill>
                <a:latin typeface="Verdana" pitchFamily="34" charset="0"/>
              </a:rPr>
              <a:t>網頁</a:t>
            </a:r>
          </a:p>
          <a:p>
            <a:pPr marL="714375" indent="-714375">
              <a:lnSpc>
                <a:spcPct val="90000"/>
              </a:lnSpc>
            </a:pPr>
            <a:r>
              <a:rPr lang="en-US" altLang="zh-TW" sz="2400">
                <a:latin typeface="Verdana" pitchFamily="34" charset="0"/>
              </a:rPr>
              <a:t>HTML</a:t>
            </a:r>
            <a:r>
              <a:rPr lang="zh-TW" altLang="en-US" sz="2400">
                <a:latin typeface="Verdana" pitchFamily="34" charset="0"/>
              </a:rPr>
              <a:t>由</a:t>
            </a:r>
            <a:r>
              <a:rPr lang="zh-TW" altLang="en-US" sz="2400">
                <a:solidFill>
                  <a:srgbClr val="FF3300"/>
                </a:solidFill>
                <a:latin typeface="Verdana" pitchFamily="34" charset="0"/>
              </a:rPr>
              <a:t>文本 </a:t>
            </a:r>
            <a:r>
              <a:rPr lang="en-US" altLang="zh-TW" sz="2400">
                <a:latin typeface="Verdana" pitchFamily="34" charset="0"/>
              </a:rPr>
              <a:t>(text) </a:t>
            </a:r>
            <a:br>
              <a:rPr lang="en-US" altLang="zh-TW" sz="2400">
                <a:latin typeface="Verdana" pitchFamily="34" charset="0"/>
              </a:rPr>
            </a:br>
            <a:r>
              <a:rPr lang="zh-TW" altLang="en-US" sz="2400">
                <a:latin typeface="Verdana" pitchFamily="34" charset="0"/>
              </a:rPr>
              <a:t>和 </a:t>
            </a:r>
            <a:r>
              <a:rPr lang="zh-TW" altLang="en-US" sz="2400">
                <a:solidFill>
                  <a:srgbClr val="FF3300"/>
                </a:solidFill>
                <a:latin typeface="Verdana" pitchFamily="34" charset="0"/>
              </a:rPr>
              <a:t>標籤</a:t>
            </a:r>
            <a:r>
              <a:rPr lang="zh-TW" altLang="en-US" sz="2400">
                <a:latin typeface="Verdana" pitchFamily="34" charset="0"/>
              </a:rPr>
              <a:t> </a:t>
            </a:r>
            <a:r>
              <a:rPr lang="en-US" altLang="zh-TW" sz="2400">
                <a:latin typeface="Verdana" pitchFamily="34" charset="0"/>
              </a:rPr>
              <a:t>(tags)</a:t>
            </a:r>
            <a:r>
              <a:rPr lang="zh-TW" altLang="en-US" sz="2400">
                <a:latin typeface="Verdana" pitchFamily="34" charset="0"/>
              </a:rPr>
              <a:t>組成</a:t>
            </a:r>
          </a:p>
          <a:p>
            <a:pPr marL="714375" indent="-714375">
              <a:lnSpc>
                <a:spcPct val="90000"/>
              </a:lnSpc>
            </a:pPr>
            <a:r>
              <a:rPr lang="zh-TW" altLang="en-US" sz="2400">
                <a:latin typeface="Verdana" pitchFamily="34" charset="0"/>
              </a:rPr>
              <a:t>經</a:t>
            </a:r>
            <a:r>
              <a:rPr lang="zh-TW" altLang="en-US" sz="2400">
                <a:solidFill>
                  <a:srgbClr val="FF3300"/>
                </a:solidFill>
                <a:latin typeface="Verdana" pitchFamily="34" charset="0"/>
              </a:rPr>
              <a:t>瀏覽器</a:t>
            </a:r>
            <a:r>
              <a:rPr lang="zh-TW" altLang="en-US" sz="2400">
                <a:latin typeface="Verdana" pitchFamily="34" charset="0"/>
              </a:rPr>
              <a:t> </a:t>
            </a:r>
            <a:r>
              <a:rPr lang="en-US" altLang="zh-TW" sz="2400">
                <a:latin typeface="Verdana" pitchFamily="34" charset="0"/>
              </a:rPr>
              <a:t>(web </a:t>
            </a:r>
            <a:r>
              <a:rPr lang="en-US" altLang="zh-TW" sz="2400">
                <a:solidFill>
                  <a:srgbClr val="FF3300"/>
                </a:solidFill>
                <a:latin typeface="Verdana" pitchFamily="34" charset="0"/>
              </a:rPr>
              <a:t>browser</a:t>
            </a:r>
            <a:r>
              <a:rPr lang="en-US" altLang="zh-TW" sz="2400">
                <a:latin typeface="Verdana" pitchFamily="34" charset="0"/>
              </a:rPr>
              <a:t>)</a:t>
            </a:r>
            <a:br>
              <a:rPr lang="en-US" altLang="zh-TW" sz="2400">
                <a:latin typeface="Verdana" pitchFamily="34" charset="0"/>
              </a:rPr>
            </a:br>
            <a:r>
              <a:rPr lang="zh-TW" altLang="en-US" sz="2400">
                <a:latin typeface="Verdana" pitchFamily="34" charset="0"/>
              </a:rPr>
              <a:t>演譯於</a:t>
            </a:r>
            <a:r>
              <a:rPr lang="zh-TW" altLang="en-US" sz="2400">
                <a:solidFill>
                  <a:srgbClr val="FF3300"/>
                </a:solidFill>
                <a:latin typeface="Verdana" pitchFamily="34" charset="0"/>
              </a:rPr>
              <a:t>屏幕</a:t>
            </a:r>
            <a:r>
              <a:rPr lang="zh-TW" altLang="en-US" sz="2400">
                <a:latin typeface="Verdana" pitchFamily="34" charset="0"/>
              </a:rPr>
              <a:t>上</a:t>
            </a:r>
          </a:p>
          <a:p>
            <a:pPr marL="714375" indent="-714375">
              <a:lnSpc>
                <a:spcPct val="90000"/>
              </a:lnSpc>
            </a:pPr>
            <a:r>
              <a:rPr lang="zh-TW" altLang="en-US" sz="2400">
                <a:latin typeface="Verdana" pitchFamily="34" charset="0"/>
              </a:rPr>
              <a:t>常用的瀏覽器</a:t>
            </a:r>
            <a:r>
              <a:rPr lang="en-US" altLang="zh-TW" sz="2400">
                <a:latin typeface="Verdana" pitchFamily="34" charset="0"/>
              </a:rPr>
              <a:t>(     )</a:t>
            </a:r>
            <a:r>
              <a:rPr lang="zh-TW" altLang="en-US" sz="2400">
                <a:latin typeface="Verdana" pitchFamily="34" charset="0"/>
              </a:rPr>
              <a:t>有</a:t>
            </a:r>
            <a:r>
              <a:rPr lang="en-US" altLang="zh-TW" sz="2400">
                <a:latin typeface="Verdana" pitchFamily="34" charset="0"/>
              </a:rPr>
              <a:t>: IE</a:t>
            </a:r>
            <a:br>
              <a:rPr lang="en-US" altLang="zh-TW" sz="2400">
                <a:latin typeface="Verdana" pitchFamily="34" charset="0"/>
              </a:rPr>
            </a:br>
            <a:r>
              <a:rPr lang="en-US" altLang="zh-TW" sz="2400">
                <a:latin typeface="Verdana" pitchFamily="34" charset="0"/>
              </a:rPr>
              <a:t>Firefox, Safari,</a:t>
            </a:r>
            <a:br>
              <a:rPr lang="en-US" altLang="zh-TW" sz="2400">
                <a:latin typeface="Verdana" pitchFamily="34" charset="0"/>
              </a:rPr>
            </a:br>
            <a:r>
              <a:rPr lang="en-US" altLang="zh-TW" sz="2400">
                <a:latin typeface="Verdana" pitchFamily="34" charset="0"/>
              </a:rPr>
              <a:t>Google Chrome</a:t>
            </a:r>
          </a:p>
        </p:txBody>
      </p:sp>
      <p:pic>
        <p:nvPicPr>
          <p:cNvPr id="6156" name="Picture 12" descr="all-browser-log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254952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Google 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5175"/>
            <a:ext cx="533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notepad-with-pencil-of-spiral-bind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2668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553200" y="3200400"/>
            <a:ext cx="609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3200400" y="4191000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FF3300"/>
                </a:solidFill>
                <a:latin typeface="Verdana" pitchFamily="34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/>
      <p:bldP spid="6165" grpId="0" animBg="1"/>
      <p:bldP spid="61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4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9C12-6587-44C1-942C-BDD3D2737DF2}" type="slidenum">
              <a:rPr lang="en-US" altLang="zh-TW"/>
              <a:pPr/>
              <a:t>10</a:t>
            </a:fld>
            <a:endParaRPr lang="en-US" altLang="zh-TW"/>
          </a:p>
        </p:txBody>
      </p:sp>
      <p:pic>
        <p:nvPicPr>
          <p:cNvPr id="21572" name="Picture 68" descr="Bullet+and+Numbering+dialog+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8100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578" name="Group 74"/>
          <p:cNvGraphicFramePr>
            <a:graphicFrameLocks noGrp="1"/>
          </p:cNvGraphicFramePr>
          <p:nvPr/>
        </p:nvGraphicFramePr>
        <p:xfrm>
          <a:off x="457200" y="485775"/>
          <a:ext cx="4267200" cy="621792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&lt;ul&gt;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&lt;/ul&gt;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&lt;ul type="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disc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"&gt;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&lt;/ul&gt;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&lt;ul type="</a:t>
                      </a: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circle</a:t>
                      </a: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"&gt;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&lt;/ul&gt;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&lt;ul type="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square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"&gt;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&lt;/ul&gt;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&lt;ul&gt;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 type="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disc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"&gt;</a:t>
                      </a: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&lt;li type="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circle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"&gt;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Kln&lt;/li&gt;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&lt;li type="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square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"&gt;NT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&lt;/li&gt;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  <a:sym typeface="Wingdings" pitchFamily="2" charset="2"/>
                        </a:rPr>
                        <a:t>&lt;/ul&gt;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81" name="Group 77"/>
          <p:cNvGraphicFramePr>
            <a:graphicFrameLocks noGrp="1"/>
          </p:cNvGraphicFramePr>
          <p:nvPr/>
        </p:nvGraphicFramePr>
        <p:xfrm>
          <a:off x="4724400" y="485775"/>
          <a:ext cx="3886200" cy="6217920"/>
        </p:xfrm>
        <a:graphic>
          <a:graphicData uri="http://schemas.openxmlformats.org/drawingml/2006/table">
            <a:tbl>
              <a:tblPr/>
              <a:tblGrid>
                <a:gridCol w="3886200"/>
              </a:tblGrid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&lt;ol&gt;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&lt;/ol&gt;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&lt;ol type="1" start="11"&gt;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&lt;/ol&gt;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&lt;ol type="i"&gt;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&lt;li&gt;i. 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&lt;li&gt;ii. 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&lt;/ol&gt;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&lt;ol type="a"&gt;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&lt;li&gt;a. 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&lt;li&gt;b. 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&lt;/ol&gt;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&lt;ol type="A"&gt;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value="2"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&gt;HK&lt;/li&gt;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 value="4"&gt;Kln&lt;/li&gt;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&lt;li value="6"&gt;NT&lt;/li&gt;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&lt;/ol&gt;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1162050" y="152400"/>
            <a:ext cx="266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U</a:t>
            </a:r>
            <a:r>
              <a:rPr lang="en-US" altLang="zh-TW"/>
              <a:t>nordered List </a:t>
            </a:r>
            <a:r>
              <a:rPr lang="zh-TW" altLang="en-US">
                <a:solidFill>
                  <a:srgbClr val="FF0000"/>
                </a:solidFill>
              </a:rPr>
              <a:t>項目符號</a:t>
            </a:r>
          </a:p>
        </p:txBody>
      </p:sp>
      <p:sp>
        <p:nvSpPr>
          <p:cNvPr id="21576" name="Rectangle 72"/>
          <p:cNvSpPr>
            <a:spLocks noChangeArrowheads="1"/>
          </p:cNvSpPr>
          <p:nvPr/>
        </p:nvSpPr>
        <p:spPr bwMode="auto">
          <a:xfrm>
            <a:off x="5429250" y="152400"/>
            <a:ext cx="241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O</a:t>
            </a:r>
            <a:r>
              <a:rPr lang="en-US" altLang="zh-TW"/>
              <a:t>rdered List </a:t>
            </a:r>
            <a:r>
              <a:rPr lang="zh-TW" altLang="en-US">
                <a:solidFill>
                  <a:srgbClr val="FF0000"/>
                </a:solidFill>
              </a:rPr>
              <a:t>自動編號</a:t>
            </a: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7524750" y="2057400"/>
            <a:ext cx="1016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11. HK</a:t>
            </a:r>
          </a:p>
          <a:p>
            <a:r>
              <a:rPr lang="en-US" altLang="zh-TW">
                <a:latin typeface="Verdana" pitchFamily="34" charset="0"/>
              </a:rPr>
              <a:t>12. Kln</a:t>
            </a:r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7600950" y="762000"/>
            <a:ext cx="93345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1. HK</a:t>
            </a:r>
          </a:p>
          <a:p>
            <a:r>
              <a:rPr lang="en-US" altLang="zh-TW">
                <a:latin typeface="Verdana" pitchFamily="34" charset="0"/>
              </a:rPr>
              <a:t>2. Kln</a:t>
            </a:r>
          </a:p>
        </p:txBody>
      </p:sp>
      <p:sp>
        <p:nvSpPr>
          <p:cNvPr id="21583" name="Text Box 79"/>
          <p:cNvSpPr txBox="1">
            <a:spLocks noChangeArrowheads="1"/>
          </p:cNvSpPr>
          <p:nvPr/>
        </p:nvSpPr>
        <p:spPr bwMode="auto">
          <a:xfrm>
            <a:off x="7600950" y="3124200"/>
            <a:ext cx="93345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i. HK</a:t>
            </a:r>
          </a:p>
          <a:p>
            <a:r>
              <a:rPr lang="en-US" altLang="zh-TW">
                <a:latin typeface="Verdana" pitchFamily="34" charset="0"/>
              </a:rPr>
              <a:t>ii. Kln</a:t>
            </a:r>
          </a:p>
        </p:txBody>
      </p:sp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7600950" y="4267200"/>
            <a:ext cx="93345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a. HK</a:t>
            </a:r>
          </a:p>
          <a:p>
            <a:r>
              <a:rPr lang="en-US" altLang="zh-TW">
                <a:latin typeface="Verdana" pitchFamily="34" charset="0"/>
              </a:rPr>
              <a:t>b. Kln</a:t>
            </a:r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7600950" y="5486400"/>
            <a:ext cx="93345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B. HK</a:t>
            </a:r>
          </a:p>
          <a:p>
            <a:r>
              <a:rPr lang="en-US" altLang="zh-TW">
                <a:latin typeface="Verdana" pitchFamily="34" charset="0"/>
              </a:rPr>
              <a:t>D. Kln</a:t>
            </a:r>
          </a:p>
          <a:p>
            <a:r>
              <a:rPr lang="en-US" altLang="zh-TW">
                <a:latin typeface="Verdana" pitchFamily="34" charset="0"/>
              </a:rPr>
              <a:t>F. NT</a:t>
            </a: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3733800" y="838200"/>
            <a:ext cx="93345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zh-TW">
                <a:sym typeface="Wingdings" pitchFamily="2" charset="2"/>
              </a:rPr>
              <a:t></a:t>
            </a:r>
            <a:r>
              <a:rPr lang="en-US" altLang="zh-TW">
                <a:latin typeface="Verdana" pitchFamily="34" charset="0"/>
              </a:rPr>
              <a:t> HK</a:t>
            </a:r>
          </a:p>
          <a:p>
            <a:r>
              <a:rPr lang="fr-FR" altLang="zh-TW">
                <a:sym typeface="Wingdings" pitchFamily="2" charset="2"/>
              </a:rPr>
              <a:t></a:t>
            </a:r>
            <a:r>
              <a:rPr lang="en-US" altLang="zh-TW">
                <a:latin typeface="Verdana" pitchFamily="34" charset="0"/>
              </a:rPr>
              <a:t> Kln</a:t>
            </a:r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3733800" y="3124200"/>
            <a:ext cx="93345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sym typeface="Wingdings" pitchFamily="2" charset="2"/>
              </a:rPr>
              <a:t></a:t>
            </a:r>
            <a:r>
              <a:rPr lang="en-US" altLang="zh-TW">
                <a:latin typeface="Verdana" pitchFamily="34" charset="0"/>
              </a:rPr>
              <a:t> HK</a:t>
            </a:r>
          </a:p>
          <a:p>
            <a:r>
              <a:rPr lang="en-US" altLang="zh-TW">
                <a:sym typeface="Wingdings" pitchFamily="2" charset="2"/>
              </a:rPr>
              <a:t></a:t>
            </a:r>
            <a:r>
              <a:rPr lang="en-US" altLang="zh-TW">
                <a:latin typeface="Verdana" pitchFamily="34" charset="0"/>
              </a:rPr>
              <a:t> Kln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3733800" y="4343400"/>
            <a:ext cx="93345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sym typeface="Wingdings" pitchFamily="2" charset="2"/>
              </a:rPr>
              <a:t></a:t>
            </a:r>
            <a:r>
              <a:rPr lang="en-US" altLang="zh-TW">
                <a:latin typeface="Verdana" pitchFamily="34" charset="0"/>
              </a:rPr>
              <a:t> HK</a:t>
            </a:r>
          </a:p>
          <a:p>
            <a:r>
              <a:rPr lang="en-US" altLang="zh-TW">
                <a:sym typeface="Wingdings" pitchFamily="2" charset="2"/>
              </a:rPr>
              <a:t></a:t>
            </a:r>
            <a:r>
              <a:rPr lang="en-US" altLang="zh-TW">
                <a:latin typeface="Verdana" pitchFamily="34" charset="0"/>
              </a:rPr>
              <a:t> Kln</a:t>
            </a: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3733800" y="5486400"/>
            <a:ext cx="93345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zh-TW">
                <a:sym typeface="Wingdings" pitchFamily="2" charset="2"/>
              </a:rPr>
              <a:t></a:t>
            </a:r>
            <a:r>
              <a:rPr lang="en-US" altLang="zh-TW"/>
              <a:t> </a:t>
            </a:r>
            <a:r>
              <a:rPr lang="en-US" altLang="zh-TW">
                <a:latin typeface="Verdana" pitchFamily="34" charset="0"/>
              </a:rPr>
              <a:t>HK</a:t>
            </a:r>
          </a:p>
          <a:p>
            <a:r>
              <a:rPr lang="en-US" altLang="zh-TW">
                <a:sym typeface="Wingdings" pitchFamily="2" charset="2"/>
              </a:rPr>
              <a:t></a:t>
            </a:r>
            <a:r>
              <a:rPr lang="en-US" altLang="zh-TW">
                <a:latin typeface="Verdana" pitchFamily="34" charset="0"/>
              </a:rPr>
              <a:t> Kln</a:t>
            </a:r>
          </a:p>
          <a:p>
            <a:r>
              <a:rPr lang="en-US" altLang="zh-TW">
                <a:sym typeface="Wingdings" pitchFamily="2" charset="2"/>
              </a:rPr>
              <a:t></a:t>
            </a:r>
            <a:r>
              <a:rPr lang="en-US" altLang="zh-TW">
                <a:latin typeface="Verdana" pitchFamily="34" charset="0"/>
              </a:rPr>
              <a:t> 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9" grpId="0" animBg="1"/>
      <p:bldP spid="21582" grpId="0" animBg="1"/>
      <p:bldP spid="21583" grpId="0" animBg="1"/>
      <p:bldP spid="21584" grpId="0" animBg="1"/>
      <p:bldP spid="21585" grpId="0" animBg="1"/>
      <p:bldP spid="21586" grpId="0" animBg="1"/>
      <p:bldP spid="21587" grpId="0" animBg="1"/>
      <p:bldP spid="21588" grpId="0" animBg="1"/>
      <p:bldP spid="215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0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A6B2-5776-439B-A1A3-FC551170CF5E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879475"/>
            <a:ext cx="252888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  <a:cs typeface="Arial" charset="0"/>
              </a:rPr>
              <a:t>&lt;table border=2&gt;</a:t>
            </a: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r>
              <a:rPr lang="en-US" altLang="zh-TW" sz="2000">
                <a:latin typeface="Verdana" pitchFamily="34" charset="0"/>
                <a:cs typeface="Arial" charset="0"/>
              </a:rPr>
              <a:t>&lt;/table&gt;</a:t>
            </a:r>
            <a:endParaRPr lang="en-US" altLang="zh-TW" sz="2000">
              <a:latin typeface="Verdana" pitchFamily="34" charset="0"/>
            </a:endParaRPr>
          </a:p>
        </p:txBody>
      </p:sp>
      <p:graphicFrame>
        <p:nvGraphicFramePr>
          <p:cNvPr id="19662" name="Group 206"/>
          <p:cNvGraphicFramePr>
            <a:graphicFrameLocks noGrp="1"/>
          </p:cNvGraphicFramePr>
          <p:nvPr/>
        </p:nvGraphicFramePr>
        <p:xfrm>
          <a:off x="1981200" y="1412875"/>
          <a:ext cx="5715000" cy="1584960"/>
        </p:xfrm>
        <a:graphic>
          <a:graphicData uri="http://schemas.openxmlformats.org/drawingml/2006/table">
            <a:tbl>
              <a:tblPr/>
              <a:tblGrid>
                <a:gridCol w="1974850"/>
                <a:gridCol w="1879600"/>
                <a:gridCol w="18605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A1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A2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A3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B1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B2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B3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C1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C2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C3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D1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D2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D3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81" name="Group 225"/>
          <p:cNvGraphicFramePr>
            <a:graphicFrameLocks noGrp="1"/>
          </p:cNvGraphicFramePr>
          <p:nvPr/>
        </p:nvGraphicFramePr>
        <p:xfrm>
          <a:off x="7696200" y="1412875"/>
          <a:ext cx="1066800" cy="158496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79" name="Group 223"/>
          <p:cNvGraphicFramePr>
            <a:graphicFrameLocks noGrp="1"/>
          </p:cNvGraphicFramePr>
          <p:nvPr/>
        </p:nvGraphicFramePr>
        <p:xfrm>
          <a:off x="1143000" y="1412875"/>
          <a:ext cx="914400" cy="158496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717" name="Group 261"/>
          <p:cNvGraphicFramePr>
            <a:graphicFrameLocks noGrp="1"/>
          </p:cNvGraphicFramePr>
          <p:nvPr/>
        </p:nvGraphicFramePr>
        <p:xfrm>
          <a:off x="1981200" y="1412875"/>
          <a:ext cx="5715000" cy="1600200"/>
        </p:xfrm>
        <a:graphic>
          <a:graphicData uri="http://schemas.openxmlformats.org/drawingml/2006/table">
            <a:tbl>
              <a:tblPr/>
              <a:tblGrid>
                <a:gridCol w="1974850"/>
                <a:gridCol w="1879600"/>
                <a:gridCol w="18605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A1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A2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A3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B1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B2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B3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C1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C2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C3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D1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D2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D3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718" name="AutoShape 262"/>
          <p:cNvSpPr>
            <a:spLocks/>
          </p:cNvSpPr>
          <p:nvPr/>
        </p:nvSpPr>
        <p:spPr bwMode="auto">
          <a:xfrm>
            <a:off x="3276600" y="381000"/>
            <a:ext cx="990600" cy="711200"/>
          </a:xfrm>
          <a:prstGeom prst="borderCallout1">
            <a:avLst>
              <a:gd name="adj1" fmla="val 16069"/>
              <a:gd name="adj2" fmla="val -7694"/>
              <a:gd name="adj3" fmla="val 152454"/>
              <a:gd name="adj4" fmla="val -14358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table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row</a:t>
            </a:r>
          </a:p>
        </p:txBody>
      </p:sp>
      <p:sp>
        <p:nvSpPr>
          <p:cNvPr id="19719" name="AutoShape 263"/>
          <p:cNvSpPr>
            <a:spLocks/>
          </p:cNvSpPr>
          <p:nvPr/>
        </p:nvSpPr>
        <p:spPr bwMode="auto">
          <a:xfrm>
            <a:off x="5715000" y="381000"/>
            <a:ext cx="990600" cy="711200"/>
          </a:xfrm>
          <a:prstGeom prst="borderCallout1">
            <a:avLst>
              <a:gd name="adj1" fmla="val 16069"/>
              <a:gd name="adj2" fmla="val -7694"/>
              <a:gd name="adj3" fmla="val 156472"/>
              <a:gd name="adj4" fmla="val -1201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table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data</a:t>
            </a:r>
          </a:p>
        </p:txBody>
      </p:sp>
      <p:sp>
        <p:nvSpPr>
          <p:cNvPr id="19720" name="Rectangle 264"/>
          <p:cNvSpPr>
            <a:spLocks noChangeArrowheads="1"/>
          </p:cNvSpPr>
          <p:nvPr/>
        </p:nvSpPr>
        <p:spPr bwMode="auto">
          <a:xfrm>
            <a:off x="457200" y="3048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latin typeface="Verdana" pitchFamily="34" charset="0"/>
              </a:rPr>
              <a:t>表格 </a:t>
            </a:r>
            <a:r>
              <a:rPr lang="en-US" altLang="zh-TW" sz="2400">
                <a:latin typeface="Verdana" pitchFamily="34" charset="0"/>
              </a:rPr>
              <a:t>Table</a:t>
            </a:r>
          </a:p>
        </p:txBody>
      </p:sp>
      <p:graphicFrame>
        <p:nvGraphicFramePr>
          <p:cNvPr id="19927" name="Group 4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583880"/>
              </p:ext>
            </p:extLst>
          </p:nvPr>
        </p:nvGraphicFramePr>
        <p:xfrm>
          <a:off x="914400" y="4114800"/>
          <a:ext cx="7772400" cy="1584960"/>
        </p:xfrm>
        <a:graphic>
          <a:graphicData uri="http://schemas.openxmlformats.org/drawingml/2006/table">
            <a:tbl>
              <a:tblPr/>
              <a:tblGrid>
                <a:gridCol w="2590800"/>
                <a:gridCol w="2667000"/>
                <a:gridCol w="2514600"/>
              </a:tblGrid>
              <a:tr h="2317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col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span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=3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&gt;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A1, A2, A3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B1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row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span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=2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&gt; B2, C2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B3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C1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C3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D1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D2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&lt;td&gt;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D3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&lt;/td&gt;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911" name="Oval 455"/>
          <p:cNvSpPr>
            <a:spLocks noChangeArrowheads="1"/>
          </p:cNvSpPr>
          <p:nvPr/>
        </p:nvSpPr>
        <p:spPr bwMode="auto">
          <a:xfrm>
            <a:off x="914400" y="1295400"/>
            <a:ext cx="7924800" cy="609600"/>
          </a:xfrm>
          <a:prstGeom prst="ellips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76200" y="4145340"/>
            <a:ext cx="8531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row1</a:t>
            </a:r>
          </a:p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row2</a:t>
            </a:r>
          </a:p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row3</a:t>
            </a:r>
          </a:p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row4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文字方塊 106"/>
          <p:cNvSpPr txBox="1"/>
          <p:nvPr/>
        </p:nvSpPr>
        <p:spPr>
          <a:xfrm>
            <a:off x="1584158" y="3652045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column1</a:t>
            </a:r>
          </a:p>
        </p:txBody>
      </p:sp>
      <p:sp>
        <p:nvSpPr>
          <p:cNvPr id="108" name="文字方塊 107"/>
          <p:cNvSpPr txBox="1"/>
          <p:nvPr/>
        </p:nvSpPr>
        <p:spPr>
          <a:xfrm>
            <a:off x="4120308" y="3652045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column2</a:t>
            </a:r>
          </a:p>
        </p:txBody>
      </p:sp>
      <p:sp>
        <p:nvSpPr>
          <p:cNvPr id="109" name="文字方塊 108"/>
          <p:cNvSpPr txBox="1"/>
          <p:nvPr/>
        </p:nvSpPr>
        <p:spPr>
          <a:xfrm>
            <a:off x="6705600" y="3652045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column3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718" grpId="0" animBg="1"/>
      <p:bldP spid="19719" grpId="0" animBg="1"/>
      <p:bldP spid="199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2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F187-FDA0-4D4B-95A7-9CD812972660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1000" y="441325"/>
            <a:ext cx="58293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&lt;table width=80% border=1 align=center&gt;</a:t>
            </a: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&lt;/table&gt; </a:t>
            </a:r>
          </a:p>
        </p:txBody>
      </p:sp>
      <p:graphicFrame>
        <p:nvGraphicFramePr>
          <p:cNvPr id="23601" name="Group 49"/>
          <p:cNvGraphicFramePr>
            <a:graphicFrameLocks noGrp="1"/>
          </p:cNvGraphicFramePr>
          <p:nvPr/>
        </p:nvGraphicFramePr>
        <p:xfrm>
          <a:off x="5029200" y="1524000"/>
          <a:ext cx="3733800" cy="1188720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2746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Cell 1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Cell 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Cell 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Cell 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Cell 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Cell 6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4953000" y="4114800"/>
            <a:ext cx="37814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tr</a:t>
            </a:r>
            <a:r>
              <a:rPr lang="en-US" altLang="zh-TW" sz="2000">
                <a:latin typeface="Verdana" pitchFamily="34" charset="0"/>
              </a:rPr>
              <a:t> = table row </a:t>
            </a:r>
            <a:r>
              <a:rPr lang="zh-TW" altLang="en-US" sz="2000">
                <a:latin typeface="Verdana" pitchFamily="34" charset="0"/>
              </a:rPr>
              <a:t>橫行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align</a:t>
            </a:r>
            <a:r>
              <a:rPr lang="en-US" altLang="zh-TW" sz="2000">
                <a:latin typeface="Verdana" pitchFamily="34" charset="0"/>
              </a:rPr>
              <a:t>=center </a:t>
            </a:r>
            <a:r>
              <a:rPr lang="zh-TW" altLang="en-US" sz="2000">
                <a:latin typeface="Verdana" pitchFamily="34" charset="0"/>
              </a:rPr>
              <a:t>置中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rowspan</a:t>
            </a:r>
            <a:r>
              <a:rPr lang="en-US" altLang="zh-TW" sz="2000">
                <a:latin typeface="Verdana" pitchFamily="34" charset="0"/>
              </a:rPr>
              <a:t>=2 </a:t>
            </a:r>
            <a:r>
              <a:rPr lang="zh-TW" altLang="en-US" sz="2000">
                <a:latin typeface="Verdana" pitchFamily="34" charset="0"/>
              </a:rPr>
              <a:t>佔</a:t>
            </a:r>
            <a:r>
              <a:rPr lang="en-US" altLang="zh-TW" sz="2000">
                <a:latin typeface="Verdana" pitchFamily="34" charset="0"/>
              </a:rPr>
              <a:t>2</a:t>
            </a:r>
            <a:r>
              <a:rPr lang="zh-TW" altLang="en-US" sz="2000">
                <a:latin typeface="Verdana" pitchFamily="34" charset="0"/>
              </a:rPr>
              <a:t>行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td</a:t>
            </a:r>
            <a:r>
              <a:rPr lang="en-US" altLang="zh-TW" sz="2000">
                <a:latin typeface="Verdana" pitchFamily="34" charset="0"/>
              </a:rPr>
              <a:t> = table data (column) </a:t>
            </a:r>
            <a:r>
              <a:rPr lang="zh-TW" altLang="en-US" sz="2000">
                <a:latin typeface="Verdana" pitchFamily="34" charset="0"/>
              </a:rPr>
              <a:t>欄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nowrap</a:t>
            </a:r>
            <a:r>
              <a:rPr lang="en-US" altLang="zh-TW" sz="2000">
                <a:latin typeface="Verdana" pitchFamily="34" charset="0"/>
              </a:rPr>
              <a:t> </a:t>
            </a:r>
            <a:r>
              <a:rPr lang="zh-TW" altLang="en-US" sz="2000">
                <a:latin typeface="Verdana" pitchFamily="34" charset="0"/>
              </a:rPr>
              <a:t>不要自動換列 </a:t>
            </a:r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1143000" y="914400"/>
            <a:ext cx="37861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&lt;tr align=center&gt;</a:t>
            </a: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td</a:t>
            </a:r>
            <a:r>
              <a:rPr lang="en-US" altLang="zh-TW" sz="2000">
                <a:latin typeface="Verdana" pitchFamily="34" charset="0"/>
              </a:rPr>
              <a:t>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colspan</a:t>
            </a:r>
            <a:r>
              <a:rPr lang="en-US" altLang="zh-TW" sz="2000">
                <a:latin typeface="Verdana" pitchFamily="34" charset="0"/>
              </a:rPr>
              <a:t>=3&gt;Cell 1&lt;/td&gt;</a:t>
            </a:r>
          </a:p>
          <a:p>
            <a:r>
              <a:rPr lang="en-US" altLang="zh-TW" sz="2000">
                <a:latin typeface="Verdana" pitchFamily="34" charset="0"/>
              </a:rPr>
              <a:t>&lt;/tr&gt;</a:t>
            </a:r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1143000" y="2193925"/>
            <a:ext cx="39004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&lt;tr align=center&gt;</a:t>
            </a: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td</a:t>
            </a:r>
            <a:r>
              <a:rPr lang="en-US" altLang="zh-TW" sz="2000">
                <a:latin typeface="Verdana" pitchFamily="34" charset="0"/>
              </a:rPr>
              <a:t>&gt;Cell 2&lt;/td&gt;</a:t>
            </a: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td</a:t>
            </a:r>
            <a:r>
              <a:rPr lang="en-US" altLang="zh-TW" sz="2000">
                <a:latin typeface="Verdana" pitchFamily="34" charset="0"/>
              </a:rPr>
              <a:t>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rowspan</a:t>
            </a:r>
            <a:r>
              <a:rPr lang="en-US" altLang="zh-TW" sz="2000">
                <a:latin typeface="Verdana" pitchFamily="34" charset="0"/>
              </a:rPr>
              <a:t>=2&gt;Cell 3&lt;/td&gt;</a:t>
            </a: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td</a:t>
            </a:r>
            <a:r>
              <a:rPr lang="en-US" altLang="zh-TW" sz="2000">
                <a:latin typeface="Verdana" pitchFamily="34" charset="0"/>
              </a:rPr>
              <a:t>&gt;Cell 4&lt;/td&gt;</a:t>
            </a:r>
          </a:p>
          <a:p>
            <a:r>
              <a:rPr lang="en-US" altLang="zh-TW" sz="2000">
                <a:latin typeface="Verdana" pitchFamily="34" charset="0"/>
              </a:rPr>
              <a:t>&lt;/tr&gt;</a:t>
            </a:r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1143000" y="4191000"/>
            <a:ext cx="33988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&lt;tr&gt;</a:t>
            </a: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td</a:t>
            </a:r>
            <a:r>
              <a:rPr lang="en-US" altLang="zh-TW" sz="2000">
                <a:latin typeface="Verdana" pitchFamily="34" charset="0"/>
              </a:rPr>
              <a:t> nowrap&gt;Cell 5&lt;/td&gt;</a:t>
            </a: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td</a:t>
            </a:r>
            <a:r>
              <a:rPr lang="en-US" altLang="zh-TW" sz="2000">
                <a:latin typeface="Verdana" pitchFamily="34" charset="0"/>
              </a:rPr>
              <a:t>&gt;Cell 6&lt;/td&gt;</a:t>
            </a:r>
          </a:p>
          <a:p>
            <a:r>
              <a:rPr lang="en-US" altLang="zh-TW" sz="2000">
                <a:latin typeface="Verdana" pitchFamily="34" charset="0"/>
              </a:rPr>
              <a:t>&lt;/tr&gt;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3" grpId="0"/>
      <p:bldP spid="23604" grpId="0"/>
      <p:bldP spid="236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4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9857-6547-4288-9BE9-B6293BF22DED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365125"/>
            <a:ext cx="74707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  <a:cs typeface="Arial" charset="0"/>
              </a:rPr>
              <a:t>&lt;table bgcolor=lavender cellpadding=5 cellspacing=10&gt;</a:t>
            </a: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endParaRPr lang="en-US" altLang="zh-TW" sz="2000">
              <a:latin typeface="Verdana" pitchFamily="34" charset="0"/>
              <a:cs typeface="Arial" charset="0"/>
            </a:endParaRPr>
          </a:p>
          <a:p>
            <a:r>
              <a:rPr lang="en-US" altLang="zh-TW" sz="2000">
                <a:latin typeface="Verdana" pitchFamily="34" charset="0"/>
                <a:cs typeface="Arial" charset="0"/>
              </a:rPr>
              <a:t>&lt;/table&gt;</a:t>
            </a:r>
            <a:endParaRPr lang="en-US" altLang="zh-TW" sz="2000">
              <a:latin typeface="Verdana" pitchFamily="34" charset="0"/>
            </a:endParaRPr>
          </a:p>
        </p:txBody>
      </p:sp>
      <p:graphicFrame>
        <p:nvGraphicFramePr>
          <p:cNvPr id="16463" name="Group 79"/>
          <p:cNvGraphicFramePr>
            <a:graphicFrameLocks noGrp="1"/>
          </p:cNvGraphicFramePr>
          <p:nvPr/>
        </p:nvGraphicFramePr>
        <p:xfrm>
          <a:off x="990600" y="871538"/>
          <a:ext cx="7391400" cy="1188720"/>
        </p:xfrm>
        <a:graphic>
          <a:graphicData uri="http://schemas.openxmlformats.org/drawingml/2006/table">
            <a:tbl>
              <a:tblPr/>
              <a:tblGrid>
                <a:gridCol w="1066800"/>
                <a:gridCol w="2300288"/>
                <a:gridCol w="2500312"/>
                <a:gridCol w="1524000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姓名：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陳大文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班別：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5A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出生日期：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 25/12/1990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Arial" charset="0"/>
                        </a:rPr>
                        <a:t>&lt;/tr&gt;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533400" y="2819400"/>
            <a:ext cx="442753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&lt;table border=1 cellpadding=5&gt;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&lt;tr&gt;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&lt;th&gt;Name:&lt;/th&gt;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&lt;td&gt;Chan Tai Man&lt;/td&gt;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&lt;/tr&gt;</a:t>
            </a:r>
          </a:p>
          <a:p>
            <a:pPr>
              <a:tabLst>
                <a:tab pos="5273675" algn="r"/>
              </a:tabLst>
            </a:pPr>
            <a:endParaRPr lang="en-US" altLang="zh-TW" sz="2000">
              <a:latin typeface="Verdana" pitchFamily="34" charset="0"/>
            </a:endParaRP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&lt;tr&gt;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&lt;th&gt;Class:&lt;/th&gt;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&lt;td&gt;F.7A&lt;/td&gt;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&lt;/tr&gt;</a:t>
            </a:r>
          </a:p>
          <a:p>
            <a:pPr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&lt;/table&gt; </a:t>
            </a: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5257800" y="28194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  <a:cs typeface="Times New Roman" pitchFamily="18" charset="0"/>
              </a:rPr>
              <a:t>border </a:t>
            </a:r>
            <a:r>
              <a:rPr lang="zh-TW" altLang="en-US" sz="2000">
                <a:latin typeface="Verdana" pitchFamily="34" charset="0"/>
                <a:cs typeface="Times New Roman" pitchFamily="18" charset="0"/>
              </a:rPr>
              <a:t>邊界</a:t>
            </a:r>
            <a:endParaRPr lang="zh-TW" altLang="en-US" sz="2000">
              <a:latin typeface="Verdana" pitchFamily="34" charset="0"/>
            </a:endParaRPr>
          </a:p>
        </p:txBody>
      </p:sp>
      <p:graphicFrame>
        <p:nvGraphicFramePr>
          <p:cNvPr id="16498" name="Group 114"/>
          <p:cNvGraphicFramePr>
            <a:graphicFrameLocks noGrp="1"/>
          </p:cNvGraphicFramePr>
          <p:nvPr/>
        </p:nvGraphicFramePr>
        <p:xfrm>
          <a:off x="5105400" y="3886200"/>
          <a:ext cx="3429000" cy="792480"/>
        </p:xfrm>
        <a:graphic>
          <a:graphicData uri="http://schemas.openxmlformats.org/drawingml/2006/table">
            <a:tbl>
              <a:tblPr/>
              <a:tblGrid>
                <a:gridCol w="1243013"/>
                <a:gridCol w="218598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Name: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Chan Tai Man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Class: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  <a:cs typeface="Times New Roman" pitchFamily="18" charset="0"/>
                        </a:rPr>
                        <a:t>F.7A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16492" name="Rectangle 108"/>
          <p:cNvSpPr>
            <a:spLocks noChangeArrowheads="1"/>
          </p:cNvSpPr>
          <p:nvPr/>
        </p:nvSpPr>
        <p:spPr bwMode="auto">
          <a:xfrm>
            <a:off x="5105400" y="5029200"/>
            <a:ext cx="3446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  <a:cs typeface="Times New Roman" pitchFamily="18" charset="0"/>
              </a:rPr>
              <a:t>tr = table row</a:t>
            </a:r>
            <a:endParaRPr lang="en-US" altLang="zh-TW" sz="2000">
              <a:latin typeface="Verdana" pitchFamily="34" charset="0"/>
            </a:endParaRPr>
          </a:p>
          <a:p>
            <a:pPr eaLnBrk="0" hangingPunct="0"/>
            <a:r>
              <a:rPr lang="en-US" altLang="zh-TW" sz="2000">
                <a:latin typeface="Verdana" pitchFamily="34" charset="0"/>
                <a:cs typeface="Times New Roman" pitchFamily="18" charset="0"/>
              </a:rPr>
              <a:t>th = head (bold, center)</a:t>
            </a:r>
          </a:p>
          <a:p>
            <a:pPr eaLnBrk="0" hangingPunct="0"/>
            <a:r>
              <a:rPr lang="en-US" altLang="zh-TW" sz="2000">
                <a:latin typeface="Verdana" pitchFamily="34" charset="0"/>
                <a:cs typeface="Times New Roman" pitchFamily="18" charset="0"/>
              </a:rPr>
              <a:t>td = table data (column)</a:t>
            </a:r>
            <a:r>
              <a:rPr lang="en-US" altLang="zh-TW" sz="200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146E-A64E-4E5C-89AF-D071D438A0AF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61950" y="441325"/>
            <a:ext cx="84772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&lt;table width=60% border=0</a:t>
            </a:r>
          </a:p>
          <a:p>
            <a:r>
              <a:rPr lang="en-US" altLang="zh-TW" sz="2000">
                <a:latin typeface="Verdana" pitchFamily="34" charset="0"/>
              </a:rPr>
              <a:t>	cellPadding=2 cellSpacing=3 align=center bgcolor=pink&gt;</a:t>
            </a:r>
          </a:p>
          <a:p>
            <a:r>
              <a:rPr lang="en-US" altLang="zh-TW" sz="2000">
                <a:latin typeface="Verdana" pitchFamily="34" charset="0"/>
              </a:rPr>
              <a:t>&lt;tr&gt;</a:t>
            </a:r>
          </a:p>
          <a:p>
            <a:r>
              <a:rPr lang="en-US" altLang="zh-TW" sz="2000">
                <a:latin typeface="Verdana" pitchFamily="34" charset="0"/>
              </a:rPr>
              <a:t>&lt;td width="20%" align="left"&gt;cell 1&lt;/td&gt;</a:t>
            </a:r>
          </a:p>
          <a:p>
            <a:r>
              <a:rPr lang="en-US" altLang="zh-TW" sz="2000">
                <a:latin typeface="Verdana" pitchFamily="34" charset="0"/>
              </a:rPr>
              <a:t>&lt;td width="20%" align="center"&gt;cell 2&lt;/td&gt;</a:t>
            </a:r>
          </a:p>
          <a:p>
            <a:r>
              <a:rPr lang="en-US" altLang="zh-TW" sz="2000">
                <a:latin typeface="Verdana" pitchFamily="34" charset="0"/>
              </a:rPr>
              <a:t>&lt;td width="20%" align="right"&gt;cell 3&lt;/td&gt;</a:t>
            </a:r>
          </a:p>
          <a:p>
            <a:r>
              <a:rPr lang="en-US" altLang="zh-TW" sz="2000">
                <a:latin typeface="Verdana" pitchFamily="34" charset="0"/>
              </a:rPr>
              <a:t>&lt;/tr&gt;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&lt;tr&gt;</a:t>
            </a:r>
          </a:p>
          <a:p>
            <a:r>
              <a:rPr lang="en-US" altLang="zh-TW" sz="2000">
                <a:latin typeface="Verdana" pitchFamily="34" charset="0"/>
              </a:rPr>
              <a:t>&lt;td align="center" bgcolor=#FF0000&gt;cell 4&lt;/td&gt;</a:t>
            </a:r>
          </a:p>
          <a:p>
            <a:r>
              <a:rPr lang="en-US" altLang="zh-TW" sz="2000">
                <a:latin typeface="Verdana" pitchFamily="34" charset="0"/>
              </a:rPr>
              <a:t>&lt;td align="center" bgcolor=#00FF00&gt;cell 5&lt;/td&gt;</a:t>
            </a:r>
          </a:p>
          <a:p>
            <a:r>
              <a:rPr lang="en-US" altLang="zh-TW" sz="2000">
                <a:latin typeface="Verdana" pitchFamily="34" charset="0"/>
              </a:rPr>
              <a:t>&lt;td align="center" bgcolor=#0000FF&gt;cell 6&lt;/td&gt;</a:t>
            </a:r>
          </a:p>
          <a:p>
            <a:r>
              <a:rPr lang="en-US" altLang="zh-TW" sz="2000">
                <a:latin typeface="Verdana" pitchFamily="34" charset="0"/>
              </a:rPr>
              <a:t>&lt;/tr&gt;</a:t>
            </a:r>
          </a:p>
          <a:p>
            <a:r>
              <a:rPr lang="en-US" altLang="zh-TW" sz="2000">
                <a:latin typeface="Verdana" pitchFamily="34" charset="0"/>
              </a:rPr>
              <a:t>&lt;/table&gt;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2DA-669C-46C4-9ED8-A943D075F882}" type="slidenum">
              <a:rPr lang="en-US" altLang="zh-TW"/>
              <a:pPr/>
              <a:t>15</a:t>
            </a:fld>
            <a:endParaRPr lang="en-US" altLang="zh-TW"/>
          </a:p>
        </p:txBody>
      </p:sp>
      <p:graphicFrame>
        <p:nvGraphicFramePr>
          <p:cNvPr id="31748" name="Group 4"/>
          <p:cNvGraphicFramePr>
            <a:graphicFrameLocks noGrp="1"/>
          </p:cNvGraphicFramePr>
          <p:nvPr/>
        </p:nvGraphicFramePr>
        <p:xfrm>
          <a:off x="838200" y="1219200"/>
          <a:ext cx="7315200" cy="3414713"/>
        </p:xfrm>
        <a:graphic>
          <a:graphicData uri="http://schemas.openxmlformats.org/drawingml/2006/table">
            <a:tbl>
              <a:tblPr/>
              <a:tblGrid>
                <a:gridCol w="1044575"/>
                <a:gridCol w="1044575"/>
                <a:gridCol w="1044575"/>
                <a:gridCol w="1047750"/>
                <a:gridCol w="1044575"/>
                <a:gridCol w="1044575"/>
                <a:gridCol w="10445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SUN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8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MON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TUE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WED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THU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FRI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SAT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EA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D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FEE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D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FEE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DF"/>
                    </a:solidFill>
                  </a:tcPr>
                </a:tc>
              </a:tr>
            </a:tbl>
          </a:graphicData>
        </a:graphic>
      </p:graphicFrame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457200" y="381000"/>
            <a:ext cx="3508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/>
              <a:t>練習二</a:t>
            </a:r>
            <a:r>
              <a:rPr lang="en-US" altLang="zh-TW" sz="2800"/>
              <a:t>: calendar.htm</a:t>
            </a:r>
          </a:p>
        </p:txBody>
      </p:sp>
      <p:sp>
        <p:nvSpPr>
          <p:cNvPr id="31796" name="WordArt 52"/>
          <p:cNvSpPr>
            <a:spLocks noChangeArrowheads="1" noChangeShapeType="1" noTextEdit="1"/>
          </p:cNvSpPr>
          <p:nvPr/>
        </p:nvSpPr>
        <p:spPr bwMode="auto">
          <a:xfrm>
            <a:off x="3124200" y="4770652"/>
            <a:ext cx="2438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8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實習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4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DF03-4B2B-4849-8A08-3D4A64A253FF}" type="slidenum">
              <a:rPr lang="en-US" altLang="zh-TW"/>
              <a:pPr/>
              <a:t>16</a:t>
            </a:fld>
            <a:endParaRPr lang="en-US" altLang="zh-TW"/>
          </a:p>
        </p:txBody>
      </p:sp>
      <p:graphicFrame>
        <p:nvGraphicFramePr>
          <p:cNvPr id="17535" name="Group 127"/>
          <p:cNvGraphicFramePr>
            <a:graphicFrameLocks noGrp="1"/>
          </p:cNvGraphicFramePr>
          <p:nvPr/>
        </p:nvGraphicFramePr>
        <p:xfrm>
          <a:off x="685800" y="1628775"/>
          <a:ext cx="7913688" cy="2105979"/>
        </p:xfrm>
        <a:graphic>
          <a:graphicData uri="http://schemas.openxmlformats.org/drawingml/2006/table">
            <a:tbl>
              <a:tblPr/>
              <a:tblGrid>
                <a:gridCol w="311150"/>
                <a:gridCol w="984250"/>
                <a:gridCol w="2212975"/>
                <a:gridCol w="2119313"/>
                <a:gridCol w="2286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 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格式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進階輸入句子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註解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值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%[^\n]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scanf("%[^\n]", s) ;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直至出現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\n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為止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Hello there world.</a:t>
                      </a:r>
                      <a:b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How are you today?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%[elHo]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scanf("%[elHo]", s) ;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只容許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elHo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Hello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%[^rw]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scanf("%[^rw]", s) ;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直至出現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r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或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Hello the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%[^H]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scanf("%[^H]", s) ;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直至出現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為止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 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32" name="Rectangle 124"/>
          <p:cNvSpPr>
            <a:spLocks noChangeArrowheads="1"/>
          </p:cNvSpPr>
          <p:nvPr/>
        </p:nvSpPr>
        <p:spPr bwMode="auto">
          <a:xfrm>
            <a:off x="674688" y="1200150"/>
            <a:ext cx="539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TW" altLang="en-US"/>
              <a:t>假設輸入為</a:t>
            </a:r>
            <a:r>
              <a:rPr lang="en-US" altLang="zh-TW"/>
              <a:t>: Hello there world. How are you today? </a:t>
            </a:r>
          </a:p>
        </p:txBody>
      </p:sp>
      <p:sp>
        <p:nvSpPr>
          <p:cNvPr id="17536" name="Rectangle 128"/>
          <p:cNvSpPr>
            <a:spLocks noChangeArrowheads="1"/>
          </p:cNvSpPr>
          <p:nvPr/>
        </p:nvSpPr>
        <p:spPr bwMode="auto">
          <a:xfrm>
            <a:off x="762000" y="4038600"/>
            <a:ext cx="5562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表格</a:t>
            </a:r>
          </a:p>
          <a:p>
            <a:endParaRPr lang="zh-TW" altLang="en-US" sz="2000">
              <a:latin typeface="Verdana" pitchFamily="34" charset="0"/>
            </a:endParaRPr>
          </a:p>
          <a:p>
            <a:r>
              <a:rPr lang="zh-TW" altLang="en-US" sz="2000">
                <a:latin typeface="Verdana" pitchFamily="34" charset="0"/>
              </a:rPr>
              <a:t>開啟</a:t>
            </a:r>
            <a:r>
              <a:rPr lang="en-US" altLang="zh-TW" sz="2000">
                <a:latin typeface="Verdana" pitchFamily="34" charset="0"/>
              </a:rPr>
              <a:t>:	Introduction to C - cityU.htm</a:t>
            </a:r>
          </a:p>
          <a:p>
            <a:r>
              <a:rPr lang="en-US" altLang="zh-TW" sz="2000">
                <a:latin typeface="Verdana" pitchFamily="34" charset="0"/>
              </a:rPr>
              <a:t>	</a:t>
            </a:r>
            <a:r>
              <a:rPr lang="zh-TW" altLang="en-US" sz="2000">
                <a:latin typeface="Verdana" pitchFamily="34" charset="0"/>
              </a:rPr>
              <a:t>修改 </a:t>
            </a:r>
            <a:r>
              <a:rPr lang="en-US" altLang="zh-TW" sz="2000">
                <a:latin typeface="Verdana" pitchFamily="34" charset="0"/>
              </a:rPr>
              <a:t>TOC (</a:t>
            </a:r>
            <a:r>
              <a:rPr lang="zh-TW" altLang="en-US" sz="2000">
                <a:latin typeface="Verdana" pitchFamily="34" charset="0"/>
              </a:rPr>
              <a:t>自動編號</a:t>
            </a:r>
            <a:r>
              <a:rPr lang="en-US" altLang="zh-TW" sz="2000">
                <a:latin typeface="Verdana" pitchFamily="34" charset="0"/>
              </a:rPr>
              <a:t>+</a:t>
            </a:r>
            <a:r>
              <a:rPr lang="zh-TW" altLang="en-US" sz="2000">
                <a:latin typeface="Verdana" pitchFamily="34" charset="0"/>
              </a:rPr>
              <a:t>超連結</a:t>
            </a:r>
            <a:r>
              <a:rPr lang="en-US" altLang="zh-TW" sz="2000">
                <a:latin typeface="Verdana" pitchFamily="34" charset="0"/>
              </a:rPr>
              <a:t>)</a:t>
            </a:r>
          </a:p>
        </p:txBody>
      </p:sp>
      <p:sp>
        <p:nvSpPr>
          <p:cNvPr id="17537" name="Text Box 129"/>
          <p:cNvSpPr txBox="1">
            <a:spLocks noChangeArrowheads="1"/>
          </p:cNvSpPr>
          <p:nvPr/>
        </p:nvSpPr>
        <p:spPr bwMode="auto">
          <a:xfrm>
            <a:off x="457200" y="381000"/>
            <a:ext cx="3508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/>
              <a:t>練習三</a:t>
            </a:r>
            <a:r>
              <a:rPr lang="en-US" altLang="zh-TW" sz="2800"/>
              <a:t>: calendar.htm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2EEF-EB94-48CB-90EB-BB87596ED2F7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3022600"/>
            <a:ext cx="61722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&lt;iframe name="frame03" src="chp3.htm"</a:t>
            </a:r>
          </a:p>
          <a:p>
            <a:r>
              <a:rPr lang="en-US" altLang="zh-TW" sz="2000">
                <a:latin typeface="Verdana" pitchFamily="34" charset="0"/>
              </a:rPr>
              <a:t>	iframeborder=1 scrolling="no"&gt;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&lt;iframe name="frame04" src="chp4.htm"</a:t>
            </a:r>
          </a:p>
          <a:p>
            <a:r>
              <a:rPr lang="en-US" altLang="zh-TW" sz="2000">
                <a:latin typeface="Verdana" pitchFamily="34" charset="0"/>
              </a:rPr>
              <a:t>	marginwidth=20 marginheight=20&gt; 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09600" y="1143000"/>
            <a:ext cx="61849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&lt;iframe name="frame01" src="chp1.htm"</a:t>
            </a:r>
          </a:p>
          <a:p>
            <a:r>
              <a:rPr lang="en-US" altLang="zh-TW" sz="2000">
                <a:latin typeface="Verdana" pitchFamily="34" charset="0"/>
              </a:rPr>
              <a:t>	width="40%" height=400 align="top"&gt;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&lt;iframe name="frame02" src="chp2.htm"</a:t>
            </a:r>
          </a:p>
          <a:p>
            <a:r>
              <a:rPr lang="en-US" altLang="zh-TW" sz="2000">
                <a:latin typeface="Verdana" pitchFamily="34" charset="0"/>
              </a:rPr>
              <a:t>	align="left" scrolling="auto"&gt;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/>
              <a:t>網頁中的網頁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352800" y="457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hlinkClick r:id="rId2"/>
              </a:rPr>
              <a:t>例子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3E79-3476-4B48-A9BE-CBE678FE4D3D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33400" y="1066800"/>
            <a:ext cx="7391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&lt;img src="images/hkmap.jpg" usemap="#map1"&gt;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&lt;map name="map1"&gt;</a:t>
            </a:r>
          </a:p>
          <a:p>
            <a:r>
              <a:rPr lang="en-US" altLang="zh-TW" sz="2000">
                <a:latin typeface="Verdana" pitchFamily="34" charset="0"/>
              </a:rPr>
              <a:t>&lt;area href="t1.htm" alt="map of Hong Kong" </a:t>
            </a:r>
            <a:endParaRPr lang="en-US" altLang="zh-TW" sz="2000">
              <a:solidFill>
                <a:srgbClr val="FF3300"/>
              </a:solidFill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	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coords="0,0,50,50"</a:t>
            </a:r>
            <a:r>
              <a:rPr lang="en-US" altLang="zh-TW" sz="2000">
                <a:latin typeface="Verdana" pitchFamily="34" charset="0"/>
              </a:rPr>
              <a:t> target="main"&gt;</a:t>
            </a:r>
          </a:p>
          <a:p>
            <a:r>
              <a:rPr lang="en-US" altLang="zh-TW" sz="2000">
                <a:latin typeface="Verdana" pitchFamily="34" charset="0"/>
              </a:rPr>
              <a:t>&lt;area href="t2.htm" shape="circle"</a:t>
            </a:r>
          </a:p>
          <a:p>
            <a:r>
              <a:rPr lang="en-US" altLang="zh-TW" sz="2000">
                <a:latin typeface="Verdana" pitchFamily="34" charset="0"/>
              </a:rPr>
              <a:t>	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coords="100,100,20"&gt;</a:t>
            </a:r>
          </a:p>
          <a:p>
            <a:r>
              <a:rPr lang="en-US" altLang="zh-TW" sz="2000">
                <a:latin typeface="Verdana" pitchFamily="34" charset="0"/>
              </a:rPr>
              <a:t>&lt;area href="t3.htm" shape="rect"</a:t>
            </a:r>
          </a:p>
          <a:p>
            <a:r>
              <a:rPr lang="en-US" altLang="zh-TW" sz="2000">
                <a:latin typeface="Verdana" pitchFamily="34" charset="0"/>
              </a:rPr>
              <a:t>	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coords="0,200,100,270"&gt;</a:t>
            </a:r>
          </a:p>
          <a:p>
            <a:r>
              <a:rPr lang="en-US" altLang="zh-TW" sz="2000">
                <a:latin typeface="Verdana" pitchFamily="34" charset="0"/>
              </a:rPr>
              <a:t>&lt;area href="t4.htm" shape="poly"</a:t>
            </a:r>
          </a:p>
          <a:p>
            <a:r>
              <a:rPr lang="en-US" altLang="zh-TW" sz="2000">
                <a:latin typeface="Verdana" pitchFamily="34" charset="0"/>
              </a:rPr>
              <a:t>	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coords="150,200,100,250,200,250"&gt;</a:t>
            </a:r>
          </a:p>
          <a:p>
            <a:r>
              <a:rPr lang="en-US" altLang="zh-TW" sz="2000">
                <a:latin typeface="Verdana" pitchFamily="34" charset="0"/>
              </a:rPr>
              <a:t>&lt;/map&gt;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3810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/>
              <a:t>例子</a:t>
            </a:r>
            <a:r>
              <a:rPr lang="en-US" altLang="en-US"/>
              <a:t>：</a:t>
            </a:r>
            <a:r>
              <a:rPr lang="zh-TW" altLang="en-US"/>
              <a:t>	</a:t>
            </a:r>
            <a:r>
              <a:rPr lang="zh-TW" altLang="en-US">
                <a:hlinkClick r:id="rId2"/>
              </a:rPr>
              <a:t>香港地圖</a:t>
            </a:r>
            <a:r>
              <a:rPr lang="zh-TW" altLang="en-US"/>
              <a:t>	</a:t>
            </a:r>
            <a:r>
              <a:rPr lang="zh-TW" altLang="en-US">
                <a:hlinkClick r:id="rId3"/>
              </a:rPr>
              <a:t>市政圖書館地址</a:t>
            </a:r>
            <a:endParaRPr lang="zh-TW" altLang="en-US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6893011" y="2438400"/>
            <a:ext cx="762000" cy="762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562600" y="3192162"/>
            <a:ext cx="8382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6816811" y="3810000"/>
            <a:ext cx="1157288" cy="838200"/>
          </a:xfrm>
          <a:custGeom>
            <a:avLst/>
            <a:gdLst>
              <a:gd name="T0" fmla="*/ 0 w 729"/>
              <a:gd name="T1" fmla="*/ 300 h 528"/>
              <a:gd name="T2" fmla="*/ 91 w 729"/>
              <a:gd name="T3" fmla="*/ 0 h 528"/>
              <a:gd name="T4" fmla="*/ 729 w 729"/>
              <a:gd name="T5" fmla="*/ 93 h 528"/>
              <a:gd name="T6" fmla="*/ 460 w 729"/>
              <a:gd name="T7" fmla="*/ 499 h 528"/>
              <a:gd name="T8" fmla="*/ 128 w 729"/>
              <a:gd name="T9" fmla="*/ 528 h 528"/>
              <a:gd name="T10" fmla="*/ 0 w 729"/>
              <a:gd name="T11" fmla="*/ 30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9" h="528">
                <a:moveTo>
                  <a:pt x="0" y="300"/>
                </a:moveTo>
                <a:lnTo>
                  <a:pt x="91" y="0"/>
                </a:lnTo>
                <a:lnTo>
                  <a:pt x="729" y="93"/>
                </a:lnTo>
                <a:lnTo>
                  <a:pt x="460" y="499"/>
                </a:lnTo>
                <a:lnTo>
                  <a:pt x="128" y="528"/>
                </a:lnTo>
                <a:lnTo>
                  <a:pt x="0" y="300"/>
                </a:ln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8114-E1E4-4936-A902-40813D56FBAA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38175" y="609600"/>
            <a:ext cx="82772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&lt;meta HTTP-EQUIV="REFRESH"</a:t>
            </a:r>
          </a:p>
          <a:p>
            <a:r>
              <a:rPr lang="en-GB" altLang="zh-TW" sz="2000">
                <a:latin typeface="Verdana" pitchFamily="34" charset="0"/>
              </a:rPr>
              <a:t>content="10; url=http://www.ablmcc.edu.hk/~scy/"&gt;</a:t>
            </a:r>
          </a:p>
          <a:p>
            <a:endParaRPr lang="en-GB" altLang="zh-TW" sz="2000">
              <a:latin typeface="Verdana" pitchFamily="34" charset="0"/>
            </a:endParaRPr>
          </a:p>
          <a:p>
            <a:r>
              <a:rPr lang="en-GB" altLang="zh-TW" sz="2000">
                <a:latin typeface="Verdana" pitchFamily="34" charset="0"/>
              </a:rPr>
              <a:t>&lt;META HTTP-EQUIV="Site-Enter"</a:t>
            </a:r>
          </a:p>
          <a:p>
            <a:r>
              <a:rPr lang="en-GB" altLang="zh-TW" sz="2000">
                <a:latin typeface="Verdana" pitchFamily="34" charset="0"/>
              </a:rPr>
              <a:t> </a:t>
            </a:r>
            <a:r>
              <a:rPr lang="fr-FR" altLang="zh-TW" sz="2000">
                <a:latin typeface="Verdana" pitchFamily="34" charset="0"/>
              </a:rPr>
              <a:t>content="revealTrans(Duration=1.0,Transition=15)"&gt;</a:t>
            </a:r>
          </a:p>
          <a:p>
            <a:endParaRPr lang="fr-FR" altLang="zh-TW" sz="2000">
              <a:latin typeface="Verdana" pitchFamily="34" charset="0"/>
            </a:endParaRPr>
          </a:p>
          <a:p>
            <a:r>
              <a:rPr lang="fr-FR" altLang="zh-TW" sz="2000">
                <a:latin typeface="Verdana" pitchFamily="34" charset="0"/>
              </a:rPr>
              <a:t>&lt;META HTTP-EQUIV="Site-Exit"</a:t>
            </a:r>
          </a:p>
          <a:p>
            <a:r>
              <a:rPr lang="fr-FR" altLang="zh-TW" sz="2000">
                <a:latin typeface="Verdana" pitchFamily="34" charset="0"/>
              </a:rPr>
              <a:t> content="revealTrans(Duration=1.0,Transition=16)"&gt;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5800" y="3581400"/>
            <a:ext cx="7270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&lt;meta name="description" content="Free Web tutorials" /&gt;</a:t>
            </a:r>
            <a:br>
              <a:rPr lang="en-US" altLang="zh-TW"/>
            </a:br>
            <a:r>
              <a:rPr lang="en-US" altLang="zh-TW"/>
              <a:t>&lt;meta name="keywords" content="HTML,CSS,XML,JavaScript" /&gt;</a:t>
            </a:r>
            <a:br>
              <a:rPr lang="en-US" altLang="zh-TW"/>
            </a:br>
            <a:r>
              <a:rPr lang="en-US" altLang="zh-TW"/>
              <a:t>&lt;meta http-equiv="Content-Type" content="text/html; charset=Big5" 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F05C-1B35-4BA4-AE3F-C95603EB68C1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1293813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&lt;HTML&gt;</a:t>
            </a: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r>
              <a:rPr lang="en-US" altLang="zh-TW">
                <a:latin typeface="Verdana" pitchFamily="34" charset="0"/>
              </a:rPr>
              <a:t>&lt;</a:t>
            </a:r>
            <a:r>
              <a:rPr lang="en-US" altLang="zh-TW">
                <a:solidFill>
                  <a:srgbClr val="FF3300"/>
                </a:solidFill>
                <a:latin typeface="Verdana" pitchFamily="34" charset="0"/>
              </a:rPr>
              <a:t>/</a:t>
            </a:r>
            <a:r>
              <a:rPr lang="en-US" altLang="zh-TW">
                <a:latin typeface="Verdana" pitchFamily="34" charset="0"/>
              </a:rPr>
              <a:t>HTML&gt;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95400" y="914400"/>
            <a:ext cx="4953000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&lt;HEAD&gt;</a:t>
            </a: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r>
              <a:rPr lang="en-US" altLang="zh-TW">
                <a:latin typeface="Verdana" pitchFamily="34" charset="0"/>
              </a:rPr>
              <a:t>&lt;</a:t>
            </a:r>
            <a:r>
              <a:rPr lang="en-US" altLang="zh-TW">
                <a:solidFill>
                  <a:srgbClr val="FF3300"/>
                </a:solidFill>
                <a:latin typeface="Verdana" pitchFamily="34" charset="0"/>
              </a:rPr>
              <a:t>/</a:t>
            </a:r>
            <a:r>
              <a:rPr lang="en-US" altLang="zh-TW">
                <a:latin typeface="Verdana" pitchFamily="34" charset="0"/>
              </a:rPr>
              <a:t>HEAD&gt;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295400" y="2971800"/>
            <a:ext cx="4953000" cy="257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&lt;BODY&gt;</a:t>
            </a: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endParaRPr lang="en-US" altLang="zh-TW">
              <a:latin typeface="Verdana" pitchFamily="34" charset="0"/>
            </a:endParaRPr>
          </a:p>
          <a:p>
            <a:r>
              <a:rPr lang="en-US" altLang="zh-TW">
                <a:latin typeface="Verdana" pitchFamily="34" charset="0"/>
              </a:rPr>
              <a:t>&lt;</a:t>
            </a:r>
            <a:r>
              <a:rPr lang="en-US" altLang="zh-TW">
                <a:solidFill>
                  <a:srgbClr val="FF3300"/>
                </a:solidFill>
                <a:latin typeface="Verdana" pitchFamily="34" charset="0"/>
              </a:rPr>
              <a:t>/</a:t>
            </a:r>
            <a:r>
              <a:rPr lang="en-US" altLang="zh-TW">
                <a:latin typeface="Verdana" pitchFamily="34" charset="0"/>
              </a:rPr>
              <a:t>BODY&gt;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76400" y="1219200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&lt;TITLE&gt;</a:t>
            </a:r>
            <a:r>
              <a:rPr lang="zh-TW" altLang="en-US">
                <a:latin typeface="Verdana" pitchFamily="34" charset="0"/>
              </a:rPr>
              <a:t>我的第一個網頁</a:t>
            </a:r>
            <a:r>
              <a:rPr lang="en-US" altLang="zh-TW">
                <a:latin typeface="Verdana" pitchFamily="34" charset="0"/>
              </a:rPr>
              <a:t>&lt;</a:t>
            </a:r>
            <a:r>
              <a:rPr lang="en-US" altLang="zh-TW">
                <a:solidFill>
                  <a:srgbClr val="FF3300"/>
                </a:solidFill>
                <a:latin typeface="Verdana" pitchFamily="34" charset="0"/>
              </a:rPr>
              <a:t>/</a:t>
            </a:r>
            <a:r>
              <a:rPr lang="en-US" altLang="zh-TW">
                <a:latin typeface="Verdana" pitchFamily="34" charset="0"/>
              </a:rPr>
              <a:t>TITLE&gt;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76400" y="1614488"/>
            <a:ext cx="327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&lt;STYLE&gt;</a:t>
            </a:r>
            <a:r>
              <a:rPr lang="zh-TW" altLang="en-US">
                <a:latin typeface="Verdana" pitchFamily="34" charset="0"/>
              </a:rPr>
              <a:t>樣式表</a:t>
            </a:r>
            <a:r>
              <a:rPr lang="en-US" altLang="zh-TW">
                <a:latin typeface="Verdana" pitchFamily="34" charset="0"/>
              </a:rPr>
              <a:t>&lt;</a:t>
            </a:r>
            <a:r>
              <a:rPr lang="en-US" altLang="zh-TW">
                <a:solidFill>
                  <a:srgbClr val="FF3300"/>
                </a:solidFill>
                <a:latin typeface="Verdana" pitchFamily="34" charset="0"/>
              </a:rPr>
              <a:t>/</a:t>
            </a:r>
            <a:r>
              <a:rPr lang="en-US" altLang="zh-TW">
                <a:latin typeface="Verdana" pitchFamily="34" charset="0"/>
              </a:rPr>
              <a:t>STYLE&gt;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76400" y="19954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&lt;SCRIPT&gt;javascript&lt;</a:t>
            </a:r>
            <a:r>
              <a:rPr lang="en-US" altLang="zh-TW">
                <a:solidFill>
                  <a:srgbClr val="FF3300"/>
                </a:solidFill>
                <a:latin typeface="Verdana" pitchFamily="34" charset="0"/>
              </a:rPr>
              <a:t>/</a:t>
            </a:r>
            <a:r>
              <a:rPr lang="en-US" altLang="zh-TW">
                <a:latin typeface="Verdana" pitchFamily="34" charset="0"/>
              </a:rPr>
              <a:t>SCRIPT&gt;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05000" y="3352800"/>
            <a:ext cx="3962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b="1" i="1">
                <a:solidFill>
                  <a:srgbClr val="FF3300"/>
                </a:solidFill>
                <a:latin typeface="Verdana" pitchFamily="34" charset="0"/>
              </a:rPr>
              <a:t>姓名</a:t>
            </a:r>
            <a:r>
              <a:rPr lang="zh-TW" altLang="en-US" b="1" i="1">
                <a:latin typeface="Verdana" pitchFamily="34" charset="0"/>
              </a:rPr>
              <a:t>：陳大文</a:t>
            </a:r>
          </a:p>
          <a:p>
            <a:r>
              <a:rPr lang="zh-TW" altLang="en-US" b="1" i="1">
                <a:solidFill>
                  <a:srgbClr val="FF3300"/>
                </a:solidFill>
                <a:latin typeface="Verdana" pitchFamily="34" charset="0"/>
              </a:rPr>
              <a:t>班號</a:t>
            </a:r>
            <a:r>
              <a:rPr lang="zh-TW" altLang="en-US" b="1" i="1">
                <a:latin typeface="Verdana" pitchFamily="34" charset="0"/>
              </a:rPr>
              <a:t>：</a:t>
            </a:r>
            <a:r>
              <a:rPr lang="en-US" altLang="zh-TW" b="1" i="1">
                <a:latin typeface="Verdana" pitchFamily="34" charset="0"/>
              </a:rPr>
              <a:t>5A12</a:t>
            </a:r>
          </a:p>
          <a:p>
            <a:r>
              <a:rPr lang="zh-TW" altLang="en-US" b="1" i="1">
                <a:solidFill>
                  <a:srgbClr val="FF3300"/>
                </a:solidFill>
                <a:latin typeface="Verdana" pitchFamily="34" charset="0"/>
              </a:rPr>
              <a:t>興趣</a:t>
            </a:r>
            <a:r>
              <a:rPr lang="zh-TW" altLang="en-US" b="1" i="1">
                <a:latin typeface="Verdana" pitchFamily="34" charset="0"/>
              </a:rPr>
              <a:t>：游泳、電腦</a:t>
            </a:r>
          </a:p>
          <a:p>
            <a:r>
              <a:rPr lang="zh-TW" altLang="en-US" b="1" i="1">
                <a:solidFill>
                  <a:srgbClr val="FF3300"/>
                </a:solidFill>
                <a:latin typeface="Verdana" pitchFamily="34" charset="0"/>
              </a:rPr>
              <a:t>電話</a:t>
            </a:r>
            <a:r>
              <a:rPr lang="zh-TW" altLang="en-US" b="1" i="1">
                <a:latin typeface="Verdana" pitchFamily="34" charset="0"/>
              </a:rPr>
              <a:t>：</a:t>
            </a:r>
            <a:r>
              <a:rPr lang="en-US" altLang="zh-TW" b="1" i="1">
                <a:latin typeface="Verdana" pitchFamily="34" charset="0"/>
              </a:rPr>
              <a:t>2874-3121</a:t>
            </a:r>
          </a:p>
          <a:p>
            <a:r>
              <a:rPr lang="zh-TW" altLang="en-US" b="1" i="1">
                <a:solidFill>
                  <a:srgbClr val="FF3300"/>
                </a:solidFill>
                <a:latin typeface="Verdana" pitchFamily="34" charset="0"/>
              </a:rPr>
              <a:t>地址</a:t>
            </a:r>
            <a:r>
              <a:rPr lang="zh-TW" altLang="en-US" b="1" i="1">
                <a:latin typeface="Verdana" pitchFamily="34" charset="0"/>
              </a:rPr>
              <a:t>：鴨利洲利東邨</a:t>
            </a:r>
          </a:p>
          <a:p>
            <a:r>
              <a:rPr lang="zh-TW" altLang="en-US" b="1" i="1">
                <a:solidFill>
                  <a:srgbClr val="FF3300"/>
                </a:solidFill>
                <a:latin typeface="Verdana" pitchFamily="34" charset="0"/>
              </a:rPr>
              <a:t>自訂</a:t>
            </a:r>
            <a:r>
              <a:rPr lang="zh-TW" altLang="en-US" b="1" i="1">
                <a:latin typeface="Verdana" pitchFamily="34" charset="0"/>
              </a:rPr>
              <a:t>：</a:t>
            </a:r>
            <a:r>
              <a:rPr lang="en-US" altLang="zh-TW" b="1" i="1">
                <a:latin typeface="Verdana" pitchFamily="34" charset="0"/>
              </a:rPr>
              <a:t>… </a:t>
            </a:r>
            <a:r>
              <a:rPr lang="zh-TW" altLang="en-US" b="1" i="1">
                <a:latin typeface="Verdana" pitchFamily="34" charset="0"/>
              </a:rPr>
              <a:t>理想</a:t>
            </a:r>
            <a:r>
              <a:rPr lang="en-US" altLang="zh-TW" b="1" i="1">
                <a:latin typeface="Verdana" pitchFamily="34" charset="0"/>
              </a:rPr>
              <a:t>, </a:t>
            </a:r>
            <a:r>
              <a:rPr lang="zh-TW" altLang="en-US" b="1" i="1">
                <a:latin typeface="Verdana" pitchFamily="34" charset="0"/>
              </a:rPr>
              <a:t>政黨</a:t>
            </a:r>
            <a:r>
              <a:rPr lang="en-US" altLang="zh-TW" b="1" i="1">
                <a:latin typeface="Verdana" pitchFamily="34" charset="0"/>
              </a:rPr>
              <a:t>, </a:t>
            </a:r>
            <a:r>
              <a:rPr lang="zh-TW" altLang="en-US" b="1" i="1">
                <a:latin typeface="Verdana" pitchFamily="34" charset="0"/>
              </a:rPr>
              <a:t>偶像</a:t>
            </a:r>
            <a:r>
              <a:rPr lang="en-US" altLang="zh-TW" b="1" i="1">
                <a:latin typeface="Verdana" pitchFamily="34" charset="0"/>
              </a:rPr>
              <a:t>, </a:t>
            </a:r>
            <a:r>
              <a:rPr lang="zh-TW" altLang="en-US" b="1" i="1">
                <a:latin typeface="Verdana" pitchFamily="34" charset="0"/>
              </a:rPr>
              <a:t>願望</a:t>
            </a:r>
            <a:r>
              <a:rPr lang="en-US" altLang="zh-TW" b="1" i="1">
                <a:latin typeface="Verdana" pitchFamily="34" charset="0"/>
              </a:rPr>
              <a:t>, …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057400" y="22860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>
                <a:latin typeface="Verdana" pitchFamily="34" charset="0"/>
              </a:rPr>
              <a:t>結構</a:t>
            </a:r>
            <a:r>
              <a:rPr lang="zh-TW" altLang="zh-TW"/>
              <a:t>：</a:t>
            </a:r>
            <a:r>
              <a:rPr lang="zh-TW" altLang="en-US">
                <a:latin typeface="Verdana" pitchFamily="34" charset="0"/>
              </a:rPr>
              <a:t>文字檔 </a:t>
            </a:r>
            <a:r>
              <a:rPr lang="en-US" altLang="zh-TW">
                <a:latin typeface="Verdana" pitchFamily="34" charset="0"/>
              </a:rPr>
              <a:t>index.htm, default.htm, abc.php, xyz.asp</a:t>
            </a:r>
          </a:p>
        </p:txBody>
      </p:sp>
      <p:sp>
        <p:nvSpPr>
          <p:cNvPr id="7180" name="AutoShape 12"/>
          <p:cNvSpPr>
            <a:spLocks/>
          </p:cNvSpPr>
          <p:nvPr/>
        </p:nvSpPr>
        <p:spPr bwMode="auto">
          <a:xfrm>
            <a:off x="3886200" y="5951538"/>
            <a:ext cx="762000" cy="650875"/>
          </a:xfrm>
          <a:prstGeom prst="borderCallout1">
            <a:avLst>
              <a:gd name="adj1" fmla="val 17560"/>
              <a:gd name="adj2" fmla="val -10000"/>
              <a:gd name="adj3" fmla="val -70486"/>
              <a:gd name="adj4" fmla="val -1806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>
                <a:solidFill>
                  <a:srgbClr val="FF3300"/>
                </a:solidFill>
              </a:rPr>
              <a:t>標籤</a:t>
            </a:r>
            <a:r>
              <a:rPr lang="en-US" altLang="zh-TW">
                <a:solidFill>
                  <a:srgbClr val="FF3300"/>
                </a:solidFill>
                <a:latin typeface="Verdana" pitchFamily="34" charset="0"/>
              </a:rPr>
              <a:t>TAG</a:t>
            </a:r>
          </a:p>
        </p:txBody>
      </p:sp>
      <p:sp>
        <p:nvSpPr>
          <p:cNvPr id="7181" name="AutoShape 13"/>
          <p:cNvSpPr>
            <a:spLocks/>
          </p:cNvSpPr>
          <p:nvPr/>
        </p:nvSpPr>
        <p:spPr bwMode="auto">
          <a:xfrm>
            <a:off x="7086600" y="1905000"/>
            <a:ext cx="762000" cy="376238"/>
          </a:xfrm>
          <a:prstGeom prst="borderCallout1">
            <a:avLst>
              <a:gd name="adj1" fmla="val 30380"/>
              <a:gd name="adj2" fmla="val -10000"/>
              <a:gd name="adj3" fmla="val -123208"/>
              <a:gd name="adj4" fmla="val -201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>
                <a:solidFill>
                  <a:srgbClr val="FF3300"/>
                </a:solidFill>
                <a:latin typeface="Verdana" pitchFamily="34" charset="0"/>
              </a:rPr>
              <a:t>標題</a:t>
            </a:r>
          </a:p>
        </p:txBody>
      </p:sp>
      <p:sp>
        <p:nvSpPr>
          <p:cNvPr id="7182" name="AutoShape 14"/>
          <p:cNvSpPr>
            <a:spLocks/>
          </p:cNvSpPr>
          <p:nvPr/>
        </p:nvSpPr>
        <p:spPr bwMode="auto">
          <a:xfrm>
            <a:off x="7086600" y="2362200"/>
            <a:ext cx="762000" cy="376238"/>
          </a:xfrm>
          <a:prstGeom prst="borderCallout1">
            <a:avLst>
              <a:gd name="adj1" fmla="val 30380"/>
              <a:gd name="adj2" fmla="val -10000"/>
              <a:gd name="adj3" fmla="val -123208"/>
              <a:gd name="adj4" fmla="val -201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>
                <a:solidFill>
                  <a:srgbClr val="FF3300"/>
                </a:solidFill>
                <a:latin typeface="Verdana" pitchFamily="34" charset="0"/>
              </a:rPr>
              <a:t>格式</a:t>
            </a:r>
          </a:p>
        </p:txBody>
      </p:sp>
      <p:sp>
        <p:nvSpPr>
          <p:cNvPr id="7183" name="AutoShape 15"/>
          <p:cNvSpPr>
            <a:spLocks/>
          </p:cNvSpPr>
          <p:nvPr/>
        </p:nvSpPr>
        <p:spPr bwMode="auto">
          <a:xfrm>
            <a:off x="7086600" y="2819400"/>
            <a:ext cx="762000" cy="376238"/>
          </a:xfrm>
          <a:prstGeom prst="borderCallout1">
            <a:avLst>
              <a:gd name="adj1" fmla="val 30380"/>
              <a:gd name="adj2" fmla="val -10000"/>
              <a:gd name="adj3" fmla="val -123208"/>
              <a:gd name="adj4" fmla="val -201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>
                <a:solidFill>
                  <a:srgbClr val="FF3300"/>
                </a:solidFill>
                <a:latin typeface="Verdana" pitchFamily="34" charset="0"/>
              </a:rPr>
              <a:t>程式</a:t>
            </a:r>
          </a:p>
        </p:txBody>
      </p:sp>
      <p:sp>
        <p:nvSpPr>
          <p:cNvPr id="7184" name="AutoShape 16"/>
          <p:cNvSpPr>
            <a:spLocks/>
          </p:cNvSpPr>
          <p:nvPr/>
        </p:nvSpPr>
        <p:spPr bwMode="auto">
          <a:xfrm>
            <a:off x="7086600" y="4648200"/>
            <a:ext cx="762000" cy="376238"/>
          </a:xfrm>
          <a:prstGeom prst="borderCallout1">
            <a:avLst>
              <a:gd name="adj1" fmla="val 30380"/>
              <a:gd name="adj2" fmla="val -10000"/>
              <a:gd name="adj3" fmla="val -123208"/>
              <a:gd name="adj4" fmla="val -201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>
                <a:solidFill>
                  <a:srgbClr val="FF3300"/>
                </a:solidFill>
                <a:latin typeface="Verdana" pitchFamily="34" charset="0"/>
              </a:rPr>
              <a:t>內容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/>
      <p:bldP spid="7176" grpId="0"/>
      <p:bldP spid="7176" grpId="1"/>
      <p:bldP spid="7177" grpId="0"/>
      <p:bldP spid="7177" grpId="1"/>
      <p:bldP spid="7178" grpId="0"/>
      <p:bldP spid="7180" grpId="0" animBg="1"/>
      <p:bldP spid="7181" grpId="0" animBg="1"/>
      <p:bldP spid="7182" grpId="0" animBg="1"/>
      <p:bldP spid="7183" grpId="0" animBg="1"/>
      <p:bldP spid="71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06FE-7CC8-4133-8CE8-F76A42D90F99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2357438"/>
            <a:ext cx="7620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&lt;bgsound src="sound/school.mid" loop="-1"&gt;</a:t>
            </a:r>
            <a:r>
              <a:rPr lang="zh-TW" altLang="en-US" sz="2000">
                <a:latin typeface="Verdana" pitchFamily="34" charset="0"/>
              </a:rPr>
              <a:t>背景</a:t>
            </a:r>
            <a:r>
              <a:rPr lang="zh-TW" altLang="en-US"/>
              <a:t>音樂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528638"/>
            <a:ext cx="811688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&lt;marquee behavior="scroll"&gt;</a:t>
            </a:r>
            <a:r>
              <a:rPr lang="zh-TW" altLang="en-US" sz="2000">
                <a:latin typeface="Verdana" pitchFamily="34" charset="0"/>
              </a:rPr>
              <a:t>跑馬燈</a:t>
            </a:r>
            <a:r>
              <a:rPr lang="en-US" altLang="zh-TW" sz="2000">
                <a:latin typeface="Verdana" pitchFamily="34" charset="0"/>
              </a:rPr>
              <a:t>1&lt;/marquee&gt;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&lt;marquee behavior="slide" direction="right" loop="infinite"&gt;</a:t>
            </a:r>
          </a:p>
          <a:p>
            <a:r>
              <a:rPr lang="zh-TW" altLang="en-US" sz="2000">
                <a:latin typeface="Verdana" pitchFamily="34" charset="0"/>
              </a:rPr>
              <a:t>跑馬燈</a:t>
            </a:r>
            <a:r>
              <a:rPr lang="en-US" altLang="zh-TW" sz="2000">
                <a:latin typeface="Verdana" pitchFamily="34" charset="0"/>
              </a:rPr>
              <a:t>2&lt;/marquee&gt;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3255963"/>
            <a:ext cx="3962400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文字一</a:t>
            </a:r>
          </a:p>
          <a:p>
            <a:r>
              <a:rPr lang="en-US" altLang="zh-TW" sz="2000">
                <a:latin typeface="Verdana" pitchFamily="34" charset="0"/>
              </a:rPr>
              <a:t>&lt;pre&gt;</a:t>
            </a:r>
          </a:p>
          <a:p>
            <a:r>
              <a:rPr lang="en-US" altLang="zh-TW" sz="2000">
                <a:latin typeface="Verdana" pitchFamily="34" charset="0"/>
              </a:rPr>
              <a:t>pre-formatted text </a:t>
            </a:r>
            <a:r>
              <a:rPr lang="zh-TW" altLang="en-US" sz="2000">
                <a:latin typeface="Verdana" pitchFamily="34" charset="0"/>
              </a:rPr>
              <a:t>預定格式</a:t>
            </a:r>
          </a:p>
          <a:p>
            <a:r>
              <a:rPr lang="zh-TW" altLang="en-US" sz="2000">
                <a:latin typeface="Verdana" pitchFamily="34" charset="0"/>
              </a:rPr>
              <a:t>煮來煮去都係果幾味，</a:t>
            </a:r>
          </a:p>
          <a:p>
            <a:r>
              <a:rPr lang="zh-TW" altLang="en-US" sz="2000">
                <a:latin typeface="Verdana" pitchFamily="34" charset="0"/>
              </a:rPr>
              <a:t>	鮮果蔬菜都比你悶死。</a:t>
            </a:r>
          </a:p>
          <a:p>
            <a:r>
              <a:rPr lang="zh-TW" altLang="en-US" sz="2000">
                <a:latin typeface="Verdana" pitchFamily="34" charset="0"/>
              </a:rPr>
              <a:t>用卡夫奇妙醬，</a:t>
            </a:r>
          </a:p>
          <a:p>
            <a:r>
              <a:rPr lang="zh-TW" altLang="en-US" sz="2000">
                <a:latin typeface="Verdana" pitchFamily="34" charset="0"/>
              </a:rPr>
              <a:t>	創出假日風味。</a:t>
            </a:r>
          </a:p>
          <a:p>
            <a:r>
              <a:rPr lang="en-US" altLang="zh-TW" sz="2000">
                <a:latin typeface="Verdana" pitchFamily="34" charset="0"/>
              </a:rPr>
              <a:t>&lt;/pre&gt;</a:t>
            </a:r>
          </a:p>
          <a:p>
            <a:r>
              <a:rPr lang="zh-TW" altLang="en-US" sz="2000">
                <a:latin typeface="Verdana" pitchFamily="34" charset="0"/>
              </a:rPr>
              <a:t>文字二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00600" y="3500438"/>
            <a:ext cx="396240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文字一</a:t>
            </a:r>
          </a:p>
          <a:p>
            <a:r>
              <a:rPr lang="en-US" altLang="zh-TW" sz="2000">
                <a:latin typeface="Verdana" pitchFamily="34" charset="0"/>
              </a:rPr>
              <a:t>pre-formatted text </a:t>
            </a:r>
            <a:r>
              <a:rPr lang="zh-TW" altLang="en-US" sz="2000">
                <a:latin typeface="Verdana" pitchFamily="34" charset="0"/>
              </a:rPr>
              <a:t>預定格式</a:t>
            </a:r>
          </a:p>
          <a:p>
            <a:r>
              <a:rPr lang="zh-TW" altLang="en-US" sz="2000">
                <a:latin typeface="Verdana" pitchFamily="34" charset="0"/>
              </a:rPr>
              <a:t>煮來煮去都係果幾味，</a:t>
            </a:r>
          </a:p>
          <a:p>
            <a:r>
              <a:rPr lang="zh-TW" altLang="en-US" sz="2000">
                <a:latin typeface="Verdana" pitchFamily="34" charset="0"/>
              </a:rPr>
              <a:t>	鮮果蔬菜都比你悶死。</a:t>
            </a:r>
          </a:p>
          <a:p>
            <a:r>
              <a:rPr lang="zh-TW" altLang="en-US" sz="2000">
                <a:latin typeface="Verdana" pitchFamily="34" charset="0"/>
              </a:rPr>
              <a:t>用卡夫奇妙醬，</a:t>
            </a:r>
          </a:p>
          <a:p>
            <a:r>
              <a:rPr lang="zh-TW" altLang="en-US" sz="2000">
                <a:latin typeface="Verdana" pitchFamily="34" charset="0"/>
              </a:rPr>
              <a:t>	創出假日風味。</a:t>
            </a:r>
          </a:p>
          <a:p>
            <a:r>
              <a:rPr lang="zh-TW" altLang="en-US" sz="2000">
                <a:latin typeface="Verdana" pitchFamily="34" charset="0"/>
              </a:rPr>
              <a:t>文字二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4" grpId="0" animBg="1"/>
      <p:bldP spid="1536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BE90-4C6C-4AC7-B47A-C38666A79EF1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81000" y="300038"/>
            <a:ext cx="8077200" cy="339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/>
              <a:t>&lt;html&gt;</a:t>
            </a:r>
          </a:p>
          <a:p>
            <a:r>
              <a:rPr lang="en-US" altLang="zh-TW"/>
              <a:t>&lt;head&gt;</a:t>
            </a:r>
          </a:p>
          <a:p>
            <a:r>
              <a:rPr lang="en-US" altLang="zh-TW"/>
              <a:t>&lt;LINK REL="StyleSheet" HREF="global.css" TYPE="text/css"&gt;</a:t>
            </a:r>
          </a:p>
          <a:p>
            <a:endParaRPr lang="en-US" altLang="zh-TW"/>
          </a:p>
          <a:p>
            <a:r>
              <a:rPr lang="en-US" altLang="zh-TW"/>
              <a:t>&lt;style type="text/css"&gt;</a:t>
            </a:r>
          </a:p>
          <a:p>
            <a:r>
              <a:rPr lang="en-US" altLang="zh-TW">
                <a:solidFill>
                  <a:srgbClr val="FF3300"/>
                </a:solidFill>
              </a:rPr>
              <a:t>font</a:t>
            </a:r>
            <a:r>
              <a:rPr lang="en-US" altLang="zh-TW"/>
              <a:t>	{color:blue; font-size:20}</a:t>
            </a:r>
          </a:p>
          <a:p>
            <a:r>
              <a:rPr lang="en-US" altLang="zh-TW">
                <a:solidFill>
                  <a:srgbClr val="FF3300"/>
                </a:solidFill>
              </a:rPr>
              <a:t>#D1	</a:t>
            </a:r>
            <a:r>
              <a:rPr lang="en-US" altLang="zh-TW"/>
              <a:t>{color:red; font-size:30}</a:t>
            </a:r>
          </a:p>
          <a:p>
            <a:r>
              <a:rPr lang="en-US" altLang="zh-TW">
                <a:solidFill>
                  <a:srgbClr val="FF3300"/>
                </a:solidFill>
              </a:rPr>
              <a:t>#D2	</a:t>
            </a:r>
            <a:r>
              <a:rPr lang="en-US" altLang="zh-TW"/>
              <a:t>{color:rgb(255,0,0); font-size:30}</a:t>
            </a:r>
          </a:p>
          <a:p>
            <a:r>
              <a:rPr lang="en-US" altLang="zh-TW">
                <a:solidFill>
                  <a:srgbClr val="FF3300"/>
                </a:solidFill>
              </a:rPr>
              <a:t>.C1	</a:t>
            </a:r>
            <a:r>
              <a:rPr lang="en-US" altLang="zh-TW"/>
              <a:t>{color:green; font-size:40}</a:t>
            </a:r>
          </a:p>
          <a:p>
            <a:r>
              <a:rPr lang="en-US" altLang="zh-TW">
                <a:solidFill>
                  <a:srgbClr val="FF3300"/>
                </a:solidFill>
              </a:rPr>
              <a:t>th, td	</a:t>
            </a:r>
            <a:r>
              <a:rPr lang="en-US" altLang="zh-TW"/>
              <a:t>{font-family: "lucida console"; font-size:10pt; white-space: nowrap; }</a:t>
            </a:r>
          </a:p>
          <a:p>
            <a:r>
              <a:rPr lang="en-US" altLang="zh-TW"/>
              <a:t>&lt;/style&gt;</a:t>
            </a:r>
          </a:p>
          <a:p>
            <a:r>
              <a:rPr lang="en-US" altLang="zh-TW"/>
              <a:t>&lt;/head&gt;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81000" y="3881438"/>
            <a:ext cx="807720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/>
              <a:t>&lt;body&gt;</a:t>
            </a:r>
          </a:p>
          <a:p>
            <a:r>
              <a:rPr lang="fr-FR" altLang="zh-TW"/>
              <a:t>&lt;font&gt;HTML tag&lt;/font&gt;</a:t>
            </a:r>
          </a:p>
          <a:p>
            <a:r>
              <a:rPr lang="fr-FR" altLang="zh-TW"/>
              <a:t>&lt;font id=D1&gt;	</a:t>
            </a:r>
            <a:r>
              <a:rPr lang="zh-TW" altLang="fr-FR"/>
              <a:t>文字一	</a:t>
            </a:r>
            <a:r>
              <a:rPr lang="fr-FR" altLang="zh-TW"/>
              <a:t>&lt;/font&gt;</a:t>
            </a:r>
          </a:p>
          <a:p>
            <a:r>
              <a:rPr lang="en-US" altLang="zh-TW"/>
              <a:t>&lt;font class=C1&gt;	</a:t>
            </a:r>
            <a:r>
              <a:rPr lang="zh-TW" altLang="fr-FR"/>
              <a:t>文字二	</a:t>
            </a:r>
            <a:r>
              <a:rPr lang="en-US" altLang="zh-TW"/>
              <a:t>&lt;/font&gt;</a:t>
            </a:r>
          </a:p>
          <a:p>
            <a:r>
              <a:rPr lang="en-US" altLang="zh-TW"/>
              <a:t>&lt;span style={color:navy}&gt;	</a:t>
            </a:r>
            <a:r>
              <a:rPr lang="zh-TW" altLang="en-US"/>
              <a:t>特殊 </a:t>
            </a:r>
            <a:r>
              <a:rPr lang="en-US" altLang="zh-TW"/>
              <a:t>Special	&lt;/span&gt;</a:t>
            </a:r>
          </a:p>
          <a:p>
            <a:r>
              <a:rPr lang="en-US" altLang="zh-TW"/>
              <a:t>&lt;span id=D2&gt;	</a:t>
            </a:r>
            <a:r>
              <a:rPr lang="zh-TW" altLang="fr-FR"/>
              <a:t>文字三	</a:t>
            </a:r>
            <a:r>
              <a:rPr lang="en-US" altLang="zh-TW"/>
              <a:t>&lt;/span&gt;</a:t>
            </a:r>
          </a:p>
          <a:p>
            <a:r>
              <a:rPr lang="en-US" altLang="zh-TW"/>
              <a:t>&lt;/body&gt;</a:t>
            </a:r>
          </a:p>
          <a:p>
            <a:r>
              <a:rPr lang="en-US" altLang="zh-TW"/>
              <a:t>&lt;/html&gt;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343400" y="1371600"/>
            <a:ext cx="164782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樣式表 </a:t>
            </a:r>
            <a:r>
              <a:rPr lang="en-US" altLang="zh-TW" sz="2000">
                <a:latin typeface="Verdana" pitchFamily="34" charset="0"/>
              </a:rPr>
              <a:t>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2762-1CD3-44AB-96F0-EEDFC996B137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381000" y="152400"/>
            <a:ext cx="180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/>
              <a:t>表單</a:t>
            </a:r>
            <a:r>
              <a:rPr lang="en-US" altLang="zh-TW" sz="2800"/>
              <a:t>: form</a:t>
            </a:r>
          </a:p>
        </p:txBody>
      </p:sp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2438400" y="2286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>
                <a:hlinkClick r:id="rId2"/>
              </a:rPr>
              <a:t>http://www.ablmcc.edu.hk/~scy/home/javascript/form.htm</a:t>
            </a:r>
            <a:r>
              <a:rPr lang="en-US" altLang="zh-TW"/>
              <a:t> </a:t>
            </a:r>
          </a:p>
        </p:txBody>
      </p:sp>
      <p:sp>
        <p:nvSpPr>
          <p:cNvPr id="32819" name="Rectangle 51"/>
          <p:cNvSpPr>
            <a:spLocks noChangeArrowheads="1"/>
          </p:cNvSpPr>
          <p:nvPr/>
        </p:nvSpPr>
        <p:spPr bwMode="auto">
          <a:xfrm>
            <a:off x="381000" y="685800"/>
            <a:ext cx="6340475" cy="585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/>
              <a:t>&lt;form name="form1" method="POST" action="register.php"&gt;</a:t>
            </a:r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endParaRPr lang="en-US" altLang="zh-TW"/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/>
              <a:t>&lt;/form&gt;</a:t>
            </a:r>
          </a:p>
        </p:txBody>
      </p: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914400" y="1066800"/>
            <a:ext cx="6965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/>
              <a:t>&lt;input type="hidden" name="level" value="F.7"&gt;</a:t>
            </a:r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/>
              <a:t>&lt;input type="text" name="name" size="36" value="Chan Tai Man"&gt;</a:t>
            </a:r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/>
              <a:t>&lt;input type="password" name="pwd" size="10" value="123456"&gt; </a:t>
            </a:r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914400" y="2057400"/>
            <a:ext cx="740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>
                <a:solidFill>
                  <a:srgbClr val="FF3300"/>
                </a:solidFill>
              </a:rPr>
              <a:t>&lt;textarea name="comment" rows="3" cols="40"&gt;comments&lt;/textarea&gt; </a:t>
            </a:r>
          </a:p>
        </p:txBody>
      </p:sp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914400" y="2514600"/>
            <a:ext cx="6632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&lt;input type="checkbox" name="elective" value="CA"&gt;Computer</a:t>
            </a:r>
          </a:p>
          <a:p>
            <a:r>
              <a:rPr lang="en-US" altLang="zh-TW"/>
              <a:t>&lt;input type="checkbox" name="elective" value="MS"&gt;Maths</a:t>
            </a:r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914400" y="3276600"/>
            <a:ext cx="6035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>
                <a:solidFill>
                  <a:srgbClr val="FF3300"/>
                </a:solidFill>
              </a:rPr>
              <a:t>&lt;input type="radio" name="sex" value="m" checked&gt;Male</a:t>
            </a:r>
          </a:p>
          <a:p>
            <a:r>
              <a:rPr lang="en-US" altLang="zh-TW">
                <a:solidFill>
                  <a:srgbClr val="FF3300"/>
                </a:solidFill>
              </a:rPr>
              <a:t>&lt;input type="radio" name="sex" value="f"&gt;Female </a:t>
            </a:r>
          </a:p>
        </p:txBody>
      </p:sp>
      <p:sp>
        <p:nvSpPr>
          <p:cNvPr id="32824" name="Rectangle 56"/>
          <p:cNvSpPr>
            <a:spLocks noChangeArrowheads="1"/>
          </p:cNvSpPr>
          <p:nvPr/>
        </p:nvSpPr>
        <p:spPr bwMode="auto">
          <a:xfrm>
            <a:off x="914400" y="4038600"/>
            <a:ext cx="55022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&lt;select size="1" name="yob" style="font-size: 12pt"&gt;</a:t>
            </a:r>
          </a:p>
          <a:p>
            <a:r>
              <a:rPr lang="en-US" altLang="zh-TW"/>
              <a:t>&lt;option value="4" selected&gt;1984&lt;/option&gt;</a:t>
            </a:r>
          </a:p>
          <a:p>
            <a:r>
              <a:rPr lang="en-US" altLang="zh-TW"/>
              <a:t>&lt;option value="5"&gt;1985&lt;/option&gt;</a:t>
            </a:r>
          </a:p>
          <a:p>
            <a:r>
              <a:rPr lang="en-US" altLang="zh-TW"/>
              <a:t>&lt;option value="6"&gt;1986&lt;/option&gt;</a:t>
            </a:r>
          </a:p>
          <a:p>
            <a:r>
              <a:rPr lang="en-US" altLang="zh-TW"/>
              <a:t>&lt;/select&gt; </a:t>
            </a:r>
          </a:p>
        </p:txBody>
      </p:sp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914400" y="5562600"/>
            <a:ext cx="523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>
                <a:solidFill>
                  <a:srgbClr val="FF3300"/>
                </a:solidFill>
              </a:rPr>
              <a:t>&lt;input type="submit" value="Submit" name="B1"&gt;</a:t>
            </a:r>
          </a:p>
          <a:p>
            <a:r>
              <a:rPr lang="en-US" altLang="zh-TW">
                <a:solidFill>
                  <a:srgbClr val="FF3300"/>
                </a:solidFill>
              </a:rPr>
              <a:t>&lt;input type="reset" value="Reset" name="B2"&gt;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20" grpId="0"/>
      <p:bldP spid="32821" grpId="0"/>
      <p:bldP spid="32822" grpId="0"/>
      <p:bldP spid="32823" grpId="0"/>
      <p:bldP spid="32824" grpId="0"/>
      <p:bldP spid="328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HTML 4.0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462C-4F35-4D88-8B78-EC5968931CA1}" type="slidenum">
              <a:rPr lang="en-US" altLang="zh-TW" smtClean="0"/>
              <a:pPr/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497" y="228600"/>
            <a:ext cx="8229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&lt;script&gt;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function test1(){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if(document.all.gender[0].checked==true)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	document.all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HK" dirty="0" smtClean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.value </a:t>
            </a:r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= document.all.gender[0].value;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else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	document.all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HK" dirty="0" smtClean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.value </a:t>
            </a:r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= document.all.gender[1].value;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zh-HK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function test2(){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HK" dirty="0" smtClean="0">
                <a:latin typeface="Arial" panose="020B0604020202020204" pitchFamily="34" charset="0"/>
                <a:cs typeface="Arial" panose="020B0604020202020204" pitchFamily="34" charset="0"/>
              </a:rPr>
              <a:t>alert(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document.all.grade.selectedIndex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	+" of " +document.all.grade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.length</a:t>
            </a:r>
            <a:r>
              <a:rPr lang="en-US" altLang="zh-HK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HK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if(document.all.grade[0].selected==true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alert</a:t>
            </a:r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("A selected");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zh-HK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function test3(){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var msg = "";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for(i=0;i&lt;document.all.subj.length;i++)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	if(document.all.subj[i].checked</a:t>
            </a:r>
            <a:r>
              <a:rPr lang="zh-HK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msg </a:t>
            </a:r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+= i+" ";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	alert(msg);</a:t>
            </a:r>
          </a:p>
          <a:p>
            <a:r>
              <a:rPr lang="zh-HK" alt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352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HTML 4.0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462C-4F35-4D88-8B78-EC5968931CA1}" type="slidenum">
              <a:rPr lang="en-US" altLang="zh-TW" smtClean="0"/>
              <a:pPr/>
              <a:t>24</a:t>
            </a:fld>
            <a:endParaRPr lang="en-US" altLang="zh-TW"/>
          </a:p>
        </p:txBody>
      </p:sp>
      <p:sp>
        <p:nvSpPr>
          <p:cNvPr id="4" name="矩形 3"/>
          <p:cNvSpPr/>
          <p:nvPr/>
        </p:nvSpPr>
        <p:spPr>
          <a:xfrm>
            <a:off x="533400" y="270268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dirty="0">
                <a:latin typeface="+mj-lt"/>
              </a:rPr>
              <a:t>&lt;body onload="init();"&gt;</a:t>
            </a:r>
          </a:p>
          <a:p>
            <a:r>
              <a:rPr lang="zh-HK" altLang="en-US" dirty="0">
                <a:latin typeface="+mj-lt"/>
              </a:rPr>
              <a:t>&lt;p&gt;radio button:&lt;p&gt;　</a:t>
            </a:r>
          </a:p>
          <a:p>
            <a:r>
              <a:rPr lang="zh-HK" altLang="en-US" dirty="0">
                <a:latin typeface="+mj-lt"/>
              </a:rPr>
              <a:t>&lt;input type=radio name="gender" value="男" onclick="test1()" checked&gt;Male</a:t>
            </a:r>
          </a:p>
          <a:p>
            <a:r>
              <a:rPr lang="zh-HK" altLang="en-US" dirty="0">
                <a:latin typeface="+mj-lt"/>
              </a:rPr>
              <a:t>&lt;input type=radio name="gender" value="女" onclick="test1()"&gt;Female</a:t>
            </a:r>
          </a:p>
          <a:p>
            <a:endParaRPr lang="zh-HK" altLang="en-US" dirty="0">
              <a:latin typeface="+mj-lt"/>
            </a:endParaRPr>
          </a:p>
          <a:p>
            <a:r>
              <a:rPr lang="zh-HK" altLang="en-US" dirty="0">
                <a:latin typeface="+mj-lt"/>
              </a:rPr>
              <a:t>&lt;p&gt;text box:&lt;p&gt;　</a:t>
            </a:r>
          </a:p>
          <a:p>
            <a:r>
              <a:rPr lang="zh-HK" altLang="en-US" dirty="0">
                <a:latin typeface="+mj-lt"/>
              </a:rPr>
              <a:t>&lt;input type=text name</a:t>
            </a:r>
            <a:r>
              <a:rPr lang="zh-HK" altLang="en-US" dirty="0" smtClean="0">
                <a:latin typeface="+mj-lt"/>
              </a:rPr>
              <a:t>=</a:t>
            </a:r>
            <a:r>
              <a:rPr lang="en-US" altLang="zh-HK" dirty="0" smtClean="0">
                <a:latin typeface="+mj-lt"/>
              </a:rPr>
              <a:t>gender</a:t>
            </a:r>
            <a:r>
              <a:rPr lang="zh-HK" altLang="en-US" dirty="0" smtClean="0">
                <a:latin typeface="+mj-lt"/>
              </a:rPr>
              <a:t> </a:t>
            </a:r>
            <a:r>
              <a:rPr lang="zh-HK" altLang="en-US" dirty="0">
                <a:latin typeface="+mj-lt"/>
              </a:rPr>
              <a:t>value=M size=2&gt;</a:t>
            </a:r>
          </a:p>
          <a:p>
            <a:endParaRPr lang="zh-HK" altLang="en-US" dirty="0">
              <a:latin typeface="+mj-lt"/>
            </a:endParaRPr>
          </a:p>
          <a:p>
            <a:r>
              <a:rPr lang="zh-HK" altLang="en-US" dirty="0">
                <a:latin typeface="+mj-lt"/>
              </a:rPr>
              <a:t>&lt;p&gt;drop down list:&lt;p&gt;　</a:t>
            </a:r>
          </a:p>
          <a:p>
            <a:r>
              <a:rPr lang="zh-HK" altLang="en-US" dirty="0">
                <a:latin typeface="+mj-lt"/>
              </a:rPr>
              <a:t>&lt;select size="1" name="grade" onchange="test2()"&gt;</a:t>
            </a:r>
          </a:p>
          <a:p>
            <a:r>
              <a:rPr lang="zh-HK" altLang="en-US" dirty="0">
                <a:latin typeface="+mj-lt"/>
              </a:rPr>
              <a:t>	&lt;option value="A"&gt;A&lt;/option</a:t>
            </a:r>
            <a:r>
              <a:rPr lang="zh-HK" altLang="en-US" dirty="0" smtClean="0">
                <a:latin typeface="+mj-lt"/>
              </a:rPr>
              <a:t>&gt;</a:t>
            </a:r>
            <a:r>
              <a:rPr lang="zh-HK" altLang="en-US" dirty="0"/>
              <a:t>	&lt;option value</a:t>
            </a:r>
            <a:r>
              <a:rPr lang="zh-HK" altLang="en-US" dirty="0" smtClean="0"/>
              <a:t>="</a:t>
            </a:r>
            <a:r>
              <a:rPr lang="en-US" altLang="zh-HK" dirty="0" smtClean="0"/>
              <a:t>B</a:t>
            </a:r>
            <a:r>
              <a:rPr lang="zh-HK" altLang="en-US" dirty="0" smtClean="0"/>
              <a:t>"&gt;</a:t>
            </a:r>
            <a:r>
              <a:rPr lang="en-US" altLang="zh-HK" dirty="0" smtClean="0"/>
              <a:t>B</a:t>
            </a:r>
            <a:r>
              <a:rPr lang="zh-HK" altLang="en-US" dirty="0" smtClean="0"/>
              <a:t>&lt;</a:t>
            </a:r>
            <a:r>
              <a:rPr lang="zh-HK" altLang="en-US" dirty="0"/>
              <a:t>/option&gt;</a:t>
            </a:r>
          </a:p>
          <a:p>
            <a:r>
              <a:rPr lang="zh-HK" altLang="en-US" dirty="0">
                <a:latin typeface="+mj-lt"/>
              </a:rPr>
              <a:t>	&lt;option value="E" selected&gt;E&lt;/option&gt;</a:t>
            </a:r>
          </a:p>
          <a:p>
            <a:r>
              <a:rPr lang="zh-HK" altLang="en-US" dirty="0">
                <a:latin typeface="+mj-lt"/>
              </a:rPr>
              <a:t>&lt;/select&gt;</a:t>
            </a:r>
          </a:p>
          <a:p>
            <a:endParaRPr lang="zh-HK" altLang="en-US" dirty="0">
              <a:latin typeface="+mj-lt"/>
            </a:endParaRPr>
          </a:p>
          <a:p>
            <a:r>
              <a:rPr lang="zh-HK" altLang="en-US" dirty="0">
                <a:latin typeface="+mj-lt"/>
              </a:rPr>
              <a:t>&lt;p&gt;check box:&lt;p&gt;　</a:t>
            </a:r>
          </a:p>
          <a:p>
            <a:r>
              <a:rPr lang="zh-HK" altLang="en-US" dirty="0">
                <a:latin typeface="+mj-lt"/>
              </a:rPr>
              <a:t>&lt;input type=checkbox name="subj" value="C"      onclick="test3()" checked&gt;C</a:t>
            </a:r>
          </a:p>
          <a:p>
            <a:r>
              <a:rPr lang="zh-HK" altLang="en-US" dirty="0" smtClean="0">
                <a:latin typeface="+mj-lt"/>
              </a:rPr>
              <a:t>&lt;input </a:t>
            </a:r>
            <a:r>
              <a:rPr lang="zh-HK" altLang="en-US" dirty="0">
                <a:latin typeface="+mj-lt"/>
              </a:rPr>
              <a:t>type=checkbox name="subj" value="Java"   onclick="test3()" &gt;Java</a:t>
            </a:r>
          </a:p>
          <a:p>
            <a:r>
              <a:rPr lang="zh-HK" altLang="en-US" dirty="0">
                <a:latin typeface="+mj-lt"/>
              </a:rPr>
              <a:t>&lt;input type=checkbox name="subj" value="Pascal" onclick="test3()" &gt;Pascal</a:t>
            </a:r>
          </a:p>
          <a:p>
            <a:endParaRPr lang="zh-HK" altLang="en-US" dirty="0">
              <a:latin typeface="+mj-lt"/>
            </a:endParaRPr>
          </a:p>
          <a:p>
            <a:r>
              <a:rPr lang="zh-HK" altLang="en-US" dirty="0">
                <a:latin typeface="+mj-lt"/>
              </a:rPr>
              <a:t>&lt;p</a:t>
            </a:r>
            <a:r>
              <a:rPr lang="zh-HK" altLang="en-US" dirty="0" smtClean="0">
                <a:latin typeface="+mj-lt"/>
              </a:rPr>
              <a:t>&gt;textarea</a:t>
            </a:r>
            <a:r>
              <a:rPr lang="zh-HK" altLang="en-US" dirty="0">
                <a:latin typeface="+mj-lt"/>
              </a:rPr>
              <a:t>:&lt;p&gt;</a:t>
            </a:r>
          </a:p>
          <a:p>
            <a:r>
              <a:rPr lang="zh-HK" altLang="en-US" dirty="0">
                <a:latin typeface="+mj-lt"/>
              </a:rPr>
              <a:t>&lt;textarea name=comments rows=7 cols=80&gt;comments&lt;/textarea</a:t>
            </a:r>
            <a:r>
              <a:rPr lang="zh-HK" altLang="en-US" dirty="0" smtClean="0">
                <a:latin typeface="+mj-lt"/>
              </a:rPr>
              <a:t>&gt;&lt;p</a:t>
            </a:r>
            <a:r>
              <a:rPr lang="zh-HK" altLang="en-US" dirty="0">
                <a:latin typeface="+mj-lt"/>
              </a:rPr>
              <a:t>&gt;</a:t>
            </a:r>
          </a:p>
          <a:p>
            <a:r>
              <a:rPr lang="zh-HK" altLang="en-US" dirty="0">
                <a:latin typeface="+mj-lt"/>
              </a:rPr>
              <a:t>&lt;/body&gt;</a:t>
            </a: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1168400" y="800100"/>
            <a:ext cx="15240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1143000" y="1905000"/>
            <a:ext cx="1524000" cy="457200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381000" y="2819400"/>
            <a:ext cx="2057400" cy="1219199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168400" y="4343399"/>
            <a:ext cx="2032000" cy="1025525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457200" y="5775324"/>
            <a:ext cx="1524000" cy="457200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58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F05D-F885-4BA5-B15C-A84748AC669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52600" y="53340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/>
              <a:t>筆記</a:t>
            </a:r>
            <a:r>
              <a:rPr lang="en-US" altLang="zh-TW"/>
              <a:t>/</a:t>
            </a:r>
            <a:r>
              <a:rPr lang="zh-TW" altLang="en-US"/>
              <a:t>例子</a:t>
            </a:r>
            <a:r>
              <a:rPr lang="en-US" altLang="zh-TW"/>
              <a:t>:	</a:t>
            </a:r>
            <a:r>
              <a:rPr lang="en-US" altLang="zh-TW">
                <a:hlinkClick r:id="rId2"/>
              </a:rPr>
              <a:t>http://www.ablmcc.edu.hk/~scy/home/</a:t>
            </a:r>
            <a:endParaRPr lang="en-US" altLang="zh-TW"/>
          </a:p>
          <a:p>
            <a:r>
              <a:rPr lang="zh-TW" altLang="en-US"/>
              <a:t>自學短片</a:t>
            </a:r>
            <a:r>
              <a:rPr lang="en-US" altLang="zh-TW"/>
              <a:t>:	</a:t>
            </a:r>
            <a:r>
              <a:rPr lang="en-US" altLang="zh-TW">
                <a:hlinkClick r:id="rId3"/>
              </a:rPr>
              <a:t>http://www.ablmcc.edu.hk/~scy/cprogram/</a:t>
            </a:r>
            <a:endParaRPr lang="en-US" altLang="zh-TW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1976438"/>
            <a:ext cx="4572000" cy="314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&lt;html&gt;</a:t>
            </a:r>
          </a:p>
          <a:p>
            <a:r>
              <a:rPr lang="en-US" altLang="zh-TW" sz="2000">
                <a:latin typeface="Verdana" pitchFamily="34" charset="0"/>
              </a:rPr>
              <a:t>&lt;head&gt;</a:t>
            </a:r>
          </a:p>
          <a:p>
            <a:r>
              <a:rPr lang="en-US" altLang="zh-TW" sz="2000">
                <a:latin typeface="Verdana" pitchFamily="34" charset="0"/>
              </a:rPr>
              <a:t>	&lt;title&gt;</a:t>
            </a:r>
            <a:r>
              <a:rPr lang="zh-TW" altLang="en-US" sz="2000">
                <a:solidFill>
                  <a:srgbClr val="FF3300"/>
                </a:solidFill>
                <a:latin typeface="Verdana" pitchFamily="34" charset="0"/>
              </a:rPr>
              <a:t>卡夫奇妙醬</a:t>
            </a:r>
            <a:r>
              <a:rPr lang="en-US" altLang="zh-TW" sz="2000">
                <a:latin typeface="Verdana" pitchFamily="34" charset="0"/>
              </a:rPr>
              <a:t>&lt;/title&gt;</a:t>
            </a:r>
          </a:p>
          <a:p>
            <a:r>
              <a:rPr lang="en-US" altLang="zh-TW" sz="2000">
                <a:latin typeface="Verdana" pitchFamily="34" charset="0"/>
              </a:rPr>
              <a:t>&lt;/head&gt;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&lt;body&gt;</a:t>
            </a:r>
          </a:p>
          <a:p>
            <a:r>
              <a:rPr lang="zh-TW" altLang="en-US" sz="2000">
                <a:solidFill>
                  <a:srgbClr val="FF3300"/>
                </a:solidFill>
                <a:latin typeface="Verdana" pitchFamily="34" charset="0"/>
              </a:rPr>
              <a:t>煮來煮去都係果幾味，</a:t>
            </a:r>
          </a:p>
          <a:p>
            <a:r>
              <a:rPr lang="zh-TW" altLang="en-US" sz="2000">
                <a:solidFill>
                  <a:srgbClr val="FF3300"/>
                </a:solidFill>
                <a:latin typeface="Verdana" pitchFamily="34" charset="0"/>
              </a:rPr>
              <a:t>鮮果蔬菜都比你悶死。</a:t>
            </a:r>
          </a:p>
          <a:p>
            <a:r>
              <a:rPr lang="en-US" altLang="zh-TW" sz="2000">
                <a:latin typeface="Verdana" pitchFamily="34" charset="0"/>
              </a:rPr>
              <a:t>&lt;/body&gt;</a:t>
            </a:r>
          </a:p>
          <a:p>
            <a:r>
              <a:rPr lang="en-US" altLang="zh-TW" sz="2000">
                <a:latin typeface="Verdana" pitchFamily="34" charset="0"/>
              </a:rPr>
              <a:t>&lt;/html&gt;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52800"/>
            <a:ext cx="46482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962400" y="3200400"/>
            <a:ext cx="1828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562600" y="5257800"/>
            <a:ext cx="1828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7" name="AutoShape 13"/>
          <p:cNvSpPr>
            <a:spLocks/>
          </p:cNvSpPr>
          <p:nvPr/>
        </p:nvSpPr>
        <p:spPr bwMode="auto">
          <a:xfrm>
            <a:off x="7481888" y="1981200"/>
            <a:ext cx="955675" cy="406400"/>
          </a:xfrm>
          <a:prstGeom prst="borderCallout1">
            <a:avLst>
              <a:gd name="adj1" fmla="val 28125"/>
              <a:gd name="adj2" fmla="val -7972"/>
              <a:gd name="adj3" fmla="val 884375"/>
              <a:gd name="adj4" fmla="val -79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tabLst>
                <a:tab pos="304800" algn="r"/>
                <a:tab pos="2636838" algn="ctr"/>
                <a:tab pos="5273675" algn="r"/>
              </a:tabLst>
            </a:pPr>
            <a:r>
              <a:rPr lang="zh-TW" altLang="en-US" sz="2000">
                <a:latin typeface="Verdana" pitchFamily="34" charset="0"/>
              </a:rPr>
              <a:t>不分行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200400" y="3814763"/>
            <a:ext cx="866775" cy="70167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&lt;p&gt;</a:t>
            </a:r>
          </a:p>
          <a:p>
            <a:pPr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&lt;br&gt;</a:t>
            </a:r>
          </a:p>
        </p:txBody>
      </p:sp>
      <p:sp>
        <p:nvSpPr>
          <p:cNvPr id="11279" name="AutoShape 15"/>
          <p:cNvSpPr>
            <a:spLocks/>
          </p:cNvSpPr>
          <p:nvPr/>
        </p:nvSpPr>
        <p:spPr bwMode="auto">
          <a:xfrm>
            <a:off x="1600200" y="5562600"/>
            <a:ext cx="1219200" cy="711200"/>
          </a:xfrm>
          <a:prstGeom prst="borderCallout1">
            <a:avLst>
              <a:gd name="adj1" fmla="val 16069"/>
              <a:gd name="adj2" fmla="val 106250"/>
              <a:gd name="adj3" fmla="val -143972"/>
              <a:gd name="adj4" fmla="val 1509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304800" algn="r"/>
                <a:tab pos="2636838" algn="ctr"/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\n</a:t>
            </a:r>
          </a:p>
          <a:p>
            <a:pPr algn="ctr">
              <a:tabLst>
                <a:tab pos="304800" algn="r"/>
                <a:tab pos="2636838" algn="ctr"/>
                <a:tab pos="5273675" algn="r"/>
              </a:tabLst>
            </a:pPr>
            <a:r>
              <a:rPr lang="zh-TW" altLang="en-US" sz="2000">
                <a:latin typeface="Verdana" pitchFamily="34" charset="0"/>
              </a:rPr>
              <a:t>下一行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00050" y="3810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/>
              <a:t>教材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09600" y="14478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/>
              <a:t>基本網頁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791200" y="2816225"/>
            <a:ext cx="218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/>
              <a:t>瀏覽器</a:t>
            </a:r>
            <a:r>
              <a:rPr lang="en-US" altLang="zh-TW" sz="2400"/>
              <a:t>browser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5" grpId="0" animBg="1"/>
      <p:bldP spid="11276" grpId="0" animBg="1"/>
      <p:bldP spid="11277" grpId="0" animBg="1"/>
      <p:bldP spid="11278" grpId="0" animBg="1"/>
      <p:bldP spid="112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117F-E938-45E0-AB32-33ED394286B6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660400"/>
            <a:ext cx="84582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&lt;a href="</a:t>
            </a:r>
            <a:r>
              <a:rPr lang="en-US" altLang="zh-TW" sz="2000" u="sng">
                <a:solidFill>
                  <a:srgbClr val="0000FF"/>
                </a:solidFill>
                <a:latin typeface="Verdana" pitchFamily="34" charset="0"/>
              </a:rPr>
              <a:t>http://www.homail.com</a:t>
            </a:r>
            <a:r>
              <a:rPr lang="en-US" altLang="zh-TW" sz="2000">
                <a:latin typeface="Verdana" pitchFamily="34" charset="0"/>
              </a:rPr>
              <a:t>"&gt;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Hot Mail</a:t>
            </a:r>
            <a:r>
              <a:rPr lang="en-US" altLang="zh-TW" sz="2000">
                <a:latin typeface="Verdana" pitchFamily="34" charset="0"/>
              </a:rPr>
              <a:t>&lt;/a&gt;</a:t>
            </a:r>
          </a:p>
          <a:p>
            <a:r>
              <a:rPr lang="en-US" altLang="zh-TW" sz="2000">
                <a:solidFill>
                  <a:schemeClr val="hlink"/>
                </a:solidFill>
                <a:latin typeface="Verdana" pitchFamily="34" charset="0"/>
              </a:rPr>
              <a:t>&lt;br&gt;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Mr. </a:t>
            </a:r>
            <a:r>
              <a:rPr lang="en-US" altLang="zh-TW" sz="2000">
                <a:latin typeface="Verdana" pitchFamily="34" charset="0"/>
              </a:rPr>
              <a:t>&lt;a href="</a:t>
            </a:r>
            <a:r>
              <a:rPr lang="en-US" altLang="zh-TW" sz="2000" u="sng">
                <a:solidFill>
                  <a:srgbClr val="0000FF"/>
                </a:solidFill>
                <a:latin typeface="Verdana" pitchFamily="34" charset="0"/>
              </a:rPr>
              <a:t>http://www.ablmcc.edu.hk/~scy/</a:t>
            </a:r>
            <a:r>
              <a:rPr lang="en-US" altLang="zh-TW" sz="2000">
                <a:latin typeface="Verdana" pitchFamily="34" charset="0"/>
              </a:rPr>
              <a:t>"&gt;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Szeto</a:t>
            </a:r>
            <a:r>
              <a:rPr lang="en-US" altLang="zh-TW" sz="2000">
                <a:latin typeface="Verdana" pitchFamily="34" charset="0"/>
              </a:rPr>
              <a:t>&lt;/a&gt;</a:t>
            </a:r>
          </a:p>
          <a:p>
            <a:r>
              <a:rPr lang="en-US" altLang="zh-TW" sz="2000">
                <a:solidFill>
                  <a:schemeClr val="hlink"/>
                </a:solidFill>
                <a:latin typeface="Verdana" pitchFamily="34" charset="0"/>
              </a:rPr>
              <a:t>&lt;br&gt;</a:t>
            </a:r>
          </a:p>
          <a:p>
            <a:r>
              <a:rPr lang="en-US" altLang="zh-TW" sz="2000">
                <a:latin typeface="Verdana" pitchFamily="34" charset="0"/>
              </a:rPr>
              <a:t>&lt;a href="</a:t>
            </a:r>
            <a:r>
              <a:rPr lang="en-US" altLang="zh-TW" sz="2000" u="sng">
                <a:solidFill>
                  <a:srgbClr val="0000FF"/>
                </a:solidFill>
                <a:latin typeface="Verdana" pitchFamily="34" charset="0"/>
              </a:rPr>
              <a:t>http://www.yahoo.com</a:t>
            </a:r>
            <a:r>
              <a:rPr lang="en-US" altLang="zh-TW" sz="2000">
                <a:latin typeface="Verdana" pitchFamily="34" charset="0"/>
              </a:rPr>
              <a:t>" target ="_blank"&gt;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Yahoo</a:t>
            </a:r>
            <a:r>
              <a:rPr lang="en-US" altLang="zh-TW" sz="2000">
                <a:latin typeface="Verdana" pitchFamily="34" charset="0"/>
              </a:rPr>
              <a:t>&lt;/a&gt;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3556000"/>
            <a:ext cx="6477000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img</a:t>
            </a:r>
            <a:r>
              <a:rPr lang="en-US" altLang="zh-TW" sz="2000">
                <a:latin typeface="Verdana" pitchFamily="34" charset="0"/>
              </a:rPr>
              <a:t>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src</a:t>
            </a:r>
            <a:r>
              <a:rPr lang="en-US" altLang="zh-TW" sz="2000">
                <a:latin typeface="Verdana" pitchFamily="34" charset="0"/>
              </a:rPr>
              <a:t>="school.gif"&gt;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img</a:t>
            </a:r>
            <a:r>
              <a:rPr lang="en-US" altLang="zh-TW" sz="2000">
                <a:latin typeface="Verdana" pitchFamily="34" charset="0"/>
              </a:rPr>
              <a:t>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src</a:t>
            </a:r>
            <a:r>
              <a:rPr lang="en-US" altLang="zh-TW" sz="2000">
                <a:latin typeface="Verdana" pitchFamily="34" charset="0"/>
              </a:rPr>
              <a:t>="school.gif" </a:t>
            </a:r>
            <a:r>
              <a:rPr lang="en-US" altLang="zh-TW" sz="2000">
                <a:solidFill>
                  <a:schemeClr val="hlink"/>
                </a:solidFill>
                <a:latin typeface="Verdana" pitchFamily="34" charset="0"/>
              </a:rPr>
              <a:t>align="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left</a:t>
            </a:r>
            <a:r>
              <a:rPr lang="en-US" altLang="zh-TW" sz="2000">
                <a:solidFill>
                  <a:schemeClr val="hlink"/>
                </a:solidFill>
                <a:latin typeface="Verdana" pitchFamily="34" charset="0"/>
              </a:rPr>
              <a:t>"</a:t>
            </a:r>
          </a:p>
          <a:p>
            <a:r>
              <a:rPr lang="en-US" altLang="zh-TW" sz="2000">
                <a:latin typeface="Verdana" pitchFamily="34" charset="0"/>
              </a:rPr>
              <a:t>	</a:t>
            </a:r>
            <a:r>
              <a:rPr lang="en-US" altLang="zh-TW" sz="2000">
                <a:solidFill>
                  <a:schemeClr val="hlink"/>
                </a:solidFill>
                <a:latin typeface="Verdana" pitchFamily="34" charset="0"/>
              </a:rPr>
              <a:t>width="10" height="15" alt="tool tips"</a:t>
            </a:r>
            <a:r>
              <a:rPr lang="en-US" altLang="zh-TW" sz="2000">
                <a:latin typeface="Verdana" pitchFamily="34" charset="0"/>
              </a:rPr>
              <a:t>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img src</a:t>
            </a:r>
            <a:r>
              <a:rPr lang="en-US" altLang="zh-TW" sz="2000">
                <a:latin typeface="Verdana" pitchFamily="34" charset="0"/>
              </a:rPr>
              <a:t>="images/school.gif" align="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right</a:t>
            </a:r>
            <a:r>
              <a:rPr lang="en-US" altLang="zh-TW" sz="2000">
                <a:latin typeface="Verdana" pitchFamily="34" charset="0"/>
              </a:rPr>
              <a:t>"&gt;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img src</a:t>
            </a:r>
            <a:r>
              <a:rPr lang="en-US" altLang="zh-TW" sz="2000">
                <a:latin typeface="Verdana" pitchFamily="34" charset="0"/>
              </a:rPr>
              <a:t>="images/school.gif" align="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center</a:t>
            </a:r>
            <a:r>
              <a:rPr lang="en-US" altLang="zh-TW" sz="2000">
                <a:latin typeface="Verdana" pitchFamily="34" charset="0"/>
              </a:rPr>
              <a:t>"&gt;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029200" y="2362200"/>
            <a:ext cx="16764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latin typeface="Verdana" pitchFamily="34" charset="0"/>
                <a:hlinkClick r:id="rId2"/>
              </a:rPr>
              <a:t>Hot Mail</a:t>
            </a:r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Mr. </a:t>
            </a:r>
            <a:r>
              <a:rPr lang="en-US" altLang="zh-TW" sz="2000">
                <a:latin typeface="Verdana" pitchFamily="34" charset="0"/>
                <a:hlinkClick r:id="rId3"/>
              </a:rPr>
              <a:t>Szeto</a:t>
            </a:r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  <a:hlinkClick r:id="rId4"/>
              </a:rPr>
              <a:t>Yahoo</a:t>
            </a:r>
            <a:endParaRPr lang="en-US" altLang="zh-TW" sz="2000">
              <a:latin typeface="Verdana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157163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r>
              <a:rPr lang="zh-TW" altLang="en-US" sz="2000">
                <a:latin typeface="Verdana" pitchFamily="34" charset="0"/>
              </a:rPr>
              <a:t>超連結 </a:t>
            </a:r>
            <a:r>
              <a:rPr lang="en-US" altLang="zh-TW" sz="2000">
                <a:latin typeface="Verdana" pitchFamily="34" charset="0"/>
              </a:rPr>
              <a:t>hyperlink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04800" y="3505200"/>
            <a:ext cx="3429000" cy="533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 flipV="1">
            <a:off x="1143000" y="2514600"/>
            <a:ext cx="838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0249" name="Picture 9" descr="scho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581400"/>
            <a:ext cx="10080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scho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11049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57200" y="3052763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r>
              <a:rPr lang="zh-TW" altLang="en-US" sz="2000">
                <a:latin typeface="Verdana" pitchFamily="34" charset="0"/>
              </a:rPr>
              <a:t>圖像 </a:t>
            </a:r>
            <a:r>
              <a:rPr lang="en-US" altLang="zh-TW" sz="2000">
                <a:latin typeface="Verdana" pitchFamily="34" charset="0"/>
              </a:rPr>
              <a:t>image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077200" y="5562600"/>
            <a:ext cx="7826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>
                <a:sym typeface="Wingdings" pitchFamily="2" charset="2"/>
              </a:rPr>
              <a:t>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2624781" y="2638854"/>
            <a:ext cx="2057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6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示範</a:t>
            </a:r>
            <a:r>
              <a:rPr lang="en-US" altLang="zh-TW" sz="6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+</a:t>
            </a:r>
            <a:r>
              <a:rPr lang="zh-TW" altLang="en-US" sz="6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實習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7" grpId="0" animBg="1"/>
      <p:bldP spid="10248" grpId="0" animBg="1"/>
      <p:bldP spid="10252" grpId="0"/>
      <p:bldP spid="102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CA2C-942D-4165-9154-8934B3FC040D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914400"/>
            <a:ext cx="5562600" cy="345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&lt;font size="1"&gt;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=1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&lt;/font&gt;</a:t>
            </a:r>
            <a:r>
              <a:rPr lang="en-US" altLang="zh-TW" sz="2000">
                <a:latin typeface="Verdana" pitchFamily="34" charset="0"/>
              </a:rPr>
              <a:t>&lt;p&gt;</a:t>
            </a:r>
          </a:p>
          <a:p>
            <a:r>
              <a:rPr lang="en-US" altLang="zh-TW" sz="2000">
                <a:latin typeface="Verdana" pitchFamily="34" charset="0"/>
              </a:rPr>
              <a:t>&lt;font size="2"&gt;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=2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latin typeface="Verdana" pitchFamily="34" charset="0"/>
              </a:rPr>
              <a:t>&lt;/font&gt;&lt;p&gt;</a:t>
            </a:r>
          </a:p>
          <a:p>
            <a:r>
              <a:rPr lang="en-US" altLang="zh-TW" sz="2000">
                <a:latin typeface="Verdana" pitchFamily="34" charset="0"/>
              </a:rPr>
              <a:t>&lt;font size="3"&gt;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=3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latin typeface="Verdana" pitchFamily="34" charset="0"/>
              </a:rPr>
              <a:t>&lt;/font&gt;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&lt;font size="4"&gt;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=4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latin typeface="Verdana" pitchFamily="34" charset="0"/>
              </a:rPr>
              <a:t>&lt;/font&gt;&lt;p&gt;</a:t>
            </a:r>
          </a:p>
          <a:p>
            <a:r>
              <a:rPr lang="en-US" altLang="zh-TW" sz="2000">
                <a:latin typeface="Verdana" pitchFamily="34" charset="0"/>
              </a:rPr>
              <a:t>&lt;font size="5"&gt;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=5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latin typeface="Verdana" pitchFamily="34" charset="0"/>
              </a:rPr>
              <a:t>&lt;/font&gt;&lt;p&gt;</a:t>
            </a:r>
          </a:p>
          <a:p>
            <a:r>
              <a:rPr lang="en-US" altLang="zh-TW" sz="2000">
                <a:latin typeface="Verdana" pitchFamily="34" charset="0"/>
              </a:rPr>
              <a:t>&lt;font size="6"&gt;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=6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latin typeface="Verdana" pitchFamily="34" charset="0"/>
              </a:rPr>
              <a:t>&lt;/font&gt;&lt;p&gt;</a:t>
            </a:r>
          </a:p>
          <a:p>
            <a:r>
              <a:rPr lang="en-US" altLang="zh-TW" sz="2000">
                <a:latin typeface="Verdana" pitchFamily="34" charset="0"/>
              </a:rPr>
              <a:t>&lt;font size="7"&gt;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=7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latin typeface="Verdana" pitchFamily="34" charset="0"/>
              </a:rPr>
              <a:t>&lt;/font&gt;&lt;p&gt;</a:t>
            </a:r>
          </a:p>
          <a:p>
            <a:r>
              <a:rPr lang="en-US" altLang="zh-TW" sz="2000">
                <a:latin typeface="Verdana" pitchFamily="34" charset="0"/>
              </a:rPr>
              <a:t>&lt;font size="99"&gt;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=99</a:t>
            </a:r>
            <a:r>
              <a:rPr lang="zh-TW" altLang="en-US" sz="2000">
                <a:latin typeface="Verdana" pitchFamily="34" charset="0"/>
              </a:rPr>
              <a:t>級</a:t>
            </a:r>
            <a:r>
              <a:rPr lang="en-US" altLang="zh-TW" sz="2000">
                <a:latin typeface="Verdana" pitchFamily="34" charset="0"/>
              </a:rPr>
              <a:t>&lt;/font&gt;&lt;p&gt;</a:t>
            </a: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1828800"/>
            <a:ext cx="5257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000">
                <a:solidFill>
                  <a:srgbClr val="FF3300"/>
                </a:solidFill>
                <a:latin typeface="Verdana" pitchFamily="34" charset="0"/>
              </a:rPr>
              <a:t>一般文字</a:t>
            </a:r>
            <a:r>
              <a:rPr lang="en-US" altLang="zh-TW" sz="2000">
                <a:latin typeface="Verdana" pitchFamily="34" charset="0"/>
              </a:rPr>
              <a:t>&lt;p&gt;</a:t>
            </a: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&lt;font size="+3"&gt;</a:t>
            </a:r>
            <a:r>
              <a:rPr lang="zh-TW" altLang="en-US" sz="2000">
                <a:latin typeface="Verdana" pitchFamily="34" charset="0"/>
              </a:rPr>
              <a:t>字體</a:t>
            </a:r>
            <a:r>
              <a:rPr lang="en-US" altLang="zh-TW" sz="2000">
                <a:latin typeface="Verdana" pitchFamily="34" charset="0"/>
              </a:rPr>
              <a:t>=+3&lt;/font&gt;&lt;p&gt;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2479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867400" y="2362200"/>
            <a:ext cx="2133600" cy="457200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867400" y="5715000"/>
            <a:ext cx="1981200" cy="457200"/>
          </a:xfrm>
          <a:prstGeom prst="ellipse">
            <a:avLst/>
          </a:prstGeom>
          <a:noFill/>
          <a:ln w="762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1905000" y="762000"/>
            <a:ext cx="685800" cy="2743200"/>
          </a:xfrm>
          <a:prstGeom prst="ellips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57200" y="223838"/>
            <a:ext cx="2508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/>
              <a:t>字體大小 </a:t>
            </a:r>
            <a:r>
              <a:rPr lang="en-US" altLang="zh-TW" sz="3200"/>
              <a:t>1-7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57200" y="4567238"/>
            <a:ext cx="55626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basefont</a:t>
            </a:r>
            <a:r>
              <a:rPr lang="en-US" altLang="zh-TW" sz="2000">
                <a:latin typeface="Verdana" pitchFamily="34" charset="0"/>
              </a:rPr>
              <a:t> size="7" face="Arial"</a:t>
            </a:r>
          </a:p>
          <a:p>
            <a:r>
              <a:rPr lang="en-US" altLang="zh-TW" sz="2000">
                <a:latin typeface="Verdana" pitchFamily="34" charset="0"/>
              </a:rPr>
              <a:t>	color="#0000ff"&gt;</a:t>
            </a: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font</a:t>
            </a:r>
            <a:r>
              <a:rPr lang="en-US" altLang="zh-TW" sz="2000">
                <a:latin typeface="Verdana" pitchFamily="34" charset="0"/>
              </a:rPr>
              <a:t> size="6" color="#ff0000" </a:t>
            </a:r>
          </a:p>
          <a:p>
            <a:r>
              <a:rPr lang="en-US" altLang="zh-TW" sz="2000">
                <a:latin typeface="Verdana" pitchFamily="34" charset="0"/>
              </a:rPr>
              <a:t>face="Verdana"&gt;ABC College&lt;/font&gt;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24000" y="6248400"/>
            <a:ext cx="628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hlinkClick r:id="rId3"/>
              </a:rPr>
              <a:t>http://www.ablmcc.edu.hk/~scy/home/javascript/selcolor.htm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2" grpId="0" animBg="1"/>
      <p:bldP spid="14343" grpId="0" animBg="1"/>
      <p:bldP spid="14344" grpId="0" animBg="1"/>
      <p:bldP spid="14346" grpId="0" animBg="1"/>
      <p:bldP spid="14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5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DF2B-0746-4E12-A6C4-1AF70EEA6492}" type="slidenum">
              <a:rPr lang="en-US" altLang="zh-TW"/>
              <a:pPr/>
              <a:t>6</a:t>
            </a:fld>
            <a:endParaRPr lang="en-US" altLang="zh-TW"/>
          </a:p>
        </p:txBody>
      </p:sp>
      <p:graphicFrame>
        <p:nvGraphicFramePr>
          <p:cNvPr id="13416" name="Group 104"/>
          <p:cNvGraphicFramePr>
            <a:graphicFrameLocks noGrp="1"/>
          </p:cNvGraphicFramePr>
          <p:nvPr/>
        </p:nvGraphicFramePr>
        <p:xfrm>
          <a:off x="1066800" y="914400"/>
          <a:ext cx="6858000" cy="3962400"/>
        </p:xfrm>
        <a:graphic>
          <a:graphicData uri="http://schemas.openxmlformats.org/drawingml/2006/table">
            <a:tbl>
              <a:tblPr/>
              <a:tblGrid>
                <a:gridCol w="1981200"/>
                <a:gridCol w="2667000"/>
                <a:gridCol w="2209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&lt;strong&gt;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粗體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Strong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&lt;/strong&gt;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粗體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Bold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&lt;/b&gt;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&lt;i&gt;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斜體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Italic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&lt;/i&gt;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&lt;u&gt;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底線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Underline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&lt;/u&gt;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&lt;em&gt;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強調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Emphasize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&lt;/em&gt;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&lt;sup&gt;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上標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Superscript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&lt;/sup&gt;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&lt;sub&gt;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下標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Subscript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&lt;/sub&gt;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&lt;tt&gt;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打字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Teletype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&lt;/tt&gt;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&lt;big&gt;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大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Big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&lt;/big&gt;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&lt;small&gt;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小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Small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&lt;small&gt;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457200" y="228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/>
              <a:t>字體</a:t>
            </a:r>
          </a:p>
        </p:txBody>
      </p:sp>
      <p:sp>
        <p:nvSpPr>
          <p:cNvPr id="13418" name="Rectangle 106"/>
          <p:cNvSpPr>
            <a:spLocks noChangeArrowheads="1"/>
          </p:cNvSpPr>
          <p:nvPr/>
        </p:nvSpPr>
        <p:spPr bwMode="auto">
          <a:xfrm>
            <a:off x="1066800" y="5257800"/>
            <a:ext cx="487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X&lt;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sup</a:t>
            </a:r>
            <a:r>
              <a:rPr lang="en-US" altLang="zh-TW" sz="2000">
                <a:latin typeface="Verdana" pitchFamily="34" charset="0"/>
              </a:rPr>
              <a:t>&gt;3&lt;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/sup</a:t>
            </a:r>
            <a:r>
              <a:rPr lang="en-US" altLang="zh-TW" sz="2000">
                <a:latin typeface="Verdana" pitchFamily="34" charset="0"/>
              </a:rPr>
              <a:t>&gt; &lt;p&gt;</a:t>
            </a:r>
          </a:p>
          <a:p>
            <a:r>
              <a:rPr lang="en-US" altLang="zh-TW" sz="2000">
                <a:latin typeface="Verdana" pitchFamily="34" charset="0"/>
              </a:rPr>
              <a:t>y&lt;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sub</a:t>
            </a:r>
            <a:r>
              <a:rPr lang="en-US" altLang="zh-TW" sz="2000">
                <a:latin typeface="Verdana" pitchFamily="34" charset="0"/>
              </a:rPr>
              <a:t>&gt;2&lt;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/sub</a:t>
            </a:r>
            <a:r>
              <a:rPr lang="en-US" altLang="zh-TW" sz="2000">
                <a:latin typeface="Verdana" pitchFamily="34" charset="0"/>
              </a:rPr>
              <a:t>&gt;–y&lt;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sub</a:t>
            </a:r>
            <a:r>
              <a:rPr lang="en-US" altLang="zh-TW" sz="2000">
                <a:latin typeface="Verdana" pitchFamily="34" charset="0"/>
              </a:rPr>
              <a:t>&gt;1&lt;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/sub</a:t>
            </a:r>
            <a:r>
              <a:rPr lang="en-US" altLang="zh-TW" sz="2000">
                <a:latin typeface="Verdana" pitchFamily="34" charset="0"/>
              </a:rPr>
              <a:t>&gt;</a:t>
            </a:r>
          </a:p>
        </p:txBody>
      </p:sp>
      <p:sp>
        <p:nvSpPr>
          <p:cNvPr id="13419" name="Rectangle 107"/>
          <p:cNvSpPr>
            <a:spLocks noChangeArrowheads="1"/>
          </p:cNvSpPr>
          <p:nvPr/>
        </p:nvSpPr>
        <p:spPr bwMode="auto">
          <a:xfrm>
            <a:off x="6781800" y="5181600"/>
            <a:ext cx="1143000" cy="87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46800" bIns="90000" anchor="ctr"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X</a:t>
            </a:r>
            <a:r>
              <a:rPr lang="en-US" altLang="zh-TW" sz="2400" baseline="30000">
                <a:latin typeface="Verdana" pitchFamily="34" charset="0"/>
              </a:rPr>
              <a:t>3 </a:t>
            </a:r>
          </a:p>
          <a:p>
            <a:r>
              <a:rPr lang="en-US" altLang="zh-TW" sz="2400">
                <a:latin typeface="Verdana" pitchFamily="34" charset="0"/>
              </a:rPr>
              <a:t>y</a:t>
            </a:r>
            <a:r>
              <a:rPr lang="en-US" altLang="zh-TW" sz="2400" baseline="-25000">
                <a:latin typeface="Verdana" pitchFamily="34" charset="0"/>
              </a:rPr>
              <a:t>2</a:t>
            </a:r>
            <a:r>
              <a:rPr lang="en-US" altLang="zh-TW" sz="2400">
                <a:latin typeface="Verdana" pitchFamily="34" charset="0"/>
              </a:rPr>
              <a:t>–y</a:t>
            </a:r>
            <a:r>
              <a:rPr lang="en-US" altLang="zh-TW" sz="2400" baseline="-25000">
                <a:latin typeface="Verdana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" grpId="0"/>
      <p:bldP spid="134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5149-0805-456A-BA1B-17A0934808CF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3200400"/>
            <a:ext cx="4495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&lt;h1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align="center"</a:t>
            </a:r>
            <a:r>
              <a:rPr lang="en-US" altLang="zh-TW" sz="2000">
                <a:latin typeface="Verdana" pitchFamily="34" charset="0"/>
              </a:rPr>
              <a:t>&gt;HTML&lt;/h1&gt;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"/>
            <a:ext cx="360362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990600"/>
            <a:ext cx="40386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&lt;h1&gt;</a:t>
            </a:r>
            <a:r>
              <a:rPr lang="zh-TW" altLang="en-US" sz="2000">
                <a:latin typeface="Verdana" pitchFamily="34" charset="0"/>
              </a:rPr>
              <a:t>標題一 </a:t>
            </a:r>
            <a:r>
              <a:rPr lang="en-US" altLang="zh-TW" sz="2000">
                <a:latin typeface="Verdana" pitchFamily="34" charset="0"/>
              </a:rPr>
              <a:t>Heading 1&lt;/h1&gt;</a:t>
            </a:r>
          </a:p>
          <a:p>
            <a:r>
              <a:rPr lang="en-US" altLang="zh-TW" sz="2000">
                <a:latin typeface="Verdana" pitchFamily="34" charset="0"/>
              </a:rPr>
              <a:t>&lt;h2&gt;</a:t>
            </a:r>
            <a:r>
              <a:rPr lang="zh-TW" altLang="en-US" sz="2000">
                <a:latin typeface="Verdana" pitchFamily="34" charset="0"/>
              </a:rPr>
              <a:t>標題二 </a:t>
            </a:r>
            <a:r>
              <a:rPr lang="en-US" altLang="zh-TW" sz="2000">
                <a:latin typeface="Verdana" pitchFamily="34" charset="0"/>
              </a:rPr>
              <a:t>Heading 2&lt;/h2&gt;</a:t>
            </a:r>
          </a:p>
          <a:p>
            <a:r>
              <a:rPr lang="en-US" altLang="zh-TW" sz="2000">
                <a:latin typeface="Verdana" pitchFamily="34" charset="0"/>
              </a:rPr>
              <a:t>&lt;h3&gt;</a:t>
            </a:r>
            <a:r>
              <a:rPr lang="zh-TW" altLang="en-US" sz="2000">
                <a:latin typeface="Verdana" pitchFamily="34" charset="0"/>
              </a:rPr>
              <a:t>標題三 </a:t>
            </a:r>
            <a:r>
              <a:rPr lang="en-US" altLang="zh-TW" sz="2000">
                <a:latin typeface="Verdana" pitchFamily="34" charset="0"/>
              </a:rPr>
              <a:t>Heading 3&lt;/h3&gt;</a:t>
            </a:r>
          </a:p>
          <a:p>
            <a:r>
              <a:rPr lang="en-US" altLang="zh-TW" sz="2000">
                <a:latin typeface="Verdana" pitchFamily="34" charset="0"/>
              </a:rPr>
              <a:t>&lt;h4&gt;</a:t>
            </a:r>
            <a:r>
              <a:rPr lang="zh-TW" altLang="en-US" sz="2000">
                <a:latin typeface="Verdana" pitchFamily="34" charset="0"/>
              </a:rPr>
              <a:t>標題四 </a:t>
            </a:r>
            <a:r>
              <a:rPr lang="en-US" altLang="zh-TW" sz="2000">
                <a:latin typeface="Verdana" pitchFamily="34" charset="0"/>
              </a:rPr>
              <a:t>Heading 4&lt;/h4&gt;</a:t>
            </a:r>
          </a:p>
          <a:p>
            <a:r>
              <a:rPr lang="en-US" altLang="zh-TW" sz="2000">
                <a:latin typeface="Verdana" pitchFamily="34" charset="0"/>
              </a:rPr>
              <a:t>&lt;h5&gt;</a:t>
            </a:r>
            <a:r>
              <a:rPr lang="zh-TW" altLang="en-US" sz="2000">
                <a:latin typeface="Verdana" pitchFamily="34" charset="0"/>
              </a:rPr>
              <a:t>標題五 </a:t>
            </a:r>
            <a:r>
              <a:rPr lang="en-US" altLang="zh-TW" sz="2000">
                <a:latin typeface="Verdana" pitchFamily="34" charset="0"/>
              </a:rPr>
              <a:t>Heading 5&lt;/h5&gt;</a:t>
            </a:r>
          </a:p>
          <a:p>
            <a:r>
              <a:rPr lang="en-US" altLang="zh-TW" sz="2000">
                <a:latin typeface="Verdana" pitchFamily="34" charset="0"/>
              </a:rPr>
              <a:t>&lt;h6&gt;</a:t>
            </a:r>
            <a:r>
              <a:rPr lang="zh-TW" altLang="en-US" sz="2000">
                <a:latin typeface="Verdana" pitchFamily="34" charset="0"/>
              </a:rPr>
              <a:t>標題六 </a:t>
            </a:r>
            <a:r>
              <a:rPr lang="en-US" altLang="zh-TW" sz="2000">
                <a:latin typeface="Verdana" pitchFamily="34" charset="0"/>
              </a:rPr>
              <a:t>Heading 6&lt;/h6&gt;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368300"/>
            <a:ext cx="3652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>
                <a:latin typeface="Verdana" pitchFamily="34" charset="0"/>
              </a:rPr>
              <a:t>標題 </a:t>
            </a:r>
            <a:r>
              <a:rPr lang="en-US" altLang="zh-TW" sz="3200">
                <a:latin typeface="Verdana" pitchFamily="34" charset="0"/>
              </a:rPr>
              <a:t>Heading 1-6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315200" y="5029200"/>
            <a:ext cx="12096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rgbClr val="FF3300"/>
                </a:solidFill>
              </a:rPr>
              <a:t>獨立一行</a:t>
            </a:r>
          </a:p>
          <a:p>
            <a:r>
              <a:rPr lang="zh-TW" altLang="en-US" sz="2000">
                <a:solidFill>
                  <a:srgbClr val="FF3300"/>
                </a:solidFill>
              </a:rPr>
              <a:t>粗體</a:t>
            </a:r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3352800" y="4191000"/>
            <a:ext cx="990600" cy="406400"/>
          </a:xfrm>
          <a:prstGeom prst="borderCallout1">
            <a:avLst>
              <a:gd name="adj1" fmla="val 28125"/>
              <a:gd name="adj2" fmla="val -7694"/>
              <a:gd name="adj3" fmla="val -158204"/>
              <a:gd name="adj4" fmla="val -1089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273675" algn="r"/>
              </a:tabLst>
            </a:pPr>
            <a:r>
              <a:rPr lang="zh-TW" altLang="en-US" sz="2000">
                <a:latin typeface="Verdana" pitchFamily="34" charset="0"/>
              </a:rPr>
              <a:t>靠中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09600" y="4191000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273675" algn="r"/>
              </a:tabLst>
            </a:pP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&lt;hr&gt;</a:t>
            </a:r>
            <a:endParaRPr lang="en-US" altLang="zh-TW" sz="2000">
              <a:latin typeface="Verdana" pitchFamily="34" charset="0"/>
            </a:endParaRPr>
          </a:p>
        </p:txBody>
      </p:sp>
      <p:sp>
        <p:nvSpPr>
          <p:cNvPr id="12297" name="AutoShape 9"/>
          <p:cNvSpPr>
            <a:spLocks/>
          </p:cNvSpPr>
          <p:nvPr/>
        </p:nvSpPr>
        <p:spPr bwMode="auto">
          <a:xfrm>
            <a:off x="1828800" y="4886325"/>
            <a:ext cx="1676400" cy="711200"/>
          </a:xfrm>
          <a:prstGeom prst="borderCallout1">
            <a:avLst>
              <a:gd name="adj1" fmla="val 16069"/>
              <a:gd name="adj2" fmla="val -4546"/>
              <a:gd name="adj3" fmla="val -44194"/>
              <a:gd name="adj4" fmla="val -331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273675" algn="r"/>
              </a:tabLst>
            </a:pPr>
            <a:r>
              <a:rPr lang="en-US" altLang="zh-TW" sz="2000">
                <a:latin typeface="Verdana" pitchFamily="34" charset="0"/>
              </a:rPr>
              <a:t>horizontal line </a:t>
            </a:r>
            <a:r>
              <a:rPr lang="zh-TW" altLang="en-US" sz="2000">
                <a:latin typeface="Verdana" pitchFamily="34" charset="0"/>
              </a:rPr>
              <a:t>橫線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33400" y="5867400"/>
            <a:ext cx="7691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&lt;hr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size=5</a:t>
            </a:r>
            <a:r>
              <a:rPr lang="en-US" altLang="zh-TW" sz="2000">
                <a:latin typeface="Verdana" pitchFamily="34" charset="0"/>
              </a:rPr>
              <a:t> width=50%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align=center</a:t>
            </a:r>
            <a:r>
              <a:rPr lang="en-US" altLang="zh-TW" sz="2000">
                <a:latin typeface="Verdana" pitchFamily="34" charset="0"/>
              </a:rPr>
              <a:t> color=red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noshade</a:t>
            </a:r>
            <a:r>
              <a:rPr lang="en-US" altLang="zh-TW" sz="2000">
                <a:latin typeface="Verdana" pitchFamily="34" charset="0"/>
              </a:rPr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4" grpId="0" animBg="1"/>
      <p:bldP spid="12295" grpId="0" animBg="1"/>
      <p:bldP spid="12296" grpId="0" animBg="1"/>
      <p:bldP spid="12297" grpId="0" animBg="1"/>
      <p:bldP spid="122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DC62-B2B7-4968-8450-05B9CF6167C9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0" y="533400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/>
              <a:t>練習一</a:t>
            </a:r>
            <a:r>
              <a:rPr lang="en-US" altLang="zh-TW" sz="2800"/>
              <a:t>: myself.htm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34000" y="1143000"/>
            <a:ext cx="3276600" cy="375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Login: cs1xx</a:t>
            </a:r>
          </a:p>
          <a:p>
            <a:r>
              <a:rPr lang="zh-TW" altLang="en-US" sz="2000">
                <a:latin typeface="Verdana" pitchFamily="34" charset="0"/>
              </a:rPr>
              <a:t>姓名：陳大文</a:t>
            </a:r>
          </a:p>
          <a:p>
            <a:r>
              <a:rPr lang="zh-TW" altLang="en-US" sz="2000">
                <a:latin typeface="Verdana" pitchFamily="34" charset="0"/>
              </a:rPr>
              <a:t>性別：男</a:t>
            </a:r>
          </a:p>
          <a:p>
            <a:r>
              <a:rPr lang="zh-TW" altLang="en-US" sz="2000">
                <a:latin typeface="Verdana" pitchFamily="34" charset="0"/>
              </a:rPr>
              <a:t>班號：</a:t>
            </a:r>
            <a:r>
              <a:rPr lang="en-US" altLang="zh-TW" sz="2000">
                <a:latin typeface="Verdana" pitchFamily="34" charset="0"/>
              </a:rPr>
              <a:t>5A12</a:t>
            </a:r>
          </a:p>
          <a:p>
            <a:r>
              <a:rPr lang="zh-TW" altLang="en-US" sz="2000">
                <a:latin typeface="Verdana" pitchFamily="34" charset="0"/>
              </a:rPr>
              <a:t>興趣：游泳、電腦</a:t>
            </a:r>
          </a:p>
          <a:p>
            <a:r>
              <a:rPr lang="zh-TW" altLang="en-US" sz="2000">
                <a:latin typeface="Verdana" pitchFamily="34" charset="0"/>
              </a:rPr>
              <a:t>電話：</a:t>
            </a:r>
            <a:r>
              <a:rPr lang="en-US" altLang="zh-TW" sz="2000">
                <a:latin typeface="Verdana" pitchFamily="34" charset="0"/>
              </a:rPr>
              <a:t>2874-3121</a:t>
            </a:r>
          </a:p>
          <a:p>
            <a:r>
              <a:rPr lang="zh-TW" altLang="en-US" sz="2000">
                <a:latin typeface="Verdana" pitchFamily="34" charset="0"/>
              </a:rPr>
              <a:t>地址：鴨利洲利東村</a:t>
            </a:r>
          </a:p>
          <a:p>
            <a:r>
              <a:rPr lang="zh-TW" altLang="en-US" sz="2000">
                <a:latin typeface="Verdana" pitchFamily="34" charset="0"/>
              </a:rPr>
              <a:t>自訂：	強項</a:t>
            </a:r>
          </a:p>
          <a:p>
            <a:r>
              <a:rPr lang="zh-TW" altLang="en-US" sz="2000">
                <a:latin typeface="Verdana" pitchFamily="34" charset="0"/>
              </a:rPr>
              <a:t>	理想</a:t>
            </a:r>
            <a:r>
              <a:rPr lang="en-US" altLang="zh-TW" sz="2000">
                <a:latin typeface="Verdana" pitchFamily="34" charset="0"/>
              </a:rPr>
              <a:t>/</a:t>
            </a:r>
            <a:r>
              <a:rPr lang="zh-TW" altLang="en-US" sz="2000">
                <a:latin typeface="Verdana" pitchFamily="34" charset="0"/>
              </a:rPr>
              <a:t>目標</a:t>
            </a:r>
          </a:p>
          <a:p>
            <a:r>
              <a:rPr lang="zh-TW" altLang="en-US" sz="2000">
                <a:latin typeface="Verdana" pitchFamily="34" charset="0"/>
              </a:rPr>
              <a:t>	政黨</a:t>
            </a:r>
          </a:p>
          <a:p>
            <a:r>
              <a:rPr lang="zh-TW" altLang="en-US" sz="2000">
                <a:latin typeface="Verdana" pitchFamily="34" charset="0"/>
              </a:rPr>
              <a:t>	偶像</a:t>
            </a:r>
          </a:p>
          <a:p>
            <a:r>
              <a:rPr lang="zh-TW" altLang="en-US" sz="2000">
                <a:latin typeface="Verdana" pitchFamily="34" charset="0"/>
              </a:rPr>
              <a:t>	願望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0" y="5029200"/>
            <a:ext cx="32766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要求</a:t>
            </a:r>
            <a:r>
              <a:rPr lang="en-US" altLang="zh-TW" sz="2000">
                <a:latin typeface="Verdana" pitchFamily="34" charset="0"/>
              </a:rPr>
              <a:t>:</a:t>
            </a:r>
          </a:p>
          <a:p>
            <a:r>
              <a:rPr lang="zh-TW" altLang="en-US" sz="2000">
                <a:latin typeface="Verdana" pitchFamily="34" charset="0"/>
              </a:rPr>
              <a:t>字體、字形大小、顏色</a:t>
            </a:r>
          </a:p>
          <a:p>
            <a:r>
              <a:rPr lang="zh-TW" altLang="en-US" sz="2000">
                <a:latin typeface="Verdana" pitchFamily="34" charset="0"/>
              </a:rPr>
              <a:t>圖片 </a:t>
            </a:r>
            <a:r>
              <a:rPr lang="en-US" altLang="zh-TW" sz="2000">
                <a:latin typeface="Verdana" pitchFamily="34" charset="0"/>
              </a:rPr>
              <a:t>(e.g. </a:t>
            </a:r>
            <a:r>
              <a:rPr lang="zh-TW" altLang="en-US" sz="2000">
                <a:latin typeface="Verdana" pitchFamily="34" charset="0"/>
              </a:rPr>
              <a:t>個人相片</a:t>
            </a:r>
            <a:r>
              <a:rPr lang="en-US" altLang="zh-TW" sz="2000">
                <a:latin typeface="Verdana" pitchFamily="34" charset="0"/>
              </a:rPr>
              <a:t>)</a:t>
            </a:r>
          </a:p>
          <a:p>
            <a:r>
              <a:rPr lang="zh-TW" altLang="en-US" sz="2000">
                <a:latin typeface="Verdana" pitchFamily="34" charset="0"/>
              </a:rPr>
              <a:t>超連結 </a:t>
            </a:r>
            <a:r>
              <a:rPr lang="en-US" altLang="zh-TW" sz="2000">
                <a:latin typeface="Verdana" pitchFamily="34" charset="0"/>
              </a:rPr>
              <a:t>(</a:t>
            </a:r>
            <a:r>
              <a:rPr lang="zh-TW" altLang="en-US" sz="2000">
                <a:latin typeface="Verdana" pitchFamily="34" charset="0"/>
              </a:rPr>
              <a:t>文字</a:t>
            </a:r>
            <a:r>
              <a:rPr lang="en-US" altLang="zh-TW" sz="2000">
                <a:latin typeface="Verdana" pitchFamily="34" charset="0"/>
              </a:rPr>
              <a:t>/</a:t>
            </a:r>
            <a:r>
              <a:rPr lang="zh-TW" altLang="en-US" sz="2000">
                <a:latin typeface="Verdana" pitchFamily="34" charset="0"/>
              </a:rPr>
              <a:t>圖片</a:t>
            </a:r>
            <a:r>
              <a:rPr lang="en-US" altLang="zh-TW" sz="2000">
                <a:latin typeface="Verdana" pitchFamily="34" charset="0"/>
              </a:rPr>
              <a:t>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1143000"/>
            <a:ext cx="39624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&lt;p align="left"&gt;</a:t>
            </a:r>
            <a:r>
              <a:rPr lang="zh-TW" altLang="en-US" sz="2000">
                <a:latin typeface="Verdana" pitchFamily="34" charset="0"/>
              </a:rPr>
              <a:t>西瓜</a:t>
            </a:r>
            <a:r>
              <a:rPr lang="en-US" altLang="zh-TW" sz="2000">
                <a:latin typeface="Verdana" pitchFamily="34" charset="0"/>
              </a:rPr>
              <a:t>&lt;/p&gt;</a:t>
            </a:r>
          </a:p>
          <a:p>
            <a:r>
              <a:rPr lang="en-US" altLang="zh-TW" sz="2000">
                <a:latin typeface="Verdana" pitchFamily="34" charset="0"/>
              </a:rPr>
              <a:t>&lt;p align="center"&gt;</a:t>
            </a:r>
            <a:r>
              <a:rPr lang="zh-TW" altLang="en-US" sz="2000">
                <a:latin typeface="Verdana" pitchFamily="34" charset="0"/>
              </a:rPr>
              <a:t>芒果</a:t>
            </a:r>
            <a:r>
              <a:rPr lang="en-US" altLang="zh-TW" sz="2000">
                <a:latin typeface="Verdana" pitchFamily="34" charset="0"/>
              </a:rPr>
              <a:t>&lt;/p&gt;</a:t>
            </a:r>
          </a:p>
          <a:p>
            <a:r>
              <a:rPr lang="en-US" altLang="zh-TW" sz="2000">
                <a:latin typeface="Verdana" pitchFamily="34" charset="0"/>
              </a:rPr>
              <a:t>&lt;p align="right"&gt;</a:t>
            </a:r>
            <a:r>
              <a:rPr lang="zh-TW" altLang="en-US" sz="2000">
                <a:latin typeface="Verdana" pitchFamily="34" charset="0"/>
              </a:rPr>
              <a:t>香蕉</a:t>
            </a:r>
            <a:r>
              <a:rPr lang="en-US" altLang="zh-TW" sz="2000">
                <a:latin typeface="Verdana" pitchFamily="34" charset="0"/>
              </a:rPr>
              <a:t>&lt;/p&gt;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57200" y="2514600"/>
            <a:ext cx="39624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西瓜</a:t>
            </a:r>
          </a:p>
          <a:p>
            <a:pPr algn="ctr"/>
            <a:r>
              <a:rPr lang="zh-TW" altLang="en-US" sz="2000">
                <a:latin typeface="Verdana" pitchFamily="34" charset="0"/>
              </a:rPr>
              <a:t>芒果</a:t>
            </a:r>
          </a:p>
          <a:p>
            <a:pPr algn="r"/>
            <a:r>
              <a:rPr lang="zh-TW" altLang="en-US" sz="2000">
                <a:latin typeface="Verdana" pitchFamily="34" charset="0"/>
              </a:rPr>
              <a:t>香蕉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57200" y="39624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&lt;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center</a:t>
            </a:r>
            <a:r>
              <a:rPr lang="en-US" altLang="zh-TW" sz="2000">
                <a:latin typeface="Verdana" pitchFamily="34" charset="0"/>
              </a:rPr>
              <a:t>&gt;</a:t>
            </a:r>
            <a:r>
              <a:rPr lang="zh-TW" altLang="en-US" sz="2000">
                <a:latin typeface="Verdana" pitchFamily="34" charset="0"/>
              </a:rPr>
              <a:t>卡夫奇妙醬</a:t>
            </a:r>
            <a:r>
              <a:rPr lang="en-US" altLang="zh-TW" sz="2000">
                <a:latin typeface="Verdana" pitchFamily="34" charset="0"/>
              </a:rPr>
              <a:t>&lt;/center&gt;</a:t>
            </a: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1371600" y="4497730"/>
            <a:ext cx="289560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8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實習</a:t>
            </a:r>
          </a:p>
        </p:txBody>
      </p:sp>
      <p:sp>
        <p:nvSpPr>
          <p:cNvPr id="20490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1219200"/>
            <a:ext cx="95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hlinkClick r:id="rId2" action="ppaction://hlinksldjump"/>
              </a:rPr>
              <a:t>table</a:t>
            </a:r>
            <a:endParaRPr lang="en-US" altLang="zh-TW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20488" grpId="0"/>
      <p:bldP spid="204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HTML 4.0</a:t>
            </a:r>
            <a:endParaRPr lang="en-US" altLang="zh-TW"/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5EA-C492-48D2-833D-4E8ABD98DBE2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1041400"/>
            <a:ext cx="5562600" cy="467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問：世界上最長的是什麼車</a:t>
            </a:r>
            <a:r>
              <a:rPr lang="en-US" altLang="zh-TW" sz="2000">
                <a:latin typeface="Verdana" pitchFamily="34" charset="0"/>
              </a:rPr>
              <a:t>?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&lt;a href="#answer"&gt;</a:t>
            </a:r>
            <a:r>
              <a:rPr lang="zh-TW" altLang="en-US" sz="2000" u="sng">
                <a:latin typeface="Verdana" pitchFamily="34" charset="0"/>
              </a:rPr>
              <a:t>答案</a:t>
            </a:r>
            <a:r>
              <a:rPr lang="en-US" altLang="zh-TW" sz="2000">
                <a:latin typeface="Verdana" pitchFamily="34" charset="0"/>
              </a:rPr>
              <a:t>&lt;/a&gt;</a:t>
            </a: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endParaRPr lang="en-US" altLang="zh-TW" sz="2000">
              <a:latin typeface="Verdana" pitchFamily="34" charset="0"/>
            </a:endParaRP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&lt;a name="answer"&gt;</a:t>
            </a:r>
            <a:r>
              <a:rPr lang="zh-TW" altLang="en-US" sz="2000">
                <a:latin typeface="Verdana" pitchFamily="34" charset="0"/>
              </a:rPr>
              <a:t>答：塞車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384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Hyper link &amp; Book mark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95400" y="2133600"/>
            <a:ext cx="4648200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>
                <a:latin typeface="Verdana" pitchFamily="34" charset="0"/>
              </a:rPr>
              <a:t>卡夫奇妙醬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&lt;blockquote&gt;</a:t>
            </a:r>
          </a:p>
          <a:p>
            <a:r>
              <a:rPr lang="en-US" altLang="zh-TW" sz="2000">
                <a:latin typeface="Verdana" pitchFamily="34" charset="0"/>
              </a:rPr>
              <a:t>	&lt;p&gt;</a:t>
            </a:r>
            <a:r>
              <a:rPr lang="zh-TW" altLang="en-US" sz="2000">
                <a:latin typeface="Verdana" pitchFamily="34" charset="0"/>
              </a:rPr>
              <a:t>煮來煮去都係果幾味，</a:t>
            </a:r>
          </a:p>
          <a:p>
            <a:r>
              <a:rPr lang="zh-TW" altLang="en-US" sz="2000">
                <a:latin typeface="Verdana" pitchFamily="34" charset="0"/>
              </a:rPr>
              <a:t>	</a:t>
            </a:r>
            <a:r>
              <a:rPr lang="en-US" altLang="zh-TW" sz="2000">
                <a:latin typeface="Verdana" pitchFamily="34" charset="0"/>
              </a:rPr>
              <a:t>&lt;p&gt;</a:t>
            </a:r>
            <a:r>
              <a:rPr lang="zh-TW" altLang="en-US" sz="2000">
                <a:latin typeface="Verdana" pitchFamily="34" charset="0"/>
              </a:rPr>
              <a:t>鮮果蔬菜都比你悶死。</a:t>
            </a:r>
          </a:p>
          <a:p>
            <a:r>
              <a:rPr lang="zh-TW" altLang="en-US" sz="2000">
                <a:latin typeface="Verdana" pitchFamily="34" charset="0"/>
              </a:rPr>
              <a:t>	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&lt;blockquote&gt;</a:t>
            </a:r>
          </a:p>
          <a:p>
            <a:r>
              <a:rPr lang="en-US" altLang="zh-TW" sz="2000">
                <a:latin typeface="Verdana" pitchFamily="34" charset="0"/>
              </a:rPr>
              <a:t>		&lt;p&gt;</a:t>
            </a:r>
            <a:r>
              <a:rPr lang="zh-TW" altLang="en-US" sz="2000">
                <a:latin typeface="Verdana" pitchFamily="34" charset="0"/>
              </a:rPr>
              <a:t>用卡夫奇妙醬，</a:t>
            </a:r>
          </a:p>
          <a:p>
            <a:r>
              <a:rPr lang="zh-TW" altLang="en-US" sz="2000">
                <a:latin typeface="Verdana" pitchFamily="34" charset="0"/>
              </a:rPr>
              <a:t>		</a:t>
            </a:r>
            <a:r>
              <a:rPr lang="en-US" altLang="zh-TW" sz="2000">
                <a:latin typeface="Verdana" pitchFamily="34" charset="0"/>
              </a:rPr>
              <a:t>&lt;p&gt;</a:t>
            </a:r>
            <a:r>
              <a:rPr lang="zh-TW" altLang="en-US" sz="2000">
                <a:latin typeface="Verdana" pitchFamily="34" charset="0"/>
              </a:rPr>
              <a:t>創出假日風味。</a:t>
            </a:r>
          </a:p>
          <a:p>
            <a:r>
              <a:rPr lang="zh-TW" altLang="en-US" sz="2000">
                <a:latin typeface="Verdana" pitchFamily="34" charset="0"/>
              </a:rPr>
              <a:t>	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&lt;/blockquote&gt;</a:t>
            </a:r>
          </a:p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&lt;/blockquote&gt;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90600" y="3048000"/>
            <a:ext cx="59055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>
                <a:latin typeface="Verdana" pitchFamily="34" charset="0"/>
              </a:rPr>
              <a:t>縮</a:t>
            </a:r>
          </a:p>
          <a:p>
            <a:r>
              <a:rPr lang="zh-TW" altLang="en-US" sz="3200">
                <a:latin typeface="Verdana" pitchFamily="34" charset="0"/>
              </a:rPr>
              <a:t>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2178</Words>
  <Application>Microsoft Office PowerPoint</Application>
  <PresentationFormat>如螢幕大小 (4:3)</PresentationFormat>
  <Paragraphs>716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0" baseType="lpstr">
      <vt:lpstr>新細明體</vt:lpstr>
      <vt:lpstr>Arial</vt:lpstr>
      <vt:lpstr>Times New Roman</vt:lpstr>
      <vt:lpstr>Verdana</vt:lpstr>
      <vt:lpstr>Wingdings</vt:lpstr>
      <vt:lpstr>預設簡報設計</vt:lpstr>
      <vt:lpstr>HTML 4.0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HTML 4.0</dc:subject>
  <dc:creator>Szeto CY</dc:creator>
  <cp:keywords>HTML</cp:keywords>
  <cp:lastModifiedBy>Administrator</cp:lastModifiedBy>
  <cp:revision>202</cp:revision>
  <cp:lastPrinted>1601-01-01T00:00:00Z</cp:lastPrinted>
  <dcterms:created xsi:type="dcterms:W3CDTF">1601-01-01T00:00:00Z</dcterms:created>
  <dcterms:modified xsi:type="dcterms:W3CDTF">2015-11-16T02:02:01Z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