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289.xml" ContentType="application/vnd.openxmlformats-officedocument.presentationml.slide+xml"/>
  <Override PartName="/ppt/notesSlides/notesSlide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Default Extension="wmf" ContentType="image/x-wmf"/>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2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Override PartName="/ppt/slides/slide2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87.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slides/slide288.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Default Extension="vml" ContentType="application/vnd.openxmlformats-officedocument.vmlDrawing"/>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theme/theme3.xml" ContentType="application/vnd.openxmlformats-officedocument.them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6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91"/>
  </p:notesMasterIdLst>
  <p:handoutMasterIdLst>
    <p:handoutMasterId r:id="rId292"/>
  </p:handoutMasterIdLst>
  <p:sldIdLst>
    <p:sldId id="256" r:id="rId2"/>
    <p:sldId id="259" r:id="rId3"/>
    <p:sldId id="262" r:id="rId4"/>
    <p:sldId id="263" r:id="rId5"/>
    <p:sldId id="265" r:id="rId6"/>
    <p:sldId id="283" r:id="rId7"/>
    <p:sldId id="266" r:id="rId8"/>
    <p:sldId id="268" r:id="rId9"/>
    <p:sldId id="269" r:id="rId10"/>
    <p:sldId id="270" r:id="rId11"/>
    <p:sldId id="271" r:id="rId12"/>
    <p:sldId id="272" r:id="rId13"/>
    <p:sldId id="274" r:id="rId14"/>
    <p:sldId id="276" r:id="rId15"/>
    <p:sldId id="278" r:id="rId16"/>
    <p:sldId id="279" r:id="rId17"/>
    <p:sldId id="281" r:id="rId18"/>
    <p:sldId id="285" r:id="rId19"/>
    <p:sldId id="286" r:id="rId20"/>
    <p:sldId id="287" r:id="rId21"/>
    <p:sldId id="288" r:id="rId22"/>
    <p:sldId id="290" r:id="rId23"/>
    <p:sldId id="291" r:id="rId24"/>
    <p:sldId id="293" r:id="rId25"/>
    <p:sldId id="294" r:id="rId26"/>
    <p:sldId id="296" r:id="rId27"/>
    <p:sldId id="297" r:id="rId28"/>
    <p:sldId id="299" r:id="rId29"/>
    <p:sldId id="300" r:id="rId30"/>
    <p:sldId id="302" r:id="rId31"/>
    <p:sldId id="303" r:id="rId32"/>
    <p:sldId id="304" r:id="rId33"/>
    <p:sldId id="305" r:id="rId34"/>
    <p:sldId id="307" r:id="rId35"/>
    <p:sldId id="309" r:id="rId36"/>
    <p:sldId id="311" r:id="rId37"/>
    <p:sldId id="312" r:id="rId38"/>
    <p:sldId id="313" r:id="rId39"/>
    <p:sldId id="315" r:id="rId40"/>
    <p:sldId id="316" r:id="rId41"/>
    <p:sldId id="318" r:id="rId42"/>
    <p:sldId id="320" r:id="rId43"/>
    <p:sldId id="321" r:id="rId44"/>
    <p:sldId id="324" r:id="rId45"/>
    <p:sldId id="325" r:id="rId46"/>
    <p:sldId id="326" r:id="rId47"/>
    <p:sldId id="328" r:id="rId48"/>
    <p:sldId id="330" r:id="rId49"/>
    <p:sldId id="331" r:id="rId50"/>
    <p:sldId id="332" r:id="rId51"/>
    <p:sldId id="334" r:id="rId52"/>
    <p:sldId id="335" r:id="rId53"/>
    <p:sldId id="337" r:id="rId54"/>
    <p:sldId id="338" r:id="rId55"/>
    <p:sldId id="340" r:id="rId56"/>
    <p:sldId id="342" r:id="rId57"/>
    <p:sldId id="343" r:id="rId58"/>
    <p:sldId id="344" r:id="rId59"/>
    <p:sldId id="346" r:id="rId60"/>
    <p:sldId id="348" r:id="rId61"/>
    <p:sldId id="349" r:id="rId62"/>
    <p:sldId id="350" r:id="rId63"/>
    <p:sldId id="351" r:id="rId64"/>
    <p:sldId id="353" r:id="rId65"/>
    <p:sldId id="354" r:id="rId66"/>
    <p:sldId id="356" r:id="rId67"/>
    <p:sldId id="359" r:id="rId68"/>
    <p:sldId id="360" r:id="rId69"/>
    <p:sldId id="361" r:id="rId70"/>
    <p:sldId id="362" r:id="rId71"/>
    <p:sldId id="363" r:id="rId72"/>
    <p:sldId id="364" r:id="rId73"/>
    <p:sldId id="365" r:id="rId74"/>
    <p:sldId id="366" r:id="rId75"/>
    <p:sldId id="367" r:id="rId76"/>
    <p:sldId id="368" r:id="rId77"/>
    <p:sldId id="369" r:id="rId78"/>
    <p:sldId id="371" r:id="rId79"/>
    <p:sldId id="372" r:id="rId80"/>
    <p:sldId id="374" r:id="rId81"/>
    <p:sldId id="375" r:id="rId82"/>
    <p:sldId id="376" r:id="rId83"/>
    <p:sldId id="377" r:id="rId84"/>
    <p:sldId id="378" r:id="rId85"/>
    <p:sldId id="379" r:id="rId86"/>
    <p:sldId id="380" r:id="rId87"/>
    <p:sldId id="382" r:id="rId88"/>
    <p:sldId id="383" r:id="rId89"/>
    <p:sldId id="384" r:id="rId90"/>
    <p:sldId id="385" r:id="rId91"/>
    <p:sldId id="386" r:id="rId92"/>
    <p:sldId id="388" r:id="rId93"/>
    <p:sldId id="389" r:id="rId94"/>
    <p:sldId id="390" r:id="rId95"/>
    <p:sldId id="391" r:id="rId96"/>
    <p:sldId id="392" r:id="rId97"/>
    <p:sldId id="393" r:id="rId98"/>
    <p:sldId id="394" r:id="rId99"/>
    <p:sldId id="395" r:id="rId100"/>
    <p:sldId id="634" r:id="rId101"/>
    <p:sldId id="397" r:id="rId102"/>
    <p:sldId id="398" r:id="rId103"/>
    <p:sldId id="635" r:id="rId104"/>
    <p:sldId id="400" r:id="rId105"/>
    <p:sldId id="401" r:id="rId106"/>
    <p:sldId id="402" r:id="rId107"/>
    <p:sldId id="403" r:id="rId108"/>
    <p:sldId id="405" r:id="rId109"/>
    <p:sldId id="407" r:id="rId110"/>
    <p:sldId id="408" r:id="rId111"/>
    <p:sldId id="409" r:id="rId112"/>
    <p:sldId id="410" r:id="rId113"/>
    <p:sldId id="412" r:id="rId114"/>
    <p:sldId id="413" r:id="rId115"/>
    <p:sldId id="414" r:id="rId116"/>
    <p:sldId id="415" r:id="rId117"/>
    <p:sldId id="416" r:id="rId118"/>
    <p:sldId id="418" r:id="rId119"/>
    <p:sldId id="419" r:id="rId120"/>
    <p:sldId id="420" r:id="rId121"/>
    <p:sldId id="421" r:id="rId122"/>
    <p:sldId id="422" r:id="rId123"/>
    <p:sldId id="423" r:id="rId124"/>
    <p:sldId id="424" r:id="rId125"/>
    <p:sldId id="425" r:id="rId126"/>
    <p:sldId id="426" r:id="rId127"/>
    <p:sldId id="427" r:id="rId128"/>
    <p:sldId id="428" r:id="rId129"/>
    <p:sldId id="429" r:id="rId130"/>
    <p:sldId id="430" r:id="rId131"/>
    <p:sldId id="431" r:id="rId132"/>
    <p:sldId id="432" r:id="rId133"/>
    <p:sldId id="433" r:id="rId134"/>
    <p:sldId id="434" r:id="rId135"/>
    <p:sldId id="435" r:id="rId136"/>
    <p:sldId id="436" r:id="rId137"/>
    <p:sldId id="437" r:id="rId138"/>
    <p:sldId id="438" r:id="rId139"/>
    <p:sldId id="439" r:id="rId140"/>
    <p:sldId id="440" r:id="rId141"/>
    <p:sldId id="441" r:id="rId142"/>
    <p:sldId id="442" r:id="rId143"/>
    <p:sldId id="444" r:id="rId144"/>
    <p:sldId id="445" r:id="rId145"/>
    <p:sldId id="446" r:id="rId146"/>
    <p:sldId id="447" r:id="rId147"/>
    <p:sldId id="449" r:id="rId148"/>
    <p:sldId id="450" r:id="rId149"/>
    <p:sldId id="451" r:id="rId150"/>
    <p:sldId id="453" r:id="rId151"/>
    <p:sldId id="631" r:id="rId152"/>
    <p:sldId id="632" r:id="rId153"/>
    <p:sldId id="456" r:id="rId154"/>
    <p:sldId id="457" r:id="rId155"/>
    <p:sldId id="458" r:id="rId156"/>
    <p:sldId id="459" r:id="rId157"/>
    <p:sldId id="460" r:id="rId158"/>
    <p:sldId id="461" r:id="rId159"/>
    <p:sldId id="462" r:id="rId160"/>
    <p:sldId id="463" r:id="rId161"/>
    <p:sldId id="464" r:id="rId162"/>
    <p:sldId id="465" r:id="rId163"/>
    <p:sldId id="466" r:id="rId164"/>
    <p:sldId id="467" r:id="rId165"/>
    <p:sldId id="469" r:id="rId166"/>
    <p:sldId id="470" r:id="rId167"/>
    <p:sldId id="472" r:id="rId168"/>
    <p:sldId id="473" r:id="rId169"/>
    <p:sldId id="474" r:id="rId170"/>
    <p:sldId id="475" r:id="rId171"/>
    <p:sldId id="476" r:id="rId172"/>
    <p:sldId id="478" r:id="rId173"/>
    <p:sldId id="479" r:id="rId174"/>
    <p:sldId id="480" r:id="rId175"/>
    <p:sldId id="481" r:id="rId176"/>
    <p:sldId id="482" r:id="rId177"/>
    <p:sldId id="484" r:id="rId178"/>
    <p:sldId id="485" r:id="rId179"/>
    <p:sldId id="487" r:id="rId180"/>
    <p:sldId id="489" r:id="rId181"/>
    <p:sldId id="490" r:id="rId182"/>
    <p:sldId id="491" r:id="rId183"/>
    <p:sldId id="492" r:id="rId184"/>
    <p:sldId id="494" r:id="rId185"/>
    <p:sldId id="495" r:id="rId186"/>
    <p:sldId id="497" r:id="rId187"/>
    <p:sldId id="498" r:id="rId188"/>
    <p:sldId id="500" r:id="rId189"/>
    <p:sldId id="502" r:id="rId190"/>
    <p:sldId id="503" r:id="rId191"/>
    <p:sldId id="505" r:id="rId192"/>
    <p:sldId id="506" r:id="rId193"/>
    <p:sldId id="508" r:id="rId194"/>
    <p:sldId id="509" r:id="rId195"/>
    <p:sldId id="510" r:id="rId196"/>
    <p:sldId id="512" r:id="rId197"/>
    <p:sldId id="513" r:id="rId198"/>
    <p:sldId id="515" r:id="rId199"/>
    <p:sldId id="516" r:id="rId200"/>
    <p:sldId id="518" r:id="rId201"/>
    <p:sldId id="519" r:id="rId202"/>
    <p:sldId id="523" r:id="rId203"/>
    <p:sldId id="524" r:id="rId204"/>
    <p:sldId id="525" r:id="rId205"/>
    <p:sldId id="526" r:id="rId206"/>
    <p:sldId id="527" r:id="rId207"/>
    <p:sldId id="528" r:id="rId208"/>
    <p:sldId id="529" r:id="rId209"/>
    <p:sldId id="530" r:id="rId210"/>
    <p:sldId id="531" r:id="rId211"/>
    <p:sldId id="532" r:id="rId212"/>
    <p:sldId id="533" r:id="rId213"/>
    <p:sldId id="534" r:id="rId214"/>
    <p:sldId id="535" r:id="rId215"/>
    <p:sldId id="536" r:id="rId216"/>
    <p:sldId id="537" r:id="rId217"/>
    <p:sldId id="538" r:id="rId218"/>
    <p:sldId id="540" r:id="rId219"/>
    <p:sldId id="541" r:id="rId220"/>
    <p:sldId id="543" r:id="rId221"/>
    <p:sldId id="544" r:id="rId222"/>
    <p:sldId id="546" r:id="rId223"/>
    <p:sldId id="548" r:id="rId224"/>
    <p:sldId id="549" r:id="rId225"/>
    <p:sldId id="551" r:id="rId226"/>
    <p:sldId id="552" r:id="rId227"/>
    <p:sldId id="555" r:id="rId228"/>
    <p:sldId id="556" r:id="rId229"/>
    <p:sldId id="557" r:id="rId230"/>
    <p:sldId id="558" r:id="rId231"/>
    <p:sldId id="560" r:id="rId232"/>
    <p:sldId id="561" r:id="rId233"/>
    <p:sldId id="563" r:id="rId234"/>
    <p:sldId id="564" r:id="rId235"/>
    <p:sldId id="565" r:id="rId236"/>
    <p:sldId id="566" r:id="rId237"/>
    <p:sldId id="567" r:id="rId238"/>
    <p:sldId id="568" r:id="rId239"/>
    <p:sldId id="569" r:id="rId240"/>
    <p:sldId id="571" r:id="rId241"/>
    <p:sldId id="572" r:id="rId242"/>
    <p:sldId id="574" r:id="rId243"/>
    <p:sldId id="576" r:id="rId244"/>
    <p:sldId id="577" r:id="rId245"/>
    <p:sldId id="578" r:id="rId246"/>
    <p:sldId id="579" r:id="rId247"/>
    <p:sldId id="580" r:id="rId248"/>
    <p:sldId id="582" r:id="rId249"/>
    <p:sldId id="583" r:id="rId250"/>
    <p:sldId id="585" r:id="rId251"/>
    <p:sldId id="587" r:id="rId252"/>
    <p:sldId id="588" r:id="rId253"/>
    <p:sldId id="589" r:id="rId254"/>
    <p:sldId id="590" r:id="rId255"/>
    <p:sldId id="592" r:id="rId256"/>
    <p:sldId id="593" r:id="rId257"/>
    <p:sldId id="594" r:id="rId258"/>
    <p:sldId id="596" r:id="rId259"/>
    <p:sldId id="597" r:id="rId260"/>
    <p:sldId id="598" r:id="rId261"/>
    <p:sldId id="599" r:id="rId262"/>
    <p:sldId id="600" r:id="rId263"/>
    <p:sldId id="601" r:id="rId264"/>
    <p:sldId id="602" r:id="rId265"/>
    <p:sldId id="603" r:id="rId266"/>
    <p:sldId id="604" r:id="rId267"/>
    <p:sldId id="606" r:id="rId268"/>
    <p:sldId id="607" r:id="rId269"/>
    <p:sldId id="609" r:id="rId270"/>
    <p:sldId id="610" r:id="rId271"/>
    <p:sldId id="611" r:id="rId272"/>
    <p:sldId id="612" r:id="rId273"/>
    <p:sldId id="613" r:id="rId274"/>
    <p:sldId id="614" r:id="rId275"/>
    <p:sldId id="615" r:id="rId276"/>
    <p:sldId id="616" r:id="rId277"/>
    <p:sldId id="617" r:id="rId278"/>
    <p:sldId id="619" r:id="rId279"/>
    <p:sldId id="620" r:id="rId280"/>
    <p:sldId id="621" r:id="rId281"/>
    <p:sldId id="622" r:id="rId282"/>
    <p:sldId id="624" r:id="rId283"/>
    <p:sldId id="625" r:id="rId284"/>
    <p:sldId id="626" r:id="rId285"/>
    <p:sldId id="627" r:id="rId286"/>
    <p:sldId id="628" r:id="rId287"/>
    <p:sldId id="629" r:id="rId288"/>
    <p:sldId id="630" r:id="rId289"/>
    <p:sldId id="633" r:id="rId290"/>
  </p:sldIdLst>
  <p:sldSz cx="9144000" cy="6858000" type="screen4x3"/>
  <p:notesSz cx="10234613" cy="7099300"/>
  <p:defaultTextStyle>
    <a:defPPr>
      <a:defRPr lang="zh-TW"/>
    </a:defPPr>
    <a:lvl1pPr algn="l" rtl="0" fontAlgn="base">
      <a:spcBef>
        <a:spcPct val="0"/>
      </a:spcBef>
      <a:spcAft>
        <a:spcPct val="0"/>
      </a:spcAft>
      <a:defRPr kumimoji="1" sz="36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36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36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36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36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36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36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36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36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5F5F5F"/>
    <a:srgbClr val="339966"/>
    <a:srgbClr val="FF3300"/>
    <a:srgbClr val="F5CDDF"/>
    <a:srgbClr val="0000FF"/>
    <a:srgbClr val="FFFFFF"/>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5" autoAdjust="0"/>
    <p:restoredTop sz="94590" autoAdjust="0"/>
  </p:normalViewPr>
  <p:slideViewPr>
    <p:cSldViewPr>
      <p:cViewPr>
        <p:scale>
          <a:sx n="66" d="100"/>
          <a:sy n="66" d="100"/>
        </p:scale>
        <p:origin x="187" y="83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6534"/>
    </p:cViewPr>
  </p:sorterViewPr>
  <p:notesViewPr>
    <p:cSldViewPr>
      <p:cViewPr varScale="1">
        <p:scale>
          <a:sx n="77" d="100"/>
          <a:sy n="77" d="100"/>
        </p:scale>
        <p:origin x="-802" y="-91"/>
      </p:cViewPr>
      <p:guideLst>
        <p:guide orient="horz" pos="2236"/>
        <p:guide pos="3223"/>
      </p:guideLst>
    </p:cSldViewPr>
  </p:notes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notesMaster" Target="notesMasters/notesMaster1.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92" Type="http://schemas.openxmlformats.org/officeDocument/2006/relationships/handoutMaster" Target="handoutMasters/handoutMaster1.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tableStyles" Target="tableStyles.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289.xml"/><Relationship Id="rId5" Type="http://schemas.openxmlformats.org/officeDocument/2006/relationships/slide" Target="slides/slide7.xml"/><Relationship Id="rId4"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435475" cy="354013"/>
          </a:xfrm>
          <a:prstGeom prst="rect">
            <a:avLst/>
          </a:prstGeom>
          <a:noFill/>
          <a:ln w="9525">
            <a:noFill/>
            <a:miter lim="800000"/>
            <a:headEnd/>
            <a:tailEnd/>
          </a:ln>
          <a:effectLst/>
        </p:spPr>
        <p:txBody>
          <a:bodyPr vert="horz" wrap="square" lIns="99047" tIns="49523" rIns="99047" bIns="49523" numCol="1" anchor="t" anchorCtr="0" compatLnSpc="1">
            <a:prstTxWarp prst="textNoShape">
              <a:avLst/>
            </a:prstTxWarp>
          </a:bodyPr>
          <a:lstStyle>
            <a:lvl1pPr defTabSz="990600">
              <a:defRPr sz="1300"/>
            </a:lvl1pPr>
          </a:lstStyle>
          <a:p>
            <a:endParaRPr lang="en-US" altLang="zh-TW"/>
          </a:p>
        </p:txBody>
      </p:sp>
      <p:sp>
        <p:nvSpPr>
          <p:cNvPr id="21507" name="Rectangle 3"/>
          <p:cNvSpPr>
            <a:spLocks noGrp="1" noChangeArrowheads="1"/>
          </p:cNvSpPr>
          <p:nvPr>
            <p:ph type="dt" sz="quarter" idx="1"/>
          </p:nvPr>
        </p:nvSpPr>
        <p:spPr bwMode="auto">
          <a:xfrm>
            <a:off x="5799138" y="0"/>
            <a:ext cx="4435475" cy="354013"/>
          </a:xfrm>
          <a:prstGeom prst="rect">
            <a:avLst/>
          </a:prstGeom>
          <a:noFill/>
          <a:ln w="9525">
            <a:noFill/>
            <a:miter lim="800000"/>
            <a:headEnd/>
            <a:tailEnd/>
          </a:ln>
          <a:effectLst/>
        </p:spPr>
        <p:txBody>
          <a:bodyPr vert="horz" wrap="square" lIns="99047" tIns="49523" rIns="99047" bIns="49523" numCol="1" anchor="t" anchorCtr="0" compatLnSpc="1">
            <a:prstTxWarp prst="textNoShape">
              <a:avLst/>
            </a:prstTxWarp>
          </a:bodyPr>
          <a:lstStyle>
            <a:lvl1pPr algn="r" defTabSz="990600">
              <a:defRPr sz="1300"/>
            </a:lvl1pPr>
          </a:lstStyle>
          <a:p>
            <a:endParaRPr lang="en-US" altLang="zh-TW"/>
          </a:p>
        </p:txBody>
      </p:sp>
      <p:sp>
        <p:nvSpPr>
          <p:cNvPr id="21508" name="Rectangle 4"/>
          <p:cNvSpPr>
            <a:spLocks noGrp="1" noChangeArrowheads="1"/>
          </p:cNvSpPr>
          <p:nvPr>
            <p:ph type="ftr" sz="quarter" idx="2"/>
          </p:nvPr>
        </p:nvSpPr>
        <p:spPr bwMode="auto">
          <a:xfrm>
            <a:off x="0" y="6745288"/>
            <a:ext cx="4435475" cy="354012"/>
          </a:xfrm>
          <a:prstGeom prst="rect">
            <a:avLst/>
          </a:prstGeom>
          <a:noFill/>
          <a:ln w="9525">
            <a:noFill/>
            <a:miter lim="800000"/>
            <a:headEnd/>
            <a:tailEnd/>
          </a:ln>
          <a:effectLst/>
        </p:spPr>
        <p:txBody>
          <a:bodyPr vert="horz" wrap="square" lIns="99047" tIns="49523" rIns="99047" bIns="49523" numCol="1" anchor="b" anchorCtr="0" compatLnSpc="1">
            <a:prstTxWarp prst="textNoShape">
              <a:avLst/>
            </a:prstTxWarp>
          </a:bodyPr>
          <a:lstStyle>
            <a:lvl1pPr defTabSz="990600">
              <a:defRPr sz="1300"/>
            </a:lvl1pPr>
          </a:lstStyle>
          <a:p>
            <a:endParaRPr lang="en-US" altLang="zh-TW"/>
          </a:p>
        </p:txBody>
      </p:sp>
      <p:sp>
        <p:nvSpPr>
          <p:cNvPr id="21509" name="Rectangle 5"/>
          <p:cNvSpPr>
            <a:spLocks noGrp="1" noChangeArrowheads="1"/>
          </p:cNvSpPr>
          <p:nvPr>
            <p:ph type="sldNum" sz="quarter" idx="3"/>
          </p:nvPr>
        </p:nvSpPr>
        <p:spPr bwMode="auto">
          <a:xfrm>
            <a:off x="5799138" y="6745288"/>
            <a:ext cx="4435475" cy="354012"/>
          </a:xfrm>
          <a:prstGeom prst="rect">
            <a:avLst/>
          </a:prstGeom>
          <a:noFill/>
          <a:ln w="9525">
            <a:noFill/>
            <a:miter lim="800000"/>
            <a:headEnd/>
            <a:tailEnd/>
          </a:ln>
          <a:effectLst/>
        </p:spPr>
        <p:txBody>
          <a:bodyPr vert="horz" wrap="square" lIns="99047" tIns="49523" rIns="99047" bIns="49523" numCol="1" anchor="b" anchorCtr="0" compatLnSpc="1">
            <a:prstTxWarp prst="textNoShape">
              <a:avLst/>
            </a:prstTxWarp>
          </a:bodyPr>
          <a:lstStyle>
            <a:lvl1pPr algn="r" defTabSz="990600">
              <a:defRPr sz="1300"/>
            </a:lvl1pPr>
          </a:lstStyle>
          <a:p>
            <a:fld id="{CE9D6EF7-52DD-4DCC-8E97-DAB44CF846EB}" type="slidenum">
              <a:rPr lang="en-US" altLang="zh-TW"/>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4435475" cy="354013"/>
          </a:xfrm>
          <a:prstGeom prst="rect">
            <a:avLst/>
          </a:prstGeom>
          <a:noFill/>
          <a:ln w="9525">
            <a:noFill/>
            <a:miter lim="800000"/>
            <a:headEnd/>
            <a:tailEnd/>
          </a:ln>
          <a:effectLst/>
        </p:spPr>
        <p:txBody>
          <a:bodyPr vert="horz" wrap="square" lIns="99047" tIns="49523" rIns="99047" bIns="49523" numCol="1" anchor="t" anchorCtr="0" compatLnSpc="1">
            <a:prstTxWarp prst="textNoShape">
              <a:avLst/>
            </a:prstTxWarp>
          </a:bodyPr>
          <a:lstStyle>
            <a:lvl1pPr defTabSz="990600">
              <a:defRPr sz="1300"/>
            </a:lvl1pPr>
          </a:lstStyle>
          <a:p>
            <a:endParaRPr lang="en-US" altLang="zh-TW"/>
          </a:p>
        </p:txBody>
      </p:sp>
      <p:sp>
        <p:nvSpPr>
          <p:cNvPr id="9219" name="Rectangle 3"/>
          <p:cNvSpPr>
            <a:spLocks noGrp="1" noChangeArrowheads="1"/>
          </p:cNvSpPr>
          <p:nvPr>
            <p:ph type="dt" idx="1"/>
          </p:nvPr>
        </p:nvSpPr>
        <p:spPr bwMode="auto">
          <a:xfrm>
            <a:off x="5797550" y="0"/>
            <a:ext cx="4435475" cy="354013"/>
          </a:xfrm>
          <a:prstGeom prst="rect">
            <a:avLst/>
          </a:prstGeom>
          <a:noFill/>
          <a:ln w="9525">
            <a:noFill/>
            <a:miter lim="800000"/>
            <a:headEnd/>
            <a:tailEnd/>
          </a:ln>
          <a:effectLst/>
        </p:spPr>
        <p:txBody>
          <a:bodyPr vert="horz" wrap="square" lIns="99047" tIns="49523" rIns="99047" bIns="49523" numCol="1" anchor="t" anchorCtr="0" compatLnSpc="1">
            <a:prstTxWarp prst="textNoShape">
              <a:avLst/>
            </a:prstTxWarp>
          </a:bodyPr>
          <a:lstStyle>
            <a:lvl1pPr algn="r" defTabSz="990600">
              <a:defRPr sz="1300"/>
            </a:lvl1pPr>
          </a:lstStyle>
          <a:p>
            <a:endParaRPr lang="en-US" altLang="zh-TW"/>
          </a:p>
        </p:txBody>
      </p:sp>
      <p:sp>
        <p:nvSpPr>
          <p:cNvPr id="9220" name="Rectangle 4"/>
          <p:cNvSpPr>
            <a:spLocks noGrp="1" noRot="1" noChangeAspect="1" noChangeArrowheads="1" noTextEdit="1"/>
          </p:cNvSpPr>
          <p:nvPr>
            <p:ph type="sldImg" idx="2"/>
          </p:nvPr>
        </p:nvSpPr>
        <p:spPr bwMode="auto">
          <a:xfrm>
            <a:off x="3344863" y="533400"/>
            <a:ext cx="3548062" cy="266065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1022350" y="3371850"/>
            <a:ext cx="8189913" cy="3194050"/>
          </a:xfrm>
          <a:prstGeom prst="rect">
            <a:avLst/>
          </a:prstGeom>
          <a:noFill/>
          <a:ln w="9525">
            <a:noFill/>
            <a:miter lim="800000"/>
            <a:headEnd/>
            <a:tailEnd/>
          </a:ln>
          <a:effectLst/>
        </p:spPr>
        <p:txBody>
          <a:bodyPr vert="horz" wrap="square" lIns="99047" tIns="49523" rIns="99047" bIns="49523"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9222" name="Rectangle 6"/>
          <p:cNvSpPr>
            <a:spLocks noGrp="1" noChangeArrowheads="1"/>
          </p:cNvSpPr>
          <p:nvPr>
            <p:ph type="ftr" sz="quarter" idx="4"/>
          </p:nvPr>
        </p:nvSpPr>
        <p:spPr bwMode="auto">
          <a:xfrm>
            <a:off x="0" y="6743700"/>
            <a:ext cx="4435475" cy="354013"/>
          </a:xfrm>
          <a:prstGeom prst="rect">
            <a:avLst/>
          </a:prstGeom>
          <a:noFill/>
          <a:ln w="9525">
            <a:noFill/>
            <a:miter lim="800000"/>
            <a:headEnd/>
            <a:tailEnd/>
          </a:ln>
          <a:effectLst/>
        </p:spPr>
        <p:txBody>
          <a:bodyPr vert="horz" wrap="square" lIns="99047" tIns="49523" rIns="99047" bIns="49523" numCol="1" anchor="b" anchorCtr="0" compatLnSpc="1">
            <a:prstTxWarp prst="textNoShape">
              <a:avLst/>
            </a:prstTxWarp>
          </a:bodyPr>
          <a:lstStyle>
            <a:lvl1pPr defTabSz="990600">
              <a:defRPr sz="1300"/>
            </a:lvl1pPr>
          </a:lstStyle>
          <a:p>
            <a:endParaRPr lang="en-US" altLang="zh-TW"/>
          </a:p>
        </p:txBody>
      </p:sp>
      <p:sp>
        <p:nvSpPr>
          <p:cNvPr id="9223" name="Rectangle 7"/>
          <p:cNvSpPr>
            <a:spLocks noGrp="1" noChangeArrowheads="1"/>
          </p:cNvSpPr>
          <p:nvPr>
            <p:ph type="sldNum" sz="quarter" idx="5"/>
          </p:nvPr>
        </p:nvSpPr>
        <p:spPr bwMode="auto">
          <a:xfrm>
            <a:off x="5797550" y="6743700"/>
            <a:ext cx="4435475" cy="354013"/>
          </a:xfrm>
          <a:prstGeom prst="rect">
            <a:avLst/>
          </a:prstGeom>
          <a:noFill/>
          <a:ln w="9525">
            <a:noFill/>
            <a:miter lim="800000"/>
            <a:headEnd/>
            <a:tailEnd/>
          </a:ln>
          <a:effectLst/>
        </p:spPr>
        <p:txBody>
          <a:bodyPr vert="horz" wrap="square" lIns="99047" tIns="49523" rIns="99047" bIns="49523" numCol="1" anchor="b" anchorCtr="0" compatLnSpc="1">
            <a:prstTxWarp prst="textNoShape">
              <a:avLst/>
            </a:prstTxWarp>
          </a:bodyPr>
          <a:lstStyle>
            <a:lvl1pPr algn="r" defTabSz="990600">
              <a:defRPr sz="1300"/>
            </a:lvl1pPr>
          </a:lstStyle>
          <a:p>
            <a:fld id="{BE2E2E20-AAFE-4C3E-B69D-3BE6219E902A}"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FD84F7-7CED-4C35-AD02-98B641C5A3B4}" type="slidenum">
              <a:rPr lang="en-US" altLang="zh-TW"/>
              <a:pPr/>
              <a:t>1</a:t>
            </a:fld>
            <a:endParaRPr lang="en-US" altLang="zh-TW"/>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D9650C-60BD-4A23-AE12-912A24605239}" type="slidenum">
              <a:rPr lang="en-US" altLang="zh-TW"/>
              <a:pPr/>
              <a:t>2</a:t>
            </a:fld>
            <a:endParaRPr lang="en-US" altLang="zh-TW"/>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D69B1-86F1-4C0F-8CF5-7CD0921E14D1}" type="slidenum">
              <a:rPr lang="en-US" altLang="zh-TW"/>
              <a:pPr/>
              <a:t>8</a:t>
            </a:fld>
            <a:endParaRPr lang="en-US" altLang="zh-TW"/>
          </a:p>
        </p:txBody>
      </p:sp>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5886E5-C079-42B7-895A-09C03D804F9E}" type="slidenum">
              <a:rPr lang="en-US" altLang="zh-TW"/>
              <a:pPr/>
              <a:t>16</a:t>
            </a:fld>
            <a:endParaRPr lang="en-US" altLang="zh-TW"/>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3171" name="Rectangle 99"/>
          <p:cNvSpPr>
            <a:spLocks noGrp="1" noChangeArrowheads="1"/>
          </p:cNvSpPr>
          <p:nvPr>
            <p:ph type="ctrTitle" sz="quarter"/>
          </p:nvPr>
        </p:nvSpPr>
        <p:spPr>
          <a:xfrm>
            <a:off x="1258888" y="2209800"/>
            <a:ext cx="7504112" cy="1143000"/>
          </a:xfrm>
        </p:spPr>
        <p:txBody>
          <a:bodyPr/>
          <a:lstStyle>
            <a:lvl1pPr algn="ctr">
              <a:defRPr sz="4600"/>
            </a:lvl1pPr>
          </a:lstStyle>
          <a:p>
            <a:r>
              <a:rPr lang="zh-TW" altLang="en-US"/>
              <a:t>按一下以編輯母片標題樣式</a:t>
            </a:r>
          </a:p>
        </p:txBody>
      </p:sp>
      <p:sp>
        <p:nvSpPr>
          <p:cNvPr id="3172" name="Rectangle 100"/>
          <p:cNvSpPr>
            <a:spLocks noGrp="1" noChangeArrowheads="1"/>
          </p:cNvSpPr>
          <p:nvPr>
            <p:ph type="subTitle" sz="quarter" idx="1"/>
          </p:nvPr>
        </p:nvSpPr>
        <p:spPr>
          <a:xfrm>
            <a:off x="2438400" y="3886200"/>
            <a:ext cx="5334000" cy="1752600"/>
          </a:xfrm>
        </p:spPr>
        <p:txBody>
          <a:bodyPr/>
          <a:lstStyle>
            <a:lvl1pPr marL="0" indent="0">
              <a:buFontTx/>
              <a:buNone/>
              <a:defRPr/>
            </a:lvl1pPr>
          </a:lstStyle>
          <a:p>
            <a:r>
              <a:rPr lang="zh-TW" altLang="en-US"/>
              <a:t>按一下以編輯母片副標題樣式</a:t>
            </a:r>
          </a:p>
        </p:txBody>
      </p:sp>
      <p:sp>
        <p:nvSpPr>
          <p:cNvPr id="3173" name="Rectangle 101"/>
          <p:cNvSpPr>
            <a:spLocks noGrp="1" noChangeArrowheads="1"/>
          </p:cNvSpPr>
          <p:nvPr>
            <p:ph type="dt" sz="quarter" idx="2"/>
          </p:nvPr>
        </p:nvSpPr>
        <p:spPr>
          <a:xfrm>
            <a:off x="685800" y="6248400"/>
            <a:ext cx="1905000" cy="457200"/>
          </a:xfrm>
        </p:spPr>
        <p:txBody>
          <a:bodyPr/>
          <a:lstStyle>
            <a:lvl1pPr>
              <a:defRPr/>
            </a:lvl1pPr>
          </a:lstStyle>
          <a:p>
            <a:endParaRPr lang="en-US" altLang="zh-TW"/>
          </a:p>
        </p:txBody>
      </p:sp>
      <p:sp>
        <p:nvSpPr>
          <p:cNvPr id="3174" name="Rectangle 102"/>
          <p:cNvSpPr>
            <a:spLocks noGrp="1" noChangeArrowheads="1"/>
          </p:cNvSpPr>
          <p:nvPr>
            <p:ph type="ftr" sz="quarter" idx="3"/>
          </p:nvPr>
        </p:nvSpPr>
        <p:spPr>
          <a:xfrm>
            <a:off x="3124200" y="6248400"/>
            <a:ext cx="2895600" cy="457200"/>
          </a:xfrm>
        </p:spPr>
        <p:txBody>
          <a:bodyPr/>
          <a:lstStyle>
            <a:lvl1pPr>
              <a:defRPr/>
            </a:lvl1pPr>
          </a:lstStyle>
          <a:p>
            <a:endParaRPr lang="en-US" altLang="zh-TW"/>
          </a:p>
        </p:txBody>
      </p:sp>
      <p:sp>
        <p:nvSpPr>
          <p:cNvPr id="3175" name="Rectangle 103"/>
          <p:cNvSpPr>
            <a:spLocks noGrp="1" noChangeArrowheads="1"/>
          </p:cNvSpPr>
          <p:nvPr>
            <p:ph type="sldNum" sz="quarter" idx="4"/>
          </p:nvPr>
        </p:nvSpPr>
        <p:spPr>
          <a:xfrm>
            <a:off x="6553200" y="6248400"/>
            <a:ext cx="1905000" cy="457200"/>
          </a:xfrm>
        </p:spPr>
        <p:txBody>
          <a:bodyPr anchor="t" anchorCtr="0"/>
          <a:lstStyle>
            <a:lvl1pPr>
              <a:defRPr>
                <a:solidFill>
                  <a:schemeClr val="tx1"/>
                </a:solidFill>
                <a:latin typeface="+mn-lt"/>
              </a:defRPr>
            </a:lvl1pPr>
          </a:lstStyle>
          <a:p>
            <a:fld id="{B7755B5E-FAEF-4689-849B-1DABE8859B37}" type="slidenum">
              <a:rPr lang="en-US" altLang="zh-TW"/>
              <a:pPr/>
              <a:t>‹#›</a:t>
            </a:fld>
            <a:endParaRPr lang="en-US" altLang="zh-TW"/>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88BE8278-4F5D-4994-A822-5C86A76A80DA}"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609600"/>
            <a:ext cx="1943100" cy="54832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85800" y="609600"/>
            <a:ext cx="5676900" cy="54832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F848000E-8C44-4E63-9675-BAD980D022BA}" type="slidenum">
              <a:rPr lang="en-US" altLang="zh-TW"/>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838200" y="609600"/>
            <a:ext cx="76200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685800" y="1844675"/>
            <a:ext cx="7772400" cy="4248150"/>
          </a:xfrm>
        </p:spPr>
        <p:txBody>
          <a:bodyPr/>
          <a:lstStyle/>
          <a:p>
            <a:endParaRPr lang="zh-TW" altLang="en-US"/>
          </a:p>
        </p:txBody>
      </p:sp>
      <p:sp>
        <p:nvSpPr>
          <p:cNvPr id="4" name="日期版面配置區 3"/>
          <p:cNvSpPr>
            <a:spLocks noGrp="1"/>
          </p:cNvSpPr>
          <p:nvPr>
            <p:ph type="dt" sz="half" idx="10"/>
          </p:nvPr>
        </p:nvSpPr>
        <p:spPr>
          <a:xfrm>
            <a:off x="3886200" y="6248400"/>
            <a:ext cx="1905000" cy="457200"/>
          </a:xfrm>
        </p:spPr>
        <p:txBody>
          <a:bodyPr/>
          <a:lstStyle>
            <a:lvl1pPr>
              <a:defRPr/>
            </a:lvl1pPr>
          </a:lstStyle>
          <a:p>
            <a:endParaRPr lang="en-US" altLang="zh-TW"/>
          </a:p>
        </p:txBody>
      </p:sp>
      <p:sp>
        <p:nvSpPr>
          <p:cNvPr id="5" name="頁尾版面配置區 4"/>
          <p:cNvSpPr>
            <a:spLocks noGrp="1"/>
          </p:cNvSpPr>
          <p:nvPr>
            <p:ph type="ftr" sz="quarter" idx="11"/>
          </p:nvPr>
        </p:nvSpPr>
        <p:spPr>
          <a:xfrm>
            <a:off x="611188" y="6248400"/>
            <a:ext cx="2895600" cy="457200"/>
          </a:xfrm>
        </p:spPr>
        <p:txBody>
          <a:bodyPr/>
          <a:lstStyle>
            <a:lvl1pPr>
              <a:defRPr/>
            </a:lvl1pPr>
          </a:lstStyle>
          <a:p>
            <a:endParaRPr lang="en-US" altLang="zh-TW"/>
          </a:p>
        </p:txBody>
      </p:sp>
      <p:sp>
        <p:nvSpPr>
          <p:cNvPr id="6" name="投影片編號版面配置區 5"/>
          <p:cNvSpPr>
            <a:spLocks noGrp="1"/>
          </p:cNvSpPr>
          <p:nvPr>
            <p:ph type="sldNum" sz="quarter" idx="12"/>
          </p:nvPr>
        </p:nvSpPr>
        <p:spPr>
          <a:xfrm>
            <a:off x="8001000" y="6248400"/>
            <a:ext cx="685800" cy="457200"/>
          </a:xfrm>
        </p:spPr>
        <p:txBody>
          <a:bodyPr/>
          <a:lstStyle>
            <a:lvl1pPr>
              <a:defRPr/>
            </a:lvl1pPr>
          </a:lstStyle>
          <a:p>
            <a:fld id="{EE701D6A-B4C6-45AA-BED1-D1AB970B1F93}" type="slidenum">
              <a:rPr lang="en-US" altLang="zh-TW"/>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838200" y="609600"/>
            <a:ext cx="76200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85800" y="1844675"/>
            <a:ext cx="3810000" cy="42481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844675"/>
            <a:ext cx="3810000" cy="42481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3886200" y="6248400"/>
            <a:ext cx="1905000" cy="457200"/>
          </a:xfrm>
        </p:spPr>
        <p:txBody>
          <a:bodyPr/>
          <a:lstStyle>
            <a:lvl1pPr>
              <a:defRPr/>
            </a:lvl1pPr>
          </a:lstStyle>
          <a:p>
            <a:endParaRPr lang="en-US" altLang="zh-TW"/>
          </a:p>
        </p:txBody>
      </p:sp>
      <p:sp>
        <p:nvSpPr>
          <p:cNvPr id="6" name="頁尾版面配置區 5"/>
          <p:cNvSpPr>
            <a:spLocks noGrp="1"/>
          </p:cNvSpPr>
          <p:nvPr>
            <p:ph type="ftr" sz="quarter" idx="11"/>
          </p:nvPr>
        </p:nvSpPr>
        <p:spPr>
          <a:xfrm>
            <a:off x="611188" y="62484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8001000" y="6248400"/>
            <a:ext cx="685800" cy="457200"/>
          </a:xfrm>
        </p:spPr>
        <p:txBody>
          <a:bodyPr/>
          <a:lstStyle>
            <a:lvl1pPr>
              <a:defRPr/>
            </a:lvl1pPr>
          </a:lstStyle>
          <a:p>
            <a:fld id="{BEA1D0A3-C491-41C9-96A8-77676C96C7CB}"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a:xfrm>
            <a:off x="7596336" y="6248400"/>
            <a:ext cx="1440160" cy="457200"/>
          </a:xfrm>
        </p:spPr>
        <p:txBody>
          <a:bodyPr/>
          <a:lstStyle>
            <a:lvl1pPr>
              <a:defRPr sz="4800"/>
            </a:lvl1pPr>
          </a:lstStyle>
          <a:p>
            <a:fld id="{47106AFC-2916-4B95-B130-D1BEB946DD3A}" type="slidenum">
              <a:rPr lang="en-US" altLang="zh-TW" smtClean="0"/>
              <a:pPr/>
              <a:t>‹#›</a:t>
            </a:fld>
            <a:endParaRPr lang="en-US"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FCACE5C2-1A18-43CC-BE17-DA3AB3490905}"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844675"/>
            <a:ext cx="38100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844675"/>
            <a:ext cx="38100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4D5D857A-EBC6-40F1-BD45-53D89AA2351C}"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368AB53B-FF34-4F40-8259-BC64101037CA}"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5B6D2547-232D-410F-A592-372F94BBE425}"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6351AA0C-7ED0-491D-A3DD-8896A1DDE934}"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F5385171-DEE8-4ABB-8311-CDDF97566BFC}"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F21FB2AE-C741-4B34-9CAA-E29E57331076}"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ablmcc.edu.hk/~scy/"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46" name="Rectangle 98"/>
          <p:cNvSpPr>
            <a:spLocks noGrp="1" noChangeArrowheads="1"/>
          </p:cNvSpPr>
          <p:nvPr>
            <p:ph type="title"/>
          </p:nvPr>
        </p:nvSpPr>
        <p:spPr bwMode="auto">
          <a:xfrm>
            <a:off x="838200" y="6096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2147" name="Rectangle 99"/>
          <p:cNvSpPr>
            <a:spLocks noGrp="1" noChangeArrowheads="1"/>
          </p:cNvSpPr>
          <p:nvPr>
            <p:ph type="body" idx="1"/>
          </p:nvPr>
        </p:nvSpPr>
        <p:spPr bwMode="auto">
          <a:xfrm>
            <a:off x="685800" y="1844675"/>
            <a:ext cx="7772400" cy="424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148" name="Rectangle 100"/>
          <p:cNvSpPr>
            <a:spLocks noGrp="1" noChangeArrowheads="1"/>
          </p:cNvSpPr>
          <p:nvPr>
            <p:ph type="dt" sz="half" idx="2"/>
          </p:nvPr>
        </p:nvSpPr>
        <p:spPr bwMode="auto">
          <a:xfrm>
            <a:off x="3886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endParaRPr lang="en-US" altLang="zh-TW"/>
          </a:p>
        </p:txBody>
      </p:sp>
      <p:sp>
        <p:nvSpPr>
          <p:cNvPr id="2149" name="Rectangle 101"/>
          <p:cNvSpPr>
            <a:spLocks noGrp="1" noChangeArrowheads="1"/>
          </p:cNvSpPr>
          <p:nvPr>
            <p:ph type="ftr" sz="quarter" idx="3"/>
          </p:nvPr>
        </p:nvSpPr>
        <p:spPr bwMode="auto">
          <a:xfrm>
            <a:off x="611188"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zh-TW"/>
          </a:p>
        </p:txBody>
      </p:sp>
      <p:sp>
        <p:nvSpPr>
          <p:cNvPr id="2150" name="Rectangle 10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kumimoji="0" sz="1600">
                <a:solidFill>
                  <a:srgbClr val="003366"/>
                </a:solidFill>
                <a:latin typeface="Verdana" pitchFamily="34" charset="0"/>
              </a:defRPr>
            </a:lvl1pPr>
          </a:lstStyle>
          <a:p>
            <a:fld id="{7B058E0A-1BB6-4643-A436-297A07C54362}" type="slidenum">
              <a:rPr lang="en-US" altLang="zh-TW"/>
              <a:pPr/>
              <a:t>‹#›</a:t>
            </a:fld>
            <a:endParaRPr lang="en-US" altLang="zh-TW"/>
          </a:p>
        </p:txBody>
      </p:sp>
      <p:sp>
        <p:nvSpPr>
          <p:cNvPr id="2151" name="AutoShape 103">
            <a:hlinkClick r:id="" action="ppaction://hlinkshowjump?jump=nextslide" highlightClick="1"/>
          </p:cNvPr>
          <p:cNvSpPr>
            <a:spLocks noChangeArrowheads="1"/>
          </p:cNvSpPr>
          <p:nvPr userDrawn="1"/>
        </p:nvSpPr>
        <p:spPr bwMode="auto">
          <a:xfrm>
            <a:off x="8532813" y="115888"/>
            <a:ext cx="504825" cy="503237"/>
          </a:xfrm>
          <a:prstGeom prst="actionButtonForwardNext">
            <a:avLst/>
          </a:prstGeom>
          <a:solidFill>
            <a:schemeClr val="accent1"/>
          </a:solidFill>
          <a:ln w="9525">
            <a:noFill/>
            <a:miter lim="800000"/>
            <a:headEnd/>
            <a:tailEnd/>
          </a:ln>
          <a:effectLst/>
        </p:spPr>
        <p:txBody>
          <a:bodyPr wrap="none" anchor="ctr"/>
          <a:lstStyle/>
          <a:p>
            <a:endParaRPr lang="zh-TW" altLang="en-US"/>
          </a:p>
        </p:txBody>
      </p:sp>
      <p:sp>
        <p:nvSpPr>
          <p:cNvPr id="2152" name="AutoShape 104">
            <a:hlinkClick r:id="" action="ppaction://hlinkshowjump?jump=previousslide" highlightClick="1"/>
          </p:cNvPr>
          <p:cNvSpPr>
            <a:spLocks noChangeArrowheads="1"/>
          </p:cNvSpPr>
          <p:nvPr userDrawn="1"/>
        </p:nvSpPr>
        <p:spPr bwMode="auto">
          <a:xfrm>
            <a:off x="7956550" y="115888"/>
            <a:ext cx="504825" cy="503237"/>
          </a:xfrm>
          <a:prstGeom prst="actionButtonBackPrevious">
            <a:avLst/>
          </a:prstGeom>
          <a:solidFill>
            <a:schemeClr val="accent1"/>
          </a:solidFill>
          <a:ln w="9525">
            <a:noFill/>
            <a:miter lim="800000"/>
            <a:headEnd/>
            <a:tailEnd/>
          </a:ln>
          <a:effectLst/>
        </p:spPr>
        <p:txBody>
          <a:bodyPr wrap="none" anchor="ctr"/>
          <a:lstStyle/>
          <a:p>
            <a:endParaRPr lang="zh-TW" altLang="en-US"/>
          </a:p>
        </p:txBody>
      </p:sp>
      <p:sp>
        <p:nvSpPr>
          <p:cNvPr id="2154" name="AutoShape 106">
            <a:hlinkClick r:id="rId15"/>
          </p:cNvPr>
          <p:cNvSpPr>
            <a:spLocks noChangeArrowheads="1"/>
          </p:cNvSpPr>
          <p:nvPr userDrawn="1"/>
        </p:nvSpPr>
        <p:spPr bwMode="auto">
          <a:xfrm>
            <a:off x="179388" y="188913"/>
            <a:ext cx="576262" cy="504825"/>
          </a:xfrm>
          <a:custGeom>
            <a:avLst/>
            <a:gdLst>
              <a:gd name="G0" fmla="+- 3494 0 0"/>
              <a:gd name="G1" fmla="+- 21600 0 3494"/>
              <a:gd name="G2" fmla="+- 21600 0 349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494" y="10800"/>
                </a:moveTo>
                <a:cubicBezTo>
                  <a:pt x="3494" y="14835"/>
                  <a:pt x="6765" y="18106"/>
                  <a:pt x="10800" y="18106"/>
                </a:cubicBezTo>
                <a:cubicBezTo>
                  <a:pt x="14835" y="18106"/>
                  <a:pt x="18106" y="14835"/>
                  <a:pt x="18106" y="10800"/>
                </a:cubicBezTo>
                <a:cubicBezTo>
                  <a:pt x="18106" y="6765"/>
                  <a:pt x="14835" y="3494"/>
                  <a:pt x="10800" y="3494"/>
                </a:cubicBezTo>
                <a:cubicBezTo>
                  <a:pt x="6765" y="3494"/>
                  <a:pt x="3494" y="6765"/>
                  <a:pt x="3494" y="10800"/>
                </a:cubicBezTo>
                <a:close/>
              </a:path>
            </a:pathLst>
          </a:custGeom>
          <a:noFill/>
          <a:ln w="9525">
            <a:solidFill>
              <a:schemeClr val="bg2"/>
            </a:solidFill>
            <a:prstDash val="sysDot"/>
            <a:round/>
            <a:headEnd/>
            <a:tailEnd/>
          </a:ln>
          <a:effec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hf hdr="0" ftr="0" dt="0"/>
  <p:txStyles>
    <p:titleStyle>
      <a:lvl1pPr algn="l" rtl="0" fontAlgn="base">
        <a:spcBef>
          <a:spcPct val="0"/>
        </a:spcBef>
        <a:spcAft>
          <a:spcPct val="0"/>
        </a:spcAft>
        <a:defRPr kumimoji="1" sz="4200">
          <a:solidFill>
            <a:srgbClr val="003366"/>
          </a:solidFill>
          <a:latin typeface="+mj-lt"/>
          <a:ea typeface="+mj-ea"/>
          <a:cs typeface="+mj-cs"/>
        </a:defRPr>
      </a:lvl1pPr>
      <a:lvl2pPr algn="l" rtl="0" fontAlgn="base">
        <a:spcBef>
          <a:spcPct val="0"/>
        </a:spcBef>
        <a:spcAft>
          <a:spcPct val="0"/>
        </a:spcAft>
        <a:defRPr kumimoji="1" sz="4200">
          <a:solidFill>
            <a:srgbClr val="003366"/>
          </a:solidFill>
          <a:latin typeface="Times New Roman" pitchFamily="18" charset="0"/>
          <a:ea typeface="標楷體" pitchFamily="65" charset="-120"/>
        </a:defRPr>
      </a:lvl2pPr>
      <a:lvl3pPr algn="l" rtl="0" fontAlgn="base">
        <a:spcBef>
          <a:spcPct val="0"/>
        </a:spcBef>
        <a:spcAft>
          <a:spcPct val="0"/>
        </a:spcAft>
        <a:defRPr kumimoji="1" sz="4200">
          <a:solidFill>
            <a:srgbClr val="003366"/>
          </a:solidFill>
          <a:latin typeface="Times New Roman" pitchFamily="18" charset="0"/>
          <a:ea typeface="標楷體" pitchFamily="65" charset="-120"/>
        </a:defRPr>
      </a:lvl3pPr>
      <a:lvl4pPr algn="l" rtl="0" fontAlgn="base">
        <a:spcBef>
          <a:spcPct val="0"/>
        </a:spcBef>
        <a:spcAft>
          <a:spcPct val="0"/>
        </a:spcAft>
        <a:defRPr kumimoji="1" sz="4200">
          <a:solidFill>
            <a:srgbClr val="003366"/>
          </a:solidFill>
          <a:latin typeface="Times New Roman" pitchFamily="18" charset="0"/>
          <a:ea typeface="標楷體" pitchFamily="65" charset="-120"/>
        </a:defRPr>
      </a:lvl4pPr>
      <a:lvl5pPr algn="l" rtl="0" fontAlgn="base">
        <a:spcBef>
          <a:spcPct val="0"/>
        </a:spcBef>
        <a:spcAft>
          <a:spcPct val="0"/>
        </a:spcAft>
        <a:defRPr kumimoji="1" sz="4200">
          <a:solidFill>
            <a:srgbClr val="003366"/>
          </a:solidFill>
          <a:latin typeface="Times New Roman" pitchFamily="18" charset="0"/>
          <a:ea typeface="標楷體" pitchFamily="65" charset="-120"/>
        </a:defRPr>
      </a:lvl5pPr>
      <a:lvl6pPr marL="457200" algn="l" rtl="0" fontAlgn="base">
        <a:spcBef>
          <a:spcPct val="0"/>
        </a:spcBef>
        <a:spcAft>
          <a:spcPct val="0"/>
        </a:spcAft>
        <a:defRPr kumimoji="1" sz="4200">
          <a:solidFill>
            <a:srgbClr val="003366"/>
          </a:solidFill>
          <a:latin typeface="Times New Roman" pitchFamily="18" charset="0"/>
          <a:ea typeface="標楷體" pitchFamily="65" charset="-120"/>
        </a:defRPr>
      </a:lvl6pPr>
      <a:lvl7pPr marL="914400" algn="l" rtl="0" fontAlgn="base">
        <a:spcBef>
          <a:spcPct val="0"/>
        </a:spcBef>
        <a:spcAft>
          <a:spcPct val="0"/>
        </a:spcAft>
        <a:defRPr kumimoji="1" sz="4200">
          <a:solidFill>
            <a:srgbClr val="003366"/>
          </a:solidFill>
          <a:latin typeface="Times New Roman" pitchFamily="18" charset="0"/>
          <a:ea typeface="標楷體" pitchFamily="65" charset="-120"/>
        </a:defRPr>
      </a:lvl7pPr>
      <a:lvl8pPr marL="1371600" algn="l" rtl="0" fontAlgn="base">
        <a:spcBef>
          <a:spcPct val="0"/>
        </a:spcBef>
        <a:spcAft>
          <a:spcPct val="0"/>
        </a:spcAft>
        <a:defRPr kumimoji="1" sz="4200">
          <a:solidFill>
            <a:srgbClr val="003366"/>
          </a:solidFill>
          <a:latin typeface="Times New Roman" pitchFamily="18" charset="0"/>
          <a:ea typeface="標楷體" pitchFamily="65" charset="-120"/>
        </a:defRPr>
      </a:lvl8pPr>
      <a:lvl9pPr marL="1828800" algn="l" rtl="0" fontAlgn="base">
        <a:spcBef>
          <a:spcPct val="0"/>
        </a:spcBef>
        <a:spcAft>
          <a:spcPct val="0"/>
        </a:spcAft>
        <a:defRPr kumimoji="1" sz="4200">
          <a:solidFill>
            <a:srgbClr val="003366"/>
          </a:solidFill>
          <a:latin typeface="Times New Roman" pitchFamily="18" charset="0"/>
          <a:ea typeface="標楷體" pitchFamily="65"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slide" Target="slide160.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slide" Target="slide167.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slide" Target="slide248.xm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blmcc.edu.hk/~scy/home/javascript/ascii.htm"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8" Type="http://schemas.openxmlformats.org/officeDocument/2006/relationships/slide" Target="slide143.xml"/><Relationship Id="rId13" Type="http://schemas.openxmlformats.org/officeDocument/2006/relationships/slide" Target="slide248.xml"/><Relationship Id="rId3" Type="http://schemas.openxmlformats.org/officeDocument/2006/relationships/slide" Target="slide18.xml"/><Relationship Id="rId7" Type="http://schemas.openxmlformats.org/officeDocument/2006/relationships/slide" Target="slide118.xml"/><Relationship Id="rId12" Type="http://schemas.openxmlformats.org/officeDocument/2006/relationships/slide" Target="slide22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92.xml"/><Relationship Id="rId11" Type="http://schemas.openxmlformats.org/officeDocument/2006/relationships/slide" Target="slide202.xml"/><Relationship Id="rId5" Type="http://schemas.openxmlformats.org/officeDocument/2006/relationships/slide" Target="slide67.xml"/><Relationship Id="rId10" Type="http://schemas.openxmlformats.org/officeDocument/2006/relationships/slide" Target="slide180.xml"/><Relationship Id="rId4" Type="http://schemas.openxmlformats.org/officeDocument/2006/relationships/slide" Target="slide44.xml"/><Relationship Id="rId9" Type="http://schemas.openxmlformats.org/officeDocument/2006/relationships/slide" Target="slide16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ablmcc.edu.hk/~scy/home/javascript/ascii.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ablmcc.edu.hk/~scy/home/javascript/printf.ht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015FB7A1-B899-4994-8B79-0330ABA88D62}" type="slidenum">
              <a:rPr lang="en-US" altLang="zh-TW"/>
              <a:pPr/>
              <a:t>1</a:t>
            </a:fld>
            <a:endParaRPr lang="en-US" altLang="zh-TW"/>
          </a:p>
        </p:txBody>
      </p:sp>
      <p:sp>
        <p:nvSpPr>
          <p:cNvPr id="4098" name="Rectangle 2"/>
          <p:cNvSpPr>
            <a:spLocks noGrp="1" noChangeArrowheads="1"/>
          </p:cNvSpPr>
          <p:nvPr>
            <p:ph type="title"/>
          </p:nvPr>
        </p:nvSpPr>
        <p:spPr/>
        <p:txBody>
          <a:bodyPr/>
          <a:lstStyle/>
          <a:p>
            <a:r>
              <a:rPr lang="zh-TW" altLang="en-US" sz="3600" dirty="0"/>
              <a:t>書名：輕鬆學習</a:t>
            </a:r>
            <a:r>
              <a:rPr lang="en-US" altLang="zh-TW" sz="3600" dirty="0"/>
              <a:t>C</a:t>
            </a:r>
            <a:r>
              <a:rPr lang="zh-TW" altLang="en-US" sz="3600" dirty="0"/>
              <a:t>語言</a:t>
            </a:r>
            <a:r>
              <a:rPr lang="en-US" altLang="zh-TW" sz="2000" dirty="0">
                <a:solidFill>
                  <a:srgbClr val="FF3300"/>
                </a:solidFill>
                <a:latin typeface="Courier New" pitchFamily="49" charset="0"/>
                <a:hlinkClick r:id="" action="ppaction://hlinkshowjump?jump=lastslide"/>
              </a:rPr>
              <a:t>TOC</a:t>
            </a:r>
            <a:endParaRPr lang="en-US" altLang="zh-TW" sz="2000" dirty="0">
              <a:solidFill>
                <a:srgbClr val="FF3300"/>
              </a:solidFill>
              <a:latin typeface="Courier New" pitchFamily="49" charset="0"/>
            </a:endParaRPr>
          </a:p>
        </p:txBody>
      </p:sp>
      <p:sp>
        <p:nvSpPr>
          <p:cNvPr id="4100" name="Rectangle 4"/>
          <p:cNvSpPr>
            <a:spLocks noGrp="1" noChangeArrowheads="1"/>
          </p:cNvSpPr>
          <p:nvPr>
            <p:ph type="body" idx="1"/>
          </p:nvPr>
        </p:nvSpPr>
        <p:spPr/>
        <p:txBody>
          <a:bodyPr/>
          <a:lstStyle/>
          <a:p>
            <a:pPr marL="0" indent="0"/>
            <a:r>
              <a:rPr lang="zh-TW" altLang="en-US" sz="2400" dirty="0"/>
              <a:t>作者：陳澤雄、蕭宗志、林國任、黃珮瑩、黃佑民</a:t>
            </a:r>
          </a:p>
          <a:p>
            <a:pPr marL="0" indent="0"/>
            <a:endParaRPr lang="zh-TW" altLang="en-US" sz="2400" dirty="0"/>
          </a:p>
          <a:p>
            <a:pPr marL="0" indent="0"/>
            <a:endParaRPr lang="zh-TW" altLang="en-US" sz="2400" dirty="0"/>
          </a:p>
          <a:p>
            <a:pPr marL="0" indent="0"/>
            <a:r>
              <a:rPr lang="zh-TW" altLang="en-US" sz="2400" dirty="0"/>
              <a:t>出版社：旗標出版股份有限公司</a:t>
            </a:r>
          </a:p>
          <a:p>
            <a:pPr marL="0" indent="0">
              <a:spcBef>
                <a:spcPct val="50000"/>
              </a:spcBef>
              <a:buFontTx/>
              <a:buNone/>
            </a:pPr>
            <a:endParaRPr lang="zh-TW" altLang="en-US" sz="2400" dirty="0">
              <a:latin typeface="Courier New" pitchFamily="49" charset="0"/>
            </a:endParaRPr>
          </a:p>
          <a:p>
            <a:pPr marL="0" indent="0">
              <a:spcBef>
                <a:spcPct val="50000"/>
              </a:spcBef>
              <a:buFontTx/>
              <a:buNone/>
            </a:pPr>
            <a:r>
              <a:rPr lang="en-US" altLang="zh-TW" sz="2000" dirty="0" smtClean="0">
                <a:latin typeface="Courier New" pitchFamily="49" charset="0"/>
              </a:rPr>
              <a:t>ICT: </a:t>
            </a:r>
            <a:r>
              <a:rPr lang="en-US" altLang="zh-TW" sz="2000" dirty="0" smtClean="0">
                <a:solidFill>
                  <a:srgbClr val="FF3300"/>
                </a:solidFill>
                <a:latin typeface="Courier New" pitchFamily="49" charset="0"/>
              </a:rPr>
              <a:t>2-9,12,14,18-152,160,167-201,</a:t>
            </a:r>
            <a:r>
              <a:rPr lang="en-US" altLang="zh-TW" sz="2000" dirty="0" smtClean="0">
                <a:solidFill>
                  <a:srgbClr val="00B050"/>
                </a:solidFill>
                <a:latin typeface="Courier New" pitchFamily="49" charset="0"/>
              </a:rPr>
              <a:t>248,250,252,254,255,258-261,264,266,268,270,274,</a:t>
            </a:r>
            <a:r>
              <a:rPr lang="en-US" altLang="zh-TW" sz="2000" dirty="0" smtClean="0">
                <a:solidFill>
                  <a:srgbClr val="FF3300"/>
                </a:solidFill>
                <a:latin typeface="Courier New" pitchFamily="49" charset="0"/>
              </a:rPr>
              <a:t>279-282</a:t>
            </a:r>
            <a:endParaRPr lang="en-US" altLang="zh-TW" sz="2000" dirty="0">
              <a:solidFill>
                <a:srgbClr val="FF3300"/>
              </a:solidFill>
              <a:latin typeface="Courier New" pitchFamily="49"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投影片編號版面配置區 5"/>
          <p:cNvSpPr>
            <a:spLocks noGrp="1"/>
          </p:cNvSpPr>
          <p:nvPr>
            <p:ph type="sldNum" sz="quarter" idx="12"/>
          </p:nvPr>
        </p:nvSpPr>
        <p:spPr/>
        <p:txBody>
          <a:bodyPr/>
          <a:lstStyle/>
          <a:p>
            <a:fld id="{0ABA42B1-EADD-421B-95ED-5F78960955C1}" type="slidenum">
              <a:rPr lang="en-US" altLang="zh-TW"/>
              <a:pPr/>
              <a:t>10</a:t>
            </a:fld>
            <a:endParaRPr lang="en-US" altLang="zh-TW"/>
          </a:p>
        </p:txBody>
      </p:sp>
      <p:sp>
        <p:nvSpPr>
          <p:cNvPr id="22531" name="Rectangle 3"/>
          <p:cNvSpPr>
            <a:spLocks noChangeArrowheads="1"/>
          </p:cNvSpPr>
          <p:nvPr/>
        </p:nvSpPr>
        <p:spPr bwMode="auto">
          <a:xfrm>
            <a:off x="685800" y="1600200"/>
            <a:ext cx="7924800" cy="1468438"/>
          </a:xfrm>
          <a:prstGeom prst="rect">
            <a:avLst/>
          </a:prstGeom>
          <a:noFill/>
          <a:ln w="9525">
            <a:noFill/>
            <a:miter lim="800000"/>
            <a:headEnd/>
            <a:tailEnd/>
          </a:ln>
          <a:effectLst/>
        </p:spPr>
        <p:txBody>
          <a:bodyPr/>
          <a:lstStyle/>
          <a:p>
            <a:pPr marL="342900" indent="-342900">
              <a:spcBef>
                <a:spcPct val="20000"/>
              </a:spcBef>
              <a:buFontTx/>
              <a:buChar char="•"/>
            </a:pPr>
            <a:r>
              <a:rPr lang="zh-TW" altLang="en-US" sz="2400">
                <a:latin typeface="標楷體" pitchFamily="65" charset="-120"/>
                <a:ea typeface="標楷體" pitchFamily="65" charset="-120"/>
              </a:rPr>
              <a:t>在</a:t>
            </a:r>
            <a:r>
              <a:rPr lang="en-US" altLang="zh-TW" sz="2400">
                <a:ea typeface="標楷體" pitchFamily="65" charset="-120"/>
              </a:rPr>
              <a:t>C </a:t>
            </a:r>
            <a:r>
              <a:rPr lang="zh-TW" altLang="en-US" sz="2400">
                <a:latin typeface="標楷體" pitchFamily="65" charset="-120"/>
                <a:ea typeface="標楷體" pitchFamily="65" charset="-120"/>
              </a:rPr>
              <a:t>語言中，只要前端有</a:t>
            </a:r>
            <a:r>
              <a:rPr lang="en-US" altLang="zh-TW" sz="2400">
                <a:latin typeface="標楷體" pitchFamily="65" charset="-120"/>
                <a:ea typeface="標楷體" pitchFamily="65" charset="-120"/>
              </a:rPr>
              <a:t>『</a:t>
            </a:r>
            <a:r>
              <a:rPr lang="en-US" altLang="zh-TW" sz="2400">
                <a:solidFill>
                  <a:srgbClr val="FF3300"/>
                </a:solidFill>
                <a:ea typeface="標楷體" pitchFamily="65" charset="-120"/>
              </a:rPr>
              <a:t>#</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符號者，皆是。</a:t>
            </a:r>
            <a:endParaRPr lang="zh-TW" altLang="en-US" sz="2400">
              <a:ea typeface="標楷體" pitchFamily="65" charset="-120"/>
            </a:endParaRPr>
          </a:p>
          <a:p>
            <a:pPr marL="342900" indent="-342900">
              <a:spcBef>
                <a:spcPct val="20000"/>
              </a:spcBef>
              <a:buFontTx/>
              <a:buChar char="•"/>
            </a:pPr>
            <a:r>
              <a:rPr lang="zh-TW" altLang="en-US" sz="2400">
                <a:latin typeface="標楷體" pitchFamily="65" charset="-120"/>
                <a:ea typeface="標楷體" pitchFamily="65" charset="-120"/>
              </a:rPr>
              <a:t>其位置皆放在函數之外、程式的前面。</a:t>
            </a:r>
          </a:p>
          <a:p>
            <a:pPr marL="342900" indent="-342900">
              <a:spcBef>
                <a:spcPct val="20000"/>
              </a:spcBef>
              <a:buFontTx/>
              <a:buChar char="•"/>
            </a:pPr>
            <a:r>
              <a:rPr lang="en-US" altLang="zh-TW" sz="2400">
                <a:ea typeface="標楷體" pitchFamily="65" charset="-120"/>
              </a:rPr>
              <a:t>C </a:t>
            </a:r>
            <a:r>
              <a:rPr lang="zh-TW" altLang="en-US" sz="2400">
                <a:latin typeface="標楷體" pitchFamily="65" charset="-120"/>
                <a:ea typeface="標楷體" pitchFamily="65" charset="-120"/>
              </a:rPr>
              <a:t>語言的前端處理程式如下：</a:t>
            </a:r>
            <a:endParaRPr lang="zh-TW" altLang="en-US" sz="2400"/>
          </a:p>
        </p:txBody>
      </p:sp>
      <p:graphicFrame>
        <p:nvGraphicFramePr>
          <p:cNvPr id="22980" name="Group 452"/>
          <p:cNvGraphicFramePr>
            <a:graphicFrameLocks noGrp="1"/>
          </p:cNvGraphicFramePr>
          <p:nvPr/>
        </p:nvGraphicFramePr>
        <p:xfrm>
          <a:off x="1979613" y="3068638"/>
          <a:ext cx="4608512" cy="3560766"/>
        </p:xfrm>
        <a:graphic>
          <a:graphicData uri="http://schemas.openxmlformats.org/drawingml/2006/table">
            <a:tbl>
              <a:tblPr/>
              <a:tblGrid>
                <a:gridCol w="1871662"/>
                <a:gridCol w="2736850"/>
              </a:tblGrid>
              <a:tr h="39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Verdana" pitchFamily="34" charset="0"/>
                          <a:ea typeface="標楷體" pitchFamily="65" charset="-120"/>
                        </a:rPr>
                        <a:t>前端處理程式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Verdana" pitchFamily="34" charset="0"/>
                          <a:ea typeface="標楷體" pitchFamily="65" charset="-120"/>
                        </a:rPr>
                        <a:t>意        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rgbClr val="FF3300"/>
                          </a:solidFill>
                          <a:effectLst/>
                          <a:latin typeface="Verdana" pitchFamily="34" charset="0"/>
                          <a:ea typeface="標楷體" pitchFamily="65" charset="-120"/>
                        </a:rPr>
                        <a:t>#include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0" i="0" u="none" strike="noStrike" cap="none" normalizeH="0" baseline="0" smtClean="0">
                          <a:ln>
                            <a:noFill/>
                          </a:ln>
                          <a:solidFill>
                            <a:schemeClr val="tx1"/>
                          </a:solidFill>
                          <a:effectLst/>
                          <a:latin typeface="Verdana" pitchFamily="34" charset="0"/>
                          <a:ea typeface="標楷體" pitchFamily="65" charset="-120"/>
                        </a:rPr>
                        <a:t>引入標頭檔</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rgbClr val="FF3300"/>
                          </a:solidFill>
                          <a:effectLst/>
                          <a:latin typeface="Verdana" pitchFamily="34" charset="0"/>
                          <a:ea typeface="標楷體" pitchFamily="65" charset="-120"/>
                        </a:rPr>
                        <a:t>#define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0" i="0" u="none" strike="noStrike" cap="none" normalizeH="0" baseline="0" smtClean="0">
                          <a:ln>
                            <a:noFill/>
                          </a:ln>
                          <a:solidFill>
                            <a:schemeClr val="tx1"/>
                          </a:solidFill>
                          <a:effectLst/>
                          <a:latin typeface="Verdana" pitchFamily="34" charset="0"/>
                          <a:ea typeface="標楷體" pitchFamily="65" charset="-120"/>
                        </a:rPr>
                        <a:t>定義巨集</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Verdana" pitchFamily="34" charset="0"/>
                          <a:ea typeface="標楷體" pitchFamily="65" charset="-120"/>
                        </a:rPr>
                        <a:t>#undef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0" i="0" u="none" strike="noStrike" cap="none" normalizeH="0" baseline="0" smtClean="0">
                          <a:ln>
                            <a:noFill/>
                          </a:ln>
                          <a:solidFill>
                            <a:schemeClr val="tx1"/>
                          </a:solidFill>
                          <a:effectLst/>
                          <a:latin typeface="Verdana" pitchFamily="34" charset="0"/>
                          <a:ea typeface="標楷體" pitchFamily="65" charset="-120"/>
                        </a:rPr>
                        <a:t>解除定義巨集</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Verdana" pitchFamily="34" charset="0"/>
                          <a:ea typeface="標楷體" pitchFamily="65" charset="-120"/>
                        </a:rPr>
                        <a:t>#if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0" i="0" u="none" strike="noStrike" cap="none" normalizeH="0" baseline="0" smtClean="0">
                          <a:ln>
                            <a:noFill/>
                          </a:ln>
                          <a:solidFill>
                            <a:schemeClr val="tx1"/>
                          </a:solidFill>
                          <a:effectLst/>
                          <a:latin typeface="Verdana" pitchFamily="34" charset="0"/>
                          <a:ea typeface="標楷體" pitchFamily="65" charset="-120"/>
                        </a:rPr>
                        <a:t>條件式編譯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Verdana" pitchFamily="34" charset="0"/>
                          <a:ea typeface="標楷體" pitchFamily="65" charset="-120"/>
                        </a:rPr>
                        <a:t>#ifdef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0" i="0" u="none" strike="noStrike" cap="none" normalizeH="0" baseline="0" smtClean="0">
                          <a:ln>
                            <a:noFill/>
                          </a:ln>
                          <a:solidFill>
                            <a:schemeClr val="tx1"/>
                          </a:solidFill>
                          <a:effectLst/>
                          <a:latin typeface="Verdana" pitchFamily="34" charset="0"/>
                          <a:ea typeface="標楷體" pitchFamily="65" charset="-120"/>
                        </a:rPr>
                        <a:t>條件式編譯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Verdana" pitchFamily="34" charset="0"/>
                          <a:ea typeface="標楷體" pitchFamily="65" charset="-120"/>
                        </a:rPr>
                        <a:t>#ifndef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0" i="0" u="none" strike="noStrike" cap="none" normalizeH="0" baseline="0" smtClean="0">
                          <a:ln>
                            <a:noFill/>
                          </a:ln>
                          <a:solidFill>
                            <a:schemeClr val="tx1"/>
                          </a:solidFill>
                          <a:effectLst/>
                          <a:latin typeface="Verdana" pitchFamily="34" charset="0"/>
                          <a:ea typeface="標楷體" pitchFamily="65" charset="-120"/>
                        </a:rPr>
                        <a:t>條件式編譯</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Verdana" pitchFamily="34" charset="0"/>
                          <a:ea typeface="標楷體" pitchFamily="65" charset="-120"/>
                        </a:rPr>
                        <a:t>#error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0" i="0" u="none" strike="noStrike" cap="none" normalizeH="0" baseline="0" smtClean="0">
                          <a:ln>
                            <a:noFill/>
                          </a:ln>
                          <a:solidFill>
                            <a:schemeClr val="tx1"/>
                          </a:solidFill>
                          <a:effectLst/>
                          <a:latin typeface="Verdana" pitchFamily="34" charset="0"/>
                          <a:ea typeface="標楷體" pitchFamily="65" charset="-120"/>
                        </a:rPr>
                        <a:t>設定錯誤訊息</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Verdana" pitchFamily="34" charset="0"/>
                          <a:ea typeface="標楷體" pitchFamily="65" charset="-120"/>
                        </a:rPr>
                        <a:t>#line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0" i="0" u="none" strike="noStrike" cap="none" normalizeH="0" baseline="0" smtClean="0">
                          <a:ln>
                            <a:noFill/>
                          </a:ln>
                          <a:solidFill>
                            <a:schemeClr val="tx1"/>
                          </a:solidFill>
                          <a:effectLst/>
                          <a:latin typeface="Verdana" pitchFamily="34" charset="0"/>
                          <a:ea typeface="標楷體" pitchFamily="65" charset="-120"/>
                        </a:rPr>
                        <a:t>設定行號</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22975" name="Rectangle 447"/>
          <p:cNvSpPr>
            <a:spLocks noGrp="1" noChangeArrowheads="1"/>
          </p:cNvSpPr>
          <p:nvPr>
            <p:ph type="title"/>
          </p:nvPr>
        </p:nvSpPr>
        <p:spPr/>
        <p:txBody>
          <a:bodyPr/>
          <a:lstStyle/>
          <a:p>
            <a:r>
              <a:rPr lang="en-US" altLang="zh-TW" sz="3600"/>
              <a:t>1-5 </a:t>
            </a:r>
            <a:r>
              <a:rPr lang="zh-TW" altLang="en-US" sz="3600">
                <a:latin typeface="標楷體" pitchFamily="65" charset="-120"/>
              </a:rPr>
              <a:t>前端處理程式 </a:t>
            </a:r>
            <a:r>
              <a:rPr lang="en-US" altLang="zh-TW" sz="3600"/>
              <a:t>(Preprocessor)</a:t>
            </a:r>
          </a:p>
        </p:txBody>
      </p:sp>
      <p:sp>
        <p:nvSpPr>
          <p:cNvPr id="22983" name="AutoShape 455"/>
          <p:cNvSpPr>
            <a:spLocks/>
          </p:cNvSpPr>
          <p:nvPr/>
        </p:nvSpPr>
        <p:spPr bwMode="auto">
          <a:xfrm>
            <a:off x="1619250" y="3500438"/>
            <a:ext cx="144463" cy="720725"/>
          </a:xfrm>
          <a:prstGeom prst="leftBrace">
            <a:avLst>
              <a:gd name="adj1" fmla="val 41575"/>
              <a:gd name="adj2" fmla="val 50000"/>
            </a:avLst>
          </a:prstGeom>
          <a:noFill/>
          <a:ln w="9525">
            <a:solidFill>
              <a:schemeClr val="tx1"/>
            </a:solidFill>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2983"/>
                                        </p:tgtEl>
                                        <p:attrNameLst>
                                          <p:attrName>style.visibility</p:attrName>
                                        </p:attrNameLst>
                                      </p:cBhvr>
                                      <p:to>
                                        <p:strVal val="visible"/>
                                      </p:to>
                                    </p:set>
                                    <p:anim calcmode="lin" valueType="num">
                                      <p:cBhvr>
                                        <p:cTn id="7" dur="500" fill="hold"/>
                                        <p:tgtEl>
                                          <p:spTgt spid="22983"/>
                                        </p:tgtEl>
                                        <p:attrNameLst>
                                          <p:attrName>ppt_w</p:attrName>
                                        </p:attrNameLst>
                                      </p:cBhvr>
                                      <p:tavLst>
                                        <p:tav tm="0">
                                          <p:val>
                                            <p:fltVal val="0"/>
                                          </p:val>
                                        </p:tav>
                                        <p:tav tm="100000">
                                          <p:val>
                                            <p:strVal val="#ppt_w"/>
                                          </p:val>
                                        </p:tav>
                                      </p:tavLst>
                                    </p:anim>
                                    <p:anim calcmode="lin" valueType="num">
                                      <p:cBhvr>
                                        <p:cTn id="8" dur="500" fill="hold"/>
                                        <p:tgtEl>
                                          <p:spTgt spid="229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83"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投影片編號版面配置區 5"/>
          <p:cNvSpPr>
            <a:spLocks noGrp="1"/>
          </p:cNvSpPr>
          <p:nvPr>
            <p:ph type="sldNum" sz="quarter" idx="12"/>
          </p:nvPr>
        </p:nvSpPr>
        <p:spPr/>
        <p:txBody>
          <a:bodyPr/>
          <a:lstStyle/>
          <a:p>
            <a:fld id="{8A34D3DF-9A8C-4C98-8530-C5E80345F051}" type="slidenum">
              <a:rPr lang="en-US" altLang="zh-TW"/>
              <a:pPr/>
              <a:t>100</a:t>
            </a:fld>
            <a:endParaRPr lang="en-US" altLang="zh-TW"/>
          </a:p>
        </p:txBody>
      </p:sp>
      <p:sp>
        <p:nvSpPr>
          <p:cNvPr id="467970" name="Rectangle 2"/>
          <p:cNvSpPr>
            <a:spLocks noGrp="1" noChangeArrowheads="1"/>
          </p:cNvSpPr>
          <p:nvPr>
            <p:ph type="title"/>
          </p:nvPr>
        </p:nvSpPr>
        <p:spPr>
          <a:xfrm>
            <a:off x="838200" y="260350"/>
            <a:ext cx="7620000" cy="1143000"/>
          </a:xfrm>
        </p:spPr>
        <p:txBody>
          <a:bodyPr/>
          <a:lstStyle/>
          <a:p>
            <a:r>
              <a:rPr lang="en-US" altLang="zh-TW" sz="3600"/>
              <a:t>Ch5_3  </a:t>
            </a:r>
            <a:r>
              <a:rPr lang="zh-TW" altLang="en-US" sz="3600"/>
              <a:t>流程圖</a:t>
            </a:r>
          </a:p>
        </p:txBody>
      </p:sp>
      <p:sp>
        <p:nvSpPr>
          <p:cNvPr id="467971" name="Rectangle 3"/>
          <p:cNvSpPr>
            <a:spLocks noChangeArrowheads="1"/>
          </p:cNvSpPr>
          <p:nvPr/>
        </p:nvSpPr>
        <p:spPr bwMode="auto">
          <a:xfrm>
            <a:off x="3595688" y="1916113"/>
            <a:ext cx="1981200" cy="431800"/>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000" b="1">
                <a:latin typeface="Arial" charset="0"/>
              </a:rPr>
              <a:t>i=1, fact=1</a:t>
            </a:r>
          </a:p>
        </p:txBody>
      </p:sp>
      <p:sp>
        <p:nvSpPr>
          <p:cNvPr id="467972" name="AutoShape 4"/>
          <p:cNvSpPr>
            <a:spLocks noChangeArrowheads="1"/>
          </p:cNvSpPr>
          <p:nvPr/>
        </p:nvSpPr>
        <p:spPr bwMode="auto">
          <a:xfrm>
            <a:off x="3394075" y="2924175"/>
            <a:ext cx="2398713" cy="639763"/>
          </a:xfrm>
          <a:prstGeom prst="flowChartDecision">
            <a:avLst/>
          </a:prstGeom>
          <a:solidFill>
            <a:srgbClr val="FFFFFF"/>
          </a:solidFill>
          <a:ln w="28575">
            <a:solidFill>
              <a:srgbClr val="000000"/>
            </a:solidFill>
            <a:miter lim="800000"/>
            <a:headEnd/>
            <a:tailEnd/>
          </a:ln>
        </p:spPr>
        <p:txBody>
          <a:bodyPr/>
          <a:lstStyle/>
          <a:p>
            <a:pPr algn="ctr" eaLnBrk="0" hangingPunct="0"/>
            <a:r>
              <a:rPr kumimoji="0" lang="en-US" altLang="zh-TW" sz="2000" b="1">
                <a:latin typeface="Arial" charset="0"/>
              </a:rPr>
              <a:t>i &lt;= n</a:t>
            </a:r>
          </a:p>
        </p:txBody>
      </p:sp>
      <p:sp>
        <p:nvSpPr>
          <p:cNvPr id="467973" name="Rectangle 5"/>
          <p:cNvSpPr>
            <a:spLocks noChangeArrowheads="1"/>
          </p:cNvSpPr>
          <p:nvPr/>
        </p:nvSpPr>
        <p:spPr bwMode="auto">
          <a:xfrm>
            <a:off x="3652838" y="4111625"/>
            <a:ext cx="1889125" cy="384175"/>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000" b="1">
                <a:latin typeface="Arial" charset="0"/>
              </a:rPr>
              <a:t>fact *= i</a:t>
            </a:r>
          </a:p>
        </p:txBody>
      </p:sp>
      <p:sp>
        <p:nvSpPr>
          <p:cNvPr id="467974" name="Rectangle 6"/>
          <p:cNvSpPr>
            <a:spLocks noChangeArrowheads="1"/>
          </p:cNvSpPr>
          <p:nvPr/>
        </p:nvSpPr>
        <p:spPr bwMode="auto">
          <a:xfrm>
            <a:off x="3652838" y="4879975"/>
            <a:ext cx="1889125" cy="382588"/>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000" b="1">
                <a:latin typeface="Arial" charset="0"/>
              </a:rPr>
              <a:t>i++</a:t>
            </a:r>
          </a:p>
        </p:txBody>
      </p:sp>
      <p:sp>
        <p:nvSpPr>
          <p:cNvPr id="467975" name="Line 7"/>
          <p:cNvSpPr>
            <a:spLocks noChangeShapeType="1"/>
          </p:cNvSpPr>
          <p:nvPr/>
        </p:nvSpPr>
        <p:spPr bwMode="auto">
          <a:xfrm>
            <a:off x="4291013" y="5259388"/>
            <a:ext cx="0" cy="0"/>
          </a:xfrm>
          <a:prstGeom prst="line">
            <a:avLst/>
          </a:prstGeom>
          <a:noFill/>
          <a:ln w="28575">
            <a:solidFill>
              <a:srgbClr val="000000"/>
            </a:solidFill>
            <a:round/>
            <a:headEnd/>
            <a:tailEnd/>
          </a:ln>
        </p:spPr>
        <p:txBody>
          <a:bodyPr/>
          <a:lstStyle/>
          <a:p>
            <a:endParaRPr lang="zh-TW" altLang="en-US"/>
          </a:p>
        </p:txBody>
      </p:sp>
      <p:sp>
        <p:nvSpPr>
          <p:cNvPr id="467976" name="AutoShape 8"/>
          <p:cNvSpPr>
            <a:spLocks noChangeArrowheads="1"/>
          </p:cNvSpPr>
          <p:nvPr/>
        </p:nvSpPr>
        <p:spPr bwMode="auto">
          <a:xfrm>
            <a:off x="6135688" y="5483225"/>
            <a:ext cx="1676400" cy="825500"/>
          </a:xfrm>
          <a:prstGeom prst="flowChartInputOutput">
            <a:avLst/>
          </a:prstGeom>
          <a:solidFill>
            <a:srgbClr val="FFFFFF"/>
          </a:solidFill>
          <a:ln w="28575">
            <a:solidFill>
              <a:srgbClr val="000000"/>
            </a:solidFill>
            <a:miter lim="800000"/>
            <a:headEnd/>
            <a:tailEnd/>
          </a:ln>
        </p:spPr>
        <p:txBody>
          <a:bodyPr/>
          <a:lstStyle/>
          <a:p>
            <a:pPr algn="ctr" eaLnBrk="0" hangingPunct="0"/>
            <a:r>
              <a:rPr kumimoji="0" lang="en-US" altLang="zh-TW" sz="2000" b="1">
                <a:latin typeface="Arial" charset="0"/>
              </a:rPr>
              <a:t>print fact</a:t>
            </a:r>
            <a:endParaRPr kumimoji="0" lang="en-US" altLang="zh-TW" sz="2000">
              <a:latin typeface="Arial" charset="0"/>
            </a:endParaRPr>
          </a:p>
        </p:txBody>
      </p:sp>
      <p:sp>
        <p:nvSpPr>
          <p:cNvPr id="467977" name="Text Box 9"/>
          <p:cNvSpPr txBox="1">
            <a:spLocks noChangeArrowheads="1"/>
          </p:cNvSpPr>
          <p:nvPr/>
        </p:nvSpPr>
        <p:spPr bwMode="auto">
          <a:xfrm>
            <a:off x="6211888" y="2895600"/>
            <a:ext cx="447675" cy="381000"/>
          </a:xfrm>
          <a:prstGeom prst="rect">
            <a:avLst/>
          </a:prstGeom>
          <a:solidFill>
            <a:srgbClr val="FFFFFF"/>
          </a:solidFill>
          <a:ln w="9525">
            <a:noFill/>
            <a:miter lim="800000"/>
            <a:headEnd/>
            <a:tailEnd/>
          </a:ln>
        </p:spPr>
        <p:txBody>
          <a:bodyPr lIns="0" tIns="0" rIns="0" bIns="0"/>
          <a:lstStyle/>
          <a:p>
            <a:pPr algn="ctr" eaLnBrk="0" hangingPunct="0"/>
            <a:r>
              <a:rPr kumimoji="0" lang="en-US" altLang="zh-TW" sz="2000" b="1">
                <a:latin typeface="Arial" charset="0"/>
                <a:ea typeface="標楷體" pitchFamily="65" charset="-120"/>
              </a:rPr>
              <a:t>N</a:t>
            </a:r>
          </a:p>
        </p:txBody>
      </p:sp>
      <p:sp>
        <p:nvSpPr>
          <p:cNvPr id="467978" name="Text Box 10"/>
          <p:cNvSpPr txBox="1">
            <a:spLocks noChangeArrowheads="1"/>
          </p:cNvSpPr>
          <p:nvPr/>
        </p:nvSpPr>
        <p:spPr bwMode="auto">
          <a:xfrm>
            <a:off x="4140200" y="3644900"/>
            <a:ext cx="395288" cy="360363"/>
          </a:xfrm>
          <a:prstGeom prst="rect">
            <a:avLst/>
          </a:prstGeom>
          <a:solidFill>
            <a:srgbClr val="FFFFFF"/>
          </a:solidFill>
          <a:ln w="9525">
            <a:noFill/>
            <a:miter lim="800000"/>
            <a:headEnd/>
            <a:tailEnd/>
          </a:ln>
        </p:spPr>
        <p:txBody>
          <a:bodyPr lIns="0" tIns="0" rIns="0" bIns="0"/>
          <a:lstStyle/>
          <a:p>
            <a:pPr eaLnBrk="0" hangingPunct="0"/>
            <a:r>
              <a:rPr kumimoji="0" lang="en-US" altLang="zh-TW" sz="2000" b="1">
                <a:latin typeface="Arial" charset="0"/>
              </a:rPr>
              <a:t>Y</a:t>
            </a:r>
          </a:p>
        </p:txBody>
      </p:sp>
      <p:sp>
        <p:nvSpPr>
          <p:cNvPr id="467979" name="Line 11"/>
          <p:cNvSpPr>
            <a:spLocks noChangeShapeType="1"/>
          </p:cNvSpPr>
          <p:nvPr/>
        </p:nvSpPr>
        <p:spPr bwMode="auto">
          <a:xfrm>
            <a:off x="4611688" y="3581400"/>
            <a:ext cx="0" cy="5334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467980" name="Line 12"/>
          <p:cNvSpPr>
            <a:spLocks noChangeShapeType="1"/>
          </p:cNvSpPr>
          <p:nvPr/>
        </p:nvSpPr>
        <p:spPr bwMode="auto">
          <a:xfrm>
            <a:off x="4611688" y="4495800"/>
            <a:ext cx="0" cy="3810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cxnSp>
        <p:nvCxnSpPr>
          <p:cNvPr id="467981" name="AutoShape 13"/>
          <p:cNvCxnSpPr>
            <a:cxnSpLocks noChangeShapeType="1"/>
            <a:stCxn id="467972" idx="3"/>
            <a:endCxn id="467976" idx="1"/>
          </p:cNvCxnSpPr>
          <p:nvPr/>
        </p:nvCxnSpPr>
        <p:spPr bwMode="auto">
          <a:xfrm>
            <a:off x="5792788" y="3244850"/>
            <a:ext cx="1181100" cy="2238375"/>
          </a:xfrm>
          <a:prstGeom prst="bentConnector2">
            <a:avLst/>
          </a:prstGeom>
          <a:noFill/>
          <a:ln w="28575">
            <a:solidFill>
              <a:schemeClr val="tx1"/>
            </a:solidFill>
            <a:miter lim="800000"/>
            <a:headEnd type="none" w="med" len="med"/>
            <a:tailEnd type="arrow" w="med" len="med"/>
          </a:ln>
          <a:effectLst/>
        </p:spPr>
      </p:cxnSp>
      <p:sp>
        <p:nvSpPr>
          <p:cNvPr id="467982" name="Freeform 14"/>
          <p:cNvSpPr>
            <a:spLocks/>
          </p:cNvSpPr>
          <p:nvPr/>
        </p:nvSpPr>
        <p:spPr bwMode="auto">
          <a:xfrm>
            <a:off x="3057525" y="2636838"/>
            <a:ext cx="1520825" cy="3038475"/>
          </a:xfrm>
          <a:custGeom>
            <a:avLst/>
            <a:gdLst/>
            <a:ahLst/>
            <a:cxnLst>
              <a:cxn ang="0">
                <a:pos x="1289" y="1545"/>
              </a:cxn>
              <a:cxn ang="0">
                <a:pos x="1289" y="1774"/>
              </a:cxn>
              <a:cxn ang="0">
                <a:pos x="0" y="1774"/>
              </a:cxn>
              <a:cxn ang="0">
                <a:pos x="0" y="0"/>
              </a:cxn>
              <a:cxn ang="0">
                <a:pos x="1289" y="0"/>
              </a:cxn>
            </a:cxnLst>
            <a:rect l="0" t="0" r="r" b="b"/>
            <a:pathLst>
              <a:path w="1289" h="1774">
                <a:moveTo>
                  <a:pt x="1289" y="1545"/>
                </a:moveTo>
                <a:lnTo>
                  <a:pt x="1289" y="1774"/>
                </a:lnTo>
                <a:lnTo>
                  <a:pt x="0" y="1774"/>
                </a:lnTo>
                <a:lnTo>
                  <a:pt x="0" y="0"/>
                </a:lnTo>
                <a:lnTo>
                  <a:pt x="1289" y="0"/>
                </a:lnTo>
              </a:path>
            </a:pathLst>
          </a:custGeom>
          <a:noFill/>
          <a:ln w="28575">
            <a:solidFill>
              <a:schemeClr val="tx1"/>
            </a:solidFill>
            <a:round/>
            <a:headEnd type="none" w="med" len="med"/>
            <a:tailEnd type="arrow" w="med" len="med"/>
          </a:ln>
          <a:effectLst/>
        </p:spPr>
        <p:txBody>
          <a:bodyPr wrap="none"/>
          <a:lstStyle/>
          <a:p>
            <a:endParaRPr lang="zh-TW" altLang="en-US"/>
          </a:p>
        </p:txBody>
      </p:sp>
      <p:sp>
        <p:nvSpPr>
          <p:cNvPr id="467983" name="Line 15"/>
          <p:cNvSpPr>
            <a:spLocks noChangeShapeType="1"/>
          </p:cNvSpPr>
          <p:nvPr/>
        </p:nvSpPr>
        <p:spPr bwMode="auto">
          <a:xfrm>
            <a:off x="4619625" y="2390775"/>
            <a:ext cx="0" cy="5334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467984" name="Line 16"/>
          <p:cNvSpPr>
            <a:spLocks noChangeShapeType="1"/>
          </p:cNvSpPr>
          <p:nvPr/>
        </p:nvSpPr>
        <p:spPr bwMode="auto">
          <a:xfrm>
            <a:off x="4619625" y="1339850"/>
            <a:ext cx="0" cy="5334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467985" name="AutoShape 17"/>
          <p:cNvSpPr>
            <a:spLocks noChangeArrowheads="1"/>
          </p:cNvSpPr>
          <p:nvPr/>
        </p:nvSpPr>
        <p:spPr bwMode="auto">
          <a:xfrm>
            <a:off x="3708400" y="765175"/>
            <a:ext cx="1800225" cy="538163"/>
          </a:xfrm>
          <a:prstGeom prst="flowChartInputOutput">
            <a:avLst/>
          </a:prstGeom>
          <a:solidFill>
            <a:srgbClr val="FFFFFF"/>
          </a:solidFill>
          <a:ln w="28575">
            <a:solidFill>
              <a:srgbClr val="000000"/>
            </a:solidFill>
            <a:miter lim="800000"/>
            <a:headEnd/>
            <a:tailEnd/>
          </a:ln>
        </p:spPr>
        <p:txBody>
          <a:bodyPr/>
          <a:lstStyle/>
          <a:p>
            <a:pPr algn="ctr" eaLnBrk="0" hangingPunct="0"/>
            <a:r>
              <a:rPr kumimoji="0" lang="en-US" altLang="zh-TW" sz="2000">
                <a:latin typeface="Arial" charset="0"/>
              </a:rPr>
              <a:t>input n</a:t>
            </a:r>
          </a:p>
        </p:txBody>
      </p:sp>
      <p:sp>
        <p:nvSpPr>
          <p:cNvPr id="467986" name="AutoShape 1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67985"/>
                                        </p:tgtEl>
                                        <p:attrNameLst>
                                          <p:attrName>style.visibility</p:attrName>
                                        </p:attrNameLst>
                                      </p:cBhvr>
                                      <p:to>
                                        <p:strVal val="visible"/>
                                      </p:to>
                                    </p:set>
                                    <p:animEffect transition="in" filter="wipe(up)">
                                      <p:cBhvr>
                                        <p:cTn id="7" dur="500"/>
                                        <p:tgtEl>
                                          <p:spTgt spid="46798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67984"/>
                                        </p:tgtEl>
                                        <p:attrNameLst>
                                          <p:attrName>style.visibility</p:attrName>
                                        </p:attrNameLst>
                                      </p:cBhvr>
                                      <p:to>
                                        <p:strVal val="visible"/>
                                      </p:to>
                                    </p:set>
                                    <p:animEffect transition="in" filter="wipe(up)">
                                      <p:cBhvr>
                                        <p:cTn id="11" dur="500"/>
                                        <p:tgtEl>
                                          <p:spTgt spid="46798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67971"/>
                                        </p:tgtEl>
                                        <p:attrNameLst>
                                          <p:attrName>style.visibility</p:attrName>
                                        </p:attrNameLst>
                                      </p:cBhvr>
                                      <p:to>
                                        <p:strVal val="visible"/>
                                      </p:to>
                                    </p:set>
                                    <p:animEffect transition="in" filter="wipe(up)">
                                      <p:cBhvr>
                                        <p:cTn id="15" dur="500"/>
                                        <p:tgtEl>
                                          <p:spTgt spid="46797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67983"/>
                                        </p:tgtEl>
                                        <p:attrNameLst>
                                          <p:attrName>style.visibility</p:attrName>
                                        </p:attrNameLst>
                                      </p:cBhvr>
                                      <p:to>
                                        <p:strVal val="visible"/>
                                      </p:to>
                                    </p:set>
                                    <p:animEffect transition="in" filter="wipe(up)">
                                      <p:cBhvr>
                                        <p:cTn id="19" dur="500"/>
                                        <p:tgtEl>
                                          <p:spTgt spid="467983"/>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67972"/>
                                        </p:tgtEl>
                                        <p:attrNameLst>
                                          <p:attrName>style.visibility</p:attrName>
                                        </p:attrNameLst>
                                      </p:cBhvr>
                                      <p:to>
                                        <p:strVal val="visible"/>
                                      </p:to>
                                    </p:set>
                                    <p:animEffect transition="in" filter="wipe(up)">
                                      <p:cBhvr>
                                        <p:cTn id="23" dur="500"/>
                                        <p:tgtEl>
                                          <p:spTgt spid="46797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467978"/>
                                        </p:tgtEl>
                                        <p:attrNameLst>
                                          <p:attrName>style.visibility</p:attrName>
                                        </p:attrNameLst>
                                      </p:cBhvr>
                                      <p:to>
                                        <p:strVal val="visible"/>
                                      </p:to>
                                    </p:set>
                                    <p:animEffect transition="in" filter="wipe(up)">
                                      <p:cBhvr>
                                        <p:cTn id="28" dur="500"/>
                                        <p:tgtEl>
                                          <p:spTgt spid="467978"/>
                                        </p:tgtEl>
                                      </p:cBhvr>
                                    </p:animEffect>
                                  </p:childTnLst>
                                </p:cTn>
                              </p:par>
                            </p:childTnLst>
                          </p:cTn>
                        </p:par>
                        <p:par>
                          <p:cTn id="29" fill="hold">
                            <p:stCondLst>
                              <p:cond delay="500"/>
                            </p:stCondLst>
                            <p:childTnLst>
                              <p:par>
                                <p:cTn id="30" presetID="22" presetClass="entr" presetSubtype="1" fill="hold" grpId="0" nodeType="afterEffect">
                                  <p:stCondLst>
                                    <p:cond delay="0"/>
                                  </p:stCondLst>
                                  <p:childTnLst>
                                    <p:set>
                                      <p:cBhvr>
                                        <p:cTn id="31" dur="1" fill="hold">
                                          <p:stCondLst>
                                            <p:cond delay="0"/>
                                          </p:stCondLst>
                                        </p:cTn>
                                        <p:tgtEl>
                                          <p:spTgt spid="467979"/>
                                        </p:tgtEl>
                                        <p:attrNameLst>
                                          <p:attrName>style.visibility</p:attrName>
                                        </p:attrNameLst>
                                      </p:cBhvr>
                                      <p:to>
                                        <p:strVal val="visible"/>
                                      </p:to>
                                    </p:set>
                                    <p:animEffect transition="in" filter="wipe(up)">
                                      <p:cBhvr>
                                        <p:cTn id="32" dur="500"/>
                                        <p:tgtEl>
                                          <p:spTgt spid="467979"/>
                                        </p:tgtEl>
                                      </p:cBhvr>
                                    </p:animEffect>
                                  </p:childTnLst>
                                </p:cTn>
                              </p:par>
                            </p:childTnLst>
                          </p:cTn>
                        </p:par>
                        <p:par>
                          <p:cTn id="33" fill="hold">
                            <p:stCondLst>
                              <p:cond delay="1000"/>
                            </p:stCondLst>
                            <p:childTnLst>
                              <p:par>
                                <p:cTn id="34" presetID="22" presetClass="entr" presetSubtype="1" fill="hold" grpId="0" nodeType="afterEffect">
                                  <p:stCondLst>
                                    <p:cond delay="0"/>
                                  </p:stCondLst>
                                  <p:childTnLst>
                                    <p:set>
                                      <p:cBhvr>
                                        <p:cTn id="35" dur="1" fill="hold">
                                          <p:stCondLst>
                                            <p:cond delay="0"/>
                                          </p:stCondLst>
                                        </p:cTn>
                                        <p:tgtEl>
                                          <p:spTgt spid="467973"/>
                                        </p:tgtEl>
                                        <p:attrNameLst>
                                          <p:attrName>style.visibility</p:attrName>
                                        </p:attrNameLst>
                                      </p:cBhvr>
                                      <p:to>
                                        <p:strVal val="visible"/>
                                      </p:to>
                                    </p:set>
                                    <p:animEffect transition="in" filter="wipe(up)">
                                      <p:cBhvr>
                                        <p:cTn id="36" dur="500"/>
                                        <p:tgtEl>
                                          <p:spTgt spid="467973"/>
                                        </p:tgtEl>
                                      </p:cBhvr>
                                    </p:animEffect>
                                  </p:childTnLst>
                                </p:cTn>
                              </p:par>
                            </p:childTnLst>
                          </p:cTn>
                        </p:par>
                        <p:par>
                          <p:cTn id="37" fill="hold">
                            <p:stCondLst>
                              <p:cond delay="1500"/>
                            </p:stCondLst>
                            <p:childTnLst>
                              <p:par>
                                <p:cTn id="38" presetID="22" presetClass="entr" presetSubtype="1" fill="hold" grpId="0" nodeType="afterEffect">
                                  <p:stCondLst>
                                    <p:cond delay="0"/>
                                  </p:stCondLst>
                                  <p:childTnLst>
                                    <p:set>
                                      <p:cBhvr>
                                        <p:cTn id="39" dur="1" fill="hold">
                                          <p:stCondLst>
                                            <p:cond delay="0"/>
                                          </p:stCondLst>
                                        </p:cTn>
                                        <p:tgtEl>
                                          <p:spTgt spid="467980"/>
                                        </p:tgtEl>
                                        <p:attrNameLst>
                                          <p:attrName>style.visibility</p:attrName>
                                        </p:attrNameLst>
                                      </p:cBhvr>
                                      <p:to>
                                        <p:strVal val="visible"/>
                                      </p:to>
                                    </p:set>
                                    <p:animEffect transition="in" filter="wipe(up)">
                                      <p:cBhvr>
                                        <p:cTn id="40" dur="500"/>
                                        <p:tgtEl>
                                          <p:spTgt spid="467980"/>
                                        </p:tgtEl>
                                      </p:cBhvr>
                                    </p:animEffect>
                                  </p:childTnLst>
                                </p:cTn>
                              </p:par>
                            </p:childTnLst>
                          </p:cTn>
                        </p:par>
                        <p:par>
                          <p:cTn id="41" fill="hold">
                            <p:stCondLst>
                              <p:cond delay="2000"/>
                            </p:stCondLst>
                            <p:childTnLst>
                              <p:par>
                                <p:cTn id="42" presetID="22" presetClass="entr" presetSubtype="1" fill="hold" grpId="0" nodeType="afterEffect">
                                  <p:stCondLst>
                                    <p:cond delay="0"/>
                                  </p:stCondLst>
                                  <p:childTnLst>
                                    <p:set>
                                      <p:cBhvr>
                                        <p:cTn id="43" dur="1" fill="hold">
                                          <p:stCondLst>
                                            <p:cond delay="0"/>
                                          </p:stCondLst>
                                        </p:cTn>
                                        <p:tgtEl>
                                          <p:spTgt spid="467974"/>
                                        </p:tgtEl>
                                        <p:attrNameLst>
                                          <p:attrName>style.visibility</p:attrName>
                                        </p:attrNameLst>
                                      </p:cBhvr>
                                      <p:to>
                                        <p:strVal val="visible"/>
                                      </p:to>
                                    </p:set>
                                    <p:animEffect transition="in" filter="wipe(up)">
                                      <p:cBhvr>
                                        <p:cTn id="44" dur="500"/>
                                        <p:tgtEl>
                                          <p:spTgt spid="467974"/>
                                        </p:tgtEl>
                                      </p:cBhvr>
                                    </p:animEffect>
                                  </p:childTnLst>
                                </p:cTn>
                              </p:par>
                            </p:childTnLst>
                          </p:cTn>
                        </p:par>
                        <p:par>
                          <p:cTn id="45" fill="hold">
                            <p:stCondLst>
                              <p:cond delay="2500"/>
                            </p:stCondLst>
                            <p:childTnLst>
                              <p:par>
                                <p:cTn id="46" presetID="22" presetClass="entr" presetSubtype="1" fill="hold" grpId="0" nodeType="afterEffect">
                                  <p:stCondLst>
                                    <p:cond delay="0"/>
                                  </p:stCondLst>
                                  <p:childTnLst>
                                    <p:set>
                                      <p:cBhvr>
                                        <p:cTn id="47" dur="1" fill="hold">
                                          <p:stCondLst>
                                            <p:cond delay="0"/>
                                          </p:stCondLst>
                                        </p:cTn>
                                        <p:tgtEl>
                                          <p:spTgt spid="467975"/>
                                        </p:tgtEl>
                                        <p:attrNameLst>
                                          <p:attrName>style.visibility</p:attrName>
                                        </p:attrNameLst>
                                      </p:cBhvr>
                                      <p:to>
                                        <p:strVal val="visible"/>
                                      </p:to>
                                    </p:set>
                                    <p:animEffect transition="in" filter="wipe(up)">
                                      <p:cBhvr>
                                        <p:cTn id="48" dur="500"/>
                                        <p:tgtEl>
                                          <p:spTgt spid="467975"/>
                                        </p:tgtEl>
                                      </p:cBhvr>
                                    </p:animEffect>
                                  </p:childTnLst>
                                </p:cTn>
                              </p:par>
                            </p:childTnLst>
                          </p:cTn>
                        </p:par>
                        <p:par>
                          <p:cTn id="49" fill="hold">
                            <p:stCondLst>
                              <p:cond delay="3000"/>
                            </p:stCondLst>
                            <p:childTnLst>
                              <p:par>
                                <p:cTn id="50" presetID="22" presetClass="entr" presetSubtype="4" fill="hold" grpId="0" nodeType="afterEffect">
                                  <p:stCondLst>
                                    <p:cond delay="0"/>
                                  </p:stCondLst>
                                  <p:childTnLst>
                                    <p:set>
                                      <p:cBhvr>
                                        <p:cTn id="51" dur="1" fill="hold">
                                          <p:stCondLst>
                                            <p:cond delay="0"/>
                                          </p:stCondLst>
                                        </p:cTn>
                                        <p:tgtEl>
                                          <p:spTgt spid="467982"/>
                                        </p:tgtEl>
                                        <p:attrNameLst>
                                          <p:attrName>style.visibility</p:attrName>
                                        </p:attrNameLst>
                                      </p:cBhvr>
                                      <p:to>
                                        <p:strVal val="visible"/>
                                      </p:to>
                                    </p:set>
                                    <p:animEffect transition="in" filter="wipe(down)">
                                      <p:cBhvr>
                                        <p:cTn id="52" dur="500"/>
                                        <p:tgtEl>
                                          <p:spTgt spid="46798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467977"/>
                                        </p:tgtEl>
                                        <p:attrNameLst>
                                          <p:attrName>style.visibility</p:attrName>
                                        </p:attrNameLst>
                                      </p:cBhvr>
                                      <p:to>
                                        <p:strVal val="visible"/>
                                      </p:to>
                                    </p:set>
                                    <p:animEffect transition="in" filter="wipe(up)">
                                      <p:cBhvr>
                                        <p:cTn id="57" dur="500"/>
                                        <p:tgtEl>
                                          <p:spTgt spid="467977"/>
                                        </p:tgtEl>
                                      </p:cBhvr>
                                    </p:animEffect>
                                  </p:childTnLst>
                                </p:cTn>
                              </p:par>
                            </p:childTnLst>
                          </p:cTn>
                        </p:par>
                        <p:par>
                          <p:cTn id="58" fill="hold">
                            <p:stCondLst>
                              <p:cond delay="500"/>
                            </p:stCondLst>
                            <p:childTnLst>
                              <p:par>
                                <p:cTn id="59" presetID="22" presetClass="entr" presetSubtype="1" fill="hold" nodeType="afterEffect">
                                  <p:stCondLst>
                                    <p:cond delay="0"/>
                                  </p:stCondLst>
                                  <p:childTnLst>
                                    <p:set>
                                      <p:cBhvr>
                                        <p:cTn id="60" dur="1" fill="hold">
                                          <p:stCondLst>
                                            <p:cond delay="0"/>
                                          </p:stCondLst>
                                        </p:cTn>
                                        <p:tgtEl>
                                          <p:spTgt spid="467981"/>
                                        </p:tgtEl>
                                        <p:attrNameLst>
                                          <p:attrName>style.visibility</p:attrName>
                                        </p:attrNameLst>
                                      </p:cBhvr>
                                      <p:to>
                                        <p:strVal val="visible"/>
                                      </p:to>
                                    </p:set>
                                    <p:animEffect transition="in" filter="wipe(up)">
                                      <p:cBhvr>
                                        <p:cTn id="61" dur="500"/>
                                        <p:tgtEl>
                                          <p:spTgt spid="467981"/>
                                        </p:tgtEl>
                                      </p:cBhvr>
                                    </p:animEffect>
                                  </p:childTnLst>
                                </p:cTn>
                              </p:par>
                            </p:childTnLst>
                          </p:cTn>
                        </p:par>
                        <p:par>
                          <p:cTn id="62" fill="hold">
                            <p:stCondLst>
                              <p:cond delay="1000"/>
                            </p:stCondLst>
                            <p:childTnLst>
                              <p:par>
                                <p:cTn id="63" presetID="22" presetClass="entr" presetSubtype="1" fill="hold" grpId="0" nodeType="afterEffect">
                                  <p:stCondLst>
                                    <p:cond delay="0"/>
                                  </p:stCondLst>
                                  <p:childTnLst>
                                    <p:set>
                                      <p:cBhvr>
                                        <p:cTn id="64" dur="1" fill="hold">
                                          <p:stCondLst>
                                            <p:cond delay="0"/>
                                          </p:stCondLst>
                                        </p:cTn>
                                        <p:tgtEl>
                                          <p:spTgt spid="467976"/>
                                        </p:tgtEl>
                                        <p:attrNameLst>
                                          <p:attrName>style.visibility</p:attrName>
                                        </p:attrNameLst>
                                      </p:cBhvr>
                                      <p:to>
                                        <p:strVal val="visible"/>
                                      </p:to>
                                    </p:set>
                                    <p:animEffect transition="in" filter="wipe(up)">
                                      <p:cBhvr>
                                        <p:cTn id="65" dur="500"/>
                                        <p:tgtEl>
                                          <p:spTgt spid="467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animBg="1"/>
      <p:bldP spid="467972" grpId="0" animBg="1"/>
      <p:bldP spid="467973" grpId="0" animBg="1"/>
      <p:bldP spid="467974" grpId="0" animBg="1"/>
      <p:bldP spid="467975" grpId="0" animBg="1"/>
      <p:bldP spid="467976" grpId="0" animBg="1"/>
      <p:bldP spid="467977" grpId="0" animBg="1"/>
      <p:bldP spid="467978" grpId="0" animBg="1"/>
      <p:bldP spid="467979" grpId="0" animBg="1"/>
      <p:bldP spid="467980" grpId="0" animBg="1"/>
      <p:bldP spid="467982" grpId="0" animBg="1"/>
      <p:bldP spid="467983" grpId="0" animBg="1"/>
      <p:bldP spid="467984" grpId="0" animBg="1"/>
      <p:bldP spid="467985"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1CD7B30E-E6B5-48CA-9019-35D60E4001CF}" type="slidenum">
              <a:rPr lang="en-US" altLang="zh-TW"/>
              <a:pPr/>
              <a:t>101</a:t>
            </a:fld>
            <a:endParaRPr lang="en-US" altLang="zh-TW"/>
          </a:p>
        </p:txBody>
      </p:sp>
      <p:sp>
        <p:nvSpPr>
          <p:cNvPr id="159746" name="Rectangle 2"/>
          <p:cNvSpPr>
            <a:spLocks noGrp="1" noChangeArrowheads="1"/>
          </p:cNvSpPr>
          <p:nvPr>
            <p:ph type="title"/>
          </p:nvPr>
        </p:nvSpPr>
        <p:spPr/>
        <p:txBody>
          <a:bodyPr/>
          <a:lstStyle/>
          <a:p>
            <a:r>
              <a:rPr lang="en-US" altLang="zh-TW" sz="3600"/>
              <a:t>for</a:t>
            </a:r>
            <a:r>
              <a:rPr lang="zh-TW" altLang="en-US" sz="3600"/>
              <a:t>的無窮迴路 </a:t>
            </a:r>
            <a:r>
              <a:rPr lang="en-US" altLang="zh-TW" sz="3600">
                <a:solidFill>
                  <a:srgbClr val="FF3300"/>
                </a:solidFill>
              </a:rPr>
              <a:t>infinite loop</a:t>
            </a:r>
          </a:p>
        </p:txBody>
      </p:sp>
      <p:sp>
        <p:nvSpPr>
          <p:cNvPr id="159747" name="Rectangle 3"/>
          <p:cNvSpPr>
            <a:spLocks noGrp="1" noChangeArrowheads="1"/>
          </p:cNvSpPr>
          <p:nvPr>
            <p:ph type="body" idx="1"/>
          </p:nvPr>
        </p:nvSpPr>
        <p:spPr/>
        <p:txBody>
          <a:bodyPr/>
          <a:lstStyle/>
          <a:p>
            <a:r>
              <a:rPr lang="en-US" altLang="zh-TW" b="1" dirty="0">
                <a:latin typeface="Verdana" pitchFamily="34" charset="0"/>
                <a:ea typeface="Verdana" pitchFamily="34" charset="0"/>
                <a:cs typeface="Verdana" pitchFamily="34" charset="0"/>
              </a:rPr>
              <a:t>for</a:t>
            </a:r>
            <a:r>
              <a:rPr lang="zh-TW" altLang="en-US" b="1" dirty="0">
                <a:latin typeface="Verdana" pitchFamily="34" charset="0"/>
                <a:cs typeface="Verdana" pitchFamily="34" charset="0"/>
              </a:rPr>
              <a:t>的</a:t>
            </a:r>
            <a:r>
              <a:rPr lang="zh-TW" altLang="en-US" b="1" dirty="0">
                <a:solidFill>
                  <a:srgbClr val="FF3300"/>
                </a:solidFill>
                <a:latin typeface="Verdana" pitchFamily="34" charset="0"/>
                <a:cs typeface="Verdana" pitchFamily="34" charset="0"/>
              </a:rPr>
              <a:t>無窮迴路</a:t>
            </a:r>
            <a:r>
              <a:rPr lang="zh-TW" altLang="en-US" b="1" dirty="0">
                <a:latin typeface="Verdana" pitchFamily="34" charset="0"/>
                <a:cs typeface="Verdana" pitchFamily="34" charset="0"/>
              </a:rPr>
              <a:t>敘述</a:t>
            </a:r>
          </a:p>
          <a:p>
            <a:pPr marL="652463" lvl="1" indent="-195263">
              <a:buFontTx/>
              <a:buNone/>
            </a:pPr>
            <a:r>
              <a:rPr lang="zh-TW" altLang="en-US" sz="3200" dirty="0">
                <a:latin typeface="Verdana" pitchFamily="34" charset="0"/>
                <a:cs typeface="Verdana" pitchFamily="34" charset="0"/>
              </a:rPr>
              <a:t>  當程式</a:t>
            </a:r>
            <a:r>
              <a:rPr lang="zh-TW" altLang="en-US" sz="3200" dirty="0">
                <a:solidFill>
                  <a:srgbClr val="FF3300"/>
                </a:solidFill>
                <a:latin typeface="Verdana" pitchFamily="34" charset="0"/>
                <a:cs typeface="Verdana" pitchFamily="34" charset="0"/>
              </a:rPr>
              <a:t>一直執行</a:t>
            </a:r>
            <a:r>
              <a:rPr lang="zh-TW" altLang="en-US" sz="3200" dirty="0">
                <a:latin typeface="Verdana" pitchFamily="34" charset="0"/>
                <a:cs typeface="Verdana" pitchFamily="34" charset="0"/>
              </a:rPr>
              <a:t>相同的迴路，</a:t>
            </a:r>
            <a:br>
              <a:rPr lang="zh-TW" altLang="en-US" sz="3200" dirty="0">
                <a:latin typeface="Verdana" pitchFamily="34" charset="0"/>
                <a:cs typeface="Verdana" pitchFamily="34" charset="0"/>
              </a:rPr>
            </a:br>
            <a:r>
              <a:rPr lang="zh-TW" altLang="en-US" sz="3200" dirty="0">
                <a:latin typeface="Verdana" pitchFamily="34" charset="0"/>
                <a:cs typeface="Verdana" pitchFamily="34" charset="0"/>
              </a:rPr>
              <a:t>而</a:t>
            </a:r>
            <a:r>
              <a:rPr lang="zh-TW" altLang="en-US" sz="3200" dirty="0">
                <a:solidFill>
                  <a:srgbClr val="FF3300"/>
                </a:solidFill>
                <a:latin typeface="Verdana" pitchFamily="34" charset="0"/>
                <a:cs typeface="Verdana" pitchFamily="34" charset="0"/>
              </a:rPr>
              <a:t>無法跳出</a:t>
            </a:r>
            <a:r>
              <a:rPr lang="zh-TW" altLang="en-US" sz="3200" dirty="0">
                <a:latin typeface="Verdana" pitchFamily="34" charset="0"/>
                <a:cs typeface="Verdana" pitchFamily="34" charset="0"/>
              </a:rPr>
              <a:t>時，稱為無窮迴路。</a:t>
            </a:r>
          </a:p>
          <a:p>
            <a:r>
              <a:rPr lang="en-US" altLang="zh-TW" b="1" dirty="0">
                <a:latin typeface="Verdana" pitchFamily="34" charset="0"/>
                <a:ea typeface="Verdana" pitchFamily="34" charset="0"/>
                <a:cs typeface="Verdana" pitchFamily="34" charset="0"/>
              </a:rPr>
              <a:t>for</a:t>
            </a:r>
            <a:r>
              <a:rPr lang="zh-TW" altLang="en-US" b="1" dirty="0">
                <a:latin typeface="Verdana" pitchFamily="34" charset="0"/>
                <a:cs typeface="Verdana" pitchFamily="34" charset="0"/>
              </a:rPr>
              <a:t>的無窮迴路語法</a:t>
            </a:r>
          </a:p>
          <a:p>
            <a:pPr marL="652463" lvl="1" indent="-195263">
              <a:buFontTx/>
              <a:buNone/>
            </a:pPr>
            <a:r>
              <a:rPr lang="zh-TW" altLang="en-US" sz="3200" dirty="0">
                <a:latin typeface="Verdana" pitchFamily="34" charset="0"/>
                <a:cs typeface="Verdana" pitchFamily="34" charset="0"/>
              </a:rPr>
              <a:t>   </a:t>
            </a:r>
            <a:r>
              <a:rPr lang="en-US" altLang="zh-TW" sz="3200" dirty="0">
                <a:solidFill>
                  <a:srgbClr val="FF3300"/>
                </a:solidFill>
                <a:latin typeface="Verdana" pitchFamily="34" charset="0"/>
                <a:ea typeface="Verdana" pitchFamily="34" charset="0"/>
                <a:cs typeface="Verdana" pitchFamily="34" charset="0"/>
              </a:rPr>
              <a:t>for(</a:t>
            </a:r>
            <a:r>
              <a:rPr lang="en-US" altLang="zh-TW" sz="3200" b="1" dirty="0">
                <a:solidFill>
                  <a:srgbClr val="FF3300"/>
                </a:solidFill>
                <a:latin typeface="Verdana" pitchFamily="34" charset="0"/>
                <a:ea typeface="Verdana" pitchFamily="34" charset="0"/>
                <a:cs typeface="Verdana" pitchFamily="34" charset="0"/>
              </a:rPr>
              <a:t> ; ; </a:t>
            </a:r>
            <a:r>
              <a:rPr lang="en-US" altLang="zh-TW" sz="3200" dirty="0">
                <a:solidFill>
                  <a:srgbClr val="FF3300"/>
                </a:solidFill>
                <a:latin typeface="Verdana" pitchFamily="34" charset="0"/>
                <a:ea typeface="Verdana" pitchFamily="34" charset="0"/>
                <a:cs typeface="Verdana" pitchFamily="34" charset="0"/>
              </a:rPr>
              <a:t>)</a:t>
            </a:r>
            <a:r>
              <a:rPr lang="en-US" altLang="zh-TW" sz="3200" dirty="0">
                <a:latin typeface="Verdana" pitchFamily="34" charset="0"/>
                <a:ea typeface="Verdana" pitchFamily="34" charset="0"/>
                <a:cs typeface="Verdana" pitchFamily="34" charset="0"/>
              </a:rPr>
              <a:t>{</a:t>
            </a:r>
          </a:p>
          <a:p>
            <a:pPr marL="652463" lvl="1" indent="-195263">
              <a:buFontTx/>
              <a:buNone/>
            </a:pPr>
            <a:r>
              <a:rPr lang="en-US" altLang="zh-TW" sz="3200" dirty="0">
                <a:latin typeface="Verdana" pitchFamily="34" charset="0"/>
                <a:ea typeface="Verdana" pitchFamily="34" charset="0"/>
                <a:cs typeface="Verdana" pitchFamily="34" charset="0"/>
              </a:rPr>
              <a:t>	   </a:t>
            </a:r>
            <a:r>
              <a:rPr lang="zh-TW" altLang="en-US" sz="3200" dirty="0">
                <a:latin typeface="Verdana" pitchFamily="34" charset="0"/>
                <a:cs typeface="Verdana" pitchFamily="34" charset="0"/>
              </a:rPr>
              <a:t>敘述；</a:t>
            </a:r>
            <a:endParaRPr lang="zh-TW" altLang="en-US" sz="3200" dirty="0">
              <a:latin typeface="Verdana" pitchFamily="34" charset="0"/>
              <a:ea typeface="新細明體" pitchFamily="18" charset="-120"/>
              <a:cs typeface="Verdana" pitchFamily="34" charset="0"/>
            </a:endParaRPr>
          </a:p>
          <a:p>
            <a:pPr marL="652463" lvl="1" indent="-195263">
              <a:buFontTx/>
              <a:buNone/>
            </a:pPr>
            <a:r>
              <a:rPr lang="zh-TW" altLang="en-US" sz="3200" dirty="0">
                <a:latin typeface="Verdana" pitchFamily="34" charset="0"/>
                <a:cs typeface="Verdana" pitchFamily="34" charset="0"/>
              </a:rPr>
              <a:t>   </a:t>
            </a:r>
            <a:r>
              <a:rPr lang="en-US" altLang="zh-TW" sz="3200" dirty="0">
                <a:latin typeface="Verdana" pitchFamily="34" charset="0"/>
                <a:ea typeface="Verdana" pitchFamily="34" charset="0"/>
                <a:cs typeface="Verdana" pitchFamily="34" charset="0"/>
              </a:rPr>
              <a:t>}</a:t>
            </a:r>
          </a:p>
        </p:txBody>
      </p:sp>
      <p:sp>
        <p:nvSpPr>
          <p:cNvPr id="159749"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59750" name="Text Box 6"/>
          <p:cNvSpPr txBox="1">
            <a:spLocks noChangeArrowheads="1"/>
          </p:cNvSpPr>
          <p:nvPr/>
        </p:nvSpPr>
        <p:spPr bwMode="auto">
          <a:xfrm>
            <a:off x="6804025" y="1052513"/>
            <a:ext cx="1555750" cy="1190625"/>
          </a:xfrm>
          <a:prstGeom prst="rect">
            <a:avLst/>
          </a:prstGeom>
          <a:noFill/>
          <a:ln w="9525">
            <a:noFill/>
            <a:miter lim="800000"/>
            <a:headEnd/>
            <a:tailEnd/>
          </a:ln>
          <a:effectLst/>
        </p:spPr>
        <p:txBody>
          <a:bodyPr wrap="none">
            <a:spAutoFit/>
          </a:bodyPr>
          <a:lstStyle/>
          <a:p>
            <a:r>
              <a:rPr lang="zh-TW" altLang="en-US">
                <a:solidFill>
                  <a:srgbClr val="FF0000"/>
                </a:solidFill>
              </a:rPr>
              <a:t>有心的</a:t>
            </a:r>
          </a:p>
          <a:p>
            <a:r>
              <a:rPr lang="zh-TW" altLang="en-US">
                <a:solidFill>
                  <a:srgbClr val="FF0000"/>
                </a:solidFill>
              </a:rPr>
              <a:t>無意的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97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97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97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97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9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64D95FCF-FAF0-414C-AA2B-53D471A3CE25}" type="slidenum">
              <a:rPr lang="en-US" altLang="zh-TW"/>
              <a:pPr/>
              <a:t>102</a:t>
            </a:fld>
            <a:endParaRPr lang="en-US" altLang="zh-TW"/>
          </a:p>
        </p:txBody>
      </p:sp>
      <p:sp>
        <p:nvSpPr>
          <p:cNvPr id="160770" name="Rectangle 2"/>
          <p:cNvSpPr>
            <a:spLocks noGrp="1" noChangeArrowheads="1"/>
          </p:cNvSpPr>
          <p:nvPr>
            <p:ph type="title"/>
          </p:nvPr>
        </p:nvSpPr>
        <p:spPr>
          <a:xfrm>
            <a:off x="838200" y="533400"/>
            <a:ext cx="7620000" cy="838200"/>
          </a:xfrm>
        </p:spPr>
        <p:txBody>
          <a:bodyPr/>
          <a:lstStyle/>
          <a:p>
            <a:r>
              <a:rPr lang="en-US" altLang="zh-TW" sz="3600"/>
              <a:t>Ch5_5 </a:t>
            </a:r>
            <a:r>
              <a:rPr lang="zh-TW" altLang="en-US" sz="3800" b="1">
                <a:solidFill>
                  <a:srgbClr val="FF3300"/>
                </a:solidFill>
              </a:rPr>
              <a:t>無窮迴路</a:t>
            </a:r>
            <a:r>
              <a:rPr lang="zh-TW" altLang="en-US" sz="3800"/>
              <a:t> </a:t>
            </a:r>
          </a:p>
        </p:txBody>
      </p:sp>
      <p:sp>
        <p:nvSpPr>
          <p:cNvPr id="160772" name="Rectangle 4"/>
          <p:cNvSpPr>
            <a:spLocks noChangeArrowheads="1"/>
          </p:cNvSpPr>
          <p:nvPr/>
        </p:nvSpPr>
        <p:spPr bwMode="auto">
          <a:xfrm>
            <a:off x="609600" y="1916113"/>
            <a:ext cx="8139113" cy="4256087"/>
          </a:xfrm>
          <a:prstGeom prst="rect">
            <a:avLst/>
          </a:prstGeom>
          <a:solidFill>
            <a:srgbClr val="FFFFFF"/>
          </a:solidFill>
          <a:ln w="9525">
            <a:noFill/>
            <a:miter lim="800000"/>
            <a:headEnd/>
            <a:tailEnd/>
          </a:ln>
          <a:effectLst/>
        </p:spPr>
        <p:txBody>
          <a:bodyPr/>
          <a:lstStyle/>
          <a:p>
            <a:pPr marL="609600" indent="-609600">
              <a:lnSpc>
                <a:spcPct val="90000"/>
              </a:lnSpc>
              <a:spcBef>
                <a:spcPct val="20000"/>
              </a:spcBef>
            </a:pPr>
            <a:r>
              <a:rPr lang="en-US" altLang="zh-TW" sz="2800" b="1">
                <a:ea typeface="標楷體" pitchFamily="65" charset="-120"/>
              </a:rPr>
              <a:t>Ch5_5</a:t>
            </a:r>
            <a:endParaRPr lang="en-US" altLang="zh-TW">
              <a:ea typeface="標楷體" pitchFamily="65" charset="-120"/>
            </a:endParaRPr>
          </a:p>
          <a:p>
            <a:pPr marL="609600" indent="-609600">
              <a:lnSpc>
                <a:spcPct val="90000"/>
              </a:lnSpc>
              <a:spcBef>
                <a:spcPct val="20000"/>
              </a:spcBef>
            </a:pPr>
            <a:r>
              <a:rPr lang="en-US" altLang="zh-TW" sz="2800">
                <a:latin typeface="Courier New" pitchFamily="49" charset="0"/>
                <a:ea typeface="標楷體" pitchFamily="65" charset="-120"/>
              </a:rPr>
              <a:t>1   #include&lt;stdio.h&gt;</a:t>
            </a:r>
          </a:p>
          <a:p>
            <a:pPr marL="609600" indent="-609600">
              <a:lnSpc>
                <a:spcPct val="90000"/>
              </a:lnSpc>
              <a:spcBef>
                <a:spcPct val="20000"/>
              </a:spcBef>
            </a:pPr>
            <a:r>
              <a:rPr lang="en-US" altLang="zh-TW" sz="2800">
                <a:latin typeface="Courier New" pitchFamily="49" charset="0"/>
                <a:ea typeface="標楷體" pitchFamily="65" charset="-120"/>
              </a:rPr>
              <a:t>2   main(){</a:t>
            </a:r>
          </a:p>
          <a:p>
            <a:pPr marL="609600" indent="-609600">
              <a:lnSpc>
                <a:spcPct val="90000"/>
              </a:lnSpc>
              <a:spcBef>
                <a:spcPct val="20000"/>
              </a:spcBef>
            </a:pPr>
            <a:r>
              <a:rPr lang="en-US" altLang="zh-TW" sz="2800">
                <a:latin typeface="Courier New" pitchFamily="49" charset="0"/>
                <a:ea typeface="標楷體" pitchFamily="65" charset="-120"/>
              </a:rPr>
              <a:t>3      int i;</a:t>
            </a:r>
          </a:p>
          <a:p>
            <a:pPr marL="609600" indent="-609600">
              <a:lnSpc>
                <a:spcPct val="90000"/>
              </a:lnSpc>
              <a:spcBef>
                <a:spcPct val="20000"/>
              </a:spcBef>
            </a:pPr>
            <a:r>
              <a:rPr lang="en-US" altLang="zh-TW" sz="2800">
                <a:latin typeface="Courier New" pitchFamily="49" charset="0"/>
                <a:ea typeface="標楷體" pitchFamily="65" charset="-120"/>
              </a:rPr>
              <a:t>4      </a:t>
            </a:r>
            <a:r>
              <a:rPr lang="en-US" altLang="zh-TW" sz="2800">
                <a:solidFill>
                  <a:srgbClr val="FF3300"/>
                </a:solidFill>
                <a:latin typeface="Courier New" pitchFamily="49" charset="0"/>
                <a:ea typeface="標楷體" pitchFamily="65" charset="-120"/>
              </a:rPr>
              <a:t>for(i=10 ; </a:t>
            </a:r>
            <a:r>
              <a:rPr lang="en-US" altLang="zh-TW" sz="2800">
                <a:solidFill>
                  <a:srgbClr val="0000FF"/>
                </a:solidFill>
                <a:latin typeface="Courier New" pitchFamily="49" charset="0"/>
                <a:ea typeface="標楷體" pitchFamily="65" charset="-120"/>
              </a:rPr>
              <a:t>i&gt;8</a:t>
            </a:r>
            <a:r>
              <a:rPr lang="en-US" altLang="zh-TW" sz="2800">
                <a:solidFill>
                  <a:srgbClr val="FF3300"/>
                </a:solidFill>
                <a:latin typeface="Courier New" pitchFamily="49" charset="0"/>
                <a:ea typeface="標楷體" pitchFamily="65" charset="-120"/>
              </a:rPr>
              <a:t> ; i++)</a:t>
            </a:r>
            <a:r>
              <a:rPr lang="en-US" altLang="zh-TW" sz="2800">
                <a:latin typeface="Courier New" pitchFamily="49" charset="0"/>
                <a:ea typeface="標楷體" pitchFamily="65" charset="-120"/>
              </a:rPr>
              <a:t>{</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5          printf("</a:t>
            </a:r>
            <a:r>
              <a:rPr lang="en-US" altLang="zh-TW" sz="2800">
                <a:solidFill>
                  <a:srgbClr val="FF0000"/>
                </a:solidFill>
                <a:latin typeface="Courier New" pitchFamily="49" charset="0"/>
                <a:ea typeface="標楷體" pitchFamily="65" charset="-120"/>
              </a:rPr>
              <a:t>%i</a:t>
            </a:r>
            <a:r>
              <a:rPr lang="en-US" altLang="zh-TW" sz="2800">
                <a:latin typeface="Courier New" pitchFamily="49" charset="0"/>
                <a:ea typeface="標楷體" pitchFamily="65" charset="-120"/>
              </a:rPr>
              <a:t> so good\n", </a:t>
            </a:r>
            <a:r>
              <a:rPr lang="en-US" altLang="zh-TW" sz="2800">
                <a:solidFill>
                  <a:srgbClr val="FF0000"/>
                </a:solidFill>
                <a:latin typeface="Courier New" pitchFamily="49" charset="0"/>
                <a:ea typeface="標楷體" pitchFamily="65" charset="-120"/>
              </a:rPr>
              <a:t>i</a:t>
            </a:r>
            <a:r>
              <a:rPr lang="en-US" altLang="zh-TW" sz="2800">
                <a:latin typeface="Courier New" pitchFamily="49" charset="0"/>
                <a:ea typeface="標楷體" pitchFamily="65" charset="-120"/>
              </a:rPr>
              <a:t>);</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6      }</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7   }</a:t>
            </a:r>
          </a:p>
        </p:txBody>
      </p:sp>
      <p:sp>
        <p:nvSpPr>
          <p:cNvPr id="160773" name="Text Box 5"/>
          <p:cNvSpPr txBox="1">
            <a:spLocks noChangeArrowheads="1"/>
          </p:cNvSpPr>
          <p:nvPr/>
        </p:nvSpPr>
        <p:spPr bwMode="auto">
          <a:xfrm>
            <a:off x="6227763" y="1268413"/>
            <a:ext cx="2303462" cy="2292350"/>
          </a:xfrm>
          <a:prstGeom prst="rect">
            <a:avLst/>
          </a:prstGeom>
          <a:solidFill>
            <a:srgbClr val="FFFFFF"/>
          </a:solidFill>
          <a:ln w="9525">
            <a:solidFill>
              <a:schemeClr val="tx1"/>
            </a:solidFill>
            <a:miter lim="800000"/>
            <a:headEnd/>
            <a:tailEnd/>
          </a:ln>
          <a:effectLst/>
        </p:spPr>
        <p:txBody>
          <a:bodyPr>
            <a:spAutoFit/>
          </a:bodyPr>
          <a:lstStyle/>
          <a:p>
            <a:r>
              <a:rPr lang="en-US" altLang="zh-TW" sz="2400" b="1">
                <a:solidFill>
                  <a:srgbClr val="333333"/>
                </a:solidFill>
                <a:latin typeface="Courier New" pitchFamily="49" charset="0"/>
                <a:ea typeface="標楷體" pitchFamily="65" charset="-120"/>
              </a:rPr>
              <a:t>10 so good</a:t>
            </a:r>
          </a:p>
          <a:p>
            <a:r>
              <a:rPr lang="en-US" altLang="zh-TW" sz="2400" b="1">
                <a:solidFill>
                  <a:srgbClr val="333333"/>
                </a:solidFill>
                <a:latin typeface="Courier New" pitchFamily="49" charset="0"/>
                <a:ea typeface="標楷體" pitchFamily="65" charset="-120"/>
              </a:rPr>
              <a:t>11 so good</a:t>
            </a:r>
          </a:p>
          <a:p>
            <a:r>
              <a:rPr lang="en-US" altLang="zh-TW" sz="2400" b="1">
                <a:solidFill>
                  <a:srgbClr val="333333"/>
                </a:solidFill>
                <a:latin typeface="Courier New" pitchFamily="49" charset="0"/>
                <a:ea typeface="標楷體" pitchFamily="65" charset="-120"/>
              </a:rPr>
              <a:t>12 so good</a:t>
            </a:r>
          </a:p>
          <a:p>
            <a:r>
              <a:rPr lang="en-US" altLang="zh-TW" sz="2400" b="1">
                <a:solidFill>
                  <a:srgbClr val="333333"/>
                </a:solidFill>
                <a:latin typeface="Courier New" pitchFamily="49" charset="0"/>
                <a:ea typeface="標楷體" pitchFamily="65" charset="-120"/>
              </a:rPr>
              <a:t>…</a:t>
            </a:r>
          </a:p>
          <a:p>
            <a:r>
              <a:rPr lang="en-US" altLang="zh-TW" sz="2400" b="1">
                <a:solidFill>
                  <a:srgbClr val="333333"/>
                </a:solidFill>
                <a:latin typeface="Courier New" pitchFamily="49" charset="0"/>
                <a:ea typeface="標楷體" pitchFamily="65" charset="-120"/>
              </a:rPr>
              <a:t>99 so good</a:t>
            </a:r>
          </a:p>
          <a:p>
            <a:r>
              <a:rPr lang="en-US" altLang="zh-TW" sz="2400" b="1">
                <a:solidFill>
                  <a:srgbClr val="333333"/>
                </a:solidFill>
                <a:latin typeface="Courier New" pitchFamily="49" charset="0"/>
                <a:ea typeface="標楷體" pitchFamily="65" charset="-120"/>
              </a:rPr>
              <a:t>…</a:t>
            </a:r>
          </a:p>
        </p:txBody>
      </p:sp>
      <p:sp>
        <p:nvSpPr>
          <p:cNvPr id="160776" name="AutoShape 8"/>
          <p:cNvSpPr>
            <a:spLocks/>
          </p:cNvSpPr>
          <p:nvPr/>
        </p:nvSpPr>
        <p:spPr bwMode="auto">
          <a:xfrm>
            <a:off x="5724525" y="5300663"/>
            <a:ext cx="914400" cy="762000"/>
          </a:xfrm>
          <a:prstGeom prst="borderCallout1">
            <a:avLst>
              <a:gd name="adj1" fmla="val 15000"/>
              <a:gd name="adj2" fmla="val -8333"/>
              <a:gd name="adj3" fmla="val -141042"/>
              <a:gd name="adj4" fmla="val -63023"/>
            </a:avLst>
          </a:prstGeom>
          <a:noFill/>
          <a:ln w="9525">
            <a:solidFill>
              <a:schemeClr val="tx1"/>
            </a:solidFill>
            <a:miter lim="800000"/>
            <a:headEnd/>
            <a:tailEnd/>
          </a:ln>
          <a:effectLst/>
        </p:spPr>
        <p:txBody>
          <a:bodyPr/>
          <a:lstStyle/>
          <a:p>
            <a:pPr algn="ctr"/>
            <a:r>
              <a:rPr lang="zh-TW" altLang="en-US" sz="2000">
                <a:latin typeface="Courier New" pitchFamily="49" charset="0"/>
              </a:rPr>
              <a:t>只要</a:t>
            </a:r>
            <a:r>
              <a:rPr lang="en-US" altLang="zh-TW" sz="2000">
                <a:latin typeface="Courier New" pitchFamily="49" charset="0"/>
              </a:rPr>
              <a:t>i&gt;8</a:t>
            </a:r>
          </a:p>
        </p:txBody>
      </p:sp>
      <p:sp>
        <p:nvSpPr>
          <p:cNvPr id="160777" name="AutoShape 9"/>
          <p:cNvSpPr>
            <a:spLocks/>
          </p:cNvSpPr>
          <p:nvPr/>
        </p:nvSpPr>
        <p:spPr bwMode="auto">
          <a:xfrm>
            <a:off x="4211638" y="5300663"/>
            <a:ext cx="914400" cy="762000"/>
          </a:xfrm>
          <a:prstGeom prst="borderCallout1">
            <a:avLst>
              <a:gd name="adj1" fmla="val 15000"/>
              <a:gd name="adj2" fmla="val -8333"/>
              <a:gd name="adj3" fmla="val -141042"/>
              <a:gd name="adj4" fmla="val -63023"/>
            </a:avLst>
          </a:prstGeom>
          <a:noFill/>
          <a:ln w="9525">
            <a:solidFill>
              <a:schemeClr val="tx1"/>
            </a:solidFill>
            <a:miter lim="800000"/>
            <a:headEnd/>
            <a:tailEnd/>
          </a:ln>
          <a:effectLst/>
        </p:spPr>
        <p:txBody>
          <a:bodyPr/>
          <a:lstStyle/>
          <a:p>
            <a:pPr algn="ctr"/>
            <a:r>
              <a:rPr lang="zh-TW" altLang="en-US" sz="2000">
                <a:latin typeface="Courier New" pitchFamily="49" charset="0"/>
              </a:rPr>
              <a:t>起初</a:t>
            </a:r>
            <a:r>
              <a:rPr lang="en-US" altLang="zh-TW" sz="2000">
                <a:latin typeface="Courier New" pitchFamily="49" charset="0"/>
              </a:rPr>
              <a:t>i=10</a:t>
            </a:r>
          </a:p>
        </p:txBody>
      </p:sp>
      <p:sp>
        <p:nvSpPr>
          <p:cNvPr id="160778"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60779" name="Text Box 11"/>
          <p:cNvSpPr txBox="1">
            <a:spLocks noChangeArrowheads="1"/>
          </p:cNvSpPr>
          <p:nvPr/>
        </p:nvSpPr>
        <p:spPr bwMode="auto">
          <a:xfrm>
            <a:off x="6226175" y="712788"/>
            <a:ext cx="1063625" cy="457200"/>
          </a:xfrm>
          <a:prstGeom prst="rect">
            <a:avLst/>
          </a:prstGeom>
          <a:noFill/>
          <a:ln w="9525">
            <a:noFill/>
            <a:miter lim="800000"/>
            <a:headEnd/>
            <a:tailEnd/>
          </a:ln>
          <a:effectLst/>
        </p:spPr>
        <p:txBody>
          <a:bodyPr wrap="none">
            <a:spAutoFit/>
          </a:bodyPr>
          <a:lstStyle/>
          <a:p>
            <a:r>
              <a:rPr lang="zh-TW" altLang="en-US" sz="2400"/>
              <a:t>輸出</a:t>
            </a:r>
            <a:r>
              <a:rPr lang="en-US" altLang="zh-TW" sz="2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60777"/>
                                        </p:tgtEl>
                                        <p:attrNameLst>
                                          <p:attrName>style.visibility</p:attrName>
                                        </p:attrNameLst>
                                      </p:cBhvr>
                                      <p:to>
                                        <p:strVal val="visible"/>
                                      </p:to>
                                    </p:set>
                                    <p:animEffect transition="in" filter="fade">
                                      <p:cBhvr>
                                        <p:cTn id="7" dur="1000"/>
                                        <p:tgtEl>
                                          <p:spTgt spid="160777"/>
                                        </p:tgtEl>
                                      </p:cBhvr>
                                    </p:animEffect>
                                    <p:anim calcmode="lin" valueType="num">
                                      <p:cBhvr>
                                        <p:cTn id="8" dur="1000" fill="hold"/>
                                        <p:tgtEl>
                                          <p:spTgt spid="160777"/>
                                        </p:tgtEl>
                                        <p:attrNameLst>
                                          <p:attrName>style.rotation</p:attrName>
                                        </p:attrNameLst>
                                      </p:cBhvr>
                                      <p:tavLst>
                                        <p:tav tm="0">
                                          <p:val>
                                            <p:fltVal val="720"/>
                                          </p:val>
                                        </p:tav>
                                        <p:tav tm="100000">
                                          <p:val>
                                            <p:fltVal val="0"/>
                                          </p:val>
                                        </p:tav>
                                      </p:tavLst>
                                    </p:anim>
                                    <p:anim calcmode="lin" valueType="num">
                                      <p:cBhvr>
                                        <p:cTn id="9" dur="1000" fill="hold"/>
                                        <p:tgtEl>
                                          <p:spTgt spid="160777"/>
                                        </p:tgtEl>
                                        <p:attrNameLst>
                                          <p:attrName>ppt_h</p:attrName>
                                        </p:attrNameLst>
                                      </p:cBhvr>
                                      <p:tavLst>
                                        <p:tav tm="0">
                                          <p:val>
                                            <p:fltVal val="0"/>
                                          </p:val>
                                        </p:tav>
                                        <p:tav tm="100000">
                                          <p:val>
                                            <p:strVal val="#ppt_h"/>
                                          </p:val>
                                        </p:tav>
                                      </p:tavLst>
                                    </p:anim>
                                    <p:anim calcmode="lin" valueType="num">
                                      <p:cBhvr>
                                        <p:cTn id="10" dur="1000" fill="hold"/>
                                        <p:tgtEl>
                                          <p:spTgt spid="160777"/>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5" presetClass="entr" presetSubtype="0" fill="hold" grpId="0" nodeType="afterEffect">
                                  <p:stCondLst>
                                    <p:cond delay="0"/>
                                  </p:stCondLst>
                                  <p:childTnLst>
                                    <p:set>
                                      <p:cBhvr>
                                        <p:cTn id="13" dur="1" fill="hold">
                                          <p:stCondLst>
                                            <p:cond delay="0"/>
                                          </p:stCondLst>
                                        </p:cTn>
                                        <p:tgtEl>
                                          <p:spTgt spid="160776"/>
                                        </p:tgtEl>
                                        <p:attrNameLst>
                                          <p:attrName>style.visibility</p:attrName>
                                        </p:attrNameLst>
                                      </p:cBhvr>
                                      <p:to>
                                        <p:strVal val="visible"/>
                                      </p:to>
                                    </p:set>
                                    <p:animEffect transition="in" filter="fade">
                                      <p:cBhvr>
                                        <p:cTn id="14" dur="1000"/>
                                        <p:tgtEl>
                                          <p:spTgt spid="160776"/>
                                        </p:tgtEl>
                                      </p:cBhvr>
                                    </p:animEffect>
                                    <p:anim calcmode="lin" valueType="num">
                                      <p:cBhvr>
                                        <p:cTn id="15" dur="1000" fill="hold"/>
                                        <p:tgtEl>
                                          <p:spTgt spid="160776"/>
                                        </p:tgtEl>
                                        <p:attrNameLst>
                                          <p:attrName>style.rotation</p:attrName>
                                        </p:attrNameLst>
                                      </p:cBhvr>
                                      <p:tavLst>
                                        <p:tav tm="0">
                                          <p:val>
                                            <p:fltVal val="720"/>
                                          </p:val>
                                        </p:tav>
                                        <p:tav tm="100000">
                                          <p:val>
                                            <p:fltVal val="0"/>
                                          </p:val>
                                        </p:tav>
                                      </p:tavLst>
                                    </p:anim>
                                    <p:anim calcmode="lin" valueType="num">
                                      <p:cBhvr>
                                        <p:cTn id="16" dur="1000" fill="hold"/>
                                        <p:tgtEl>
                                          <p:spTgt spid="160776"/>
                                        </p:tgtEl>
                                        <p:attrNameLst>
                                          <p:attrName>ppt_h</p:attrName>
                                        </p:attrNameLst>
                                      </p:cBhvr>
                                      <p:tavLst>
                                        <p:tav tm="0">
                                          <p:val>
                                            <p:fltVal val="0"/>
                                          </p:val>
                                        </p:tav>
                                        <p:tav tm="100000">
                                          <p:val>
                                            <p:strVal val="#ppt_h"/>
                                          </p:val>
                                        </p:tav>
                                      </p:tavLst>
                                    </p:anim>
                                    <p:anim calcmode="lin" valueType="num">
                                      <p:cBhvr>
                                        <p:cTn id="17" dur="1000" fill="hold"/>
                                        <p:tgtEl>
                                          <p:spTgt spid="160776"/>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60773"/>
                                        </p:tgtEl>
                                        <p:attrNameLst>
                                          <p:attrName>style.visibility</p:attrName>
                                        </p:attrNameLst>
                                      </p:cBhvr>
                                      <p:to>
                                        <p:strVal val="visible"/>
                                      </p:to>
                                    </p:set>
                                    <p:anim calcmode="lin" valueType="num">
                                      <p:cBhvr>
                                        <p:cTn id="22" dur="500" fill="hold"/>
                                        <p:tgtEl>
                                          <p:spTgt spid="160773"/>
                                        </p:tgtEl>
                                        <p:attrNameLst>
                                          <p:attrName>ppt_w</p:attrName>
                                        </p:attrNameLst>
                                      </p:cBhvr>
                                      <p:tavLst>
                                        <p:tav tm="0">
                                          <p:val>
                                            <p:fltVal val="0"/>
                                          </p:val>
                                        </p:tav>
                                        <p:tav tm="100000">
                                          <p:val>
                                            <p:strVal val="#ppt_w"/>
                                          </p:val>
                                        </p:tav>
                                      </p:tavLst>
                                    </p:anim>
                                    <p:anim calcmode="lin" valueType="num">
                                      <p:cBhvr>
                                        <p:cTn id="23" dur="500" fill="hold"/>
                                        <p:tgtEl>
                                          <p:spTgt spid="1607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3" grpId="0" animBg="1"/>
      <p:bldP spid="160776" grpId="0" animBg="1"/>
      <p:bldP spid="160777"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投影片編號版面配置區 5"/>
          <p:cNvSpPr>
            <a:spLocks noGrp="1"/>
          </p:cNvSpPr>
          <p:nvPr>
            <p:ph type="sldNum" sz="quarter" idx="12"/>
          </p:nvPr>
        </p:nvSpPr>
        <p:spPr/>
        <p:txBody>
          <a:bodyPr/>
          <a:lstStyle/>
          <a:p>
            <a:fld id="{99A545DD-C2F6-4587-815B-12A4E8440904}" type="slidenum">
              <a:rPr lang="en-US" altLang="zh-TW"/>
              <a:pPr/>
              <a:t>103</a:t>
            </a:fld>
            <a:endParaRPr lang="en-US" altLang="zh-TW"/>
          </a:p>
        </p:txBody>
      </p:sp>
      <p:sp>
        <p:nvSpPr>
          <p:cNvPr id="468994" name="Rectangle 2"/>
          <p:cNvSpPr>
            <a:spLocks noGrp="1" noChangeArrowheads="1"/>
          </p:cNvSpPr>
          <p:nvPr>
            <p:ph type="title"/>
          </p:nvPr>
        </p:nvSpPr>
        <p:spPr/>
        <p:txBody>
          <a:bodyPr/>
          <a:lstStyle/>
          <a:p>
            <a:r>
              <a:rPr lang="en-US" altLang="zh-TW" sz="3600"/>
              <a:t>Ch5_5 </a:t>
            </a:r>
            <a:r>
              <a:rPr lang="zh-TW" altLang="en-US" sz="3600"/>
              <a:t>流程圖</a:t>
            </a:r>
          </a:p>
        </p:txBody>
      </p:sp>
      <p:sp>
        <p:nvSpPr>
          <p:cNvPr id="468995" name="Text Box 3"/>
          <p:cNvSpPr txBox="1">
            <a:spLocks noChangeArrowheads="1"/>
          </p:cNvSpPr>
          <p:nvPr/>
        </p:nvSpPr>
        <p:spPr bwMode="auto">
          <a:xfrm>
            <a:off x="4286250" y="3211513"/>
            <a:ext cx="576263" cy="438150"/>
          </a:xfrm>
          <a:prstGeom prst="rect">
            <a:avLst/>
          </a:prstGeom>
          <a:noFill/>
          <a:ln w="9525">
            <a:noFill/>
            <a:miter lim="800000"/>
            <a:headEnd/>
            <a:tailEnd/>
          </a:ln>
        </p:spPr>
        <p:txBody>
          <a:bodyPr lIns="0" tIns="0" rIns="0" bIns="0"/>
          <a:lstStyle/>
          <a:p>
            <a:pPr algn="ctr" eaLnBrk="0" hangingPunct="0"/>
            <a:r>
              <a:rPr kumimoji="0" lang="en-US" altLang="zh-TW" sz="2800">
                <a:solidFill>
                  <a:srgbClr val="FF3300"/>
                </a:solidFill>
                <a:latin typeface="Arial" charset="0"/>
              </a:rPr>
              <a:t>Y</a:t>
            </a:r>
          </a:p>
        </p:txBody>
      </p:sp>
      <p:sp>
        <p:nvSpPr>
          <p:cNvPr id="468996" name="Rectangle 4"/>
          <p:cNvSpPr>
            <a:spLocks noChangeArrowheads="1"/>
          </p:cNvSpPr>
          <p:nvPr/>
        </p:nvSpPr>
        <p:spPr bwMode="auto">
          <a:xfrm>
            <a:off x="4344988" y="1482725"/>
            <a:ext cx="1295400" cy="511175"/>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800">
                <a:latin typeface="Arial" charset="0"/>
              </a:rPr>
              <a:t>i = 10</a:t>
            </a:r>
          </a:p>
        </p:txBody>
      </p:sp>
      <p:sp>
        <p:nvSpPr>
          <p:cNvPr id="468997" name="AutoShape 5"/>
          <p:cNvSpPr>
            <a:spLocks noChangeArrowheads="1"/>
          </p:cNvSpPr>
          <p:nvPr/>
        </p:nvSpPr>
        <p:spPr bwMode="auto">
          <a:xfrm>
            <a:off x="3851920" y="3714750"/>
            <a:ext cx="2304255" cy="938213"/>
          </a:xfrm>
          <a:prstGeom prst="flowChartInputOutput">
            <a:avLst/>
          </a:prstGeom>
          <a:solidFill>
            <a:srgbClr val="FFFFFF"/>
          </a:solidFill>
          <a:ln w="28575">
            <a:solidFill>
              <a:srgbClr val="000000"/>
            </a:solidFill>
            <a:miter lim="800000"/>
            <a:headEnd/>
            <a:tailEnd/>
          </a:ln>
        </p:spPr>
        <p:txBody>
          <a:bodyPr/>
          <a:lstStyle/>
          <a:p>
            <a:pPr algn="ctr" eaLnBrk="0" hangingPunct="0"/>
            <a:r>
              <a:rPr kumimoji="0" lang="en-US" altLang="zh-TW" sz="2400" dirty="0">
                <a:latin typeface="Arial" charset="0"/>
              </a:rPr>
              <a:t>print so good</a:t>
            </a:r>
          </a:p>
        </p:txBody>
      </p:sp>
      <p:sp>
        <p:nvSpPr>
          <p:cNvPr id="468998" name="Rectangle 6"/>
          <p:cNvSpPr>
            <a:spLocks noChangeArrowheads="1"/>
          </p:cNvSpPr>
          <p:nvPr/>
        </p:nvSpPr>
        <p:spPr bwMode="auto">
          <a:xfrm>
            <a:off x="4200525" y="5127625"/>
            <a:ext cx="1512888" cy="533400"/>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800">
                <a:latin typeface="Arial" charset="0"/>
              </a:rPr>
              <a:t>i++</a:t>
            </a:r>
          </a:p>
        </p:txBody>
      </p:sp>
      <p:sp>
        <p:nvSpPr>
          <p:cNvPr id="468999" name="Line 7"/>
          <p:cNvSpPr>
            <a:spLocks noChangeShapeType="1"/>
          </p:cNvSpPr>
          <p:nvPr/>
        </p:nvSpPr>
        <p:spPr bwMode="auto">
          <a:xfrm>
            <a:off x="2686050" y="5434013"/>
            <a:ext cx="0" cy="0"/>
          </a:xfrm>
          <a:prstGeom prst="line">
            <a:avLst/>
          </a:prstGeom>
          <a:noFill/>
          <a:ln w="28575">
            <a:solidFill>
              <a:srgbClr val="000000"/>
            </a:solidFill>
            <a:round/>
            <a:headEnd/>
            <a:tailEnd/>
          </a:ln>
        </p:spPr>
        <p:txBody>
          <a:bodyPr/>
          <a:lstStyle/>
          <a:p>
            <a:endParaRPr lang="zh-TW" altLang="en-US"/>
          </a:p>
        </p:txBody>
      </p:sp>
      <p:sp>
        <p:nvSpPr>
          <p:cNvPr id="469000" name="AutoShape 8"/>
          <p:cNvSpPr>
            <a:spLocks noChangeArrowheads="1"/>
          </p:cNvSpPr>
          <p:nvPr/>
        </p:nvSpPr>
        <p:spPr bwMode="auto">
          <a:xfrm>
            <a:off x="3913188" y="2490788"/>
            <a:ext cx="2160587" cy="688975"/>
          </a:xfrm>
          <a:prstGeom prst="flowChartDecision">
            <a:avLst/>
          </a:prstGeom>
          <a:solidFill>
            <a:srgbClr val="FFFFFF"/>
          </a:solidFill>
          <a:ln w="28575">
            <a:solidFill>
              <a:srgbClr val="000000"/>
            </a:solidFill>
            <a:miter lim="800000"/>
            <a:headEnd/>
            <a:tailEnd/>
          </a:ln>
        </p:spPr>
        <p:txBody>
          <a:bodyPr bIns="46800"/>
          <a:lstStyle/>
          <a:p>
            <a:pPr algn="ctr" eaLnBrk="0" hangingPunct="0"/>
            <a:r>
              <a:rPr kumimoji="0" lang="en-US" altLang="zh-TW" sz="2800" dirty="0" err="1">
                <a:latin typeface="Arial" charset="0"/>
              </a:rPr>
              <a:t>i</a:t>
            </a:r>
            <a:r>
              <a:rPr kumimoji="0" lang="en-US" altLang="zh-TW" sz="2800" dirty="0">
                <a:latin typeface="Arial" charset="0"/>
              </a:rPr>
              <a:t> &gt; 8</a:t>
            </a:r>
          </a:p>
        </p:txBody>
      </p:sp>
      <p:sp>
        <p:nvSpPr>
          <p:cNvPr id="469001" name="Freeform 9"/>
          <p:cNvSpPr>
            <a:spLocks/>
          </p:cNvSpPr>
          <p:nvPr/>
        </p:nvSpPr>
        <p:spPr bwMode="auto">
          <a:xfrm>
            <a:off x="2757488" y="2274888"/>
            <a:ext cx="2235200" cy="3817937"/>
          </a:xfrm>
          <a:custGeom>
            <a:avLst/>
            <a:gdLst/>
            <a:ahLst/>
            <a:cxnLst>
              <a:cxn ang="0">
                <a:pos x="2" y="2005"/>
              </a:cxn>
              <a:cxn ang="0">
                <a:pos x="0" y="0"/>
              </a:cxn>
              <a:cxn ang="0">
                <a:pos x="1408" y="0"/>
              </a:cxn>
            </a:cxnLst>
            <a:rect l="0" t="0" r="r" b="b"/>
            <a:pathLst>
              <a:path w="1408" h="2005">
                <a:moveTo>
                  <a:pt x="2" y="2005"/>
                </a:moveTo>
                <a:lnTo>
                  <a:pt x="0" y="0"/>
                </a:lnTo>
                <a:lnTo>
                  <a:pt x="1408" y="0"/>
                </a:lnTo>
              </a:path>
            </a:pathLst>
          </a:custGeom>
          <a:noFill/>
          <a:ln w="28575">
            <a:solidFill>
              <a:srgbClr val="000000"/>
            </a:solidFill>
            <a:round/>
            <a:headEnd type="none" w="med" len="med"/>
            <a:tailEnd type="arrow" w="med" len="med"/>
          </a:ln>
        </p:spPr>
        <p:txBody>
          <a:bodyPr/>
          <a:lstStyle/>
          <a:p>
            <a:endParaRPr lang="zh-TW" altLang="en-US"/>
          </a:p>
        </p:txBody>
      </p:sp>
      <p:sp>
        <p:nvSpPr>
          <p:cNvPr id="469002" name="AutoShape 10"/>
          <p:cNvSpPr>
            <a:spLocks noChangeArrowheads="1"/>
          </p:cNvSpPr>
          <p:nvPr/>
        </p:nvSpPr>
        <p:spPr bwMode="auto">
          <a:xfrm>
            <a:off x="6721475" y="4818063"/>
            <a:ext cx="1379538" cy="625475"/>
          </a:xfrm>
          <a:prstGeom prst="flowChartTerminator">
            <a:avLst/>
          </a:prstGeom>
          <a:solidFill>
            <a:srgbClr val="FFFFFF"/>
          </a:solidFill>
          <a:ln w="28575">
            <a:solidFill>
              <a:srgbClr val="000000"/>
            </a:solidFill>
            <a:miter lim="800000"/>
            <a:headEnd/>
            <a:tailEnd/>
          </a:ln>
        </p:spPr>
        <p:txBody>
          <a:bodyPr/>
          <a:lstStyle/>
          <a:p>
            <a:pPr algn="ctr" eaLnBrk="0" hangingPunct="0"/>
            <a:r>
              <a:rPr kumimoji="0" lang="zh-TW" altLang="en-US" sz="2800">
                <a:latin typeface="Arial" charset="0"/>
                <a:ea typeface="標楷體" pitchFamily="65" charset="-120"/>
              </a:rPr>
              <a:t>結束</a:t>
            </a:r>
            <a:endParaRPr kumimoji="0" lang="zh-TW" altLang="en-US" sz="1200">
              <a:latin typeface="Arial" charset="0"/>
              <a:ea typeface="標楷體" pitchFamily="65" charset="-120"/>
            </a:endParaRPr>
          </a:p>
        </p:txBody>
      </p:sp>
      <p:sp>
        <p:nvSpPr>
          <p:cNvPr id="469003" name="Text Box 11"/>
          <p:cNvSpPr txBox="1">
            <a:spLocks noChangeArrowheads="1"/>
          </p:cNvSpPr>
          <p:nvPr/>
        </p:nvSpPr>
        <p:spPr bwMode="auto">
          <a:xfrm>
            <a:off x="6361113" y="2419350"/>
            <a:ext cx="685800" cy="381000"/>
          </a:xfrm>
          <a:prstGeom prst="rect">
            <a:avLst/>
          </a:prstGeom>
          <a:noFill/>
          <a:ln w="9525">
            <a:noFill/>
            <a:miter lim="800000"/>
            <a:headEnd/>
            <a:tailEnd/>
          </a:ln>
        </p:spPr>
        <p:txBody>
          <a:bodyPr lIns="0" tIns="0" rIns="0" bIns="0"/>
          <a:lstStyle/>
          <a:p>
            <a:pPr algn="ctr" eaLnBrk="0" hangingPunct="0"/>
            <a:r>
              <a:rPr kumimoji="0" lang="en-US" altLang="zh-TW" sz="2800">
                <a:latin typeface="Arial" charset="0"/>
                <a:ea typeface="標楷體" pitchFamily="65" charset="-120"/>
              </a:rPr>
              <a:t>N</a:t>
            </a:r>
          </a:p>
        </p:txBody>
      </p:sp>
      <p:sp>
        <p:nvSpPr>
          <p:cNvPr id="469004" name="Line 12"/>
          <p:cNvSpPr>
            <a:spLocks noChangeShapeType="1"/>
          </p:cNvSpPr>
          <p:nvPr/>
        </p:nvSpPr>
        <p:spPr bwMode="auto">
          <a:xfrm>
            <a:off x="4992688" y="4652963"/>
            <a:ext cx="0" cy="4572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469005" name="Line 13"/>
          <p:cNvSpPr>
            <a:spLocks noChangeShapeType="1"/>
          </p:cNvSpPr>
          <p:nvPr/>
        </p:nvSpPr>
        <p:spPr bwMode="auto">
          <a:xfrm flipH="1" flipV="1">
            <a:off x="4992688" y="5661025"/>
            <a:ext cx="11112" cy="431800"/>
          </a:xfrm>
          <a:prstGeom prst="line">
            <a:avLst/>
          </a:prstGeom>
          <a:noFill/>
          <a:ln w="28575">
            <a:solidFill>
              <a:schemeClr val="tx1"/>
            </a:solidFill>
            <a:round/>
            <a:headEnd/>
            <a:tailEnd/>
          </a:ln>
          <a:effectLst/>
        </p:spPr>
        <p:txBody>
          <a:bodyPr wrap="none"/>
          <a:lstStyle/>
          <a:p>
            <a:endParaRPr lang="zh-TW" altLang="en-US"/>
          </a:p>
        </p:txBody>
      </p:sp>
      <p:sp>
        <p:nvSpPr>
          <p:cNvPr id="469006" name="Line 14"/>
          <p:cNvSpPr>
            <a:spLocks noChangeShapeType="1"/>
          </p:cNvSpPr>
          <p:nvPr/>
        </p:nvSpPr>
        <p:spPr bwMode="auto">
          <a:xfrm flipH="1">
            <a:off x="2760663" y="6092825"/>
            <a:ext cx="2232025" cy="0"/>
          </a:xfrm>
          <a:prstGeom prst="line">
            <a:avLst/>
          </a:prstGeom>
          <a:noFill/>
          <a:ln w="28575">
            <a:solidFill>
              <a:schemeClr val="tx1"/>
            </a:solidFill>
            <a:round/>
            <a:headEnd/>
            <a:tailEnd/>
          </a:ln>
          <a:effectLst/>
        </p:spPr>
        <p:txBody>
          <a:bodyPr wrap="none"/>
          <a:lstStyle/>
          <a:p>
            <a:endParaRPr lang="zh-TW" altLang="en-US"/>
          </a:p>
        </p:txBody>
      </p:sp>
      <p:sp>
        <p:nvSpPr>
          <p:cNvPr id="469007" name="Line 15"/>
          <p:cNvSpPr>
            <a:spLocks noChangeShapeType="1"/>
          </p:cNvSpPr>
          <p:nvPr/>
        </p:nvSpPr>
        <p:spPr bwMode="auto">
          <a:xfrm>
            <a:off x="6073775" y="2851150"/>
            <a:ext cx="1366838" cy="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469008" name="Line 16"/>
          <p:cNvSpPr>
            <a:spLocks noChangeShapeType="1"/>
          </p:cNvSpPr>
          <p:nvPr/>
        </p:nvSpPr>
        <p:spPr bwMode="auto">
          <a:xfrm>
            <a:off x="7440613" y="2851150"/>
            <a:ext cx="0" cy="1981200"/>
          </a:xfrm>
          <a:prstGeom prst="line">
            <a:avLst/>
          </a:prstGeom>
          <a:noFill/>
          <a:ln w="28575">
            <a:solidFill>
              <a:schemeClr val="tx1"/>
            </a:solidFill>
            <a:round/>
            <a:headEnd type="none" w="med" len="med"/>
            <a:tailEnd type="arrow" w="med" len="med"/>
          </a:ln>
          <a:effectLst/>
        </p:spPr>
        <p:txBody>
          <a:bodyPr lIns="90000" tIns="46800" rIns="90000" bIns="46800"/>
          <a:lstStyle/>
          <a:p>
            <a:endParaRPr lang="zh-TW" altLang="en-US"/>
          </a:p>
        </p:txBody>
      </p:sp>
      <p:sp>
        <p:nvSpPr>
          <p:cNvPr id="469009" name="Line 17"/>
          <p:cNvSpPr>
            <a:spLocks noChangeShapeType="1"/>
          </p:cNvSpPr>
          <p:nvPr/>
        </p:nvSpPr>
        <p:spPr bwMode="auto">
          <a:xfrm>
            <a:off x="4992688" y="979488"/>
            <a:ext cx="0" cy="4572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469010" name="Line 18"/>
          <p:cNvSpPr>
            <a:spLocks noChangeShapeType="1"/>
          </p:cNvSpPr>
          <p:nvPr/>
        </p:nvSpPr>
        <p:spPr bwMode="auto">
          <a:xfrm>
            <a:off x="4992688" y="1987550"/>
            <a:ext cx="11112" cy="504825"/>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469011" name="Line 19"/>
          <p:cNvSpPr>
            <a:spLocks noChangeShapeType="1"/>
          </p:cNvSpPr>
          <p:nvPr/>
        </p:nvSpPr>
        <p:spPr bwMode="auto">
          <a:xfrm>
            <a:off x="4992688" y="3211513"/>
            <a:ext cx="0" cy="4572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469012" name="AutoShape 2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469013" name="Text Box 21"/>
          <p:cNvSpPr txBox="1">
            <a:spLocks noChangeArrowheads="1"/>
          </p:cNvSpPr>
          <p:nvPr/>
        </p:nvSpPr>
        <p:spPr bwMode="auto">
          <a:xfrm>
            <a:off x="6877050" y="2781300"/>
            <a:ext cx="1073150" cy="1555750"/>
          </a:xfrm>
          <a:prstGeom prst="rect">
            <a:avLst/>
          </a:prstGeom>
          <a:noFill/>
          <a:ln w="9525">
            <a:noFill/>
            <a:miter lim="800000"/>
            <a:headEnd/>
            <a:tailEnd/>
          </a:ln>
          <a:effectLst/>
        </p:spPr>
        <p:txBody>
          <a:bodyPr wrap="none">
            <a:spAutoFit/>
          </a:bodyPr>
          <a:lstStyle/>
          <a:p>
            <a:r>
              <a:rPr lang="en-US" altLang="zh-TW">
                <a:latin typeface="Arial" charset="0"/>
                <a:sym typeface="Symbol" pitchFamily="18" charset="2"/>
              </a:rPr>
              <a:t></a:t>
            </a:r>
            <a:r>
              <a:rPr lang="en-US" altLang="zh-TW" sz="9600">
                <a:solidFill>
                  <a:srgbClr val="FF0000"/>
                </a:solidFill>
                <a:latin typeface="Arial" charset="0"/>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69009"/>
                                        </p:tgtEl>
                                        <p:attrNameLst>
                                          <p:attrName>style.visibility</p:attrName>
                                        </p:attrNameLst>
                                      </p:cBhvr>
                                      <p:to>
                                        <p:strVal val="visible"/>
                                      </p:to>
                                    </p:set>
                                    <p:animEffect transition="in" filter="wipe(up)">
                                      <p:cBhvr>
                                        <p:cTn id="7" dur="500"/>
                                        <p:tgtEl>
                                          <p:spTgt spid="46900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68996"/>
                                        </p:tgtEl>
                                        <p:attrNameLst>
                                          <p:attrName>style.visibility</p:attrName>
                                        </p:attrNameLst>
                                      </p:cBhvr>
                                      <p:to>
                                        <p:strVal val="visible"/>
                                      </p:to>
                                    </p:set>
                                    <p:animEffect transition="in" filter="wipe(up)">
                                      <p:cBhvr>
                                        <p:cTn id="11" dur="500"/>
                                        <p:tgtEl>
                                          <p:spTgt spid="46899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69010"/>
                                        </p:tgtEl>
                                        <p:attrNameLst>
                                          <p:attrName>style.visibility</p:attrName>
                                        </p:attrNameLst>
                                      </p:cBhvr>
                                      <p:to>
                                        <p:strVal val="visible"/>
                                      </p:to>
                                    </p:set>
                                    <p:animEffect transition="in" filter="wipe(up)">
                                      <p:cBhvr>
                                        <p:cTn id="15" dur="500"/>
                                        <p:tgtEl>
                                          <p:spTgt spid="4690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69000"/>
                                        </p:tgtEl>
                                        <p:attrNameLst>
                                          <p:attrName>style.visibility</p:attrName>
                                        </p:attrNameLst>
                                      </p:cBhvr>
                                      <p:to>
                                        <p:strVal val="visible"/>
                                      </p:to>
                                    </p:set>
                                    <p:animEffect transition="in" filter="wipe(up)">
                                      <p:cBhvr>
                                        <p:cTn id="20" dur="500"/>
                                        <p:tgtEl>
                                          <p:spTgt spid="469000"/>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468995"/>
                                        </p:tgtEl>
                                        <p:attrNameLst>
                                          <p:attrName>style.visibility</p:attrName>
                                        </p:attrNameLst>
                                      </p:cBhvr>
                                      <p:to>
                                        <p:strVal val="visible"/>
                                      </p:to>
                                    </p:set>
                                    <p:animEffect transition="in" filter="wipe(up)">
                                      <p:cBhvr>
                                        <p:cTn id="24" dur="500"/>
                                        <p:tgtEl>
                                          <p:spTgt spid="468995"/>
                                        </p:tgtEl>
                                      </p:cBhvr>
                                    </p:animEffect>
                                  </p:childTnLst>
                                </p:cTn>
                              </p:par>
                            </p:childTnLst>
                          </p:cTn>
                        </p:par>
                        <p:par>
                          <p:cTn id="25" fill="hold">
                            <p:stCondLst>
                              <p:cond delay="1000"/>
                            </p:stCondLst>
                            <p:childTnLst>
                              <p:par>
                                <p:cTn id="26" presetID="22" presetClass="entr" presetSubtype="1" fill="hold" grpId="0" nodeType="afterEffect">
                                  <p:stCondLst>
                                    <p:cond delay="0"/>
                                  </p:stCondLst>
                                  <p:childTnLst>
                                    <p:set>
                                      <p:cBhvr>
                                        <p:cTn id="27" dur="1" fill="hold">
                                          <p:stCondLst>
                                            <p:cond delay="0"/>
                                          </p:stCondLst>
                                        </p:cTn>
                                        <p:tgtEl>
                                          <p:spTgt spid="469011"/>
                                        </p:tgtEl>
                                        <p:attrNameLst>
                                          <p:attrName>style.visibility</p:attrName>
                                        </p:attrNameLst>
                                      </p:cBhvr>
                                      <p:to>
                                        <p:strVal val="visible"/>
                                      </p:to>
                                    </p:set>
                                    <p:animEffect transition="in" filter="wipe(up)">
                                      <p:cBhvr>
                                        <p:cTn id="28" dur="500"/>
                                        <p:tgtEl>
                                          <p:spTgt spid="469011"/>
                                        </p:tgtEl>
                                      </p:cBhvr>
                                    </p:animEffect>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468997"/>
                                        </p:tgtEl>
                                        <p:attrNameLst>
                                          <p:attrName>style.visibility</p:attrName>
                                        </p:attrNameLst>
                                      </p:cBhvr>
                                      <p:to>
                                        <p:strVal val="visible"/>
                                      </p:to>
                                    </p:set>
                                    <p:animEffect transition="in" filter="wipe(up)">
                                      <p:cBhvr>
                                        <p:cTn id="32" dur="500"/>
                                        <p:tgtEl>
                                          <p:spTgt spid="468997"/>
                                        </p:tgtEl>
                                      </p:cBhvr>
                                    </p:animEffec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469004"/>
                                        </p:tgtEl>
                                        <p:attrNameLst>
                                          <p:attrName>style.visibility</p:attrName>
                                        </p:attrNameLst>
                                      </p:cBhvr>
                                      <p:to>
                                        <p:strVal val="visible"/>
                                      </p:to>
                                    </p:set>
                                    <p:animEffect transition="in" filter="wipe(up)">
                                      <p:cBhvr>
                                        <p:cTn id="36" dur="500"/>
                                        <p:tgtEl>
                                          <p:spTgt spid="469004"/>
                                        </p:tgtEl>
                                      </p:cBhvr>
                                    </p:animEffect>
                                  </p:childTnLst>
                                </p:cTn>
                              </p:par>
                            </p:childTnLst>
                          </p:cTn>
                        </p:par>
                        <p:par>
                          <p:cTn id="37" fill="hold">
                            <p:stCondLst>
                              <p:cond delay="2500"/>
                            </p:stCondLst>
                            <p:childTnLst>
                              <p:par>
                                <p:cTn id="38" presetID="22" presetClass="entr" presetSubtype="1" fill="hold" grpId="0" nodeType="afterEffect">
                                  <p:stCondLst>
                                    <p:cond delay="0"/>
                                  </p:stCondLst>
                                  <p:childTnLst>
                                    <p:set>
                                      <p:cBhvr>
                                        <p:cTn id="39" dur="1" fill="hold">
                                          <p:stCondLst>
                                            <p:cond delay="0"/>
                                          </p:stCondLst>
                                        </p:cTn>
                                        <p:tgtEl>
                                          <p:spTgt spid="468998"/>
                                        </p:tgtEl>
                                        <p:attrNameLst>
                                          <p:attrName>style.visibility</p:attrName>
                                        </p:attrNameLst>
                                      </p:cBhvr>
                                      <p:to>
                                        <p:strVal val="visible"/>
                                      </p:to>
                                    </p:set>
                                    <p:animEffect transition="in" filter="wipe(up)">
                                      <p:cBhvr>
                                        <p:cTn id="40" dur="500"/>
                                        <p:tgtEl>
                                          <p:spTgt spid="468998"/>
                                        </p:tgtEl>
                                      </p:cBhvr>
                                    </p:animEffect>
                                  </p:childTnLst>
                                </p:cTn>
                              </p:par>
                            </p:childTnLst>
                          </p:cTn>
                        </p:par>
                        <p:par>
                          <p:cTn id="41" fill="hold">
                            <p:stCondLst>
                              <p:cond delay="3000"/>
                            </p:stCondLst>
                            <p:childTnLst>
                              <p:par>
                                <p:cTn id="42" presetID="22" presetClass="entr" presetSubtype="1" fill="hold" grpId="0" nodeType="afterEffect">
                                  <p:stCondLst>
                                    <p:cond delay="0"/>
                                  </p:stCondLst>
                                  <p:childTnLst>
                                    <p:set>
                                      <p:cBhvr>
                                        <p:cTn id="43" dur="1" fill="hold">
                                          <p:stCondLst>
                                            <p:cond delay="0"/>
                                          </p:stCondLst>
                                        </p:cTn>
                                        <p:tgtEl>
                                          <p:spTgt spid="469005"/>
                                        </p:tgtEl>
                                        <p:attrNameLst>
                                          <p:attrName>style.visibility</p:attrName>
                                        </p:attrNameLst>
                                      </p:cBhvr>
                                      <p:to>
                                        <p:strVal val="visible"/>
                                      </p:to>
                                    </p:set>
                                    <p:animEffect transition="in" filter="wipe(up)">
                                      <p:cBhvr>
                                        <p:cTn id="44" dur="500"/>
                                        <p:tgtEl>
                                          <p:spTgt spid="469005"/>
                                        </p:tgtEl>
                                      </p:cBhvr>
                                    </p:animEffect>
                                  </p:childTnLst>
                                </p:cTn>
                              </p:par>
                            </p:childTnLst>
                          </p:cTn>
                        </p:par>
                        <p:par>
                          <p:cTn id="45" fill="hold">
                            <p:stCondLst>
                              <p:cond delay="3500"/>
                            </p:stCondLst>
                            <p:childTnLst>
                              <p:par>
                                <p:cTn id="46" presetID="22" presetClass="entr" presetSubtype="2" fill="hold" grpId="0" nodeType="afterEffect">
                                  <p:stCondLst>
                                    <p:cond delay="0"/>
                                  </p:stCondLst>
                                  <p:childTnLst>
                                    <p:set>
                                      <p:cBhvr>
                                        <p:cTn id="47" dur="1" fill="hold">
                                          <p:stCondLst>
                                            <p:cond delay="0"/>
                                          </p:stCondLst>
                                        </p:cTn>
                                        <p:tgtEl>
                                          <p:spTgt spid="469006"/>
                                        </p:tgtEl>
                                        <p:attrNameLst>
                                          <p:attrName>style.visibility</p:attrName>
                                        </p:attrNameLst>
                                      </p:cBhvr>
                                      <p:to>
                                        <p:strVal val="visible"/>
                                      </p:to>
                                    </p:set>
                                    <p:animEffect transition="in" filter="wipe(right)">
                                      <p:cBhvr>
                                        <p:cTn id="48" dur="500"/>
                                        <p:tgtEl>
                                          <p:spTgt spid="469006"/>
                                        </p:tgtEl>
                                      </p:cBhvr>
                                    </p:animEffect>
                                  </p:childTnLst>
                                </p:cTn>
                              </p:par>
                            </p:childTnLst>
                          </p:cTn>
                        </p:par>
                        <p:par>
                          <p:cTn id="49" fill="hold">
                            <p:stCondLst>
                              <p:cond delay="4000"/>
                            </p:stCondLst>
                            <p:childTnLst>
                              <p:par>
                                <p:cTn id="50" presetID="22" presetClass="entr" presetSubtype="1" fill="hold" grpId="0" nodeType="afterEffect">
                                  <p:stCondLst>
                                    <p:cond delay="0"/>
                                  </p:stCondLst>
                                  <p:childTnLst>
                                    <p:set>
                                      <p:cBhvr>
                                        <p:cTn id="51" dur="1" fill="hold">
                                          <p:stCondLst>
                                            <p:cond delay="0"/>
                                          </p:stCondLst>
                                        </p:cTn>
                                        <p:tgtEl>
                                          <p:spTgt spid="468999"/>
                                        </p:tgtEl>
                                        <p:attrNameLst>
                                          <p:attrName>style.visibility</p:attrName>
                                        </p:attrNameLst>
                                      </p:cBhvr>
                                      <p:to>
                                        <p:strVal val="visible"/>
                                      </p:to>
                                    </p:set>
                                    <p:animEffect transition="in" filter="wipe(up)">
                                      <p:cBhvr>
                                        <p:cTn id="52" dur="500"/>
                                        <p:tgtEl>
                                          <p:spTgt spid="468999"/>
                                        </p:tgtEl>
                                      </p:cBhvr>
                                    </p:animEffect>
                                  </p:childTnLst>
                                </p:cTn>
                              </p:par>
                            </p:childTnLst>
                          </p:cTn>
                        </p:par>
                        <p:par>
                          <p:cTn id="53" fill="hold">
                            <p:stCondLst>
                              <p:cond delay="4500"/>
                            </p:stCondLst>
                            <p:childTnLst>
                              <p:par>
                                <p:cTn id="54" presetID="22" presetClass="entr" presetSubtype="4" fill="hold" grpId="0" nodeType="afterEffect">
                                  <p:stCondLst>
                                    <p:cond delay="0"/>
                                  </p:stCondLst>
                                  <p:childTnLst>
                                    <p:set>
                                      <p:cBhvr>
                                        <p:cTn id="55" dur="1" fill="hold">
                                          <p:stCondLst>
                                            <p:cond delay="0"/>
                                          </p:stCondLst>
                                        </p:cTn>
                                        <p:tgtEl>
                                          <p:spTgt spid="469001"/>
                                        </p:tgtEl>
                                        <p:attrNameLst>
                                          <p:attrName>style.visibility</p:attrName>
                                        </p:attrNameLst>
                                      </p:cBhvr>
                                      <p:to>
                                        <p:strVal val="visible"/>
                                      </p:to>
                                    </p:set>
                                    <p:animEffect transition="in" filter="wipe(down)">
                                      <p:cBhvr>
                                        <p:cTn id="56" dur="500"/>
                                        <p:tgtEl>
                                          <p:spTgt spid="469001"/>
                                        </p:tgtEl>
                                      </p:cBhvr>
                                    </p:animEffect>
                                  </p:childTnLst>
                                </p:cTn>
                              </p:par>
                            </p:childTnLst>
                          </p:cTn>
                        </p:par>
                        <p:par>
                          <p:cTn id="57" fill="hold">
                            <p:stCondLst>
                              <p:cond delay="5000"/>
                            </p:stCondLst>
                            <p:childTnLst>
                              <p:par>
                                <p:cTn id="58" presetID="22" presetClass="entr" presetSubtype="1" fill="hold" grpId="0" nodeType="afterEffect">
                                  <p:stCondLst>
                                    <p:cond delay="0"/>
                                  </p:stCondLst>
                                  <p:childTnLst>
                                    <p:set>
                                      <p:cBhvr>
                                        <p:cTn id="59" dur="1" fill="hold">
                                          <p:stCondLst>
                                            <p:cond delay="0"/>
                                          </p:stCondLst>
                                        </p:cTn>
                                        <p:tgtEl>
                                          <p:spTgt spid="469003"/>
                                        </p:tgtEl>
                                        <p:attrNameLst>
                                          <p:attrName>style.visibility</p:attrName>
                                        </p:attrNameLst>
                                      </p:cBhvr>
                                      <p:to>
                                        <p:strVal val="visible"/>
                                      </p:to>
                                    </p:set>
                                    <p:animEffect transition="in" filter="wipe(up)">
                                      <p:cBhvr>
                                        <p:cTn id="60" dur="500"/>
                                        <p:tgtEl>
                                          <p:spTgt spid="469003"/>
                                        </p:tgtEl>
                                      </p:cBhvr>
                                    </p:animEffect>
                                  </p:childTnLst>
                                </p:cTn>
                              </p:par>
                            </p:childTnLst>
                          </p:cTn>
                        </p:par>
                        <p:par>
                          <p:cTn id="61" fill="hold">
                            <p:stCondLst>
                              <p:cond delay="5500"/>
                            </p:stCondLst>
                            <p:childTnLst>
                              <p:par>
                                <p:cTn id="62" presetID="22" presetClass="entr" presetSubtype="1" fill="hold" grpId="0" nodeType="afterEffect">
                                  <p:stCondLst>
                                    <p:cond delay="0"/>
                                  </p:stCondLst>
                                  <p:childTnLst>
                                    <p:set>
                                      <p:cBhvr>
                                        <p:cTn id="63" dur="1" fill="hold">
                                          <p:stCondLst>
                                            <p:cond delay="0"/>
                                          </p:stCondLst>
                                        </p:cTn>
                                        <p:tgtEl>
                                          <p:spTgt spid="469007"/>
                                        </p:tgtEl>
                                        <p:attrNameLst>
                                          <p:attrName>style.visibility</p:attrName>
                                        </p:attrNameLst>
                                      </p:cBhvr>
                                      <p:to>
                                        <p:strVal val="visible"/>
                                      </p:to>
                                    </p:set>
                                    <p:animEffect transition="in" filter="wipe(up)">
                                      <p:cBhvr>
                                        <p:cTn id="64" dur="500"/>
                                        <p:tgtEl>
                                          <p:spTgt spid="469007"/>
                                        </p:tgtEl>
                                      </p:cBhvr>
                                    </p:animEffect>
                                  </p:childTnLst>
                                </p:cTn>
                              </p:par>
                            </p:childTnLst>
                          </p:cTn>
                        </p:par>
                        <p:par>
                          <p:cTn id="65" fill="hold">
                            <p:stCondLst>
                              <p:cond delay="6000"/>
                            </p:stCondLst>
                            <p:childTnLst>
                              <p:par>
                                <p:cTn id="66" presetID="22" presetClass="entr" presetSubtype="1" fill="hold" grpId="0" nodeType="afterEffect">
                                  <p:stCondLst>
                                    <p:cond delay="0"/>
                                  </p:stCondLst>
                                  <p:childTnLst>
                                    <p:set>
                                      <p:cBhvr>
                                        <p:cTn id="67" dur="1" fill="hold">
                                          <p:stCondLst>
                                            <p:cond delay="0"/>
                                          </p:stCondLst>
                                        </p:cTn>
                                        <p:tgtEl>
                                          <p:spTgt spid="469008"/>
                                        </p:tgtEl>
                                        <p:attrNameLst>
                                          <p:attrName>style.visibility</p:attrName>
                                        </p:attrNameLst>
                                      </p:cBhvr>
                                      <p:to>
                                        <p:strVal val="visible"/>
                                      </p:to>
                                    </p:set>
                                    <p:animEffect transition="in" filter="wipe(up)">
                                      <p:cBhvr>
                                        <p:cTn id="68" dur="500"/>
                                        <p:tgtEl>
                                          <p:spTgt spid="469008"/>
                                        </p:tgtEl>
                                      </p:cBhvr>
                                    </p:animEffect>
                                  </p:childTnLst>
                                </p:cTn>
                              </p:par>
                            </p:childTnLst>
                          </p:cTn>
                        </p:par>
                        <p:par>
                          <p:cTn id="69" fill="hold">
                            <p:stCondLst>
                              <p:cond delay="6500"/>
                            </p:stCondLst>
                            <p:childTnLst>
                              <p:par>
                                <p:cTn id="70" presetID="22" presetClass="entr" presetSubtype="1" fill="hold" grpId="0" nodeType="afterEffect">
                                  <p:stCondLst>
                                    <p:cond delay="0"/>
                                  </p:stCondLst>
                                  <p:childTnLst>
                                    <p:set>
                                      <p:cBhvr>
                                        <p:cTn id="71" dur="1" fill="hold">
                                          <p:stCondLst>
                                            <p:cond delay="0"/>
                                          </p:stCondLst>
                                        </p:cTn>
                                        <p:tgtEl>
                                          <p:spTgt spid="469002"/>
                                        </p:tgtEl>
                                        <p:attrNameLst>
                                          <p:attrName>style.visibility</p:attrName>
                                        </p:attrNameLst>
                                      </p:cBhvr>
                                      <p:to>
                                        <p:strVal val="visible"/>
                                      </p:to>
                                    </p:set>
                                    <p:animEffect transition="in" filter="wipe(up)">
                                      <p:cBhvr>
                                        <p:cTn id="72" dur="500"/>
                                        <p:tgtEl>
                                          <p:spTgt spid="469002"/>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32" fill="hold" grpId="0" nodeType="clickEffect">
                                  <p:stCondLst>
                                    <p:cond delay="0"/>
                                  </p:stCondLst>
                                  <p:childTnLst>
                                    <p:set>
                                      <p:cBhvr>
                                        <p:cTn id="76" dur="1" fill="hold">
                                          <p:stCondLst>
                                            <p:cond delay="0"/>
                                          </p:stCondLst>
                                        </p:cTn>
                                        <p:tgtEl>
                                          <p:spTgt spid="469013"/>
                                        </p:tgtEl>
                                        <p:attrNameLst>
                                          <p:attrName>style.visibility</p:attrName>
                                        </p:attrNameLst>
                                      </p:cBhvr>
                                      <p:to>
                                        <p:strVal val="visible"/>
                                      </p:to>
                                    </p:set>
                                    <p:anim calcmode="lin" valueType="num">
                                      <p:cBhvr>
                                        <p:cTn id="77" dur="500" fill="hold"/>
                                        <p:tgtEl>
                                          <p:spTgt spid="469013"/>
                                        </p:tgtEl>
                                        <p:attrNameLst>
                                          <p:attrName>ppt_w</p:attrName>
                                        </p:attrNameLst>
                                      </p:cBhvr>
                                      <p:tavLst>
                                        <p:tav tm="0">
                                          <p:val>
                                            <p:strVal val="4*#ppt_w"/>
                                          </p:val>
                                        </p:tav>
                                        <p:tav tm="100000">
                                          <p:val>
                                            <p:strVal val="#ppt_w"/>
                                          </p:val>
                                        </p:tav>
                                      </p:tavLst>
                                    </p:anim>
                                    <p:anim calcmode="lin" valueType="num">
                                      <p:cBhvr>
                                        <p:cTn id="78" dur="500" fill="hold"/>
                                        <p:tgtEl>
                                          <p:spTgt spid="46901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5" grpId="0"/>
      <p:bldP spid="468996" grpId="0" animBg="1"/>
      <p:bldP spid="468997" grpId="0" animBg="1"/>
      <p:bldP spid="468998" grpId="0" animBg="1"/>
      <p:bldP spid="468999" grpId="0" animBg="1"/>
      <p:bldP spid="469000" grpId="0" animBg="1"/>
      <p:bldP spid="469001" grpId="0" animBg="1"/>
      <p:bldP spid="469002" grpId="0" animBg="1"/>
      <p:bldP spid="469003" grpId="0"/>
      <p:bldP spid="469004" grpId="0" animBg="1"/>
      <p:bldP spid="469005" grpId="0" animBg="1"/>
      <p:bldP spid="469006" grpId="0" animBg="1"/>
      <p:bldP spid="469007" grpId="0" animBg="1"/>
      <p:bldP spid="469008" grpId="0" animBg="1"/>
      <p:bldP spid="469009" grpId="0" animBg="1"/>
      <p:bldP spid="469010" grpId="0" animBg="1"/>
      <p:bldP spid="469011" grpId="0" animBg="1"/>
      <p:bldP spid="469013"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BF91F875-386C-424D-A9EB-29DD257EC1B7}" type="slidenum">
              <a:rPr lang="en-US" altLang="zh-TW"/>
              <a:pPr/>
              <a:t>104</a:t>
            </a:fld>
            <a:endParaRPr lang="en-US" altLang="zh-TW"/>
          </a:p>
        </p:txBody>
      </p:sp>
      <p:sp>
        <p:nvSpPr>
          <p:cNvPr id="162818" name="Rectangle 2"/>
          <p:cNvSpPr>
            <a:spLocks noGrp="1" noChangeArrowheads="1"/>
          </p:cNvSpPr>
          <p:nvPr>
            <p:ph type="title"/>
          </p:nvPr>
        </p:nvSpPr>
        <p:spPr/>
        <p:txBody>
          <a:bodyPr/>
          <a:lstStyle/>
          <a:p>
            <a:r>
              <a:rPr lang="en-US" altLang="zh-TW" sz="3600" dirty="0"/>
              <a:t>for</a:t>
            </a:r>
            <a:r>
              <a:rPr lang="zh-TW" altLang="en-US" sz="3600" dirty="0"/>
              <a:t>的</a:t>
            </a:r>
            <a:r>
              <a:rPr lang="zh-TW" altLang="en-US" sz="3600" dirty="0">
                <a:solidFill>
                  <a:srgbClr val="FF3300"/>
                </a:solidFill>
              </a:rPr>
              <a:t>巢狀</a:t>
            </a:r>
            <a:r>
              <a:rPr lang="zh-TW" altLang="en-US" sz="3600" dirty="0"/>
              <a:t>結構 </a:t>
            </a:r>
            <a:r>
              <a:rPr lang="en-US" altLang="zh-TW" sz="3600" dirty="0"/>
              <a:t>Nested For (</a:t>
            </a:r>
            <a:r>
              <a:rPr lang="en-US" altLang="zh-TW" sz="3600" dirty="0">
                <a:solidFill>
                  <a:srgbClr val="FF3300"/>
                </a:solidFill>
              </a:rPr>
              <a:t>for</a:t>
            </a:r>
            <a:r>
              <a:rPr lang="zh-TW" altLang="en-US" sz="3600" dirty="0">
                <a:solidFill>
                  <a:srgbClr val="FF3300"/>
                </a:solidFill>
              </a:rPr>
              <a:t>中有</a:t>
            </a:r>
            <a:r>
              <a:rPr lang="en-US" altLang="zh-TW" sz="3600" dirty="0">
                <a:solidFill>
                  <a:srgbClr val="FF3300"/>
                </a:solidFill>
              </a:rPr>
              <a:t>for</a:t>
            </a:r>
            <a:r>
              <a:rPr lang="en-US" altLang="zh-TW" sz="3600" dirty="0"/>
              <a:t>)</a:t>
            </a:r>
          </a:p>
        </p:txBody>
      </p:sp>
      <p:sp>
        <p:nvSpPr>
          <p:cNvPr id="162819" name="Rectangle 3"/>
          <p:cNvSpPr>
            <a:spLocks noGrp="1" noChangeArrowheads="1"/>
          </p:cNvSpPr>
          <p:nvPr>
            <p:ph type="body" idx="1"/>
          </p:nvPr>
        </p:nvSpPr>
        <p:spPr>
          <a:xfrm>
            <a:off x="609600" y="1676400"/>
            <a:ext cx="7772400" cy="4111625"/>
          </a:xfrm>
        </p:spPr>
        <p:txBody>
          <a:bodyPr/>
          <a:lstStyle/>
          <a:p>
            <a:pPr lvl="1"/>
            <a:r>
              <a:rPr lang="zh-TW" altLang="en-US" dirty="0">
                <a:latin typeface="Verdana" pitchFamily="34" charset="0"/>
                <a:cs typeface="Verdana" pitchFamily="34" charset="0"/>
              </a:rPr>
              <a:t>巢狀結構就是在</a:t>
            </a:r>
            <a:r>
              <a:rPr lang="zh-TW" altLang="en-US" dirty="0">
                <a:solidFill>
                  <a:srgbClr val="FF3300"/>
                </a:solidFill>
                <a:latin typeface="Verdana" pitchFamily="34" charset="0"/>
                <a:cs typeface="Verdana" pitchFamily="34" charset="0"/>
              </a:rPr>
              <a:t>迴路中</a:t>
            </a:r>
            <a:r>
              <a:rPr lang="zh-TW" altLang="en-US" dirty="0">
                <a:latin typeface="Verdana" pitchFamily="34" charset="0"/>
                <a:cs typeface="Verdana" pitchFamily="34" charset="0"/>
              </a:rPr>
              <a:t>包含</a:t>
            </a:r>
            <a:r>
              <a:rPr lang="zh-TW" altLang="en-US" dirty="0">
                <a:solidFill>
                  <a:srgbClr val="FF3300"/>
                </a:solidFill>
                <a:latin typeface="Verdana" pitchFamily="34" charset="0"/>
                <a:cs typeface="Verdana" pitchFamily="34" charset="0"/>
              </a:rPr>
              <a:t>另一個迴路</a:t>
            </a:r>
            <a:r>
              <a:rPr lang="zh-TW" altLang="en-US" dirty="0">
                <a:latin typeface="Verdana" pitchFamily="34" charset="0"/>
                <a:cs typeface="Verdana" pitchFamily="34" charset="0"/>
              </a:rPr>
              <a:t> </a:t>
            </a:r>
          </a:p>
          <a:p>
            <a:pPr lvl="1"/>
            <a:r>
              <a:rPr lang="en-US" altLang="zh-TW" dirty="0">
                <a:latin typeface="Verdana" pitchFamily="34" charset="0"/>
                <a:ea typeface="Verdana" pitchFamily="34" charset="0"/>
                <a:cs typeface="Verdana" pitchFamily="34" charset="0"/>
              </a:rPr>
              <a:t>for()</a:t>
            </a:r>
            <a:r>
              <a:rPr lang="zh-TW" altLang="en-US" dirty="0">
                <a:latin typeface="Verdana" pitchFamily="34" charset="0"/>
                <a:cs typeface="Verdana" pitchFamily="34" charset="0"/>
              </a:rPr>
              <a:t>巢狀結構分為</a:t>
            </a:r>
            <a:r>
              <a:rPr lang="zh-TW" altLang="en-US" dirty="0">
                <a:solidFill>
                  <a:srgbClr val="FF3300"/>
                </a:solidFill>
                <a:latin typeface="Verdana" pitchFamily="34" charset="0"/>
                <a:cs typeface="Verdana" pitchFamily="34" charset="0"/>
              </a:rPr>
              <a:t>內、外層</a:t>
            </a:r>
            <a:r>
              <a:rPr lang="zh-TW" altLang="en-US" dirty="0">
                <a:latin typeface="Verdana" pitchFamily="34" charset="0"/>
                <a:cs typeface="Verdana" pitchFamily="34" charset="0"/>
              </a:rPr>
              <a:t>迴路</a:t>
            </a:r>
          </a:p>
          <a:p>
            <a:pPr lvl="1"/>
            <a:r>
              <a:rPr lang="zh-TW" altLang="en-US" dirty="0">
                <a:latin typeface="Verdana" pitchFamily="34" charset="0"/>
                <a:cs typeface="Verdana" pitchFamily="34" charset="0"/>
              </a:rPr>
              <a:t>程式會先執行外層迴路的起始運算式</a:t>
            </a:r>
          </a:p>
          <a:p>
            <a:pPr lvl="1"/>
            <a:r>
              <a:rPr lang="zh-TW" altLang="en-US" dirty="0">
                <a:latin typeface="Verdana" pitchFamily="34" charset="0"/>
                <a:cs typeface="Verdana" pitchFamily="34" charset="0"/>
              </a:rPr>
              <a:t>接著執行外層迴路的條件運算式</a:t>
            </a:r>
          </a:p>
          <a:p>
            <a:pPr lvl="1"/>
            <a:r>
              <a:rPr lang="zh-TW" altLang="en-US" dirty="0">
                <a:latin typeface="Verdana" pitchFamily="34" charset="0"/>
                <a:cs typeface="Verdana" pitchFamily="34" charset="0"/>
              </a:rPr>
              <a:t>其次才是內層迴路，內層迴路執行完後</a:t>
            </a:r>
          </a:p>
          <a:p>
            <a:pPr lvl="1"/>
            <a:r>
              <a:rPr lang="zh-TW" altLang="en-US" dirty="0">
                <a:latin typeface="Verdana" pitchFamily="34" charset="0"/>
                <a:cs typeface="Verdana" pitchFamily="34" charset="0"/>
              </a:rPr>
              <a:t>最後才是外層迴路的累加運算式 </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02495CF5-9227-4E86-9BFF-333B8B0E3421}" type="slidenum">
              <a:rPr lang="en-US" altLang="zh-TW"/>
              <a:pPr/>
              <a:t>105</a:t>
            </a:fld>
            <a:endParaRPr lang="en-US" altLang="zh-TW"/>
          </a:p>
        </p:txBody>
      </p:sp>
      <p:sp>
        <p:nvSpPr>
          <p:cNvPr id="163842" name="Rectangle 2"/>
          <p:cNvSpPr>
            <a:spLocks noGrp="1" noChangeArrowheads="1"/>
          </p:cNvSpPr>
          <p:nvPr>
            <p:ph type="title"/>
          </p:nvPr>
        </p:nvSpPr>
        <p:spPr>
          <a:xfrm>
            <a:off x="838200" y="457200"/>
            <a:ext cx="7620000" cy="1143000"/>
          </a:xfrm>
        </p:spPr>
        <p:txBody>
          <a:bodyPr/>
          <a:lstStyle/>
          <a:p>
            <a:r>
              <a:rPr lang="en-US" altLang="zh-TW" sz="3600"/>
              <a:t>for</a:t>
            </a:r>
            <a:r>
              <a:rPr lang="zh-TW" altLang="en-US" sz="3600"/>
              <a:t>巢狀結構之語法</a:t>
            </a:r>
          </a:p>
        </p:txBody>
      </p:sp>
      <p:sp>
        <p:nvSpPr>
          <p:cNvPr id="163843" name="Rectangle 3"/>
          <p:cNvSpPr>
            <a:spLocks noGrp="1" noChangeArrowheads="1"/>
          </p:cNvSpPr>
          <p:nvPr>
            <p:ph type="body" idx="1"/>
          </p:nvPr>
        </p:nvSpPr>
        <p:spPr>
          <a:xfrm>
            <a:off x="685800" y="1676400"/>
            <a:ext cx="7924800" cy="3352800"/>
          </a:xfrm>
          <a:solidFill>
            <a:srgbClr val="FFFFFF"/>
          </a:solidFill>
          <a:ln>
            <a:solidFill>
              <a:schemeClr val="tx1"/>
            </a:solidFill>
          </a:ln>
        </p:spPr>
        <p:txBody>
          <a:bodyPr/>
          <a:lstStyle/>
          <a:p>
            <a:pPr>
              <a:buFontTx/>
              <a:buNone/>
            </a:pPr>
            <a:r>
              <a:rPr lang="en-US" altLang="zh-TW" sz="2800" dirty="0">
                <a:solidFill>
                  <a:srgbClr val="FF3300"/>
                </a:solidFill>
                <a:latin typeface="Arial" pitchFamily="34" charset="0"/>
                <a:cs typeface="Arial" pitchFamily="34" charset="0"/>
              </a:rPr>
              <a:t>for(</a:t>
            </a:r>
            <a:r>
              <a:rPr lang="zh-TW" altLang="en-US" sz="2800" dirty="0">
                <a:solidFill>
                  <a:srgbClr val="FF3300"/>
                </a:solidFill>
                <a:latin typeface="Arial" pitchFamily="34" charset="0"/>
                <a:cs typeface="Arial" pitchFamily="34" charset="0"/>
              </a:rPr>
              <a:t>起始運算式</a:t>
            </a:r>
            <a:r>
              <a:rPr lang="en-US" altLang="zh-TW" sz="2800" dirty="0">
                <a:solidFill>
                  <a:srgbClr val="FF3300"/>
                </a:solidFill>
                <a:latin typeface="Arial" pitchFamily="34" charset="0"/>
                <a:cs typeface="Arial" pitchFamily="34" charset="0"/>
              </a:rPr>
              <a:t>1; </a:t>
            </a:r>
            <a:r>
              <a:rPr lang="zh-TW" altLang="en-US" sz="2800" dirty="0">
                <a:solidFill>
                  <a:srgbClr val="FF3300"/>
                </a:solidFill>
                <a:latin typeface="Arial" pitchFamily="34" charset="0"/>
                <a:cs typeface="Arial" pitchFamily="34" charset="0"/>
              </a:rPr>
              <a:t>條件運算式</a:t>
            </a:r>
            <a:r>
              <a:rPr lang="en-US" altLang="zh-TW" sz="2800" dirty="0">
                <a:solidFill>
                  <a:srgbClr val="FF3300"/>
                </a:solidFill>
                <a:latin typeface="Arial" pitchFamily="34" charset="0"/>
                <a:cs typeface="Arial" pitchFamily="34" charset="0"/>
              </a:rPr>
              <a:t>1; </a:t>
            </a:r>
            <a:r>
              <a:rPr lang="zh-TW" altLang="en-US" sz="2800" dirty="0">
                <a:solidFill>
                  <a:srgbClr val="FF3300"/>
                </a:solidFill>
                <a:latin typeface="Arial" pitchFamily="34" charset="0"/>
                <a:cs typeface="Arial" pitchFamily="34" charset="0"/>
              </a:rPr>
              <a:t>累加運算式</a:t>
            </a:r>
            <a:r>
              <a:rPr lang="en-US" altLang="zh-TW" sz="2800" dirty="0">
                <a:solidFill>
                  <a:srgbClr val="FF3300"/>
                </a:solidFill>
                <a:latin typeface="Arial" pitchFamily="34" charset="0"/>
                <a:cs typeface="Arial" pitchFamily="34" charset="0"/>
              </a:rPr>
              <a:t>1) {</a:t>
            </a:r>
            <a:r>
              <a:rPr lang="en-US" altLang="zh-TW" sz="2800" dirty="0">
                <a:latin typeface="Arial" pitchFamily="34" charset="0"/>
                <a:cs typeface="Arial" pitchFamily="34" charset="0"/>
              </a:rPr>
              <a:t> </a:t>
            </a:r>
          </a:p>
          <a:p>
            <a:pPr lvl="1">
              <a:buFontTx/>
              <a:buNone/>
            </a:pPr>
            <a:r>
              <a:rPr lang="zh-TW" altLang="en-US" dirty="0">
                <a:latin typeface="Arial" pitchFamily="34" charset="0"/>
                <a:cs typeface="Arial" pitchFamily="34" charset="0"/>
              </a:rPr>
              <a:t>敘述</a:t>
            </a:r>
            <a:r>
              <a:rPr lang="en-US" altLang="zh-TW" dirty="0">
                <a:latin typeface="Arial" pitchFamily="34" charset="0"/>
                <a:cs typeface="Arial" pitchFamily="34" charset="0"/>
              </a:rPr>
              <a:t>1</a:t>
            </a:r>
            <a:r>
              <a:rPr lang="zh-TW" altLang="en-US" dirty="0">
                <a:latin typeface="Arial" pitchFamily="34" charset="0"/>
                <a:cs typeface="Arial" pitchFamily="34" charset="0"/>
              </a:rPr>
              <a:t>；					</a:t>
            </a:r>
            <a:r>
              <a:rPr lang="en-US" altLang="zh-TW" dirty="0">
                <a:solidFill>
                  <a:srgbClr val="FF3300"/>
                </a:solidFill>
                <a:latin typeface="Arial" pitchFamily="34" charset="0"/>
                <a:cs typeface="Arial" pitchFamily="34" charset="0"/>
              </a:rPr>
              <a:t>/*</a:t>
            </a:r>
            <a:r>
              <a:rPr lang="zh-TW" altLang="en-US" dirty="0">
                <a:solidFill>
                  <a:srgbClr val="FF3300"/>
                </a:solidFill>
                <a:latin typeface="Arial" pitchFamily="34" charset="0"/>
                <a:cs typeface="Arial" pitchFamily="34" charset="0"/>
              </a:rPr>
              <a:t>外層迴路*</a:t>
            </a:r>
            <a:r>
              <a:rPr lang="en-US" altLang="zh-TW" dirty="0">
                <a:solidFill>
                  <a:srgbClr val="FF3300"/>
                </a:solidFill>
                <a:latin typeface="Arial" pitchFamily="34" charset="0"/>
                <a:cs typeface="Arial" pitchFamily="34" charset="0"/>
              </a:rPr>
              <a:t>/</a:t>
            </a:r>
          </a:p>
          <a:p>
            <a:pPr lvl="1">
              <a:buFontTx/>
              <a:buNone/>
            </a:pPr>
            <a:endParaRPr lang="en-US" altLang="zh-TW" dirty="0">
              <a:solidFill>
                <a:srgbClr val="0000FF"/>
              </a:solidFill>
              <a:latin typeface="Arial" pitchFamily="34" charset="0"/>
              <a:cs typeface="Arial" pitchFamily="34" charset="0"/>
            </a:endParaRPr>
          </a:p>
          <a:p>
            <a:pPr lvl="1">
              <a:buFontTx/>
              <a:buNone/>
            </a:pPr>
            <a:endParaRPr lang="en-US" altLang="zh-TW" dirty="0">
              <a:solidFill>
                <a:srgbClr val="0000FF"/>
              </a:solidFill>
              <a:latin typeface="Arial" pitchFamily="34" charset="0"/>
              <a:cs typeface="Arial" pitchFamily="34" charset="0"/>
            </a:endParaRPr>
          </a:p>
          <a:p>
            <a:pPr lvl="1">
              <a:buFontTx/>
              <a:buNone/>
            </a:pPr>
            <a:endParaRPr lang="en-US" altLang="zh-TW" dirty="0">
              <a:solidFill>
                <a:srgbClr val="0000FF"/>
              </a:solidFill>
              <a:latin typeface="Arial" pitchFamily="34" charset="0"/>
              <a:cs typeface="Arial" pitchFamily="34" charset="0"/>
            </a:endParaRPr>
          </a:p>
          <a:p>
            <a:pPr>
              <a:buFontTx/>
              <a:buNone/>
            </a:pPr>
            <a:r>
              <a:rPr lang="en-US" altLang="zh-TW" sz="2800" dirty="0">
                <a:solidFill>
                  <a:srgbClr val="FF3300"/>
                </a:solidFill>
                <a:latin typeface="Arial" pitchFamily="34" charset="0"/>
                <a:cs typeface="Arial" pitchFamily="34" charset="0"/>
              </a:rPr>
              <a:t>}</a:t>
            </a:r>
          </a:p>
        </p:txBody>
      </p:sp>
      <p:sp>
        <p:nvSpPr>
          <p:cNvPr id="163846" name="Text Box 6"/>
          <p:cNvSpPr txBox="1">
            <a:spLocks noChangeArrowheads="1"/>
          </p:cNvSpPr>
          <p:nvPr/>
        </p:nvSpPr>
        <p:spPr bwMode="auto">
          <a:xfrm>
            <a:off x="1177925" y="2870200"/>
            <a:ext cx="7065963" cy="1206500"/>
          </a:xfrm>
          <a:prstGeom prst="rect">
            <a:avLst/>
          </a:prstGeom>
          <a:noFill/>
          <a:ln w="19050">
            <a:solidFill>
              <a:srgbClr val="FF0000"/>
            </a:solidFill>
            <a:prstDash val="lgDash"/>
            <a:miter lim="800000"/>
            <a:headEnd/>
            <a:tailEnd/>
          </a:ln>
          <a:effectLst/>
        </p:spPr>
        <p:txBody>
          <a:bodyPr>
            <a:spAutoFit/>
          </a:bodyPr>
          <a:lstStyle/>
          <a:p>
            <a:pPr lvl="1"/>
            <a:r>
              <a:rPr lang="en-US" altLang="zh-TW" sz="2400" dirty="0">
                <a:solidFill>
                  <a:srgbClr val="0000FF"/>
                </a:solidFill>
                <a:latin typeface="Arial" pitchFamily="34" charset="0"/>
                <a:cs typeface="Arial" pitchFamily="34" charset="0"/>
              </a:rPr>
              <a:t>for(</a:t>
            </a:r>
            <a:r>
              <a:rPr lang="zh-TW" altLang="en-US" sz="2400" dirty="0">
                <a:solidFill>
                  <a:srgbClr val="0000FF"/>
                </a:solidFill>
                <a:latin typeface="Arial" pitchFamily="34" charset="0"/>
                <a:cs typeface="Arial" pitchFamily="34" charset="0"/>
              </a:rPr>
              <a:t>起始運算式</a:t>
            </a:r>
            <a:r>
              <a:rPr lang="en-US" altLang="zh-TW" sz="2400" dirty="0">
                <a:solidFill>
                  <a:srgbClr val="0000FF"/>
                </a:solidFill>
                <a:latin typeface="Arial" pitchFamily="34" charset="0"/>
                <a:cs typeface="Arial" pitchFamily="34" charset="0"/>
              </a:rPr>
              <a:t>2; </a:t>
            </a:r>
            <a:r>
              <a:rPr lang="zh-TW" altLang="en-US" sz="2400" dirty="0">
                <a:solidFill>
                  <a:srgbClr val="0000FF"/>
                </a:solidFill>
                <a:latin typeface="Arial" pitchFamily="34" charset="0"/>
                <a:cs typeface="Arial" pitchFamily="34" charset="0"/>
              </a:rPr>
              <a:t>條件運算式</a:t>
            </a:r>
            <a:r>
              <a:rPr lang="en-US" altLang="zh-TW" sz="2400" dirty="0">
                <a:solidFill>
                  <a:srgbClr val="0000FF"/>
                </a:solidFill>
                <a:latin typeface="Arial" pitchFamily="34" charset="0"/>
                <a:cs typeface="Arial" pitchFamily="34" charset="0"/>
              </a:rPr>
              <a:t>2; </a:t>
            </a:r>
            <a:r>
              <a:rPr lang="zh-TW" altLang="en-US" sz="2400" dirty="0">
                <a:solidFill>
                  <a:srgbClr val="0000FF"/>
                </a:solidFill>
                <a:latin typeface="Arial" pitchFamily="34" charset="0"/>
                <a:cs typeface="Arial" pitchFamily="34" charset="0"/>
              </a:rPr>
              <a:t>累加運算式</a:t>
            </a:r>
            <a:r>
              <a:rPr lang="en-US" altLang="zh-TW" sz="2400" dirty="0">
                <a:solidFill>
                  <a:srgbClr val="0000FF"/>
                </a:solidFill>
                <a:latin typeface="Arial" pitchFamily="34" charset="0"/>
                <a:cs typeface="Arial" pitchFamily="34" charset="0"/>
              </a:rPr>
              <a:t>2) {</a:t>
            </a:r>
            <a:r>
              <a:rPr lang="en-US" altLang="zh-TW" sz="2400" dirty="0">
                <a:latin typeface="Arial" pitchFamily="34" charset="0"/>
                <a:cs typeface="Arial" pitchFamily="34" charset="0"/>
              </a:rPr>
              <a:t> </a:t>
            </a:r>
          </a:p>
          <a:p>
            <a:pPr lvl="2"/>
            <a:r>
              <a:rPr lang="en-US" altLang="zh-TW" sz="2400" dirty="0">
                <a:latin typeface="Arial" pitchFamily="34" charset="0"/>
                <a:cs typeface="Arial" pitchFamily="34" charset="0"/>
              </a:rPr>
              <a:t>	</a:t>
            </a:r>
            <a:r>
              <a:rPr lang="zh-TW" altLang="en-US" sz="2400" dirty="0">
                <a:latin typeface="Arial" pitchFamily="34" charset="0"/>
                <a:cs typeface="Arial" pitchFamily="34" charset="0"/>
              </a:rPr>
              <a:t>敘述</a:t>
            </a:r>
            <a:r>
              <a:rPr lang="en-US" altLang="zh-TW" sz="2400" dirty="0">
                <a:latin typeface="Arial" pitchFamily="34" charset="0"/>
                <a:cs typeface="Arial" pitchFamily="34" charset="0"/>
              </a:rPr>
              <a:t>2</a:t>
            </a:r>
            <a:r>
              <a:rPr lang="zh-TW" altLang="en-US" sz="2400" dirty="0">
                <a:latin typeface="Arial" pitchFamily="34" charset="0"/>
                <a:cs typeface="Arial" pitchFamily="34" charset="0"/>
              </a:rPr>
              <a:t>；		</a:t>
            </a:r>
            <a:r>
              <a:rPr lang="en-US" altLang="zh-TW" sz="2400" dirty="0">
                <a:solidFill>
                  <a:srgbClr val="0000FF"/>
                </a:solidFill>
                <a:latin typeface="Arial" pitchFamily="34" charset="0"/>
                <a:cs typeface="Arial" pitchFamily="34" charset="0"/>
              </a:rPr>
              <a:t>/*</a:t>
            </a:r>
            <a:r>
              <a:rPr lang="zh-TW" altLang="en-US" sz="2400" dirty="0">
                <a:solidFill>
                  <a:srgbClr val="0000FF"/>
                </a:solidFill>
                <a:latin typeface="Arial" pitchFamily="34" charset="0"/>
                <a:cs typeface="Arial" pitchFamily="34" charset="0"/>
              </a:rPr>
              <a:t>內層迴路*</a:t>
            </a:r>
            <a:r>
              <a:rPr lang="en-US" altLang="zh-TW" sz="2400" dirty="0">
                <a:solidFill>
                  <a:srgbClr val="0000FF"/>
                </a:solidFill>
                <a:latin typeface="Arial" pitchFamily="34" charset="0"/>
                <a:cs typeface="Arial" pitchFamily="34" charset="0"/>
              </a:rPr>
              <a:t>/</a:t>
            </a:r>
            <a:endParaRPr lang="en-US" altLang="zh-TW" sz="2400" dirty="0">
              <a:latin typeface="Arial" pitchFamily="34" charset="0"/>
              <a:cs typeface="Arial" pitchFamily="34" charset="0"/>
            </a:endParaRPr>
          </a:p>
          <a:p>
            <a:pPr lvl="1"/>
            <a:r>
              <a:rPr lang="en-US" altLang="zh-TW" sz="2400" dirty="0">
                <a:solidFill>
                  <a:srgbClr val="0000FF"/>
                </a:solidFill>
                <a:latin typeface="Arial" pitchFamily="34" charset="0"/>
                <a:cs typeface="Arial" pitchFamily="34" charset="0"/>
              </a:rPr>
              <a:t>}</a:t>
            </a:r>
          </a:p>
        </p:txBody>
      </p:sp>
      <p:sp>
        <p:nvSpPr>
          <p:cNvPr id="163847"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846"/>
                                        </p:tgtEl>
                                        <p:attrNameLst>
                                          <p:attrName>style.visibility</p:attrName>
                                        </p:attrNameLst>
                                      </p:cBhvr>
                                      <p:to>
                                        <p:strVal val="visible"/>
                                      </p:to>
                                    </p:set>
                                    <p:anim calcmode="lin" valueType="num">
                                      <p:cBhvr>
                                        <p:cTn id="7" dur="500" fill="hold"/>
                                        <p:tgtEl>
                                          <p:spTgt spid="163846"/>
                                        </p:tgtEl>
                                        <p:attrNameLst>
                                          <p:attrName>ppt_w</p:attrName>
                                        </p:attrNameLst>
                                      </p:cBhvr>
                                      <p:tavLst>
                                        <p:tav tm="0">
                                          <p:val>
                                            <p:fltVal val="0"/>
                                          </p:val>
                                        </p:tav>
                                        <p:tav tm="100000">
                                          <p:val>
                                            <p:strVal val="#ppt_w"/>
                                          </p:val>
                                        </p:tav>
                                      </p:tavLst>
                                    </p:anim>
                                    <p:anim calcmode="lin" valueType="num">
                                      <p:cBhvr>
                                        <p:cTn id="8" dur="500" fill="hold"/>
                                        <p:tgtEl>
                                          <p:spTgt spid="1638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6"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投影片編號版面配置區 5"/>
          <p:cNvSpPr>
            <a:spLocks noGrp="1"/>
          </p:cNvSpPr>
          <p:nvPr>
            <p:ph type="sldNum" sz="quarter" idx="12"/>
          </p:nvPr>
        </p:nvSpPr>
        <p:spPr/>
        <p:txBody>
          <a:bodyPr/>
          <a:lstStyle/>
          <a:p>
            <a:fld id="{C450E99A-835B-420F-9062-EEC731F5FB37}" type="slidenum">
              <a:rPr lang="en-US" altLang="zh-TW"/>
              <a:pPr/>
              <a:t>106</a:t>
            </a:fld>
            <a:endParaRPr lang="en-US" altLang="zh-TW"/>
          </a:p>
        </p:txBody>
      </p:sp>
      <p:sp>
        <p:nvSpPr>
          <p:cNvPr id="164866" name="Rectangle 2"/>
          <p:cNvSpPr>
            <a:spLocks noGrp="1" noChangeArrowheads="1"/>
          </p:cNvSpPr>
          <p:nvPr>
            <p:ph type="title"/>
          </p:nvPr>
        </p:nvSpPr>
        <p:spPr>
          <a:xfrm>
            <a:off x="838200" y="609600"/>
            <a:ext cx="7620000" cy="914400"/>
          </a:xfrm>
        </p:spPr>
        <p:txBody>
          <a:bodyPr/>
          <a:lstStyle/>
          <a:p>
            <a:r>
              <a:rPr lang="en-US" altLang="zh-TW" sz="3600"/>
              <a:t>for</a:t>
            </a:r>
            <a:r>
              <a:rPr lang="zh-TW" altLang="en-US" sz="3600"/>
              <a:t>巢狀結構的使用</a:t>
            </a:r>
          </a:p>
        </p:txBody>
      </p:sp>
      <p:sp>
        <p:nvSpPr>
          <p:cNvPr id="164867" name="Rectangle 3"/>
          <p:cNvSpPr>
            <a:spLocks noGrp="1" noChangeArrowheads="1"/>
          </p:cNvSpPr>
          <p:nvPr>
            <p:ph type="body" idx="1"/>
          </p:nvPr>
        </p:nvSpPr>
        <p:spPr>
          <a:xfrm>
            <a:off x="685800" y="1371600"/>
            <a:ext cx="7772400" cy="4800600"/>
          </a:xfrm>
          <a:solidFill>
            <a:srgbClr val="FFFFFF"/>
          </a:solidFill>
          <a:ln>
            <a:solidFill>
              <a:schemeClr val="tx1"/>
            </a:solidFill>
          </a:ln>
        </p:spPr>
        <p:txBody>
          <a:bodyPr/>
          <a:lstStyle/>
          <a:p>
            <a:r>
              <a:rPr lang="zh-TW" altLang="en-US" sz="2800"/>
              <a:t>此為</a:t>
            </a:r>
            <a:r>
              <a:rPr lang="zh-TW" altLang="en-US" sz="2800">
                <a:solidFill>
                  <a:srgbClr val="FF3300"/>
                </a:solidFill>
              </a:rPr>
              <a:t>允許</a:t>
            </a:r>
            <a:r>
              <a:rPr lang="zh-TW" altLang="en-US" sz="2800"/>
              <a:t>的</a:t>
            </a:r>
            <a:r>
              <a:rPr lang="en-US" altLang="zh-TW" sz="2800"/>
              <a:t>for</a:t>
            </a:r>
            <a:r>
              <a:rPr lang="zh-TW" altLang="en-US" sz="2800"/>
              <a:t>巢狀結構</a:t>
            </a:r>
          </a:p>
          <a:p>
            <a:endParaRPr lang="zh-TW" altLang="en-US"/>
          </a:p>
          <a:p>
            <a:endParaRPr lang="zh-TW" altLang="en-US"/>
          </a:p>
          <a:p>
            <a:endParaRPr lang="zh-TW" altLang="en-US"/>
          </a:p>
          <a:p>
            <a:r>
              <a:rPr lang="zh-TW" altLang="en-US" sz="2800"/>
              <a:t>此為</a:t>
            </a:r>
            <a:r>
              <a:rPr lang="zh-TW" altLang="en-US" sz="2800">
                <a:solidFill>
                  <a:srgbClr val="FF3300"/>
                </a:solidFill>
              </a:rPr>
              <a:t>不允許</a:t>
            </a:r>
            <a:r>
              <a:rPr lang="zh-TW" altLang="en-US" sz="2800"/>
              <a:t>的</a:t>
            </a:r>
            <a:r>
              <a:rPr lang="en-US" altLang="zh-TW" sz="2800"/>
              <a:t>for</a:t>
            </a:r>
            <a:r>
              <a:rPr lang="zh-TW" altLang="en-US" sz="2800"/>
              <a:t>巢狀結構</a:t>
            </a:r>
          </a:p>
          <a:p>
            <a:pPr>
              <a:buFontTx/>
              <a:buNone/>
            </a:pPr>
            <a:endParaRPr lang="en-US" altLang="zh-TW"/>
          </a:p>
        </p:txBody>
      </p:sp>
      <p:grpSp>
        <p:nvGrpSpPr>
          <p:cNvPr id="164868" name="Group 4"/>
          <p:cNvGrpSpPr>
            <a:grpSpLocks/>
          </p:cNvGrpSpPr>
          <p:nvPr/>
        </p:nvGrpSpPr>
        <p:grpSpPr bwMode="auto">
          <a:xfrm>
            <a:off x="1524000" y="2362200"/>
            <a:ext cx="4114800" cy="1143000"/>
            <a:chOff x="2520" y="1980"/>
            <a:chExt cx="6480" cy="1800"/>
          </a:xfrm>
        </p:grpSpPr>
        <p:sp>
          <p:nvSpPr>
            <p:cNvPr id="164869" name="Line 5"/>
            <p:cNvSpPr>
              <a:spLocks noChangeShapeType="1"/>
            </p:cNvSpPr>
            <p:nvPr/>
          </p:nvSpPr>
          <p:spPr bwMode="auto">
            <a:xfrm>
              <a:off x="2520" y="1980"/>
              <a:ext cx="720" cy="0"/>
            </a:xfrm>
            <a:prstGeom prst="line">
              <a:avLst/>
            </a:prstGeom>
            <a:noFill/>
            <a:ln w="9525">
              <a:solidFill>
                <a:srgbClr val="000000"/>
              </a:solidFill>
              <a:round/>
              <a:headEnd/>
              <a:tailEnd/>
            </a:ln>
          </p:spPr>
          <p:txBody>
            <a:bodyPr/>
            <a:lstStyle/>
            <a:p>
              <a:endParaRPr lang="zh-TW" altLang="en-US"/>
            </a:p>
          </p:txBody>
        </p:sp>
        <p:sp>
          <p:nvSpPr>
            <p:cNvPr id="164870" name="Line 6"/>
            <p:cNvSpPr>
              <a:spLocks noChangeShapeType="1"/>
            </p:cNvSpPr>
            <p:nvPr/>
          </p:nvSpPr>
          <p:spPr bwMode="auto">
            <a:xfrm>
              <a:off x="2520" y="1980"/>
              <a:ext cx="0" cy="1800"/>
            </a:xfrm>
            <a:prstGeom prst="line">
              <a:avLst/>
            </a:prstGeom>
            <a:noFill/>
            <a:ln w="9525">
              <a:solidFill>
                <a:srgbClr val="000000"/>
              </a:solidFill>
              <a:round/>
              <a:headEnd/>
              <a:tailEnd/>
            </a:ln>
          </p:spPr>
          <p:txBody>
            <a:bodyPr/>
            <a:lstStyle/>
            <a:p>
              <a:endParaRPr lang="zh-TW" altLang="en-US"/>
            </a:p>
          </p:txBody>
        </p:sp>
        <p:sp>
          <p:nvSpPr>
            <p:cNvPr id="164871" name="Line 7"/>
            <p:cNvSpPr>
              <a:spLocks noChangeShapeType="1"/>
            </p:cNvSpPr>
            <p:nvPr/>
          </p:nvSpPr>
          <p:spPr bwMode="auto">
            <a:xfrm>
              <a:off x="2520" y="3780"/>
              <a:ext cx="720" cy="0"/>
            </a:xfrm>
            <a:prstGeom prst="line">
              <a:avLst/>
            </a:prstGeom>
            <a:noFill/>
            <a:ln w="9525">
              <a:solidFill>
                <a:srgbClr val="000000"/>
              </a:solidFill>
              <a:round/>
              <a:headEnd/>
              <a:tailEnd/>
            </a:ln>
          </p:spPr>
          <p:txBody>
            <a:bodyPr/>
            <a:lstStyle/>
            <a:p>
              <a:endParaRPr lang="zh-TW" altLang="en-US"/>
            </a:p>
          </p:txBody>
        </p:sp>
        <p:sp>
          <p:nvSpPr>
            <p:cNvPr id="164872" name="Line 8"/>
            <p:cNvSpPr>
              <a:spLocks noChangeShapeType="1"/>
            </p:cNvSpPr>
            <p:nvPr/>
          </p:nvSpPr>
          <p:spPr bwMode="auto">
            <a:xfrm>
              <a:off x="2700" y="2160"/>
              <a:ext cx="540" cy="0"/>
            </a:xfrm>
            <a:prstGeom prst="line">
              <a:avLst/>
            </a:prstGeom>
            <a:noFill/>
            <a:ln w="9525">
              <a:solidFill>
                <a:srgbClr val="000000"/>
              </a:solidFill>
              <a:round/>
              <a:headEnd/>
              <a:tailEnd/>
            </a:ln>
          </p:spPr>
          <p:txBody>
            <a:bodyPr/>
            <a:lstStyle/>
            <a:p>
              <a:endParaRPr lang="zh-TW" altLang="en-US"/>
            </a:p>
          </p:txBody>
        </p:sp>
        <p:sp>
          <p:nvSpPr>
            <p:cNvPr id="164873" name="Line 9"/>
            <p:cNvSpPr>
              <a:spLocks noChangeShapeType="1"/>
            </p:cNvSpPr>
            <p:nvPr/>
          </p:nvSpPr>
          <p:spPr bwMode="auto">
            <a:xfrm>
              <a:off x="2700" y="2160"/>
              <a:ext cx="0" cy="1440"/>
            </a:xfrm>
            <a:prstGeom prst="line">
              <a:avLst/>
            </a:prstGeom>
            <a:noFill/>
            <a:ln w="9525">
              <a:solidFill>
                <a:srgbClr val="000000"/>
              </a:solidFill>
              <a:round/>
              <a:headEnd/>
              <a:tailEnd/>
            </a:ln>
          </p:spPr>
          <p:txBody>
            <a:bodyPr/>
            <a:lstStyle/>
            <a:p>
              <a:endParaRPr lang="zh-TW" altLang="en-US"/>
            </a:p>
          </p:txBody>
        </p:sp>
        <p:sp>
          <p:nvSpPr>
            <p:cNvPr id="164874" name="Line 10"/>
            <p:cNvSpPr>
              <a:spLocks noChangeShapeType="1"/>
            </p:cNvSpPr>
            <p:nvPr/>
          </p:nvSpPr>
          <p:spPr bwMode="auto">
            <a:xfrm>
              <a:off x="2700" y="3600"/>
              <a:ext cx="540" cy="0"/>
            </a:xfrm>
            <a:prstGeom prst="line">
              <a:avLst/>
            </a:prstGeom>
            <a:noFill/>
            <a:ln w="9525">
              <a:solidFill>
                <a:srgbClr val="000000"/>
              </a:solidFill>
              <a:round/>
              <a:headEnd/>
              <a:tailEnd/>
            </a:ln>
          </p:spPr>
          <p:txBody>
            <a:bodyPr/>
            <a:lstStyle/>
            <a:p>
              <a:endParaRPr lang="zh-TW" altLang="en-US"/>
            </a:p>
          </p:txBody>
        </p:sp>
        <p:sp>
          <p:nvSpPr>
            <p:cNvPr id="164875" name="Line 11"/>
            <p:cNvSpPr>
              <a:spLocks noChangeShapeType="1"/>
            </p:cNvSpPr>
            <p:nvPr/>
          </p:nvSpPr>
          <p:spPr bwMode="auto">
            <a:xfrm>
              <a:off x="3960" y="1980"/>
              <a:ext cx="900" cy="0"/>
            </a:xfrm>
            <a:prstGeom prst="line">
              <a:avLst/>
            </a:prstGeom>
            <a:noFill/>
            <a:ln w="9525">
              <a:solidFill>
                <a:srgbClr val="000000"/>
              </a:solidFill>
              <a:round/>
              <a:headEnd/>
              <a:tailEnd/>
            </a:ln>
          </p:spPr>
          <p:txBody>
            <a:bodyPr/>
            <a:lstStyle/>
            <a:p>
              <a:endParaRPr lang="zh-TW" altLang="en-US"/>
            </a:p>
          </p:txBody>
        </p:sp>
        <p:sp>
          <p:nvSpPr>
            <p:cNvPr id="164876" name="Line 12"/>
            <p:cNvSpPr>
              <a:spLocks noChangeShapeType="1"/>
            </p:cNvSpPr>
            <p:nvPr/>
          </p:nvSpPr>
          <p:spPr bwMode="auto">
            <a:xfrm>
              <a:off x="3960" y="1980"/>
              <a:ext cx="0" cy="1800"/>
            </a:xfrm>
            <a:prstGeom prst="line">
              <a:avLst/>
            </a:prstGeom>
            <a:noFill/>
            <a:ln w="9525">
              <a:solidFill>
                <a:srgbClr val="000000"/>
              </a:solidFill>
              <a:round/>
              <a:headEnd/>
              <a:tailEnd/>
            </a:ln>
          </p:spPr>
          <p:txBody>
            <a:bodyPr/>
            <a:lstStyle/>
            <a:p>
              <a:endParaRPr lang="zh-TW" altLang="en-US"/>
            </a:p>
          </p:txBody>
        </p:sp>
        <p:sp>
          <p:nvSpPr>
            <p:cNvPr id="164877" name="Line 13"/>
            <p:cNvSpPr>
              <a:spLocks noChangeShapeType="1"/>
            </p:cNvSpPr>
            <p:nvPr/>
          </p:nvSpPr>
          <p:spPr bwMode="auto">
            <a:xfrm>
              <a:off x="3960" y="3780"/>
              <a:ext cx="900" cy="0"/>
            </a:xfrm>
            <a:prstGeom prst="line">
              <a:avLst/>
            </a:prstGeom>
            <a:noFill/>
            <a:ln w="9525">
              <a:solidFill>
                <a:srgbClr val="000000"/>
              </a:solidFill>
              <a:round/>
              <a:headEnd/>
              <a:tailEnd/>
            </a:ln>
          </p:spPr>
          <p:txBody>
            <a:bodyPr/>
            <a:lstStyle/>
            <a:p>
              <a:endParaRPr lang="zh-TW" altLang="en-US"/>
            </a:p>
          </p:txBody>
        </p:sp>
        <p:sp>
          <p:nvSpPr>
            <p:cNvPr id="164878" name="Line 14"/>
            <p:cNvSpPr>
              <a:spLocks noChangeShapeType="1"/>
            </p:cNvSpPr>
            <p:nvPr/>
          </p:nvSpPr>
          <p:spPr bwMode="auto">
            <a:xfrm>
              <a:off x="4140" y="2160"/>
              <a:ext cx="720" cy="0"/>
            </a:xfrm>
            <a:prstGeom prst="line">
              <a:avLst/>
            </a:prstGeom>
            <a:noFill/>
            <a:ln w="9525">
              <a:solidFill>
                <a:srgbClr val="000000"/>
              </a:solidFill>
              <a:round/>
              <a:headEnd/>
              <a:tailEnd/>
            </a:ln>
          </p:spPr>
          <p:txBody>
            <a:bodyPr/>
            <a:lstStyle/>
            <a:p>
              <a:endParaRPr lang="zh-TW" altLang="en-US"/>
            </a:p>
          </p:txBody>
        </p:sp>
        <p:sp>
          <p:nvSpPr>
            <p:cNvPr id="164879" name="Line 15"/>
            <p:cNvSpPr>
              <a:spLocks noChangeShapeType="1"/>
            </p:cNvSpPr>
            <p:nvPr/>
          </p:nvSpPr>
          <p:spPr bwMode="auto">
            <a:xfrm>
              <a:off x="4140" y="3600"/>
              <a:ext cx="720" cy="0"/>
            </a:xfrm>
            <a:prstGeom prst="line">
              <a:avLst/>
            </a:prstGeom>
            <a:noFill/>
            <a:ln w="9525">
              <a:solidFill>
                <a:srgbClr val="000000"/>
              </a:solidFill>
              <a:round/>
              <a:headEnd/>
              <a:tailEnd/>
            </a:ln>
          </p:spPr>
          <p:txBody>
            <a:bodyPr/>
            <a:lstStyle/>
            <a:p>
              <a:endParaRPr lang="zh-TW" altLang="en-US"/>
            </a:p>
          </p:txBody>
        </p:sp>
        <p:sp>
          <p:nvSpPr>
            <p:cNvPr id="164880" name="Line 16"/>
            <p:cNvSpPr>
              <a:spLocks noChangeShapeType="1"/>
            </p:cNvSpPr>
            <p:nvPr/>
          </p:nvSpPr>
          <p:spPr bwMode="auto">
            <a:xfrm>
              <a:off x="4140" y="2700"/>
              <a:ext cx="720" cy="0"/>
            </a:xfrm>
            <a:prstGeom prst="line">
              <a:avLst/>
            </a:prstGeom>
            <a:noFill/>
            <a:ln w="9525">
              <a:solidFill>
                <a:srgbClr val="000000"/>
              </a:solidFill>
              <a:round/>
              <a:headEnd/>
              <a:tailEnd/>
            </a:ln>
          </p:spPr>
          <p:txBody>
            <a:bodyPr/>
            <a:lstStyle/>
            <a:p>
              <a:endParaRPr lang="zh-TW" altLang="en-US"/>
            </a:p>
          </p:txBody>
        </p:sp>
        <p:sp>
          <p:nvSpPr>
            <p:cNvPr id="164881" name="Line 17"/>
            <p:cNvSpPr>
              <a:spLocks noChangeShapeType="1"/>
            </p:cNvSpPr>
            <p:nvPr/>
          </p:nvSpPr>
          <p:spPr bwMode="auto">
            <a:xfrm>
              <a:off x="4140" y="3060"/>
              <a:ext cx="720" cy="0"/>
            </a:xfrm>
            <a:prstGeom prst="line">
              <a:avLst/>
            </a:prstGeom>
            <a:noFill/>
            <a:ln w="9525">
              <a:solidFill>
                <a:srgbClr val="000000"/>
              </a:solidFill>
              <a:round/>
              <a:headEnd/>
              <a:tailEnd/>
            </a:ln>
          </p:spPr>
          <p:txBody>
            <a:bodyPr/>
            <a:lstStyle/>
            <a:p>
              <a:endParaRPr lang="zh-TW" altLang="en-US"/>
            </a:p>
          </p:txBody>
        </p:sp>
        <p:sp>
          <p:nvSpPr>
            <p:cNvPr id="164882" name="Line 18"/>
            <p:cNvSpPr>
              <a:spLocks noChangeShapeType="1"/>
            </p:cNvSpPr>
            <p:nvPr/>
          </p:nvSpPr>
          <p:spPr bwMode="auto">
            <a:xfrm>
              <a:off x="4140" y="2160"/>
              <a:ext cx="0" cy="540"/>
            </a:xfrm>
            <a:prstGeom prst="line">
              <a:avLst/>
            </a:prstGeom>
            <a:noFill/>
            <a:ln w="9525">
              <a:solidFill>
                <a:srgbClr val="000000"/>
              </a:solidFill>
              <a:round/>
              <a:headEnd/>
              <a:tailEnd/>
            </a:ln>
          </p:spPr>
          <p:txBody>
            <a:bodyPr/>
            <a:lstStyle/>
            <a:p>
              <a:endParaRPr lang="zh-TW" altLang="en-US"/>
            </a:p>
          </p:txBody>
        </p:sp>
        <p:sp>
          <p:nvSpPr>
            <p:cNvPr id="164883" name="Line 19"/>
            <p:cNvSpPr>
              <a:spLocks noChangeShapeType="1"/>
            </p:cNvSpPr>
            <p:nvPr/>
          </p:nvSpPr>
          <p:spPr bwMode="auto">
            <a:xfrm>
              <a:off x="4140" y="3060"/>
              <a:ext cx="0" cy="540"/>
            </a:xfrm>
            <a:prstGeom prst="line">
              <a:avLst/>
            </a:prstGeom>
            <a:noFill/>
            <a:ln w="9525">
              <a:solidFill>
                <a:srgbClr val="000000"/>
              </a:solidFill>
              <a:round/>
              <a:headEnd/>
              <a:tailEnd/>
            </a:ln>
          </p:spPr>
          <p:txBody>
            <a:bodyPr/>
            <a:lstStyle/>
            <a:p>
              <a:endParaRPr lang="zh-TW" altLang="en-US"/>
            </a:p>
          </p:txBody>
        </p:sp>
        <p:sp>
          <p:nvSpPr>
            <p:cNvPr id="164884" name="Line 20"/>
            <p:cNvSpPr>
              <a:spLocks noChangeShapeType="1"/>
            </p:cNvSpPr>
            <p:nvPr/>
          </p:nvSpPr>
          <p:spPr bwMode="auto">
            <a:xfrm>
              <a:off x="5760" y="1980"/>
              <a:ext cx="1080" cy="0"/>
            </a:xfrm>
            <a:prstGeom prst="line">
              <a:avLst/>
            </a:prstGeom>
            <a:noFill/>
            <a:ln w="9525">
              <a:solidFill>
                <a:srgbClr val="000000"/>
              </a:solidFill>
              <a:round/>
              <a:headEnd/>
              <a:tailEnd/>
            </a:ln>
          </p:spPr>
          <p:txBody>
            <a:bodyPr/>
            <a:lstStyle/>
            <a:p>
              <a:endParaRPr lang="zh-TW" altLang="en-US"/>
            </a:p>
          </p:txBody>
        </p:sp>
        <p:sp>
          <p:nvSpPr>
            <p:cNvPr id="164885" name="Line 21"/>
            <p:cNvSpPr>
              <a:spLocks noChangeShapeType="1"/>
            </p:cNvSpPr>
            <p:nvPr/>
          </p:nvSpPr>
          <p:spPr bwMode="auto">
            <a:xfrm>
              <a:off x="5760" y="1980"/>
              <a:ext cx="0" cy="1800"/>
            </a:xfrm>
            <a:prstGeom prst="line">
              <a:avLst/>
            </a:prstGeom>
            <a:noFill/>
            <a:ln w="9525">
              <a:solidFill>
                <a:srgbClr val="000000"/>
              </a:solidFill>
              <a:round/>
              <a:headEnd/>
              <a:tailEnd/>
            </a:ln>
          </p:spPr>
          <p:txBody>
            <a:bodyPr/>
            <a:lstStyle/>
            <a:p>
              <a:endParaRPr lang="zh-TW" altLang="en-US"/>
            </a:p>
          </p:txBody>
        </p:sp>
        <p:sp>
          <p:nvSpPr>
            <p:cNvPr id="164886" name="Line 22"/>
            <p:cNvSpPr>
              <a:spLocks noChangeShapeType="1"/>
            </p:cNvSpPr>
            <p:nvPr/>
          </p:nvSpPr>
          <p:spPr bwMode="auto">
            <a:xfrm>
              <a:off x="5760" y="3780"/>
              <a:ext cx="1080" cy="0"/>
            </a:xfrm>
            <a:prstGeom prst="line">
              <a:avLst/>
            </a:prstGeom>
            <a:noFill/>
            <a:ln w="9525">
              <a:solidFill>
                <a:srgbClr val="000000"/>
              </a:solidFill>
              <a:round/>
              <a:headEnd/>
              <a:tailEnd/>
            </a:ln>
          </p:spPr>
          <p:txBody>
            <a:bodyPr/>
            <a:lstStyle/>
            <a:p>
              <a:endParaRPr lang="zh-TW" altLang="en-US"/>
            </a:p>
          </p:txBody>
        </p:sp>
        <p:sp>
          <p:nvSpPr>
            <p:cNvPr id="164887" name="Line 23"/>
            <p:cNvSpPr>
              <a:spLocks noChangeShapeType="1"/>
            </p:cNvSpPr>
            <p:nvPr/>
          </p:nvSpPr>
          <p:spPr bwMode="auto">
            <a:xfrm>
              <a:off x="5940" y="2160"/>
              <a:ext cx="900" cy="0"/>
            </a:xfrm>
            <a:prstGeom prst="line">
              <a:avLst/>
            </a:prstGeom>
            <a:noFill/>
            <a:ln w="9525">
              <a:solidFill>
                <a:srgbClr val="000000"/>
              </a:solidFill>
              <a:round/>
              <a:headEnd/>
              <a:tailEnd/>
            </a:ln>
          </p:spPr>
          <p:txBody>
            <a:bodyPr/>
            <a:lstStyle/>
            <a:p>
              <a:endParaRPr lang="zh-TW" altLang="en-US"/>
            </a:p>
          </p:txBody>
        </p:sp>
        <p:sp>
          <p:nvSpPr>
            <p:cNvPr id="164888" name="Line 24"/>
            <p:cNvSpPr>
              <a:spLocks noChangeShapeType="1"/>
            </p:cNvSpPr>
            <p:nvPr/>
          </p:nvSpPr>
          <p:spPr bwMode="auto">
            <a:xfrm>
              <a:off x="5940" y="2160"/>
              <a:ext cx="0" cy="1440"/>
            </a:xfrm>
            <a:prstGeom prst="line">
              <a:avLst/>
            </a:prstGeom>
            <a:noFill/>
            <a:ln w="9525">
              <a:solidFill>
                <a:srgbClr val="000000"/>
              </a:solidFill>
              <a:round/>
              <a:headEnd/>
              <a:tailEnd/>
            </a:ln>
          </p:spPr>
          <p:txBody>
            <a:bodyPr/>
            <a:lstStyle/>
            <a:p>
              <a:endParaRPr lang="zh-TW" altLang="en-US"/>
            </a:p>
          </p:txBody>
        </p:sp>
        <p:sp>
          <p:nvSpPr>
            <p:cNvPr id="164889" name="Line 25"/>
            <p:cNvSpPr>
              <a:spLocks noChangeShapeType="1"/>
            </p:cNvSpPr>
            <p:nvPr/>
          </p:nvSpPr>
          <p:spPr bwMode="auto">
            <a:xfrm>
              <a:off x="5940" y="3600"/>
              <a:ext cx="900" cy="0"/>
            </a:xfrm>
            <a:prstGeom prst="line">
              <a:avLst/>
            </a:prstGeom>
            <a:noFill/>
            <a:ln w="9525">
              <a:solidFill>
                <a:srgbClr val="000000"/>
              </a:solidFill>
              <a:round/>
              <a:headEnd/>
              <a:tailEnd/>
            </a:ln>
          </p:spPr>
          <p:txBody>
            <a:bodyPr/>
            <a:lstStyle/>
            <a:p>
              <a:endParaRPr lang="zh-TW" altLang="en-US"/>
            </a:p>
          </p:txBody>
        </p:sp>
        <p:sp>
          <p:nvSpPr>
            <p:cNvPr id="164890" name="Line 26"/>
            <p:cNvSpPr>
              <a:spLocks noChangeShapeType="1"/>
            </p:cNvSpPr>
            <p:nvPr/>
          </p:nvSpPr>
          <p:spPr bwMode="auto">
            <a:xfrm>
              <a:off x="6120" y="2340"/>
              <a:ext cx="720" cy="0"/>
            </a:xfrm>
            <a:prstGeom prst="line">
              <a:avLst/>
            </a:prstGeom>
            <a:noFill/>
            <a:ln w="9525">
              <a:solidFill>
                <a:srgbClr val="000000"/>
              </a:solidFill>
              <a:round/>
              <a:headEnd/>
              <a:tailEnd/>
            </a:ln>
          </p:spPr>
          <p:txBody>
            <a:bodyPr/>
            <a:lstStyle/>
            <a:p>
              <a:endParaRPr lang="zh-TW" altLang="en-US"/>
            </a:p>
          </p:txBody>
        </p:sp>
        <p:sp>
          <p:nvSpPr>
            <p:cNvPr id="164891" name="Line 27"/>
            <p:cNvSpPr>
              <a:spLocks noChangeShapeType="1"/>
            </p:cNvSpPr>
            <p:nvPr/>
          </p:nvSpPr>
          <p:spPr bwMode="auto">
            <a:xfrm>
              <a:off x="6120" y="2340"/>
              <a:ext cx="0" cy="1080"/>
            </a:xfrm>
            <a:prstGeom prst="line">
              <a:avLst/>
            </a:prstGeom>
            <a:noFill/>
            <a:ln w="9525">
              <a:solidFill>
                <a:srgbClr val="000000"/>
              </a:solidFill>
              <a:round/>
              <a:headEnd/>
              <a:tailEnd/>
            </a:ln>
          </p:spPr>
          <p:txBody>
            <a:bodyPr/>
            <a:lstStyle/>
            <a:p>
              <a:endParaRPr lang="zh-TW" altLang="en-US"/>
            </a:p>
          </p:txBody>
        </p:sp>
        <p:sp>
          <p:nvSpPr>
            <p:cNvPr id="164892" name="Line 28"/>
            <p:cNvSpPr>
              <a:spLocks noChangeShapeType="1"/>
            </p:cNvSpPr>
            <p:nvPr/>
          </p:nvSpPr>
          <p:spPr bwMode="auto">
            <a:xfrm>
              <a:off x="6120" y="3420"/>
              <a:ext cx="720" cy="0"/>
            </a:xfrm>
            <a:prstGeom prst="line">
              <a:avLst/>
            </a:prstGeom>
            <a:noFill/>
            <a:ln w="9525">
              <a:solidFill>
                <a:srgbClr val="000000"/>
              </a:solidFill>
              <a:round/>
              <a:headEnd/>
              <a:tailEnd/>
            </a:ln>
          </p:spPr>
          <p:txBody>
            <a:bodyPr/>
            <a:lstStyle/>
            <a:p>
              <a:endParaRPr lang="zh-TW" altLang="en-US"/>
            </a:p>
          </p:txBody>
        </p:sp>
        <p:sp>
          <p:nvSpPr>
            <p:cNvPr id="164893" name="Line 29"/>
            <p:cNvSpPr>
              <a:spLocks noChangeShapeType="1"/>
            </p:cNvSpPr>
            <p:nvPr/>
          </p:nvSpPr>
          <p:spPr bwMode="auto">
            <a:xfrm>
              <a:off x="7920" y="1980"/>
              <a:ext cx="1080" cy="0"/>
            </a:xfrm>
            <a:prstGeom prst="line">
              <a:avLst/>
            </a:prstGeom>
            <a:noFill/>
            <a:ln w="9525">
              <a:solidFill>
                <a:srgbClr val="000000"/>
              </a:solidFill>
              <a:round/>
              <a:headEnd/>
              <a:tailEnd/>
            </a:ln>
          </p:spPr>
          <p:txBody>
            <a:bodyPr/>
            <a:lstStyle/>
            <a:p>
              <a:endParaRPr lang="zh-TW" altLang="en-US"/>
            </a:p>
          </p:txBody>
        </p:sp>
        <p:sp>
          <p:nvSpPr>
            <p:cNvPr id="164894" name="Line 30"/>
            <p:cNvSpPr>
              <a:spLocks noChangeShapeType="1"/>
            </p:cNvSpPr>
            <p:nvPr/>
          </p:nvSpPr>
          <p:spPr bwMode="auto">
            <a:xfrm>
              <a:off x="7920" y="1980"/>
              <a:ext cx="0" cy="1800"/>
            </a:xfrm>
            <a:prstGeom prst="line">
              <a:avLst/>
            </a:prstGeom>
            <a:noFill/>
            <a:ln w="9525">
              <a:solidFill>
                <a:srgbClr val="000000"/>
              </a:solidFill>
              <a:round/>
              <a:headEnd/>
              <a:tailEnd/>
            </a:ln>
          </p:spPr>
          <p:txBody>
            <a:bodyPr/>
            <a:lstStyle/>
            <a:p>
              <a:endParaRPr lang="zh-TW" altLang="en-US"/>
            </a:p>
          </p:txBody>
        </p:sp>
        <p:sp>
          <p:nvSpPr>
            <p:cNvPr id="164895" name="Line 31"/>
            <p:cNvSpPr>
              <a:spLocks noChangeShapeType="1"/>
            </p:cNvSpPr>
            <p:nvPr/>
          </p:nvSpPr>
          <p:spPr bwMode="auto">
            <a:xfrm>
              <a:off x="7920" y="3780"/>
              <a:ext cx="1080" cy="0"/>
            </a:xfrm>
            <a:prstGeom prst="line">
              <a:avLst/>
            </a:prstGeom>
            <a:noFill/>
            <a:ln w="9525">
              <a:solidFill>
                <a:srgbClr val="000000"/>
              </a:solidFill>
              <a:round/>
              <a:headEnd/>
              <a:tailEnd/>
            </a:ln>
          </p:spPr>
          <p:txBody>
            <a:bodyPr/>
            <a:lstStyle/>
            <a:p>
              <a:endParaRPr lang="zh-TW" altLang="en-US"/>
            </a:p>
          </p:txBody>
        </p:sp>
        <p:sp>
          <p:nvSpPr>
            <p:cNvPr id="164896" name="Line 32"/>
            <p:cNvSpPr>
              <a:spLocks noChangeShapeType="1"/>
            </p:cNvSpPr>
            <p:nvPr/>
          </p:nvSpPr>
          <p:spPr bwMode="auto">
            <a:xfrm>
              <a:off x="8100" y="2160"/>
              <a:ext cx="900" cy="0"/>
            </a:xfrm>
            <a:prstGeom prst="line">
              <a:avLst/>
            </a:prstGeom>
            <a:noFill/>
            <a:ln w="9525">
              <a:solidFill>
                <a:srgbClr val="000000"/>
              </a:solidFill>
              <a:round/>
              <a:headEnd/>
              <a:tailEnd/>
            </a:ln>
          </p:spPr>
          <p:txBody>
            <a:bodyPr/>
            <a:lstStyle/>
            <a:p>
              <a:endParaRPr lang="zh-TW" altLang="en-US"/>
            </a:p>
          </p:txBody>
        </p:sp>
        <p:sp>
          <p:nvSpPr>
            <p:cNvPr id="164897" name="Line 33"/>
            <p:cNvSpPr>
              <a:spLocks noChangeShapeType="1"/>
            </p:cNvSpPr>
            <p:nvPr/>
          </p:nvSpPr>
          <p:spPr bwMode="auto">
            <a:xfrm>
              <a:off x="8100" y="2160"/>
              <a:ext cx="0" cy="720"/>
            </a:xfrm>
            <a:prstGeom prst="line">
              <a:avLst/>
            </a:prstGeom>
            <a:noFill/>
            <a:ln w="9525">
              <a:solidFill>
                <a:srgbClr val="000000"/>
              </a:solidFill>
              <a:round/>
              <a:headEnd/>
              <a:tailEnd/>
            </a:ln>
          </p:spPr>
          <p:txBody>
            <a:bodyPr/>
            <a:lstStyle/>
            <a:p>
              <a:endParaRPr lang="zh-TW" altLang="en-US"/>
            </a:p>
          </p:txBody>
        </p:sp>
        <p:sp>
          <p:nvSpPr>
            <p:cNvPr id="164898" name="Line 34"/>
            <p:cNvSpPr>
              <a:spLocks noChangeShapeType="1"/>
            </p:cNvSpPr>
            <p:nvPr/>
          </p:nvSpPr>
          <p:spPr bwMode="auto">
            <a:xfrm>
              <a:off x="8100" y="2880"/>
              <a:ext cx="900" cy="0"/>
            </a:xfrm>
            <a:prstGeom prst="line">
              <a:avLst/>
            </a:prstGeom>
            <a:noFill/>
            <a:ln w="9525">
              <a:solidFill>
                <a:srgbClr val="000000"/>
              </a:solidFill>
              <a:round/>
              <a:headEnd/>
              <a:tailEnd/>
            </a:ln>
          </p:spPr>
          <p:txBody>
            <a:bodyPr/>
            <a:lstStyle/>
            <a:p>
              <a:endParaRPr lang="zh-TW" altLang="en-US"/>
            </a:p>
          </p:txBody>
        </p:sp>
        <p:sp>
          <p:nvSpPr>
            <p:cNvPr id="164899" name="Line 35"/>
            <p:cNvSpPr>
              <a:spLocks noChangeShapeType="1"/>
            </p:cNvSpPr>
            <p:nvPr/>
          </p:nvSpPr>
          <p:spPr bwMode="auto">
            <a:xfrm>
              <a:off x="8100" y="3060"/>
              <a:ext cx="900" cy="0"/>
            </a:xfrm>
            <a:prstGeom prst="line">
              <a:avLst/>
            </a:prstGeom>
            <a:noFill/>
            <a:ln w="9525">
              <a:solidFill>
                <a:srgbClr val="000000"/>
              </a:solidFill>
              <a:round/>
              <a:headEnd/>
              <a:tailEnd/>
            </a:ln>
          </p:spPr>
          <p:txBody>
            <a:bodyPr/>
            <a:lstStyle/>
            <a:p>
              <a:endParaRPr lang="zh-TW" altLang="en-US"/>
            </a:p>
          </p:txBody>
        </p:sp>
        <p:sp>
          <p:nvSpPr>
            <p:cNvPr id="164900" name="Line 36"/>
            <p:cNvSpPr>
              <a:spLocks noChangeShapeType="1"/>
            </p:cNvSpPr>
            <p:nvPr/>
          </p:nvSpPr>
          <p:spPr bwMode="auto">
            <a:xfrm>
              <a:off x="8100" y="3060"/>
              <a:ext cx="0" cy="540"/>
            </a:xfrm>
            <a:prstGeom prst="line">
              <a:avLst/>
            </a:prstGeom>
            <a:noFill/>
            <a:ln w="9525">
              <a:solidFill>
                <a:srgbClr val="000000"/>
              </a:solidFill>
              <a:round/>
              <a:headEnd/>
              <a:tailEnd/>
            </a:ln>
          </p:spPr>
          <p:txBody>
            <a:bodyPr/>
            <a:lstStyle/>
            <a:p>
              <a:endParaRPr lang="zh-TW" altLang="en-US"/>
            </a:p>
          </p:txBody>
        </p:sp>
        <p:sp>
          <p:nvSpPr>
            <p:cNvPr id="164901" name="Line 37"/>
            <p:cNvSpPr>
              <a:spLocks noChangeShapeType="1"/>
            </p:cNvSpPr>
            <p:nvPr/>
          </p:nvSpPr>
          <p:spPr bwMode="auto">
            <a:xfrm>
              <a:off x="8100" y="3600"/>
              <a:ext cx="900" cy="0"/>
            </a:xfrm>
            <a:prstGeom prst="line">
              <a:avLst/>
            </a:prstGeom>
            <a:noFill/>
            <a:ln w="9525">
              <a:solidFill>
                <a:srgbClr val="000000"/>
              </a:solidFill>
              <a:round/>
              <a:headEnd/>
              <a:tailEnd/>
            </a:ln>
          </p:spPr>
          <p:txBody>
            <a:bodyPr/>
            <a:lstStyle/>
            <a:p>
              <a:endParaRPr lang="zh-TW" altLang="en-US"/>
            </a:p>
          </p:txBody>
        </p:sp>
        <p:sp>
          <p:nvSpPr>
            <p:cNvPr id="164902" name="Line 38"/>
            <p:cNvSpPr>
              <a:spLocks noChangeShapeType="1"/>
            </p:cNvSpPr>
            <p:nvPr/>
          </p:nvSpPr>
          <p:spPr bwMode="auto">
            <a:xfrm>
              <a:off x="8280" y="2340"/>
              <a:ext cx="0" cy="360"/>
            </a:xfrm>
            <a:prstGeom prst="line">
              <a:avLst/>
            </a:prstGeom>
            <a:noFill/>
            <a:ln w="9525">
              <a:solidFill>
                <a:srgbClr val="000000"/>
              </a:solidFill>
              <a:round/>
              <a:headEnd/>
              <a:tailEnd/>
            </a:ln>
          </p:spPr>
          <p:txBody>
            <a:bodyPr/>
            <a:lstStyle/>
            <a:p>
              <a:endParaRPr lang="zh-TW" altLang="en-US"/>
            </a:p>
          </p:txBody>
        </p:sp>
        <p:sp>
          <p:nvSpPr>
            <p:cNvPr id="164903" name="Line 39"/>
            <p:cNvSpPr>
              <a:spLocks noChangeShapeType="1"/>
            </p:cNvSpPr>
            <p:nvPr/>
          </p:nvSpPr>
          <p:spPr bwMode="auto">
            <a:xfrm>
              <a:off x="8280" y="2340"/>
              <a:ext cx="720" cy="0"/>
            </a:xfrm>
            <a:prstGeom prst="line">
              <a:avLst/>
            </a:prstGeom>
            <a:noFill/>
            <a:ln w="9525">
              <a:solidFill>
                <a:srgbClr val="000000"/>
              </a:solidFill>
              <a:round/>
              <a:headEnd/>
              <a:tailEnd/>
            </a:ln>
          </p:spPr>
          <p:txBody>
            <a:bodyPr/>
            <a:lstStyle/>
            <a:p>
              <a:endParaRPr lang="zh-TW" altLang="en-US"/>
            </a:p>
          </p:txBody>
        </p:sp>
        <p:sp>
          <p:nvSpPr>
            <p:cNvPr id="164904" name="Line 40"/>
            <p:cNvSpPr>
              <a:spLocks noChangeShapeType="1"/>
            </p:cNvSpPr>
            <p:nvPr/>
          </p:nvSpPr>
          <p:spPr bwMode="auto">
            <a:xfrm>
              <a:off x="8280" y="2700"/>
              <a:ext cx="720" cy="0"/>
            </a:xfrm>
            <a:prstGeom prst="line">
              <a:avLst/>
            </a:prstGeom>
            <a:noFill/>
            <a:ln w="9525">
              <a:solidFill>
                <a:srgbClr val="000000"/>
              </a:solidFill>
              <a:round/>
              <a:headEnd/>
              <a:tailEnd/>
            </a:ln>
          </p:spPr>
          <p:txBody>
            <a:bodyPr/>
            <a:lstStyle/>
            <a:p>
              <a:endParaRPr lang="zh-TW" altLang="en-US"/>
            </a:p>
          </p:txBody>
        </p:sp>
      </p:grpSp>
      <p:grpSp>
        <p:nvGrpSpPr>
          <p:cNvPr id="164905" name="Group 41"/>
          <p:cNvGrpSpPr>
            <a:grpSpLocks/>
          </p:cNvGrpSpPr>
          <p:nvPr/>
        </p:nvGrpSpPr>
        <p:grpSpPr bwMode="auto">
          <a:xfrm>
            <a:off x="1600200" y="4572000"/>
            <a:ext cx="2400300" cy="1371600"/>
            <a:chOff x="1980" y="5220"/>
            <a:chExt cx="3780" cy="2160"/>
          </a:xfrm>
        </p:grpSpPr>
        <p:sp>
          <p:nvSpPr>
            <p:cNvPr id="164906" name="Line 42"/>
            <p:cNvSpPr>
              <a:spLocks noChangeShapeType="1"/>
            </p:cNvSpPr>
            <p:nvPr/>
          </p:nvSpPr>
          <p:spPr bwMode="auto">
            <a:xfrm>
              <a:off x="1980" y="5220"/>
              <a:ext cx="720" cy="0"/>
            </a:xfrm>
            <a:prstGeom prst="line">
              <a:avLst/>
            </a:prstGeom>
            <a:noFill/>
            <a:ln w="9525">
              <a:solidFill>
                <a:srgbClr val="000000"/>
              </a:solidFill>
              <a:round/>
              <a:headEnd/>
              <a:tailEnd/>
            </a:ln>
          </p:spPr>
          <p:txBody>
            <a:bodyPr/>
            <a:lstStyle/>
            <a:p>
              <a:endParaRPr lang="zh-TW" altLang="en-US"/>
            </a:p>
          </p:txBody>
        </p:sp>
        <p:sp>
          <p:nvSpPr>
            <p:cNvPr id="164907" name="Line 43"/>
            <p:cNvSpPr>
              <a:spLocks noChangeShapeType="1"/>
            </p:cNvSpPr>
            <p:nvPr/>
          </p:nvSpPr>
          <p:spPr bwMode="auto">
            <a:xfrm>
              <a:off x="1980" y="5220"/>
              <a:ext cx="0" cy="1260"/>
            </a:xfrm>
            <a:prstGeom prst="line">
              <a:avLst/>
            </a:prstGeom>
            <a:noFill/>
            <a:ln w="9525">
              <a:solidFill>
                <a:srgbClr val="000000"/>
              </a:solidFill>
              <a:round/>
              <a:headEnd/>
              <a:tailEnd/>
            </a:ln>
          </p:spPr>
          <p:txBody>
            <a:bodyPr/>
            <a:lstStyle/>
            <a:p>
              <a:endParaRPr lang="zh-TW" altLang="en-US"/>
            </a:p>
          </p:txBody>
        </p:sp>
        <p:sp>
          <p:nvSpPr>
            <p:cNvPr id="164908" name="Line 44"/>
            <p:cNvSpPr>
              <a:spLocks noChangeShapeType="1"/>
            </p:cNvSpPr>
            <p:nvPr/>
          </p:nvSpPr>
          <p:spPr bwMode="auto">
            <a:xfrm>
              <a:off x="1980" y="6480"/>
              <a:ext cx="720" cy="0"/>
            </a:xfrm>
            <a:prstGeom prst="line">
              <a:avLst/>
            </a:prstGeom>
            <a:noFill/>
            <a:ln w="9525">
              <a:solidFill>
                <a:srgbClr val="000000"/>
              </a:solidFill>
              <a:round/>
              <a:headEnd/>
              <a:tailEnd/>
            </a:ln>
          </p:spPr>
          <p:txBody>
            <a:bodyPr/>
            <a:lstStyle/>
            <a:p>
              <a:endParaRPr lang="zh-TW" altLang="en-US"/>
            </a:p>
          </p:txBody>
        </p:sp>
        <p:sp>
          <p:nvSpPr>
            <p:cNvPr id="164909" name="Line 45"/>
            <p:cNvSpPr>
              <a:spLocks noChangeShapeType="1"/>
            </p:cNvSpPr>
            <p:nvPr/>
          </p:nvSpPr>
          <p:spPr bwMode="auto">
            <a:xfrm>
              <a:off x="2160" y="5760"/>
              <a:ext cx="540" cy="0"/>
            </a:xfrm>
            <a:prstGeom prst="line">
              <a:avLst/>
            </a:prstGeom>
            <a:noFill/>
            <a:ln w="9525">
              <a:solidFill>
                <a:srgbClr val="000000"/>
              </a:solidFill>
              <a:round/>
              <a:headEnd/>
              <a:tailEnd/>
            </a:ln>
          </p:spPr>
          <p:txBody>
            <a:bodyPr/>
            <a:lstStyle/>
            <a:p>
              <a:endParaRPr lang="zh-TW" altLang="en-US"/>
            </a:p>
          </p:txBody>
        </p:sp>
        <p:sp>
          <p:nvSpPr>
            <p:cNvPr id="164910" name="Line 46"/>
            <p:cNvSpPr>
              <a:spLocks noChangeShapeType="1"/>
            </p:cNvSpPr>
            <p:nvPr/>
          </p:nvSpPr>
          <p:spPr bwMode="auto">
            <a:xfrm>
              <a:off x="2160" y="5760"/>
              <a:ext cx="0" cy="1440"/>
            </a:xfrm>
            <a:prstGeom prst="line">
              <a:avLst/>
            </a:prstGeom>
            <a:noFill/>
            <a:ln w="9525">
              <a:solidFill>
                <a:srgbClr val="000000"/>
              </a:solidFill>
              <a:round/>
              <a:headEnd/>
              <a:tailEnd/>
            </a:ln>
          </p:spPr>
          <p:txBody>
            <a:bodyPr/>
            <a:lstStyle/>
            <a:p>
              <a:endParaRPr lang="zh-TW" altLang="en-US"/>
            </a:p>
          </p:txBody>
        </p:sp>
        <p:sp>
          <p:nvSpPr>
            <p:cNvPr id="164911" name="Line 47"/>
            <p:cNvSpPr>
              <a:spLocks noChangeShapeType="1"/>
            </p:cNvSpPr>
            <p:nvPr/>
          </p:nvSpPr>
          <p:spPr bwMode="auto">
            <a:xfrm>
              <a:off x="2160" y="7200"/>
              <a:ext cx="540" cy="0"/>
            </a:xfrm>
            <a:prstGeom prst="line">
              <a:avLst/>
            </a:prstGeom>
            <a:noFill/>
            <a:ln w="9525">
              <a:solidFill>
                <a:srgbClr val="000000"/>
              </a:solidFill>
              <a:round/>
              <a:headEnd/>
              <a:tailEnd/>
            </a:ln>
          </p:spPr>
          <p:txBody>
            <a:bodyPr/>
            <a:lstStyle/>
            <a:p>
              <a:endParaRPr lang="zh-TW" altLang="en-US"/>
            </a:p>
          </p:txBody>
        </p:sp>
        <p:sp>
          <p:nvSpPr>
            <p:cNvPr id="164912" name="Line 48"/>
            <p:cNvSpPr>
              <a:spLocks noChangeShapeType="1"/>
            </p:cNvSpPr>
            <p:nvPr/>
          </p:nvSpPr>
          <p:spPr bwMode="auto">
            <a:xfrm>
              <a:off x="4140" y="5220"/>
              <a:ext cx="1620" cy="0"/>
            </a:xfrm>
            <a:prstGeom prst="line">
              <a:avLst/>
            </a:prstGeom>
            <a:noFill/>
            <a:ln w="9525">
              <a:solidFill>
                <a:srgbClr val="000000"/>
              </a:solidFill>
              <a:round/>
              <a:headEnd/>
              <a:tailEnd/>
            </a:ln>
          </p:spPr>
          <p:txBody>
            <a:bodyPr/>
            <a:lstStyle/>
            <a:p>
              <a:endParaRPr lang="zh-TW" altLang="en-US"/>
            </a:p>
          </p:txBody>
        </p:sp>
        <p:sp>
          <p:nvSpPr>
            <p:cNvPr id="164913" name="Line 49"/>
            <p:cNvSpPr>
              <a:spLocks noChangeShapeType="1"/>
            </p:cNvSpPr>
            <p:nvPr/>
          </p:nvSpPr>
          <p:spPr bwMode="auto">
            <a:xfrm>
              <a:off x="4140" y="5220"/>
              <a:ext cx="0" cy="2160"/>
            </a:xfrm>
            <a:prstGeom prst="line">
              <a:avLst/>
            </a:prstGeom>
            <a:noFill/>
            <a:ln w="9525">
              <a:solidFill>
                <a:srgbClr val="000000"/>
              </a:solidFill>
              <a:round/>
              <a:headEnd/>
              <a:tailEnd/>
            </a:ln>
          </p:spPr>
          <p:txBody>
            <a:bodyPr/>
            <a:lstStyle/>
            <a:p>
              <a:endParaRPr lang="zh-TW" altLang="en-US"/>
            </a:p>
          </p:txBody>
        </p:sp>
        <p:sp>
          <p:nvSpPr>
            <p:cNvPr id="164914" name="Line 50"/>
            <p:cNvSpPr>
              <a:spLocks noChangeShapeType="1"/>
            </p:cNvSpPr>
            <p:nvPr/>
          </p:nvSpPr>
          <p:spPr bwMode="auto">
            <a:xfrm>
              <a:off x="4140" y="7380"/>
              <a:ext cx="1620" cy="0"/>
            </a:xfrm>
            <a:prstGeom prst="line">
              <a:avLst/>
            </a:prstGeom>
            <a:noFill/>
            <a:ln w="9525">
              <a:solidFill>
                <a:srgbClr val="000000"/>
              </a:solidFill>
              <a:round/>
              <a:headEnd/>
              <a:tailEnd/>
            </a:ln>
          </p:spPr>
          <p:txBody>
            <a:bodyPr/>
            <a:lstStyle/>
            <a:p>
              <a:endParaRPr lang="zh-TW" altLang="en-US"/>
            </a:p>
          </p:txBody>
        </p:sp>
        <p:sp>
          <p:nvSpPr>
            <p:cNvPr id="164915" name="Line 51"/>
            <p:cNvSpPr>
              <a:spLocks noChangeShapeType="1"/>
            </p:cNvSpPr>
            <p:nvPr/>
          </p:nvSpPr>
          <p:spPr bwMode="auto">
            <a:xfrm>
              <a:off x="4500" y="5400"/>
              <a:ext cx="1260" cy="0"/>
            </a:xfrm>
            <a:prstGeom prst="line">
              <a:avLst/>
            </a:prstGeom>
            <a:noFill/>
            <a:ln w="9525">
              <a:solidFill>
                <a:srgbClr val="000000"/>
              </a:solidFill>
              <a:round/>
              <a:headEnd/>
              <a:tailEnd/>
            </a:ln>
          </p:spPr>
          <p:txBody>
            <a:bodyPr/>
            <a:lstStyle/>
            <a:p>
              <a:endParaRPr lang="zh-TW" altLang="en-US"/>
            </a:p>
          </p:txBody>
        </p:sp>
        <p:sp>
          <p:nvSpPr>
            <p:cNvPr id="164916" name="Line 52"/>
            <p:cNvSpPr>
              <a:spLocks noChangeShapeType="1"/>
            </p:cNvSpPr>
            <p:nvPr/>
          </p:nvSpPr>
          <p:spPr bwMode="auto">
            <a:xfrm>
              <a:off x="4500" y="5400"/>
              <a:ext cx="0" cy="720"/>
            </a:xfrm>
            <a:prstGeom prst="line">
              <a:avLst/>
            </a:prstGeom>
            <a:noFill/>
            <a:ln w="9525">
              <a:solidFill>
                <a:srgbClr val="000000"/>
              </a:solidFill>
              <a:round/>
              <a:headEnd/>
              <a:tailEnd/>
            </a:ln>
          </p:spPr>
          <p:txBody>
            <a:bodyPr/>
            <a:lstStyle/>
            <a:p>
              <a:endParaRPr lang="zh-TW" altLang="en-US"/>
            </a:p>
          </p:txBody>
        </p:sp>
        <p:sp>
          <p:nvSpPr>
            <p:cNvPr id="164917" name="Line 53"/>
            <p:cNvSpPr>
              <a:spLocks noChangeShapeType="1"/>
            </p:cNvSpPr>
            <p:nvPr/>
          </p:nvSpPr>
          <p:spPr bwMode="auto">
            <a:xfrm>
              <a:off x="4500" y="6120"/>
              <a:ext cx="1260" cy="0"/>
            </a:xfrm>
            <a:prstGeom prst="line">
              <a:avLst/>
            </a:prstGeom>
            <a:noFill/>
            <a:ln w="9525">
              <a:solidFill>
                <a:srgbClr val="000000"/>
              </a:solidFill>
              <a:round/>
              <a:headEnd/>
              <a:tailEnd/>
            </a:ln>
          </p:spPr>
          <p:txBody>
            <a:bodyPr/>
            <a:lstStyle/>
            <a:p>
              <a:endParaRPr lang="zh-TW" altLang="en-US"/>
            </a:p>
          </p:txBody>
        </p:sp>
        <p:sp>
          <p:nvSpPr>
            <p:cNvPr id="164918" name="Line 54"/>
            <p:cNvSpPr>
              <a:spLocks noChangeShapeType="1"/>
            </p:cNvSpPr>
            <p:nvPr/>
          </p:nvSpPr>
          <p:spPr bwMode="auto">
            <a:xfrm>
              <a:off x="4860" y="5760"/>
              <a:ext cx="900" cy="0"/>
            </a:xfrm>
            <a:prstGeom prst="line">
              <a:avLst/>
            </a:prstGeom>
            <a:noFill/>
            <a:ln w="9525">
              <a:solidFill>
                <a:srgbClr val="000000"/>
              </a:solidFill>
              <a:round/>
              <a:headEnd/>
              <a:tailEnd/>
            </a:ln>
          </p:spPr>
          <p:txBody>
            <a:bodyPr/>
            <a:lstStyle/>
            <a:p>
              <a:endParaRPr lang="zh-TW" altLang="en-US"/>
            </a:p>
          </p:txBody>
        </p:sp>
        <p:sp>
          <p:nvSpPr>
            <p:cNvPr id="164919" name="Line 55"/>
            <p:cNvSpPr>
              <a:spLocks noChangeShapeType="1"/>
            </p:cNvSpPr>
            <p:nvPr/>
          </p:nvSpPr>
          <p:spPr bwMode="auto">
            <a:xfrm>
              <a:off x="4860" y="5760"/>
              <a:ext cx="0" cy="900"/>
            </a:xfrm>
            <a:prstGeom prst="line">
              <a:avLst/>
            </a:prstGeom>
            <a:noFill/>
            <a:ln w="9525">
              <a:solidFill>
                <a:srgbClr val="000000"/>
              </a:solidFill>
              <a:round/>
              <a:headEnd/>
              <a:tailEnd/>
            </a:ln>
          </p:spPr>
          <p:txBody>
            <a:bodyPr/>
            <a:lstStyle/>
            <a:p>
              <a:endParaRPr lang="zh-TW" altLang="en-US"/>
            </a:p>
          </p:txBody>
        </p:sp>
        <p:sp>
          <p:nvSpPr>
            <p:cNvPr id="164920" name="Line 56"/>
            <p:cNvSpPr>
              <a:spLocks noChangeShapeType="1"/>
            </p:cNvSpPr>
            <p:nvPr/>
          </p:nvSpPr>
          <p:spPr bwMode="auto">
            <a:xfrm>
              <a:off x="4860" y="6660"/>
              <a:ext cx="900" cy="0"/>
            </a:xfrm>
            <a:prstGeom prst="line">
              <a:avLst/>
            </a:prstGeom>
            <a:noFill/>
            <a:ln w="9525">
              <a:solidFill>
                <a:srgbClr val="000000"/>
              </a:solidFill>
              <a:round/>
              <a:headEnd/>
              <a:tailEnd/>
            </a:ln>
          </p:spPr>
          <p:txBody>
            <a:bodyPr/>
            <a:lstStyle/>
            <a:p>
              <a:endParaRPr lang="zh-TW" altLang="en-US"/>
            </a:p>
          </p:txBody>
        </p:sp>
        <p:sp>
          <p:nvSpPr>
            <p:cNvPr id="164921" name="Line 57"/>
            <p:cNvSpPr>
              <a:spLocks noChangeShapeType="1"/>
            </p:cNvSpPr>
            <p:nvPr/>
          </p:nvSpPr>
          <p:spPr bwMode="auto">
            <a:xfrm>
              <a:off x="4860" y="6840"/>
              <a:ext cx="900" cy="0"/>
            </a:xfrm>
            <a:prstGeom prst="line">
              <a:avLst/>
            </a:prstGeom>
            <a:noFill/>
            <a:ln w="9525">
              <a:solidFill>
                <a:srgbClr val="000000"/>
              </a:solidFill>
              <a:round/>
              <a:headEnd/>
              <a:tailEnd/>
            </a:ln>
          </p:spPr>
          <p:txBody>
            <a:bodyPr/>
            <a:lstStyle/>
            <a:p>
              <a:endParaRPr lang="zh-TW" altLang="en-US"/>
            </a:p>
          </p:txBody>
        </p:sp>
        <p:sp>
          <p:nvSpPr>
            <p:cNvPr id="164922" name="Line 58"/>
            <p:cNvSpPr>
              <a:spLocks noChangeShapeType="1"/>
            </p:cNvSpPr>
            <p:nvPr/>
          </p:nvSpPr>
          <p:spPr bwMode="auto">
            <a:xfrm>
              <a:off x="4860" y="6840"/>
              <a:ext cx="0" cy="360"/>
            </a:xfrm>
            <a:prstGeom prst="line">
              <a:avLst/>
            </a:prstGeom>
            <a:noFill/>
            <a:ln w="9525">
              <a:solidFill>
                <a:srgbClr val="000000"/>
              </a:solidFill>
              <a:round/>
              <a:headEnd/>
              <a:tailEnd/>
            </a:ln>
          </p:spPr>
          <p:txBody>
            <a:bodyPr/>
            <a:lstStyle/>
            <a:p>
              <a:endParaRPr lang="zh-TW" altLang="en-US"/>
            </a:p>
          </p:txBody>
        </p:sp>
        <p:sp>
          <p:nvSpPr>
            <p:cNvPr id="164923" name="Line 59"/>
            <p:cNvSpPr>
              <a:spLocks noChangeShapeType="1"/>
            </p:cNvSpPr>
            <p:nvPr/>
          </p:nvSpPr>
          <p:spPr bwMode="auto">
            <a:xfrm>
              <a:off x="4860" y="7200"/>
              <a:ext cx="900" cy="0"/>
            </a:xfrm>
            <a:prstGeom prst="line">
              <a:avLst/>
            </a:prstGeom>
            <a:noFill/>
            <a:ln w="9525">
              <a:solidFill>
                <a:srgbClr val="000000"/>
              </a:solidFill>
              <a:round/>
              <a:headEnd/>
              <a:tailEnd/>
            </a:ln>
          </p:spPr>
          <p:txBody>
            <a:bodyPr/>
            <a:lstStyle/>
            <a:p>
              <a:endParaRPr lang="zh-TW" altLang="en-US"/>
            </a:p>
          </p:txBody>
        </p:sp>
      </p:grpSp>
      <p:sp>
        <p:nvSpPr>
          <p:cNvPr id="164925" name="AutoShape 6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64926" name="Text Box 62"/>
          <p:cNvSpPr txBox="1">
            <a:spLocks noChangeArrowheads="1"/>
          </p:cNvSpPr>
          <p:nvPr/>
        </p:nvSpPr>
        <p:spPr bwMode="auto">
          <a:xfrm>
            <a:off x="1908175" y="4437063"/>
            <a:ext cx="1073150" cy="1555750"/>
          </a:xfrm>
          <a:prstGeom prst="rect">
            <a:avLst/>
          </a:prstGeom>
          <a:noFill/>
          <a:ln w="9525">
            <a:noFill/>
            <a:miter lim="800000"/>
            <a:headEnd/>
            <a:tailEnd/>
          </a:ln>
          <a:effectLst/>
        </p:spPr>
        <p:txBody>
          <a:bodyPr wrap="none">
            <a:spAutoFit/>
          </a:bodyPr>
          <a:lstStyle/>
          <a:p>
            <a:r>
              <a:rPr lang="en-US" altLang="zh-TW">
                <a:sym typeface="Symbol" pitchFamily="18" charset="2"/>
              </a:rPr>
              <a:t></a:t>
            </a:r>
            <a:r>
              <a:rPr lang="en-US" altLang="zh-TW" sz="9600">
                <a:solidFill>
                  <a:srgbClr val="FF0000"/>
                </a:solidFill>
                <a:sym typeface="Wingdings" pitchFamily="2" charset="2"/>
              </a:rPr>
              <a:t></a:t>
            </a:r>
          </a:p>
        </p:txBody>
      </p:sp>
      <p:sp>
        <p:nvSpPr>
          <p:cNvPr id="164927" name="Text Box 63"/>
          <p:cNvSpPr txBox="1">
            <a:spLocks noChangeArrowheads="1"/>
          </p:cNvSpPr>
          <p:nvPr/>
        </p:nvSpPr>
        <p:spPr bwMode="auto">
          <a:xfrm>
            <a:off x="6011863" y="2205038"/>
            <a:ext cx="1255712" cy="1555750"/>
          </a:xfrm>
          <a:prstGeom prst="rect">
            <a:avLst/>
          </a:prstGeom>
          <a:noFill/>
          <a:ln w="9525">
            <a:noFill/>
            <a:miter lim="800000"/>
            <a:headEnd/>
            <a:tailEnd/>
          </a:ln>
          <a:effectLst/>
        </p:spPr>
        <p:txBody>
          <a:bodyPr wrap="none">
            <a:spAutoFit/>
          </a:bodyPr>
          <a:lstStyle/>
          <a:p>
            <a:r>
              <a:rPr lang="en-US" altLang="zh-TW">
                <a:sym typeface="Symbol" pitchFamily="18" charset="2"/>
              </a:rPr>
              <a:t></a:t>
            </a:r>
            <a:r>
              <a:rPr lang="en-US" altLang="zh-TW" sz="9600">
                <a:solidFill>
                  <a:srgbClr val="FF0000"/>
                </a:solidFill>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64868"/>
                                        </p:tgtEl>
                                        <p:attrNameLst>
                                          <p:attrName>style.visibility</p:attrName>
                                        </p:attrNameLst>
                                      </p:cBhvr>
                                      <p:to>
                                        <p:strVal val="visible"/>
                                      </p:to>
                                    </p:set>
                                    <p:anim calcmode="lin" valueType="num">
                                      <p:cBhvr>
                                        <p:cTn id="7" dur="500" fill="hold"/>
                                        <p:tgtEl>
                                          <p:spTgt spid="164868"/>
                                        </p:tgtEl>
                                        <p:attrNameLst>
                                          <p:attrName>ppt_w</p:attrName>
                                        </p:attrNameLst>
                                      </p:cBhvr>
                                      <p:tavLst>
                                        <p:tav tm="0">
                                          <p:val>
                                            <p:fltVal val="0"/>
                                          </p:val>
                                        </p:tav>
                                        <p:tav tm="100000">
                                          <p:val>
                                            <p:strVal val="#ppt_w"/>
                                          </p:val>
                                        </p:tav>
                                      </p:tavLst>
                                    </p:anim>
                                    <p:anim calcmode="lin" valueType="num">
                                      <p:cBhvr>
                                        <p:cTn id="8" dur="500" fill="hold"/>
                                        <p:tgtEl>
                                          <p:spTgt spid="164868"/>
                                        </p:tgtEl>
                                        <p:attrNameLst>
                                          <p:attrName>ppt_h</p:attrName>
                                        </p:attrNameLst>
                                      </p:cBhvr>
                                      <p:tavLst>
                                        <p:tav tm="0">
                                          <p:val>
                                            <p:fltVal val="0"/>
                                          </p:val>
                                        </p:tav>
                                        <p:tav tm="100000">
                                          <p:val>
                                            <p:strVal val="#ppt_h"/>
                                          </p:val>
                                        </p:tav>
                                      </p:tavLst>
                                    </p:anim>
                                  </p:childTnLst>
                                </p:cTn>
                              </p:par>
                              <p:par>
                                <p:cTn id="9" presetID="23" presetClass="entr" presetSubtype="32" fill="hold" grpId="0" nodeType="withEffect">
                                  <p:stCondLst>
                                    <p:cond delay="0"/>
                                  </p:stCondLst>
                                  <p:childTnLst>
                                    <p:set>
                                      <p:cBhvr>
                                        <p:cTn id="10" dur="1" fill="hold">
                                          <p:stCondLst>
                                            <p:cond delay="0"/>
                                          </p:stCondLst>
                                        </p:cTn>
                                        <p:tgtEl>
                                          <p:spTgt spid="164927"/>
                                        </p:tgtEl>
                                        <p:attrNameLst>
                                          <p:attrName>style.visibility</p:attrName>
                                        </p:attrNameLst>
                                      </p:cBhvr>
                                      <p:to>
                                        <p:strVal val="visible"/>
                                      </p:to>
                                    </p:set>
                                    <p:anim calcmode="lin" valueType="num">
                                      <p:cBhvr>
                                        <p:cTn id="11" dur="500" fill="hold"/>
                                        <p:tgtEl>
                                          <p:spTgt spid="164927"/>
                                        </p:tgtEl>
                                        <p:attrNameLst>
                                          <p:attrName>ppt_w</p:attrName>
                                        </p:attrNameLst>
                                      </p:cBhvr>
                                      <p:tavLst>
                                        <p:tav tm="0">
                                          <p:val>
                                            <p:strVal val="4*#ppt_w"/>
                                          </p:val>
                                        </p:tav>
                                        <p:tav tm="100000">
                                          <p:val>
                                            <p:strVal val="#ppt_w"/>
                                          </p:val>
                                        </p:tav>
                                      </p:tavLst>
                                    </p:anim>
                                    <p:anim calcmode="lin" valueType="num">
                                      <p:cBhvr>
                                        <p:cTn id="12" dur="500" fill="hold"/>
                                        <p:tgtEl>
                                          <p:spTgt spid="164927"/>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164905"/>
                                        </p:tgtEl>
                                        <p:attrNameLst>
                                          <p:attrName>style.visibility</p:attrName>
                                        </p:attrNameLst>
                                      </p:cBhvr>
                                      <p:to>
                                        <p:strVal val="visible"/>
                                      </p:to>
                                    </p:set>
                                    <p:anim calcmode="lin" valueType="num">
                                      <p:cBhvr>
                                        <p:cTn id="17" dur="500" fill="hold"/>
                                        <p:tgtEl>
                                          <p:spTgt spid="164905"/>
                                        </p:tgtEl>
                                        <p:attrNameLst>
                                          <p:attrName>ppt_w</p:attrName>
                                        </p:attrNameLst>
                                      </p:cBhvr>
                                      <p:tavLst>
                                        <p:tav tm="0">
                                          <p:val>
                                            <p:fltVal val="0"/>
                                          </p:val>
                                        </p:tav>
                                        <p:tav tm="100000">
                                          <p:val>
                                            <p:strVal val="#ppt_w"/>
                                          </p:val>
                                        </p:tav>
                                      </p:tavLst>
                                    </p:anim>
                                    <p:anim calcmode="lin" valueType="num">
                                      <p:cBhvr>
                                        <p:cTn id="18" dur="500" fill="hold"/>
                                        <p:tgtEl>
                                          <p:spTgt spid="164905"/>
                                        </p:tgtEl>
                                        <p:attrNameLst>
                                          <p:attrName>ppt_h</p:attrName>
                                        </p:attrNameLst>
                                      </p:cBhvr>
                                      <p:tavLst>
                                        <p:tav tm="0">
                                          <p:val>
                                            <p:fltVal val="0"/>
                                          </p:val>
                                        </p:tav>
                                        <p:tav tm="100000">
                                          <p:val>
                                            <p:strVal val="#ppt_h"/>
                                          </p:val>
                                        </p:tav>
                                      </p:tavLst>
                                    </p:anim>
                                  </p:childTnLst>
                                </p:cTn>
                              </p:par>
                              <p:par>
                                <p:cTn id="19" presetID="23" presetClass="entr" presetSubtype="32" fill="hold" grpId="0" nodeType="withEffect">
                                  <p:stCondLst>
                                    <p:cond delay="0"/>
                                  </p:stCondLst>
                                  <p:childTnLst>
                                    <p:set>
                                      <p:cBhvr>
                                        <p:cTn id="20" dur="1" fill="hold">
                                          <p:stCondLst>
                                            <p:cond delay="0"/>
                                          </p:stCondLst>
                                        </p:cTn>
                                        <p:tgtEl>
                                          <p:spTgt spid="164926"/>
                                        </p:tgtEl>
                                        <p:attrNameLst>
                                          <p:attrName>style.visibility</p:attrName>
                                        </p:attrNameLst>
                                      </p:cBhvr>
                                      <p:to>
                                        <p:strVal val="visible"/>
                                      </p:to>
                                    </p:set>
                                    <p:anim calcmode="lin" valueType="num">
                                      <p:cBhvr>
                                        <p:cTn id="21" dur="500" fill="hold"/>
                                        <p:tgtEl>
                                          <p:spTgt spid="164926"/>
                                        </p:tgtEl>
                                        <p:attrNameLst>
                                          <p:attrName>ppt_w</p:attrName>
                                        </p:attrNameLst>
                                      </p:cBhvr>
                                      <p:tavLst>
                                        <p:tav tm="0">
                                          <p:val>
                                            <p:strVal val="4*#ppt_w"/>
                                          </p:val>
                                        </p:tav>
                                        <p:tav tm="100000">
                                          <p:val>
                                            <p:strVal val="#ppt_w"/>
                                          </p:val>
                                        </p:tav>
                                      </p:tavLst>
                                    </p:anim>
                                    <p:anim calcmode="lin" valueType="num">
                                      <p:cBhvr>
                                        <p:cTn id="22" dur="500" fill="hold"/>
                                        <p:tgtEl>
                                          <p:spTgt spid="16492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926" grpId="0"/>
      <p:bldP spid="164927"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032A33AF-9940-44C2-A819-05C12554E7D7}" type="slidenum">
              <a:rPr lang="en-US" altLang="zh-TW"/>
              <a:pPr/>
              <a:t>107</a:t>
            </a:fld>
            <a:endParaRPr lang="en-US" altLang="zh-TW"/>
          </a:p>
        </p:txBody>
      </p:sp>
      <p:sp>
        <p:nvSpPr>
          <p:cNvPr id="165890" name="Rectangle 2"/>
          <p:cNvSpPr>
            <a:spLocks noGrp="1" noChangeArrowheads="1"/>
          </p:cNvSpPr>
          <p:nvPr>
            <p:ph type="title"/>
          </p:nvPr>
        </p:nvSpPr>
        <p:spPr>
          <a:xfrm>
            <a:off x="762000" y="381000"/>
            <a:ext cx="7620000" cy="990600"/>
          </a:xfrm>
        </p:spPr>
        <p:txBody>
          <a:bodyPr/>
          <a:lstStyle/>
          <a:p>
            <a:r>
              <a:rPr lang="en-US" altLang="zh-TW" sz="3600"/>
              <a:t>Ch5_6 Nested For</a:t>
            </a:r>
          </a:p>
        </p:txBody>
      </p:sp>
      <p:sp>
        <p:nvSpPr>
          <p:cNvPr id="165893" name="Rectangle 5"/>
          <p:cNvSpPr>
            <a:spLocks noChangeArrowheads="1"/>
          </p:cNvSpPr>
          <p:nvPr/>
        </p:nvSpPr>
        <p:spPr bwMode="auto">
          <a:xfrm>
            <a:off x="6877050" y="3429000"/>
            <a:ext cx="1851025" cy="2286000"/>
          </a:xfrm>
          <a:prstGeom prst="rect">
            <a:avLst/>
          </a:prstGeom>
          <a:solidFill>
            <a:srgbClr val="FFFFFF"/>
          </a:solidFill>
          <a:ln w="9525">
            <a:solidFill>
              <a:schemeClr val="tx1"/>
            </a:solidFill>
            <a:miter lim="800000"/>
            <a:headEnd/>
            <a:tailEnd/>
          </a:ln>
          <a:effectLst/>
        </p:spPr>
        <p:txBody>
          <a:bodyPr/>
          <a:lstStyle/>
          <a:p>
            <a:pPr marL="342900" indent="-342900">
              <a:spcBef>
                <a:spcPct val="20000"/>
              </a:spcBef>
            </a:pPr>
            <a:r>
              <a:rPr lang="en-US" altLang="zh-TW" sz="2400">
                <a:latin typeface="Courier New" pitchFamily="49" charset="0"/>
                <a:ea typeface="標楷體" pitchFamily="65" charset="-120"/>
              </a:rPr>
              <a:t>  *****</a:t>
            </a:r>
            <a:endParaRPr lang="en-US" altLang="zh-TW" sz="2400">
              <a:latin typeface="Courier New" pitchFamily="49" charset="0"/>
            </a:endParaRPr>
          </a:p>
          <a:p>
            <a:pPr marL="342900" indent="-342900" algn="just">
              <a:spcBef>
                <a:spcPct val="20000"/>
              </a:spcBef>
            </a:pPr>
            <a:r>
              <a:rPr lang="en-US" altLang="zh-TW" sz="2400">
                <a:latin typeface="Courier New" pitchFamily="49" charset="0"/>
                <a:ea typeface="標楷體" pitchFamily="65" charset="-120"/>
              </a:rPr>
              <a:t>  ****</a:t>
            </a:r>
            <a:endParaRPr lang="en-US" altLang="zh-TW" sz="2400">
              <a:latin typeface="Courier New" pitchFamily="49" charset="0"/>
            </a:endParaRPr>
          </a:p>
          <a:p>
            <a:pPr marL="342900" indent="-342900" algn="just">
              <a:spcBef>
                <a:spcPct val="20000"/>
              </a:spcBef>
            </a:pPr>
            <a:r>
              <a:rPr lang="en-US" altLang="zh-TW" sz="2400">
                <a:latin typeface="Courier New" pitchFamily="49" charset="0"/>
                <a:ea typeface="標楷體" pitchFamily="65" charset="-120"/>
              </a:rPr>
              <a:t>  ***</a:t>
            </a:r>
            <a:endParaRPr lang="en-US" altLang="zh-TW" sz="2400">
              <a:latin typeface="Courier New" pitchFamily="49" charset="0"/>
            </a:endParaRPr>
          </a:p>
          <a:p>
            <a:pPr marL="342900" indent="-342900" algn="just">
              <a:spcBef>
                <a:spcPct val="20000"/>
              </a:spcBef>
            </a:pPr>
            <a:r>
              <a:rPr lang="en-US" altLang="zh-TW" sz="2400">
                <a:latin typeface="Courier New" pitchFamily="49" charset="0"/>
                <a:ea typeface="標楷體" pitchFamily="65" charset="-120"/>
              </a:rPr>
              <a:t>  **</a:t>
            </a:r>
            <a:endParaRPr lang="en-US" altLang="zh-TW" sz="2400">
              <a:latin typeface="Courier New" pitchFamily="49" charset="0"/>
            </a:endParaRPr>
          </a:p>
          <a:p>
            <a:pPr marL="342900" indent="-342900">
              <a:spcBef>
                <a:spcPct val="20000"/>
              </a:spcBef>
            </a:pPr>
            <a:r>
              <a:rPr lang="en-US" altLang="zh-TW" sz="2400">
                <a:latin typeface="Courier New" pitchFamily="49" charset="0"/>
                <a:ea typeface="標楷體" pitchFamily="65" charset="-120"/>
              </a:rPr>
              <a:t>  *</a:t>
            </a:r>
          </a:p>
        </p:txBody>
      </p:sp>
      <p:sp>
        <p:nvSpPr>
          <p:cNvPr id="165894" name="Text Box 6"/>
          <p:cNvSpPr txBox="1">
            <a:spLocks noChangeArrowheads="1"/>
          </p:cNvSpPr>
          <p:nvPr/>
        </p:nvSpPr>
        <p:spPr bwMode="auto">
          <a:xfrm>
            <a:off x="609600" y="1524000"/>
            <a:ext cx="5691188" cy="5175250"/>
          </a:xfrm>
          <a:prstGeom prst="rect">
            <a:avLst/>
          </a:prstGeom>
          <a:noFill/>
          <a:ln w="9525">
            <a:noFill/>
            <a:miter lim="800000"/>
            <a:headEnd/>
            <a:tailEnd/>
          </a:ln>
          <a:effectLst/>
        </p:spPr>
        <p:txBody>
          <a:bodyPr>
            <a:spAutoFit/>
          </a:bodyPr>
          <a:lstStyle/>
          <a:p>
            <a:pPr>
              <a:lnSpc>
                <a:spcPct val="90000"/>
              </a:lnSpc>
              <a:spcBef>
                <a:spcPct val="20000"/>
              </a:spcBef>
            </a:pPr>
            <a:r>
              <a:rPr lang="en-US" altLang="zh-TW" sz="2800" b="1">
                <a:ea typeface="標楷體" pitchFamily="65" charset="-120"/>
              </a:rPr>
              <a:t>Ch5_6    </a:t>
            </a:r>
            <a:r>
              <a:rPr lang="zh-TW" altLang="en-US" sz="2800" b="1">
                <a:ea typeface="標楷體" pitchFamily="65" charset="-120"/>
              </a:rPr>
              <a:t>列印</a:t>
            </a:r>
            <a:r>
              <a:rPr lang="en-US" altLang="zh-TW" sz="2800" b="1">
                <a:solidFill>
                  <a:srgbClr val="FF3300"/>
                </a:solidFill>
                <a:ea typeface="標楷體" pitchFamily="65" charset="-120"/>
              </a:rPr>
              <a:t>5</a:t>
            </a:r>
            <a:r>
              <a:rPr lang="en-US" altLang="zh-TW" sz="2800" b="1">
                <a:solidFill>
                  <a:srgbClr val="FF3300"/>
                </a:solidFill>
                <a:ea typeface="標楷體" pitchFamily="65" charset="-120"/>
                <a:sym typeface="Symbol" pitchFamily="18" charset="2"/>
              </a:rPr>
              <a:t></a:t>
            </a:r>
            <a:r>
              <a:rPr lang="en-US" altLang="zh-TW" sz="2800" b="1">
                <a:solidFill>
                  <a:srgbClr val="FF3300"/>
                </a:solidFill>
                <a:ea typeface="標楷體" pitchFamily="65" charset="-120"/>
              </a:rPr>
              <a:t>5</a:t>
            </a:r>
            <a:r>
              <a:rPr lang="zh-TW" altLang="en-US" sz="2800" b="1">
                <a:ea typeface="標楷體" pitchFamily="65" charset="-120"/>
              </a:rPr>
              <a:t>的倒直角三角形</a:t>
            </a:r>
          </a:p>
          <a:p>
            <a:pPr>
              <a:lnSpc>
                <a:spcPct val="90000"/>
              </a:lnSpc>
              <a:spcBef>
                <a:spcPct val="20000"/>
              </a:spcBef>
            </a:pPr>
            <a:r>
              <a:rPr lang="en-US" altLang="zh-TW" sz="2800">
                <a:latin typeface="Courier New" pitchFamily="49" charset="0"/>
                <a:ea typeface="標楷體" pitchFamily="65" charset="-120"/>
              </a:rPr>
              <a:t>1 #include&lt;stdio.h&gt;</a:t>
            </a:r>
          </a:p>
          <a:p>
            <a:pPr>
              <a:lnSpc>
                <a:spcPct val="90000"/>
              </a:lnSpc>
              <a:spcBef>
                <a:spcPct val="20000"/>
              </a:spcBef>
            </a:pPr>
            <a:r>
              <a:rPr lang="en-US" altLang="zh-TW" sz="2800">
                <a:latin typeface="Courier New" pitchFamily="49" charset="0"/>
                <a:cs typeface="Times New Roman" pitchFamily="18" charset="0"/>
              </a:rPr>
              <a:t>2 </a:t>
            </a:r>
            <a:r>
              <a:rPr lang="en-US" altLang="zh-TW" sz="2800">
                <a:latin typeface="Courier New" pitchFamily="49" charset="0"/>
                <a:ea typeface="標楷體" pitchFamily="65" charset="-120"/>
              </a:rPr>
              <a:t>main(){</a:t>
            </a:r>
            <a:endParaRPr lang="en-US" altLang="zh-TW" sz="2800">
              <a:latin typeface="Courier New" pitchFamily="49" charset="0"/>
            </a:endParaRPr>
          </a:p>
          <a:p>
            <a:pPr>
              <a:lnSpc>
                <a:spcPct val="90000"/>
              </a:lnSpc>
              <a:spcBef>
                <a:spcPct val="20000"/>
              </a:spcBef>
            </a:pPr>
            <a:r>
              <a:rPr lang="en-US" altLang="zh-TW" sz="2800">
                <a:latin typeface="Courier New" pitchFamily="49" charset="0"/>
                <a:ea typeface="標楷體" pitchFamily="65" charset="-120"/>
              </a:rPr>
              <a:t>3   int i, j;</a:t>
            </a:r>
            <a:endParaRPr lang="en-US" altLang="zh-TW" sz="2800">
              <a:latin typeface="Courier New" pitchFamily="49" charset="0"/>
            </a:endParaRPr>
          </a:p>
          <a:p>
            <a:pPr>
              <a:lnSpc>
                <a:spcPct val="90000"/>
              </a:lnSpc>
              <a:spcBef>
                <a:spcPct val="20000"/>
              </a:spcBef>
            </a:pPr>
            <a:r>
              <a:rPr lang="en-US" altLang="zh-TW" sz="2800">
                <a:latin typeface="Courier New" pitchFamily="49" charset="0"/>
                <a:ea typeface="標楷體" pitchFamily="65" charset="-120"/>
              </a:rPr>
              <a:t>4   for(</a:t>
            </a:r>
            <a:r>
              <a:rPr lang="en-US" altLang="zh-TW" sz="2800">
                <a:solidFill>
                  <a:srgbClr val="FF3300"/>
                </a:solidFill>
                <a:latin typeface="Courier New" pitchFamily="49" charset="0"/>
                <a:ea typeface="標楷體" pitchFamily="65" charset="-120"/>
              </a:rPr>
              <a:t>i=5; </a:t>
            </a:r>
            <a:r>
              <a:rPr lang="en-US" altLang="zh-TW" sz="2800">
                <a:latin typeface="Courier New" pitchFamily="49" charset="0"/>
                <a:ea typeface="標楷體" pitchFamily="65" charset="-120"/>
              </a:rPr>
              <a:t>i&gt;0; i--){</a:t>
            </a:r>
          </a:p>
          <a:p>
            <a:pPr>
              <a:lnSpc>
                <a:spcPct val="90000"/>
              </a:lnSpc>
              <a:spcBef>
                <a:spcPct val="20000"/>
              </a:spcBef>
            </a:pPr>
            <a:r>
              <a:rPr lang="en-US" altLang="zh-TW" sz="2800">
                <a:latin typeface="Courier New" pitchFamily="49" charset="0"/>
                <a:ea typeface="標楷體" pitchFamily="65" charset="-120"/>
              </a:rPr>
              <a:t>5</a:t>
            </a:r>
            <a:endParaRPr lang="en-US" altLang="zh-TW" sz="2800">
              <a:latin typeface="Courier New" pitchFamily="49" charset="0"/>
            </a:endParaRPr>
          </a:p>
          <a:p>
            <a:pPr>
              <a:lnSpc>
                <a:spcPct val="90000"/>
              </a:lnSpc>
              <a:spcBef>
                <a:spcPct val="20000"/>
              </a:spcBef>
            </a:pPr>
            <a:r>
              <a:rPr lang="en-US" altLang="zh-TW" sz="2800">
                <a:latin typeface="Courier New" pitchFamily="49" charset="0"/>
                <a:cs typeface="Times New Roman" pitchFamily="18" charset="0"/>
              </a:rPr>
              <a:t>6</a:t>
            </a:r>
            <a:endParaRPr lang="en-US" altLang="zh-TW" sz="2800">
              <a:latin typeface="Courier New" pitchFamily="49" charset="0"/>
            </a:endParaRPr>
          </a:p>
          <a:p>
            <a:pPr>
              <a:lnSpc>
                <a:spcPct val="90000"/>
              </a:lnSpc>
              <a:spcBef>
                <a:spcPct val="20000"/>
              </a:spcBef>
            </a:pPr>
            <a:r>
              <a:rPr lang="en-US" altLang="zh-TW" sz="2800">
                <a:latin typeface="Courier New" pitchFamily="49" charset="0"/>
                <a:ea typeface="標楷體" pitchFamily="65" charset="-120"/>
              </a:rPr>
              <a:t>7</a:t>
            </a:r>
            <a:endParaRPr lang="en-US" altLang="zh-TW" sz="2800">
              <a:latin typeface="Courier New" pitchFamily="49" charset="0"/>
            </a:endParaRPr>
          </a:p>
          <a:p>
            <a:pPr>
              <a:lnSpc>
                <a:spcPct val="90000"/>
              </a:lnSpc>
              <a:spcBef>
                <a:spcPct val="20000"/>
              </a:spcBef>
            </a:pPr>
            <a:r>
              <a:rPr lang="en-US" altLang="zh-TW" sz="2800">
                <a:latin typeface="Courier New" pitchFamily="49" charset="0"/>
                <a:ea typeface="標楷體" pitchFamily="65" charset="-120"/>
              </a:rPr>
              <a:t>8</a:t>
            </a:r>
            <a:endParaRPr lang="en-US" altLang="zh-TW" sz="2800">
              <a:latin typeface="Courier New" pitchFamily="49" charset="0"/>
            </a:endParaRPr>
          </a:p>
          <a:p>
            <a:pPr>
              <a:lnSpc>
                <a:spcPct val="90000"/>
              </a:lnSpc>
              <a:spcBef>
                <a:spcPct val="20000"/>
              </a:spcBef>
            </a:pPr>
            <a:r>
              <a:rPr lang="en-US" altLang="zh-TW" sz="2800">
                <a:latin typeface="Courier New" pitchFamily="49" charset="0"/>
                <a:ea typeface="標楷體" pitchFamily="65" charset="-120"/>
              </a:rPr>
              <a:t>9   }</a:t>
            </a:r>
            <a:endParaRPr lang="en-US" altLang="zh-TW" sz="2800">
              <a:latin typeface="Courier New" pitchFamily="49" charset="0"/>
            </a:endParaRPr>
          </a:p>
          <a:p>
            <a:pPr>
              <a:lnSpc>
                <a:spcPct val="90000"/>
              </a:lnSpc>
              <a:spcBef>
                <a:spcPct val="20000"/>
              </a:spcBef>
            </a:pPr>
            <a:r>
              <a:rPr lang="en-US" altLang="zh-TW" sz="2800">
                <a:latin typeface="Courier New" pitchFamily="49" charset="0"/>
                <a:ea typeface="標楷體" pitchFamily="65" charset="-120"/>
              </a:rPr>
              <a:t>0 }</a:t>
            </a:r>
            <a:endParaRPr lang="en-US" altLang="zh-TW" sz="2400">
              <a:latin typeface="Courier New" pitchFamily="49" charset="0"/>
              <a:ea typeface="標楷體" pitchFamily="65" charset="-120"/>
            </a:endParaRPr>
          </a:p>
        </p:txBody>
      </p:sp>
      <p:sp>
        <p:nvSpPr>
          <p:cNvPr id="165896" name="Rectangle 8"/>
          <p:cNvSpPr>
            <a:spLocks noChangeArrowheads="1"/>
          </p:cNvSpPr>
          <p:nvPr/>
        </p:nvSpPr>
        <p:spPr bwMode="auto">
          <a:xfrm>
            <a:off x="6084888" y="1196975"/>
            <a:ext cx="2667000" cy="1752600"/>
          </a:xfrm>
          <a:prstGeom prst="rect">
            <a:avLst/>
          </a:prstGeom>
          <a:solidFill>
            <a:srgbClr val="FFFFFF"/>
          </a:solidFill>
          <a:ln w="9525">
            <a:solidFill>
              <a:schemeClr val="tx1"/>
            </a:solidFill>
            <a:miter lim="800000"/>
            <a:headEnd/>
            <a:tailEnd/>
          </a:ln>
          <a:effectLst/>
        </p:spPr>
        <p:txBody>
          <a:bodyPr/>
          <a:lstStyle/>
          <a:p>
            <a:pPr>
              <a:spcBef>
                <a:spcPct val="20000"/>
              </a:spcBef>
            </a:pPr>
            <a:r>
              <a:rPr lang="en-US" altLang="zh-TW" sz="1800" b="1">
                <a:solidFill>
                  <a:srgbClr val="FF3300"/>
                </a:solidFill>
                <a:latin typeface="Courier New" pitchFamily="49" charset="0"/>
                <a:ea typeface="標楷體" pitchFamily="65" charset="-120"/>
              </a:rPr>
              <a:t>(i=5) </a:t>
            </a:r>
            <a:r>
              <a:rPr lang="en-US" altLang="zh-TW" sz="1800" b="1">
                <a:latin typeface="Courier New" pitchFamily="49" charset="0"/>
                <a:ea typeface="標楷體" pitchFamily="65" charset="-120"/>
              </a:rPr>
              <a:t>j=5,4,3,2,1</a:t>
            </a:r>
          </a:p>
          <a:p>
            <a:pPr>
              <a:spcBef>
                <a:spcPct val="20000"/>
              </a:spcBef>
            </a:pPr>
            <a:r>
              <a:rPr lang="en-US" altLang="zh-TW" sz="1800" b="1">
                <a:solidFill>
                  <a:srgbClr val="FF3300"/>
                </a:solidFill>
                <a:latin typeface="Courier New" pitchFamily="49" charset="0"/>
                <a:ea typeface="標楷體" pitchFamily="65" charset="-120"/>
              </a:rPr>
              <a:t>(i=4) </a:t>
            </a:r>
            <a:r>
              <a:rPr lang="en-US" altLang="zh-TW" sz="1800" b="1">
                <a:latin typeface="Courier New" pitchFamily="49" charset="0"/>
                <a:ea typeface="標楷體" pitchFamily="65" charset="-120"/>
              </a:rPr>
              <a:t>j=4,3,2,1</a:t>
            </a:r>
          </a:p>
          <a:p>
            <a:pPr>
              <a:spcBef>
                <a:spcPct val="20000"/>
              </a:spcBef>
            </a:pPr>
            <a:r>
              <a:rPr lang="en-US" altLang="zh-TW" sz="1800" b="1">
                <a:solidFill>
                  <a:srgbClr val="FF3300"/>
                </a:solidFill>
                <a:latin typeface="Courier New" pitchFamily="49" charset="0"/>
                <a:ea typeface="標楷體" pitchFamily="65" charset="-120"/>
              </a:rPr>
              <a:t>(i=3) </a:t>
            </a:r>
            <a:r>
              <a:rPr lang="en-US" altLang="zh-TW" sz="1800" b="1">
                <a:latin typeface="Courier New" pitchFamily="49" charset="0"/>
                <a:ea typeface="標楷體" pitchFamily="65" charset="-120"/>
              </a:rPr>
              <a:t>j=3,2,1</a:t>
            </a:r>
          </a:p>
          <a:p>
            <a:pPr>
              <a:spcBef>
                <a:spcPct val="20000"/>
              </a:spcBef>
            </a:pPr>
            <a:r>
              <a:rPr lang="en-US" altLang="zh-TW" sz="1800" b="1">
                <a:solidFill>
                  <a:srgbClr val="FF3300"/>
                </a:solidFill>
                <a:latin typeface="Courier New" pitchFamily="49" charset="0"/>
                <a:ea typeface="標楷體" pitchFamily="65" charset="-120"/>
              </a:rPr>
              <a:t>(i=2) </a:t>
            </a:r>
            <a:r>
              <a:rPr lang="en-US" altLang="zh-TW" sz="1800" b="1">
                <a:latin typeface="Courier New" pitchFamily="49" charset="0"/>
                <a:ea typeface="標楷體" pitchFamily="65" charset="-120"/>
              </a:rPr>
              <a:t>j=2,1</a:t>
            </a:r>
          </a:p>
          <a:p>
            <a:pPr>
              <a:spcBef>
                <a:spcPct val="20000"/>
              </a:spcBef>
            </a:pPr>
            <a:r>
              <a:rPr lang="en-US" altLang="zh-TW" sz="1800" b="1">
                <a:solidFill>
                  <a:srgbClr val="FF3300"/>
                </a:solidFill>
                <a:latin typeface="Courier New" pitchFamily="49" charset="0"/>
                <a:ea typeface="標楷體" pitchFamily="65" charset="-120"/>
              </a:rPr>
              <a:t>(i=1) </a:t>
            </a:r>
            <a:r>
              <a:rPr lang="en-US" altLang="zh-TW" sz="1800" b="1">
                <a:latin typeface="Courier New" pitchFamily="49" charset="0"/>
                <a:ea typeface="標楷體" pitchFamily="65" charset="-120"/>
              </a:rPr>
              <a:t>j=1</a:t>
            </a:r>
          </a:p>
        </p:txBody>
      </p:sp>
      <p:sp>
        <p:nvSpPr>
          <p:cNvPr id="165897" name="Text Box 9"/>
          <p:cNvSpPr txBox="1">
            <a:spLocks noChangeArrowheads="1"/>
          </p:cNvSpPr>
          <p:nvPr/>
        </p:nvSpPr>
        <p:spPr bwMode="auto">
          <a:xfrm>
            <a:off x="1979613" y="3838575"/>
            <a:ext cx="4392612" cy="1895475"/>
          </a:xfrm>
          <a:prstGeom prst="rect">
            <a:avLst/>
          </a:prstGeom>
          <a:noFill/>
          <a:ln w="9525">
            <a:solidFill>
              <a:srgbClr val="FF3300"/>
            </a:solidFill>
            <a:miter lim="800000"/>
            <a:headEnd/>
            <a:tailEnd/>
          </a:ln>
          <a:effectLst/>
        </p:spPr>
        <p:txBody>
          <a:bodyPr>
            <a:spAutoFit/>
          </a:bodyPr>
          <a:lstStyle/>
          <a:p>
            <a:pPr>
              <a:lnSpc>
                <a:spcPct val="90000"/>
              </a:lnSpc>
              <a:spcBef>
                <a:spcPct val="20000"/>
              </a:spcBef>
            </a:pPr>
            <a:r>
              <a:rPr lang="en-US" altLang="zh-TW" sz="2800">
                <a:latin typeface="Courier New" pitchFamily="49" charset="0"/>
                <a:ea typeface="標楷體" pitchFamily="65" charset="-120"/>
              </a:rPr>
              <a:t>for(</a:t>
            </a:r>
            <a:r>
              <a:rPr lang="en-US" altLang="zh-TW" sz="2800">
                <a:solidFill>
                  <a:srgbClr val="FF3300"/>
                </a:solidFill>
                <a:latin typeface="Courier New" pitchFamily="49" charset="0"/>
                <a:ea typeface="標楷體" pitchFamily="65" charset="-120"/>
              </a:rPr>
              <a:t>j=i;</a:t>
            </a:r>
            <a:r>
              <a:rPr lang="en-US" altLang="zh-TW" sz="2800">
                <a:latin typeface="Courier New" pitchFamily="49" charset="0"/>
                <a:ea typeface="標楷體" pitchFamily="65" charset="-120"/>
              </a:rPr>
              <a:t> j&gt;0; j--){</a:t>
            </a:r>
            <a:endParaRPr lang="en-US" altLang="zh-TW" sz="2800">
              <a:latin typeface="Courier New" pitchFamily="49" charset="0"/>
            </a:endParaRPr>
          </a:p>
          <a:p>
            <a:pPr>
              <a:lnSpc>
                <a:spcPct val="90000"/>
              </a:lnSpc>
              <a:spcBef>
                <a:spcPct val="20000"/>
              </a:spcBef>
            </a:pPr>
            <a:r>
              <a:rPr lang="en-US" altLang="zh-TW" sz="2800">
                <a:latin typeface="Courier New" pitchFamily="49" charset="0"/>
                <a:ea typeface="標楷體" pitchFamily="65" charset="-120"/>
              </a:rPr>
              <a:t>	printf(</a:t>
            </a:r>
            <a:r>
              <a:rPr lang="en-US" altLang="zh-TW" sz="2800">
                <a:solidFill>
                  <a:srgbClr val="FF3300"/>
                </a:solidFill>
                <a:latin typeface="Courier New" pitchFamily="49" charset="0"/>
                <a:ea typeface="標楷體" pitchFamily="65" charset="-120"/>
              </a:rPr>
              <a:t>"*"</a:t>
            </a:r>
            <a:r>
              <a:rPr lang="en-US" altLang="zh-TW" sz="2800">
                <a:latin typeface="Courier New" pitchFamily="49" charset="0"/>
                <a:ea typeface="標楷體" pitchFamily="65" charset="-120"/>
              </a:rPr>
              <a:t>);</a:t>
            </a:r>
            <a:endParaRPr lang="en-US" altLang="zh-TW" sz="2800">
              <a:latin typeface="Courier New" pitchFamily="49" charset="0"/>
            </a:endParaRPr>
          </a:p>
          <a:p>
            <a:pPr>
              <a:lnSpc>
                <a:spcPct val="90000"/>
              </a:lnSpc>
              <a:spcBef>
                <a:spcPct val="20000"/>
              </a:spcBef>
            </a:pPr>
            <a:r>
              <a:rPr lang="en-US" altLang="zh-TW" sz="2800">
                <a:latin typeface="Courier New" pitchFamily="49" charset="0"/>
                <a:ea typeface="標楷體" pitchFamily="65" charset="-120"/>
              </a:rPr>
              <a:t>}</a:t>
            </a:r>
          </a:p>
          <a:p>
            <a:pPr>
              <a:lnSpc>
                <a:spcPct val="90000"/>
              </a:lnSpc>
              <a:spcBef>
                <a:spcPct val="20000"/>
              </a:spcBef>
            </a:pPr>
            <a:r>
              <a:rPr lang="en-US" altLang="zh-TW" sz="2800">
                <a:latin typeface="Courier New" pitchFamily="49" charset="0"/>
                <a:ea typeface="標楷體" pitchFamily="65" charset="-120"/>
              </a:rPr>
              <a:t>printf("\n");</a:t>
            </a:r>
          </a:p>
        </p:txBody>
      </p:sp>
      <p:sp>
        <p:nvSpPr>
          <p:cNvPr id="165898"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5896"/>
                                        </p:tgtEl>
                                        <p:attrNameLst>
                                          <p:attrName>style.visibility</p:attrName>
                                        </p:attrNameLst>
                                      </p:cBhvr>
                                      <p:to>
                                        <p:strVal val="visible"/>
                                      </p:to>
                                    </p:set>
                                    <p:anim calcmode="lin" valueType="num">
                                      <p:cBhvr>
                                        <p:cTn id="7" dur="500" fill="hold"/>
                                        <p:tgtEl>
                                          <p:spTgt spid="165896"/>
                                        </p:tgtEl>
                                        <p:attrNameLst>
                                          <p:attrName>ppt_w</p:attrName>
                                        </p:attrNameLst>
                                      </p:cBhvr>
                                      <p:tavLst>
                                        <p:tav tm="0">
                                          <p:val>
                                            <p:fltVal val="0"/>
                                          </p:val>
                                        </p:tav>
                                        <p:tav tm="100000">
                                          <p:val>
                                            <p:strVal val="#ppt_w"/>
                                          </p:val>
                                        </p:tav>
                                      </p:tavLst>
                                    </p:anim>
                                    <p:anim calcmode="lin" valueType="num">
                                      <p:cBhvr>
                                        <p:cTn id="8" dur="500" fill="hold"/>
                                        <p:tgtEl>
                                          <p:spTgt spid="16589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5897"/>
                                        </p:tgtEl>
                                        <p:attrNameLst>
                                          <p:attrName>style.visibility</p:attrName>
                                        </p:attrNameLst>
                                      </p:cBhvr>
                                      <p:to>
                                        <p:strVal val="visible"/>
                                      </p:to>
                                    </p:set>
                                    <p:anim calcmode="lin" valueType="num">
                                      <p:cBhvr>
                                        <p:cTn id="13" dur="500" fill="hold"/>
                                        <p:tgtEl>
                                          <p:spTgt spid="165897"/>
                                        </p:tgtEl>
                                        <p:attrNameLst>
                                          <p:attrName>ppt_w</p:attrName>
                                        </p:attrNameLst>
                                      </p:cBhvr>
                                      <p:tavLst>
                                        <p:tav tm="0">
                                          <p:val>
                                            <p:fltVal val="0"/>
                                          </p:val>
                                        </p:tav>
                                        <p:tav tm="100000">
                                          <p:val>
                                            <p:strVal val="#ppt_w"/>
                                          </p:val>
                                        </p:tav>
                                      </p:tavLst>
                                    </p:anim>
                                    <p:anim calcmode="lin" valueType="num">
                                      <p:cBhvr>
                                        <p:cTn id="14" dur="500" fill="hold"/>
                                        <p:tgtEl>
                                          <p:spTgt spid="16589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5893"/>
                                        </p:tgtEl>
                                        <p:attrNameLst>
                                          <p:attrName>style.visibility</p:attrName>
                                        </p:attrNameLst>
                                      </p:cBhvr>
                                      <p:to>
                                        <p:strVal val="visible"/>
                                      </p:to>
                                    </p:set>
                                    <p:anim calcmode="lin" valueType="num">
                                      <p:cBhvr>
                                        <p:cTn id="19" dur="500" fill="hold"/>
                                        <p:tgtEl>
                                          <p:spTgt spid="165893"/>
                                        </p:tgtEl>
                                        <p:attrNameLst>
                                          <p:attrName>ppt_w</p:attrName>
                                        </p:attrNameLst>
                                      </p:cBhvr>
                                      <p:tavLst>
                                        <p:tav tm="0">
                                          <p:val>
                                            <p:fltVal val="0"/>
                                          </p:val>
                                        </p:tav>
                                        <p:tav tm="100000">
                                          <p:val>
                                            <p:strVal val="#ppt_w"/>
                                          </p:val>
                                        </p:tav>
                                      </p:tavLst>
                                    </p:anim>
                                    <p:anim calcmode="lin" valueType="num">
                                      <p:cBhvr>
                                        <p:cTn id="20" dur="500" fill="hold"/>
                                        <p:tgtEl>
                                          <p:spTgt spid="1658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3" grpId="0" animBg="1"/>
      <p:bldP spid="165896" grpId="0" animBg="1"/>
      <p:bldP spid="165897"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CCDA77BB-37DF-49EF-B818-125C9FD36662}" type="slidenum">
              <a:rPr lang="en-US" altLang="zh-TW"/>
              <a:pPr/>
              <a:t>108</a:t>
            </a:fld>
            <a:endParaRPr lang="en-US" altLang="zh-TW"/>
          </a:p>
        </p:txBody>
      </p:sp>
      <p:sp>
        <p:nvSpPr>
          <p:cNvPr id="167938" name="Rectangle 2"/>
          <p:cNvSpPr>
            <a:spLocks noGrp="1" noChangeArrowheads="1"/>
          </p:cNvSpPr>
          <p:nvPr>
            <p:ph type="title"/>
          </p:nvPr>
        </p:nvSpPr>
        <p:spPr>
          <a:xfrm>
            <a:off x="838200" y="609600"/>
            <a:ext cx="7620000" cy="914400"/>
          </a:xfrm>
        </p:spPr>
        <p:txBody>
          <a:bodyPr/>
          <a:lstStyle/>
          <a:p>
            <a:r>
              <a:rPr lang="en-US" altLang="zh-TW" sz="3600"/>
              <a:t>Ch5_7 </a:t>
            </a:r>
            <a:r>
              <a:rPr lang="zh-TW" altLang="en-US" sz="3800" b="1">
                <a:solidFill>
                  <a:srgbClr val="FF3300"/>
                </a:solidFill>
              </a:rPr>
              <a:t>九九乘法表</a:t>
            </a:r>
            <a:r>
              <a:rPr lang="zh-TW" altLang="en-US" sz="3800"/>
              <a:t> </a:t>
            </a:r>
          </a:p>
        </p:txBody>
      </p:sp>
      <p:sp>
        <p:nvSpPr>
          <p:cNvPr id="167941" name="Rectangle 5"/>
          <p:cNvSpPr>
            <a:spLocks noChangeArrowheads="1"/>
          </p:cNvSpPr>
          <p:nvPr/>
        </p:nvSpPr>
        <p:spPr bwMode="auto">
          <a:xfrm>
            <a:off x="5219700" y="2971800"/>
            <a:ext cx="3581400" cy="3124200"/>
          </a:xfrm>
          <a:prstGeom prst="rect">
            <a:avLst/>
          </a:prstGeom>
          <a:solidFill>
            <a:srgbClr val="FFFFFF"/>
          </a:solidFill>
          <a:ln w="9525">
            <a:solidFill>
              <a:schemeClr val="tx1"/>
            </a:solidFill>
            <a:miter lim="800000"/>
            <a:headEnd/>
            <a:tailEnd/>
          </a:ln>
          <a:effectLst/>
        </p:spPr>
        <p:txBody>
          <a:bodyPr/>
          <a:lstStyle/>
          <a:p>
            <a:pPr marL="342900" indent="-342900" algn="just">
              <a:lnSpc>
                <a:spcPct val="90000"/>
              </a:lnSpc>
              <a:spcBef>
                <a:spcPct val="20000"/>
              </a:spcBef>
            </a:pPr>
            <a:r>
              <a:rPr lang="en-US" altLang="zh-TW" sz="2000">
                <a:solidFill>
                  <a:srgbClr val="FF3300"/>
                </a:solidFill>
                <a:ea typeface="標楷體" pitchFamily="65" charset="-120"/>
              </a:rPr>
              <a:t>1</a:t>
            </a:r>
            <a:r>
              <a:rPr lang="en-US" altLang="zh-TW" sz="2000">
                <a:ea typeface="標楷體" pitchFamily="65" charset="-120"/>
              </a:rPr>
              <a:t>    </a:t>
            </a:r>
            <a:r>
              <a:rPr lang="en-US" altLang="zh-TW" sz="2000">
                <a:solidFill>
                  <a:srgbClr val="0000FF"/>
                </a:solidFill>
                <a:ea typeface="標楷體" pitchFamily="65" charset="-120"/>
              </a:rPr>
              <a:t>2    3    4    5    6    7    8    9</a:t>
            </a:r>
            <a:endParaRPr lang="en-US" altLang="zh-TW" sz="2000">
              <a:solidFill>
                <a:srgbClr val="0000FF"/>
              </a:solidFill>
            </a:endParaRPr>
          </a:p>
          <a:p>
            <a:pPr marL="342900" indent="-342900" algn="just">
              <a:lnSpc>
                <a:spcPct val="90000"/>
              </a:lnSpc>
              <a:spcBef>
                <a:spcPct val="20000"/>
              </a:spcBef>
            </a:pPr>
            <a:r>
              <a:rPr lang="en-US" altLang="zh-TW" sz="2000">
                <a:solidFill>
                  <a:srgbClr val="FF3300"/>
                </a:solidFill>
                <a:ea typeface="標楷體" pitchFamily="65" charset="-120"/>
              </a:rPr>
              <a:t>2</a:t>
            </a:r>
            <a:r>
              <a:rPr lang="en-US" altLang="zh-TW" sz="2000">
                <a:ea typeface="標楷體" pitchFamily="65" charset="-120"/>
              </a:rPr>
              <a:t>    4    6    8  10  12  14  16  18</a:t>
            </a:r>
            <a:endParaRPr lang="en-US" altLang="zh-TW" sz="2000"/>
          </a:p>
          <a:p>
            <a:pPr marL="342900" indent="-342900" algn="just">
              <a:lnSpc>
                <a:spcPct val="90000"/>
              </a:lnSpc>
              <a:spcBef>
                <a:spcPct val="20000"/>
              </a:spcBef>
            </a:pPr>
            <a:r>
              <a:rPr lang="en-US" altLang="zh-TW" sz="2000">
                <a:solidFill>
                  <a:srgbClr val="FF3300"/>
                </a:solidFill>
                <a:ea typeface="標楷體" pitchFamily="65" charset="-120"/>
              </a:rPr>
              <a:t>3</a:t>
            </a:r>
            <a:r>
              <a:rPr lang="en-US" altLang="zh-TW" sz="2000">
                <a:ea typeface="標楷體" pitchFamily="65" charset="-120"/>
              </a:rPr>
              <a:t>    6    9  12  15  18  21  24  27</a:t>
            </a:r>
            <a:endParaRPr lang="en-US" altLang="zh-TW" sz="2000"/>
          </a:p>
          <a:p>
            <a:pPr marL="342900" indent="-342900" algn="just">
              <a:lnSpc>
                <a:spcPct val="90000"/>
              </a:lnSpc>
              <a:spcBef>
                <a:spcPct val="20000"/>
              </a:spcBef>
            </a:pPr>
            <a:r>
              <a:rPr lang="en-US" altLang="zh-TW" sz="2000">
                <a:solidFill>
                  <a:srgbClr val="FF3300"/>
                </a:solidFill>
                <a:ea typeface="標楷體" pitchFamily="65" charset="-120"/>
              </a:rPr>
              <a:t>4</a:t>
            </a:r>
            <a:r>
              <a:rPr lang="en-US" altLang="zh-TW" sz="2000">
                <a:ea typeface="標楷體" pitchFamily="65" charset="-120"/>
              </a:rPr>
              <a:t>    8  12  16  20  24  28  32  36</a:t>
            </a:r>
            <a:endParaRPr lang="en-US" altLang="zh-TW" sz="2000"/>
          </a:p>
          <a:p>
            <a:pPr marL="342900" indent="-342900" algn="just">
              <a:lnSpc>
                <a:spcPct val="90000"/>
              </a:lnSpc>
              <a:spcBef>
                <a:spcPct val="20000"/>
              </a:spcBef>
            </a:pPr>
            <a:r>
              <a:rPr lang="en-US" altLang="zh-TW" sz="2000">
                <a:solidFill>
                  <a:srgbClr val="FF3300"/>
                </a:solidFill>
                <a:ea typeface="標楷體" pitchFamily="65" charset="-120"/>
              </a:rPr>
              <a:t>5</a:t>
            </a:r>
            <a:r>
              <a:rPr lang="en-US" altLang="zh-TW" sz="2000">
                <a:ea typeface="標楷體" pitchFamily="65" charset="-120"/>
              </a:rPr>
              <a:t>  10  15  20  25  30  35  40  45</a:t>
            </a:r>
            <a:endParaRPr lang="en-US" altLang="zh-TW" sz="2000"/>
          </a:p>
          <a:p>
            <a:pPr marL="342900" indent="-342900" algn="just">
              <a:lnSpc>
                <a:spcPct val="90000"/>
              </a:lnSpc>
              <a:spcBef>
                <a:spcPct val="20000"/>
              </a:spcBef>
            </a:pPr>
            <a:r>
              <a:rPr lang="en-US" altLang="zh-TW" sz="2000">
                <a:solidFill>
                  <a:srgbClr val="FF3300"/>
                </a:solidFill>
                <a:ea typeface="標楷體" pitchFamily="65" charset="-120"/>
              </a:rPr>
              <a:t>6</a:t>
            </a:r>
            <a:r>
              <a:rPr lang="en-US" altLang="zh-TW" sz="2000">
                <a:ea typeface="標楷體" pitchFamily="65" charset="-120"/>
              </a:rPr>
              <a:t>  12  18  24  30  36  42  48  54</a:t>
            </a:r>
            <a:endParaRPr lang="en-US" altLang="zh-TW" sz="2000"/>
          </a:p>
          <a:p>
            <a:pPr marL="342900" indent="-342900" algn="just">
              <a:lnSpc>
                <a:spcPct val="90000"/>
              </a:lnSpc>
              <a:spcBef>
                <a:spcPct val="20000"/>
              </a:spcBef>
            </a:pPr>
            <a:r>
              <a:rPr lang="en-US" altLang="zh-TW" sz="2000">
                <a:solidFill>
                  <a:srgbClr val="FF3300"/>
                </a:solidFill>
                <a:ea typeface="標楷體" pitchFamily="65" charset="-120"/>
              </a:rPr>
              <a:t>7</a:t>
            </a:r>
            <a:r>
              <a:rPr lang="en-US" altLang="zh-TW" sz="2000">
                <a:ea typeface="標楷體" pitchFamily="65" charset="-120"/>
              </a:rPr>
              <a:t>  14  21  28  35  42  49  56  63</a:t>
            </a:r>
            <a:endParaRPr lang="en-US" altLang="zh-TW" sz="2000"/>
          </a:p>
          <a:p>
            <a:pPr marL="342900" indent="-342900" algn="just">
              <a:lnSpc>
                <a:spcPct val="90000"/>
              </a:lnSpc>
              <a:spcBef>
                <a:spcPct val="20000"/>
              </a:spcBef>
            </a:pPr>
            <a:r>
              <a:rPr lang="en-US" altLang="zh-TW" sz="2000">
                <a:solidFill>
                  <a:srgbClr val="FF3300"/>
                </a:solidFill>
                <a:ea typeface="標楷體" pitchFamily="65" charset="-120"/>
              </a:rPr>
              <a:t>8</a:t>
            </a:r>
            <a:r>
              <a:rPr lang="en-US" altLang="zh-TW" sz="2000">
                <a:ea typeface="標楷體" pitchFamily="65" charset="-120"/>
              </a:rPr>
              <a:t>  16  24  32  40  48  56  64  72</a:t>
            </a:r>
            <a:endParaRPr lang="en-US" altLang="zh-TW" sz="2000"/>
          </a:p>
          <a:p>
            <a:pPr marL="342900" indent="-342900">
              <a:lnSpc>
                <a:spcPct val="90000"/>
              </a:lnSpc>
              <a:spcBef>
                <a:spcPct val="20000"/>
              </a:spcBef>
            </a:pPr>
            <a:r>
              <a:rPr lang="en-US" altLang="zh-TW" sz="2000">
                <a:solidFill>
                  <a:srgbClr val="FF3300"/>
                </a:solidFill>
                <a:ea typeface="標楷體" pitchFamily="65" charset="-120"/>
              </a:rPr>
              <a:t>9</a:t>
            </a:r>
            <a:r>
              <a:rPr lang="en-US" altLang="zh-TW" sz="2000">
                <a:ea typeface="標楷體" pitchFamily="65" charset="-120"/>
              </a:rPr>
              <a:t>  18  27  36  45  54  63  72  81 </a:t>
            </a:r>
          </a:p>
        </p:txBody>
      </p:sp>
      <p:sp>
        <p:nvSpPr>
          <p:cNvPr id="167942" name="Text Box 6"/>
          <p:cNvSpPr txBox="1">
            <a:spLocks noChangeArrowheads="1"/>
          </p:cNvSpPr>
          <p:nvPr/>
        </p:nvSpPr>
        <p:spPr bwMode="auto">
          <a:xfrm>
            <a:off x="685800" y="1524000"/>
            <a:ext cx="4391025" cy="4487382"/>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b="1" dirty="0">
                <a:latin typeface="Arial" pitchFamily="34" charset="0"/>
                <a:ea typeface="標楷體" pitchFamily="65" charset="-120"/>
                <a:cs typeface="Arial" pitchFamily="34" charset="0"/>
              </a:rPr>
              <a:t>Ch5_7</a:t>
            </a:r>
            <a:endParaRPr lang="en-US" altLang="zh-TW" sz="2400" dirty="0">
              <a:latin typeface="Arial" pitchFamily="34" charset="0"/>
              <a:ea typeface="標楷體" pitchFamily="65" charset="-12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1</a:t>
            </a:r>
            <a:r>
              <a:rPr lang="en-US" altLang="zh-TW" sz="2400" dirty="0">
                <a:latin typeface="Arial" pitchFamily="34" charset="0"/>
                <a:cs typeface="Arial" pitchFamily="34" charset="0"/>
              </a:rPr>
              <a:t>    </a:t>
            </a:r>
            <a:r>
              <a:rPr lang="en-US" altLang="zh-TW" sz="2400" dirty="0">
                <a:latin typeface="Arial" pitchFamily="34" charset="0"/>
                <a:ea typeface="標楷體" pitchFamily="65" charset="-120"/>
                <a:cs typeface="Arial" pitchFamily="34" charset="0"/>
              </a:rPr>
              <a:t>#include&lt;</a:t>
            </a:r>
            <a:r>
              <a:rPr lang="en-US" altLang="zh-TW" sz="2400" dirty="0" err="1">
                <a:latin typeface="Arial" pitchFamily="34" charset="0"/>
                <a:ea typeface="標楷體" pitchFamily="65" charset="-120"/>
                <a:cs typeface="Arial" pitchFamily="34" charset="0"/>
              </a:rPr>
              <a:t>stdio.h</a:t>
            </a:r>
            <a:r>
              <a:rPr lang="en-US" altLang="zh-TW" sz="2400" dirty="0">
                <a:latin typeface="Arial" pitchFamily="34" charset="0"/>
                <a:ea typeface="標楷體" pitchFamily="65" charset="-120"/>
                <a:cs typeface="Arial" pitchFamily="34" charset="0"/>
              </a:rPr>
              <a:t>&gt;</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2</a:t>
            </a:r>
            <a:r>
              <a:rPr lang="en-US" altLang="zh-TW" sz="2400" dirty="0">
                <a:latin typeface="Arial" pitchFamily="34" charset="0"/>
                <a:cs typeface="Arial" pitchFamily="34" charset="0"/>
              </a:rPr>
              <a:t>    main</a:t>
            </a:r>
            <a:r>
              <a:rPr lang="en-US" altLang="zh-TW" sz="2400" dirty="0">
                <a:latin typeface="Arial" pitchFamily="34" charset="0"/>
                <a:ea typeface="標楷體" pitchFamily="65" charset="-120"/>
                <a:cs typeface="Arial" pitchFamily="34" charset="0"/>
              </a:rPr>
              <a:t>(){</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4</a:t>
            </a:r>
            <a:r>
              <a:rPr lang="en-US" altLang="zh-TW" sz="2400" dirty="0">
                <a:latin typeface="Arial" pitchFamily="34" charset="0"/>
                <a:cs typeface="Arial" pitchFamily="34" charset="0"/>
              </a:rPr>
              <a:t>         </a:t>
            </a:r>
            <a:r>
              <a:rPr lang="en-US" altLang="zh-TW" sz="2400" dirty="0" err="1">
                <a:latin typeface="Arial" pitchFamily="34" charset="0"/>
                <a:ea typeface="標楷體" pitchFamily="65" charset="-120"/>
                <a:cs typeface="Arial" pitchFamily="34" charset="0"/>
              </a:rPr>
              <a:t>int</a:t>
            </a:r>
            <a:r>
              <a:rPr lang="en-US" altLang="zh-TW" sz="2400" dirty="0">
                <a:latin typeface="Arial" pitchFamily="34" charset="0"/>
                <a:ea typeface="標楷體" pitchFamily="65" charset="-120"/>
                <a:cs typeface="Arial" pitchFamily="34" charset="0"/>
              </a:rPr>
              <a:t> </a:t>
            </a:r>
            <a:r>
              <a:rPr lang="en-US" altLang="zh-TW" sz="2400" dirty="0" err="1">
                <a:latin typeface="Arial" pitchFamily="34" charset="0"/>
                <a:ea typeface="標楷體" pitchFamily="65" charset="-120"/>
                <a:cs typeface="Arial" pitchFamily="34" charset="0"/>
              </a:rPr>
              <a:t>i</a:t>
            </a:r>
            <a:r>
              <a:rPr lang="en-US" altLang="zh-TW" sz="2400" dirty="0">
                <a:latin typeface="Arial" pitchFamily="34" charset="0"/>
                <a:ea typeface="標楷體" pitchFamily="65" charset="-120"/>
                <a:cs typeface="Arial" pitchFamily="34" charset="0"/>
              </a:rPr>
              <a:t>, j;</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5</a:t>
            </a:r>
            <a:r>
              <a:rPr lang="en-US" altLang="zh-TW" sz="2400" dirty="0">
                <a:latin typeface="Arial" pitchFamily="34" charset="0"/>
                <a:cs typeface="Arial" pitchFamily="34" charset="0"/>
              </a:rPr>
              <a:t>        </a:t>
            </a:r>
            <a:r>
              <a:rPr lang="en-US" altLang="zh-TW" sz="2400" dirty="0">
                <a:latin typeface="Arial" pitchFamily="34" charset="0"/>
                <a:ea typeface="標楷體" pitchFamily="65" charset="-120"/>
                <a:cs typeface="Arial" pitchFamily="34" charset="0"/>
              </a:rPr>
              <a:t> for </a:t>
            </a:r>
            <a:r>
              <a:rPr lang="en-US" altLang="zh-TW" sz="2400" dirty="0">
                <a:solidFill>
                  <a:srgbClr val="FF3300"/>
                </a:solidFill>
                <a:latin typeface="Arial" pitchFamily="34" charset="0"/>
                <a:ea typeface="標楷體" pitchFamily="65" charset="-120"/>
                <a:cs typeface="Arial" pitchFamily="34" charset="0"/>
              </a:rPr>
              <a:t>(</a:t>
            </a:r>
            <a:r>
              <a:rPr lang="en-US" altLang="zh-TW" sz="2400" dirty="0" err="1">
                <a:solidFill>
                  <a:srgbClr val="FF3300"/>
                </a:solidFill>
                <a:latin typeface="Arial" pitchFamily="34" charset="0"/>
                <a:ea typeface="標楷體" pitchFamily="65" charset="-120"/>
                <a:cs typeface="Arial" pitchFamily="34" charset="0"/>
              </a:rPr>
              <a:t>i</a:t>
            </a:r>
            <a:r>
              <a:rPr lang="en-US" altLang="zh-TW" sz="2400" dirty="0">
                <a:solidFill>
                  <a:srgbClr val="FF3300"/>
                </a:solidFill>
                <a:latin typeface="Arial" pitchFamily="34" charset="0"/>
                <a:ea typeface="標楷體" pitchFamily="65" charset="-120"/>
                <a:cs typeface="Arial" pitchFamily="34" charset="0"/>
              </a:rPr>
              <a:t>=1; </a:t>
            </a:r>
            <a:r>
              <a:rPr lang="en-US" altLang="zh-TW" sz="2400" dirty="0" err="1">
                <a:solidFill>
                  <a:srgbClr val="FF3300"/>
                </a:solidFill>
                <a:latin typeface="Arial" pitchFamily="34" charset="0"/>
                <a:ea typeface="標楷體" pitchFamily="65" charset="-120"/>
                <a:cs typeface="Arial" pitchFamily="34" charset="0"/>
              </a:rPr>
              <a:t>i</a:t>
            </a:r>
            <a:r>
              <a:rPr lang="en-US" altLang="zh-TW" sz="2400" dirty="0">
                <a:solidFill>
                  <a:srgbClr val="FF3300"/>
                </a:solidFill>
                <a:latin typeface="Arial" pitchFamily="34" charset="0"/>
                <a:ea typeface="標楷體" pitchFamily="65" charset="-120"/>
                <a:cs typeface="Arial" pitchFamily="34" charset="0"/>
              </a:rPr>
              <a:t>&lt;=9; </a:t>
            </a:r>
            <a:r>
              <a:rPr lang="en-US" altLang="zh-TW" sz="2400" dirty="0" err="1">
                <a:solidFill>
                  <a:srgbClr val="FF3300"/>
                </a:solidFill>
                <a:latin typeface="Arial" pitchFamily="34" charset="0"/>
                <a:ea typeface="標楷體" pitchFamily="65" charset="-120"/>
                <a:cs typeface="Arial" pitchFamily="34" charset="0"/>
              </a:rPr>
              <a:t>i</a:t>
            </a:r>
            <a:r>
              <a:rPr lang="en-US" altLang="zh-TW" sz="2400" dirty="0">
                <a:solidFill>
                  <a:srgbClr val="FF3300"/>
                </a:solidFill>
                <a:latin typeface="Arial" pitchFamily="34" charset="0"/>
                <a:ea typeface="標楷體" pitchFamily="65" charset="-120"/>
                <a:cs typeface="Arial" pitchFamily="34" charset="0"/>
              </a:rPr>
              <a:t>++)</a:t>
            </a:r>
            <a:r>
              <a:rPr lang="en-US" altLang="zh-TW" sz="2400" dirty="0">
                <a:latin typeface="Arial" pitchFamily="34" charset="0"/>
                <a:ea typeface="標楷體" pitchFamily="65" charset="-120"/>
                <a:cs typeface="Arial" pitchFamily="34" charset="0"/>
              </a:rPr>
              <a:t> {</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7</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9</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10</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11</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12</a:t>
            </a:r>
            <a:r>
              <a:rPr lang="en-US" altLang="zh-TW" sz="2400" dirty="0">
                <a:latin typeface="Arial" pitchFamily="34" charset="0"/>
                <a:cs typeface="Arial" pitchFamily="34" charset="0"/>
              </a:rPr>
              <a:t>       </a:t>
            </a:r>
            <a:r>
              <a:rPr lang="en-US" altLang="zh-TW" sz="2400" dirty="0">
                <a:latin typeface="Arial" pitchFamily="34" charset="0"/>
                <a:ea typeface="標楷體" pitchFamily="65" charset="-120"/>
                <a:cs typeface="Arial" pitchFamily="34" charset="0"/>
              </a:rPr>
              <a:t> }</a:t>
            </a:r>
            <a:endParaRPr lang="en-US" altLang="zh-TW" sz="2400" dirty="0">
              <a:latin typeface="Arial" pitchFamily="34" charset="0"/>
              <a:cs typeface="Arial" pitchFamily="34" charset="0"/>
            </a:endParaRPr>
          </a:p>
          <a:p>
            <a:pPr>
              <a:lnSpc>
                <a:spcPct val="90000"/>
              </a:lnSpc>
              <a:spcBef>
                <a:spcPct val="20000"/>
              </a:spcBef>
            </a:pPr>
            <a:r>
              <a:rPr lang="en-US" altLang="zh-TW" sz="2400" dirty="0">
                <a:latin typeface="Arial" pitchFamily="34" charset="0"/>
                <a:ea typeface="標楷體" pitchFamily="65" charset="-120"/>
                <a:cs typeface="Arial" pitchFamily="34" charset="0"/>
              </a:rPr>
              <a:t>13    }</a:t>
            </a:r>
          </a:p>
        </p:txBody>
      </p:sp>
      <p:sp>
        <p:nvSpPr>
          <p:cNvPr id="167944" name="Rectangle 8"/>
          <p:cNvSpPr>
            <a:spLocks noChangeArrowheads="1"/>
          </p:cNvSpPr>
          <p:nvPr/>
        </p:nvSpPr>
        <p:spPr bwMode="auto">
          <a:xfrm>
            <a:off x="5795963" y="620713"/>
            <a:ext cx="2667000" cy="1981200"/>
          </a:xfrm>
          <a:prstGeom prst="rect">
            <a:avLst/>
          </a:prstGeom>
          <a:solidFill>
            <a:srgbClr val="FFFFFF"/>
          </a:solidFill>
          <a:ln w="9525">
            <a:solidFill>
              <a:schemeClr val="tx1"/>
            </a:solidFill>
            <a:miter lim="800000"/>
            <a:headEnd/>
            <a:tailEnd/>
          </a:ln>
          <a:effectLst/>
        </p:spPr>
        <p:txBody>
          <a:bodyPr/>
          <a:lstStyle/>
          <a:p>
            <a:pPr>
              <a:spcBef>
                <a:spcPct val="20000"/>
              </a:spcBef>
            </a:pPr>
            <a:r>
              <a:rPr lang="en-US" altLang="zh-TW" sz="1800" b="1">
                <a:solidFill>
                  <a:srgbClr val="FF3300"/>
                </a:solidFill>
                <a:latin typeface="Courier New" pitchFamily="49" charset="0"/>
                <a:ea typeface="標楷體" pitchFamily="65" charset="-120"/>
              </a:rPr>
              <a:t>(i=1)</a:t>
            </a:r>
            <a:r>
              <a:rPr lang="en-US" altLang="zh-TW" sz="1800" b="1">
                <a:latin typeface="Courier New" pitchFamily="49" charset="0"/>
                <a:ea typeface="標楷體" pitchFamily="65" charset="-120"/>
              </a:rPr>
              <a:t>j=1,2,3,..,9</a:t>
            </a:r>
          </a:p>
          <a:p>
            <a:pPr>
              <a:spcBef>
                <a:spcPct val="20000"/>
              </a:spcBef>
            </a:pPr>
            <a:r>
              <a:rPr lang="en-US" altLang="zh-TW" sz="1800" b="1">
                <a:solidFill>
                  <a:srgbClr val="FF3300"/>
                </a:solidFill>
                <a:latin typeface="Courier New" pitchFamily="49" charset="0"/>
                <a:ea typeface="標楷體" pitchFamily="65" charset="-120"/>
              </a:rPr>
              <a:t>(i=2)</a:t>
            </a:r>
            <a:r>
              <a:rPr lang="en-US" altLang="zh-TW" sz="1800" b="1">
                <a:latin typeface="Courier New" pitchFamily="49" charset="0"/>
                <a:ea typeface="標楷體" pitchFamily="65" charset="-120"/>
              </a:rPr>
              <a:t>j=1,2,3,..,9</a:t>
            </a:r>
          </a:p>
          <a:p>
            <a:pPr>
              <a:spcBef>
                <a:spcPct val="20000"/>
              </a:spcBef>
            </a:pPr>
            <a:r>
              <a:rPr lang="en-US" altLang="zh-TW" sz="1800" b="1">
                <a:solidFill>
                  <a:srgbClr val="FF3300"/>
                </a:solidFill>
                <a:latin typeface="Courier New" pitchFamily="49" charset="0"/>
                <a:ea typeface="標楷體" pitchFamily="65" charset="-120"/>
              </a:rPr>
              <a:t>(i=3)</a:t>
            </a:r>
            <a:r>
              <a:rPr lang="en-US" altLang="zh-TW" sz="1800" b="1">
                <a:latin typeface="Courier New" pitchFamily="49" charset="0"/>
                <a:ea typeface="標楷體" pitchFamily="65" charset="-120"/>
              </a:rPr>
              <a:t>j=1,2,3,..,9</a:t>
            </a:r>
          </a:p>
          <a:p>
            <a:pPr>
              <a:spcBef>
                <a:spcPct val="20000"/>
              </a:spcBef>
            </a:pPr>
            <a:r>
              <a:rPr lang="en-US" altLang="zh-TW" sz="1800" b="1">
                <a:solidFill>
                  <a:srgbClr val="FF3300"/>
                </a:solidFill>
                <a:latin typeface="Courier New" pitchFamily="49" charset="0"/>
                <a:ea typeface="標楷體" pitchFamily="65" charset="-120"/>
              </a:rPr>
              <a:t>...</a:t>
            </a:r>
          </a:p>
          <a:p>
            <a:pPr>
              <a:spcBef>
                <a:spcPct val="20000"/>
              </a:spcBef>
            </a:pPr>
            <a:r>
              <a:rPr lang="en-US" altLang="zh-TW" sz="1800" b="1">
                <a:solidFill>
                  <a:srgbClr val="FF3300"/>
                </a:solidFill>
                <a:latin typeface="Courier New" pitchFamily="49" charset="0"/>
                <a:ea typeface="標楷體" pitchFamily="65" charset="-120"/>
              </a:rPr>
              <a:t>(i=9)</a:t>
            </a:r>
            <a:r>
              <a:rPr lang="en-US" altLang="zh-TW" sz="1800" b="1">
                <a:latin typeface="Courier New" pitchFamily="49" charset="0"/>
                <a:ea typeface="標楷體" pitchFamily="65" charset="-120"/>
              </a:rPr>
              <a:t>j=1,2,3,..,9</a:t>
            </a:r>
          </a:p>
          <a:p>
            <a:pPr>
              <a:spcBef>
                <a:spcPct val="20000"/>
              </a:spcBef>
            </a:pPr>
            <a:r>
              <a:rPr lang="en-US" altLang="zh-TW" sz="1800" b="1">
                <a:solidFill>
                  <a:srgbClr val="FF3300"/>
                </a:solidFill>
                <a:latin typeface="Courier New" pitchFamily="49" charset="0"/>
                <a:ea typeface="標楷體" pitchFamily="65" charset="-120"/>
              </a:rPr>
              <a:t>(i=10)</a:t>
            </a:r>
          </a:p>
        </p:txBody>
      </p:sp>
      <p:sp>
        <p:nvSpPr>
          <p:cNvPr id="167945" name="Text Box 9"/>
          <p:cNvSpPr txBox="1">
            <a:spLocks noChangeArrowheads="1"/>
          </p:cNvSpPr>
          <p:nvPr/>
        </p:nvSpPr>
        <p:spPr bwMode="auto">
          <a:xfrm>
            <a:off x="1908175" y="3573463"/>
            <a:ext cx="3095873" cy="1635125"/>
          </a:xfrm>
          <a:prstGeom prst="rect">
            <a:avLst/>
          </a:prstGeom>
          <a:noFill/>
          <a:ln w="9525">
            <a:solidFill>
              <a:srgbClr val="FF3300"/>
            </a:solidFill>
            <a:miter lim="800000"/>
            <a:headEnd/>
            <a:tailEnd/>
          </a:ln>
          <a:effectLst/>
        </p:spPr>
        <p:txBody>
          <a:bodyPr wrap="square">
            <a:spAutoFit/>
          </a:bodyPr>
          <a:lstStyle/>
          <a:p>
            <a:pPr algn="just">
              <a:lnSpc>
                <a:spcPct val="90000"/>
              </a:lnSpc>
              <a:spcBef>
                <a:spcPct val="20000"/>
              </a:spcBef>
            </a:pPr>
            <a:r>
              <a:rPr lang="en-US" altLang="zh-TW" sz="2400" dirty="0">
                <a:latin typeface="Arial" pitchFamily="34" charset="0"/>
                <a:ea typeface="標楷體" pitchFamily="65" charset="-120"/>
                <a:cs typeface="Arial" pitchFamily="34" charset="0"/>
              </a:rPr>
              <a:t>for </a:t>
            </a:r>
            <a:r>
              <a:rPr lang="en-US" altLang="zh-TW" sz="2400" dirty="0">
                <a:solidFill>
                  <a:srgbClr val="0000FF"/>
                </a:solidFill>
                <a:latin typeface="Arial" pitchFamily="34" charset="0"/>
                <a:ea typeface="標楷體" pitchFamily="65" charset="-120"/>
                <a:cs typeface="Arial" pitchFamily="34" charset="0"/>
              </a:rPr>
              <a:t>(j=1; j&lt;=9; j++)</a:t>
            </a:r>
            <a:r>
              <a:rPr lang="en-US" altLang="zh-TW" sz="2400" dirty="0">
                <a:latin typeface="Arial" pitchFamily="34" charset="0"/>
                <a:ea typeface="標楷體" pitchFamily="65" charset="-120"/>
                <a:cs typeface="Arial" pitchFamily="34" charset="0"/>
              </a:rPr>
              <a:t> {</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     </a:t>
            </a:r>
            <a:r>
              <a:rPr lang="en-US" altLang="zh-TW" sz="2400" dirty="0" err="1">
                <a:latin typeface="Arial" pitchFamily="34" charset="0"/>
                <a:ea typeface="標楷體" pitchFamily="65" charset="-120"/>
                <a:cs typeface="Arial" pitchFamily="34" charset="0"/>
              </a:rPr>
              <a:t>printf</a:t>
            </a:r>
            <a:r>
              <a:rPr lang="en-US" altLang="zh-TW" sz="2400" dirty="0">
                <a:latin typeface="Arial" pitchFamily="34" charset="0"/>
                <a:ea typeface="標楷體" pitchFamily="65" charset="-120"/>
                <a:cs typeface="Arial" pitchFamily="34" charset="0"/>
              </a:rPr>
              <a:t>("%3d", </a:t>
            </a:r>
            <a:r>
              <a:rPr lang="en-US" altLang="zh-TW" sz="2400" dirty="0" err="1">
                <a:solidFill>
                  <a:srgbClr val="FF3300"/>
                </a:solidFill>
                <a:latin typeface="Arial" pitchFamily="34" charset="0"/>
                <a:ea typeface="標楷體" pitchFamily="65" charset="-120"/>
                <a:cs typeface="Arial" pitchFamily="34" charset="0"/>
              </a:rPr>
              <a:t>i</a:t>
            </a:r>
            <a:r>
              <a:rPr lang="en-US" altLang="zh-TW" sz="2400" dirty="0">
                <a:solidFill>
                  <a:srgbClr val="FF3300"/>
                </a:solidFill>
                <a:latin typeface="Arial" pitchFamily="34" charset="0"/>
                <a:ea typeface="標楷體" pitchFamily="65" charset="-120"/>
                <a:cs typeface="Arial" pitchFamily="34" charset="0"/>
              </a:rPr>
              <a:t>*j</a:t>
            </a:r>
            <a:r>
              <a:rPr lang="en-US" altLang="zh-TW" sz="2400" dirty="0">
                <a:latin typeface="Arial" pitchFamily="34" charset="0"/>
                <a:ea typeface="標楷體" pitchFamily="65" charset="-120"/>
                <a:cs typeface="Arial" pitchFamily="34" charset="0"/>
              </a:rPr>
              <a:t>);</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a:latin typeface="Arial" pitchFamily="34" charset="0"/>
                <a:ea typeface="標楷體" pitchFamily="65" charset="-120"/>
                <a:cs typeface="Arial" pitchFamily="34" charset="0"/>
              </a:rPr>
              <a:t>}</a:t>
            </a:r>
            <a:endParaRPr lang="en-US" altLang="zh-TW" sz="2400" dirty="0">
              <a:latin typeface="Arial" pitchFamily="34" charset="0"/>
              <a:cs typeface="Arial" pitchFamily="34" charset="0"/>
            </a:endParaRPr>
          </a:p>
          <a:p>
            <a:pPr algn="just">
              <a:lnSpc>
                <a:spcPct val="90000"/>
              </a:lnSpc>
              <a:spcBef>
                <a:spcPct val="20000"/>
              </a:spcBef>
            </a:pPr>
            <a:r>
              <a:rPr lang="en-US" altLang="zh-TW" sz="2400" dirty="0" err="1">
                <a:latin typeface="Arial" pitchFamily="34" charset="0"/>
                <a:ea typeface="標楷體" pitchFamily="65" charset="-120"/>
                <a:cs typeface="Arial" pitchFamily="34" charset="0"/>
              </a:rPr>
              <a:t>printf</a:t>
            </a:r>
            <a:r>
              <a:rPr lang="en-US" altLang="zh-TW" sz="2400" dirty="0">
                <a:latin typeface="Arial" pitchFamily="34" charset="0"/>
                <a:ea typeface="標楷體" pitchFamily="65" charset="-120"/>
                <a:cs typeface="Arial" pitchFamily="34" charset="0"/>
              </a:rPr>
              <a:t>("\n");</a:t>
            </a:r>
            <a:endParaRPr lang="en-US" altLang="zh-TW" sz="2400" dirty="0">
              <a:latin typeface="Arial" pitchFamily="34" charset="0"/>
              <a:cs typeface="Arial" pitchFamily="34" charset="0"/>
            </a:endParaRPr>
          </a:p>
        </p:txBody>
      </p:sp>
      <p:sp>
        <p:nvSpPr>
          <p:cNvPr id="167946"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7944"/>
                                        </p:tgtEl>
                                        <p:attrNameLst>
                                          <p:attrName>style.visibility</p:attrName>
                                        </p:attrNameLst>
                                      </p:cBhvr>
                                      <p:to>
                                        <p:strVal val="visible"/>
                                      </p:to>
                                    </p:set>
                                    <p:anim calcmode="lin" valueType="num">
                                      <p:cBhvr>
                                        <p:cTn id="7" dur="500" fill="hold"/>
                                        <p:tgtEl>
                                          <p:spTgt spid="167944"/>
                                        </p:tgtEl>
                                        <p:attrNameLst>
                                          <p:attrName>ppt_w</p:attrName>
                                        </p:attrNameLst>
                                      </p:cBhvr>
                                      <p:tavLst>
                                        <p:tav tm="0">
                                          <p:val>
                                            <p:fltVal val="0"/>
                                          </p:val>
                                        </p:tav>
                                        <p:tav tm="100000">
                                          <p:val>
                                            <p:strVal val="#ppt_w"/>
                                          </p:val>
                                        </p:tav>
                                      </p:tavLst>
                                    </p:anim>
                                    <p:anim calcmode="lin" valueType="num">
                                      <p:cBhvr>
                                        <p:cTn id="8" dur="500" fill="hold"/>
                                        <p:tgtEl>
                                          <p:spTgt spid="16794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7945"/>
                                        </p:tgtEl>
                                        <p:attrNameLst>
                                          <p:attrName>style.visibility</p:attrName>
                                        </p:attrNameLst>
                                      </p:cBhvr>
                                      <p:to>
                                        <p:strVal val="visible"/>
                                      </p:to>
                                    </p:set>
                                    <p:anim calcmode="lin" valueType="num">
                                      <p:cBhvr>
                                        <p:cTn id="13" dur="500" fill="hold"/>
                                        <p:tgtEl>
                                          <p:spTgt spid="167945"/>
                                        </p:tgtEl>
                                        <p:attrNameLst>
                                          <p:attrName>ppt_w</p:attrName>
                                        </p:attrNameLst>
                                      </p:cBhvr>
                                      <p:tavLst>
                                        <p:tav tm="0">
                                          <p:val>
                                            <p:fltVal val="0"/>
                                          </p:val>
                                        </p:tav>
                                        <p:tav tm="100000">
                                          <p:val>
                                            <p:strVal val="#ppt_w"/>
                                          </p:val>
                                        </p:tav>
                                      </p:tavLst>
                                    </p:anim>
                                    <p:anim calcmode="lin" valueType="num">
                                      <p:cBhvr>
                                        <p:cTn id="14" dur="500" fill="hold"/>
                                        <p:tgtEl>
                                          <p:spTgt spid="16794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7941"/>
                                        </p:tgtEl>
                                        <p:attrNameLst>
                                          <p:attrName>style.visibility</p:attrName>
                                        </p:attrNameLst>
                                      </p:cBhvr>
                                      <p:to>
                                        <p:strVal val="visible"/>
                                      </p:to>
                                    </p:set>
                                    <p:anim calcmode="lin" valueType="num">
                                      <p:cBhvr>
                                        <p:cTn id="19" dur="500" fill="hold"/>
                                        <p:tgtEl>
                                          <p:spTgt spid="167941"/>
                                        </p:tgtEl>
                                        <p:attrNameLst>
                                          <p:attrName>ppt_w</p:attrName>
                                        </p:attrNameLst>
                                      </p:cBhvr>
                                      <p:tavLst>
                                        <p:tav tm="0">
                                          <p:val>
                                            <p:fltVal val="0"/>
                                          </p:val>
                                        </p:tav>
                                        <p:tav tm="100000">
                                          <p:val>
                                            <p:strVal val="#ppt_w"/>
                                          </p:val>
                                        </p:tav>
                                      </p:tavLst>
                                    </p:anim>
                                    <p:anim calcmode="lin" valueType="num">
                                      <p:cBhvr>
                                        <p:cTn id="20" dur="500" fill="hold"/>
                                        <p:tgtEl>
                                          <p:spTgt spid="1679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1" grpId="0" animBg="1"/>
      <p:bldP spid="167944" grpId="0" animBg="1"/>
      <p:bldP spid="167945"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6DAFD607-30E0-4E4F-8608-D29534E582B5}" type="slidenum">
              <a:rPr lang="en-US" altLang="zh-TW"/>
              <a:pPr/>
              <a:t>109</a:t>
            </a:fld>
            <a:endParaRPr lang="en-US" altLang="zh-TW"/>
          </a:p>
        </p:txBody>
      </p:sp>
      <p:sp>
        <p:nvSpPr>
          <p:cNvPr id="169986" name="Rectangle 2"/>
          <p:cNvSpPr>
            <a:spLocks noGrp="1" noChangeArrowheads="1"/>
          </p:cNvSpPr>
          <p:nvPr>
            <p:ph type="title"/>
          </p:nvPr>
        </p:nvSpPr>
        <p:spPr/>
        <p:txBody>
          <a:bodyPr/>
          <a:lstStyle/>
          <a:p>
            <a:r>
              <a:rPr lang="en-US" altLang="zh-TW" sz="3600"/>
              <a:t>while</a:t>
            </a:r>
            <a:r>
              <a:rPr lang="zh-TW" altLang="en-US" sz="3600"/>
              <a:t>敘述</a:t>
            </a:r>
          </a:p>
        </p:txBody>
      </p:sp>
      <p:sp>
        <p:nvSpPr>
          <p:cNvPr id="169987" name="Rectangle 3"/>
          <p:cNvSpPr>
            <a:spLocks noGrp="1" noChangeArrowheads="1"/>
          </p:cNvSpPr>
          <p:nvPr>
            <p:ph type="body" idx="1"/>
          </p:nvPr>
        </p:nvSpPr>
        <p:spPr/>
        <p:txBody>
          <a:bodyPr/>
          <a:lstStyle/>
          <a:p>
            <a:r>
              <a:rPr lang="en-US" altLang="zh-TW" dirty="0">
                <a:latin typeface="Arial" pitchFamily="34" charset="0"/>
                <a:cs typeface="Arial" pitchFamily="34" charset="0"/>
              </a:rPr>
              <a:t>while</a:t>
            </a:r>
            <a:r>
              <a:rPr lang="zh-TW" altLang="en-US" dirty="0">
                <a:latin typeface="Arial" pitchFamily="34" charset="0"/>
                <a:cs typeface="Arial" pitchFamily="34" charset="0"/>
              </a:rPr>
              <a:t>的敘述</a:t>
            </a:r>
          </a:p>
          <a:p>
            <a:pPr lvl="1"/>
            <a:r>
              <a:rPr lang="en-US" altLang="zh-TW" dirty="0">
                <a:latin typeface="Arial" pitchFamily="34" charset="0"/>
                <a:cs typeface="Arial" pitchFamily="34" charset="0"/>
              </a:rPr>
              <a:t>while</a:t>
            </a:r>
            <a:r>
              <a:rPr lang="zh-TW" altLang="en-US" dirty="0">
                <a:latin typeface="Arial" pitchFamily="34" charset="0"/>
                <a:cs typeface="Arial" pitchFamily="34" charset="0"/>
              </a:rPr>
              <a:t>敘述執行時會先判斷條件式是否為真</a:t>
            </a:r>
          </a:p>
          <a:p>
            <a:pPr lvl="1"/>
            <a:r>
              <a:rPr lang="zh-TW" altLang="en-US" dirty="0">
                <a:latin typeface="Arial" pitchFamily="34" charset="0"/>
                <a:cs typeface="Arial" pitchFamily="34" charset="0"/>
              </a:rPr>
              <a:t>若為真，則執行以下之敘述</a:t>
            </a:r>
          </a:p>
          <a:p>
            <a:pPr lvl="1"/>
            <a:r>
              <a:rPr lang="zh-TW" altLang="en-US" dirty="0">
                <a:latin typeface="Arial" pitchFamily="34" charset="0"/>
                <a:cs typeface="Arial" pitchFamily="34" charset="0"/>
              </a:rPr>
              <a:t>若為假，則跳出</a:t>
            </a:r>
            <a:r>
              <a:rPr lang="en-US" altLang="zh-TW" dirty="0">
                <a:latin typeface="Arial" pitchFamily="34" charset="0"/>
                <a:cs typeface="Arial" pitchFamily="34" charset="0"/>
              </a:rPr>
              <a:t>while</a:t>
            </a:r>
            <a:r>
              <a:rPr lang="zh-TW" altLang="en-US" dirty="0">
                <a:latin typeface="Arial" pitchFamily="34" charset="0"/>
                <a:cs typeface="Arial" pitchFamily="34" charset="0"/>
              </a:rPr>
              <a:t>敘述</a:t>
            </a:r>
            <a:endParaRPr lang="zh-TW" altLang="en-US" sz="3200" dirty="0">
              <a:latin typeface="Arial" pitchFamily="34" charset="0"/>
              <a:cs typeface="Arial" pitchFamily="34" charset="0"/>
            </a:endParaRPr>
          </a:p>
          <a:p>
            <a:r>
              <a:rPr lang="en-US" altLang="zh-TW" dirty="0">
                <a:latin typeface="Arial" pitchFamily="34" charset="0"/>
                <a:cs typeface="Arial" pitchFamily="34" charset="0"/>
              </a:rPr>
              <a:t>while</a:t>
            </a:r>
            <a:r>
              <a:rPr lang="zh-TW" altLang="en-US" dirty="0">
                <a:latin typeface="Arial" pitchFamily="34" charset="0"/>
                <a:cs typeface="Arial" pitchFamily="34" charset="0"/>
              </a:rPr>
              <a:t>的語法</a:t>
            </a:r>
          </a:p>
          <a:p>
            <a:pPr lvl="1">
              <a:buFontTx/>
              <a:buNone/>
            </a:pPr>
            <a:r>
              <a:rPr lang="zh-TW" altLang="en-US" dirty="0">
                <a:latin typeface="Arial" pitchFamily="34" charset="0"/>
                <a:cs typeface="Arial" pitchFamily="34" charset="0"/>
              </a:rPr>
              <a:t>	</a:t>
            </a:r>
            <a:r>
              <a:rPr lang="en-US" altLang="zh-TW" dirty="0">
                <a:latin typeface="Arial" pitchFamily="34" charset="0"/>
                <a:cs typeface="Arial" pitchFamily="34" charset="0"/>
              </a:rPr>
              <a:t>while(</a:t>
            </a:r>
            <a:r>
              <a:rPr lang="zh-TW" altLang="en-US" dirty="0">
                <a:latin typeface="Arial" pitchFamily="34" charset="0"/>
                <a:cs typeface="Arial" pitchFamily="34" charset="0"/>
              </a:rPr>
              <a:t>條件判斷式</a:t>
            </a:r>
            <a:r>
              <a:rPr lang="en-US" altLang="zh-TW" dirty="0">
                <a:latin typeface="Arial" pitchFamily="34" charset="0"/>
                <a:cs typeface="Arial" pitchFamily="34" charset="0"/>
              </a:rPr>
              <a:t>) {</a:t>
            </a:r>
            <a:endParaRPr lang="en-US" altLang="zh-TW" dirty="0">
              <a:latin typeface="Arial" pitchFamily="34" charset="0"/>
              <a:ea typeface="新細明體" pitchFamily="18" charset="-120"/>
              <a:cs typeface="Arial" pitchFamily="34" charset="0"/>
            </a:endParaRPr>
          </a:p>
          <a:p>
            <a:pPr lvl="1">
              <a:buFontTx/>
              <a:buNone/>
            </a:pPr>
            <a:r>
              <a:rPr lang="en-US" altLang="zh-TW" dirty="0">
                <a:latin typeface="Arial" pitchFamily="34" charset="0"/>
                <a:cs typeface="Arial" pitchFamily="34" charset="0"/>
              </a:rPr>
              <a:t>		  </a:t>
            </a:r>
            <a:r>
              <a:rPr lang="zh-TW" altLang="en-US" dirty="0">
                <a:latin typeface="Arial" pitchFamily="34" charset="0"/>
                <a:cs typeface="Arial" pitchFamily="34" charset="0"/>
              </a:rPr>
              <a:t>敘述；</a:t>
            </a:r>
            <a:endParaRPr lang="zh-TW" altLang="en-US" dirty="0">
              <a:latin typeface="Arial" pitchFamily="34" charset="0"/>
              <a:ea typeface="新細明體" pitchFamily="18" charset="-120"/>
              <a:cs typeface="Arial" pitchFamily="34" charset="0"/>
            </a:endParaRPr>
          </a:p>
          <a:p>
            <a:pPr lvl="1">
              <a:buFontTx/>
              <a:buNone/>
            </a:pPr>
            <a:r>
              <a:rPr lang="zh-TW" altLang="en-US" dirty="0">
                <a:latin typeface="Arial" pitchFamily="34" charset="0"/>
                <a:cs typeface="Arial" pitchFamily="34" charset="0"/>
              </a:rPr>
              <a:t>	</a:t>
            </a:r>
            <a:r>
              <a:rPr lang="en-US" altLang="zh-TW"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BF9A0519-B5D8-4E42-BF6B-0C835C2A65B9}" type="slidenum">
              <a:rPr lang="en-US" altLang="zh-TW"/>
              <a:pPr/>
              <a:t>11</a:t>
            </a:fld>
            <a:endParaRPr lang="en-US" altLang="zh-TW"/>
          </a:p>
        </p:txBody>
      </p:sp>
      <p:sp>
        <p:nvSpPr>
          <p:cNvPr id="23590" name="Rectangle 38"/>
          <p:cNvSpPr>
            <a:spLocks noGrp="1" noChangeArrowheads="1"/>
          </p:cNvSpPr>
          <p:nvPr>
            <p:ph type="title"/>
          </p:nvPr>
        </p:nvSpPr>
        <p:spPr/>
        <p:txBody>
          <a:bodyPr/>
          <a:lstStyle/>
          <a:p>
            <a:r>
              <a:rPr lang="en-US" altLang="zh-TW" sz="3600"/>
              <a:t>1-5-1  #define </a:t>
            </a:r>
            <a:r>
              <a:rPr lang="zh-TW" altLang="en-US" sz="3800" b="1">
                <a:solidFill>
                  <a:schemeClr val="tx1"/>
                </a:solidFill>
              </a:rPr>
              <a:t>前端處理程式</a:t>
            </a:r>
          </a:p>
        </p:txBody>
      </p:sp>
      <p:sp>
        <p:nvSpPr>
          <p:cNvPr id="23592" name="AutoShape 40"/>
          <p:cNvSpPr>
            <a:spLocks/>
          </p:cNvSpPr>
          <p:nvPr/>
        </p:nvSpPr>
        <p:spPr bwMode="auto">
          <a:xfrm>
            <a:off x="5724525" y="1844675"/>
            <a:ext cx="1079500" cy="466725"/>
          </a:xfrm>
          <a:prstGeom prst="borderCallout1">
            <a:avLst>
              <a:gd name="adj1" fmla="val 24491"/>
              <a:gd name="adj2" fmla="val -7060"/>
              <a:gd name="adj3" fmla="val 220750"/>
              <a:gd name="adj4" fmla="val -102060"/>
            </a:avLst>
          </a:prstGeom>
          <a:noFill/>
          <a:ln w="9525">
            <a:solidFill>
              <a:schemeClr val="tx1"/>
            </a:solidFill>
            <a:miter lim="800000"/>
            <a:headEnd/>
            <a:tailEnd/>
          </a:ln>
          <a:effectLst/>
        </p:spPr>
        <p:txBody>
          <a:bodyPr/>
          <a:lstStyle/>
          <a:p>
            <a:pPr algn="ctr"/>
            <a:r>
              <a:rPr lang="zh-TW" altLang="en-US" sz="2400">
                <a:ea typeface="標楷體" pitchFamily="65" charset="-120"/>
              </a:rPr>
              <a:t>大寫</a:t>
            </a:r>
          </a:p>
        </p:txBody>
      </p:sp>
      <p:sp>
        <p:nvSpPr>
          <p:cNvPr id="23593" name="Text Box 41"/>
          <p:cNvSpPr txBox="1">
            <a:spLocks noChangeArrowheads="1"/>
          </p:cNvSpPr>
          <p:nvPr/>
        </p:nvSpPr>
        <p:spPr bwMode="auto">
          <a:xfrm>
            <a:off x="3276600" y="2889250"/>
            <a:ext cx="2185988" cy="396875"/>
          </a:xfrm>
          <a:prstGeom prst="rect">
            <a:avLst/>
          </a:prstGeom>
          <a:noFill/>
          <a:ln w="9525">
            <a:noFill/>
            <a:miter lim="800000"/>
            <a:headEnd/>
            <a:tailEnd/>
          </a:ln>
          <a:effectLst/>
        </p:spPr>
        <p:txBody>
          <a:bodyPr wrap="none">
            <a:spAutoFit/>
          </a:bodyPr>
          <a:lstStyle/>
          <a:p>
            <a:r>
              <a:rPr lang="en-US" altLang="zh-TW" sz="2000">
                <a:latin typeface="Verdana" pitchFamily="34" charset="0"/>
              </a:rPr>
              <a:t>#define PI </a:t>
            </a:r>
            <a:r>
              <a:rPr lang="en-US" altLang="zh-TW" sz="2000" u="sng">
                <a:solidFill>
                  <a:srgbClr val="FF3300"/>
                </a:solidFill>
                <a:latin typeface="Verdana" pitchFamily="34" charset="0"/>
              </a:rPr>
              <a:t>3.14</a:t>
            </a:r>
          </a:p>
        </p:txBody>
      </p:sp>
      <p:sp>
        <p:nvSpPr>
          <p:cNvPr id="23594" name="Text Box 42"/>
          <p:cNvSpPr txBox="1">
            <a:spLocks noChangeArrowheads="1"/>
          </p:cNvSpPr>
          <p:nvPr/>
        </p:nvSpPr>
        <p:spPr bwMode="auto">
          <a:xfrm>
            <a:off x="3276600" y="4038600"/>
            <a:ext cx="2979738" cy="396875"/>
          </a:xfrm>
          <a:prstGeom prst="rect">
            <a:avLst/>
          </a:prstGeom>
          <a:noFill/>
          <a:ln w="9525">
            <a:noFill/>
            <a:miter lim="800000"/>
            <a:headEnd/>
            <a:tailEnd/>
          </a:ln>
          <a:effectLst/>
        </p:spPr>
        <p:txBody>
          <a:bodyPr wrap="none">
            <a:spAutoFit/>
          </a:bodyPr>
          <a:lstStyle/>
          <a:p>
            <a:r>
              <a:rPr lang="en-US" altLang="zh-TW" sz="2000">
                <a:latin typeface="Verdana" pitchFamily="34" charset="0"/>
              </a:rPr>
              <a:t>#define </a:t>
            </a:r>
            <a:r>
              <a:rPr lang="en-US" altLang="zh-TW" sz="2000">
                <a:solidFill>
                  <a:srgbClr val="FF3300"/>
                </a:solidFill>
                <a:latin typeface="Verdana" pitchFamily="34" charset="0"/>
              </a:rPr>
              <a:t>f(x)</a:t>
            </a:r>
            <a:r>
              <a:rPr lang="en-US" altLang="zh-TW" sz="2000">
                <a:latin typeface="Verdana" pitchFamily="34" charset="0"/>
              </a:rPr>
              <a:t> </a:t>
            </a:r>
            <a:r>
              <a:rPr lang="en-US" altLang="zh-TW" sz="2000" u="sng">
                <a:latin typeface="Verdana" pitchFamily="34" charset="0"/>
              </a:rPr>
              <a:t>((x)*(x))</a:t>
            </a:r>
          </a:p>
        </p:txBody>
      </p:sp>
      <p:sp>
        <p:nvSpPr>
          <p:cNvPr id="23595" name="Text Box 43"/>
          <p:cNvSpPr txBox="1">
            <a:spLocks noChangeArrowheads="1"/>
          </p:cNvSpPr>
          <p:nvPr/>
        </p:nvSpPr>
        <p:spPr bwMode="auto">
          <a:xfrm>
            <a:off x="3276600" y="5192713"/>
            <a:ext cx="2565400" cy="396875"/>
          </a:xfrm>
          <a:prstGeom prst="rect">
            <a:avLst/>
          </a:prstGeom>
          <a:noFill/>
          <a:ln w="9525">
            <a:noFill/>
            <a:miter lim="800000"/>
            <a:headEnd/>
            <a:tailEnd/>
          </a:ln>
          <a:effectLst/>
        </p:spPr>
        <p:txBody>
          <a:bodyPr wrap="none">
            <a:spAutoFit/>
          </a:bodyPr>
          <a:lstStyle/>
          <a:p>
            <a:r>
              <a:rPr lang="en-US" altLang="zh-TW" sz="2000">
                <a:latin typeface="Verdana" pitchFamily="34" charset="0"/>
              </a:rPr>
              <a:t>#define SCH </a:t>
            </a:r>
            <a:r>
              <a:rPr lang="en-US" altLang="zh-TW" sz="2000">
                <a:solidFill>
                  <a:srgbClr val="FF0000"/>
                </a:solidFill>
                <a:latin typeface="Verdana" pitchFamily="34" charset="0"/>
              </a:rPr>
              <a:t>"abc"</a:t>
            </a:r>
          </a:p>
        </p:txBody>
      </p:sp>
      <p:sp>
        <p:nvSpPr>
          <p:cNvPr id="23596" name="AutoShape 44"/>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3597" name="AutoShape 45"/>
          <p:cNvSpPr>
            <a:spLocks/>
          </p:cNvSpPr>
          <p:nvPr/>
        </p:nvSpPr>
        <p:spPr bwMode="auto">
          <a:xfrm>
            <a:off x="7019925" y="4292600"/>
            <a:ext cx="865188" cy="865188"/>
          </a:xfrm>
          <a:prstGeom prst="borderCallout1">
            <a:avLst>
              <a:gd name="adj1" fmla="val 13213"/>
              <a:gd name="adj2" fmla="val -8806"/>
              <a:gd name="adj3" fmla="val 119083"/>
              <a:gd name="adj4" fmla="val -127338"/>
            </a:avLst>
          </a:prstGeom>
          <a:noFill/>
          <a:ln w="9525">
            <a:solidFill>
              <a:schemeClr val="tx1"/>
            </a:solidFill>
            <a:miter lim="800000"/>
            <a:headEnd/>
            <a:tailEnd/>
          </a:ln>
          <a:effectLst/>
        </p:spPr>
        <p:txBody>
          <a:bodyPr/>
          <a:lstStyle/>
          <a:p>
            <a:r>
              <a:rPr lang="zh-TW" altLang="en-US" sz="2400">
                <a:ea typeface="標楷體" pitchFamily="65" charset="-120"/>
              </a:rPr>
              <a:t>沒</a:t>
            </a:r>
            <a:r>
              <a:rPr lang="en-US" altLang="zh-TW" sz="2400">
                <a:ea typeface="標楷體" pitchFamily="65" charset="-120"/>
              </a:rPr>
              <a:t>=</a:t>
            </a:r>
            <a:r>
              <a:rPr lang="zh-TW" altLang="en-US" sz="2400">
                <a:ea typeface="標楷體" pitchFamily="65" charset="-120"/>
              </a:rPr>
              <a:t>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93"/>
                                        </p:tgtEl>
                                        <p:attrNameLst>
                                          <p:attrName>style.visibility</p:attrName>
                                        </p:attrNameLst>
                                      </p:cBhvr>
                                      <p:to>
                                        <p:strVal val="visible"/>
                                      </p:to>
                                    </p:set>
                                    <p:anim calcmode="lin" valueType="num">
                                      <p:cBhvr>
                                        <p:cTn id="7" dur="500" fill="hold"/>
                                        <p:tgtEl>
                                          <p:spTgt spid="23593"/>
                                        </p:tgtEl>
                                        <p:attrNameLst>
                                          <p:attrName>ppt_w</p:attrName>
                                        </p:attrNameLst>
                                      </p:cBhvr>
                                      <p:tavLst>
                                        <p:tav tm="0">
                                          <p:val>
                                            <p:fltVal val="0"/>
                                          </p:val>
                                        </p:tav>
                                        <p:tav tm="100000">
                                          <p:val>
                                            <p:strVal val="#ppt_w"/>
                                          </p:val>
                                        </p:tav>
                                      </p:tavLst>
                                    </p:anim>
                                    <p:anim calcmode="lin" valueType="num">
                                      <p:cBhvr>
                                        <p:cTn id="8" dur="500" fill="hold"/>
                                        <p:tgtEl>
                                          <p:spTgt spid="23593"/>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3592"/>
                                        </p:tgtEl>
                                        <p:attrNameLst>
                                          <p:attrName>style.visibility</p:attrName>
                                        </p:attrNameLst>
                                      </p:cBhvr>
                                      <p:to>
                                        <p:strVal val="visible"/>
                                      </p:to>
                                    </p:set>
                                    <p:anim calcmode="lin" valueType="num">
                                      <p:cBhvr>
                                        <p:cTn id="11" dur="500" fill="hold"/>
                                        <p:tgtEl>
                                          <p:spTgt spid="23592"/>
                                        </p:tgtEl>
                                        <p:attrNameLst>
                                          <p:attrName>ppt_w</p:attrName>
                                        </p:attrNameLst>
                                      </p:cBhvr>
                                      <p:tavLst>
                                        <p:tav tm="0">
                                          <p:val>
                                            <p:fltVal val="0"/>
                                          </p:val>
                                        </p:tav>
                                        <p:tav tm="100000">
                                          <p:val>
                                            <p:strVal val="#ppt_w"/>
                                          </p:val>
                                        </p:tav>
                                      </p:tavLst>
                                    </p:anim>
                                    <p:anim calcmode="lin" valueType="num">
                                      <p:cBhvr>
                                        <p:cTn id="12" dur="500" fill="hold"/>
                                        <p:tgtEl>
                                          <p:spTgt spid="23592"/>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3594"/>
                                        </p:tgtEl>
                                        <p:attrNameLst>
                                          <p:attrName>style.visibility</p:attrName>
                                        </p:attrNameLst>
                                      </p:cBhvr>
                                      <p:to>
                                        <p:strVal val="visible"/>
                                      </p:to>
                                    </p:set>
                                    <p:anim calcmode="lin" valueType="num">
                                      <p:cBhvr>
                                        <p:cTn id="17" dur="500" fill="hold"/>
                                        <p:tgtEl>
                                          <p:spTgt spid="23594"/>
                                        </p:tgtEl>
                                        <p:attrNameLst>
                                          <p:attrName>ppt_w</p:attrName>
                                        </p:attrNameLst>
                                      </p:cBhvr>
                                      <p:tavLst>
                                        <p:tav tm="0">
                                          <p:val>
                                            <p:fltVal val="0"/>
                                          </p:val>
                                        </p:tav>
                                        <p:tav tm="100000">
                                          <p:val>
                                            <p:strVal val="#ppt_w"/>
                                          </p:val>
                                        </p:tav>
                                      </p:tavLst>
                                    </p:anim>
                                    <p:anim calcmode="lin" valueType="num">
                                      <p:cBhvr>
                                        <p:cTn id="18" dur="500" fill="hold"/>
                                        <p:tgtEl>
                                          <p:spTgt spid="2359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3595"/>
                                        </p:tgtEl>
                                        <p:attrNameLst>
                                          <p:attrName>style.visibility</p:attrName>
                                        </p:attrNameLst>
                                      </p:cBhvr>
                                      <p:to>
                                        <p:strVal val="visible"/>
                                      </p:to>
                                    </p:set>
                                    <p:anim calcmode="lin" valueType="num">
                                      <p:cBhvr>
                                        <p:cTn id="23" dur="500" fill="hold"/>
                                        <p:tgtEl>
                                          <p:spTgt spid="23595"/>
                                        </p:tgtEl>
                                        <p:attrNameLst>
                                          <p:attrName>ppt_w</p:attrName>
                                        </p:attrNameLst>
                                      </p:cBhvr>
                                      <p:tavLst>
                                        <p:tav tm="0">
                                          <p:val>
                                            <p:fltVal val="0"/>
                                          </p:val>
                                        </p:tav>
                                        <p:tav tm="100000">
                                          <p:val>
                                            <p:strVal val="#ppt_w"/>
                                          </p:val>
                                        </p:tav>
                                      </p:tavLst>
                                    </p:anim>
                                    <p:anim calcmode="lin" valueType="num">
                                      <p:cBhvr>
                                        <p:cTn id="24" dur="500" fill="hold"/>
                                        <p:tgtEl>
                                          <p:spTgt spid="23595"/>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23597"/>
                                        </p:tgtEl>
                                        <p:attrNameLst>
                                          <p:attrName>style.visibility</p:attrName>
                                        </p:attrNameLst>
                                      </p:cBhvr>
                                      <p:to>
                                        <p:strVal val="visible"/>
                                      </p:to>
                                    </p:set>
                                    <p:anim calcmode="lin" valueType="num">
                                      <p:cBhvr>
                                        <p:cTn id="27" dur="500" fill="hold"/>
                                        <p:tgtEl>
                                          <p:spTgt spid="23597"/>
                                        </p:tgtEl>
                                        <p:attrNameLst>
                                          <p:attrName>ppt_w</p:attrName>
                                        </p:attrNameLst>
                                      </p:cBhvr>
                                      <p:tavLst>
                                        <p:tav tm="0">
                                          <p:val>
                                            <p:fltVal val="0"/>
                                          </p:val>
                                        </p:tav>
                                        <p:tav tm="100000">
                                          <p:val>
                                            <p:strVal val="#ppt_w"/>
                                          </p:val>
                                        </p:tav>
                                      </p:tavLst>
                                    </p:anim>
                                    <p:anim calcmode="lin" valueType="num">
                                      <p:cBhvr>
                                        <p:cTn id="28" dur="500" fill="hold"/>
                                        <p:tgtEl>
                                          <p:spTgt spid="235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92" grpId="0" animBg="1"/>
      <p:bldP spid="23593" grpId="0"/>
      <p:bldP spid="23594" grpId="0"/>
      <p:bldP spid="23595" grpId="0"/>
      <p:bldP spid="23597"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投影片編號版面配置區 5"/>
          <p:cNvSpPr>
            <a:spLocks noGrp="1"/>
          </p:cNvSpPr>
          <p:nvPr>
            <p:ph type="sldNum" sz="quarter" idx="12"/>
          </p:nvPr>
        </p:nvSpPr>
        <p:spPr/>
        <p:txBody>
          <a:bodyPr/>
          <a:lstStyle/>
          <a:p>
            <a:fld id="{2A194489-A5F3-4877-A9CC-33B9971F30D0}" type="slidenum">
              <a:rPr lang="en-US" altLang="zh-TW"/>
              <a:pPr/>
              <a:t>110</a:t>
            </a:fld>
            <a:endParaRPr lang="en-US" altLang="zh-TW"/>
          </a:p>
        </p:txBody>
      </p:sp>
      <p:sp>
        <p:nvSpPr>
          <p:cNvPr id="171010" name="Rectangle 2"/>
          <p:cNvSpPr>
            <a:spLocks noGrp="1" noChangeArrowheads="1"/>
          </p:cNvSpPr>
          <p:nvPr>
            <p:ph type="title"/>
          </p:nvPr>
        </p:nvSpPr>
        <p:spPr/>
        <p:txBody>
          <a:bodyPr/>
          <a:lstStyle/>
          <a:p>
            <a:r>
              <a:rPr lang="en-US" altLang="zh-TW" sz="3600"/>
              <a:t>while</a:t>
            </a:r>
            <a:r>
              <a:rPr lang="zh-TW" altLang="en-US" sz="3600"/>
              <a:t>敘述的流程圖</a:t>
            </a:r>
          </a:p>
        </p:txBody>
      </p:sp>
      <p:sp>
        <p:nvSpPr>
          <p:cNvPr id="171013" name="Freeform 5"/>
          <p:cNvSpPr>
            <a:spLocks/>
          </p:cNvSpPr>
          <p:nvPr/>
        </p:nvSpPr>
        <p:spPr bwMode="auto">
          <a:xfrm>
            <a:off x="4224338" y="2133600"/>
            <a:ext cx="1587" cy="631825"/>
          </a:xfrm>
          <a:custGeom>
            <a:avLst/>
            <a:gdLst/>
            <a:ahLst/>
            <a:cxnLst>
              <a:cxn ang="0">
                <a:pos x="0" y="0"/>
              </a:cxn>
              <a:cxn ang="0">
                <a:pos x="0" y="555"/>
              </a:cxn>
            </a:cxnLst>
            <a:rect l="0" t="0" r="r" b="b"/>
            <a:pathLst>
              <a:path w="1" h="555">
                <a:moveTo>
                  <a:pt x="0" y="0"/>
                </a:moveTo>
                <a:lnTo>
                  <a:pt x="0" y="555"/>
                </a:lnTo>
              </a:path>
            </a:pathLst>
          </a:custGeom>
          <a:noFill/>
          <a:ln w="28575">
            <a:solidFill>
              <a:srgbClr val="000000"/>
            </a:solidFill>
            <a:round/>
            <a:headEnd type="none" w="med" len="med"/>
            <a:tailEnd type="arrow" w="med" len="med"/>
          </a:ln>
        </p:spPr>
        <p:txBody>
          <a:bodyPr/>
          <a:lstStyle/>
          <a:p>
            <a:endParaRPr lang="zh-TW" altLang="en-US"/>
          </a:p>
        </p:txBody>
      </p:sp>
      <p:sp>
        <p:nvSpPr>
          <p:cNvPr id="171014" name="AutoShape 6"/>
          <p:cNvSpPr>
            <a:spLocks noChangeArrowheads="1"/>
          </p:cNvSpPr>
          <p:nvPr/>
        </p:nvSpPr>
        <p:spPr bwMode="auto">
          <a:xfrm>
            <a:off x="2100263" y="2765425"/>
            <a:ext cx="4246562" cy="820738"/>
          </a:xfrm>
          <a:prstGeom prst="flowChartDecision">
            <a:avLst/>
          </a:prstGeom>
          <a:solidFill>
            <a:srgbClr val="FFFFFF"/>
          </a:solidFill>
          <a:ln w="28575">
            <a:solidFill>
              <a:srgbClr val="000000"/>
            </a:solidFill>
            <a:miter lim="800000"/>
            <a:headEnd/>
            <a:tailEnd/>
          </a:ln>
        </p:spPr>
        <p:txBody>
          <a:bodyPr lIns="0" tIns="0" rIns="0" bIns="0"/>
          <a:lstStyle/>
          <a:p>
            <a:pPr algn="ctr" eaLnBrk="0" hangingPunct="0">
              <a:spcBef>
                <a:spcPts val="500"/>
              </a:spcBef>
              <a:spcAft>
                <a:spcPts val="500"/>
              </a:spcAft>
            </a:pPr>
            <a:r>
              <a:rPr kumimoji="0" lang="zh-TW" altLang="en-US" sz="2400" b="1">
                <a:latin typeface="Arial" charset="0"/>
                <a:ea typeface="標楷體" pitchFamily="65" charset="-120"/>
              </a:rPr>
              <a:t>條件</a:t>
            </a:r>
            <a:r>
              <a:rPr kumimoji="0" lang="en-US" altLang="zh-TW" sz="2400" b="1">
                <a:latin typeface="Arial" charset="0"/>
                <a:ea typeface="標楷體" pitchFamily="65" charset="-120"/>
              </a:rPr>
              <a:t>i&lt;10</a:t>
            </a:r>
          </a:p>
        </p:txBody>
      </p:sp>
      <p:sp>
        <p:nvSpPr>
          <p:cNvPr id="171015" name="Rectangle 7"/>
          <p:cNvSpPr>
            <a:spLocks noChangeArrowheads="1"/>
          </p:cNvSpPr>
          <p:nvPr/>
        </p:nvSpPr>
        <p:spPr bwMode="auto">
          <a:xfrm>
            <a:off x="3081338" y="4184650"/>
            <a:ext cx="2286000" cy="828675"/>
          </a:xfrm>
          <a:prstGeom prst="rect">
            <a:avLst/>
          </a:prstGeom>
          <a:solidFill>
            <a:srgbClr val="FFFFFF"/>
          </a:solidFill>
          <a:ln w="28575">
            <a:solidFill>
              <a:srgbClr val="000000"/>
            </a:solidFill>
            <a:miter lim="800000"/>
            <a:headEnd/>
            <a:tailEnd/>
          </a:ln>
        </p:spPr>
        <p:txBody>
          <a:bodyPr lIns="0" tIns="36000" rIns="0" bIns="0"/>
          <a:lstStyle/>
          <a:p>
            <a:pPr algn="ctr" eaLnBrk="0" hangingPunct="0"/>
            <a:r>
              <a:rPr kumimoji="0" lang="en-US" altLang="zh-TW" sz="2400" b="1">
                <a:latin typeface="Arial" charset="0"/>
              </a:rPr>
              <a:t>print(i)</a:t>
            </a:r>
          </a:p>
          <a:p>
            <a:pPr algn="ctr" eaLnBrk="0" hangingPunct="0"/>
            <a:r>
              <a:rPr kumimoji="0" lang="en-US" altLang="zh-TW" sz="2400" b="1">
                <a:latin typeface="Arial" charset="0"/>
              </a:rPr>
              <a:t>i++</a:t>
            </a:r>
          </a:p>
        </p:txBody>
      </p:sp>
      <p:sp>
        <p:nvSpPr>
          <p:cNvPr id="171016" name="Freeform 8"/>
          <p:cNvSpPr>
            <a:spLocks/>
          </p:cNvSpPr>
          <p:nvPr/>
        </p:nvSpPr>
        <p:spPr bwMode="auto">
          <a:xfrm flipH="1">
            <a:off x="4140200" y="5013325"/>
            <a:ext cx="71438" cy="617538"/>
          </a:xfrm>
          <a:custGeom>
            <a:avLst/>
            <a:gdLst/>
            <a:ahLst/>
            <a:cxnLst>
              <a:cxn ang="0">
                <a:pos x="0" y="0"/>
              </a:cxn>
              <a:cxn ang="0">
                <a:pos x="0" y="732"/>
              </a:cxn>
            </a:cxnLst>
            <a:rect l="0" t="0" r="r" b="b"/>
            <a:pathLst>
              <a:path w="1" h="732">
                <a:moveTo>
                  <a:pt x="0" y="0"/>
                </a:moveTo>
                <a:lnTo>
                  <a:pt x="0" y="732"/>
                </a:lnTo>
              </a:path>
            </a:pathLst>
          </a:custGeom>
          <a:noFill/>
          <a:ln w="28575">
            <a:solidFill>
              <a:srgbClr val="000000"/>
            </a:solidFill>
            <a:round/>
            <a:headEnd type="none" w="med" len="med"/>
            <a:tailEnd type="arrow" w="med" len="med"/>
          </a:ln>
        </p:spPr>
        <p:txBody>
          <a:bodyPr/>
          <a:lstStyle/>
          <a:p>
            <a:endParaRPr lang="zh-TW" altLang="en-US"/>
          </a:p>
        </p:txBody>
      </p:sp>
      <p:sp>
        <p:nvSpPr>
          <p:cNvPr id="171017" name="Freeform 9"/>
          <p:cNvSpPr>
            <a:spLocks/>
          </p:cNvSpPr>
          <p:nvPr/>
        </p:nvSpPr>
        <p:spPr bwMode="auto">
          <a:xfrm>
            <a:off x="1447800" y="5634038"/>
            <a:ext cx="2765425" cy="4762"/>
          </a:xfrm>
          <a:custGeom>
            <a:avLst/>
            <a:gdLst/>
            <a:ahLst/>
            <a:cxnLst>
              <a:cxn ang="0">
                <a:pos x="1524" y="0"/>
              </a:cxn>
              <a:cxn ang="0">
                <a:pos x="0" y="4"/>
              </a:cxn>
            </a:cxnLst>
            <a:rect l="0" t="0" r="r" b="b"/>
            <a:pathLst>
              <a:path w="1524" h="4">
                <a:moveTo>
                  <a:pt x="1524" y="0"/>
                </a:moveTo>
                <a:lnTo>
                  <a:pt x="0" y="4"/>
                </a:lnTo>
              </a:path>
            </a:pathLst>
          </a:custGeom>
          <a:noFill/>
          <a:ln w="28575">
            <a:solidFill>
              <a:srgbClr val="000000"/>
            </a:solidFill>
            <a:round/>
            <a:headEnd type="none" w="med" len="med"/>
            <a:tailEnd type="arrow" w="med" len="med"/>
          </a:ln>
        </p:spPr>
        <p:txBody>
          <a:bodyPr/>
          <a:lstStyle/>
          <a:p>
            <a:endParaRPr lang="zh-TW" altLang="en-US"/>
          </a:p>
        </p:txBody>
      </p:sp>
      <p:sp>
        <p:nvSpPr>
          <p:cNvPr id="171018" name="Line 10"/>
          <p:cNvSpPr>
            <a:spLocks noChangeShapeType="1"/>
          </p:cNvSpPr>
          <p:nvPr/>
        </p:nvSpPr>
        <p:spPr bwMode="auto">
          <a:xfrm flipV="1">
            <a:off x="1447800" y="2355850"/>
            <a:ext cx="0" cy="3281363"/>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71019" name="Freeform 11"/>
          <p:cNvSpPr>
            <a:spLocks/>
          </p:cNvSpPr>
          <p:nvPr/>
        </p:nvSpPr>
        <p:spPr bwMode="auto">
          <a:xfrm>
            <a:off x="6302375" y="3173413"/>
            <a:ext cx="1023938" cy="4762"/>
          </a:xfrm>
          <a:custGeom>
            <a:avLst/>
            <a:gdLst/>
            <a:ahLst/>
            <a:cxnLst>
              <a:cxn ang="0">
                <a:pos x="0" y="0"/>
              </a:cxn>
              <a:cxn ang="0">
                <a:pos x="564" y="4"/>
              </a:cxn>
            </a:cxnLst>
            <a:rect l="0" t="0" r="r" b="b"/>
            <a:pathLst>
              <a:path w="564" h="4">
                <a:moveTo>
                  <a:pt x="0" y="0"/>
                </a:moveTo>
                <a:lnTo>
                  <a:pt x="564" y="4"/>
                </a:lnTo>
              </a:path>
            </a:pathLst>
          </a:custGeom>
          <a:noFill/>
          <a:ln w="28575">
            <a:solidFill>
              <a:srgbClr val="000000"/>
            </a:solidFill>
            <a:round/>
            <a:headEnd type="none" w="med" len="med"/>
            <a:tailEnd type="arrow" w="med" len="med"/>
          </a:ln>
        </p:spPr>
        <p:txBody>
          <a:bodyPr/>
          <a:lstStyle/>
          <a:p>
            <a:endParaRPr lang="zh-TW" altLang="en-US"/>
          </a:p>
        </p:txBody>
      </p:sp>
      <p:sp>
        <p:nvSpPr>
          <p:cNvPr id="171020" name="Line 12"/>
          <p:cNvSpPr>
            <a:spLocks noChangeShapeType="1"/>
          </p:cNvSpPr>
          <p:nvPr/>
        </p:nvSpPr>
        <p:spPr bwMode="auto">
          <a:xfrm>
            <a:off x="7326313" y="3176588"/>
            <a:ext cx="0" cy="1846262"/>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71021" name="AutoShape 13"/>
          <p:cNvSpPr>
            <a:spLocks noChangeArrowheads="1"/>
          </p:cNvSpPr>
          <p:nvPr/>
        </p:nvSpPr>
        <p:spPr bwMode="auto">
          <a:xfrm>
            <a:off x="6346825" y="5005388"/>
            <a:ext cx="1958975" cy="615950"/>
          </a:xfrm>
          <a:prstGeom prst="flowChartTerminator">
            <a:avLst/>
          </a:prstGeom>
          <a:solidFill>
            <a:srgbClr val="FFFFFF"/>
          </a:solidFill>
          <a:ln w="28575">
            <a:solidFill>
              <a:srgbClr val="000000"/>
            </a:solidFill>
            <a:miter lim="800000"/>
            <a:headEnd/>
            <a:tailEnd/>
          </a:ln>
        </p:spPr>
        <p:txBody>
          <a:bodyPr/>
          <a:lstStyle/>
          <a:p>
            <a:pPr algn="ctr" eaLnBrk="0" hangingPunct="0"/>
            <a:r>
              <a:rPr kumimoji="0" lang="zh-TW" altLang="en-US" sz="2400" b="1">
                <a:latin typeface="Arial" charset="0"/>
                <a:ea typeface="標楷體" pitchFamily="65" charset="-120"/>
              </a:rPr>
              <a:t>結束</a:t>
            </a:r>
            <a:endParaRPr kumimoji="0" lang="zh-TW" altLang="en-US" sz="2400" b="1">
              <a:latin typeface="Arial" charset="0"/>
            </a:endParaRPr>
          </a:p>
        </p:txBody>
      </p:sp>
      <p:sp>
        <p:nvSpPr>
          <p:cNvPr id="171022" name="Text Box 14"/>
          <p:cNvSpPr txBox="1">
            <a:spLocks noChangeArrowheads="1"/>
          </p:cNvSpPr>
          <p:nvPr/>
        </p:nvSpPr>
        <p:spPr bwMode="auto">
          <a:xfrm>
            <a:off x="6486525" y="2749550"/>
            <a:ext cx="652463" cy="409575"/>
          </a:xfrm>
          <a:prstGeom prst="rect">
            <a:avLst/>
          </a:prstGeom>
          <a:noFill/>
          <a:ln w="9525">
            <a:noFill/>
            <a:miter lim="800000"/>
            <a:headEnd/>
            <a:tailEnd/>
          </a:ln>
        </p:spPr>
        <p:txBody>
          <a:bodyPr lIns="0" tIns="0" rIns="0" bIns="0"/>
          <a:lstStyle/>
          <a:p>
            <a:pPr algn="ctr" eaLnBrk="0" hangingPunct="0"/>
            <a:r>
              <a:rPr kumimoji="0" lang="en-US" altLang="zh-TW" sz="2400" b="1">
                <a:latin typeface="Arial" charset="0"/>
                <a:ea typeface="標楷體" pitchFamily="65" charset="-120"/>
              </a:rPr>
              <a:t>N</a:t>
            </a:r>
          </a:p>
        </p:txBody>
      </p:sp>
      <p:sp>
        <p:nvSpPr>
          <p:cNvPr id="171023" name="Text Box 15"/>
          <p:cNvSpPr txBox="1">
            <a:spLocks noChangeArrowheads="1"/>
          </p:cNvSpPr>
          <p:nvPr/>
        </p:nvSpPr>
        <p:spPr bwMode="auto">
          <a:xfrm>
            <a:off x="3563938" y="3657600"/>
            <a:ext cx="555625" cy="304800"/>
          </a:xfrm>
          <a:prstGeom prst="rect">
            <a:avLst/>
          </a:prstGeom>
          <a:noFill/>
          <a:ln w="9525">
            <a:noFill/>
            <a:miter lim="800000"/>
            <a:headEnd/>
            <a:tailEnd/>
          </a:ln>
        </p:spPr>
        <p:txBody>
          <a:bodyPr lIns="0" tIns="0" rIns="0" bIns="0"/>
          <a:lstStyle/>
          <a:p>
            <a:pPr algn="ctr" eaLnBrk="0" hangingPunct="0"/>
            <a:r>
              <a:rPr kumimoji="0" lang="en-US" altLang="zh-TW" sz="2400" b="1">
                <a:latin typeface="Arial" charset="0"/>
              </a:rPr>
              <a:t>Y</a:t>
            </a:r>
          </a:p>
        </p:txBody>
      </p:sp>
      <p:sp>
        <p:nvSpPr>
          <p:cNvPr id="171024" name="Line 16"/>
          <p:cNvSpPr>
            <a:spLocks noChangeShapeType="1"/>
          </p:cNvSpPr>
          <p:nvPr/>
        </p:nvSpPr>
        <p:spPr bwMode="auto">
          <a:xfrm>
            <a:off x="4267200" y="3581400"/>
            <a:ext cx="0" cy="6096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71025" name="Line 17"/>
          <p:cNvSpPr>
            <a:spLocks noChangeShapeType="1"/>
          </p:cNvSpPr>
          <p:nvPr/>
        </p:nvSpPr>
        <p:spPr bwMode="auto">
          <a:xfrm>
            <a:off x="1447800" y="2362200"/>
            <a:ext cx="2743200" cy="0"/>
          </a:xfrm>
          <a:prstGeom prst="line">
            <a:avLst/>
          </a:prstGeom>
          <a:noFill/>
          <a:ln w="28575">
            <a:solidFill>
              <a:schemeClr val="tx1"/>
            </a:solidFill>
            <a:round/>
            <a:headEnd type="none" w="med" len="med"/>
            <a:tailEnd type="arrow" w="med" len="med"/>
          </a:ln>
          <a:effectLst/>
        </p:spPr>
        <p:txBody>
          <a:bodyPr lIns="90000" tIns="46800" rIns="90000" bIns="46800"/>
          <a:lstStyle/>
          <a:p>
            <a:endParaRPr lang="zh-TW" altLang="en-US"/>
          </a:p>
        </p:txBody>
      </p:sp>
      <p:sp>
        <p:nvSpPr>
          <p:cNvPr id="171027" name="AutoShape 1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5C6484DF-7CE5-4853-985C-D74A9F6DBB92}" type="slidenum">
              <a:rPr lang="en-US" altLang="zh-TW"/>
              <a:pPr/>
              <a:t>111</a:t>
            </a:fld>
            <a:endParaRPr lang="en-US" altLang="zh-TW"/>
          </a:p>
        </p:txBody>
      </p:sp>
      <p:sp>
        <p:nvSpPr>
          <p:cNvPr id="172034" name="Rectangle 2"/>
          <p:cNvSpPr>
            <a:spLocks noGrp="1" noChangeArrowheads="1"/>
          </p:cNvSpPr>
          <p:nvPr>
            <p:ph type="title"/>
          </p:nvPr>
        </p:nvSpPr>
        <p:spPr>
          <a:xfrm>
            <a:off x="838200" y="609600"/>
            <a:ext cx="7620000" cy="762000"/>
          </a:xfrm>
        </p:spPr>
        <p:txBody>
          <a:bodyPr/>
          <a:lstStyle/>
          <a:p>
            <a:r>
              <a:rPr lang="en-US" altLang="zh-TW" sz="3600"/>
              <a:t>Ch5_9 while</a:t>
            </a:r>
          </a:p>
        </p:txBody>
      </p:sp>
      <p:sp>
        <p:nvSpPr>
          <p:cNvPr id="172036" name="Rectangle 4"/>
          <p:cNvSpPr>
            <a:spLocks noChangeArrowheads="1"/>
          </p:cNvSpPr>
          <p:nvPr/>
        </p:nvSpPr>
        <p:spPr bwMode="auto">
          <a:xfrm>
            <a:off x="838200" y="1600200"/>
            <a:ext cx="5894388" cy="4133850"/>
          </a:xfrm>
          <a:prstGeom prst="rect">
            <a:avLst/>
          </a:prstGeom>
          <a:solidFill>
            <a:srgbClr val="FFFFFF"/>
          </a:solidFill>
          <a:ln w="9525">
            <a:noFill/>
            <a:miter lim="800000"/>
            <a:headEnd/>
            <a:tailEnd/>
          </a:ln>
          <a:effectLst/>
        </p:spPr>
        <p:txBody>
          <a:bodyPr/>
          <a:lstStyle/>
          <a:p>
            <a:pPr marL="533400" indent="-533400">
              <a:lnSpc>
                <a:spcPct val="90000"/>
              </a:lnSpc>
              <a:spcBef>
                <a:spcPct val="20000"/>
              </a:spcBef>
            </a:pPr>
            <a:r>
              <a:rPr lang="en-US" altLang="zh-TW" sz="2400" b="1">
                <a:ea typeface="標楷體" pitchFamily="65" charset="-120"/>
              </a:rPr>
              <a:t>Ch5_9 </a:t>
            </a:r>
            <a:r>
              <a:rPr lang="zh-TW" altLang="en-US" sz="2400" b="1">
                <a:ea typeface="標楷體" pitchFamily="65" charset="-120"/>
              </a:rPr>
              <a:t>計算出</a:t>
            </a:r>
            <a:r>
              <a:rPr lang="en-US" altLang="zh-TW" sz="2400" b="1">
                <a:ea typeface="標楷體" pitchFamily="65" charset="-120"/>
              </a:rPr>
              <a:t>1</a:t>
            </a:r>
            <a:r>
              <a:rPr lang="zh-TW" altLang="en-US" sz="2400" b="1">
                <a:ea typeface="標楷體" pitchFamily="65" charset="-120"/>
              </a:rPr>
              <a:t>加至</a:t>
            </a:r>
            <a:r>
              <a:rPr lang="en-US" altLang="zh-TW" sz="2400" b="1">
                <a:ea typeface="標楷體" pitchFamily="65" charset="-120"/>
              </a:rPr>
              <a:t>100</a:t>
            </a:r>
          </a:p>
          <a:p>
            <a:pPr marL="533400" indent="-533400">
              <a:lnSpc>
                <a:spcPct val="90000"/>
              </a:lnSpc>
              <a:spcBef>
                <a:spcPct val="20000"/>
              </a:spcBef>
            </a:pPr>
            <a:r>
              <a:rPr lang="en-US" altLang="zh-TW" sz="2400">
                <a:latin typeface="Courier New" pitchFamily="49" charset="0"/>
                <a:ea typeface="標楷體" pitchFamily="65" charset="-120"/>
              </a:rPr>
              <a:t>1 #include&lt;stdio.h&gt;</a:t>
            </a:r>
          </a:p>
          <a:p>
            <a:pPr marL="533400" indent="-533400">
              <a:lnSpc>
                <a:spcPct val="90000"/>
              </a:lnSpc>
              <a:spcBef>
                <a:spcPct val="20000"/>
              </a:spcBef>
            </a:pPr>
            <a:r>
              <a:rPr lang="en-US" altLang="zh-TW" sz="2400">
                <a:latin typeface="Courier New" pitchFamily="49" charset="0"/>
                <a:ea typeface="標楷體" pitchFamily="65" charset="-120"/>
              </a:rPr>
              <a:t>2 main(){</a:t>
            </a:r>
            <a:endParaRPr lang="en-US" altLang="zh-TW" sz="2400">
              <a:latin typeface="Courier New" pitchFamily="49" charset="0"/>
            </a:endParaRPr>
          </a:p>
          <a:p>
            <a:pPr marL="533400" indent="-533400">
              <a:lnSpc>
                <a:spcPct val="90000"/>
              </a:lnSpc>
              <a:spcBef>
                <a:spcPct val="20000"/>
              </a:spcBef>
            </a:pPr>
            <a:r>
              <a:rPr lang="en-US" altLang="zh-TW" sz="2400">
                <a:latin typeface="Courier New" pitchFamily="49" charset="0"/>
                <a:ea typeface="標楷體" pitchFamily="65" charset="-120"/>
              </a:rPr>
              <a:t>3   int i=1, sum=0;</a:t>
            </a:r>
            <a:endParaRPr lang="en-US" altLang="zh-TW" sz="2400">
              <a:latin typeface="Courier New" pitchFamily="49" charset="0"/>
            </a:endParaRPr>
          </a:p>
          <a:p>
            <a:pPr marL="533400" indent="-533400">
              <a:lnSpc>
                <a:spcPct val="90000"/>
              </a:lnSpc>
              <a:spcBef>
                <a:spcPct val="20000"/>
              </a:spcBef>
            </a:pPr>
            <a:r>
              <a:rPr lang="en-US" altLang="zh-TW" sz="2400">
                <a:latin typeface="Courier New" pitchFamily="49" charset="0"/>
                <a:ea typeface="標楷體" pitchFamily="65" charset="-120"/>
              </a:rPr>
              <a:t>4</a:t>
            </a:r>
            <a:endParaRPr lang="en-US" altLang="zh-TW" sz="2400">
              <a:latin typeface="Courier New" pitchFamily="49" charset="0"/>
            </a:endParaRPr>
          </a:p>
          <a:p>
            <a:pPr marL="533400" indent="-533400">
              <a:lnSpc>
                <a:spcPct val="90000"/>
              </a:lnSpc>
              <a:spcBef>
                <a:spcPct val="20000"/>
              </a:spcBef>
            </a:pPr>
            <a:r>
              <a:rPr lang="en-US" altLang="zh-TW" sz="2400">
                <a:latin typeface="Courier New" pitchFamily="49" charset="0"/>
                <a:ea typeface="標楷體" pitchFamily="65" charset="-120"/>
              </a:rPr>
              <a:t>5</a:t>
            </a:r>
          </a:p>
          <a:p>
            <a:pPr marL="533400" indent="-533400">
              <a:lnSpc>
                <a:spcPct val="90000"/>
              </a:lnSpc>
              <a:spcBef>
                <a:spcPct val="20000"/>
              </a:spcBef>
            </a:pPr>
            <a:r>
              <a:rPr lang="en-US" altLang="zh-TW" sz="2400">
                <a:latin typeface="Courier New" pitchFamily="49" charset="0"/>
                <a:ea typeface="標楷體" pitchFamily="65" charset="-120"/>
              </a:rPr>
              <a:t>6</a:t>
            </a:r>
            <a:endParaRPr lang="en-US" altLang="zh-TW" sz="2400">
              <a:solidFill>
                <a:srgbClr val="FF3300"/>
              </a:solidFill>
              <a:latin typeface="Courier New" pitchFamily="49" charset="0"/>
            </a:endParaRPr>
          </a:p>
          <a:p>
            <a:pPr marL="533400" indent="-533400">
              <a:lnSpc>
                <a:spcPct val="90000"/>
              </a:lnSpc>
              <a:spcBef>
                <a:spcPct val="20000"/>
              </a:spcBef>
            </a:pPr>
            <a:r>
              <a:rPr lang="en-US" altLang="zh-TW" sz="2400">
                <a:latin typeface="Courier New" pitchFamily="49" charset="0"/>
                <a:ea typeface="標楷體" pitchFamily="65" charset="-120"/>
              </a:rPr>
              <a:t>7</a:t>
            </a:r>
            <a:endParaRPr lang="en-US" altLang="zh-TW" sz="2400">
              <a:latin typeface="Courier New" pitchFamily="49" charset="0"/>
            </a:endParaRPr>
          </a:p>
          <a:p>
            <a:pPr marL="533400" indent="-533400">
              <a:lnSpc>
                <a:spcPct val="90000"/>
              </a:lnSpc>
              <a:spcBef>
                <a:spcPct val="20000"/>
              </a:spcBef>
            </a:pPr>
            <a:r>
              <a:rPr lang="en-US" altLang="zh-TW" sz="2400">
                <a:latin typeface="Courier New" pitchFamily="49" charset="0"/>
                <a:ea typeface="標楷體" pitchFamily="65" charset="-120"/>
              </a:rPr>
              <a:t>8   printf("sum = %i\n", sum);</a:t>
            </a:r>
          </a:p>
          <a:p>
            <a:pPr marL="533400" indent="-533400">
              <a:lnSpc>
                <a:spcPct val="90000"/>
              </a:lnSpc>
              <a:spcBef>
                <a:spcPct val="20000"/>
              </a:spcBef>
            </a:pPr>
            <a:r>
              <a:rPr lang="en-US" altLang="zh-TW" sz="2400">
                <a:latin typeface="Courier New" pitchFamily="49" charset="0"/>
                <a:ea typeface="標楷體" pitchFamily="65" charset="-120"/>
              </a:rPr>
              <a:t>9 }</a:t>
            </a:r>
            <a:endParaRPr lang="en-US" altLang="zh-TW" sz="1800">
              <a:ea typeface="標楷體" pitchFamily="65" charset="-120"/>
            </a:endParaRPr>
          </a:p>
        </p:txBody>
      </p:sp>
      <p:sp>
        <p:nvSpPr>
          <p:cNvPr id="172037" name="Text Box 5"/>
          <p:cNvSpPr txBox="1">
            <a:spLocks noChangeArrowheads="1"/>
          </p:cNvSpPr>
          <p:nvPr/>
        </p:nvSpPr>
        <p:spPr bwMode="auto">
          <a:xfrm>
            <a:off x="4932363" y="5516563"/>
            <a:ext cx="2376487" cy="528637"/>
          </a:xfrm>
          <a:prstGeom prst="rect">
            <a:avLst/>
          </a:prstGeom>
          <a:solidFill>
            <a:srgbClr val="FFFFFF"/>
          </a:solidFill>
          <a:ln w="9525">
            <a:solidFill>
              <a:schemeClr val="tx1"/>
            </a:solidFill>
            <a:miter lim="800000"/>
            <a:headEnd/>
            <a:tailEnd/>
          </a:ln>
          <a:effectLst/>
        </p:spPr>
        <p:txBody>
          <a:bodyPr lIns="90000" tIns="46800" rIns="90000" bIns="46800">
            <a:spAutoFit/>
          </a:bodyPr>
          <a:lstStyle/>
          <a:p>
            <a:r>
              <a:rPr lang="en-US" altLang="zh-TW" sz="2800">
                <a:latin typeface="Courier New" pitchFamily="49" charset="0"/>
              </a:rPr>
              <a:t>sum = 5050</a:t>
            </a:r>
          </a:p>
        </p:txBody>
      </p:sp>
      <p:sp>
        <p:nvSpPr>
          <p:cNvPr id="172040" name="Rectangle 8"/>
          <p:cNvSpPr>
            <a:spLocks noChangeArrowheads="1"/>
          </p:cNvSpPr>
          <p:nvPr/>
        </p:nvSpPr>
        <p:spPr bwMode="auto">
          <a:xfrm>
            <a:off x="5486400" y="1676400"/>
            <a:ext cx="3048000" cy="2362200"/>
          </a:xfrm>
          <a:prstGeom prst="rect">
            <a:avLst/>
          </a:prstGeom>
          <a:solidFill>
            <a:srgbClr val="FFFFFF"/>
          </a:solidFill>
          <a:ln w="9525">
            <a:solidFill>
              <a:schemeClr val="tx1"/>
            </a:solidFill>
            <a:miter lim="800000"/>
            <a:headEnd/>
            <a:tailEnd/>
          </a:ln>
          <a:effectLst/>
        </p:spPr>
        <p:txBody>
          <a:bodyPr/>
          <a:lstStyle/>
          <a:p>
            <a:pPr>
              <a:spcBef>
                <a:spcPct val="20000"/>
              </a:spcBef>
            </a:pPr>
            <a:r>
              <a:rPr lang="en-US" altLang="zh-TW" sz="1800">
                <a:solidFill>
                  <a:srgbClr val="FF3300"/>
                </a:solidFill>
                <a:latin typeface="Courier New" pitchFamily="49" charset="0"/>
                <a:ea typeface="標楷體" pitchFamily="65" charset="-120"/>
              </a:rPr>
              <a:t>(i=1)  </a:t>
            </a:r>
            <a:r>
              <a:rPr lang="en-US" altLang="zh-TW" sz="1800">
                <a:latin typeface="Courier New" pitchFamily="49" charset="0"/>
                <a:ea typeface="標楷體" pitchFamily="65" charset="-120"/>
              </a:rPr>
              <a:t>sum=sum+1;</a:t>
            </a:r>
          </a:p>
          <a:p>
            <a:pPr>
              <a:spcBef>
                <a:spcPct val="20000"/>
              </a:spcBef>
            </a:pPr>
            <a:r>
              <a:rPr lang="en-US" altLang="zh-TW" sz="1800">
                <a:solidFill>
                  <a:srgbClr val="FF3300"/>
                </a:solidFill>
                <a:latin typeface="Courier New" pitchFamily="49" charset="0"/>
                <a:ea typeface="標楷體" pitchFamily="65" charset="-120"/>
              </a:rPr>
              <a:t>(i=2)  </a:t>
            </a:r>
            <a:r>
              <a:rPr lang="en-US" altLang="zh-TW" sz="1800">
                <a:latin typeface="Courier New" pitchFamily="49" charset="0"/>
                <a:ea typeface="標楷體" pitchFamily="65" charset="-120"/>
              </a:rPr>
              <a:t>sum=sum+2;</a:t>
            </a:r>
          </a:p>
          <a:p>
            <a:pPr>
              <a:spcBef>
                <a:spcPct val="20000"/>
              </a:spcBef>
            </a:pPr>
            <a:r>
              <a:rPr lang="en-US" altLang="zh-TW" sz="1800">
                <a:solidFill>
                  <a:srgbClr val="FF3300"/>
                </a:solidFill>
                <a:latin typeface="Courier New" pitchFamily="49" charset="0"/>
                <a:ea typeface="標楷體" pitchFamily="65" charset="-120"/>
              </a:rPr>
              <a:t>(i=3)  </a:t>
            </a:r>
            <a:r>
              <a:rPr lang="en-US" altLang="zh-TW" sz="1800">
                <a:latin typeface="Courier New" pitchFamily="49" charset="0"/>
                <a:ea typeface="標楷體" pitchFamily="65" charset="-120"/>
              </a:rPr>
              <a:t>sum=sum+3;</a:t>
            </a:r>
          </a:p>
          <a:p>
            <a:pPr>
              <a:spcBef>
                <a:spcPct val="20000"/>
              </a:spcBef>
            </a:pPr>
            <a:r>
              <a:rPr lang="en-US" altLang="zh-TW" sz="1800">
                <a:solidFill>
                  <a:srgbClr val="FF3300"/>
                </a:solidFill>
                <a:latin typeface="Courier New" pitchFamily="49" charset="0"/>
                <a:ea typeface="標楷體" pitchFamily="65" charset="-120"/>
              </a:rPr>
              <a:t>...</a:t>
            </a:r>
          </a:p>
          <a:p>
            <a:pPr>
              <a:spcBef>
                <a:spcPct val="20000"/>
              </a:spcBef>
            </a:pPr>
            <a:r>
              <a:rPr lang="en-US" altLang="zh-TW" sz="1800">
                <a:solidFill>
                  <a:srgbClr val="FF3300"/>
                </a:solidFill>
                <a:latin typeface="Courier New" pitchFamily="49" charset="0"/>
                <a:ea typeface="標楷體" pitchFamily="65" charset="-120"/>
              </a:rPr>
              <a:t>(i=99) </a:t>
            </a:r>
            <a:r>
              <a:rPr lang="en-US" altLang="zh-TW" sz="1800">
                <a:latin typeface="Courier New" pitchFamily="49" charset="0"/>
                <a:ea typeface="標楷體" pitchFamily="65" charset="-120"/>
              </a:rPr>
              <a:t> sum=sum+99;</a:t>
            </a:r>
          </a:p>
          <a:p>
            <a:pPr>
              <a:spcBef>
                <a:spcPct val="20000"/>
              </a:spcBef>
            </a:pPr>
            <a:r>
              <a:rPr lang="en-US" altLang="zh-TW" sz="1800">
                <a:solidFill>
                  <a:srgbClr val="FF3300"/>
                </a:solidFill>
                <a:latin typeface="Courier New" pitchFamily="49" charset="0"/>
                <a:ea typeface="標楷體" pitchFamily="65" charset="-120"/>
              </a:rPr>
              <a:t>(i=100)</a:t>
            </a:r>
            <a:r>
              <a:rPr lang="en-US" altLang="zh-TW" sz="1800">
                <a:latin typeface="Courier New" pitchFamily="49" charset="0"/>
                <a:ea typeface="標楷體" pitchFamily="65" charset="-120"/>
              </a:rPr>
              <a:t> sum=sum+100;</a:t>
            </a:r>
          </a:p>
          <a:p>
            <a:pPr>
              <a:spcBef>
                <a:spcPct val="20000"/>
              </a:spcBef>
            </a:pPr>
            <a:r>
              <a:rPr lang="en-US" altLang="zh-TW" sz="1800">
                <a:solidFill>
                  <a:srgbClr val="FF3300"/>
                </a:solidFill>
                <a:latin typeface="Courier New" pitchFamily="49" charset="0"/>
                <a:ea typeface="標楷體" pitchFamily="65" charset="-120"/>
              </a:rPr>
              <a:t>(i=101)</a:t>
            </a:r>
          </a:p>
        </p:txBody>
      </p:sp>
      <p:sp>
        <p:nvSpPr>
          <p:cNvPr id="172041" name="Rectangle 9"/>
          <p:cNvSpPr>
            <a:spLocks noChangeArrowheads="1"/>
          </p:cNvSpPr>
          <p:nvPr/>
        </p:nvSpPr>
        <p:spPr bwMode="auto">
          <a:xfrm>
            <a:off x="1619250" y="3213100"/>
            <a:ext cx="3240088" cy="1584325"/>
          </a:xfrm>
          <a:prstGeom prst="rect">
            <a:avLst/>
          </a:prstGeom>
          <a:solidFill>
            <a:srgbClr val="FFFFFF"/>
          </a:solidFill>
          <a:ln w="9525">
            <a:solidFill>
              <a:srgbClr val="FF3300"/>
            </a:solidFill>
            <a:miter lim="800000"/>
            <a:headEnd/>
            <a:tailEnd/>
          </a:ln>
          <a:effectLst/>
        </p:spPr>
        <p:txBody>
          <a:bodyPr/>
          <a:lstStyle/>
          <a:p>
            <a:pPr marL="533400" indent="-533400">
              <a:lnSpc>
                <a:spcPct val="90000"/>
              </a:lnSpc>
              <a:spcBef>
                <a:spcPct val="20000"/>
              </a:spcBef>
            </a:pPr>
            <a:r>
              <a:rPr lang="en-US" altLang="zh-TW" sz="2400">
                <a:solidFill>
                  <a:srgbClr val="FF3300"/>
                </a:solidFill>
                <a:latin typeface="Courier New" pitchFamily="49" charset="0"/>
                <a:ea typeface="標楷體" pitchFamily="65" charset="-120"/>
              </a:rPr>
              <a:t>While (i&lt;=100)</a:t>
            </a:r>
            <a:r>
              <a:rPr lang="en-US" altLang="zh-TW" sz="2400">
                <a:latin typeface="Courier New" pitchFamily="49" charset="0"/>
                <a:ea typeface="標楷體" pitchFamily="65" charset="-120"/>
              </a:rPr>
              <a:t>{</a:t>
            </a:r>
            <a:endParaRPr lang="en-US" altLang="zh-TW" sz="2400">
              <a:latin typeface="Courier New" pitchFamily="49" charset="0"/>
            </a:endParaRPr>
          </a:p>
          <a:p>
            <a:pPr marL="533400" indent="-533400">
              <a:lnSpc>
                <a:spcPct val="90000"/>
              </a:lnSpc>
              <a:spcBef>
                <a:spcPct val="20000"/>
              </a:spcBef>
            </a:pPr>
            <a:r>
              <a:rPr lang="en-US" altLang="zh-TW" sz="2400">
                <a:latin typeface="Courier New" pitchFamily="49" charset="0"/>
                <a:ea typeface="標楷體" pitchFamily="65" charset="-120"/>
              </a:rPr>
              <a:t>	sum = sum +i;</a:t>
            </a:r>
          </a:p>
          <a:p>
            <a:pPr marL="533400" indent="-533400">
              <a:lnSpc>
                <a:spcPct val="90000"/>
              </a:lnSpc>
              <a:spcBef>
                <a:spcPct val="20000"/>
              </a:spcBef>
            </a:pPr>
            <a:r>
              <a:rPr lang="en-US" altLang="zh-TW" sz="2400">
                <a:solidFill>
                  <a:srgbClr val="FF3300"/>
                </a:solidFill>
                <a:latin typeface="Courier New" pitchFamily="49" charset="0"/>
                <a:ea typeface="標楷體" pitchFamily="65" charset="-120"/>
              </a:rPr>
              <a:t>	i++;</a:t>
            </a:r>
            <a:endParaRPr lang="en-US" altLang="zh-TW" sz="2400">
              <a:solidFill>
                <a:srgbClr val="FF3300"/>
              </a:solidFill>
              <a:latin typeface="Courier New" pitchFamily="49" charset="0"/>
            </a:endParaRPr>
          </a:p>
          <a:p>
            <a:pPr marL="533400" indent="-533400">
              <a:lnSpc>
                <a:spcPct val="90000"/>
              </a:lnSpc>
              <a:spcBef>
                <a:spcPct val="20000"/>
              </a:spcBef>
            </a:pPr>
            <a:r>
              <a:rPr lang="en-US" altLang="zh-TW" sz="2400">
                <a:latin typeface="Courier New" pitchFamily="49" charset="0"/>
                <a:ea typeface="標楷體" pitchFamily="65" charset="-120"/>
              </a:rPr>
              <a:t>}</a:t>
            </a:r>
            <a:endParaRPr lang="en-US" altLang="zh-TW" sz="2400">
              <a:latin typeface="Courier New" pitchFamily="49" charset="0"/>
            </a:endParaRPr>
          </a:p>
        </p:txBody>
      </p:sp>
      <p:sp>
        <p:nvSpPr>
          <p:cNvPr id="172042"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72043" name="Oval 11"/>
          <p:cNvSpPr>
            <a:spLocks noChangeArrowheads="1"/>
          </p:cNvSpPr>
          <p:nvPr/>
        </p:nvSpPr>
        <p:spPr bwMode="auto">
          <a:xfrm>
            <a:off x="3924300" y="3500438"/>
            <a:ext cx="720725" cy="720725"/>
          </a:xfrm>
          <a:prstGeom prst="ellipse">
            <a:avLst/>
          </a:prstGeom>
          <a:noFill/>
          <a:ln w="38100">
            <a:solidFill>
              <a:srgbClr val="FF0000"/>
            </a:solidFill>
            <a:round/>
            <a:headEnd/>
            <a:tailEnd/>
          </a:ln>
          <a:effectLst/>
        </p:spPr>
        <p:txBody>
          <a:bodyPr wrap="none" anchor="ctr"/>
          <a:lstStyle/>
          <a:p>
            <a:endParaRPr lang="zh-TW" altLang="en-US"/>
          </a:p>
        </p:txBody>
      </p:sp>
      <p:sp>
        <p:nvSpPr>
          <p:cNvPr id="172044" name="Oval 12"/>
          <p:cNvSpPr>
            <a:spLocks noChangeArrowheads="1"/>
          </p:cNvSpPr>
          <p:nvPr/>
        </p:nvSpPr>
        <p:spPr bwMode="auto">
          <a:xfrm>
            <a:off x="7308850" y="1700213"/>
            <a:ext cx="720725" cy="720725"/>
          </a:xfrm>
          <a:prstGeom prst="ellipse">
            <a:avLst/>
          </a:prstGeom>
          <a:noFill/>
          <a:ln w="38100">
            <a:solidFill>
              <a:srgbClr val="FF0000"/>
            </a:solidFill>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2040"/>
                                        </p:tgtEl>
                                        <p:attrNameLst>
                                          <p:attrName>style.visibility</p:attrName>
                                        </p:attrNameLst>
                                      </p:cBhvr>
                                      <p:to>
                                        <p:strVal val="visible"/>
                                      </p:to>
                                    </p:set>
                                    <p:anim calcmode="lin" valueType="num">
                                      <p:cBhvr>
                                        <p:cTn id="7" dur="500" fill="hold"/>
                                        <p:tgtEl>
                                          <p:spTgt spid="172040"/>
                                        </p:tgtEl>
                                        <p:attrNameLst>
                                          <p:attrName>ppt_w</p:attrName>
                                        </p:attrNameLst>
                                      </p:cBhvr>
                                      <p:tavLst>
                                        <p:tav tm="0">
                                          <p:val>
                                            <p:fltVal val="0"/>
                                          </p:val>
                                        </p:tav>
                                        <p:tav tm="100000">
                                          <p:val>
                                            <p:strVal val="#ppt_w"/>
                                          </p:val>
                                        </p:tav>
                                      </p:tavLst>
                                    </p:anim>
                                    <p:anim calcmode="lin" valueType="num">
                                      <p:cBhvr>
                                        <p:cTn id="8" dur="500" fill="hold"/>
                                        <p:tgtEl>
                                          <p:spTgt spid="17204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2041"/>
                                        </p:tgtEl>
                                        <p:attrNameLst>
                                          <p:attrName>style.visibility</p:attrName>
                                        </p:attrNameLst>
                                      </p:cBhvr>
                                      <p:to>
                                        <p:strVal val="visible"/>
                                      </p:to>
                                    </p:set>
                                    <p:anim calcmode="lin" valueType="num">
                                      <p:cBhvr>
                                        <p:cTn id="13" dur="500" fill="hold"/>
                                        <p:tgtEl>
                                          <p:spTgt spid="172041"/>
                                        </p:tgtEl>
                                        <p:attrNameLst>
                                          <p:attrName>ppt_w</p:attrName>
                                        </p:attrNameLst>
                                      </p:cBhvr>
                                      <p:tavLst>
                                        <p:tav tm="0">
                                          <p:val>
                                            <p:fltVal val="0"/>
                                          </p:val>
                                        </p:tav>
                                        <p:tav tm="100000">
                                          <p:val>
                                            <p:strVal val="#ppt_w"/>
                                          </p:val>
                                        </p:tav>
                                      </p:tavLst>
                                    </p:anim>
                                    <p:anim calcmode="lin" valueType="num">
                                      <p:cBhvr>
                                        <p:cTn id="14" dur="500" fill="hold"/>
                                        <p:tgtEl>
                                          <p:spTgt spid="172041"/>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2043"/>
                                        </p:tgtEl>
                                        <p:attrNameLst>
                                          <p:attrName>style.visibility</p:attrName>
                                        </p:attrNameLst>
                                      </p:cBhvr>
                                      <p:to>
                                        <p:strVal val="visible"/>
                                      </p:to>
                                    </p:set>
                                    <p:anim calcmode="lin" valueType="num">
                                      <p:cBhvr>
                                        <p:cTn id="19" dur="500" fill="hold"/>
                                        <p:tgtEl>
                                          <p:spTgt spid="172043"/>
                                        </p:tgtEl>
                                        <p:attrNameLst>
                                          <p:attrName>ppt_w</p:attrName>
                                        </p:attrNameLst>
                                      </p:cBhvr>
                                      <p:tavLst>
                                        <p:tav tm="0">
                                          <p:val>
                                            <p:fltVal val="0"/>
                                          </p:val>
                                        </p:tav>
                                        <p:tav tm="100000">
                                          <p:val>
                                            <p:strVal val="#ppt_w"/>
                                          </p:val>
                                        </p:tav>
                                      </p:tavLst>
                                    </p:anim>
                                    <p:anim calcmode="lin" valueType="num">
                                      <p:cBhvr>
                                        <p:cTn id="20" dur="500" fill="hold"/>
                                        <p:tgtEl>
                                          <p:spTgt spid="172043"/>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72044"/>
                                        </p:tgtEl>
                                        <p:attrNameLst>
                                          <p:attrName>style.visibility</p:attrName>
                                        </p:attrNameLst>
                                      </p:cBhvr>
                                      <p:to>
                                        <p:strVal val="visible"/>
                                      </p:to>
                                    </p:set>
                                    <p:anim calcmode="lin" valueType="num">
                                      <p:cBhvr>
                                        <p:cTn id="23" dur="500" fill="hold"/>
                                        <p:tgtEl>
                                          <p:spTgt spid="172044"/>
                                        </p:tgtEl>
                                        <p:attrNameLst>
                                          <p:attrName>ppt_w</p:attrName>
                                        </p:attrNameLst>
                                      </p:cBhvr>
                                      <p:tavLst>
                                        <p:tav tm="0">
                                          <p:val>
                                            <p:fltVal val="0"/>
                                          </p:val>
                                        </p:tav>
                                        <p:tav tm="100000">
                                          <p:val>
                                            <p:strVal val="#ppt_w"/>
                                          </p:val>
                                        </p:tav>
                                      </p:tavLst>
                                    </p:anim>
                                    <p:anim calcmode="lin" valueType="num">
                                      <p:cBhvr>
                                        <p:cTn id="24" dur="500" fill="hold"/>
                                        <p:tgtEl>
                                          <p:spTgt spid="172044"/>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72037"/>
                                        </p:tgtEl>
                                        <p:attrNameLst>
                                          <p:attrName>style.visibility</p:attrName>
                                        </p:attrNameLst>
                                      </p:cBhvr>
                                      <p:to>
                                        <p:strVal val="visible"/>
                                      </p:to>
                                    </p:set>
                                    <p:anim calcmode="lin" valueType="num">
                                      <p:cBhvr>
                                        <p:cTn id="27" dur="500" fill="hold"/>
                                        <p:tgtEl>
                                          <p:spTgt spid="172037"/>
                                        </p:tgtEl>
                                        <p:attrNameLst>
                                          <p:attrName>ppt_w</p:attrName>
                                        </p:attrNameLst>
                                      </p:cBhvr>
                                      <p:tavLst>
                                        <p:tav tm="0">
                                          <p:val>
                                            <p:fltVal val="0"/>
                                          </p:val>
                                        </p:tav>
                                        <p:tav tm="100000">
                                          <p:val>
                                            <p:strVal val="#ppt_w"/>
                                          </p:val>
                                        </p:tav>
                                      </p:tavLst>
                                    </p:anim>
                                    <p:anim calcmode="lin" valueType="num">
                                      <p:cBhvr>
                                        <p:cTn id="28" dur="500" fill="hold"/>
                                        <p:tgtEl>
                                          <p:spTgt spid="17203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7" grpId="0" animBg="1"/>
      <p:bldP spid="172040" grpId="0" animBg="1"/>
      <p:bldP spid="172041" grpId="0" animBg="1"/>
      <p:bldP spid="172043" grpId="0" animBg="1"/>
      <p:bldP spid="172044"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7F6013CC-7295-42D4-8B77-76DA7C5FC914}" type="slidenum">
              <a:rPr lang="en-US" altLang="zh-TW"/>
              <a:pPr/>
              <a:t>112</a:t>
            </a:fld>
            <a:endParaRPr lang="en-US" altLang="zh-TW"/>
          </a:p>
        </p:txBody>
      </p:sp>
      <p:sp>
        <p:nvSpPr>
          <p:cNvPr id="173058" name="Rectangle 2"/>
          <p:cNvSpPr>
            <a:spLocks noGrp="1" noChangeArrowheads="1"/>
          </p:cNvSpPr>
          <p:nvPr>
            <p:ph type="title"/>
          </p:nvPr>
        </p:nvSpPr>
        <p:spPr>
          <a:xfrm>
            <a:off x="762000" y="304800"/>
            <a:ext cx="7620000" cy="1143000"/>
          </a:xfrm>
        </p:spPr>
        <p:txBody>
          <a:bodyPr/>
          <a:lstStyle/>
          <a:p>
            <a:r>
              <a:rPr lang="en-US" altLang="zh-TW" sz="3600"/>
              <a:t>Ch5_10 while</a:t>
            </a:r>
          </a:p>
        </p:txBody>
      </p:sp>
      <p:sp>
        <p:nvSpPr>
          <p:cNvPr id="173061" name="Rectangle 5"/>
          <p:cNvSpPr>
            <a:spLocks noChangeArrowheads="1"/>
          </p:cNvSpPr>
          <p:nvPr/>
        </p:nvSpPr>
        <p:spPr bwMode="auto">
          <a:xfrm>
            <a:off x="6443663" y="2133600"/>
            <a:ext cx="2376487" cy="4098925"/>
          </a:xfrm>
          <a:prstGeom prst="rect">
            <a:avLst/>
          </a:prstGeom>
          <a:solidFill>
            <a:srgbClr val="FFFFFF"/>
          </a:solidFill>
          <a:ln w="9525">
            <a:solidFill>
              <a:schemeClr val="tx1"/>
            </a:solidFill>
            <a:miter lim="800000"/>
            <a:headEnd/>
            <a:tailEnd/>
          </a:ln>
          <a:effectLst/>
        </p:spPr>
        <p:txBody>
          <a:bodyPr/>
          <a:lstStyle/>
          <a:p>
            <a:pPr marL="342900" indent="-342900">
              <a:spcBef>
                <a:spcPct val="20000"/>
              </a:spcBef>
            </a:pPr>
            <a:r>
              <a:rPr lang="en-US" altLang="zh-TW" sz="2000">
                <a:latin typeface="Courier New" pitchFamily="49" charset="0"/>
                <a:ea typeface="標楷體" pitchFamily="65" charset="-120"/>
              </a:rPr>
              <a:t>  n	2</a:t>
            </a:r>
            <a:r>
              <a:rPr lang="zh-TW" altLang="en-US" sz="2000">
                <a:latin typeface="Courier New" pitchFamily="49" charset="0"/>
                <a:ea typeface="標楷體" pitchFamily="65" charset="-120"/>
              </a:rPr>
              <a:t>的</a:t>
            </a:r>
            <a:r>
              <a:rPr lang="en-US" altLang="zh-TW" sz="2000">
                <a:latin typeface="Courier New" pitchFamily="49" charset="0"/>
                <a:ea typeface="標楷體" pitchFamily="65" charset="-120"/>
              </a:rPr>
              <a:t>n</a:t>
            </a:r>
            <a:r>
              <a:rPr lang="zh-TW" altLang="en-US" sz="2000">
                <a:latin typeface="Courier New" pitchFamily="49" charset="0"/>
                <a:ea typeface="標楷體" pitchFamily="65" charset="-120"/>
              </a:rPr>
              <a:t>次方</a:t>
            </a:r>
            <a:endParaRPr lang="zh-TW" altLang="en-US" sz="2000">
              <a:latin typeface="Courier New" pitchFamily="49" charset="0"/>
            </a:endParaRPr>
          </a:p>
          <a:p>
            <a:pPr marL="342900" indent="-342900">
              <a:spcBef>
                <a:spcPct val="20000"/>
              </a:spcBef>
            </a:pPr>
            <a:r>
              <a:rPr lang="zh-TW" altLang="en-US" sz="2000">
                <a:latin typeface="Courier New" pitchFamily="49" charset="0"/>
                <a:ea typeface="標楷體" pitchFamily="65" charset="-120"/>
              </a:rPr>
              <a:t>  </a:t>
            </a:r>
            <a:r>
              <a:rPr lang="en-US" altLang="zh-TW" sz="2000">
                <a:latin typeface="Courier New" pitchFamily="49" charset="0"/>
                <a:ea typeface="標楷體" pitchFamily="65" charset="-120"/>
              </a:rPr>
              <a:t>1	2</a:t>
            </a:r>
            <a:endParaRPr lang="en-US" altLang="zh-TW" sz="2000">
              <a:latin typeface="Courier New" pitchFamily="49" charset="0"/>
            </a:endParaRPr>
          </a:p>
          <a:p>
            <a:pPr marL="342900" indent="-342900">
              <a:spcBef>
                <a:spcPct val="20000"/>
              </a:spcBef>
            </a:pPr>
            <a:r>
              <a:rPr lang="en-US" altLang="zh-TW" sz="2000">
                <a:latin typeface="Courier New" pitchFamily="49" charset="0"/>
                <a:ea typeface="標楷體" pitchFamily="65" charset="-120"/>
              </a:rPr>
              <a:t>  2	4</a:t>
            </a:r>
            <a:endParaRPr lang="en-US" altLang="zh-TW" sz="2000">
              <a:latin typeface="Courier New" pitchFamily="49" charset="0"/>
            </a:endParaRPr>
          </a:p>
          <a:p>
            <a:pPr marL="342900" indent="-342900">
              <a:spcBef>
                <a:spcPct val="20000"/>
              </a:spcBef>
            </a:pPr>
            <a:r>
              <a:rPr lang="en-US" altLang="zh-TW" sz="2000">
                <a:latin typeface="Courier New" pitchFamily="49" charset="0"/>
                <a:ea typeface="標楷體" pitchFamily="65" charset="-120"/>
              </a:rPr>
              <a:t>  3	8</a:t>
            </a:r>
            <a:endParaRPr lang="en-US" altLang="zh-TW" sz="2000">
              <a:latin typeface="Courier New" pitchFamily="49" charset="0"/>
            </a:endParaRPr>
          </a:p>
          <a:p>
            <a:pPr marL="342900" indent="-342900">
              <a:spcBef>
                <a:spcPct val="20000"/>
              </a:spcBef>
            </a:pPr>
            <a:r>
              <a:rPr lang="en-US" altLang="zh-TW" sz="2000">
                <a:latin typeface="Courier New" pitchFamily="49" charset="0"/>
                <a:ea typeface="標楷體" pitchFamily="65" charset="-120"/>
              </a:rPr>
              <a:t>  4	16</a:t>
            </a:r>
            <a:endParaRPr lang="en-US" altLang="zh-TW" sz="2000">
              <a:latin typeface="Courier New" pitchFamily="49" charset="0"/>
            </a:endParaRPr>
          </a:p>
          <a:p>
            <a:pPr marL="342900" indent="-342900">
              <a:spcBef>
                <a:spcPct val="20000"/>
              </a:spcBef>
            </a:pPr>
            <a:r>
              <a:rPr lang="en-US" altLang="zh-TW" sz="2000">
                <a:latin typeface="Courier New" pitchFamily="49" charset="0"/>
                <a:ea typeface="標楷體" pitchFamily="65" charset="-120"/>
              </a:rPr>
              <a:t>  5	32</a:t>
            </a:r>
            <a:endParaRPr lang="en-US" altLang="zh-TW" sz="2000">
              <a:latin typeface="Courier New" pitchFamily="49" charset="0"/>
            </a:endParaRPr>
          </a:p>
          <a:p>
            <a:pPr marL="342900" indent="-342900">
              <a:spcBef>
                <a:spcPct val="20000"/>
              </a:spcBef>
            </a:pPr>
            <a:r>
              <a:rPr lang="en-US" altLang="zh-TW" sz="2000">
                <a:latin typeface="Courier New" pitchFamily="49" charset="0"/>
                <a:ea typeface="標楷體" pitchFamily="65" charset="-120"/>
              </a:rPr>
              <a:t>  6	64</a:t>
            </a:r>
          </a:p>
          <a:p>
            <a:pPr marL="342900" indent="-342900">
              <a:spcBef>
                <a:spcPct val="20000"/>
              </a:spcBef>
            </a:pPr>
            <a:r>
              <a:rPr lang="en-US" altLang="zh-TW" sz="2000">
                <a:latin typeface="Courier New" pitchFamily="49" charset="0"/>
                <a:ea typeface="標楷體" pitchFamily="65" charset="-120"/>
              </a:rPr>
              <a:t>  7	128</a:t>
            </a:r>
            <a:endParaRPr lang="en-US" altLang="zh-TW" sz="2000">
              <a:latin typeface="Courier New" pitchFamily="49" charset="0"/>
            </a:endParaRPr>
          </a:p>
          <a:p>
            <a:pPr marL="342900" indent="-342900">
              <a:spcBef>
                <a:spcPct val="20000"/>
              </a:spcBef>
            </a:pPr>
            <a:r>
              <a:rPr lang="en-US" altLang="zh-TW" sz="2000">
                <a:latin typeface="Courier New" pitchFamily="49" charset="0"/>
                <a:ea typeface="標楷體" pitchFamily="65" charset="-120"/>
              </a:rPr>
              <a:t>  8	256</a:t>
            </a:r>
            <a:endParaRPr lang="en-US" altLang="zh-TW" sz="2000">
              <a:latin typeface="Courier New" pitchFamily="49" charset="0"/>
            </a:endParaRPr>
          </a:p>
          <a:p>
            <a:pPr marL="342900" indent="-342900">
              <a:spcBef>
                <a:spcPct val="20000"/>
              </a:spcBef>
            </a:pPr>
            <a:r>
              <a:rPr lang="en-US" altLang="zh-TW" sz="2000">
                <a:latin typeface="Courier New" pitchFamily="49" charset="0"/>
                <a:ea typeface="標楷體" pitchFamily="65" charset="-120"/>
              </a:rPr>
              <a:t>  9	512</a:t>
            </a:r>
            <a:endParaRPr lang="en-US" altLang="zh-TW" sz="2000">
              <a:latin typeface="Courier New" pitchFamily="49" charset="0"/>
            </a:endParaRPr>
          </a:p>
          <a:p>
            <a:pPr marL="342900" indent="-342900">
              <a:spcBef>
                <a:spcPct val="20000"/>
              </a:spcBef>
            </a:pPr>
            <a:r>
              <a:rPr lang="en-US" altLang="zh-TW" sz="2000">
                <a:latin typeface="Courier New" pitchFamily="49" charset="0"/>
                <a:ea typeface="標楷體" pitchFamily="65" charset="-120"/>
              </a:rPr>
              <a:t> 10	1024</a:t>
            </a:r>
          </a:p>
        </p:txBody>
      </p:sp>
      <p:sp>
        <p:nvSpPr>
          <p:cNvPr id="173062" name="Text Box 6"/>
          <p:cNvSpPr txBox="1">
            <a:spLocks noChangeArrowheads="1"/>
          </p:cNvSpPr>
          <p:nvPr/>
        </p:nvSpPr>
        <p:spPr bwMode="auto">
          <a:xfrm>
            <a:off x="685800" y="1447800"/>
            <a:ext cx="6623050" cy="4035425"/>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b="1" dirty="0">
                <a:ea typeface="標楷體" pitchFamily="65" charset="-120"/>
              </a:rPr>
              <a:t>Ch5_10  while</a:t>
            </a:r>
            <a:r>
              <a:rPr lang="zh-TW" altLang="en-US" sz="2400" b="1" dirty="0">
                <a:ea typeface="標楷體" pitchFamily="65" charset="-120"/>
              </a:rPr>
              <a:t>迴路的應用</a:t>
            </a:r>
            <a:r>
              <a:rPr lang="en-US" altLang="zh-TW" sz="2400" b="1" dirty="0">
                <a:ea typeface="標楷體" pitchFamily="65" charset="-120"/>
              </a:rPr>
              <a:t>—</a:t>
            </a:r>
            <a:r>
              <a:rPr lang="zh-TW" altLang="en-US" sz="2400" b="1" dirty="0">
                <a:ea typeface="標楷體" pitchFamily="65" charset="-120"/>
              </a:rPr>
              <a:t>計算</a:t>
            </a:r>
            <a:r>
              <a:rPr lang="en-US" altLang="zh-TW" sz="2400" b="1" dirty="0">
                <a:ea typeface="標楷體" pitchFamily="65" charset="-120"/>
              </a:rPr>
              <a:t>2</a:t>
            </a:r>
            <a:r>
              <a:rPr lang="zh-TW" altLang="en-US" sz="2400" b="1" dirty="0">
                <a:ea typeface="標楷體" pitchFamily="65" charset="-120"/>
              </a:rPr>
              <a:t>的</a:t>
            </a:r>
            <a:r>
              <a:rPr lang="en-US" altLang="zh-TW" sz="2400" b="1" dirty="0">
                <a:ea typeface="標楷體" pitchFamily="65" charset="-120"/>
              </a:rPr>
              <a:t>n</a:t>
            </a:r>
            <a:r>
              <a:rPr lang="zh-TW" altLang="en-US" sz="2400" b="1" dirty="0">
                <a:ea typeface="標楷體" pitchFamily="65" charset="-120"/>
              </a:rPr>
              <a:t>次方的值</a:t>
            </a:r>
          </a:p>
          <a:p>
            <a:pPr>
              <a:lnSpc>
                <a:spcPct val="90000"/>
              </a:lnSpc>
              <a:spcBef>
                <a:spcPct val="20000"/>
              </a:spcBef>
            </a:pPr>
            <a:endParaRPr lang="zh-TW" altLang="en-US" sz="2400" dirty="0">
              <a:latin typeface="Courier New" pitchFamily="49" charset="0"/>
              <a:ea typeface="標楷體" pitchFamily="65" charset="-120"/>
            </a:endParaRPr>
          </a:p>
          <a:p>
            <a:pPr>
              <a:lnSpc>
                <a:spcPct val="90000"/>
              </a:lnSpc>
              <a:spcBef>
                <a:spcPct val="20000"/>
              </a:spcBef>
            </a:pPr>
            <a:r>
              <a:rPr lang="en-US" altLang="zh-TW" sz="2400" dirty="0">
                <a:latin typeface="Courier New" pitchFamily="49" charset="0"/>
                <a:ea typeface="標楷體" pitchFamily="65" charset="-120"/>
              </a:rPr>
              <a:t>2</a:t>
            </a:r>
            <a:r>
              <a:rPr lang="en-US" altLang="zh-TW" sz="2400" dirty="0">
                <a:latin typeface="Courier New" pitchFamily="49" charset="0"/>
                <a:cs typeface="Times New Roman" pitchFamily="18" charset="0"/>
              </a:rPr>
              <a:t> </a:t>
            </a:r>
            <a:r>
              <a:rPr lang="en-US" altLang="zh-TW" sz="2400" dirty="0" err="1">
                <a:latin typeface="Courier New" pitchFamily="49" charset="0"/>
                <a:ea typeface="標楷體" pitchFamily="65" charset="-120"/>
              </a:rPr>
              <a:t>int</a:t>
            </a:r>
            <a:r>
              <a:rPr lang="en-US" altLang="zh-TW" sz="2400" dirty="0">
                <a:latin typeface="Courier New" pitchFamily="49" charset="0"/>
                <a:ea typeface="標楷體" pitchFamily="65" charset="-120"/>
              </a:rPr>
              <a:t> n=1, power = 1;</a:t>
            </a:r>
            <a:endParaRPr lang="en-US" altLang="zh-TW" sz="2400" dirty="0">
              <a:latin typeface="Courier New" pitchFamily="49" charset="0"/>
            </a:endParaRPr>
          </a:p>
          <a:p>
            <a:pPr>
              <a:lnSpc>
                <a:spcPct val="90000"/>
              </a:lnSpc>
              <a:spcBef>
                <a:spcPct val="20000"/>
              </a:spcBef>
            </a:pPr>
            <a:r>
              <a:rPr lang="en-US" altLang="zh-TW" sz="2400" dirty="0">
                <a:latin typeface="Courier New" pitchFamily="49" charset="0"/>
                <a:ea typeface="標楷體" pitchFamily="65" charset="-120"/>
              </a:rPr>
              <a:t>3 </a:t>
            </a:r>
            <a:r>
              <a:rPr lang="en-US" altLang="zh-TW" sz="2400" dirty="0" err="1">
                <a:latin typeface="Courier New" pitchFamily="49" charset="0"/>
                <a:ea typeface="標楷體" pitchFamily="65" charset="-120"/>
              </a:rPr>
              <a:t>printf</a:t>
            </a:r>
            <a:r>
              <a:rPr lang="en-US" altLang="zh-TW" sz="2400" dirty="0">
                <a:latin typeface="Courier New" pitchFamily="49" charset="0"/>
                <a:ea typeface="標楷體" pitchFamily="65" charset="-120"/>
              </a:rPr>
              <a:t>(" n</a:t>
            </a:r>
            <a:r>
              <a:rPr lang="en-US" altLang="zh-TW" sz="2400" dirty="0">
                <a:solidFill>
                  <a:srgbClr val="FF3300"/>
                </a:solidFill>
                <a:latin typeface="Courier New" pitchFamily="49" charset="0"/>
                <a:ea typeface="標楷體" pitchFamily="65" charset="-120"/>
              </a:rPr>
              <a:t>\t</a:t>
            </a:r>
            <a:r>
              <a:rPr lang="en-US" altLang="zh-TW" sz="2400" dirty="0">
                <a:latin typeface="Courier New" pitchFamily="49" charset="0"/>
                <a:ea typeface="標楷體" pitchFamily="65" charset="-120"/>
              </a:rPr>
              <a:t>2</a:t>
            </a:r>
            <a:r>
              <a:rPr lang="zh-TW" altLang="en-US" sz="2400" dirty="0">
                <a:latin typeface="Courier New" pitchFamily="49" charset="0"/>
                <a:ea typeface="標楷體" pitchFamily="65" charset="-120"/>
              </a:rPr>
              <a:t>的</a:t>
            </a:r>
            <a:r>
              <a:rPr lang="en-US" altLang="zh-TW" sz="2400" dirty="0">
                <a:latin typeface="Courier New" pitchFamily="49" charset="0"/>
                <a:ea typeface="標楷體" pitchFamily="65" charset="-120"/>
              </a:rPr>
              <a:t>n</a:t>
            </a:r>
            <a:r>
              <a:rPr lang="zh-TW" altLang="en-US" sz="2400" dirty="0">
                <a:latin typeface="Courier New" pitchFamily="49" charset="0"/>
                <a:ea typeface="標楷體" pitchFamily="65" charset="-120"/>
              </a:rPr>
              <a:t>次方</a:t>
            </a:r>
            <a:r>
              <a:rPr lang="en-US" altLang="zh-TW" sz="2400" dirty="0">
                <a:latin typeface="Courier New" pitchFamily="49" charset="0"/>
                <a:ea typeface="標楷體" pitchFamily="65" charset="-120"/>
              </a:rPr>
              <a:t>\n");</a:t>
            </a:r>
            <a:endParaRPr lang="en-US" altLang="zh-TW" sz="2400" dirty="0">
              <a:latin typeface="Courier New" pitchFamily="49" charset="0"/>
            </a:endParaRPr>
          </a:p>
          <a:p>
            <a:pPr>
              <a:lnSpc>
                <a:spcPct val="90000"/>
              </a:lnSpc>
              <a:spcBef>
                <a:spcPct val="20000"/>
              </a:spcBef>
            </a:pPr>
            <a:r>
              <a:rPr lang="en-US" altLang="zh-TW" sz="2400" dirty="0">
                <a:latin typeface="Courier New" pitchFamily="49" charset="0"/>
                <a:ea typeface="標楷體" pitchFamily="65" charset="-120"/>
              </a:rPr>
              <a:t>4 </a:t>
            </a:r>
            <a:r>
              <a:rPr lang="en-US" altLang="zh-TW" sz="2400" dirty="0">
                <a:solidFill>
                  <a:srgbClr val="FF3300"/>
                </a:solidFill>
                <a:latin typeface="Courier New" pitchFamily="49" charset="0"/>
                <a:ea typeface="標楷體" pitchFamily="65" charset="-120"/>
              </a:rPr>
              <a:t>while (n&lt;=10)</a:t>
            </a:r>
            <a:r>
              <a:rPr lang="en-US" altLang="zh-TW" sz="2400" dirty="0">
                <a:latin typeface="Courier New" pitchFamily="49" charset="0"/>
                <a:ea typeface="標楷體" pitchFamily="65" charset="-120"/>
              </a:rPr>
              <a:t>{</a:t>
            </a:r>
            <a:endParaRPr lang="en-US" altLang="zh-TW" sz="2400" dirty="0">
              <a:latin typeface="Courier New" pitchFamily="49" charset="0"/>
            </a:endParaRPr>
          </a:p>
          <a:p>
            <a:pPr>
              <a:lnSpc>
                <a:spcPct val="90000"/>
              </a:lnSpc>
              <a:spcBef>
                <a:spcPct val="20000"/>
              </a:spcBef>
            </a:pPr>
            <a:r>
              <a:rPr lang="en-US" altLang="zh-TW" sz="2400" dirty="0">
                <a:latin typeface="Courier New" pitchFamily="49" charset="0"/>
                <a:ea typeface="標楷體" pitchFamily="65" charset="-120"/>
              </a:rPr>
              <a:t>5</a:t>
            </a:r>
            <a:endParaRPr lang="en-US" altLang="zh-TW" sz="2400" dirty="0">
              <a:latin typeface="Courier New" pitchFamily="49" charset="0"/>
            </a:endParaRPr>
          </a:p>
          <a:p>
            <a:pPr>
              <a:lnSpc>
                <a:spcPct val="90000"/>
              </a:lnSpc>
              <a:spcBef>
                <a:spcPct val="20000"/>
              </a:spcBef>
            </a:pPr>
            <a:r>
              <a:rPr lang="en-US" altLang="zh-TW" sz="2400" dirty="0">
                <a:latin typeface="Courier New" pitchFamily="49" charset="0"/>
                <a:ea typeface="標楷體" pitchFamily="65" charset="-120"/>
              </a:rPr>
              <a:t>6</a:t>
            </a:r>
          </a:p>
          <a:p>
            <a:pPr>
              <a:lnSpc>
                <a:spcPct val="90000"/>
              </a:lnSpc>
              <a:spcBef>
                <a:spcPct val="20000"/>
              </a:spcBef>
            </a:pPr>
            <a:endParaRPr lang="en-US" altLang="zh-TW" sz="2400" dirty="0">
              <a:latin typeface="Courier New" pitchFamily="49" charset="0"/>
            </a:endParaRPr>
          </a:p>
          <a:p>
            <a:pPr>
              <a:lnSpc>
                <a:spcPct val="90000"/>
              </a:lnSpc>
              <a:spcBef>
                <a:spcPct val="20000"/>
              </a:spcBef>
            </a:pPr>
            <a:r>
              <a:rPr lang="en-US" altLang="zh-TW" sz="2400" dirty="0">
                <a:latin typeface="Courier New" pitchFamily="49" charset="0"/>
                <a:ea typeface="標楷體" pitchFamily="65" charset="-120"/>
              </a:rPr>
              <a:t>7   </a:t>
            </a:r>
            <a:r>
              <a:rPr lang="en-US" altLang="zh-TW" sz="2400" dirty="0">
                <a:solidFill>
                  <a:srgbClr val="FF3300"/>
                </a:solidFill>
                <a:latin typeface="Courier New" pitchFamily="49" charset="0"/>
                <a:ea typeface="標楷體" pitchFamily="65" charset="-120"/>
              </a:rPr>
              <a:t>n++;</a:t>
            </a:r>
            <a:endParaRPr lang="en-US" altLang="zh-TW" sz="2400" dirty="0">
              <a:solidFill>
                <a:srgbClr val="FF3300"/>
              </a:solidFill>
              <a:latin typeface="Courier New" pitchFamily="49" charset="0"/>
            </a:endParaRPr>
          </a:p>
          <a:p>
            <a:pPr>
              <a:lnSpc>
                <a:spcPct val="90000"/>
              </a:lnSpc>
              <a:spcBef>
                <a:spcPct val="20000"/>
              </a:spcBef>
            </a:pPr>
            <a:r>
              <a:rPr lang="en-US" altLang="zh-TW" sz="2400" dirty="0">
                <a:latin typeface="Courier New" pitchFamily="49" charset="0"/>
                <a:ea typeface="標楷體" pitchFamily="65" charset="-120"/>
              </a:rPr>
              <a:t>8 }</a:t>
            </a:r>
            <a:endParaRPr lang="en-US" altLang="zh-TW" sz="2400" dirty="0">
              <a:latin typeface="Courier New" pitchFamily="49" charset="0"/>
            </a:endParaRPr>
          </a:p>
        </p:txBody>
      </p:sp>
      <p:sp>
        <p:nvSpPr>
          <p:cNvPr id="173063" name="Text Box 7"/>
          <p:cNvSpPr txBox="1">
            <a:spLocks noChangeArrowheads="1"/>
          </p:cNvSpPr>
          <p:nvPr/>
        </p:nvSpPr>
        <p:spPr bwMode="auto">
          <a:xfrm>
            <a:off x="1403350" y="3500438"/>
            <a:ext cx="4248150" cy="1223962"/>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dirty="0">
                <a:latin typeface="Courier New" pitchFamily="49" charset="0"/>
                <a:ea typeface="標楷體" pitchFamily="65" charset="-120"/>
              </a:rPr>
              <a:t>power </a:t>
            </a:r>
            <a:r>
              <a:rPr lang="en-US" altLang="zh-TW" sz="2400" dirty="0">
                <a:solidFill>
                  <a:srgbClr val="FF3300"/>
                </a:solidFill>
                <a:latin typeface="Courier New" pitchFamily="49" charset="0"/>
                <a:ea typeface="標楷體" pitchFamily="65" charset="-120"/>
              </a:rPr>
              <a:t>*=</a:t>
            </a:r>
            <a:r>
              <a:rPr lang="en-US" altLang="zh-TW" sz="2400" dirty="0">
                <a:latin typeface="Courier New" pitchFamily="49" charset="0"/>
                <a:ea typeface="標楷體" pitchFamily="65" charset="-120"/>
              </a:rPr>
              <a:t> 2;</a:t>
            </a:r>
            <a:endParaRPr lang="en-US" altLang="zh-TW" sz="2400" dirty="0">
              <a:latin typeface="Courier New" pitchFamily="49" charset="0"/>
            </a:endParaRPr>
          </a:p>
          <a:p>
            <a:pPr>
              <a:lnSpc>
                <a:spcPct val="90000"/>
              </a:lnSpc>
              <a:spcBef>
                <a:spcPct val="20000"/>
              </a:spcBef>
            </a:pPr>
            <a:r>
              <a:rPr lang="en-US" altLang="zh-TW" sz="2400" dirty="0" err="1">
                <a:latin typeface="Courier New" pitchFamily="49" charset="0"/>
                <a:ea typeface="標楷體" pitchFamily="65" charset="-120"/>
              </a:rPr>
              <a:t>printf</a:t>
            </a:r>
            <a:r>
              <a:rPr lang="en-US" altLang="zh-TW" sz="2400" dirty="0">
                <a:latin typeface="Courier New" pitchFamily="49" charset="0"/>
                <a:ea typeface="標楷體" pitchFamily="65" charset="-120"/>
              </a:rPr>
              <a:t>("</a:t>
            </a:r>
            <a:r>
              <a:rPr lang="en-US" altLang="zh-TW" sz="2400" dirty="0">
                <a:solidFill>
                  <a:srgbClr val="FF3300"/>
                </a:solidFill>
                <a:latin typeface="Courier New" pitchFamily="49" charset="0"/>
                <a:ea typeface="標楷體" pitchFamily="65" charset="-120"/>
              </a:rPr>
              <a:t>%2i</a:t>
            </a:r>
            <a:r>
              <a:rPr lang="en-US" altLang="zh-TW" sz="2400" dirty="0">
                <a:latin typeface="Courier New" pitchFamily="49" charset="0"/>
                <a:ea typeface="標楷體" pitchFamily="65" charset="-120"/>
              </a:rPr>
              <a:t> \t </a:t>
            </a:r>
            <a:r>
              <a:rPr lang="en-US" altLang="zh-TW" sz="2400" dirty="0">
                <a:solidFill>
                  <a:srgbClr val="FF3300"/>
                </a:solidFill>
                <a:latin typeface="Courier New" pitchFamily="49" charset="0"/>
                <a:ea typeface="標楷體" pitchFamily="65" charset="-120"/>
              </a:rPr>
              <a:t>%</a:t>
            </a:r>
            <a:r>
              <a:rPr lang="en-US" altLang="zh-TW" sz="2400" dirty="0" err="1">
                <a:solidFill>
                  <a:srgbClr val="FF3300"/>
                </a:solidFill>
                <a:latin typeface="Courier New" pitchFamily="49" charset="0"/>
                <a:ea typeface="標楷體" pitchFamily="65" charset="-120"/>
              </a:rPr>
              <a:t>i</a:t>
            </a:r>
            <a:r>
              <a:rPr lang="en-US" altLang="zh-TW" sz="2400" dirty="0">
                <a:latin typeface="Courier New" pitchFamily="49" charset="0"/>
                <a:ea typeface="標楷體" pitchFamily="65" charset="-120"/>
              </a:rPr>
              <a:t> \n",</a:t>
            </a:r>
          </a:p>
          <a:p>
            <a:pPr>
              <a:lnSpc>
                <a:spcPct val="90000"/>
              </a:lnSpc>
              <a:spcBef>
                <a:spcPct val="20000"/>
              </a:spcBef>
            </a:pPr>
            <a:r>
              <a:rPr lang="en-US" altLang="zh-TW" sz="2400" dirty="0">
                <a:latin typeface="Courier New" pitchFamily="49" charset="0"/>
                <a:ea typeface="標楷體" pitchFamily="65" charset="-120"/>
              </a:rPr>
              <a:t>	n, power);</a:t>
            </a:r>
            <a:endParaRPr lang="en-US" altLang="zh-TW" sz="2400" dirty="0">
              <a:latin typeface="Courier New" pitchFamily="49" charset="0"/>
            </a:endParaRPr>
          </a:p>
        </p:txBody>
      </p:sp>
      <p:sp>
        <p:nvSpPr>
          <p:cNvPr id="173064"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73065" name="Oval 9"/>
          <p:cNvSpPr>
            <a:spLocks noChangeArrowheads="1"/>
          </p:cNvSpPr>
          <p:nvPr/>
        </p:nvSpPr>
        <p:spPr bwMode="auto">
          <a:xfrm>
            <a:off x="2843213" y="4221088"/>
            <a:ext cx="1224731" cy="576064"/>
          </a:xfrm>
          <a:prstGeom prst="ellipse">
            <a:avLst/>
          </a:prstGeom>
          <a:noFill/>
          <a:ln w="38100">
            <a:solidFill>
              <a:srgbClr val="FF0000"/>
            </a:solidFill>
            <a:round/>
            <a:headEnd/>
            <a:tailEnd/>
          </a:ln>
          <a:effectLst/>
        </p:spPr>
        <p:txBody>
          <a:bodyPr wrap="none" anchor="ctr"/>
          <a:lstStyle/>
          <a:p>
            <a:endParaRPr lang="zh-TW" altLang="en-US"/>
          </a:p>
        </p:txBody>
      </p:sp>
      <p:sp>
        <p:nvSpPr>
          <p:cNvPr id="173066" name="Oval 10"/>
          <p:cNvSpPr>
            <a:spLocks noChangeArrowheads="1"/>
          </p:cNvSpPr>
          <p:nvPr/>
        </p:nvSpPr>
        <p:spPr bwMode="auto">
          <a:xfrm>
            <a:off x="7164388" y="2492375"/>
            <a:ext cx="720725" cy="720725"/>
          </a:xfrm>
          <a:prstGeom prst="ellipse">
            <a:avLst/>
          </a:prstGeom>
          <a:noFill/>
          <a:ln w="38100">
            <a:solidFill>
              <a:srgbClr val="FF0000"/>
            </a:solidFill>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3061"/>
                                        </p:tgtEl>
                                        <p:attrNameLst>
                                          <p:attrName>style.visibility</p:attrName>
                                        </p:attrNameLst>
                                      </p:cBhvr>
                                      <p:to>
                                        <p:strVal val="visible"/>
                                      </p:to>
                                    </p:set>
                                    <p:anim calcmode="lin" valueType="num">
                                      <p:cBhvr>
                                        <p:cTn id="7" dur="500" fill="hold"/>
                                        <p:tgtEl>
                                          <p:spTgt spid="173061"/>
                                        </p:tgtEl>
                                        <p:attrNameLst>
                                          <p:attrName>ppt_w</p:attrName>
                                        </p:attrNameLst>
                                      </p:cBhvr>
                                      <p:tavLst>
                                        <p:tav tm="0">
                                          <p:val>
                                            <p:fltVal val="0"/>
                                          </p:val>
                                        </p:tav>
                                        <p:tav tm="100000">
                                          <p:val>
                                            <p:strVal val="#ppt_w"/>
                                          </p:val>
                                        </p:tav>
                                      </p:tavLst>
                                    </p:anim>
                                    <p:anim calcmode="lin" valueType="num">
                                      <p:cBhvr>
                                        <p:cTn id="8" dur="500" fill="hold"/>
                                        <p:tgtEl>
                                          <p:spTgt spid="17306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3063"/>
                                        </p:tgtEl>
                                        <p:attrNameLst>
                                          <p:attrName>style.visibility</p:attrName>
                                        </p:attrNameLst>
                                      </p:cBhvr>
                                      <p:to>
                                        <p:strVal val="visible"/>
                                      </p:to>
                                    </p:set>
                                    <p:anim calcmode="lin" valueType="num">
                                      <p:cBhvr>
                                        <p:cTn id="13" dur="500" fill="hold"/>
                                        <p:tgtEl>
                                          <p:spTgt spid="173063"/>
                                        </p:tgtEl>
                                        <p:attrNameLst>
                                          <p:attrName>ppt_w</p:attrName>
                                        </p:attrNameLst>
                                      </p:cBhvr>
                                      <p:tavLst>
                                        <p:tav tm="0">
                                          <p:val>
                                            <p:fltVal val="0"/>
                                          </p:val>
                                        </p:tav>
                                        <p:tav tm="100000">
                                          <p:val>
                                            <p:strVal val="#ppt_w"/>
                                          </p:val>
                                        </p:tav>
                                      </p:tavLst>
                                    </p:anim>
                                    <p:anim calcmode="lin" valueType="num">
                                      <p:cBhvr>
                                        <p:cTn id="14" dur="500" fill="hold"/>
                                        <p:tgtEl>
                                          <p:spTgt spid="17306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3065"/>
                                        </p:tgtEl>
                                        <p:attrNameLst>
                                          <p:attrName>style.visibility</p:attrName>
                                        </p:attrNameLst>
                                      </p:cBhvr>
                                      <p:to>
                                        <p:strVal val="visible"/>
                                      </p:to>
                                    </p:set>
                                    <p:anim calcmode="lin" valueType="num">
                                      <p:cBhvr>
                                        <p:cTn id="19" dur="500" fill="hold"/>
                                        <p:tgtEl>
                                          <p:spTgt spid="173065"/>
                                        </p:tgtEl>
                                        <p:attrNameLst>
                                          <p:attrName>ppt_w</p:attrName>
                                        </p:attrNameLst>
                                      </p:cBhvr>
                                      <p:tavLst>
                                        <p:tav tm="0">
                                          <p:val>
                                            <p:fltVal val="0"/>
                                          </p:val>
                                        </p:tav>
                                        <p:tav tm="100000">
                                          <p:val>
                                            <p:strVal val="#ppt_w"/>
                                          </p:val>
                                        </p:tav>
                                      </p:tavLst>
                                    </p:anim>
                                    <p:anim calcmode="lin" valueType="num">
                                      <p:cBhvr>
                                        <p:cTn id="20" dur="500" fill="hold"/>
                                        <p:tgtEl>
                                          <p:spTgt spid="173065"/>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73066"/>
                                        </p:tgtEl>
                                        <p:attrNameLst>
                                          <p:attrName>style.visibility</p:attrName>
                                        </p:attrNameLst>
                                      </p:cBhvr>
                                      <p:to>
                                        <p:strVal val="visible"/>
                                      </p:to>
                                    </p:set>
                                    <p:anim calcmode="lin" valueType="num">
                                      <p:cBhvr>
                                        <p:cTn id="23" dur="500" fill="hold"/>
                                        <p:tgtEl>
                                          <p:spTgt spid="173066"/>
                                        </p:tgtEl>
                                        <p:attrNameLst>
                                          <p:attrName>ppt_w</p:attrName>
                                        </p:attrNameLst>
                                      </p:cBhvr>
                                      <p:tavLst>
                                        <p:tav tm="0">
                                          <p:val>
                                            <p:fltVal val="0"/>
                                          </p:val>
                                        </p:tav>
                                        <p:tav tm="100000">
                                          <p:val>
                                            <p:strVal val="#ppt_w"/>
                                          </p:val>
                                        </p:tav>
                                      </p:tavLst>
                                    </p:anim>
                                    <p:anim calcmode="lin" valueType="num">
                                      <p:cBhvr>
                                        <p:cTn id="24" dur="500" fill="hold"/>
                                        <p:tgtEl>
                                          <p:spTgt spid="1730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1" grpId="0" animBg="1"/>
      <p:bldP spid="173063" grpId="0"/>
      <p:bldP spid="173065" grpId="0" animBg="1"/>
      <p:bldP spid="173066"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1CB71E9D-B861-420D-8CC4-FA2428F5489A}" type="slidenum">
              <a:rPr lang="en-US" altLang="zh-TW"/>
              <a:pPr/>
              <a:t>113</a:t>
            </a:fld>
            <a:endParaRPr lang="en-US" altLang="zh-TW"/>
          </a:p>
        </p:txBody>
      </p:sp>
      <p:sp>
        <p:nvSpPr>
          <p:cNvPr id="175106" name="Rectangle 2"/>
          <p:cNvSpPr>
            <a:spLocks noGrp="1" noChangeArrowheads="1"/>
          </p:cNvSpPr>
          <p:nvPr>
            <p:ph type="title"/>
          </p:nvPr>
        </p:nvSpPr>
        <p:spPr/>
        <p:txBody>
          <a:bodyPr/>
          <a:lstStyle/>
          <a:p>
            <a:r>
              <a:rPr lang="en-US" altLang="zh-TW" sz="3600"/>
              <a:t> while</a:t>
            </a:r>
            <a:r>
              <a:rPr lang="zh-TW" altLang="en-US" sz="3600"/>
              <a:t>巢狀結構的語法</a:t>
            </a:r>
          </a:p>
        </p:txBody>
      </p:sp>
      <p:sp>
        <p:nvSpPr>
          <p:cNvPr id="175110" name="Text Box 6"/>
          <p:cNvSpPr txBox="1">
            <a:spLocks noChangeArrowheads="1"/>
          </p:cNvSpPr>
          <p:nvPr/>
        </p:nvSpPr>
        <p:spPr bwMode="auto">
          <a:xfrm>
            <a:off x="990600" y="1752600"/>
            <a:ext cx="7974013" cy="3095625"/>
          </a:xfrm>
          <a:prstGeom prst="rect">
            <a:avLst/>
          </a:prstGeom>
          <a:noFill/>
          <a:ln w="12700">
            <a:solidFill>
              <a:schemeClr val="tx1"/>
            </a:solidFill>
            <a:miter lim="800000"/>
            <a:headEnd/>
            <a:tailEnd/>
          </a:ln>
          <a:effectLst/>
        </p:spPr>
        <p:txBody>
          <a:bodyPr>
            <a:spAutoFit/>
          </a:bodyPr>
          <a:lstStyle/>
          <a:p>
            <a:pPr>
              <a:spcBef>
                <a:spcPct val="20000"/>
              </a:spcBef>
            </a:pPr>
            <a:r>
              <a:rPr lang="en-US" altLang="zh-TW" sz="2800" dirty="0">
                <a:latin typeface="Arial" pitchFamily="34" charset="0"/>
                <a:ea typeface="標楷體" pitchFamily="65" charset="-120"/>
                <a:cs typeface="Arial" pitchFamily="34" charset="0"/>
              </a:rPr>
              <a:t>while (</a:t>
            </a:r>
            <a:r>
              <a:rPr lang="zh-TW" altLang="en-US" sz="2800" dirty="0">
                <a:latin typeface="Arial" pitchFamily="34" charset="0"/>
                <a:ea typeface="標楷體" pitchFamily="65" charset="-120"/>
                <a:cs typeface="Arial" pitchFamily="34" charset="0"/>
              </a:rPr>
              <a:t>條件判斷式</a:t>
            </a:r>
            <a:r>
              <a:rPr lang="en-US" altLang="zh-TW" sz="2800" dirty="0">
                <a:latin typeface="Arial" pitchFamily="34" charset="0"/>
                <a:ea typeface="標楷體" pitchFamily="65" charset="-120"/>
                <a:cs typeface="Arial" pitchFamily="34" charset="0"/>
              </a:rPr>
              <a:t>1) {	/*</a:t>
            </a:r>
            <a:r>
              <a:rPr lang="zh-TW" altLang="en-US" sz="2800" dirty="0">
                <a:latin typeface="Arial" pitchFamily="34" charset="0"/>
                <a:ea typeface="標楷體" pitchFamily="65" charset="-120"/>
                <a:cs typeface="Arial" pitchFamily="34" charset="0"/>
              </a:rPr>
              <a:t>外層迴路*</a:t>
            </a:r>
            <a:r>
              <a:rPr lang="en-US" altLang="zh-TW" sz="2800" dirty="0">
                <a:latin typeface="Arial" pitchFamily="34" charset="0"/>
                <a:ea typeface="標楷體" pitchFamily="65" charset="-120"/>
                <a:cs typeface="Arial" pitchFamily="34" charset="0"/>
              </a:rPr>
              <a:t>/</a:t>
            </a:r>
            <a:endParaRPr lang="en-US" altLang="zh-TW" sz="2800" dirty="0">
              <a:latin typeface="Arial" pitchFamily="34" charset="0"/>
              <a:cs typeface="Arial" pitchFamily="34" charset="0"/>
            </a:endParaRPr>
          </a:p>
          <a:p>
            <a:pPr lvl="1">
              <a:spcBef>
                <a:spcPct val="20000"/>
              </a:spcBef>
            </a:pPr>
            <a:r>
              <a:rPr lang="zh-TW" altLang="en-US" sz="2800" dirty="0">
                <a:latin typeface="Arial" pitchFamily="34" charset="0"/>
                <a:ea typeface="標楷體" pitchFamily="65" charset="-120"/>
                <a:cs typeface="Arial" pitchFamily="34" charset="0"/>
              </a:rPr>
              <a:t>敘述</a:t>
            </a:r>
            <a:r>
              <a:rPr lang="en-US" altLang="zh-TW" sz="2800" dirty="0">
                <a:latin typeface="Arial" pitchFamily="34" charset="0"/>
                <a:ea typeface="標楷體" pitchFamily="65" charset="-120"/>
                <a:cs typeface="Arial" pitchFamily="34" charset="0"/>
              </a:rPr>
              <a:t>1</a:t>
            </a:r>
            <a:r>
              <a:rPr lang="zh-TW" altLang="en-US" sz="2800" dirty="0">
                <a:latin typeface="Arial" pitchFamily="34" charset="0"/>
                <a:ea typeface="標楷體" pitchFamily="65" charset="-120"/>
                <a:cs typeface="Arial" pitchFamily="34" charset="0"/>
              </a:rPr>
              <a:t>；</a:t>
            </a:r>
            <a:endParaRPr lang="zh-TW" altLang="en-US" sz="2800" dirty="0">
              <a:solidFill>
                <a:srgbClr val="FF3300"/>
              </a:solidFill>
              <a:latin typeface="Arial" pitchFamily="34" charset="0"/>
              <a:cs typeface="Arial" pitchFamily="34" charset="0"/>
            </a:endParaRPr>
          </a:p>
          <a:p>
            <a:pPr lvl="1">
              <a:spcBef>
                <a:spcPct val="20000"/>
              </a:spcBef>
            </a:pPr>
            <a:endParaRPr lang="zh-TW" altLang="en-US" sz="2800" dirty="0">
              <a:solidFill>
                <a:srgbClr val="FF3300"/>
              </a:solidFill>
              <a:latin typeface="Arial" pitchFamily="34" charset="0"/>
              <a:cs typeface="Arial" pitchFamily="34" charset="0"/>
            </a:endParaRPr>
          </a:p>
          <a:p>
            <a:pPr lvl="1">
              <a:spcBef>
                <a:spcPct val="20000"/>
              </a:spcBef>
            </a:pPr>
            <a:endParaRPr lang="zh-TW" altLang="en-US" sz="2800" dirty="0">
              <a:solidFill>
                <a:srgbClr val="FF3300"/>
              </a:solidFill>
              <a:latin typeface="Arial" pitchFamily="34" charset="0"/>
              <a:cs typeface="Arial" pitchFamily="34" charset="0"/>
            </a:endParaRPr>
          </a:p>
          <a:p>
            <a:pPr lvl="1">
              <a:spcBef>
                <a:spcPct val="20000"/>
              </a:spcBef>
            </a:pPr>
            <a:endParaRPr lang="zh-TW" altLang="en-US" sz="2800" dirty="0">
              <a:solidFill>
                <a:srgbClr val="FF3300"/>
              </a:solidFill>
              <a:latin typeface="Arial" pitchFamily="34" charset="0"/>
              <a:cs typeface="Arial" pitchFamily="34" charset="0"/>
            </a:endParaRPr>
          </a:p>
          <a:p>
            <a:pPr>
              <a:spcBef>
                <a:spcPct val="20000"/>
              </a:spcBef>
            </a:pPr>
            <a:r>
              <a:rPr lang="en-US" altLang="zh-TW" sz="2800" dirty="0">
                <a:latin typeface="Arial" pitchFamily="34" charset="0"/>
                <a:ea typeface="標楷體" pitchFamily="65" charset="-120"/>
                <a:cs typeface="Arial" pitchFamily="34" charset="0"/>
              </a:rPr>
              <a:t>}</a:t>
            </a:r>
            <a:endParaRPr lang="en-US" altLang="zh-TW" sz="2800" dirty="0">
              <a:latin typeface="Arial" pitchFamily="34" charset="0"/>
              <a:cs typeface="Arial" pitchFamily="34" charset="0"/>
            </a:endParaRPr>
          </a:p>
        </p:txBody>
      </p:sp>
      <p:sp>
        <p:nvSpPr>
          <p:cNvPr id="175111" name="Text Box 7"/>
          <p:cNvSpPr txBox="1">
            <a:spLocks noChangeArrowheads="1"/>
          </p:cNvSpPr>
          <p:nvPr/>
        </p:nvSpPr>
        <p:spPr bwMode="auto">
          <a:xfrm>
            <a:off x="1547813" y="2852738"/>
            <a:ext cx="7127875" cy="1392237"/>
          </a:xfrm>
          <a:prstGeom prst="rect">
            <a:avLst/>
          </a:prstGeom>
          <a:noFill/>
          <a:ln w="19050">
            <a:solidFill>
              <a:srgbClr val="FF0000"/>
            </a:solidFill>
            <a:prstDash val="lgDash"/>
            <a:miter lim="800000"/>
            <a:headEnd/>
            <a:tailEnd/>
          </a:ln>
          <a:effectLst/>
        </p:spPr>
        <p:txBody>
          <a:bodyPr>
            <a:spAutoFit/>
          </a:bodyPr>
          <a:lstStyle/>
          <a:p>
            <a:pPr lvl="1"/>
            <a:r>
              <a:rPr lang="en-US" altLang="zh-TW" sz="2800" dirty="0">
                <a:solidFill>
                  <a:srgbClr val="FF3300"/>
                </a:solidFill>
                <a:latin typeface="Arial" pitchFamily="34" charset="0"/>
                <a:cs typeface="Arial" pitchFamily="34" charset="0"/>
              </a:rPr>
              <a:t>while(</a:t>
            </a:r>
            <a:r>
              <a:rPr lang="zh-TW" altLang="en-US" sz="2800" dirty="0">
                <a:solidFill>
                  <a:srgbClr val="FF3300"/>
                </a:solidFill>
                <a:latin typeface="Arial" pitchFamily="34" charset="0"/>
                <a:cs typeface="Arial" pitchFamily="34" charset="0"/>
              </a:rPr>
              <a:t>條件判斷式</a:t>
            </a:r>
            <a:r>
              <a:rPr lang="en-US" altLang="zh-TW" sz="2800" dirty="0">
                <a:solidFill>
                  <a:srgbClr val="FF3300"/>
                </a:solidFill>
                <a:latin typeface="Arial" pitchFamily="34" charset="0"/>
                <a:cs typeface="Arial" pitchFamily="34" charset="0"/>
              </a:rPr>
              <a:t>2) {	/*</a:t>
            </a:r>
            <a:r>
              <a:rPr lang="zh-TW" altLang="en-US" sz="2800" dirty="0">
                <a:solidFill>
                  <a:srgbClr val="FF3300"/>
                </a:solidFill>
                <a:latin typeface="Arial" pitchFamily="34" charset="0"/>
                <a:cs typeface="Arial" pitchFamily="34" charset="0"/>
              </a:rPr>
              <a:t>內層迴路*</a:t>
            </a:r>
            <a:r>
              <a:rPr lang="en-US" altLang="zh-TW" sz="2800" dirty="0">
                <a:solidFill>
                  <a:srgbClr val="FF3300"/>
                </a:solidFill>
                <a:latin typeface="Arial" pitchFamily="34" charset="0"/>
                <a:cs typeface="Arial" pitchFamily="34" charset="0"/>
              </a:rPr>
              <a:t>/</a:t>
            </a:r>
          </a:p>
          <a:p>
            <a:pPr lvl="2"/>
            <a:r>
              <a:rPr lang="en-US" altLang="zh-TW" sz="2800" dirty="0">
                <a:solidFill>
                  <a:srgbClr val="FF3300"/>
                </a:solidFill>
                <a:latin typeface="Arial" pitchFamily="34" charset="0"/>
                <a:cs typeface="Arial" pitchFamily="34" charset="0"/>
              </a:rPr>
              <a:t>	</a:t>
            </a:r>
            <a:r>
              <a:rPr lang="zh-TW" altLang="en-US" sz="2800" dirty="0">
                <a:solidFill>
                  <a:srgbClr val="FF3300"/>
                </a:solidFill>
                <a:latin typeface="Arial" pitchFamily="34" charset="0"/>
                <a:cs typeface="Arial" pitchFamily="34" charset="0"/>
              </a:rPr>
              <a:t>敘述</a:t>
            </a:r>
            <a:r>
              <a:rPr lang="en-US" altLang="zh-TW" sz="2800" dirty="0">
                <a:solidFill>
                  <a:srgbClr val="FF3300"/>
                </a:solidFill>
                <a:latin typeface="Arial" pitchFamily="34" charset="0"/>
                <a:cs typeface="Arial" pitchFamily="34" charset="0"/>
              </a:rPr>
              <a:t>2</a:t>
            </a:r>
            <a:r>
              <a:rPr lang="zh-TW" altLang="en-US" sz="2800" dirty="0">
                <a:solidFill>
                  <a:srgbClr val="FF3300"/>
                </a:solidFill>
                <a:latin typeface="Arial" pitchFamily="34" charset="0"/>
                <a:cs typeface="Arial" pitchFamily="34" charset="0"/>
              </a:rPr>
              <a:t>；</a:t>
            </a:r>
          </a:p>
          <a:p>
            <a:pPr lvl="1"/>
            <a:r>
              <a:rPr lang="en-US" altLang="zh-TW" sz="2800" dirty="0">
                <a:solidFill>
                  <a:srgbClr val="FF3300"/>
                </a:solidFill>
                <a:latin typeface="Arial" pitchFamily="34" charset="0"/>
                <a:cs typeface="Arial" pitchFamily="34" charset="0"/>
              </a:rPr>
              <a:t>}</a:t>
            </a:r>
            <a:endParaRPr lang="en-US" altLang="zh-TW" sz="2800" dirty="0">
              <a:latin typeface="Arial" pitchFamily="34" charset="0"/>
              <a:cs typeface="Arial" pitchFamily="34" charset="0"/>
            </a:endParaRPr>
          </a:p>
        </p:txBody>
      </p:sp>
      <p:sp>
        <p:nvSpPr>
          <p:cNvPr id="175112"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5111"/>
                                        </p:tgtEl>
                                        <p:attrNameLst>
                                          <p:attrName>style.visibility</p:attrName>
                                        </p:attrNameLst>
                                      </p:cBhvr>
                                      <p:to>
                                        <p:strVal val="visible"/>
                                      </p:to>
                                    </p:set>
                                    <p:anim calcmode="lin" valueType="num">
                                      <p:cBhvr>
                                        <p:cTn id="7" dur="500" fill="hold"/>
                                        <p:tgtEl>
                                          <p:spTgt spid="175111"/>
                                        </p:tgtEl>
                                        <p:attrNameLst>
                                          <p:attrName>ppt_w</p:attrName>
                                        </p:attrNameLst>
                                      </p:cBhvr>
                                      <p:tavLst>
                                        <p:tav tm="0">
                                          <p:val>
                                            <p:fltVal val="0"/>
                                          </p:val>
                                        </p:tav>
                                        <p:tav tm="100000">
                                          <p:val>
                                            <p:strVal val="#ppt_w"/>
                                          </p:val>
                                        </p:tav>
                                      </p:tavLst>
                                    </p:anim>
                                    <p:anim calcmode="lin" valueType="num">
                                      <p:cBhvr>
                                        <p:cTn id="8" dur="500" fill="hold"/>
                                        <p:tgtEl>
                                          <p:spTgt spid="1751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1"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投影片編號版面配置區 5"/>
          <p:cNvSpPr>
            <a:spLocks noGrp="1"/>
          </p:cNvSpPr>
          <p:nvPr>
            <p:ph type="sldNum" sz="quarter" idx="12"/>
          </p:nvPr>
        </p:nvSpPr>
        <p:spPr/>
        <p:txBody>
          <a:bodyPr/>
          <a:lstStyle/>
          <a:p>
            <a:fld id="{1E301095-3F9E-4577-B257-39CB2BF63E9C}" type="slidenum">
              <a:rPr lang="en-US" altLang="zh-TW"/>
              <a:pPr/>
              <a:t>114</a:t>
            </a:fld>
            <a:endParaRPr lang="en-US" altLang="zh-TW"/>
          </a:p>
        </p:txBody>
      </p:sp>
      <p:sp>
        <p:nvSpPr>
          <p:cNvPr id="176130" name="Rectangle 2"/>
          <p:cNvSpPr>
            <a:spLocks noGrp="1" noChangeArrowheads="1"/>
          </p:cNvSpPr>
          <p:nvPr>
            <p:ph type="title"/>
          </p:nvPr>
        </p:nvSpPr>
        <p:spPr/>
        <p:txBody>
          <a:bodyPr/>
          <a:lstStyle/>
          <a:p>
            <a:r>
              <a:rPr lang="en-US" altLang="zh-TW" sz="3600"/>
              <a:t>while</a:t>
            </a:r>
            <a:r>
              <a:rPr lang="zh-TW" altLang="en-US" sz="3600"/>
              <a:t>巢狀結構的流程圖</a:t>
            </a:r>
          </a:p>
        </p:txBody>
      </p:sp>
      <p:grpSp>
        <p:nvGrpSpPr>
          <p:cNvPr id="28" name="群組 27"/>
          <p:cNvGrpSpPr/>
          <p:nvPr/>
        </p:nvGrpSpPr>
        <p:grpSpPr>
          <a:xfrm>
            <a:off x="468313" y="1676400"/>
            <a:ext cx="7920037" cy="4632325"/>
            <a:chOff x="468313" y="1676400"/>
            <a:chExt cx="7920037" cy="4632325"/>
          </a:xfrm>
        </p:grpSpPr>
        <p:sp>
          <p:nvSpPr>
            <p:cNvPr id="176133" name="Text Box 5"/>
            <p:cNvSpPr txBox="1">
              <a:spLocks noChangeArrowheads="1"/>
            </p:cNvSpPr>
            <p:nvPr/>
          </p:nvSpPr>
          <p:spPr bwMode="auto">
            <a:xfrm>
              <a:off x="3155950" y="2887663"/>
              <a:ext cx="554038" cy="315912"/>
            </a:xfrm>
            <a:prstGeom prst="rect">
              <a:avLst/>
            </a:prstGeom>
            <a:noFill/>
            <a:ln w="9525">
              <a:noFill/>
              <a:miter lim="800000"/>
              <a:headEnd/>
              <a:tailEnd/>
            </a:ln>
          </p:spPr>
          <p:txBody>
            <a:bodyPr lIns="0" tIns="0" rIns="0" bIns="0"/>
            <a:lstStyle/>
            <a:p>
              <a:pPr algn="ctr" eaLnBrk="0" hangingPunct="0"/>
              <a:r>
                <a:rPr kumimoji="0" lang="en-US" altLang="zh-TW" sz="2400" b="1">
                  <a:latin typeface="Arial" charset="0"/>
                </a:rPr>
                <a:t>Y</a:t>
              </a:r>
            </a:p>
          </p:txBody>
        </p:sp>
        <p:sp>
          <p:nvSpPr>
            <p:cNvPr id="176135" name="Text Box 7"/>
            <p:cNvSpPr txBox="1">
              <a:spLocks noChangeArrowheads="1"/>
            </p:cNvSpPr>
            <p:nvPr/>
          </p:nvSpPr>
          <p:spPr bwMode="auto">
            <a:xfrm>
              <a:off x="6372225" y="2205038"/>
              <a:ext cx="782638" cy="336550"/>
            </a:xfrm>
            <a:prstGeom prst="rect">
              <a:avLst/>
            </a:prstGeom>
            <a:noFill/>
            <a:ln w="9525">
              <a:noFill/>
              <a:miter lim="800000"/>
              <a:headEnd/>
              <a:tailEnd/>
            </a:ln>
          </p:spPr>
          <p:txBody>
            <a:bodyPr lIns="0" tIns="0" rIns="0" bIns="0"/>
            <a:lstStyle/>
            <a:p>
              <a:pPr algn="ctr" eaLnBrk="0" hangingPunct="0"/>
              <a:r>
                <a:rPr kumimoji="0" lang="en-US" altLang="zh-TW" sz="2400" b="1">
                  <a:latin typeface="Arial" charset="0"/>
                  <a:ea typeface="標楷體" pitchFamily="65" charset="-120"/>
                </a:rPr>
                <a:t>N</a:t>
              </a:r>
            </a:p>
          </p:txBody>
        </p:sp>
        <p:sp>
          <p:nvSpPr>
            <p:cNvPr id="176137" name="AutoShape 9"/>
            <p:cNvSpPr>
              <a:spLocks noChangeArrowheads="1"/>
            </p:cNvSpPr>
            <p:nvPr/>
          </p:nvSpPr>
          <p:spPr bwMode="auto">
            <a:xfrm>
              <a:off x="2049463" y="2254250"/>
              <a:ext cx="3873500" cy="633413"/>
            </a:xfrm>
            <a:prstGeom prst="flowChartDecision">
              <a:avLst/>
            </a:prstGeom>
            <a:solidFill>
              <a:srgbClr val="FFFFFF"/>
            </a:solidFill>
            <a:ln w="28575">
              <a:solidFill>
                <a:srgbClr val="000000"/>
              </a:solidFill>
              <a:miter lim="800000"/>
              <a:headEnd/>
              <a:tailEnd/>
            </a:ln>
          </p:spPr>
          <p:txBody>
            <a:bodyPr lIns="0" tIns="0" rIns="0" bIns="0"/>
            <a:lstStyle/>
            <a:p>
              <a:pPr algn="ctr" eaLnBrk="0" hangingPunct="0"/>
              <a:r>
                <a:rPr kumimoji="0" lang="zh-TW" altLang="en-US" sz="2400" b="1">
                  <a:latin typeface="Arial" charset="0"/>
                  <a:ea typeface="標楷體" pitchFamily="65" charset="-120"/>
                </a:rPr>
                <a:t>條件</a:t>
              </a:r>
              <a:r>
                <a:rPr kumimoji="0" lang="en-US" altLang="zh-TW" sz="2400" b="1">
                  <a:latin typeface="Arial" charset="0"/>
                  <a:ea typeface="標楷體" pitchFamily="65" charset="-120"/>
                </a:rPr>
                <a:t>i&lt;10</a:t>
              </a:r>
            </a:p>
          </p:txBody>
        </p:sp>
        <p:sp>
          <p:nvSpPr>
            <p:cNvPr id="176138" name="Freeform 10"/>
            <p:cNvSpPr>
              <a:spLocks/>
            </p:cNvSpPr>
            <p:nvPr/>
          </p:nvSpPr>
          <p:spPr bwMode="auto">
            <a:xfrm>
              <a:off x="4010025" y="1676400"/>
              <a:ext cx="1588" cy="555625"/>
            </a:xfrm>
            <a:custGeom>
              <a:avLst/>
              <a:gdLst/>
              <a:ahLst/>
              <a:cxnLst>
                <a:cxn ang="0">
                  <a:pos x="0" y="0"/>
                </a:cxn>
                <a:cxn ang="0">
                  <a:pos x="0" y="632"/>
                </a:cxn>
              </a:cxnLst>
              <a:rect l="0" t="0" r="r" b="b"/>
              <a:pathLst>
                <a:path w="1" h="632">
                  <a:moveTo>
                    <a:pt x="0" y="0"/>
                  </a:moveTo>
                  <a:lnTo>
                    <a:pt x="0" y="632"/>
                  </a:lnTo>
                </a:path>
              </a:pathLst>
            </a:custGeom>
            <a:noFill/>
            <a:ln w="28575">
              <a:solidFill>
                <a:srgbClr val="000000"/>
              </a:solidFill>
              <a:round/>
              <a:headEnd type="none" w="med" len="med"/>
              <a:tailEnd type="arrow" w="med" len="med"/>
            </a:ln>
          </p:spPr>
          <p:txBody>
            <a:bodyPr/>
            <a:lstStyle/>
            <a:p>
              <a:endParaRPr lang="zh-TW" altLang="en-US"/>
            </a:p>
          </p:txBody>
        </p:sp>
        <p:sp>
          <p:nvSpPr>
            <p:cNvPr id="176139" name="Freeform 11"/>
            <p:cNvSpPr>
              <a:spLocks/>
            </p:cNvSpPr>
            <p:nvPr/>
          </p:nvSpPr>
          <p:spPr bwMode="auto">
            <a:xfrm>
              <a:off x="3986213" y="2887663"/>
              <a:ext cx="1587" cy="471487"/>
            </a:xfrm>
            <a:custGeom>
              <a:avLst/>
              <a:gdLst/>
              <a:ahLst/>
              <a:cxnLst>
                <a:cxn ang="0">
                  <a:pos x="0" y="0"/>
                </a:cxn>
                <a:cxn ang="0">
                  <a:pos x="0" y="536"/>
                </a:cxn>
              </a:cxnLst>
              <a:rect l="0" t="0" r="r" b="b"/>
              <a:pathLst>
                <a:path w="1" h="536">
                  <a:moveTo>
                    <a:pt x="0" y="0"/>
                  </a:moveTo>
                  <a:lnTo>
                    <a:pt x="0" y="536"/>
                  </a:lnTo>
                </a:path>
              </a:pathLst>
            </a:custGeom>
            <a:noFill/>
            <a:ln w="28575">
              <a:solidFill>
                <a:srgbClr val="000000"/>
              </a:solidFill>
              <a:round/>
              <a:headEnd type="none" w="med" len="med"/>
              <a:tailEnd type="arrow" w="med" len="med"/>
            </a:ln>
          </p:spPr>
          <p:txBody>
            <a:bodyPr/>
            <a:lstStyle/>
            <a:p>
              <a:endParaRPr lang="zh-TW" altLang="en-US"/>
            </a:p>
          </p:txBody>
        </p:sp>
        <p:sp>
          <p:nvSpPr>
            <p:cNvPr id="176140" name="Rectangle 12"/>
            <p:cNvSpPr>
              <a:spLocks noChangeArrowheads="1"/>
            </p:cNvSpPr>
            <p:nvPr/>
          </p:nvSpPr>
          <p:spPr bwMode="auto">
            <a:xfrm>
              <a:off x="2879725" y="3362325"/>
              <a:ext cx="2212975" cy="474663"/>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400" b="1">
                  <a:latin typeface="Arial" charset="0"/>
                  <a:ea typeface="標楷體" pitchFamily="65" charset="-120"/>
                </a:rPr>
                <a:t>i++; j=i;</a:t>
              </a:r>
            </a:p>
          </p:txBody>
        </p:sp>
        <p:sp>
          <p:nvSpPr>
            <p:cNvPr id="176146" name="AutoShape 18"/>
            <p:cNvSpPr>
              <a:spLocks noChangeArrowheads="1"/>
            </p:cNvSpPr>
            <p:nvPr/>
          </p:nvSpPr>
          <p:spPr bwMode="auto">
            <a:xfrm>
              <a:off x="6727825" y="5580063"/>
              <a:ext cx="1660525" cy="585787"/>
            </a:xfrm>
            <a:prstGeom prst="flowChartTerminator">
              <a:avLst/>
            </a:prstGeom>
            <a:solidFill>
              <a:srgbClr val="FFFFFF"/>
            </a:solidFill>
            <a:ln w="28575">
              <a:solidFill>
                <a:srgbClr val="000000"/>
              </a:solidFill>
              <a:miter lim="800000"/>
              <a:headEnd/>
              <a:tailEnd/>
            </a:ln>
          </p:spPr>
          <p:txBody>
            <a:bodyPr/>
            <a:lstStyle/>
            <a:p>
              <a:pPr algn="ctr" eaLnBrk="0" hangingPunct="0"/>
              <a:r>
                <a:rPr kumimoji="0" lang="zh-TW" altLang="en-US" sz="2400" b="1">
                  <a:latin typeface="Arial" charset="0"/>
                  <a:ea typeface="標楷體" pitchFamily="65" charset="-120"/>
                </a:rPr>
                <a:t>結束</a:t>
              </a:r>
            </a:p>
          </p:txBody>
        </p:sp>
        <p:cxnSp>
          <p:nvCxnSpPr>
            <p:cNvPr id="176149" name="AutoShape 21"/>
            <p:cNvCxnSpPr>
              <a:cxnSpLocks noChangeShapeType="1"/>
              <a:stCxn id="176137" idx="3"/>
              <a:endCxn id="176146" idx="0"/>
            </p:cNvCxnSpPr>
            <p:nvPr/>
          </p:nvCxnSpPr>
          <p:spPr bwMode="auto">
            <a:xfrm>
              <a:off x="5922963" y="2571750"/>
              <a:ext cx="1635125" cy="3008313"/>
            </a:xfrm>
            <a:prstGeom prst="bentConnector2">
              <a:avLst/>
            </a:prstGeom>
            <a:noFill/>
            <a:ln w="28575">
              <a:solidFill>
                <a:schemeClr val="tx1"/>
              </a:solidFill>
              <a:miter lim="800000"/>
              <a:headEnd type="none" w="med" len="med"/>
              <a:tailEnd type="arrow" w="med" len="med"/>
            </a:ln>
            <a:effectLst/>
          </p:spPr>
        </p:cxnSp>
        <p:sp>
          <p:nvSpPr>
            <p:cNvPr id="176150" name="Freeform 22"/>
            <p:cNvSpPr>
              <a:spLocks/>
            </p:cNvSpPr>
            <p:nvPr/>
          </p:nvSpPr>
          <p:spPr bwMode="auto">
            <a:xfrm>
              <a:off x="468313" y="1989138"/>
              <a:ext cx="5845175" cy="4319587"/>
            </a:xfrm>
            <a:custGeom>
              <a:avLst/>
              <a:gdLst/>
              <a:ahLst/>
              <a:cxnLst>
                <a:cxn ang="0">
                  <a:pos x="3682" y="2697"/>
                </a:cxn>
                <a:cxn ang="0">
                  <a:pos x="0" y="2721"/>
                </a:cxn>
                <a:cxn ang="0">
                  <a:pos x="0" y="0"/>
                </a:cxn>
                <a:cxn ang="0">
                  <a:pos x="2208" y="0"/>
                </a:cxn>
              </a:cxnLst>
              <a:rect l="0" t="0" r="r" b="b"/>
              <a:pathLst>
                <a:path w="3682" h="2721">
                  <a:moveTo>
                    <a:pt x="3682" y="2697"/>
                  </a:moveTo>
                  <a:lnTo>
                    <a:pt x="0" y="2721"/>
                  </a:lnTo>
                  <a:lnTo>
                    <a:pt x="0" y="0"/>
                  </a:lnTo>
                  <a:lnTo>
                    <a:pt x="2208" y="0"/>
                  </a:lnTo>
                </a:path>
              </a:pathLst>
            </a:custGeom>
            <a:noFill/>
            <a:ln w="28575" cap="flat" cmpd="sng">
              <a:solidFill>
                <a:schemeClr val="tx1"/>
              </a:solidFill>
              <a:prstDash val="solid"/>
              <a:round/>
              <a:headEnd type="none" w="med" len="med"/>
              <a:tailEnd type="arrow" w="med" len="med"/>
            </a:ln>
            <a:effectLst/>
          </p:spPr>
          <p:txBody>
            <a:bodyPr lIns="90000" tIns="46800" rIns="90000" bIns="46800"/>
            <a:lstStyle/>
            <a:p>
              <a:endParaRPr lang="zh-TW" altLang="en-US"/>
            </a:p>
          </p:txBody>
        </p:sp>
        <p:grpSp>
          <p:nvGrpSpPr>
            <p:cNvPr id="26" name="群組 25"/>
            <p:cNvGrpSpPr/>
            <p:nvPr/>
          </p:nvGrpSpPr>
          <p:grpSpPr>
            <a:xfrm>
              <a:off x="1204913" y="3830638"/>
              <a:ext cx="5167312" cy="2408236"/>
              <a:chOff x="1204913" y="3830638"/>
              <a:chExt cx="5167312" cy="2408236"/>
            </a:xfrm>
          </p:grpSpPr>
          <p:sp>
            <p:nvSpPr>
              <p:cNvPr id="176136" name="Text Box 8"/>
              <p:cNvSpPr txBox="1">
                <a:spLocks noChangeArrowheads="1"/>
              </p:cNvSpPr>
              <p:nvPr/>
            </p:nvSpPr>
            <p:spPr bwMode="auto">
              <a:xfrm>
                <a:off x="5610225" y="4797425"/>
                <a:ext cx="762000" cy="381000"/>
              </a:xfrm>
              <a:prstGeom prst="rect">
                <a:avLst/>
              </a:prstGeom>
              <a:noFill/>
              <a:ln w="9525">
                <a:noFill/>
                <a:miter lim="800000"/>
                <a:headEnd/>
                <a:tailEnd/>
              </a:ln>
            </p:spPr>
            <p:txBody>
              <a:bodyPr lIns="0" tIns="0" rIns="0" bIns="0"/>
              <a:lstStyle/>
              <a:p>
                <a:pPr algn="ctr" eaLnBrk="0" hangingPunct="0"/>
                <a:r>
                  <a:rPr kumimoji="0" lang="en-US" altLang="zh-TW" sz="2400" b="1">
                    <a:solidFill>
                      <a:srgbClr val="FF0000"/>
                    </a:solidFill>
                    <a:latin typeface="Arial" charset="0"/>
                    <a:ea typeface="標楷體" pitchFamily="65" charset="-120"/>
                  </a:rPr>
                  <a:t>N</a:t>
                </a:r>
              </a:p>
            </p:txBody>
          </p:sp>
          <p:sp>
            <p:nvSpPr>
              <p:cNvPr id="176134" name="Text Box 6"/>
              <p:cNvSpPr txBox="1">
                <a:spLocks noChangeArrowheads="1"/>
              </p:cNvSpPr>
              <p:nvPr/>
            </p:nvSpPr>
            <p:spPr bwMode="auto">
              <a:xfrm>
                <a:off x="3141663" y="4946650"/>
                <a:ext cx="554037" cy="315912"/>
              </a:xfrm>
              <a:prstGeom prst="rect">
                <a:avLst/>
              </a:prstGeom>
              <a:noFill/>
              <a:ln w="9525">
                <a:noFill/>
                <a:miter lim="800000"/>
                <a:headEnd/>
                <a:tailEnd/>
              </a:ln>
            </p:spPr>
            <p:txBody>
              <a:bodyPr lIns="0" tIns="0" rIns="0" bIns="0"/>
              <a:lstStyle/>
              <a:p>
                <a:pPr algn="ctr" eaLnBrk="0" hangingPunct="0"/>
                <a:r>
                  <a:rPr kumimoji="0" lang="en-US" altLang="zh-TW" sz="2400" b="1">
                    <a:solidFill>
                      <a:srgbClr val="FF0000"/>
                    </a:solidFill>
                    <a:latin typeface="Arial" charset="0"/>
                  </a:rPr>
                  <a:t>Y</a:t>
                </a:r>
              </a:p>
            </p:txBody>
          </p:sp>
          <p:sp>
            <p:nvSpPr>
              <p:cNvPr id="176141" name="Freeform 13"/>
              <p:cNvSpPr>
                <a:spLocks/>
              </p:cNvSpPr>
              <p:nvPr/>
            </p:nvSpPr>
            <p:spPr bwMode="auto">
              <a:xfrm>
                <a:off x="3946525" y="3830638"/>
                <a:ext cx="1587" cy="471487"/>
              </a:xfrm>
              <a:custGeom>
                <a:avLst/>
                <a:gdLst/>
                <a:ahLst/>
                <a:cxnLst>
                  <a:cxn ang="0">
                    <a:pos x="0" y="0"/>
                  </a:cxn>
                  <a:cxn ang="0">
                    <a:pos x="0" y="536"/>
                  </a:cxn>
                </a:cxnLst>
                <a:rect l="0" t="0" r="r" b="b"/>
                <a:pathLst>
                  <a:path w="1" h="536">
                    <a:moveTo>
                      <a:pt x="0" y="0"/>
                    </a:moveTo>
                    <a:lnTo>
                      <a:pt x="0" y="536"/>
                    </a:lnTo>
                  </a:path>
                </a:pathLst>
              </a:custGeom>
              <a:noFill/>
              <a:ln w="28575">
                <a:solidFill>
                  <a:srgbClr val="FF0000"/>
                </a:solidFill>
                <a:round/>
                <a:headEnd type="none" w="med" len="med"/>
                <a:tailEnd type="arrow" w="med" len="med"/>
              </a:ln>
            </p:spPr>
            <p:txBody>
              <a:bodyPr/>
              <a:lstStyle/>
              <a:p>
                <a:endParaRPr lang="zh-TW" altLang="en-US"/>
              </a:p>
            </p:txBody>
          </p:sp>
          <p:sp>
            <p:nvSpPr>
              <p:cNvPr id="176142" name="Rectangle 14"/>
              <p:cNvSpPr>
                <a:spLocks noChangeArrowheads="1"/>
              </p:cNvSpPr>
              <p:nvPr/>
            </p:nvSpPr>
            <p:spPr bwMode="auto">
              <a:xfrm>
                <a:off x="2865438" y="5421313"/>
                <a:ext cx="2212975" cy="474662"/>
              </a:xfrm>
              <a:prstGeom prst="rect">
                <a:avLst/>
              </a:prstGeom>
              <a:solidFill>
                <a:srgbClr val="FFFFFF"/>
              </a:solidFill>
              <a:ln w="28575">
                <a:solidFill>
                  <a:srgbClr val="FF0000"/>
                </a:solidFill>
                <a:miter lim="800000"/>
                <a:headEnd/>
                <a:tailEnd/>
              </a:ln>
            </p:spPr>
            <p:txBody>
              <a:bodyPr/>
              <a:lstStyle/>
              <a:p>
                <a:pPr algn="ctr" eaLnBrk="0" hangingPunct="0"/>
                <a:r>
                  <a:rPr kumimoji="0" lang="en-US" altLang="zh-TW" sz="2400" b="1">
                    <a:solidFill>
                      <a:srgbClr val="FF0000"/>
                    </a:solidFill>
                    <a:latin typeface="Arial" charset="0"/>
                    <a:ea typeface="標楷體" pitchFamily="65" charset="-120"/>
                  </a:rPr>
                  <a:t>j++</a:t>
                </a:r>
              </a:p>
            </p:txBody>
          </p:sp>
          <p:sp>
            <p:nvSpPr>
              <p:cNvPr id="176143" name="Line 15"/>
              <p:cNvSpPr>
                <a:spLocks noChangeShapeType="1"/>
              </p:cNvSpPr>
              <p:nvPr/>
            </p:nvSpPr>
            <p:spPr bwMode="auto">
              <a:xfrm flipH="1">
                <a:off x="1204913" y="5737225"/>
                <a:ext cx="1660525" cy="0"/>
              </a:xfrm>
              <a:prstGeom prst="line">
                <a:avLst/>
              </a:prstGeom>
              <a:noFill/>
              <a:ln w="28575">
                <a:solidFill>
                  <a:srgbClr val="FF0000"/>
                </a:solidFill>
                <a:round/>
                <a:headEnd/>
                <a:tailEnd/>
              </a:ln>
            </p:spPr>
            <p:txBody>
              <a:bodyPr/>
              <a:lstStyle/>
              <a:p>
                <a:endParaRPr lang="zh-TW" altLang="en-US"/>
              </a:p>
            </p:txBody>
          </p:sp>
          <p:sp>
            <p:nvSpPr>
              <p:cNvPr id="176144" name="Line 16"/>
              <p:cNvSpPr>
                <a:spLocks noChangeShapeType="1"/>
              </p:cNvSpPr>
              <p:nvPr/>
            </p:nvSpPr>
            <p:spPr bwMode="auto">
              <a:xfrm flipV="1">
                <a:off x="1204913" y="3995738"/>
                <a:ext cx="0" cy="1741487"/>
              </a:xfrm>
              <a:prstGeom prst="line">
                <a:avLst/>
              </a:prstGeom>
              <a:noFill/>
              <a:ln w="28575">
                <a:solidFill>
                  <a:srgbClr val="FF0000"/>
                </a:solidFill>
                <a:round/>
                <a:headEnd/>
                <a:tailEnd/>
              </a:ln>
            </p:spPr>
            <p:txBody>
              <a:bodyPr/>
              <a:lstStyle/>
              <a:p>
                <a:endParaRPr lang="zh-TW" altLang="en-US"/>
              </a:p>
            </p:txBody>
          </p:sp>
          <p:sp>
            <p:nvSpPr>
              <p:cNvPr id="176145" name="Line 17"/>
              <p:cNvSpPr>
                <a:spLocks noChangeShapeType="1"/>
              </p:cNvSpPr>
              <p:nvPr/>
            </p:nvSpPr>
            <p:spPr bwMode="auto">
              <a:xfrm>
                <a:off x="1204913" y="3995738"/>
                <a:ext cx="2767012" cy="0"/>
              </a:xfrm>
              <a:prstGeom prst="line">
                <a:avLst/>
              </a:prstGeom>
              <a:noFill/>
              <a:ln w="28575">
                <a:solidFill>
                  <a:srgbClr val="FF0000"/>
                </a:solidFill>
                <a:round/>
                <a:headEnd type="none" w="med" len="med"/>
                <a:tailEnd type="arrow" w="med" len="med"/>
              </a:ln>
            </p:spPr>
            <p:txBody>
              <a:bodyPr/>
              <a:lstStyle/>
              <a:p>
                <a:endParaRPr lang="zh-TW" altLang="en-US"/>
              </a:p>
            </p:txBody>
          </p:sp>
          <p:sp>
            <p:nvSpPr>
              <p:cNvPr id="176147" name="AutoShape 19"/>
              <p:cNvSpPr>
                <a:spLocks noChangeArrowheads="1"/>
              </p:cNvSpPr>
              <p:nvPr/>
            </p:nvSpPr>
            <p:spPr bwMode="auto">
              <a:xfrm>
                <a:off x="2127250" y="4313238"/>
                <a:ext cx="3597275" cy="633412"/>
              </a:xfrm>
              <a:prstGeom prst="flowChartDecision">
                <a:avLst/>
              </a:prstGeom>
              <a:solidFill>
                <a:srgbClr val="FFFFFF"/>
              </a:solidFill>
              <a:ln w="28575">
                <a:solidFill>
                  <a:srgbClr val="FF0000"/>
                </a:solidFill>
                <a:miter lim="800000"/>
                <a:headEnd/>
                <a:tailEnd/>
              </a:ln>
            </p:spPr>
            <p:txBody>
              <a:bodyPr lIns="0" tIns="0" rIns="0" bIns="0"/>
              <a:lstStyle/>
              <a:p>
                <a:pPr algn="ctr" eaLnBrk="0" hangingPunct="0"/>
                <a:r>
                  <a:rPr kumimoji="0" lang="zh-TW" altLang="en-US" sz="2400" b="1" dirty="0">
                    <a:solidFill>
                      <a:srgbClr val="FF0000"/>
                    </a:solidFill>
                    <a:latin typeface="Arial" charset="0"/>
                    <a:ea typeface="標楷體" pitchFamily="65" charset="-120"/>
                  </a:rPr>
                  <a:t>條件</a:t>
                </a:r>
                <a:r>
                  <a:rPr kumimoji="0" lang="en-US" altLang="zh-TW" sz="2400" b="1" dirty="0">
                    <a:solidFill>
                      <a:srgbClr val="FF0000"/>
                    </a:solidFill>
                    <a:latin typeface="Arial" charset="0"/>
                    <a:ea typeface="標楷體" pitchFamily="65" charset="-120"/>
                  </a:rPr>
                  <a:t>j&lt;10</a:t>
                </a:r>
              </a:p>
            </p:txBody>
          </p:sp>
          <p:sp>
            <p:nvSpPr>
              <p:cNvPr id="176148" name="Line 20"/>
              <p:cNvSpPr>
                <a:spLocks noChangeShapeType="1"/>
              </p:cNvSpPr>
              <p:nvPr/>
            </p:nvSpPr>
            <p:spPr bwMode="auto">
              <a:xfrm>
                <a:off x="3948113" y="4953000"/>
                <a:ext cx="0" cy="457200"/>
              </a:xfrm>
              <a:prstGeom prst="line">
                <a:avLst/>
              </a:prstGeom>
              <a:noFill/>
              <a:ln w="28575">
                <a:solidFill>
                  <a:srgbClr val="FF0000"/>
                </a:solidFill>
                <a:round/>
                <a:headEnd type="none" w="med" len="med"/>
                <a:tailEnd type="arrow" w="med" len="med"/>
              </a:ln>
              <a:effectLst/>
            </p:spPr>
            <p:txBody>
              <a:bodyPr wrap="none"/>
              <a:lstStyle/>
              <a:p>
                <a:endParaRPr lang="zh-TW" altLang="en-US"/>
              </a:p>
            </p:txBody>
          </p:sp>
          <p:sp>
            <p:nvSpPr>
              <p:cNvPr id="176152" name="Freeform 24"/>
              <p:cNvSpPr>
                <a:spLocks/>
              </p:cNvSpPr>
              <p:nvPr/>
            </p:nvSpPr>
            <p:spPr bwMode="auto">
              <a:xfrm>
                <a:off x="5724525" y="4653135"/>
                <a:ext cx="575667" cy="1585739"/>
              </a:xfrm>
              <a:custGeom>
                <a:avLst/>
                <a:gdLst/>
                <a:ahLst/>
                <a:cxnLst>
                  <a:cxn ang="0">
                    <a:pos x="363" y="1043"/>
                  </a:cxn>
                  <a:cxn ang="0">
                    <a:pos x="352" y="2"/>
                  </a:cxn>
                  <a:cxn ang="0">
                    <a:pos x="0" y="0"/>
                  </a:cxn>
                </a:cxnLst>
                <a:rect l="0" t="0" r="r" b="b"/>
                <a:pathLst>
                  <a:path w="363" h="1043">
                    <a:moveTo>
                      <a:pt x="363" y="1043"/>
                    </a:moveTo>
                    <a:lnTo>
                      <a:pt x="352" y="2"/>
                    </a:lnTo>
                    <a:lnTo>
                      <a:pt x="0" y="0"/>
                    </a:lnTo>
                  </a:path>
                </a:pathLst>
              </a:custGeom>
              <a:noFill/>
              <a:ln w="28575">
                <a:solidFill>
                  <a:srgbClr val="FF0000"/>
                </a:solidFill>
                <a:round/>
                <a:headEnd type="none" w="med" len="med"/>
                <a:tailEnd type="none" w="med" len="med"/>
              </a:ln>
              <a:effectLst/>
            </p:spPr>
            <p:txBody>
              <a:bodyPr wrap="none"/>
              <a:lstStyle/>
              <a:p>
                <a:endParaRPr lang="zh-TW" altLang="en-US"/>
              </a:p>
            </p:txBody>
          </p:sp>
        </p:grpSp>
      </p:grpSp>
      <p:sp>
        <p:nvSpPr>
          <p:cNvPr id="176153" name="AutoShape 2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E7F6AAAA-1C87-4252-8C70-993C69625D9A}" type="slidenum">
              <a:rPr lang="en-US" altLang="zh-TW"/>
              <a:pPr/>
              <a:t>115</a:t>
            </a:fld>
            <a:endParaRPr lang="en-US" altLang="zh-TW"/>
          </a:p>
        </p:txBody>
      </p:sp>
      <p:sp>
        <p:nvSpPr>
          <p:cNvPr id="177154" name="Rectangle 2"/>
          <p:cNvSpPr>
            <a:spLocks noGrp="1" noChangeArrowheads="1"/>
          </p:cNvSpPr>
          <p:nvPr>
            <p:ph type="title"/>
          </p:nvPr>
        </p:nvSpPr>
        <p:spPr/>
        <p:txBody>
          <a:bodyPr/>
          <a:lstStyle/>
          <a:p>
            <a:r>
              <a:rPr lang="en-US" altLang="zh-TW" sz="3600"/>
              <a:t>do while</a:t>
            </a:r>
            <a:r>
              <a:rPr lang="zh-TW" altLang="en-US" sz="3600"/>
              <a:t>敘述</a:t>
            </a:r>
          </a:p>
        </p:txBody>
      </p:sp>
      <p:sp>
        <p:nvSpPr>
          <p:cNvPr id="177155" name="Rectangle 3"/>
          <p:cNvSpPr>
            <a:spLocks noGrp="1" noChangeArrowheads="1"/>
          </p:cNvSpPr>
          <p:nvPr>
            <p:ph type="body" idx="1"/>
          </p:nvPr>
        </p:nvSpPr>
        <p:spPr/>
        <p:txBody>
          <a:bodyPr/>
          <a:lstStyle/>
          <a:p>
            <a:r>
              <a:rPr lang="en-US" altLang="zh-TW" sz="2800" dirty="0">
                <a:latin typeface="Arial" pitchFamily="34" charset="0"/>
                <a:cs typeface="Arial" pitchFamily="34" charset="0"/>
              </a:rPr>
              <a:t>do while</a:t>
            </a:r>
            <a:r>
              <a:rPr lang="zh-TW" altLang="en-US" sz="2800" dirty="0">
                <a:latin typeface="Arial" pitchFamily="34" charset="0"/>
                <a:cs typeface="Arial" pitchFamily="34" charset="0"/>
              </a:rPr>
              <a:t>的敘述</a:t>
            </a:r>
          </a:p>
          <a:p>
            <a:pPr lvl="1"/>
            <a:r>
              <a:rPr lang="en-US" altLang="zh-TW" sz="2400" dirty="0">
                <a:latin typeface="Arial" pitchFamily="34" charset="0"/>
                <a:cs typeface="Arial" pitchFamily="34" charset="0"/>
              </a:rPr>
              <a:t>do while</a:t>
            </a:r>
            <a:r>
              <a:rPr lang="zh-TW" altLang="en-US" sz="2400" dirty="0">
                <a:latin typeface="Arial" pitchFamily="34" charset="0"/>
                <a:cs typeface="Arial" pitchFamily="34" charset="0"/>
              </a:rPr>
              <a:t>會先執行迴路中的敘述</a:t>
            </a:r>
          </a:p>
          <a:p>
            <a:pPr lvl="1"/>
            <a:r>
              <a:rPr lang="zh-TW" altLang="en-US" sz="2400" dirty="0">
                <a:latin typeface="Arial" pitchFamily="34" charset="0"/>
                <a:cs typeface="Arial" pitchFamily="34" charset="0"/>
              </a:rPr>
              <a:t>再判斷條件式是否成立</a:t>
            </a:r>
          </a:p>
          <a:p>
            <a:pPr lvl="1"/>
            <a:r>
              <a:rPr lang="zh-TW" altLang="en-US" sz="2400" dirty="0">
                <a:latin typeface="Arial" pitchFamily="34" charset="0"/>
                <a:cs typeface="Arial" pitchFamily="34" charset="0"/>
              </a:rPr>
              <a:t>不論條件判斷式成立與否，</a:t>
            </a:r>
            <a:r>
              <a:rPr lang="en-US" altLang="zh-TW" sz="2400" dirty="0">
                <a:latin typeface="Arial" pitchFamily="34" charset="0"/>
                <a:cs typeface="Arial" pitchFamily="34" charset="0"/>
              </a:rPr>
              <a:t>do-while</a:t>
            </a:r>
            <a:r>
              <a:rPr lang="zh-TW" altLang="en-US" sz="2400" dirty="0">
                <a:latin typeface="Arial" pitchFamily="34" charset="0"/>
                <a:cs typeface="Arial" pitchFamily="34" charset="0"/>
              </a:rPr>
              <a:t>中的敘述最少會執行一次</a:t>
            </a:r>
          </a:p>
          <a:p>
            <a:r>
              <a:rPr lang="zh-TW" altLang="en-US" sz="2800" dirty="0">
                <a:latin typeface="Arial" pitchFamily="34" charset="0"/>
                <a:cs typeface="Arial" pitchFamily="34" charset="0"/>
              </a:rPr>
              <a:t>語法</a:t>
            </a:r>
          </a:p>
          <a:p>
            <a:pPr lvl="1">
              <a:buFontTx/>
              <a:buNone/>
            </a:pPr>
            <a:r>
              <a:rPr lang="zh-TW" altLang="en-US" sz="2400" dirty="0">
                <a:solidFill>
                  <a:srgbClr val="FF3300"/>
                </a:solidFill>
                <a:latin typeface="Arial" pitchFamily="34" charset="0"/>
                <a:cs typeface="Arial" pitchFamily="34" charset="0"/>
              </a:rPr>
              <a:t>	</a:t>
            </a:r>
            <a:r>
              <a:rPr lang="en-US" altLang="zh-TW" sz="2400" dirty="0">
                <a:solidFill>
                  <a:srgbClr val="FF3300"/>
                </a:solidFill>
                <a:latin typeface="Arial" pitchFamily="34" charset="0"/>
                <a:cs typeface="Arial" pitchFamily="34" charset="0"/>
              </a:rPr>
              <a:t>do{</a:t>
            </a:r>
            <a:endParaRPr lang="en-US" altLang="zh-TW" sz="2400" dirty="0">
              <a:solidFill>
                <a:srgbClr val="FF3300"/>
              </a:solidFill>
              <a:latin typeface="Arial" pitchFamily="34" charset="0"/>
              <a:ea typeface="新細明體" pitchFamily="18" charset="-120"/>
              <a:cs typeface="Arial" pitchFamily="34" charset="0"/>
            </a:endParaRPr>
          </a:p>
          <a:p>
            <a:pPr lvl="1">
              <a:buFontTx/>
              <a:buNone/>
            </a:pPr>
            <a:r>
              <a:rPr lang="en-US" altLang="zh-TW" sz="2400" dirty="0">
                <a:latin typeface="Arial" pitchFamily="34" charset="0"/>
                <a:cs typeface="Arial" pitchFamily="34" charset="0"/>
              </a:rPr>
              <a:t>	     </a:t>
            </a:r>
            <a:r>
              <a:rPr lang="zh-TW" altLang="en-US" sz="2400" dirty="0">
                <a:latin typeface="Arial" pitchFamily="34" charset="0"/>
                <a:cs typeface="Arial" pitchFamily="34" charset="0"/>
              </a:rPr>
              <a:t>敘述；</a:t>
            </a:r>
            <a:endParaRPr lang="zh-TW" altLang="en-US" sz="2400" dirty="0">
              <a:latin typeface="Arial" pitchFamily="34" charset="0"/>
              <a:ea typeface="新細明體" pitchFamily="18" charset="-120"/>
              <a:cs typeface="Arial" pitchFamily="34" charset="0"/>
            </a:endParaRPr>
          </a:p>
          <a:p>
            <a:pPr lvl="1">
              <a:buFontTx/>
              <a:buNone/>
            </a:pPr>
            <a:r>
              <a:rPr lang="zh-TW" altLang="en-US" sz="2400" dirty="0">
                <a:latin typeface="Arial" pitchFamily="34" charset="0"/>
                <a:cs typeface="Arial" pitchFamily="34" charset="0"/>
              </a:rPr>
              <a:t>	</a:t>
            </a:r>
            <a:r>
              <a:rPr lang="en-US" altLang="zh-TW" sz="2400" dirty="0">
                <a:solidFill>
                  <a:srgbClr val="FF3300"/>
                </a:solidFill>
                <a:latin typeface="Arial" pitchFamily="34" charset="0"/>
                <a:cs typeface="Arial" pitchFamily="34" charset="0"/>
              </a:rPr>
              <a:t>}	while</a:t>
            </a:r>
            <a:r>
              <a:rPr lang="en-US" altLang="zh-TW" sz="2400" dirty="0">
                <a:latin typeface="Arial" pitchFamily="34" charset="0"/>
                <a:cs typeface="Arial" pitchFamily="34" charset="0"/>
              </a:rPr>
              <a:t> (</a:t>
            </a:r>
            <a:r>
              <a:rPr lang="zh-TW" altLang="en-US" sz="2400" dirty="0">
                <a:latin typeface="Arial" pitchFamily="34" charset="0"/>
                <a:cs typeface="Arial" pitchFamily="34" charset="0"/>
              </a:rPr>
              <a:t>條件判斷式</a:t>
            </a:r>
            <a:r>
              <a:rPr lang="en-US" altLang="zh-TW" sz="2400" dirty="0">
                <a:latin typeface="Arial" pitchFamily="34" charset="0"/>
                <a:cs typeface="Arial" pitchFamily="34" charset="0"/>
              </a:rPr>
              <a:t>)</a:t>
            </a:r>
            <a:r>
              <a:rPr lang="zh-TW" altLang="en-US" sz="2400" dirty="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5"/>
          <p:cNvSpPr>
            <a:spLocks noGrp="1"/>
          </p:cNvSpPr>
          <p:nvPr>
            <p:ph type="sldNum" sz="quarter" idx="12"/>
          </p:nvPr>
        </p:nvSpPr>
        <p:spPr/>
        <p:txBody>
          <a:bodyPr/>
          <a:lstStyle/>
          <a:p>
            <a:fld id="{1C1BFAD1-01F3-4B79-9ADA-96C051E544C1}" type="slidenum">
              <a:rPr lang="en-US" altLang="zh-TW"/>
              <a:pPr/>
              <a:t>116</a:t>
            </a:fld>
            <a:endParaRPr lang="en-US" altLang="zh-TW"/>
          </a:p>
        </p:txBody>
      </p:sp>
      <p:sp>
        <p:nvSpPr>
          <p:cNvPr id="178178" name="Rectangle 2"/>
          <p:cNvSpPr>
            <a:spLocks noGrp="1" noChangeArrowheads="1"/>
          </p:cNvSpPr>
          <p:nvPr>
            <p:ph type="title"/>
          </p:nvPr>
        </p:nvSpPr>
        <p:spPr/>
        <p:txBody>
          <a:bodyPr/>
          <a:lstStyle/>
          <a:p>
            <a:r>
              <a:rPr lang="en-US" altLang="zh-TW" sz="3600" dirty="0">
                <a:latin typeface="Verdana" pitchFamily="34" charset="0"/>
                <a:ea typeface="Verdana" pitchFamily="34" charset="0"/>
                <a:cs typeface="Verdana" pitchFamily="34" charset="0"/>
              </a:rPr>
              <a:t>do{…} while(…) </a:t>
            </a:r>
            <a:r>
              <a:rPr lang="zh-TW" altLang="en-US" sz="3600" dirty="0">
                <a:latin typeface="Verdana" pitchFamily="34" charset="0"/>
                <a:cs typeface="Verdana" pitchFamily="34" charset="0"/>
              </a:rPr>
              <a:t>之流程圖</a:t>
            </a:r>
          </a:p>
        </p:txBody>
      </p:sp>
      <p:grpSp>
        <p:nvGrpSpPr>
          <p:cNvPr id="17" name="群組 16"/>
          <p:cNvGrpSpPr/>
          <p:nvPr/>
        </p:nvGrpSpPr>
        <p:grpSpPr>
          <a:xfrm>
            <a:off x="1896591" y="2060526"/>
            <a:ext cx="4403725" cy="3997374"/>
            <a:chOff x="1896591" y="2060526"/>
            <a:chExt cx="4403725" cy="3997374"/>
          </a:xfrm>
        </p:grpSpPr>
        <p:sp>
          <p:nvSpPr>
            <p:cNvPr id="178180" name="AutoShape 4"/>
            <p:cNvSpPr>
              <a:spLocks noChangeArrowheads="1"/>
            </p:cNvSpPr>
            <p:nvPr/>
          </p:nvSpPr>
          <p:spPr bwMode="auto">
            <a:xfrm>
              <a:off x="3347566" y="2940001"/>
              <a:ext cx="2736850" cy="633412"/>
            </a:xfrm>
            <a:prstGeom prst="flowChartInputOutput">
              <a:avLst/>
            </a:prstGeom>
            <a:solidFill>
              <a:srgbClr val="FFFFFF"/>
            </a:solidFill>
            <a:ln w="28575">
              <a:solidFill>
                <a:srgbClr val="000000"/>
              </a:solidFill>
              <a:miter lim="800000"/>
              <a:headEnd/>
              <a:tailEnd/>
            </a:ln>
          </p:spPr>
          <p:txBody>
            <a:bodyPr/>
            <a:lstStyle/>
            <a:p>
              <a:pPr algn="ctr" eaLnBrk="0" hangingPunct="0"/>
              <a:r>
                <a:rPr kumimoji="0" lang="en-US" altLang="zh-TW" sz="2400" b="1">
                  <a:latin typeface="Arial" charset="0"/>
                  <a:ea typeface="標楷體" pitchFamily="65" charset="-120"/>
                </a:rPr>
                <a:t>print(i++);</a:t>
              </a:r>
            </a:p>
          </p:txBody>
        </p:sp>
        <p:sp>
          <p:nvSpPr>
            <p:cNvPr id="178181" name="AutoShape 5"/>
            <p:cNvSpPr>
              <a:spLocks noChangeArrowheads="1"/>
            </p:cNvSpPr>
            <p:nvPr/>
          </p:nvSpPr>
          <p:spPr bwMode="auto">
            <a:xfrm>
              <a:off x="3141191" y="4303663"/>
              <a:ext cx="3159125" cy="846138"/>
            </a:xfrm>
            <a:prstGeom prst="flowChartDecision">
              <a:avLst/>
            </a:prstGeom>
            <a:solidFill>
              <a:srgbClr val="FFFFFF"/>
            </a:solidFill>
            <a:ln w="28575">
              <a:solidFill>
                <a:srgbClr val="FF0000"/>
              </a:solidFill>
              <a:miter lim="800000"/>
              <a:headEnd/>
              <a:tailEnd/>
            </a:ln>
          </p:spPr>
          <p:txBody>
            <a:bodyPr lIns="0" tIns="0" rIns="0" bIns="0"/>
            <a:lstStyle/>
            <a:p>
              <a:pPr algn="ctr" eaLnBrk="0" hangingPunct="0"/>
              <a:r>
                <a:rPr kumimoji="0" lang="zh-TW" altLang="en-US" sz="2400" b="1">
                  <a:solidFill>
                    <a:srgbClr val="FF0000"/>
                  </a:solidFill>
                  <a:latin typeface="Arial" charset="0"/>
                  <a:ea typeface="標楷體" pitchFamily="65" charset="-120"/>
                </a:rPr>
                <a:t>條件</a:t>
              </a:r>
              <a:r>
                <a:rPr kumimoji="0" lang="en-US" altLang="zh-TW" sz="2400" b="1">
                  <a:solidFill>
                    <a:srgbClr val="FF0000"/>
                  </a:solidFill>
                  <a:latin typeface="Arial" charset="0"/>
                  <a:ea typeface="標楷體" pitchFamily="65" charset="-120"/>
                </a:rPr>
                <a:t>i&lt;10</a:t>
              </a:r>
            </a:p>
          </p:txBody>
        </p:sp>
        <p:sp>
          <p:nvSpPr>
            <p:cNvPr id="178182" name="Line 6"/>
            <p:cNvSpPr>
              <a:spLocks noChangeShapeType="1"/>
            </p:cNvSpPr>
            <p:nvPr/>
          </p:nvSpPr>
          <p:spPr bwMode="auto">
            <a:xfrm>
              <a:off x="4720754" y="2060526"/>
              <a:ext cx="0" cy="865187"/>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78183" name="Line 7"/>
            <p:cNvSpPr>
              <a:spLocks noChangeShapeType="1"/>
            </p:cNvSpPr>
            <p:nvPr/>
          </p:nvSpPr>
          <p:spPr bwMode="auto">
            <a:xfrm>
              <a:off x="4715991" y="3573413"/>
              <a:ext cx="4763" cy="730250"/>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78184" name="Line 8"/>
            <p:cNvSpPr>
              <a:spLocks noChangeShapeType="1"/>
            </p:cNvSpPr>
            <p:nvPr/>
          </p:nvSpPr>
          <p:spPr bwMode="auto">
            <a:xfrm>
              <a:off x="4720754" y="5149801"/>
              <a:ext cx="0" cy="846137"/>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78185" name="Line 9"/>
            <p:cNvSpPr>
              <a:spLocks noChangeShapeType="1"/>
            </p:cNvSpPr>
            <p:nvPr/>
          </p:nvSpPr>
          <p:spPr bwMode="auto">
            <a:xfrm flipH="1">
              <a:off x="1896591" y="4725938"/>
              <a:ext cx="1235075" cy="0"/>
            </a:xfrm>
            <a:prstGeom prst="line">
              <a:avLst/>
            </a:prstGeom>
            <a:noFill/>
            <a:ln w="28575">
              <a:solidFill>
                <a:srgbClr val="000000"/>
              </a:solidFill>
              <a:round/>
              <a:headEnd/>
              <a:tailEnd/>
            </a:ln>
          </p:spPr>
          <p:txBody>
            <a:bodyPr/>
            <a:lstStyle/>
            <a:p>
              <a:endParaRPr lang="zh-TW" altLang="en-US"/>
            </a:p>
          </p:txBody>
        </p:sp>
        <p:sp>
          <p:nvSpPr>
            <p:cNvPr id="178186" name="Line 10"/>
            <p:cNvSpPr>
              <a:spLocks noChangeShapeType="1"/>
            </p:cNvSpPr>
            <p:nvPr/>
          </p:nvSpPr>
          <p:spPr bwMode="auto">
            <a:xfrm flipV="1">
              <a:off x="1896591" y="2420888"/>
              <a:ext cx="11113" cy="2305050"/>
            </a:xfrm>
            <a:prstGeom prst="line">
              <a:avLst/>
            </a:prstGeom>
            <a:noFill/>
            <a:ln w="28575">
              <a:solidFill>
                <a:srgbClr val="000000"/>
              </a:solidFill>
              <a:round/>
              <a:headEnd/>
              <a:tailEnd/>
            </a:ln>
          </p:spPr>
          <p:txBody>
            <a:bodyPr/>
            <a:lstStyle/>
            <a:p>
              <a:endParaRPr lang="zh-TW" altLang="en-US"/>
            </a:p>
          </p:txBody>
        </p:sp>
        <p:sp>
          <p:nvSpPr>
            <p:cNvPr id="178187" name="Line 11"/>
            <p:cNvSpPr>
              <a:spLocks noChangeShapeType="1"/>
            </p:cNvSpPr>
            <p:nvPr/>
          </p:nvSpPr>
          <p:spPr bwMode="auto">
            <a:xfrm>
              <a:off x="1907704" y="2420888"/>
              <a:ext cx="2808287" cy="0"/>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78188" name="Text Box 12"/>
            <p:cNvSpPr txBox="1">
              <a:spLocks noChangeArrowheads="1"/>
            </p:cNvSpPr>
            <p:nvPr/>
          </p:nvSpPr>
          <p:spPr bwMode="auto">
            <a:xfrm>
              <a:off x="4294188" y="5635625"/>
              <a:ext cx="852487" cy="422275"/>
            </a:xfrm>
            <a:prstGeom prst="rect">
              <a:avLst/>
            </a:prstGeom>
            <a:noFill/>
            <a:ln w="9525">
              <a:noFill/>
              <a:miter lim="800000"/>
              <a:headEnd/>
              <a:tailEnd/>
            </a:ln>
          </p:spPr>
          <p:txBody>
            <a:bodyPr lIns="0" tIns="0" rIns="0" bIns="0"/>
            <a:lstStyle/>
            <a:p>
              <a:pPr algn="ctr" eaLnBrk="0" hangingPunct="0"/>
              <a:endParaRPr kumimoji="0" lang="en-US" sz="2800"/>
            </a:p>
          </p:txBody>
        </p:sp>
        <p:sp>
          <p:nvSpPr>
            <p:cNvPr id="178189" name="Text Box 13"/>
            <p:cNvSpPr txBox="1">
              <a:spLocks noChangeArrowheads="1"/>
            </p:cNvSpPr>
            <p:nvPr/>
          </p:nvSpPr>
          <p:spPr bwMode="auto">
            <a:xfrm>
              <a:off x="2339504" y="4294138"/>
              <a:ext cx="838200" cy="457200"/>
            </a:xfrm>
            <a:prstGeom prst="rect">
              <a:avLst/>
            </a:prstGeom>
            <a:noFill/>
            <a:ln w="9525">
              <a:noFill/>
              <a:miter lim="800000"/>
              <a:headEnd/>
              <a:tailEnd/>
            </a:ln>
          </p:spPr>
          <p:txBody>
            <a:bodyPr lIns="0" tIns="0" rIns="0"/>
            <a:lstStyle/>
            <a:p>
              <a:pPr algn="ctr" eaLnBrk="0" hangingPunct="0"/>
              <a:r>
                <a:rPr kumimoji="0" lang="en-US" altLang="zh-TW" sz="2400" b="1">
                  <a:solidFill>
                    <a:srgbClr val="000000"/>
                  </a:solidFill>
                  <a:latin typeface="Arial" charset="0"/>
                </a:rPr>
                <a:t>yes</a:t>
              </a:r>
            </a:p>
          </p:txBody>
        </p:sp>
        <p:sp>
          <p:nvSpPr>
            <p:cNvPr id="178190" name="Text Box 14"/>
            <p:cNvSpPr txBox="1">
              <a:spLocks noChangeArrowheads="1"/>
            </p:cNvSpPr>
            <p:nvPr/>
          </p:nvSpPr>
          <p:spPr bwMode="auto">
            <a:xfrm>
              <a:off x="4260379" y="5362526"/>
              <a:ext cx="371475" cy="457200"/>
            </a:xfrm>
            <a:prstGeom prst="rect">
              <a:avLst/>
            </a:prstGeom>
            <a:noFill/>
            <a:ln w="9525">
              <a:noFill/>
              <a:miter lim="800000"/>
              <a:headEnd/>
              <a:tailEnd/>
            </a:ln>
            <a:effectLst/>
          </p:spPr>
          <p:txBody>
            <a:bodyPr wrap="none" lIns="0" rIns="0">
              <a:spAutoFit/>
            </a:bodyPr>
            <a:lstStyle/>
            <a:p>
              <a:pPr algn="ctr"/>
              <a:r>
                <a:rPr lang="en-US" altLang="zh-TW" sz="2400" b="1">
                  <a:latin typeface="Arial" charset="0"/>
                </a:rPr>
                <a:t>no</a:t>
              </a:r>
            </a:p>
          </p:txBody>
        </p:sp>
      </p:grpSp>
      <p:sp>
        <p:nvSpPr>
          <p:cNvPr id="178192" name="AutoShape 16"/>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5B1C9319-1E35-4FC1-9784-193F0EC81DC4}" type="slidenum">
              <a:rPr lang="en-US" altLang="zh-TW"/>
              <a:pPr/>
              <a:t>117</a:t>
            </a:fld>
            <a:endParaRPr lang="en-US" altLang="zh-TW"/>
          </a:p>
        </p:txBody>
      </p:sp>
      <p:sp>
        <p:nvSpPr>
          <p:cNvPr id="179202" name="Rectangle 2"/>
          <p:cNvSpPr>
            <a:spLocks noGrp="1" noChangeArrowheads="1"/>
          </p:cNvSpPr>
          <p:nvPr>
            <p:ph type="title"/>
          </p:nvPr>
        </p:nvSpPr>
        <p:spPr>
          <a:xfrm>
            <a:off x="685800" y="381000"/>
            <a:ext cx="7620000" cy="1143000"/>
          </a:xfrm>
        </p:spPr>
        <p:txBody>
          <a:bodyPr/>
          <a:lstStyle/>
          <a:p>
            <a:r>
              <a:rPr lang="en-US" altLang="zh-TW" sz="3600"/>
              <a:t>Ch5_11 </a:t>
            </a:r>
            <a:r>
              <a:rPr lang="en-US" altLang="zh-TW" sz="3800" b="1">
                <a:solidFill>
                  <a:schemeClr val="tx1"/>
                </a:solidFill>
              </a:rPr>
              <a:t>do-while</a:t>
            </a:r>
          </a:p>
        </p:txBody>
      </p:sp>
      <p:sp>
        <p:nvSpPr>
          <p:cNvPr id="179204" name="Rectangle 4"/>
          <p:cNvSpPr>
            <a:spLocks noChangeArrowheads="1"/>
          </p:cNvSpPr>
          <p:nvPr/>
        </p:nvSpPr>
        <p:spPr bwMode="auto">
          <a:xfrm>
            <a:off x="685800" y="1412875"/>
            <a:ext cx="5110163" cy="1765300"/>
          </a:xfrm>
          <a:prstGeom prst="rect">
            <a:avLst/>
          </a:prstGeom>
          <a:solidFill>
            <a:srgbClr val="FFFFFF"/>
          </a:solidFill>
          <a:ln w="9525">
            <a:noFill/>
            <a:miter lim="800000"/>
            <a:headEnd/>
            <a:tailEnd/>
          </a:ln>
          <a:effectLst/>
        </p:spPr>
        <p:txBody>
          <a:bodyPr/>
          <a:lstStyle/>
          <a:p>
            <a:pPr marL="711200" indent="-711200">
              <a:spcBef>
                <a:spcPct val="20000"/>
              </a:spcBef>
            </a:pPr>
            <a:r>
              <a:rPr lang="en-US" altLang="zh-TW" sz="2000" b="1">
                <a:latin typeface="Courier New" pitchFamily="49" charset="0"/>
                <a:ea typeface="標楷體" pitchFamily="65" charset="-120"/>
              </a:rPr>
              <a:t>1	int </a:t>
            </a:r>
            <a:r>
              <a:rPr lang="en-US" altLang="zh-TW" sz="2000" b="1">
                <a:solidFill>
                  <a:srgbClr val="FF3300"/>
                </a:solidFill>
                <a:latin typeface="Courier New" pitchFamily="49" charset="0"/>
                <a:ea typeface="標楷體" pitchFamily="65" charset="-120"/>
              </a:rPr>
              <a:t>j=0</a:t>
            </a:r>
            <a:r>
              <a:rPr lang="en-US" altLang="zh-TW" sz="2000" b="1">
                <a:latin typeface="Courier New" pitchFamily="49" charset="0"/>
                <a:ea typeface="標楷體" pitchFamily="65" charset="-120"/>
              </a:rPr>
              <a:t>;</a:t>
            </a:r>
            <a:endParaRPr lang="en-US" altLang="zh-TW" sz="2000" b="1">
              <a:latin typeface="Courier New" pitchFamily="49" charset="0"/>
            </a:endParaRPr>
          </a:p>
          <a:p>
            <a:pPr marL="711200" indent="-711200">
              <a:spcBef>
                <a:spcPct val="20000"/>
              </a:spcBef>
            </a:pPr>
            <a:r>
              <a:rPr lang="en-US" altLang="zh-TW" sz="2000" b="1">
                <a:latin typeface="Courier New" pitchFamily="49" charset="0"/>
                <a:ea typeface="標楷體" pitchFamily="65" charset="-120"/>
              </a:rPr>
              <a:t>	</a:t>
            </a:r>
            <a:r>
              <a:rPr lang="en-US" altLang="zh-TW" sz="2000" b="1">
                <a:solidFill>
                  <a:srgbClr val="FF3300"/>
                </a:solidFill>
                <a:latin typeface="Courier New" pitchFamily="49" charset="0"/>
                <a:ea typeface="標楷體" pitchFamily="65" charset="-120"/>
              </a:rPr>
              <a:t>do{</a:t>
            </a:r>
            <a:endParaRPr lang="en-US" altLang="zh-TW" sz="2000" b="1">
              <a:solidFill>
                <a:srgbClr val="FF3300"/>
              </a:solidFill>
              <a:latin typeface="Courier New" pitchFamily="49" charset="0"/>
            </a:endParaRPr>
          </a:p>
          <a:p>
            <a:pPr marL="711200" indent="-711200">
              <a:spcBef>
                <a:spcPct val="20000"/>
              </a:spcBef>
            </a:pPr>
            <a:r>
              <a:rPr lang="en-US" altLang="zh-TW" sz="2000" b="1">
                <a:latin typeface="Courier New" pitchFamily="49" charset="0"/>
                <a:ea typeface="標楷體" pitchFamily="65" charset="-120"/>
              </a:rPr>
              <a:t>			printf("Hello\n");</a:t>
            </a:r>
          </a:p>
          <a:p>
            <a:pPr marL="711200" indent="-711200">
              <a:spcBef>
                <a:spcPct val="20000"/>
              </a:spcBef>
            </a:pPr>
            <a:r>
              <a:rPr lang="en-US" altLang="zh-TW" sz="2000" b="1">
                <a:latin typeface="Courier New" pitchFamily="49" charset="0"/>
                <a:ea typeface="標楷體" pitchFamily="65" charset="-120"/>
              </a:rPr>
              <a:t>			j++;</a:t>
            </a:r>
            <a:endParaRPr lang="en-US" altLang="zh-TW" sz="2000" b="1">
              <a:latin typeface="Courier New" pitchFamily="49" charset="0"/>
            </a:endParaRPr>
          </a:p>
          <a:p>
            <a:pPr marL="711200" indent="-711200">
              <a:spcBef>
                <a:spcPct val="20000"/>
              </a:spcBef>
            </a:pPr>
            <a:r>
              <a:rPr lang="en-US" altLang="zh-TW" sz="2000" b="1">
                <a:latin typeface="Courier New" pitchFamily="49" charset="0"/>
                <a:ea typeface="標楷體" pitchFamily="65" charset="-120"/>
              </a:rPr>
              <a:t>	</a:t>
            </a:r>
            <a:r>
              <a:rPr lang="en-US" altLang="zh-TW" sz="2000" b="1">
                <a:solidFill>
                  <a:srgbClr val="FF3300"/>
                </a:solidFill>
                <a:latin typeface="Courier New" pitchFamily="49" charset="0"/>
                <a:ea typeface="標楷體" pitchFamily="65" charset="-120"/>
              </a:rPr>
              <a:t>}while(j&lt;5);</a:t>
            </a:r>
            <a:endParaRPr lang="en-US" altLang="zh-TW" sz="2000" b="1">
              <a:latin typeface="Courier New" pitchFamily="49" charset="0"/>
            </a:endParaRPr>
          </a:p>
        </p:txBody>
      </p:sp>
      <p:sp>
        <p:nvSpPr>
          <p:cNvPr id="179205" name="Text Box 5"/>
          <p:cNvSpPr txBox="1">
            <a:spLocks noChangeArrowheads="1"/>
          </p:cNvSpPr>
          <p:nvPr/>
        </p:nvSpPr>
        <p:spPr bwMode="auto">
          <a:xfrm>
            <a:off x="6227763" y="1285875"/>
            <a:ext cx="2133600" cy="1927225"/>
          </a:xfrm>
          <a:prstGeom prst="rect">
            <a:avLst/>
          </a:prstGeom>
          <a:solidFill>
            <a:srgbClr val="FFFFFF"/>
          </a:solidFill>
          <a:ln w="9525">
            <a:solidFill>
              <a:schemeClr val="tx1"/>
            </a:solidFill>
            <a:miter lim="800000"/>
            <a:headEnd/>
            <a:tailEnd/>
          </a:ln>
          <a:effectLst/>
        </p:spPr>
        <p:txBody>
          <a:bodyPr lIns="90000" tIns="46800" rIns="90000" bIns="46800">
            <a:spAutoFit/>
          </a:bodyPr>
          <a:lstStyle/>
          <a:p>
            <a:r>
              <a:rPr lang="en-US" altLang="zh-TW" sz="2400" dirty="0">
                <a:latin typeface="Verdana" pitchFamily="34" charset="0"/>
                <a:ea typeface="Verdana" pitchFamily="34" charset="0"/>
                <a:cs typeface="Verdana" pitchFamily="34" charset="0"/>
              </a:rPr>
              <a:t>Hello</a:t>
            </a:r>
          </a:p>
          <a:p>
            <a:r>
              <a:rPr lang="en-US" altLang="zh-TW" sz="2400" dirty="0">
                <a:latin typeface="Verdana" pitchFamily="34" charset="0"/>
                <a:ea typeface="Verdana" pitchFamily="34" charset="0"/>
                <a:cs typeface="Verdana" pitchFamily="34" charset="0"/>
              </a:rPr>
              <a:t>Hello</a:t>
            </a:r>
          </a:p>
          <a:p>
            <a:r>
              <a:rPr lang="en-US" altLang="zh-TW" sz="2400" dirty="0">
                <a:latin typeface="Verdana" pitchFamily="34" charset="0"/>
                <a:ea typeface="Verdana" pitchFamily="34" charset="0"/>
                <a:cs typeface="Verdana" pitchFamily="34" charset="0"/>
              </a:rPr>
              <a:t>Hello</a:t>
            </a:r>
          </a:p>
          <a:p>
            <a:r>
              <a:rPr lang="en-US" altLang="zh-TW" sz="2400" dirty="0">
                <a:latin typeface="Verdana" pitchFamily="34" charset="0"/>
                <a:ea typeface="Verdana" pitchFamily="34" charset="0"/>
                <a:cs typeface="Verdana" pitchFamily="34" charset="0"/>
              </a:rPr>
              <a:t>Hello</a:t>
            </a:r>
          </a:p>
          <a:p>
            <a:r>
              <a:rPr lang="en-US" altLang="zh-TW" sz="2400" dirty="0">
                <a:latin typeface="Verdana" pitchFamily="34" charset="0"/>
                <a:ea typeface="Verdana" pitchFamily="34" charset="0"/>
                <a:cs typeface="Verdana" pitchFamily="34" charset="0"/>
              </a:rPr>
              <a:t>Hello</a:t>
            </a:r>
          </a:p>
        </p:txBody>
      </p:sp>
      <p:sp>
        <p:nvSpPr>
          <p:cNvPr id="179208" name="Rectangle 8"/>
          <p:cNvSpPr>
            <a:spLocks noChangeArrowheads="1"/>
          </p:cNvSpPr>
          <p:nvPr/>
        </p:nvSpPr>
        <p:spPr bwMode="auto">
          <a:xfrm>
            <a:off x="684213" y="3392488"/>
            <a:ext cx="4967287" cy="1404937"/>
          </a:xfrm>
          <a:prstGeom prst="rect">
            <a:avLst/>
          </a:prstGeom>
          <a:solidFill>
            <a:srgbClr val="FFFFFF"/>
          </a:solidFill>
          <a:ln w="9525">
            <a:noFill/>
            <a:miter lim="800000"/>
            <a:headEnd/>
            <a:tailEnd/>
          </a:ln>
          <a:effectLst/>
        </p:spPr>
        <p:txBody>
          <a:bodyPr/>
          <a:lstStyle/>
          <a:p>
            <a:pPr marL="711200" indent="-711200">
              <a:spcBef>
                <a:spcPct val="20000"/>
              </a:spcBef>
            </a:pPr>
            <a:r>
              <a:rPr lang="en-US" altLang="zh-TW" sz="2000" b="1">
                <a:latin typeface="Courier New" pitchFamily="49" charset="0"/>
                <a:ea typeface="標楷體" pitchFamily="65" charset="-120"/>
              </a:rPr>
              <a:t>2	int </a:t>
            </a:r>
            <a:r>
              <a:rPr lang="en-US" altLang="zh-TW" sz="2000" b="1">
                <a:solidFill>
                  <a:srgbClr val="FF3300"/>
                </a:solidFill>
                <a:latin typeface="Courier New" pitchFamily="49" charset="0"/>
                <a:ea typeface="標楷體" pitchFamily="65" charset="-120"/>
              </a:rPr>
              <a:t>j=0</a:t>
            </a:r>
            <a:r>
              <a:rPr lang="en-US" altLang="zh-TW" sz="2000" b="1">
                <a:latin typeface="Courier New" pitchFamily="49" charset="0"/>
                <a:ea typeface="標楷體" pitchFamily="65" charset="-120"/>
              </a:rPr>
              <a:t>;</a:t>
            </a:r>
            <a:endParaRPr lang="en-US" altLang="zh-TW" sz="2000" b="1">
              <a:latin typeface="Courier New" pitchFamily="49" charset="0"/>
            </a:endParaRPr>
          </a:p>
          <a:p>
            <a:pPr marL="711200" indent="-711200">
              <a:spcBef>
                <a:spcPct val="20000"/>
              </a:spcBef>
            </a:pPr>
            <a:r>
              <a:rPr lang="en-US" altLang="zh-TW" sz="2000" b="1">
                <a:latin typeface="Courier New" pitchFamily="49" charset="0"/>
                <a:ea typeface="標楷體" pitchFamily="65" charset="-120"/>
              </a:rPr>
              <a:t>	</a:t>
            </a:r>
            <a:r>
              <a:rPr lang="en-US" altLang="zh-TW" sz="2000" b="1">
                <a:solidFill>
                  <a:srgbClr val="FF3300"/>
                </a:solidFill>
                <a:latin typeface="Courier New" pitchFamily="49" charset="0"/>
                <a:ea typeface="標楷體" pitchFamily="65" charset="-120"/>
              </a:rPr>
              <a:t>do{</a:t>
            </a:r>
            <a:endParaRPr lang="en-US" altLang="zh-TW" sz="2000" b="1">
              <a:solidFill>
                <a:srgbClr val="FF3300"/>
              </a:solidFill>
              <a:latin typeface="Courier New" pitchFamily="49" charset="0"/>
            </a:endParaRPr>
          </a:p>
          <a:p>
            <a:pPr marL="711200" indent="-711200">
              <a:spcBef>
                <a:spcPct val="20000"/>
              </a:spcBef>
            </a:pPr>
            <a:r>
              <a:rPr lang="en-US" altLang="zh-TW" sz="2000" b="1">
                <a:latin typeface="Courier New" pitchFamily="49" charset="0"/>
                <a:ea typeface="標楷體" pitchFamily="65" charset="-120"/>
              </a:rPr>
              <a:t>			printf("Hello\n");</a:t>
            </a:r>
            <a:endParaRPr lang="en-US" altLang="zh-TW" sz="2000" b="1">
              <a:latin typeface="Courier New" pitchFamily="49" charset="0"/>
            </a:endParaRPr>
          </a:p>
          <a:p>
            <a:pPr marL="711200" indent="-711200">
              <a:spcBef>
                <a:spcPct val="20000"/>
              </a:spcBef>
            </a:pPr>
            <a:r>
              <a:rPr lang="en-US" altLang="zh-TW" sz="2000" b="1">
                <a:latin typeface="Courier New" pitchFamily="49" charset="0"/>
                <a:ea typeface="標楷體" pitchFamily="65" charset="-120"/>
              </a:rPr>
              <a:t>	</a:t>
            </a:r>
            <a:r>
              <a:rPr lang="en-US" altLang="zh-TW" sz="2000" b="1">
                <a:solidFill>
                  <a:srgbClr val="FF3300"/>
                </a:solidFill>
                <a:latin typeface="Courier New" pitchFamily="49" charset="0"/>
                <a:ea typeface="標楷體" pitchFamily="65" charset="-120"/>
              </a:rPr>
              <a:t>}while(j&lt;5);</a:t>
            </a:r>
            <a:endParaRPr lang="en-US" altLang="zh-TW" sz="2000" b="1">
              <a:latin typeface="Courier New" pitchFamily="49" charset="0"/>
            </a:endParaRPr>
          </a:p>
        </p:txBody>
      </p:sp>
      <p:sp>
        <p:nvSpPr>
          <p:cNvPr id="179209" name="Rectangle 9"/>
          <p:cNvSpPr>
            <a:spLocks noChangeArrowheads="1"/>
          </p:cNvSpPr>
          <p:nvPr/>
        </p:nvSpPr>
        <p:spPr bwMode="auto">
          <a:xfrm>
            <a:off x="684213" y="5119688"/>
            <a:ext cx="5040312" cy="1404937"/>
          </a:xfrm>
          <a:prstGeom prst="rect">
            <a:avLst/>
          </a:prstGeom>
          <a:solidFill>
            <a:srgbClr val="FFFFFF"/>
          </a:solidFill>
          <a:ln w="9525">
            <a:noFill/>
            <a:miter lim="800000"/>
            <a:headEnd/>
            <a:tailEnd/>
          </a:ln>
          <a:effectLst/>
        </p:spPr>
        <p:txBody>
          <a:bodyPr/>
          <a:lstStyle/>
          <a:p>
            <a:pPr marL="711200" indent="-711200">
              <a:spcBef>
                <a:spcPct val="20000"/>
              </a:spcBef>
            </a:pPr>
            <a:r>
              <a:rPr lang="en-US" altLang="zh-TW" sz="2000" b="1">
                <a:latin typeface="Courier New" pitchFamily="49" charset="0"/>
                <a:ea typeface="標楷體" pitchFamily="65" charset="-120"/>
              </a:rPr>
              <a:t>3	int </a:t>
            </a:r>
            <a:r>
              <a:rPr lang="en-US" altLang="zh-TW" sz="2000" b="1">
                <a:solidFill>
                  <a:srgbClr val="FF3300"/>
                </a:solidFill>
                <a:latin typeface="Courier New" pitchFamily="49" charset="0"/>
                <a:ea typeface="標楷體" pitchFamily="65" charset="-120"/>
              </a:rPr>
              <a:t>j=0</a:t>
            </a:r>
            <a:r>
              <a:rPr lang="en-US" altLang="zh-TW" sz="2000" b="1">
                <a:latin typeface="Courier New" pitchFamily="49" charset="0"/>
                <a:ea typeface="標楷體" pitchFamily="65" charset="-120"/>
              </a:rPr>
              <a:t>;</a:t>
            </a:r>
            <a:endParaRPr lang="en-US" altLang="zh-TW" sz="2000" b="1">
              <a:latin typeface="Courier New" pitchFamily="49" charset="0"/>
            </a:endParaRPr>
          </a:p>
          <a:p>
            <a:pPr marL="711200" indent="-711200">
              <a:spcBef>
                <a:spcPct val="20000"/>
              </a:spcBef>
            </a:pPr>
            <a:r>
              <a:rPr lang="en-US" altLang="zh-TW" sz="2000" b="1">
                <a:latin typeface="Courier New" pitchFamily="49" charset="0"/>
                <a:ea typeface="標楷體" pitchFamily="65" charset="-120"/>
              </a:rPr>
              <a:t>	</a:t>
            </a:r>
            <a:r>
              <a:rPr lang="en-US" altLang="zh-TW" sz="2000" b="1">
                <a:solidFill>
                  <a:srgbClr val="FF3300"/>
                </a:solidFill>
                <a:latin typeface="Courier New" pitchFamily="49" charset="0"/>
                <a:ea typeface="標楷體" pitchFamily="65" charset="-120"/>
              </a:rPr>
              <a:t>do{</a:t>
            </a:r>
            <a:endParaRPr lang="en-US" altLang="zh-TW" sz="2000" b="1">
              <a:solidFill>
                <a:srgbClr val="FF3300"/>
              </a:solidFill>
              <a:latin typeface="Courier New" pitchFamily="49" charset="0"/>
            </a:endParaRPr>
          </a:p>
          <a:p>
            <a:pPr marL="711200" indent="-711200">
              <a:spcBef>
                <a:spcPct val="20000"/>
              </a:spcBef>
            </a:pPr>
            <a:r>
              <a:rPr lang="en-US" altLang="zh-TW" sz="2000" b="1">
                <a:latin typeface="Courier New" pitchFamily="49" charset="0"/>
                <a:ea typeface="標楷體" pitchFamily="65" charset="-120"/>
              </a:rPr>
              <a:t>			printf("Hello\n");</a:t>
            </a:r>
            <a:endParaRPr lang="en-US" altLang="zh-TW" sz="2000" b="1">
              <a:latin typeface="Courier New" pitchFamily="49" charset="0"/>
            </a:endParaRPr>
          </a:p>
          <a:p>
            <a:pPr marL="711200" indent="-711200">
              <a:spcBef>
                <a:spcPct val="20000"/>
              </a:spcBef>
            </a:pPr>
            <a:r>
              <a:rPr lang="en-US" altLang="zh-TW" sz="2000" b="1">
                <a:latin typeface="Courier New" pitchFamily="49" charset="0"/>
                <a:ea typeface="標楷體" pitchFamily="65" charset="-120"/>
              </a:rPr>
              <a:t>	</a:t>
            </a:r>
            <a:r>
              <a:rPr lang="en-US" altLang="zh-TW" sz="2000" b="1">
                <a:solidFill>
                  <a:srgbClr val="FF3300"/>
                </a:solidFill>
                <a:latin typeface="Courier New" pitchFamily="49" charset="0"/>
                <a:ea typeface="標楷體" pitchFamily="65" charset="-120"/>
              </a:rPr>
              <a:t>}while(j&gt;5);</a:t>
            </a:r>
            <a:endParaRPr lang="en-US" altLang="zh-TW" sz="2000" b="1">
              <a:latin typeface="Courier New" pitchFamily="49" charset="0"/>
            </a:endParaRPr>
          </a:p>
        </p:txBody>
      </p:sp>
      <p:sp>
        <p:nvSpPr>
          <p:cNvPr id="179210" name="Text Box 10"/>
          <p:cNvSpPr txBox="1">
            <a:spLocks noChangeArrowheads="1"/>
          </p:cNvSpPr>
          <p:nvPr/>
        </p:nvSpPr>
        <p:spPr bwMode="auto">
          <a:xfrm>
            <a:off x="6227763" y="3527425"/>
            <a:ext cx="2089150" cy="1196975"/>
          </a:xfrm>
          <a:prstGeom prst="rect">
            <a:avLst/>
          </a:prstGeom>
          <a:solidFill>
            <a:srgbClr val="FFFFFF"/>
          </a:solidFill>
          <a:ln w="9525">
            <a:solidFill>
              <a:schemeClr val="tx1"/>
            </a:solidFill>
            <a:miter lim="800000"/>
            <a:headEnd/>
            <a:tailEnd/>
          </a:ln>
          <a:effectLst/>
        </p:spPr>
        <p:txBody>
          <a:bodyPr lIns="90000" tIns="46800" rIns="90000" bIns="46800">
            <a:spAutoFit/>
          </a:bodyPr>
          <a:lstStyle/>
          <a:p>
            <a:r>
              <a:rPr lang="en-US" altLang="zh-TW" sz="2400">
                <a:latin typeface="Verdana" pitchFamily="34" charset="0"/>
                <a:ea typeface="Verdana" pitchFamily="34" charset="0"/>
                <a:cs typeface="Verdana" pitchFamily="34" charset="0"/>
              </a:rPr>
              <a:t>Hello</a:t>
            </a:r>
          </a:p>
          <a:p>
            <a:r>
              <a:rPr lang="en-US" altLang="zh-TW" sz="2400">
                <a:latin typeface="Verdana" pitchFamily="34" charset="0"/>
                <a:ea typeface="Verdana" pitchFamily="34" charset="0"/>
                <a:cs typeface="Verdana" pitchFamily="34" charset="0"/>
              </a:rPr>
              <a:t>Hello</a:t>
            </a:r>
          </a:p>
          <a:p>
            <a:r>
              <a:rPr lang="en-US" altLang="zh-TW" sz="2400">
                <a:latin typeface="Verdana" pitchFamily="34" charset="0"/>
                <a:ea typeface="Verdana" pitchFamily="34" charset="0"/>
                <a:cs typeface="Verdana" pitchFamily="34" charset="0"/>
              </a:rPr>
              <a:t>…</a:t>
            </a:r>
          </a:p>
        </p:txBody>
      </p:sp>
      <p:sp>
        <p:nvSpPr>
          <p:cNvPr id="179211" name="Text Box 11"/>
          <p:cNvSpPr txBox="1">
            <a:spLocks noChangeArrowheads="1"/>
          </p:cNvSpPr>
          <p:nvPr/>
        </p:nvSpPr>
        <p:spPr bwMode="auto">
          <a:xfrm>
            <a:off x="6227763" y="5589588"/>
            <a:ext cx="2089150" cy="466725"/>
          </a:xfrm>
          <a:prstGeom prst="rect">
            <a:avLst/>
          </a:prstGeom>
          <a:solidFill>
            <a:srgbClr val="FFFFFF"/>
          </a:solidFill>
          <a:ln w="9525">
            <a:solidFill>
              <a:schemeClr val="tx1"/>
            </a:solidFill>
            <a:miter lim="800000"/>
            <a:headEnd/>
            <a:tailEnd/>
          </a:ln>
          <a:effectLst/>
        </p:spPr>
        <p:txBody>
          <a:bodyPr lIns="90000" tIns="46800" rIns="90000" bIns="46800">
            <a:spAutoFit/>
          </a:bodyPr>
          <a:lstStyle/>
          <a:p>
            <a:r>
              <a:rPr lang="en-US" altLang="zh-TW" sz="2400">
                <a:latin typeface="Verdana" pitchFamily="34" charset="0"/>
                <a:ea typeface="Verdana" pitchFamily="34" charset="0"/>
                <a:cs typeface="Verdana" pitchFamily="34" charset="0"/>
              </a:rPr>
              <a:t>Hello</a:t>
            </a:r>
          </a:p>
        </p:txBody>
      </p:sp>
      <p:sp>
        <p:nvSpPr>
          <p:cNvPr id="179212" name="AutoShape 12"/>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9204"/>
                                        </p:tgtEl>
                                        <p:attrNameLst>
                                          <p:attrName>style.visibility</p:attrName>
                                        </p:attrNameLst>
                                      </p:cBhvr>
                                      <p:to>
                                        <p:strVal val="visible"/>
                                      </p:to>
                                    </p:set>
                                    <p:anim calcmode="lin" valueType="num">
                                      <p:cBhvr>
                                        <p:cTn id="7" dur="500" fill="hold"/>
                                        <p:tgtEl>
                                          <p:spTgt spid="179204"/>
                                        </p:tgtEl>
                                        <p:attrNameLst>
                                          <p:attrName>ppt_w</p:attrName>
                                        </p:attrNameLst>
                                      </p:cBhvr>
                                      <p:tavLst>
                                        <p:tav tm="0">
                                          <p:val>
                                            <p:fltVal val="0"/>
                                          </p:val>
                                        </p:tav>
                                        <p:tav tm="100000">
                                          <p:val>
                                            <p:strVal val="#ppt_w"/>
                                          </p:val>
                                        </p:tav>
                                      </p:tavLst>
                                    </p:anim>
                                    <p:anim calcmode="lin" valueType="num">
                                      <p:cBhvr>
                                        <p:cTn id="8" dur="500" fill="hold"/>
                                        <p:tgtEl>
                                          <p:spTgt spid="17920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9205"/>
                                        </p:tgtEl>
                                        <p:attrNameLst>
                                          <p:attrName>style.visibility</p:attrName>
                                        </p:attrNameLst>
                                      </p:cBhvr>
                                      <p:to>
                                        <p:strVal val="visible"/>
                                      </p:to>
                                    </p:set>
                                    <p:anim calcmode="lin" valueType="num">
                                      <p:cBhvr>
                                        <p:cTn id="13" dur="500" fill="hold"/>
                                        <p:tgtEl>
                                          <p:spTgt spid="179205"/>
                                        </p:tgtEl>
                                        <p:attrNameLst>
                                          <p:attrName>ppt_w</p:attrName>
                                        </p:attrNameLst>
                                      </p:cBhvr>
                                      <p:tavLst>
                                        <p:tav tm="0">
                                          <p:val>
                                            <p:fltVal val="0"/>
                                          </p:val>
                                        </p:tav>
                                        <p:tav tm="100000">
                                          <p:val>
                                            <p:strVal val="#ppt_w"/>
                                          </p:val>
                                        </p:tav>
                                      </p:tavLst>
                                    </p:anim>
                                    <p:anim calcmode="lin" valueType="num">
                                      <p:cBhvr>
                                        <p:cTn id="14" dur="500" fill="hold"/>
                                        <p:tgtEl>
                                          <p:spTgt spid="17920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9208"/>
                                        </p:tgtEl>
                                        <p:attrNameLst>
                                          <p:attrName>style.visibility</p:attrName>
                                        </p:attrNameLst>
                                      </p:cBhvr>
                                      <p:to>
                                        <p:strVal val="visible"/>
                                      </p:to>
                                    </p:set>
                                    <p:anim calcmode="lin" valueType="num">
                                      <p:cBhvr>
                                        <p:cTn id="19" dur="500" fill="hold"/>
                                        <p:tgtEl>
                                          <p:spTgt spid="179208"/>
                                        </p:tgtEl>
                                        <p:attrNameLst>
                                          <p:attrName>ppt_w</p:attrName>
                                        </p:attrNameLst>
                                      </p:cBhvr>
                                      <p:tavLst>
                                        <p:tav tm="0">
                                          <p:val>
                                            <p:fltVal val="0"/>
                                          </p:val>
                                        </p:tav>
                                        <p:tav tm="100000">
                                          <p:val>
                                            <p:strVal val="#ppt_w"/>
                                          </p:val>
                                        </p:tav>
                                      </p:tavLst>
                                    </p:anim>
                                    <p:anim calcmode="lin" valueType="num">
                                      <p:cBhvr>
                                        <p:cTn id="20" dur="500" fill="hold"/>
                                        <p:tgtEl>
                                          <p:spTgt spid="17920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79210"/>
                                        </p:tgtEl>
                                        <p:attrNameLst>
                                          <p:attrName>style.visibility</p:attrName>
                                        </p:attrNameLst>
                                      </p:cBhvr>
                                      <p:to>
                                        <p:strVal val="visible"/>
                                      </p:to>
                                    </p:set>
                                    <p:anim calcmode="lin" valueType="num">
                                      <p:cBhvr>
                                        <p:cTn id="25" dur="500" fill="hold"/>
                                        <p:tgtEl>
                                          <p:spTgt spid="179210"/>
                                        </p:tgtEl>
                                        <p:attrNameLst>
                                          <p:attrName>ppt_w</p:attrName>
                                        </p:attrNameLst>
                                      </p:cBhvr>
                                      <p:tavLst>
                                        <p:tav tm="0">
                                          <p:val>
                                            <p:fltVal val="0"/>
                                          </p:val>
                                        </p:tav>
                                        <p:tav tm="100000">
                                          <p:val>
                                            <p:strVal val="#ppt_w"/>
                                          </p:val>
                                        </p:tav>
                                      </p:tavLst>
                                    </p:anim>
                                    <p:anim calcmode="lin" valueType="num">
                                      <p:cBhvr>
                                        <p:cTn id="26" dur="500" fill="hold"/>
                                        <p:tgtEl>
                                          <p:spTgt spid="179210"/>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79209"/>
                                        </p:tgtEl>
                                        <p:attrNameLst>
                                          <p:attrName>style.visibility</p:attrName>
                                        </p:attrNameLst>
                                      </p:cBhvr>
                                      <p:to>
                                        <p:strVal val="visible"/>
                                      </p:to>
                                    </p:set>
                                    <p:anim calcmode="lin" valueType="num">
                                      <p:cBhvr>
                                        <p:cTn id="31" dur="500" fill="hold"/>
                                        <p:tgtEl>
                                          <p:spTgt spid="179209"/>
                                        </p:tgtEl>
                                        <p:attrNameLst>
                                          <p:attrName>ppt_w</p:attrName>
                                        </p:attrNameLst>
                                      </p:cBhvr>
                                      <p:tavLst>
                                        <p:tav tm="0">
                                          <p:val>
                                            <p:fltVal val="0"/>
                                          </p:val>
                                        </p:tav>
                                        <p:tav tm="100000">
                                          <p:val>
                                            <p:strVal val="#ppt_w"/>
                                          </p:val>
                                        </p:tav>
                                      </p:tavLst>
                                    </p:anim>
                                    <p:anim calcmode="lin" valueType="num">
                                      <p:cBhvr>
                                        <p:cTn id="32" dur="500" fill="hold"/>
                                        <p:tgtEl>
                                          <p:spTgt spid="179209"/>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79211"/>
                                        </p:tgtEl>
                                        <p:attrNameLst>
                                          <p:attrName>style.visibility</p:attrName>
                                        </p:attrNameLst>
                                      </p:cBhvr>
                                      <p:to>
                                        <p:strVal val="visible"/>
                                      </p:to>
                                    </p:set>
                                    <p:anim calcmode="lin" valueType="num">
                                      <p:cBhvr>
                                        <p:cTn id="37" dur="500" fill="hold"/>
                                        <p:tgtEl>
                                          <p:spTgt spid="179211"/>
                                        </p:tgtEl>
                                        <p:attrNameLst>
                                          <p:attrName>ppt_w</p:attrName>
                                        </p:attrNameLst>
                                      </p:cBhvr>
                                      <p:tavLst>
                                        <p:tav tm="0">
                                          <p:val>
                                            <p:fltVal val="0"/>
                                          </p:val>
                                        </p:tav>
                                        <p:tav tm="100000">
                                          <p:val>
                                            <p:strVal val="#ppt_w"/>
                                          </p:val>
                                        </p:tav>
                                      </p:tavLst>
                                    </p:anim>
                                    <p:anim calcmode="lin" valueType="num">
                                      <p:cBhvr>
                                        <p:cTn id="38" dur="500" fill="hold"/>
                                        <p:tgtEl>
                                          <p:spTgt spid="1792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animBg="1"/>
      <p:bldP spid="179205" grpId="0" animBg="1"/>
      <p:bldP spid="179208" grpId="0" animBg="1"/>
      <p:bldP spid="179209" grpId="0" animBg="1"/>
      <p:bldP spid="179210" grpId="0" animBg="1"/>
      <p:bldP spid="179211"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8DBE134E-7044-457A-842C-43BBDB670173}" type="slidenum">
              <a:rPr lang="en-US" altLang="zh-TW"/>
              <a:pPr/>
              <a:t>118</a:t>
            </a:fld>
            <a:endParaRPr lang="en-US" altLang="zh-TW"/>
          </a:p>
        </p:txBody>
      </p:sp>
      <p:sp>
        <p:nvSpPr>
          <p:cNvPr id="181250" name="Rectangle 2"/>
          <p:cNvSpPr>
            <a:spLocks noGrp="1" noChangeArrowheads="1"/>
          </p:cNvSpPr>
          <p:nvPr>
            <p:ph type="title"/>
          </p:nvPr>
        </p:nvSpPr>
        <p:spPr/>
        <p:txBody>
          <a:bodyPr/>
          <a:lstStyle/>
          <a:p>
            <a:r>
              <a:rPr lang="zh-TW" altLang="en-US"/>
              <a:t>第六章  選擇性敘述</a:t>
            </a:r>
          </a:p>
        </p:txBody>
      </p:sp>
      <p:sp>
        <p:nvSpPr>
          <p:cNvPr id="181251" name="Rectangle 3"/>
          <p:cNvSpPr>
            <a:spLocks noGrp="1" noChangeArrowheads="1"/>
          </p:cNvSpPr>
          <p:nvPr>
            <p:ph type="body" idx="1"/>
          </p:nvPr>
        </p:nvSpPr>
        <p:spPr/>
        <p:txBody>
          <a:bodyPr/>
          <a:lstStyle/>
          <a:p>
            <a:r>
              <a:rPr lang="zh-TW" altLang="en-US">
                <a:solidFill>
                  <a:srgbClr val="FF3300"/>
                </a:solidFill>
              </a:rPr>
              <a:t>有條件</a:t>
            </a:r>
            <a:r>
              <a:rPr lang="zh-TW" altLang="en-US"/>
              <a:t>的選擇敘述</a:t>
            </a:r>
          </a:p>
          <a:p>
            <a:r>
              <a:rPr lang="zh-TW" altLang="en-US">
                <a:solidFill>
                  <a:srgbClr val="FF3300"/>
                </a:solidFill>
              </a:rPr>
              <a:t>多重條件</a:t>
            </a:r>
            <a:r>
              <a:rPr lang="zh-TW" altLang="en-US"/>
              <a:t>選擇敘述</a:t>
            </a:r>
          </a:p>
          <a:p>
            <a:r>
              <a:rPr lang="zh-TW" altLang="en-US">
                <a:solidFill>
                  <a:srgbClr val="FF3300"/>
                </a:solidFill>
              </a:rPr>
              <a:t>無條件</a:t>
            </a:r>
            <a:r>
              <a:rPr lang="zh-TW" altLang="en-US"/>
              <a:t>選擇敘述</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5"/>
          <p:cNvSpPr>
            <a:spLocks noGrp="1"/>
          </p:cNvSpPr>
          <p:nvPr>
            <p:ph type="sldNum" sz="quarter" idx="12"/>
          </p:nvPr>
        </p:nvSpPr>
        <p:spPr/>
        <p:txBody>
          <a:bodyPr/>
          <a:lstStyle/>
          <a:p>
            <a:fld id="{EB9B312C-B676-4C83-9875-79F0BC78602F}" type="slidenum">
              <a:rPr lang="en-US" altLang="zh-TW"/>
              <a:pPr/>
              <a:t>119</a:t>
            </a:fld>
            <a:endParaRPr lang="en-US" altLang="zh-TW"/>
          </a:p>
        </p:txBody>
      </p:sp>
      <p:sp>
        <p:nvSpPr>
          <p:cNvPr id="182274" name="Rectangle 2"/>
          <p:cNvSpPr>
            <a:spLocks noGrp="1" noChangeArrowheads="1"/>
          </p:cNvSpPr>
          <p:nvPr>
            <p:ph type="title"/>
          </p:nvPr>
        </p:nvSpPr>
        <p:spPr>
          <a:xfrm>
            <a:off x="838200" y="609600"/>
            <a:ext cx="7620000" cy="914400"/>
          </a:xfrm>
          <a:noFill/>
          <a:ln/>
        </p:spPr>
        <p:txBody>
          <a:bodyPr/>
          <a:lstStyle/>
          <a:p>
            <a:r>
              <a:rPr lang="zh-TW" altLang="en-US" sz="3600"/>
              <a:t>有條件的選擇敘述</a:t>
            </a:r>
            <a:r>
              <a:rPr lang="zh-TW" altLang="en-US"/>
              <a:t> </a:t>
            </a:r>
          </a:p>
        </p:txBody>
      </p:sp>
      <p:sp>
        <p:nvSpPr>
          <p:cNvPr id="182275" name="Rectangle 3"/>
          <p:cNvSpPr>
            <a:spLocks noGrp="1" noChangeArrowheads="1"/>
          </p:cNvSpPr>
          <p:nvPr>
            <p:ph type="body" idx="1"/>
          </p:nvPr>
        </p:nvSpPr>
        <p:spPr>
          <a:xfrm>
            <a:off x="762000" y="1447800"/>
            <a:ext cx="7772400" cy="2413000"/>
          </a:xfrm>
          <a:noFill/>
          <a:ln/>
        </p:spPr>
        <p:txBody>
          <a:bodyPr/>
          <a:lstStyle/>
          <a:p>
            <a:r>
              <a:rPr lang="zh-TW" altLang="en-US" sz="2400"/>
              <a:t>有條件的選擇敘述即為</a:t>
            </a:r>
            <a:r>
              <a:rPr lang="en-US" altLang="zh-TW" sz="2400"/>
              <a:t>if</a:t>
            </a:r>
            <a:r>
              <a:rPr lang="zh-TW" altLang="en-US" sz="2400"/>
              <a:t>敘述，其語法如下：</a:t>
            </a:r>
          </a:p>
          <a:p>
            <a:r>
              <a:rPr lang="zh-TW" altLang="en-US" sz="2400"/>
              <a:t>語法一 </a:t>
            </a:r>
          </a:p>
          <a:p>
            <a:pPr>
              <a:buFontTx/>
              <a:buNone/>
            </a:pPr>
            <a:r>
              <a:rPr lang="zh-TW" altLang="en-US" sz="2400"/>
              <a:t>	 	      </a:t>
            </a:r>
            <a:r>
              <a:rPr lang="en-US" altLang="zh-TW" sz="2400"/>
              <a:t>if (</a:t>
            </a:r>
            <a:r>
              <a:rPr lang="zh-TW" altLang="en-US" sz="2400"/>
              <a:t>條件運算式</a:t>
            </a:r>
            <a:r>
              <a:rPr lang="en-US" altLang="zh-TW" sz="2400"/>
              <a:t>) </a:t>
            </a:r>
          </a:p>
          <a:p>
            <a:pPr>
              <a:buFontTx/>
              <a:buNone/>
            </a:pPr>
            <a:r>
              <a:rPr lang="en-US" altLang="zh-TW" sz="2400"/>
              <a:t>		     	 </a:t>
            </a:r>
            <a:r>
              <a:rPr lang="zh-TW" altLang="en-US" sz="2400"/>
              <a:t>敘述； </a:t>
            </a:r>
          </a:p>
          <a:p>
            <a:r>
              <a:rPr lang="zh-TW" altLang="en-US" sz="2400"/>
              <a:t>流程圖 </a:t>
            </a:r>
          </a:p>
        </p:txBody>
      </p:sp>
      <p:grpSp>
        <p:nvGrpSpPr>
          <p:cNvPr id="17" name="群組 16"/>
          <p:cNvGrpSpPr/>
          <p:nvPr/>
        </p:nvGrpSpPr>
        <p:grpSpPr>
          <a:xfrm>
            <a:off x="5003800" y="2492375"/>
            <a:ext cx="2473325" cy="3630141"/>
            <a:chOff x="5003800" y="2492375"/>
            <a:chExt cx="2473325" cy="3630141"/>
          </a:xfrm>
        </p:grpSpPr>
        <p:sp>
          <p:nvSpPr>
            <p:cNvPr id="182298" name="AutoShape 26"/>
            <p:cNvSpPr>
              <a:spLocks noChangeArrowheads="1"/>
            </p:cNvSpPr>
            <p:nvPr/>
          </p:nvSpPr>
          <p:spPr bwMode="auto">
            <a:xfrm>
              <a:off x="5003800" y="3068638"/>
              <a:ext cx="1871663" cy="1009650"/>
            </a:xfrm>
            <a:prstGeom prst="diamond">
              <a:avLst/>
            </a:prstGeom>
            <a:solidFill>
              <a:srgbClr val="FFFFFF"/>
            </a:solidFill>
            <a:ln w="28575">
              <a:solidFill>
                <a:srgbClr val="000000"/>
              </a:solidFill>
              <a:miter lim="800000"/>
              <a:headEnd/>
              <a:tailEnd/>
            </a:ln>
          </p:spPr>
          <p:txBody>
            <a:bodyPr lIns="0" tIns="0" rIns="0" bIns="0"/>
            <a:lstStyle/>
            <a:p>
              <a:pPr algn="ctr"/>
              <a:r>
                <a:rPr kumimoji="0" lang="zh-TW" altLang="en-US" sz="1800">
                  <a:latin typeface="Arial" charset="0"/>
                </a:rPr>
                <a:t>條件</a:t>
              </a:r>
            </a:p>
            <a:p>
              <a:pPr algn="ctr"/>
              <a:r>
                <a:rPr kumimoji="0" lang="zh-TW" altLang="en-US" sz="1800">
                  <a:latin typeface="Arial" charset="0"/>
                </a:rPr>
                <a:t>運算式</a:t>
              </a:r>
            </a:p>
          </p:txBody>
        </p:sp>
        <p:sp>
          <p:nvSpPr>
            <p:cNvPr id="182299" name="Rectangle 27"/>
            <p:cNvSpPr>
              <a:spLocks noChangeArrowheads="1"/>
            </p:cNvSpPr>
            <p:nvPr/>
          </p:nvSpPr>
          <p:spPr bwMode="auto">
            <a:xfrm>
              <a:off x="5364163" y="4869160"/>
              <a:ext cx="1152525" cy="447675"/>
            </a:xfrm>
            <a:prstGeom prst="rect">
              <a:avLst/>
            </a:prstGeom>
            <a:solidFill>
              <a:srgbClr val="FFFFFF"/>
            </a:solidFill>
            <a:ln w="28575">
              <a:solidFill>
                <a:srgbClr val="000000"/>
              </a:solidFill>
              <a:miter lim="800000"/>
              <a:headEnd/>
              <a:tailEnd/>
            </a:ln>
          </p:spPr>
          <p:txBody>
            <a:bodyPr/>
            <a:lstStyle/>
            <a:p>
              <a:pPr algn="ctr"/>
              <a:r>
                <a:rPr kumimoji="0" lang="zh-TW" altLang="en-US" sz="1800">
                  <a:latin typeface="Arial" charset="0"/>
                </a:rPr>
                <a:t>敘述 </a:t>
              </a:r>
              <a:r>
                <a:rPr kumimoji="0" lang="en-US" altLang="zh-TW" sz="1800">
                  <a:latin typeface="Arial" charset="0"/>
                </a:rPr>
                <a:t>1</a:t>
              </a:r>
            </a:p>
          </p:txBody>
        </p:sp>
        <p:sp>
          <p:nvSpPr>
            <p:cNvPr id="182300" name="Line 28"/>
            <p:cNvSpPr>
              <a:spLocks noChangeShapeType="1"/>
            </p:cNvSpPr>
            <p:nvPr/>
          </p:nvSpPr>
          <p:spPr bwMode="auto">
            <a:xfrm>
              <a:off x="5940425" y="5373216"/>
              <a:ext cx="0" cy="749300"/>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82301" name="Text Box 29"/>
            <p:cNvSpPr txBox="1">
              <a:spLocks noChangeArrowheads="1"/>
            </p:cNvSpPr>
            <p:nvPr/>
          </p:nvSpPr>
          <p:spPr bwMode="auto">
            <a:xfrm>
              <a:off x="5435600" y="4292600"/>
              <a:ext cx="457200" cy="381000"/>
            </a:xfrm>
            <a:prstGeom prst="rect">
              <a:avLst/>
            </a:prstGeom>
            <a:noFill/>
            <a:ln w="9525">
              <a:noFill/>
              <a:miter lim="800000"/>
              <a:headEnd/>
              <a:tailEnd/>
            </a:ln>
          </p:spPr>
          <p:txBody>
            <a:bodyPr lIns="0" tIns="0" rIns="0" bIns="0"/>
            <a:lstStyle/>
            <a:p>
              <a:pPr eaLnBrk="0" hangingPunct="0"/>
              <a:r>
                <a:rPr kumimoji="0" lang="en-US" altLang="zh-TW" sz="2000">
                  <a:latin typeface="Arial" charset="0"/>
                  <a:ea typeface="標楷體" pitchFamily="65" charset="-120"/>
                </a:rPr>
                <a:t>yes</a:t>
              </a:r>
              <a:endParaRPr kumimoji="0" lang="en-US" altLang="zh-TW" sz="2000">
                <a:latin typeface="Arial" charset="0"/>
              </a:endParaRPr>
            </a:p>
          </p:txBody>
        </p:sp>
        <p:sp>
          <p:nvSpPr>
            <p:cNvPr id="182303" name="Line 31"/>
            <p:cNvSpPr>
              <a:spLocks noChangeShapeType="1"/>
            </p:cNvSpPr>
            <p:nvPr/>
          </p:nvSpPr>
          <p:spPr bwMode="auto">
            <a:xfrm>
              <a:off x="5940425" y="2492375"/>
              <a:ext cx="0" cy="533400"/>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82306" name="Text Box 34"/>
            <p:cNvSpPr txBox="1">
              <a:spLocks noChangeArrowheads="1"/>
            </p:cNvSpPr>
            <p:nvPr/>
          </p:nvSpPr>
          <p:spPr bwMode="auto">
            <a:xfrm>
              <a:off x="7019925" y="4292600"/>
              <a:ext cx="457200" cy="381000"/>
            </a:xfrm>
            <a:prstGeom prst="rect">
              <a:avLst/>
            </a:prstGeom>
            <a:noFill/>
            <a:ln w="9525">
              <a:noFill/>
              <a:miter lim="800000"/>
              <a:headEnd/>
              <a:tailEnd/>
            </a:ln>
          </p:spPr>
          <p:txBody>
            <a:bodyPr lIns="0" tIns="0" rIns="0" bIns="0"/>
            <a:lstStyle/>
            <a:p>
              <a:pPr eaLnBrk="0" hangingPunct="0"/>
              <a:r>
                <a:rPr kumimoji="0" lang="en-US" altLang="zh-TW" sz="2000">
                  <a:latin typeface="Arial" charset="0"/>
                </a:rPr>
                <a:t>no</a:t>
              </a:r>
            </a:p>
          </p:txBody>
        </p:sp>
        <p:sp>
          <p:nvSpPr>
            <p:cNvPr id="182307" name="Line 35"/>
            <p:cNvSpPr>
              <a:spLocks noChangeShapeType="1"/>
            </p:cNvSpPr>
            <p:nvPr/>
          </p:nvSpPr>
          <p:spPr bwMode="auto">
            <a:xfrm>
              <a:off x="7380288" y="3573463"/>
              <a:ext cx="0" cy="2160588"/>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82308" name="Line 36"/>
            <p:cNvSpPr>
              <a:spLocks noChangeShapeType="1"/>
            </p:cNvSpPr>
            <p:nvPr/>
          </p:nvSpPr>
          <p:spPr bwMode="auto">
            <a:xfrm flipH="1">
              <a:off x="6875463" y="3573463"/>
              <a:ext cx="504825" cy="0"/>
            </a:xfrm>
            <a:prstGeom prst="line">
              <a:avLst/>
            </a:prstGeom>
            <a:noFill/>
            <a:ln w="28575">
              <a:solidFill>
                <a:schemeClr val="tx1"/>
              </a:solidFill>
              <a:round/>
              <a:headEnd/>
              <a:tailEnd/>
            </a:ln>
            <a:effectLst/>
          </p:spPr>
          <p:txBody>
            <a:bodyPr/>
            <a:lstStyle/>
            <a:p>
              <a:endParaRPr lang="zh-TW" altLang="en-US"/>
            </a:p>
          </p:txBody>
        </p:sp>
        <p:sp>
          <p:nvSpPr>
            <p:cNvPr id="182309" name="Line 37"/>
            <p:cNvSpPr>
              <a:spLocks noChangeShapeType="1"/>
            </p:cNvSpPr>
            <p:nvPr/>
          </p:nvSpPr>
          <p:spPr bwMode="auto">
            <a:xfrm>
              <a:off x="5940425" y="4077072"/>
              <a:ext cx="0" cy="792163"/>
            </a:xfrm>
            <a:prstGeom prst="line">
              <a:avLst/>
            </a:prstGeom>
            <a:noFill/>
            <a:ln w="28575">
              <a:solidFill>
                <a:srgbClr val="000000"/>
              </a:solidFill>
              <a:round/>
              <a:headEnd type="none" w="med" len="med"/>
              <a:tailEnd type="arrow" w="med" len="med"/>
            </a:ln>
          </p:spPr>
          <p:txBody>
            <a:bodyPr/>
            <a:lstStyle/>
            <a:p>
              <a:endParaRPr lang="zh-TW" altLang="en-US"/>
            </a:p>
          </p:txBody>
        </p:sp>
        <p:sp>
          <p:nvSpPr>
            <p:cNvPr id="182310" name="Line 38"/>
            <p:cNvSpPr>
              <a:spLocks noChangeShapeType="1"/>
            </p:cNvSpPr>
            <p:nvPr/>
          </p:nvSpPr>
          <p:spPr bwMode="auto">
            <a:xfrm flipH="1">
              <a:off x="5940425" y="5734050"/>
              <a:ext cx="1439863" cy="0"/>
            </a:xfrm>
            <a:prstGeom prst="line">
              <a:avLst/>
            </a:prstGeom>
            <a:noFill/>
            <a:ln w="28575">
              <a:solidFill>
                <a:srgbClr val="000000"/>
              </a:solidFill>
              <a:round/>
              <a:headEnd type="none" w="med" len="med"/>
              <a:tailEnd type="arrow" w="med" len="med"/>
            </a:ln>
          </p:spPr>
          <p:txBody>
            <a:bodyPr/>
            <a:lstStyle/>
            <a:p>
              <a:endParaRPr lang="zh-TW" alt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68467A29-0977-4DDD-BB26-B414416B4017}" type="slidenum">
              <a:rPr lang="en-US" altLang="zh-TW"/>
              <a:pPr/>
              <a:t>12</a:t>
            </a:fld>
            <a:endParaRPr lang="en-US" altLang="zh-TW"/>
          </a:p>
        </p:txBody>
      </p:sp>
      <p:sp>
        <p:nvSpPr>
          <p:cNvPr id="24583" name="Rectangle 7"/>
          <p:cNvSpPr>
            <a:spLocks noChangeArrowheads="1"/>
          </p:cNvSpPr>
          <p:nvPr/>
        </p:nvSpPr>
        <p:spPr bwMode="auto">
          <a:xfrm>
            <a:off x="762000" y="1676400"/>
            <a:ext cx="7772400" cy="1968500"/>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b="1">
                <a:ea typeface="標楷體" pitchFamily="65" charset="-120"/>
              </a:rPr>
              <a:t>Ch1_3  ─</a:t>
            </a:r>
            <a:r>
              <a:rPr lang="zh-TW" altLang="en-US" sz="2800" b="1">
                <a:latin typeface="標楷體" pitchFamily="65" charset="-120"/>
                <a:ea typeface="標楷體" pitchFamily="65" charset="-120"/>
              </a:rPr>
              <a:t>定義常數</a:t>
            </a:r>
            <a:r>
              <a:rPr lang="zh-TW" altLang="en-US" sz="2800" u="sng">
                <a:ea typeface="標楷體" pitchFamily="65" charset="-120"/>
              </a:rPr>
              <a:t> </a:t>
            </a:r>
          </a:p>
          <a:p>
            <a:pPr marL="609600" indent="-609600">
              <a:lnSpc>
                <a:spcPct val="90000"/>
              </a:lnSpc>
              <a:spcBef>
                <a:spcPct val="20000"/>
              </a:spcBef>
            </a:pPr>
            <a:r>
              <a:rPr lang="en-US" altLang="zh-TW" sz="2800">
                <a:ea typeface="標楷體" pitchFamily="65" charset="-120"/>
              </a:rPr>
              <a:t>1  #include&lt;stdio.h&gt;</a:t>
            </a:r>
          </a:p>
          <a:p>
            <a:pPr marL="609600" indent="-609600">
              <a:lnSpc>
                <a:spcPct val="90000"/>
              </a:lnSpc>
              <a:spcBef>
                <a:spcPct val="20000"/>
              </a:spcBef>
            </a:pPr>
            <a:r>
              <a:rPr lang="en-US" altLang="zh-TW" sz="2800">
                <a:ea typeface="標楷體" pitchFamily="65" charset="-120"/>
              </a:rPr>
              <a:t>2  #define </a:t>
            </a:r>
            <a:r>
              <a:rPr lang="en-US" altLang="zh-TW" sz="2800">
                <a:solidFill>
                  <a:srgbClr val="FF3300"/>
                </a:solidFill>
                <a:latin typeface="Courier New" pitchFamily="49" charset="0"/>
                <a:ea typeface="標楷體" pitchFamily="65" charset="-120"/>
              </a:rPr>
              <a:t>A</a:t>
            </a:r>
            <a:r>
              <a:rPr lang="en-US" altLang="zh-TW" sz="2800">
                <a:latin typeface="Courier New" pitchFamily="49" charset="0"/>
                <a:ea typeface="標楷體" pitchFamily="65" charset="-120"/>
              </a:rPr>
              <a:t> </a:t>
            </a:r>
            <a:r>
              <a:rPr lang="en-US" altLang="zh-TW" sz="2800">
                <a:solidFill>
                  <a:srgbClr val="FF3300"/>
                </a:solidFill>
                <a:latin typeface="Courier New" pitchFamily="49" charset="0"/>
                <a:ea typeface="標楷體" pitchFamily="65" charset="-120"/>
              </a:rPr>
              <a:t>10</a:t>
            </a:r>
          </a:p>
          <a:p>
            <a:pPr marL="609600" indent="-609600">
              <a:lnSpc>
                <a:spcPct val="90000"/>
              </a:lnSpc>
              <a:spcBef>
                <a:spcPct val="20000"/>
              </a:spcBef>
            </a:pPr>
            <a:r>
              <a:rPr lang="en-US" altLang="zh-TW" sz="2800">
                <a:ea typeface="標楷體" pitchFamily="65" charset="-120"/>
              </a:rPr>
              <a:t>3  #define </a:t>
            </a:r>
            <a:r>
              <a:rPr lang="en-US" altLang="zh-TW" sz="2800">
                <a:solidFill>
                  <a:srgbClr val="FF3300"/>
                </a:solidFill>
                <a:latin typeface="Courier New" pitchFamily="49" charset="0"/>
                <a:ea typeface="標楷體" pitchFamily="65" charset="-120"/>
              </a:rPr>
              <a:t>B</a:t>
            </a:r>
            <a:r>
              <a:rPr lang="en-US" altLang="zh-TW" sz="2800">
                <a:latin typeface="Courier New" pitchFamily="49" charset="0"/>
                <a:ea typeface="標楷體" pitchFamily="65" charset="-120"/>
              </a:rPr>
              <a:t> </a:t>
            </a:r>
            <a:r>
              <a:rPr lang="en-US" altLang="zh-TW" sz="2800">
                <a:solidFill>
                  <a:srgbClr val="FF3300"/>
                </a:solidFill>
                <a:latin typeface="Courier New" pitchFamily="49" charset="0"/>
                <a:ea typeface="標楷體" pitchFamily="65" charset="-120"/>
              </a:rPr>
              <a:t>21</a:t>
            </a:r>
            <a:endParaRPr lang="en-US" altLang="zh-TW" sz="2800">
              <a:ea typeface="標楷體" pitchFamily="65" charset="-120"/>
            </a:endParaRPr>
          </a:p>
        </p:txBody>
      </p:sp>
      <p:sp>
        <p:nvSpPr>
          <p:cNvPr id="24586" name="Rectangle 10"/>
          <p:cNvSpPr>
            <a:spLocks noChangeArrowheads="1"/>
          </p:cNvSpPr>
          <p:nvPr/>
        </p:nvSpPr>
        <p:spPr bwMode="auto">
          <a:xfrm>
            <a:off x="6588125" y="1557338"/>
            <a:ext cx="1905000" cy="18288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zh-TW" altLang="en-US" sz="2400">
                <a:solidFill>
                  <a:srgbClr val="003366"/>
                </a:solidFill>
                <a:ea typeface="標楷體" pitchFamily="65" charset="-120"/>
              </a:rPr>
              <a:t>輸出結果</a:t>
            </a:r>
            <a:endParaRPr lang="zh-TW" altLang="en-US" sz="2400">
              <a:latin typeface="Courier New" pitchFamily="49" charset="0"/>
              <a:ea typeface="標楷體" pitchFamily="65" charset="-120"/>
            </a:endParaRPr>
          </a:p>
          <a:p>
            <a:pPr>
              <a:spcBef>
                <a:spcPct val="50000"/>
              </a:spcBef>
            </a:pPr>
            <a:r>
              <a:rPr lang="en-US" altLang="zh-TW" sz="2400">
                <a:latin typeface="Courier New" pitchFamily="49" charset="0"/>
                <a:ea typeface="標楷體" pitchFamily="65" charset="-120"/>
              </a:rPr>
              <a:t>10+21=31</a:t>
            </a:r>
          </a:p>
          <a:p>
            <a:pPr>
              <a:spcBef>
                <a:spcPct val="50000"/>
              </a:spcBef>
            </a:pPr>
            <a:r>
              <a:rPr lang="en-US" altLang="zh-TW" sz="2400">
                <a:latin typeface="Courier New" pitchFamily="49" charset="0"/>
                <a:ea typeface="標楷體" pitchFamily="65" charset="-120"/>
              </a:rPr>
              <a:t>10-21=-11</a:t>
            </a:r>
          </a:p>
        </p:txBody>
      </p:sp>
      <p:sp>
        <p:nvSpPr>
          <p:cNvPr id="24587" name="Rectangle 11"/>
          <p:cNvSpPr>
            <a:spLocks noGrp="1" noChangeArrowheads="1"/>
          </p:cNvSpPr>
          <p:nvPr>
            <p:ph type="title"/>
          </p:nvPr>
        </p:nvSpPr>
        <p:spPr/>
        <p:txBody>
          <a:bodyPr/>
          <a:lstStyle/>
          <a:p>
            <a:r>
              <a:rPr lang="en-US" altLang="zh-TW" sz="3600"/>
              <a:t>Ch1_3 </a:t>
            </a:r>
            <a:r>
              <a:rPr lang="en-US" altLang="zh-TW" sz="3800" b="1">
                <a:solidFill>
                  <a:schemeClr val="tx1"/>
                </a:solidFill>
              </a:rPr>
              <a:t>#define </a:t>
            </a:r>
            <a:r>
              <a:rPr lang="zh-TW" altLang="en-US" sz="3800" b="1">
                <a:solidFill>
                  <a:schemeClr val="tx1"/>
                </a:solidFill>
              </a:rPr>
              <a:t>之應用</a:t>
            </a:r>
          </a:p>
        </p:txBody>
      </p:sp>
      <p:sp>
        <p:nvSpPr>
          <p:cNvPr id="24589" name="Freeform 13"/>
          <p:cNvSpPr>
            <a:spLocks/>
          </p:cNvSpPr>
          <p:nvPr/>
        </p:nvSpPr>
        <p:spPr bwMode="auto">
          <a:xfrm>
            <a:off x="4716463" y="3644900"/>
            <a:ext cx="2598737" cy="720725"/>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0000FF"/>
            </a:solidFill>
            <a:prstDash val="dash"/>
            <a:round/>
            <a:headEnd type="none" w="med" len="med"/>
            <a:tailEnd type="triangle" w="med" len="med"/>
          </a:ln>
          <a:effectLst/>
        </p:spPr>
        <p:txBody>
          <a:bodyPr wrap="none"/>
          <a:lstStyle/>
          <a:p>
            <a:endParaRPr lang="zh-TW" altLang="en-US"/>
          </a:p>
        </p:txBody>
      </p:sp>
      <p:sp>
        <p:nvSpPr>
          <p:cNvPr id="24592" name="Rectangle 16"/>
          <p:cNvSpPr>
            <a:spLocks noChangeArrowheads="1"/>
          </p:cNvSpPr>
          <p:nvPr/>
        </p:nvSpPr>
        <p:spPr bwMode="auto">
          <a:xfrm>
            <a:off x="755650" y="4005263"/>
            <a:ext cx="7772400" cy="1824037"/>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a:ea typeface="標楷體" pitchFamily="65" charset="-120"/>
              </a:rPr>
              <a:t>4   main(){</a:t>
            </a:r>
            <a:endParaRPr lang="en-US" altLang="zh-TW" sz="2800"/>
          </a:p>
          <a:p>
            <a:pPr marL="609600" indent="-609600">
              <a:lnSpc>
                <a:spcPct val="90000"/>
              </a:lnSpc>
              <a:spcBef>
                <a:spcPct val="20000"/>
              </a:spcBef>
            </a:pPr>
            <a:r>
              <a:rPr lang="en-US" altLang="zh-TW" sz="2800">
                <a:ea typeface="標楷體" pitchFamily="65" charset="-120"/>
              </a:rPr>
              <a:t>5     </a:t>
            </a:r>
            <a:r>
              <a:rPr lang="en-US" altLang="zh-TW" sz="2800">
                <a:latin typeface="Courier New" pitchFamily="49" charset="0"/>
                <a:ea typeface="標楷體" pitchFamily="65" charset="-120"/>
              </a:rPr>
              <a:t>printf("</a:t>
            </a:r>
            <a:r>
              <a:rPr lang="en-US" altLang="zh-TW" sz="2800">
                <a:solidFill>
                  <a:srgbClr val="FF3300"/>
                </a:solidFill>
                <a:latin typeface="Courier New" pitchFamily="49" charset="0"/>
                <a:ea typeface="標楷體" pitchFamily="65" charset="-120"/>
              </a:rPr>
              <a:t>%i</a:t>
            </a:r>
            <a:r>
              <a:rPr lang="en-US" altLang="zh-TW" sz="2800">
                <a:latin typeface="Courier New" pitchFamily="49" charset="0"/>
                <a:ea typeface="標楷體" pitchFamily="65" charset="-120"/>
              </a:rPr>
              <a:t>+</a:t>
            </a:r>
            <a:r>
              <a:rPr lang="en-US" altLang="zh-TW" sz="2800">
                <a:solidFill>
                  <a:srgbClr val="FF3300"/>
                </a:solidFill>
                <a:latin typeface="Courier New" pitchFamily="49" charset="0"/>
                <a:ea typeface="標楷體" pitchFamily="65" charset="-120"/>
              </a:rPr>
              <a:t>%i</a:t>
            </a:r>
            <a:r>
              <a:rPr lang="en-US" altLang="zh-TW" sz="2800">
                <a:latin typeface="Courier New" pitchFamily="49" charset="0"/>
                <a:ea typeface="標楷體" pitchFamily="65" charset="-120"/>
              </a:rPr>
              <a:t>=</a:t>
            </a:r>
            <a:r>
              <a:rPr lang="en-US" altLang="zh-TW" sz="2800">
                <a:solidFill>
                  <a:srgbClr val="FF3300"/>
                </a:solidFill>
                <a:latin typeface="Courier New" pitchFamily="49" charset="0"/>
                <a:ea typeface="標楷體" pitchFamily="65" charset="-120"/>
              </a:rPr>
              <a:t>%i</a:t>
            </a:r>
            <a:r>
              <a:rPr lang="en-US" altLang="zh-TW" sz="2800">
                <a:latin typeface="Courier New" pitchFamily="49" charset="0"/>
                <a:ea typeface="標楷體" pitchFamily="65" charset="-120"/>
              </a:rPr>
              <a:t>\n", </a:t>
            </a:r>
            <a:r>
              <a:rPr lang="en-US" altLang="zh-TW" sz="2800">
                <a:solidFill>
                  <a:srgbClr val="FF3300"/>
                </a:solidFill>
                <a:latin typeface="Courier New" pitchFamily="49" charset="0"/>
                <a:ea typeface="標楷體" pitchFamily="65" charset="-120"/>
              </a:rPr>
              <a:t>A,B, A+B</a:t>
            </a:r>
            <a:r>
              <a:rPr lang="en-US" altLang="zh-TW" sz="2800">
                <a:latin typeface="Courier New" pitchFamily="49" charset="0"/>
                <a:ea typeface="標楷體" pitchFamily="65" charset="-120"/>
              </a:rPr>
              <a:t>);</a:t>
            </a:r>
            <a:endParaRPr lang="en-US" altLang="zh-TW" sz="2800">
              <a:latin typeface="Courier New" pitchFamily="49" charset="0"/>
            </a:endParaRPr>
          </a:p>
          <a:p>
            <a:pPr marL="609600" indent="-609600">
              <a:lnSpc>
                <a:spcPct val="90000"/>
              </a:lnSpc>
              <a:spcBef>
                <a:spcPct val="20000"/>
              </a:spcBef>
            </a:pPr>
            <a:r>
              <a:rPr lang="en-US" altLang="zh-TW" sz="2800">
                <a:ea typeface="標楷體" pitchFamily="65" charset="-120"/>
              </a:rPr>
              <a:t>6     </a:t>
            </a:r>
            <a:r>
              <a:rPr lang="en-US" altLang="zh-TW" sz="2800">
                <a:latin typeface="Courier New" pitchFamily="49" charset="0"/>
                <a:ea typeface="標楷體" pitchFamily="65" charset="-120"/>
              </a:rPr>
              <a:t>printf("</a:t>
            </a:r>
            <a:r>
              <a:rPr lang="en-US" altLang="zh-TW" sz="2800">
                <a:solidFill>
                  <a:srgbClr val="FF3300"/>
                </a:solidFill>
                <a:latin typeface="Courier New" pitchFamily="49" charset="0"/>
                <a:ea typeface="標楷體" pitchFamily="65" charset="-120"/>
              </a:rPr>
              <a:t>%i</a:t>
            </a:r>
            <a:r>
              <a:rPr lang="en-US" altLang="zh-TW" sz="2800">
                <a:latin typeface="Courier New" pitchFamily="49" charset="0"/>
                <a:ea typeface="標楷體" pitchFamily="65" charset="-120"/>
              </a:rPr>
              <a:t>-</a:t>
            </a:r>
            <a:r>
              <a:rPr lang="en-US" altLang="zh-TW" sz="2800">
                <a:solidFill>
                  <a:srgbClr val="FF3300"/>
                </a:solidFill>
                <a:latin typeface="Courier New" pitchFamily="49" charset="0"/>
                <a:ea typeface="標楷體" pitchFamily="65" charset="-120"/>
              </a:rPr>
              <a:t>%i</a:t>
            </a:r>
            <a:r>
              <a:rPr lang="en-US" altLang="zh-TW" sz="2800">
                <a:latin typeface="Courier New" pitchFamily="49" charset="0"/>
                <a:ea typeface="標楷體" pitchFamily="65" charset="-120"/>
              </a:rPr>
              <a:t>=</a:t>
            </a:r>
            <a:r>
              <a:rPr lang="en-US" altLang="zh-TW" sz="2800">
                <a:solidFill>
                  <a:srgbClr val="FF3300"/>
                </a:solidFill>
                <a:latin typeface="Courier New" pitchFamily="49" charset="0"/>
                <a:ea typeface="標楷體" pitchFamily="65" charset="-120"/>
              </a:rPr>
              <a:t>%i</a:t>
            </a:r>
            <a:r>
              <a:rPr lang="en-US" altLang="zh-TW" sz="2800">
                <a:latin typeface="Courier New" pitchFamily="49" charset="0"/>
                <a:ea typeface="標楷體" pitchFamily="65" charset="-120"/>
              </a:rPr>
              <a:t>\n", </a:t>
            </a:r>
            <a:r>
              <a:rPr lang="en-US" altLang="zh-TW" sz="2800">
                <a:solidFill>
                  <a:srgbClr val="FF3300"/>
                </a:solidFill>
                <a:latin typeface="Courier New" pitchFamily="49" charset="0"/>
                <a:ea typeface="標楷體" pitchFamily="65" charset="-120"/>
              </a:rPr>
              <a:t>A,B, A-B</a:t>
            </a:r>
            <a:r>
              <a:rPr lang="en-US" altLang="zh-TW" sz="2800">
                <a:latin typeface="Courier New" pitchFamily="49" charset="0"/>
                <a:ea typeface="標楷體" pitchFamily="65" charset="-120"/>
              </a:rPr>
              <a:t>);</a:t>
            </a:r>
            <a:endParaRPr lang="en-US" altLang="zh-TW" sz="2800">
              <a:latin typeface="Courier New" pitchFamily="49" charset="0"/>
            </a:endParaRPr>
          </a:p>
          <a:p>
            <a:pPr marL="609600" indent="-609600">
              <a:lnSpc>
                <a:spcPct val="90000"/>
              </a:lnSpc>
              <a:spcBef>
                <a:spcPct val="20000"/>
              </a:spcBef>
            </a:pPr>
            <a:r>
              <a:rPr lang="en-US" altLang="zh-TW" sz="2800">
                <a:ea typeface="標楷體" pitchFamily="65" charset="-120"/>
              </a:rPr>
              <a:t>7   }</a:t>
            </a:r>
            <a:r>
              <a:rPr lang="en-US" altLang="zh-TW" sz="2400">
                <a:ea typeface="標楷體" pitchFamily="65" charset="-120"/>
              </a:rPr>
              <a:t> </a:t>
            </a:r>
          </a:p>
        </p:txBody>
      </p:sp>
      <p:sp>
        <p:nvSpPr>
          <p:cNvPr id="24595" name="Freeform 19"/>
          <p:cNvSpPr>
            <a:spLocks/>
          </p:cNvSpPr>
          <p:nvPr/>
        </p:nvSpPr>
        <p:spPr bwMode="auto">
          <a:xfrm>
            <a:off x="3989388" y="3284538"/>
            <a:ext cx="2311400" cy="1116012"/>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FF3300"/>
            </a:solidFill>
            <a:prstDash val="dash"/>
            <a:round/>
            <a:headEnd type="none" w="med" len="med"/>
            <a:tailEnd type="triangle" w="med" len="med"/>
          </a:ln>
          <a:effectLst/>
        </p:spPr>
        <p:txBody>
          <a:bodyPr wrap="none"/>
          <a:lstStyle/>
          <a:p>
            <a:endParaRPr lang="zh-TW" altLang="en-US"/>
          </a:p>
        </p:txBody>
      </p:sp>
      <p:sp>
        <p:nvSpPr>
          <p:cNvPr id="24596" name="Freeform 20"/>
          <p:cNvSpPr>
            <a:spLocks/>
          </p:cNvSpPr>
          <p:nvPr/>
        </p:nvSpPr>
        <p:spPr bwMode="auto">
          <a:xfrm>
            <a:off x="3413125" y="3789363"/>
            <a:ext cx="2598738" cy="611187"/>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339966"/>
            </a:solidFill>
            <a:prstDash val="dash"/>
            <a:round/>
            <a:headEnd type="none" w="med" len="med"/>
            <a:tailEnd type="triangle" w="med" len="med"/>
          </a:ln>
          <a:effectLst/>
        </p:spPr>
        <p:txBody>
          <a:bodyPr wrap="none"/>
          <a:lstStyle/>
          <a:p>
            <a:endParaRPr lang="zh-TW" altLang="en-US"/>
          </a:p>
        </p:txBody>
      </p:sp>
      <p:sp>
        <p:nvSpPr>
          <p:cNvPr id="24598" name="AutoShape 22"/>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p:stCondLst>
                                    <p:cond delay="0"/>
                                  </p:stCondLst>
                                  <p:childTnLst>
                                    <p:set>
                                      <p:cBhvr>
                                        <p:cTn id="10" dur="1" fill="hold">
                                          <p:stCondLst>
                                            <p:cond delay="0"/>
                                          </p:stCondLst>
                                        </p:cTn>
                                        <p:tgtEl>
                                          <p:spTgt spid="24596"/>
                                        </p:tgtEl>
                                        <p:attrNameLst>
                                          <p:attrName>style.visibility</p:attrName>
                                        </p:attrNameLst>
                                      </p:cBhvr>
                                      <p:to>
                                        <p:strVal val="visible"/>
                                      </p:to>
                                    </p:set>
                                    <p:animEffect transition="in" filter="wipe(right)">
                                      <p:cBhvr>
                                        <p:cTn id="11" dur="500"/>
                                        <p:tgtEl>
                                          <p:spTgt spid="24596"/>
                                        </p:tgtEl>
                                      </p:cBhvr>
                                    </p:animEffect>
                                  </p:childTnLst>
                                </p:cTn>
                              </p:par>
                            </p:childTnLst>
                          </p:cTn>
                        </p:par>
                        <p:par>
                          <p:cTn id="12" fill="hold">
                            <p:stCondLst>
                              <p:cond delay="500"/>
                            </p:stCondLst>
                            <p:childTnLst>
                              <p:par>
                                <p:cTn id="13" presetID="22" presetClass="entr" presetSubtype="2" fill="hold" grpId="0" nodeType="afterEffect">
                                  <p:stCondLst>
                                    <p:cond delay="0"/>
                                  </p:stCondLst>
                                  <p:childTnLst>
                                    <p:set>
                                      <p:cBhvr>
                                        <p:cTn id="14" dur="1" fill="hold">
                                          <p:stCondLst>
                                            <p:cond delay="0"/>
                                          </p:stCondLst>
                                        </p:cTn>
                                        <p:tgtEl>
                                          <p:spTgt spid="24595"/>
                                        </p:tgtEl>
                                        <p:attrNameLst>
                                          <p:attrName>style.visibility</p:attrName>
                                        </p:attrNameLst>
                                      </p:cBhvr>
                                      <p:to>
                                        <p:strVal val="visible"/>
                                      </p:to>
                                    </p:set>
                                    <p:animEffect transition="in" filter="wipe(right)">
                                      <p:cBhvr>
                                        <p:cTn id="15" dur="500"/>
                                        <p:tgtEl>
                                          <p:spTgt spid="24595"/>
                                        </p:tgtEl>
                                      </p:cBhvr>
                                    </p:animEffect>
                                  </p:childTnLst>
                                </p:cTn>
                              </p:par>
                            </p:childTnLst>
                          </p:cTn>
                        </p:par>
                        <p:par>
                          <p:cTn id="16" fill="hold">
                            <p:stCondLst>
                              <p:cond delay="1000"/>
                            </p:stCondLst>
                            <p:childTnLst>
                              <p:par>
                                <p:cTn id="17" presetID="22" presetClass="entr" presetSubtype="2" fill="hold" grpId="0" nodeType="afterEffect">
                                  <p:stCondLst>
                                    <p:cond delay="0"/>
                                  </p:stCondLst>
                                  <p:childTnLst>
                                    <p:set>
                                      <p:cBhvr>
                                        <p:cTn id="18" dur="1" fill="hold">
                                          <p:stCondLst>
                                            <p:cond delay="0"/>
                                          </p:stCondLst>
                                        </p:cTn>
                                        <p:tgtEl>
                                          <p:spTgt spid="24589"/>
                                        </p:tgtEl>
                                        <p:attrNameLst>
                                          <p:attrName>style.visibility</p:attrName>
                                        </p:attrNameLst>
                                      </p:cBhvr>
                                      <p:to>
                                        <p:strVal val="visible"/>
                                      </p:to>
                                    </p:set>
                                    <p:animEffect transition="in" filter="wipe(right)">
                                      <p:cBhvr>
                                        <p:cTn id="19" dur="500"/>
                                        <p:tgtEl>
                                          <p:spTgt spid="24589"/>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24586"/>
                                        </p:tgtEl>
                                        <p:attrNameLst>
                                          <p:attrName>style.visibility</p:attrName>
                                        </p:attrNameLst>
                                      </p:cBhvr>
                                      <p:to>
                                        <p:strVal val="visible"/>
                                      </p:to>
                                    </p:set>
                                    <p:anim calcmode="lin" valueType="num">
                                      <p:cBhvr>
                                        <p:cTn id="24" dur="500" fill="hold"/>
                                        <p:tgtEl>
                                          <p:spTgt spid="24586"/>
                                        </p:tgtEl>
                                        <p:attrNameLst>
                                          <p:attrName>ppt_w</p:attrName>
                                        </p:attrNameLst>
                                      </p:cBhvr>
                                      <p:tavLst>
                                        <p:tav tm="0">
                                          <p:val>
                                            <p:fltVal val="0"/>
                                          </p:val>
                                        </p:tav>
                                        <p:tav tm="100000">
                                          <p:val>
                                            <p:strVal val="#ppt_w"/>
                                          </p:val>
                                        </p:tav>
                                      </p:tavLst>
                                    </p:anim>
                                    <p:anim calcmode="lin" valueType="num">
                                      <p:cBhvr>
                                        <p:cTn id="25" dur="500" fill="hold"/>
                                        <p:tgtEl>
                                          <p:spTgt spid="245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animBg="1"/>
      <p:bldP spid="24589" grpId="0" animBg="1"/>
      <p:bldP spid="24592" grpId="0"/>
      <p:bldP spid="24595" grpId="0" animBg="1"/>
      <p:bldP spid="24596"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D4680C88-55B7-4609-8329-6B4AED20796A}" type="slidenum">
              <a:rPr lang="en-US" altLang="zh-TW"/>
              <a:pPr/>
              <a:t>120</a:t>
            </a:fld>
            <a:endParaRPr lang="en-US" altLang="zh-TW"/>
          </a:p>
        </p:txBody>
      </p:sp>
      <p:sp>
        <p:nvSpPr>
          <p:cNvPr id="183298" name="Rectangle 2"/>
          <p:cNvSpPr>
            <a:spLocks noGrp="1" noChangeArrowheads="1"/>
          </p:cNvSpPr>
          <p:nvPr>
            <p:ph type="body" idx="1"/>
          </p:nvPr>
        </p:nvSpPr>
        <p:spPr>
          <a:xfrm>
            <a:off x="685800" y="1524000"/>
            <a:ext cx="7696200" cy="4568825"/>
          </a:xfrm>
        </p:spPr>
        <p:txBody>
          <a:bodyPr/>
          <a:lstStyle/>
          <a:p>
            <a:pPr>
              <a:lnSpc>
                <a:spcPct val="80000"/>
              </a:lnSpc>
            </a:pPr>
            <a:r>
              <a:rPr lang="zh-TW" altLang="en-US" sz="2800" dirty="0">
                <a:latin typeface="Verdana" pitchFamily="34" charset="0"/>
                <a:cs typeface="Verdana" pitchFamily="34" charset="0"/>
              </a:rPr>
              <a:t>語法二</a:t>
            </a:r>
          </a:p>
          <a:p>
            <a:pPr>
              <a:lnSpc>
                <a:spcPct val="80000"/>
              </a:lnSpc>
              <a:buFontTx/>
              <a:buNone/>
            </a:pPr>
            <a:endParaRPr lang="zh-TW" altLang="en-US" sz="2800" dirty="0">
              <a:latin typeface="Verdana" pitchFamily="34" charset="0"/>
              <a:cs typeface="Verdana" pitchFamily="34" charset="0"/>
            </a:endParaRPr>
          </a:p>
          <a:p>
            <a:pPr>
              <a:lnSpc>
                <a:spcPct val="80000"/>
              </a:lnSpc>
              <a:buFontTx/>
              <a:buNone/>
            </a:pPr>
            <a:r>
              <a:rPr lang="zh-TW" altLang="en-US" sz="2800" dirty="0">
                <a:latin typeface="Verdana" pitchFamily="34" charset="0"/>
                <a:cs typeface="Verdana" pitchFamily="34" charset="0"/>
              </a:rPr>
              <a:t> 	</a:t>
            </a:r>
            <a:r>
              <a:rPr lang="en-US" altLang="zh-TW" sz="2800" dirty="0">
                <a:solidFill>
                  <a:srgbClr val="FF3300"/>
                </a:solidFill>
                <a:latin typeface="Verdana" pitchFamily="34" charset="0"/>
                <a:ea typeface="Verdana" pitchFamily="34" charset="0"/>
                <a:cs typeface="Verdana" pitchFamily="34" charset="0"/>
              </a:rPr>
              <a:t>if </a:t>
            </a:r>
            <a:r>
              <a:rPr lang="en-US" altLang="zh-TW" sz="2800" dirty="0">
                <a:latin typeface="Verdana" pitchFamily="34" charset="0"/>
                <a:ea typeface="Verdana" pitchFamily="34" charset="0"/>
                <a:cs typeface="Verdana" pitchFamily="34" charset="0"/>
              </a:rPr>
              <a:t>(</a:t>
            </a:r>
            <a:r>
              <a:rPr lang="zh-TW" altLang="en-US" sz="2800" dirty="0">
                <a:latin typeface="Verdana" pitchFamily="34" charset="0"/>
                <a:cs typeface="Verdana" pitchFamily="34" charset="0"/>
              </a:rPr>
              <a:t>條件運算式</a:t>
            </a:r>
            <a:r>
              <a:rPr lang="en-US" altLang="zh-TW" sz="2800" dirty="0">
                <a:latin typeface="Verdana" pitchFamily="34" charset="0"/>
                <a:ea typeface="Verdana" pitchFamily="34" charset="0"/>
                <a:cs typeface="Verdana" pitchFamily="34" charset="0"/>
              </a:rPr>
              <a:t>)</a:t>
            </a:r>
            <a:r>
              <a:rPr lang="en-US" altLang="zh-TW" sz="2800" dirty="0">
                <a:solidFill>
                  <a:srgbClr val="FF3300"/>
                </a:solidFill>
                <a:latin typeface="Verdana" pitchFamily="34" charset="0"/>
                <a:ea typeface="Verdana" pitchFamily="34" charset="0"/>
                <a:cs typeface="Verdana" pitchFamily="34" charset="0"/>
              </a:rPr>
              <a:t>{</a:t>
            </a:r>
          </a:p>
          <a:p>
            <a:pPr>
              <a:lnSpc>
                <a:spcPct val="80000"/>
              </a:lnSpc>
              <a:buFontTx/>
              <a:buNone/>
            </a:pPr>
            <a:r>
              <a:rPr lang="en-US" altLang="zh-TW" sz="2800" dirty="0">
                <a:latin typeface="Verdana" pitchFamily="34" charset="0"/>
                <a:ea typeface="Verdana" pitchFamily="34" charset="0"/>
                <a:cs typeface="Verdana" pitchFamily="34" charset="0"/>
              </a:rPr>
              <a:t> 		      </a:t>
            </a:r>
            <a:r>
              <a:rPr lang="zh-TW" altLang="en-US" sz="2800" dirty="0">
                <a:latin typeface="Verdana" pitchFamily="34" charset="0"/>
                <a:cs typeface="Verdana" pitchFamily="34" charset="0"/>
              </a:rPr>
              <a:t>敘述 </a:t>
            </a:r>
            <a:r>
              <a:rPr lang="en-US" altLang="zh-TW" sz="2800" dirty="0">
                <a:latin typeface="Verdana" pitchFamily="34" charset="0"/>
                <a:ea typeface="Verdana" pitchFamily="34" charset="0"/>
                <a:cs typeface="Verdana" pitchFamily="34" charset="0"/>
              </a:rPr>
              <a:t>1 ;</a:t>
            </a:r>
          </a:p>
          <a:p>
            <a:pPr>
              <a:lnSpc>
                <a:spcPct val="80000"/>
              </a:lnSpc>
              <a:buFontTx/>
              <a:buNone/>
            </a:pPr>
            <a:r>
              <a:rPr lang="en-US" altLang="zh-TW" sz="2800" dirty="0">
                <a:latin typeface="Verdana" pitchFamily="34" charset="0"/>
                <a:ea typeface="Verdana" pitchFamily="34" charset="0"/>
                <a:cs typeface="Verdana" pitchFamily="34" charset="0"/>
              </a:rPr>
              <a:t>		      </a:t>
            </a:r>
            <a:r>
              <a:rPr lang="zh-TW" altLang="en-US" sz="2800" dirty="0">
                <a:latin typeface="Verdana" pitchFamily="34" charset="0"/>
                <a:cs typeface="Verdana" pitchFamily="34" charset="0"/>
              </a:rPr>
              <a:t>敘述 </a:t>
            </a:r>
            <a:r>
              <a:rPr lang="en-US" altLang="zh-TW" sz="2800" dirty="0">
                <a:latin typeface="Verdana" pitchFamily="34" charset="0"/>
                <a:ea typeface="Verdana" pitchFamily="34" charset="0"/>
                <a:cs typeface="Verdana" pitchFamily="34" charset="0"/>
              </a:rPr>
              <a:t>2 ;</a:t>
            </a:r>
          </a:p>
          <a:p>
            <a:pPr>
              <a:lnSpc>
                <a:spcPct val="80000"/>
              </a:lnSpc>
              <a:buFontTx/>
              <a:buNone/>
            </a:pPr>
            <a:r>
              <a:rPr lang="en-US" altLang="zh-TW" sz="2800" dirty="0">
                <a:latin typeface="Verdana" pitchFamily="34" charset="0"/>
                <a:ea typeface="Verdana" pitchFamily="34" charset="0"/>
                <a:cs typeface="Verdana" pitchFamily="34" charset="0"/>
              </a:rPr>
              <a:t>		      </a:t>
            </a:r>
            <a:r>
              <a:rPr lang="zh-TW" altLang="en-US" sz="2800" dirty="0">
                <a:latin typeface="Verdana" pitchFamily="34" charset="0"/>
                <a:ea typeface="新細明體" pitchFamily="18" charset="-120"/>
                <a:cs typeface="Verdana" pitchFamily="34" charset="0"/>
              </a:rPr>
              <a:t>．．．</a:t>
            </a:r>
            <a:endParaRPr lang="zh-TW" altLang="en-US" sz="2800" dirty="0">
              <a:latin typeface="Verdana" pitchFamily="34" charset="0"/>
              <a:cs typeface="Verdana" pitchFamily="34" charset="0"/>
            </a:endParaRPr>
          </a:p>
          <a:p>
            <a:pPr>
              <a:lnSpc>
                <a:spcPct val="80000"/>
              </a:lnSpc>
              <a:buFontTx/>
              <a:buNone/>
            </a:pPr>
            <a:r>
              <a:rPr lang="zh-TW" altLang="en-US" sz="2800" dirty="0">
                <a:latin typeface="Verdana" pitchFamily="34" charset="0"/>
                <a:cs typeface="Verdana" pitchFamily="34" charset="0"/>
              </a:rPr>
              <a:t>		      敘述 </a:t>
            </a:r>
            <a:r>
              <a:rPr lang="en-US" altLang="zh-TW" sz="2800" dirty="0">
                <a:latin typeface="Verdana" pitchFamily="34" charset="0"/>
                <a:ea typeface="Verdana" pitchFamily="34" charset="0"/>
                <a:cs typeface="Verdana" pitchFamily="34" charset="0"/>
              </a:rPr>
              <a:t>n ;</a:t>
            </a:r>
          </a:p>
          <a:p>
            <a:pPr>
              <a:lnSpc>
                <a:spcPct val="80000"/>
              </a:lnSpc>
              <a:buFontTx/>
              <a:buNone/>
            </a:pPr>
            <a:r>
              <a:rPr lang="en-US" altLang="zh-TW" sz="2800" dirty="0">
                <a:latin typeface="Verdana" pitchFamily="34" charset="0"/>
                <a:ea typeface="Verdana" pitchFamily="34" charset="0"/>
                <a:cs typeface="Verdana" pitchFamily="34" charset="0"/>
              </a:rPr>
              <a:t> 	</a:t>
            </a:r>
            <a:r>
              <a:rPr lang="en-US" altLang="zh-TW" sz="2800" dirty="0">
                <a:solidFill>
                  <a:srgbClr val="FF3300"/>
                </a:solidFill>
                <a:latin typeface="Verdana" pitchFamily="34" charset="0"/>
                <a:ea typeface="Verdana" pitchFamily="34" charset="0"/>
                <a:cs typeface="Verdana" pitchFamily="34" charset="0"/>
              </a:rPr>
              <a:t>}</a:t>
            </a:r>
            <a:r>
              <a:rPr lang="en-US" altLang="zh-TW" sz="2800" dirty="0">
                <a:latin typeface="Verdana" pitchFamily="34" charset="0"/>
                <a:ea typeface="Verdana" pitchFamily="34" charset="0"/>
                <a:cs typeface="Verdana" pitchFamily="34" charset="0"/>
              </a:rPr>
              <a:t> </a:t>
            </a:r>
          </a:p>
          <a:p>
            <a:pPr>
              <a:lnSpc>
                <a:spcPct val="80000"/>
              </a:lnSpc>
              <a:buFontTx/>
              <a:buNone/>
            </a:pPr>
            <a:r>
              <a:rPr lang="en-US" altLang="zh-TW" sz="2800" dirty="0">
                <a:latin typeface="Verdana" pitchFamily="34" charset="0"/>
                <a:ea typeface="Verdana" pitchFamily="34" charset="0"/>
                <a:cs typeface="Verdana" pitchFamily="34" charset="0"/>
              </a:rPr>
              <a:t>	</a:t>
            </a:r>
            <a:r>
              <a:rPr lang="zh-TW" altLang="en-US" sz="2800" dirty="0">
                <a:latin typeface="Verdana" pitchFamily="34" charset="0"/>
                <a:cs typeface="Verdana" pitchFamily="34" charset="0"/>
              </a:rPr>
              <a:t>如果敘述超過一個以上，則須以</a:t>
            </a:r>
            <a:r>
              <a:rPr lang="en-US" altLang="zh-TW" sz="2800" dirty="0">
                <a:latin typeface="Verdana" pitchFamily="34" charset="0"/>
                <a:ea typeface="Verdana" pitchFamily="34" charset="0"/>
                <a:cs typeface="Verdana" pitchFamily="34" charset="0"/>
              </a:rPr>
              <a:t>{  }</a:t>
            </a:r>
            <a:r>
              <a:rPr lang="zh-TW" altLang="en-US" sz="2800" dirty="0">
                <a:latin typeface="Verdana" pitchFamily="34" charset="0"/>
                <a:cs typeface="Verdana" pitchFamily="34" charset="0"/>
              </a:rPr>
              <a:t>來隔開，</a:t>
            </a:r>
          </a:p>
          <a:p>
            <a:pPr>
              <a:lnSpc>
                <a:spcPct val="80000"/>
              </a:lnSpc>
              <a:buFontTx/>
              <a:buNone/>
            </a:pPr>
            <a:r>
              <a:rPr lang="zh-TW" altLang="en-US" sz="2800" dirty="0" smtClean="0">
                <a:latin typeface="Verdana" pitchFamily="34" charset="0"/>
                <a:cs typeface="Verdana" pitchFamily="34" charset="0"/>
              </a:rPr>
              <a:t>   </a:t>
            </a:r>
            <a:r>
              <a:rPr lang="zh-TW" altLang="en-US" sz="2800" dirty="0">
                <a:latin typeface="Verdana" pitchFamily="34" charset="0"/>
                <a:cs typeface="Verdana" pitchFamily="34" charset="0"/>
              </a:rPr>
              <a:t>如果沒有括號只會執行最接近的那一行敘述。 </a:t>
            </a:r>
          </a:p>
        </p:txBody>
      </p:sp>
      <p:sp>
        <p:nvSpPr>
          <p:cNvPr id="183299" name="Rectangle 3"/>
          <p:cNvSpPr>
            <a:spLocks noGrp="1" noChangeArrowheads="1"/>
          </p:cNvSpPr>
          <p:nvPr>
            <p:ph type="title"/>
          </p:nvPr>
        </p:nvSpPr>
        <p:spPr>
          <a:xfrm>
            <a:off x="838200" y="609600"/>
            <a:ext cx="7620000" cy="914400"/>
          </a:xfrm>
          <a:noFill/>
          <a:ln/>
        </p:spPr>
        <p:txBody>
          <a:bodyPr/>
          <a:lstStyle/>
          <a:p>
            <a:r>
              <a:rPr lang="zh-TW" altLang="en-US" sz="3600"/>
              <a:t>有條件的選擇敘述</a:t>
            </a:r>
            <a:r>
              <a:rPr lang="zh-TW" altLang="en-US"/>
              <a:t> </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投影片編號版面配置區 5"/>
          <p:cNvSpPr>
            <a:spLocks noGrp="1"/>
          </p:cNvSpPr>
          <p:nvPr>
            <p:ph type="sldNum" sz="quarter" idx="12"/>
          </p:nvPr>
        </p:nvSpPr>
        <p:spPr/>
        <p:txBody>
          <a:bodyPr/>
          <a:lstStyle/>
          <a:p>
            <a:fld id="{0F45D5E3-67C8-44F2-B32B-9DAC04081320}" type="slidenum">
              <a:rPr lang="en-US" altLang="zh-TW"/>
              <a:pPr/>
              <a:t>121</a:t>
            </a:fld>
            <a:endParaRPr lang="en-US" altLang="zh-TW"/>
          </a:p>
        </p:txBody>
      </p:sp>
      <p:sp>
        <p:nvSpPr>
          <p:cNvPr id="184323" name="Rectangle 3"/>
          <p:cNvSpPr>
            <a:spLocks noGrp="1" noChangeArrowheads="1"/>
          </p:cNvSpPr>
          <p:nvPr>
            <p:ph type="title"/>
          </p:nvPr>
        </p:nvSpPr>
        <p:spPr>
          <a:xfrm>
            <a:off x="838200" y="609600"/>
            <a:ext cx="7620000" cy="914400"/>
          </a:xfrm>
          <a:noFill/>
          <a:ln/>
        </p:spPr>
        <p:txBody>
          <a:bodyPr/>
          <a:lstStyle/>
          <a:p>
            <a:r>
              <a:rPr lang="zh-TW" altLang="en-US" sz="3600"/>
              <a:t>有條件的選擇敘述的流程圖</a:t>
            </a:r>
          </a:p>
        </p:txBody>
      </p:sp>
      <p:grpSp>
        <p:nvGrpSpPr>
          <p:cNvPr id="184324" name="Group 4"/>
          <p:cNvGrpSpPr>
            <a:grpSpLocks/>
          </p:cNvGrpSpPr>
          <p:nvPr/>
        </p:nvGrpSpPr>
        <p:grpSpPr bwMode="auto">
          <a:xfrm>
            <a:off x="2057400" y="1600200"/>
            <a:ext cx="4040188" cy="4724400"/>
            <a:chOff x="1728" y="1008"/>
            <a:chExt cx="2545" cy="2976"/>
          </a:xfrm>
        </p:grpSpPr>
        <p:sp>
          <p:nvSpPr>
            <p:cNvPr id="184325" name="AutoShape 5"/>
            <p:cNvSpPr>
              <a:spLocks noChangeArrowheads="1"/>
            </p:cNvSpPr>
            <p:nvPr/>
          </p:nvSpPr>
          <p:spPr bwMode="auto">
            <a:xfrm>
              <a:off x="2400" y="1296"/>
              <a:ext cx="1327" cy="459"/>
            </a:xfrm>
            <a:prstGeom prst="diamond">
              <a:avLst/>
            </a:prstGeom>
            <a:solidFill>
              <a:srgbClr val="FFFFFF"/>
            </a:solidFill>
            <a:ln w="9525">
              <a:solidFill>
                <a:srgbClr val="000000"/>
              </a:solidFill>
              <a:miter lim="800000"/>
              <a:headEnd/>
              <a:tailEnd/>
            </a:ln>
          </p:spPr>
          <p:txBody>
            <a:bodyPr/>
            <a:lstStyle/>
            <a:p>
              <a:endParaRPr lang="zh-TW" altLang="en-US" dirty="0"/>
            </a:p>
          </p:txBody>
        </p:sp>
        <p:sp>
          <p:nvSpPr>
            <p:cNvPr id="184326" name="Text Box 6"/>
            <p:cNvSpPr txBox="1">
              <a:spLocks noChangeArrowheads="1"/>
            </p:cNvSpPr>
            <p:nvPr/>
          </p:nvSpPr>
          <p:spPr bwMode="auto">
            <a:xfrm>
              <a:off x="2688" y="1440"/>
              <a:ext cx="916" cy="116"/>
            </a:xfrm>
            <a:prstGeom prst="rect">
              <a:avLst/>
            </a:prstGeom>
            <a:noFill/>
            <a:ln w="9525">
              <a:noFill/>
              <a:miter lim="800000"/>
              <a:headEnd/>
              <a:tailEnd/>
            </a:ln>
          </p:spPr>
          <p:txBody>
            <a:bodyPr lIns="0" tIns="0" rIns="0" bIns="0"/>
            <a:lstStyle/>
            <a:p>
              <a:pPr eaLnBrk="0" hangingPunct="0"/>
              <a:r>
                <a:rPr kumimoji="0" lang="zh-TW" altLang="en-US" sz="2000" b="1" dirty="0">
                  <a:ea typeface="標楷體" pitchFamily="65" charset="-120"/>
                </a:rPr>
                <a:t>條件運算式</a:t>
              </a:r>
              <a:endParaRPr kumimoji="0" lang="zh-TW" altLang="en-US" sz="2000" b="1" dirty="0"/>
            </a:p>
          </p:txBody>
        </p:sp>
        <p:grpSp>
          <p:nvGrpSpPr>
            <p:cNvPr id="184327" name="Group 7"/>
            <p:cNvGrpSpPr>
              <a:grpSpLocks/>
            </p:cNvGrpSpPr>
            <p:nvPr/>
          </p:nvGrpSpPr>
          <p:grpSpPr bwMode="auto">
            <a:xfrm>
              <a:off x="2613" y="1841"/>
              <a:ext cx="885" cy="306"/>
              <a:chOff x="9540" y="4140"/>
              <a:chExt cx="1440" cy="720"/>
            </a:xfrm>
          </p:grpSpPr>
          <p:sp>
            <p:nvSpPr>
              <p:cNvPr id="184328" name="Rectangle 8"/>
              <p:cNvSpPr>
                <a:spLocks noChangeArrowheads="1"/>
              </p:cNvSpPr>
              <p:nvPr/>
            </p:nvSpPr>
            <p:spPr bwMode="auto">
              <a:xfrm>
                <a:off x="9540" y="4140"/>
                <a:ext cx="1440" cy="720"/>
              </a:xfrm>
              <a:prstGeom prst="rect">
                <a:avLst/>
              </a:prstGeom>
              <a:solidFill>
                <a:srgbClr val="FFFFFF"/>
              </a:solidFill>
              <a:ln w="9525">
                <a:solidFill>
                  <a:srgbClr val="000000"/>
                </a:solidFill>
                <a:miter lim="800000"/>
                <a:headEnd/>
                <a:tailEnd/>
              </a:ln>
            </p:spPr>
            <p:txBody>
              <a:bodyPr/>
              <a:lstStyle/>
              <a:p>
                <a:endParaRPr lang="zh-TW" altLang="en-US"/>
              </a:p>
            </p:txBody>
          </p:sp>
          <p:sp>
            <p:nvSpPr>
              <p:cNvPr id="184329" name="Text Box 9"/>
              <p:cNvSpPr txBox="1">
                <a:spLocks noChangeArrowheads="1"/>
              </p:cNvSpPr>
              <p:nvPr/>
            </p:nvSpPr>
            <p:spPr bwMode="auto">
              <a:xfrm>
                <a:off x="9900" y="4320"/>
                <a:ext cx="720" cy="360"/>
              </a:xfrm>
              <a:prstGeom prst="rect">
                <a:avLst/>
              </a:prstGeom>
              <a:solidFill>
                <a:srgbClr val="FFFFFF"/>
              </a:solidFill>
              <a:ln w="9525">
                <a:noFill/>
                <a:miter lim="800000"/>
                <a:headEnd/>
                <a:tailEnd/>
              </a:ln>
            </p:spPr>
            <p:txBody>
              <a:bodyPr lIns="0" tIns="0" rIns="0" bIns="0"/>
              <a:lstStyle/>
              <a:p>
                <a:pPr eaLnBrk="0" hangingPunct="0"/>
                <a:r>
                  <a:rPr kumimoji="0" lang="zh-TW" altLang="en-US" sz="2000" b="1" dirty="0">
                    <a:ea typeface="標楷體" pitchFamily="65" charset="-120"/>
                  </a:rPr>
                  <a:t>敘述</a:t>
                </a:r>
                <a:r>
                  <a:rPr kumimoji="0" lang="zh-TW" altLang="en-US" sz="2000" b="1" dirty="0"/>
                  <a:t> </a:t>
                </a:r>
                <a:r>
                  <a:rPr kumimoji="0" lang="en-US" altLang="zh-TW" sz="2000" b="1" dirty="0"/>
                  <a:t>1</a:t>
                </a:r>
              </a:p>
            </p:txBody>
          </p:sp>
        </p:grpSp>
        <p:sp>
          <p:nvSpPr>
            <p:cNvPr id="184330" name="Text Box 10"/>
            <p:cNvSpPr txBox="1">
              <a:spLocks noChangeArrowheads="1"/>
            </p:cNvSpPr>
            <p:nvPr/>
          </p:nvSpPr>
          <p:spPr bwMode="auto">
            <a:xfrm>
              <a:off x="3840" y="1344"/>
              <a:ext cx="331" cy="153"/>
            </a:xfrm>
            <a:prstGeom prst="rect">
              <a:avLst/>
            </a:prstGeom>
            <a:noFill/>
            <a:ln w="9525">
              <a:noFill/>
              <a:miter lim="800000"/>
              <a:headEnd/>
              <a:tailEnd/>
            </a:ln>
          </p:spPr>
          <p:txBody>
            <a:bodyPr lIns="0" tIns="0" rIns="0" bIns="0"/>
            <a:lstStyle/>
            <a:p>
              <a:pPr eaLnBrk="0" hangingPunct="0"/>
              <a:r>
                <a:rPr kumimoji="0" lang="en-US" altLang="zh-TW" sz="2000">
                  <a:latin typeface="Arial" charset="0"/>
                  <a:ea typeface="標楷體" pitchFamily="65" charset="-120"/>
                </a:rPr>
                <a:t>no</a:t>
              </a:r>
              <a:endParaRPr kumimoji="0" lang="en-US" altLang="zh-TW" sz="2000">
                <a:latin typeface="Arial" charset="0"/>
              </a:endParaRPr>
            </a:p>
          </p:txBody>
        </p:sp>
        <p:sp>
          <p:nvSpPr>
            <p:cNvPr id="184331" name="Text Box 11"/>
            <p:cNvSpPr txBox="1">
              <a:spLocks noChangeArrowheads="1"/>
            </p:cNvSpPr>
            <p:nvPr/>
          </p:nvSpPr>
          <p:spPr bwMode="auto">
            <a:xfrm>
              <a:off x="1968" y="1344"/>
              <a:ext cx="332" cy="153"/>
            </a:xfrm>
            <a:prstGeom prst="rect">
              <a:avLst/>
            </a:prstGeom>
            <a:noFill/>
            <a:ln w="9525">
              <a:noFill/>
              <a:miter lim="800000"/>
              <a:headEnd/>
              <a:tailEnd/>
            </a:ln>
          </p:spPr>
          <p:txBody>
            <a:bodyPr lIns="0" tIns="0" rIns="0" bIns="0"/>
            <a:lstStyle/>
            <a:p>
              <a:pPr eaLnBrk="0" hangingPunct="0"/>
              <a:r>
                <a:rPr kumimoji="0" lang="en-US" altLang="zh-TW" sz="2000">
                  <a:latin typeface="Arial" charset="0"/>
                  <a:ea typeface="標楷體" pitchFamily="65" charset="-120"/>
                </a:rPr>
                <a:t>yes</a:t>
              </a:r>
              <a:endParaRPr kumimoji="0" lang="en-US" altLang="zh-TW" sz="2000">
                <a:latin typeface="Arial" charset="0"/>
              </a:endParaRPr>
            </a:p>
          </p:txBody>
        </p:sp>
        <p:grpSp>
          <p:nvGrpSpPr>
            <p:cNvPr id="184332" name="Group 12"/>
            <p:cNvGrpSpPr>
              <a:grpSpLocks/>
            </p:cNvGrpSpPr>
            <p:nvPr/>
          </p:nvGrpSpPr>
          <p:grpSpPr bwMode="auto">
            <a:xfrm>
              <a:off x="2613" y="2300"/>
              <a:ext cx="885" cy="306"/>
              <a:chOff x="5400" y="4140"/>
              <a:chExt cx="1440" cy="720"/>
            </a:xfrm>
          </p:grpSpPr>
          <p:sp>
            <p:nvSpPr>
              <p:cNvPr id="184333" name="Rectangle 13"/>
              <p:cNvSpPr>
                <a:spLocks noChangeArrowheads="1"/>
              </p:cNvSpPr>
              <p:nvPr/>
            </p:nvSpPr>
            <p:spPr bwMode="auto">
              <a:xfrm>
                <a:off x="5400" y="4140"/>
                <a:ext cx="1440" cy="720"/>
              </a:xfrm>
              <a:prstGeom prst="rect">
                <a:avLst/>
              </a:prstGeom>
              <a:solidFill>
                <a:srgbClr val="FFFFFF"/>
              </a:solidFill>
              <a:ln w="9525">
                <a:solidFill>
                  <a:srgbClr val="000000"/>
                </a:solidFill>
                <a:miter lim="800000"/>
                <a:headEnd/>
                <a:tailEnd/>
              </a:ln>
            </p:spPr>
            <p:txBody>
              <a:bodyPr/>
              <a:lstStyle/>
              <a:p>
                <a:endParaRPr lang="zh-TW" altLang="en-US"/>
              </a:p>
            </p:txBody>
          </p:sp>
          <p:sp>
            <p:nvSpPr>
              <p:cNvPr id="184334" name="Text Box 14"/>
              <p:cNvSpPr txBox="1">
                <a:spLocks noChangeArrowheads="1"/>
              </p:cNvSpPr>
              <p:nvPr/>
            </p:nvSpPr>
            <p:spPr bwMode="auto">
              <a:xfrm>
                <a:off x="5760" y="4320"/>
                <a:ext cx="720" cy="360"/>
              </a:xfrm>
              <a:prstGeom prst="rect">
                <a:avLst/>
              </a:prstGeom>
              <a:solidFill>
                <a:srgbClr val="FFFFFF"/>
              </a:solidFill>
              <a:ln w="9525">
                <a:noFill/>
                <a:miter lim="800000"/>
                <a:headEnd/>
                <a:tailEnd/>
              </a:ln>
            </p:spPr>
            <p:txBody>
              <a:bodyPr lIns="0" tIns="0" rIns="0" bIns="0"/>
              <a:lstStyle/>
              <a:p>
                <a:pPr eaLnBrk="0" hangingPunct="0"/>
                <a:r>
                  <a:rPr kumimoji="0" lang="zh-TW" altLang="en-US" sz="2000" b="1" dirty="0">
                    <a:ea typeface="標楷體" pitchFamily="65" charset="-120"/>
                  </a:rPr>
                  <a:t>敘述</a:t>
                </a:r>
                <a:r>
                  <a:rPr kumimoji="0" lang="zh-TW" altLang="en-US" sz="2000" b="1" dirty="0"/>
                  <a:t> </a:t>
                </a:r>
                <a:r>
                  <a:rPr kumimoji="0" lang="en-US" altLang="zh-TW" sz="2000" b="1" dirty="0"/>
                  <a:t>2</a:t>
                </a:r>
              </a:p>
            </p:txBody>
          </p:sp>
        </p:grpSp>
        <p:sp>
          <p:nvSpPr>
            <p:cNvPr id="184335" name="Rectangle 15"/>
            <p:cNvSpPr>
              <a:spLocks noChangeArrowheads="1"/>
            </p:cNvSpPr>
            <p:nvPr/>
          </p:nvSpPr>
          <p:spPr bwMode="auto">
            <a:xfrm>
              <a:off x="2613" y="3372"/>
              <a:ext cx="885" cy="306"/>
            </a:xfrm>
            <a:prstGeom prst="rect">
              <a:avLst/>
            </a:prstGeom>
            <a:solidFill>
              <a:srgbClr val="FFFFFF"/>
            </a:solidFill>
            <a:ln w="9525">
              <a:solidFill>
                <a:srgbClr val="000000"/>
              </a:solidFill>
              <a:miter lim="800000"/>
              <a:headEnd/>
              <a:tailEnd/>
            </a:ln>
          </p:spPr>
          <p:txBody>
            <a:bodyPr/>
            <a:lstStyle/>
            <a:p>
              <a:endParaRPr lang="zh-TW" altLang="en-US"/>
            </a:p>
          </p:txBody>
        </p:sp>
        <p:sp>
          <p:nvSpPr>
            <p:cNvPr id="184336" name="Text Box 16"/>
            <p:cNvSpPr txBox="1">
              <a:spLocks noChangeArrowheads="1"/>
            </p:cNvSpPr>
            <p:nvPr/>
          </p:nvSpPr>
          <p:spPr bwMode="auto">
            <a:xfrm>
              <a:off x="2784" y="3456"/>
              <a:ext cx="589" cy="146"/>
            </a:xfrm>
            <a:prstGeom prst="rect">
              <a:avLst/>
            </a:prstGeom>
            <a:solidFill>
              <a:srgbClr val="FFFFFF"/>
            </a:solidFill>
            <a:ln w="9525">
              <a:noFill/>
              <a:miter lim="800000"/>
              <a:headEnd/>
              <a:tailEnd/>
            </a:ln>
          </p:spPr>
          <p:txBody>
            <a:bodyPr lIns="0" tIns="0" rIns="0" bIns="0"/>
            <a:lstStyle/>
            <a:p>
              <a:pPr eaLnBrk="0" hangingPunct="0"/>
              <a:r>
                <a:rPr kumimoji="0" lang="zh-TW" altLang="en-US" sz="2000" b="1">
                  <a:ea typeface="標楷體" pitchFamily="65" charset="-120"/>
                </a:rPr>
                <a:t>敘述</a:t>
              </a:r>
              <a:r>
                <a:rPr kumimoji="0" lang="zh-TW" altLang="en-US" sz="2000" b="1"/>
                <a:t> </a:t>
              </a:r>
              <a:r>
                <a:rPr kumimoji="0" lang="en-US" altLang="zh-TW" sz="2000" b="1"/>
                <a:t>n</a:t>
              </a:r>
            </a:p>
          </p:txBody>
        </p:sp>
        <p:sp>
          <p:nvSpPr>
            <p:cNvPr id="184337" name="Line 17"/>
            <p:cNvSpPr>
              <a:spLocks noChangeShapeType="1"/>
            </p:cNvSpPr>
            <p:nvPr/>
          </p:nvSpPr>
          <p:spPr bwMode="auto">
            <a:xfrm flipH="1">
              <a:off x="1728" y="1535"/>
              <a:ext cx="664" cy="1"/>
            </a:xfrm>
            <a:prstGeom prst="line">
              <a:avLst/>
            </a:prstGeom>
            <a:noFill/>
            <a:ln w="9525">
              <a:solidFill>
                <a:srgbClr val="000000"/>
              </a:solidFill>
              <a:round/>
              <a:headEnd/>
              <a:tailEnd/>
            </a:ln>
          </p:spPr>
          <p:txBody>
            <a:bodyPr/>
            <a:lstStyle/>
            <a:p>
              <a:endParaRPr lang="zh-TW" altLang="en-US"/>
            </a:p>
          </p:txBody>
        </p:sp>
        <p:sp>
          <p:nvSpPr>
            <p:cNvPr id="184338" name="Line 18"/>
            <p:cNvSpPr>
              <a:spLocks noChangeShapeType="1"/>
            </p:cNvSpPr>
            <p:nvPr/>
          </p:nvSpPr>
          <p:spPr bwMode="auto">
            <a:xfrm>
              <a:off x="1728" y="1535"/>
              <a:ext cx="1" cy="459"/>
            </a:xfrm>
            <a:prstGeom prst="line">
              <a:avLst/>
            </a:prstGeom>
            <a:noFill/>
            <a:ln w="9525">
              <a:solidFill>
                <a:srgbClr val="000000"/>
              </a:solidFill>
              <a:round/>
              <a:headEnd/>
              <a:tailEnd/>
            </a:ln>
          </p:spPr>
          <p:txBody>
            <a:bodyPr/>
            <a:lstStyle/>
            <a:p>
              <a:endParaRPr lang="zh-TW" altLang="en-US"/>
            </a:p>
          </p:txBody>
        </p:sp>
        <p:sp>
          <p:nvSpPr>
            <p:cNvPr id="184339" name="Line 19"/>
            <p:cNvSpPr>
              <a:spLocks noChangeShapeType="1"/>
            </p:cNvSpPr>
            <p:nvPr/>
          </p:nvSpPr>
          <p:spPr bwMode="auto">
            <a:xfrm>
              <a:off x="1728" y="1994"/>
              <a:ext cx="885" cy="1"/>
            </a:xfrm>
            <a:prstGeom prst="line">
              <a:avLst/>
            </a:prstGeom>
            <a:noFill/>
            <a:ln w="9525">
              <a:solidFill>
                <a:srgbClr val="000000"/>
              </a:solidFill>
              <a:round/>
              <a:headEnd/>
              <a:tailEnd type="triangle" w="med" len="med"/>
            </a:ln>
          </p:spPr>
          <p:txBody>
            <a:bodyPr/>
            <a:lstStyle/>
            <a:p>
              <a:endParaRPr lang="zh-TW" altLang="en-US"/>
            </a:p>
          </p:txBody>
        </p:sp>
        <p:sp>
          <p:nvSpPr>
            <p:cNvPr id="184340" name="Line 20"/>
            <p:cNvSpPr>
              <a:spLocks noChangeShapeType="1"/>
            </p:cNvSpPr>
            <p:nvPr/>
          </p:nvSpPr>
          <p:spPr bwMode="auto">
            <a:xfrm>
              <a:off x="3055" y="2147"/>
              <a:ext cx="1" cy="153"/>
            </a:xfrm>
            <a:prstGeom prst="line">
              <a:avLst/>
            </a:prstGeom>
            <a:noFill/>
            <a:ln w="9525">
              <a:solidFill>
                <a:srgbClr val="000000"/>
              </a:solidFill>
              <a:round/>
              <a:headEnd/>
              <a:tailEnd type="triangle" w="med" len="med"/>
            </a:ln>
          </p:spPr>
          <p:txBody>
            <a:bodyPr/>
            <a:lstStyle/>
            <a:p>
              <a:endParaRPr lang="zh-TW" altLang="en-US"/>
            </a:p>
          </p:txBody>
        </p:sp>
        <p:sp>
          <p:nvSpPr>
            <p:cNvPr id="184341" name="Line 21"/>
            <p:cNvSpPr>
              <a:spLocks noChangeShapeType="1"/>
            </p:cNvSpPr>
            <p:nvPr/>
          </p:nvSpPr>
          <p:spPr bwMode="auto">
            <a:xfrm>
              <a:off x="3719" y="1535"/>
              <a:ext cx="553" cy="1"/>
            </a:xfrm>
            <a:prstGeom prst="line">
              <a:avLst/>
            </a:prstGeom>
            <a:noFill/>
            <a:ln w="9525">
              <a:solidFill>
                <a:srgbClr val="000000"/>
              </a:solidFill>
              <a:round/>
              <a:headEnd/>
              <a:tailEnd/>
            </a:ln>
          </p:spPr>
          <p:txBody>
            <a:bodyPr/>
            <a:lstStyle/>
            <a:p>
              <a:endParaRPr lang="zh-TW" altLang="en-US"/>
            </a:p>
          </p:txBody>
        </p:sp>
        <p:sp>
          <p:nvSpPr>
            <p:cNvPr id="184342" name="Line 22"/>
            <p:cNvSpPr>
              <a:spLocks noChangeShapeType="1"/>
            </p:cNvSpPr>
            <p:nvPr/>
          </p:nvSpPr>
          <p:spPr bwMode="auto">
            <a:xfrm>
              <a:off x="3055" y="2606"/>
              <a:ext cx="1" cy="153"/>
            </a:xfrm>
            <a:prstGeom prst="line">
              <a:avLst/>
            </a:prstGeom>
            <a:noFill/>
            <a:ln w="9525">
              <a:solidFill>
                <a:srgbClr val="000000"/>
              </a:solidFill>
              <a:round/>
              <a:headEnd/>
              <a:tailEnd type="triangle" w="med" len="med"/>
            </a:ln>
          </p:spPr>
          <p:txBody>
            <a:bodyPr/>
            <a:lstStyle/>
            <a:p>
              <a:endParaRPr lang="zh-TW" altLang="en-US"/>
            </a:p>
          </p:txBody>
        </p:sp>
        <p:sp>
          <p:nvSpPr>
            <p:cNvPr id="184343" name="Line 23"/>
            <p:cNvSpPr>
              <a:spLocks noChangeShapeType="1"/>
            </p:cNvSpPr>
            <p:nvPr/>
          </p:nvSpPr>
          <p:spPr bwMode="auto">
            <a:xfrm>
              <a:off x="3055" y="3219"/>
              <a:ext cx="1" cy="153"/>
            </a:xfrm>
            <a:prstGeom prst="line">
              <a:avLst/>
            </a:prstGeom>
            <a:noFill/>
            <a:ln w="9525">
              <a:solidFill>
                <a:srgbClr val="000000"/>
              </a:solidFill>
              <a:round/>
              <a:headEnd/>
              <a:tailEnd type="triangle" w="med" len="med"/>
            </a:ln>
          </p:spPr>
          <p:txBody>
            <a:bodyPr/>
            <a:lstStyle/>
            <a:p>
              <a:endParaRPr lang="zh-TW" altLang="en-US"/>
            </a:p>
          </p:txBody>
        </p:sp>
        <p:sp>
          <p:nvSpPr>
            <p:cNvPr id="184344" name="Line 24"/>
            <p:cNvSpPr>
              <a:spLocks noChangeShapeType="1"/>
            </p:cNvSpPr>
            <p:nvPr/>
          </p:nvSpPr>
          <p:spPr bwMode="auto">
            <a:xfrm>
              <a:off x="3055" y="3678"/>
              <a:ext cx="1" cy="306"/>
            </a:xfrm>
            <a:prstGeom prst="line">
              <a:avLst/>
            </a:prstGeom>
            <a:noFill/>
            <a:ln w="9525">
              <a:solidFill>
                <a:srgbClr val="000000"/>
              </a:solidFill>
              <a:round/>
              <a:headEnd/>
              <a:tailEnd type="triangle" w="med" len="med"/>
            </a:ln>
          </p:spPr>
          <p:txBody>
            <a:bodyPr/>
            <a:lstStyle/>
            <a:p>
              <a:endParaRPr lang="zh-TW" altLang="en-US"/>
            </a:p>
          </p:txBody>
        </p:sp>
        <p:sp>
          <p:nvSpPr>
            <p:cNvPr id="184345" name="Line 25"/>
            <p:cNvSpPr>
              <a:spLocks noChangeShapeType="1"/>
            </p:cNvSpPr>
            <p:nvPr/>
          </p:nvSpPr>
          <p:spPr bwMode="auto">
            <a:xfrm>
              <a:off x="4272" y="1535"/>
              <a:ext cx="1" cy="2296"/>
            </a:xfrm>
            <a:prstGeom prst="line">
              <a:avLst/>
            </a:prstGeom>
            <a:noFill/>
            <a:ln w="9525">
              <a:solidFill>
                <a:srgbClr val="000000"/>
              </a:solidFill>
              <a:round/>
              <a:headEnd/>
              <a:tailEnd/>
            </a:ln>
          </p:spPr>
          <p:txBody>
            <a:bodyPr/>
            <a:lstStyle/>
            <a:p>
              <a:endParaRPr lang="zh-TW" altLang="en-US"/>
            </a:p>
          </p:txBody>
        </p:sp>
        <p:sp>
          <p:nvSpPr>
            <p:cNvPr id="184346" name="Line 26"/>
            <p:cNvSpPr>
              <a:spLocks noChangeShapeType="1"/>
            </p:cNvSpPr>
            <p:nvPr/>
          </p:nvSpPr>
          <p:spPr bwMode="auto">
            <a:xfrm flipH="1">
              <a:off x="3055" y="3831"/>
              <a:ext cx="1217" cy="1"/>
            </a:xfrm>
            <a:prstGeom prst="line">
              <a:avLst/>
            </a:prstGeom>
            <a:noFill/>
            <a:ln w="9525">
              <a:solidFill>
                <a:srgbClr val="000000"/>
              </a:solidFill>
              <a:round/>
              <a:headEnd/>
              <a:tailEnd type="triangle" w="med" len="med"/>
            </a:ln>
          </p:spPr>
          <p:txBody>
            <a:bodyPr/>
            <a:lstStyle/>
            <a:p>
              <a:endParaRPr lang="zh-TW" altLang="en-US"/>
            </a:p>
          </p:txBody>
        </p:sp>
        <p:sp>
          <p:nvSpPr>
            <p:cNvPr id="184347" name="Line 27"/>
            <p:cNvSpPr>
              <a:spLocks noChangeShapeType="1"/>
            </p:cNvSpPr>
            <p:nvPr/>
          </p:nvSpPr>
          <p:spPr bwMode="auto">
            <a:xfrm>
              <a:off x="3054" y="1008"/>
              <a:ext cx="2" cy="297"/>
            </a:xfrm>
            <a:prstGeom prst="line">
              <a:avLst/>
            </a:prstGeom>
            <a:noFill/>
            <a:ln w="9525">
              <a:solidFill>
                <a:srgbClr val="000000"/>
              </a:solidFill>
              <a:round/>
              <a:headEnd/>
              <a:tailEnd type="triangle" w="med" len="med"/>
            </a:ln>
          </p:spPr>
          <p:txBody>
            <a:bodyPr/>
            <a:lstStyle/>
            <a:p>
              <a:endParaRPr lang="zh-TW" altLang="en-US"/>
            </a:p>
          </p:txBody>
        </p:sp>
        <p:sp>
          <p:nvSpPr>
            <p:cNvPr id="184348" name="Text Box 28"/>
            <p:cNvSpPr txBox="1">
              <a:spLocks noChangeArrowheads="1"/>
            </p:cNvSpPr>
            <p:nvPr/>
          </p:nvSpPr>
          <p:spPr bwMode="auto">
            <a:xfrm>
              <a:off x="2976" y="2832"/>
              <a:ext cx="192" cy="380"/>
            </a:xfrm>
            <a:prstGeom prst="rect">
              <a:avLst/>
            </a:prstGeom>
            <a:noFill/>
            <a:ln w="9525">
              <a:noFill/>
              <a:miter lim="800000"/>
              <a:headEnd/>
              <a:tailEnd/>
            </a:ln>
            <a:effectLst/>
          </p:spPr>
          <p:txBody>
            <a:bodyPr vert="eaVert"/>
            <a:lstStyle/>
            <a:p>
              <a:pPr eaLnBrk="0" hangingPunct="0"/>
              <a:r>
                <a:rPr kumimoji="0" lang="zh-TW" altLang="en-US" sz="1200"/>
                <a:t>．．．</a:t>
              </a:r>
            </a:p>
          </p:txBody>
        </p:sp>
      </p:gr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0AC722E9-FC46-471E-8344-051C6F69F0C1}" type="slidenum">
              <a:rPr lang="en-US" altLang="zh-TW"/>
              <a:pPr/>
              <a:t>122</a:t>
            </a:fld>
            <a:endParaRPr lang="en-US" altLang="zh-TW"/>
          </a:p>
        </p:txBody>
      </p:sp>
      <p:sp>
        <p:nvSpPr>
          <p:cNvPr id="185347" name="Rectangle 3"/>
          <p:cNvSpPr>
            <a:spLocks noGrp="1" noChangeArrowheads="1"/>
          </p:cNvSpPr>
          <p:nvPr>
            <p:ph type="title"/>
          </p:nvPr>
        </p:nvSpPr>
        <p:spPr>
          <a:xfrm>
            <a:off x="838200" y="609600"/>
            <a:ext cx="7620000" cy="914400"/>
          </a:xfrm>
          <a:noFill/>
          <a:ln/>
        </p:spPr>
        <p:txBody>
          <a:bodyPr/>
          <a:lstStyle/>
          <a:p>
            <a:r>
              <a:rPr lang="en-US" altLang="zh-TW" sz="3600" dirty="0"/>
              <a:t>Ch6_1 </a:t>
            </a:r>
            <a:r>
              <a:rPr lang="en-US" altLang="zh-TW" dirty="0"/>
              <a:t> if</a:t>
            </a:r>
          </a:p>
        </p:txBody>
      </p:sp>
      <p:sp>
        <p:nvSpPr>
          <p:cNvPr id="185348" name="Text Box 4"/>
          <p:cNvSpPr txBox="1">
            <a:spLocks noChangeArrowheads="1"/>
          </p:cNvSpPr>
          <p:nvPr/>
        </p:nvSpPr>
        <p:spPr bwMode="auto">
          <a:xfrm>
            <a:off x="990600" y="1484784"/>
            <a:ext cx="7543800" cy="4824536"/>
          </a:xfrm>
          <a:prstGeom prst="rect">
            <a:avLst/>
          </a:prstGeom>
          <a:noFill/>
          <a:ln w="9525">
            <a:noFill/>
            <a:miter lim="800000"/>
            <a:headEnd/>
            <a:tailEnd/>
          </a:ln>
        </p:spPr>
        <p:txBody>
          <a:bodyPr/>
          <a:lstStyle/>
          <a:p>
            <a:pPr marL="457200" indent="-457200" eaLnBrk="0" hangingPunct="0"/>
            <a:r>
              <a:rPr kumimoji="0" lang="en-US" altLang="zh-TW" sz="2400" b="1" dirty="0">
                <a:ea typeface="標楷體" pitchFamily="65" charset="-120"/>
              </a:rPr>
              <a:t>Ch6_1  </a:t>
            </a:r>
            <a:r>
              <a:rPr kumimoji="0" lang="zh-TW" altLang="en-US" sz="2400" b="1" dirty="0">
                <a:ea typeface="標楷體" pitchFamily="65" charset="-120"/>
              </a:rPr>
              <a:t>輸入</a:t>
            </a:r>
            <a:r>
              <a:rPr kumimoji="0" lang="en-US" altLang="zh-TW" sz="2400" b="1" dirty="0">
                <a:ea typeface="標楷體" pitchFamily="65" charset="-120"/>
              </a:rPr>
              <a:t>a, b</a:t>
            </a:r>
            <a:r>
              <a:rPr kumimoji="0" lang="zh-TW" altLang="en-US" sz="2400" b="1" dirty="0">
                <a:ea typeface="標楷體" pitchFamily="65" charset="-120"/>
              </a:rPr>
              <a:t>兩個數，判斷並將</a:t>
            </a:r>
            <a:r>
              <a:rPr kumimoji="0" lang="en-US" altLang="zh-TW" sz="2400" b="1" dirty="0">
                <a:ea typeface="標楷體" pitchFamily="65" charset="-120"/>
              </a:rPr>
              <a:t>a, b</a:t>
            </a:r>
            <a:r>
              <a:rPr kumimoji="0" lang="zh-TW" altLang="en-US" sz="2400" b="1" dirty="0">
                <a:ea typeface="標楷體" pitchFamily="65" charset="-120"/>
              </a:rPr>
              <a:t>由大到小排列</a:t>
            </a:r>
          </a:p>
          <a:p>
            <a:pPr marL="457200" indent="-457200"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1 </a:t>
            </a:r>
            <a:r>
              <a:rPr kumimoji="0" lang="en-US" altLang="zh-TW" sz="2400" dirty="0" smtClean="0">
                <a:latin typeface="Courier New" pitchFamily="49" charset="0"/>
                <a:ea typeface="標楷體" pitchFamily="65" charset="-120"/>
                <a:cs typeface="Courier New" pitchFamily="49" charset="0"/>
              </a:rPr>
              <a:t>#</a:t>
            </a:r>
            <a:r>
              <a:rPr kumimoji="0" lang="en-US" altLang="zh-TW" sz="2400" dirty="0">
                <a:latin typeface="Courier New" pitchFamily="49" charset="0"/>
                <a:ea typeface="標楷體" pitchFamily="65" charset="-120"/>
                <a:cs typeface="Courier New" pitchFamily="49" charset="0"/>
              </a:rPr>
              <a:t>include&lt;</a:t>
            </a:r>
            <a:r>
              <a:rPr kumimoji="0" lang="en-US" altLang="zh-TW" sz="2400" dirty="0" err="1">
                <a:latin typeface="Courier New" pitchFamily="49" charset="0"/>
                <a:ea typeface="標楷體" pitchFamily="65" charset="-120"/>
                <a:cs typeface="Courier New" pitchFamily="49" charset="0"/>
              </a:rPr>
              <a:t>stdio.h</a:t>
            </a:r>
            <a:r>
              <a:rPr kumimoji="0" lang="en-US" altLang="zh-TW" sz="2400" dirty="0">
                <a:latin typeface="Courier New" pitchFamily="49" charset="0"/>
                <a:ea typeface="標楷體" pitchFamily="65" charset="-120"/>
                <a:cs typeface="Courier New" pitchFamily="49" charset="0"/>
              </a:rPr>
              <a:t>&gt;</a:t>
            </a:r>
          </a:p>
          <a:p>
            <a:pPr marL="457200" indent="-457200"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2 </a:t>
            </a:r>
            <a:r>
              <a:rPr kumimoji="0" lang="en-US" altLang="zh-TW" sz="2400" dirty="0" smtClean="0">
                <a:latin typeface="Courier New" pitchFamily="49" charset="0"/>
                <a:ea typeface="標楷體" pitchFamily="65" charset="-120"/>
                <a:cs typeface="Courier New" pitchFamily="49" charset="0"/>
              </a:rPr>
              <a:t>main</a:t>
            </a:r>
            <a:r>
              <a:rPr kumimoji="0" lang="en-US" altLang="zh-TW" sz="2400" dirty="0">
                <a:latin typeface="Courier New" pitchFamily="49" charset="0"/>
                <a:ea typeface="標楷體" pitchFamily="65" charset="-120"/>
                <a:cs typeface="Courier New" pitchFamily="49" charset="0"/>
              </a:rPr>
              <a:t>(){</a:t>
            </a:r>
          </a:p>
          <a:p>
            <a:pPr marL="457200" indent="-457200"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3  </a:t>
            </a:r>
            <a:r>
              <a:rPr kumimoji="0" lang="en-US" altLang="zh-TW" sz="2400" dirty="0" smtClean="0">
                <a:latin typeface="Courier New" pitchFamily="49" charset="0"/>
                <a:ea typeface="標楷體" pitchFamily="65" charset="-120"/>
                <a:cs typeface="Courier New" pitchFamily="49" charset="0"/>
              </a:rPr>
              <a:t> </a:t>
            </a:r>
            <a:r>
              <a:rPr kumimoji="0" lang="en-US" altLang="zh-TW" sz="2400" dirty="0" err="1" smtClean="0">
                <a:latin typeface="Courier New" pitchFamily="49" charset="0"/>
                <a:ea typeface="標楷體" pitchFamily="65" charset="-120"/>
                <a:cs typeface="Courier New" pitchFamily="49" charset="0"/>
              </a:rPr>
              <a:t>int</a:t>
            </a:r>
            <a:r>
              <a:rPr kumimoji="0" lang="en-US" altLang="zh-TW" sz="2400" dirty="0" smtClean="0">
                <a:latin typeface="Courier New" pitchFamily="49" charset="0"/>
                <a:ea typeface="標楷體" pitchFamily="65" charset="-120"/>
                <a:cs typeface="Courier New" pitchFamily="49" charset="0"/>
              </a:rPr>
              <a:t> </a:t>
            </a:r>
            <a:r>
              <a:rPr kumimoji="0" lang="en-US" altLang="zh-TW" sz="2400" dirty="0">
                <a:latin typeface="Courier New" pitchFamily="49" charset="0"/>
                <a:ea typeface="標楷體" pitchFamily="65" charset="-120"/>
                <a:cs typeface="Courier New" pitchFamily="49" charset="0"/>
              </a:rPr>
              <a:t>a, b, t;</a:t>
            </a:r>
          </a:p>
          <a:p>
            <a:pPr marL="457200" indent="-457200"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4  </a:t>
            </a:r>
            <a:r>
              <a:rPr kumimoji="0" lang="en-US" altLang="zh-TW" sz="2400" dirty="0" smtClean="0">
                <a:latin typeface="Courier New" pitchFamily="49" charset="0"/>
                <a:ea typeface="標楷體" pitchFamily="65" charset="-120"/>
                <a:cs typeface="Courier New" pitchFamily="49" charset="0"/>
              </a:rPr>
              <a:t> </a:t>
            </a:r>
            <a:r>
              <a:rPr kumimoji="0" lang="en-US" altLang="zh-TW" sz="2400" dirty="0" err="1" smtClean="0">
                <a:latin typeface="Courier New" pitchFamily="49" charset="0"/>
                <a:ea typeface="標楷體" pitchFamily="65" charset="-120"/>
                <a:cs typeface="Courier New" pitchFamily="49" charset="0"/>
              </a:rPr>
              <a:t>printf</a:t>
            </a:r>
            <a:r>
              <a:rPr kumimoji="0" lang="en-US" altLang="zh-TW" sz="2400" dirty="0" smtClean="0">
                <a:latin typeface="Courier New" pitchFamily="49" charset="0"/>
                <a:ea typeface="標楷體" pitchFamily="65" charset="-120"/>
                <a:cs typeface="Courier New" pitchFamily="49" charset="0"/>
              </a:rPr>
              <a:t> </a:t>
            </a:r>
            <a:r>
              <a:rPr kumimoji="0" lang="en-US" altLang="zh-TW" sz="2400" dirty="0">
                <a:latin typeface="Courier New" pitchFamily="49" charset="0"/>
                <a:ea typeface="標楷體" pitchFamily="65" charset="-120"/>
                <a:cs typeface="Courier New" pitchFamily="49" charset="0"/>
              </a:rPr>
              <a:t>("input two integers</a:t>
            </a:r>
            <a:r>
              <a:rPr kumimoji="0" lang="zh-TW" altLang="en-US" sz="2400" dirty="0">
                <a:latin typeface="Courier New" pitchFamily="49" charset="0"/>
                <a:ea typeface="標楷體" pitchFamily="65" charset="-120"/>
                <a:cs typeface="Courier New" pitchFamily="49" charset="0"/>
              </a:rPr>
              <a:t>：</a:t>
            </a:r>
            <a:r>
              <a:rPr kumimoji="0" lang="en-US" altLang="zh-TW" sz="2400" dirty="0">
                <a:latin typeface="Courier New" pitchFamily="49" charset="0"/>
                <a:ea typeface="標楷體" pitchFamily="65" charset="-120"/>
                <a:cs typeface="Courier New" pitchFamily="49" charset="0"/>
              </a:rPr>
              <a:t>");</a:t>
            </a:r>
          </a:p>
          <a:p>
            <a:pPr marL="457200" indent="-457200"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5  </a:t>
            </a:r>
            <a:r>
              <a:rPr kumimoji="0" lang="en-US" altLang="zh-TW" sz="2400" dirty="0" smtClean="0">
                <a:latin typeface="Courier New" pitchFamily="49" charset="0"/>
                <a:ea typeface="標楷體" pitchFamily="65" charset="-120"/>
                <a:cs typeface="Courier New" pitchFamily="49" charset="0"/>
              </a:rPr>
              <a:t> </a:t>
            </a:r>
            <a:r>
              <a:rPr kumimoji="0" lang="en-US" altLang="zh-TW" sz="2400" dirty="0" err="1" smtClean="0">
                <a:latin typeface="Courier New" pitchFamily="49" charset="0"/>
                <a:ea typeface="標楷體" pitchFamily="65" charset="-120"/>
                <a:cs typeface="Courier New" pitchFamily="49" charset="0"/>
              </a:rPr>
              <a:t>scanf</a:t>
            </a:r>
            <a:r>
              <a:rPr kumimoji="0" lang="en-US" altLang="zh-TW" sz="2400" dirty="0">
                <a:latin typeface="Courier New" pitchFamily="49" charset="0"/>
                <a:ea typeface="標楷體" pitchFamily="65" charset="-120"/>
                <a:cs typeface="Courier New" pitchFamily="49" charset="0"/>
              </a:rPr>
              <a:t>("</a:t>
            </a:r>
            <a:r>
              <a:rPr kumimoji="0" lang="en-US" altLang="zh-TW" sz="2400" dirty="0">
                <a:solidFill>
                  <a:srgbClr val="FF3300"/>
                </a:solidFill>
                <a:latin typeface="Courier New" pitchFamily="49" charset="0"/>
                <a:ea typeface="標楷體" pitchFamily="65" charset="-120"/>
                <a:cs typeface="Courier New" pitchFamily="49" charset="0"/>
              </a:rPr>
              <a:t>%</a:t>
            </a:r>
            <a:r>
              <a:rPr kumimoji="0" lang="en-US" altLang="zh-TW" sz="2400" dirty="0" err="1">
                <a:solidFill>
                  <a:srgbClr val="FF3300"/>
                </a:solidFill>
                <a:latin typeface="Courier New" pitchFamily="49" charset="0"/>
                <a:ea typeface="標楷體" pitchFamily="65" charset="-120"/>
                <a:cs typeface="Courier New" pitchFamily="49" charset="0"/>
              </a:rPr>
              <a:t>i%i</a:t>
            </a:r>
            <a:r>
              <a:rPr kumimoji="0" lang="en-US" altLang="zh-TW" sz="2400" dirty="0">
                <a:latin typeface="Courier New" pitchFamily="49" charset="0"/>
                <a:ea typeface="標楷體" pitchFamily="65" charset="-120"/>
                <a:cs typeface="Courier New" pitchFamily="49" charset="0"/>
              </a:rPr>
              <a:t>", </a:t>
            </a:r>
            <a:r>
              <a:rPr kumimoji="0" lang="en-US" altLang="zh-TW" sz="2400" dirty="0">
                <a:solidFill>
                  <a:srgbClr val="FF3300"/>
                </a:solidFill>
                <a:latin typeface="Courier New" pitchFamily="49" charset="0"/>
                <a:ea typeface="標楷體" pitchFamily="65" charset="-120"/>
                <a:cs typeface="Courier New" pitchFamily="49" charset="0"/>
              </a:rPr>
              <a:t>&amp;</a:t>
            </a:r>
            <a:r>
              <a:rPr kumimoji="0" lang="en-US" altLang="zh-TW" sz="2400" dirty="0" err="1">
                <a:solidFill>
                  <a:srgbClr val="FF3300"/>
                </a:solidFill>
                <a:latin typeface="Courier New" pitchFamily="49" charset="0"/>
                <a:ea typeface="標楷體" pitchFamily="65" charset="-120"/>
                <a:cs typeface="Courier New" pitchFamily="49" charset="0"/>
              </a:rPr>
              <a:t>a,&amp;b</a:t>
            </a:r>
            <a:r>
              <a:rPr kumimoji="0" lang="en-US" altLang="zh-TW" sz="2400" dirty="0">
                <a:latin typeface="Courier New" pitchFamily="49" charset="0"/>
                <a:ea typeface="標楷體" pitchFamily="65" charset="-120"/>
                <a:cs typeface="Courier New" pitchFamily="49" charset="0"/>
              </a:rPr>
              <a:t>);</a:t>
            </a:r>
          </a:p>
          <a:p>
            <a:pPr marL="457200" indent="-457200"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6</a:t>
            </a:r>
          </a:p>
          <a:p>
            <a:pPr marL="457200" indent="-457200"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7</a:t>
            </a:r>
          </a:p>
          <a:p>
            <a:pPr marL="457200" indent="-457200" eaLnBrk="0" hangingPunct="0"/>
            <a:r>
              <a:rPr kumimoji="0" lang="en-US" altLang="zh-TW" sz="2400" dirty="0">
                <a:latin typeface="Courier New" pitchFamily="49" charset="0"/>
                <a:cs typeface="Courier New" pitchFamily="49" charset="0"/>
              </a:rPr>
              <a:t>8</a:t>
            </a:r>
          </a:p>
          <a:p>
            <a:pPr marL="457200" indent="-457200" eaLnBrk="0" hangingPunct="0"/>
            <a:r>
              <a:rPr kumimoji="0" lang="en-US" altLang="zh-TW" sz="2400" dirty="0">
                <a:latin typeface="Courier New" pitchFamily="49" charset="0"/>
                <a:cs typeface="Courier New" pitchFamily="49" charset="0"/>
              </a:rPr>
              <a:t>9</a:t>
            </a:r>
          </a:p>
          <a:p>
            <a:pPr marL="457200" indent="-457200" eaLnBrk="0" hangingPunct="0"/>
            <a:r>
              <a:rPr kumimoji="0" lang="en-US" altLang="zh-TW" sz="2400" dirty="0">
                <a:latin typeface="Courier New" pitchFamily="49" charset="0"/>
                <a:cs typeface="Courier New" pitchFamily="49" charset="0"/>
              </a:rPr>
              <a:t>10</a:t>
            </a:r>
          </a:p>
          <a:p>
            <a:pPr marL="457200" indent="-457200" eaLnBrk="0" hangingPunct="0"/>
            <a:r>
              <a:rPr kumimoji="0" lang="en-US" altLang="zh-TW" sz="2400" dirty="0">
                <a:latin typeface="Courier New" pitchFamily="49" charset="0"/>
                <a:cs typeface="Courier New" pitchFamily="49" charset="0"/>
              </a:rPr>
              <a:t>11 </a:t>
            </a:r>
            <a:r>
              <a:rPr kumimoji="0" lang="en-US" altLang="zh-TW" sz="2400" dirty="0" smtClean="0">
                <a:latin typeface="Courier New" pitchFamily="49" charset="0"/>
                <a:cs typeface="Courier New" pitchFamily="49" charset="0"/>
              </a:rPr>
              <a:t>  </a:t>
            </a:r>
            <a:r>
              <a:rPr kumimoji="0" lang="en-US" altLang="zh-TW" sz="2400" dirty="0" err="1">
                <a:latin typeface="Courier New" pitchFamily="49" charset="0"/>
                <a:cs typeface="Courier New" pitchFamily="49" charset="0"/>
              </a:rPr>
              <a:t>printf</a:t>
            </a:r>
            <a:r>
              <a:rPr kumimoji="0" lang="en-US" altLang="zh-TW" sz="2400" dirty="0">
                <a:latin typeface="Courier New" pitchFamily="49" charset="0"/>
                <a:cs typeface="Courier New" pitchFamily="49" charset="0"/>
              </a:rPr>
              <a:t>("</a:t>
            </a:r>
            <a:r>
              <a:rPr kumimoji="0" lang="zh-TW" altLang="en-US" sz="2400" dirty="0">
                <a:latin typeface="Courier New" pitchFamily="49" charset="0"/>
                <a:cs typeface="Courier New" pitchFamily="49" charset="0"/>
              </a:rPr>
              <a:t>由大到小排列：</a:t>
            </a:r>
            <a:r>
              <a:rPr kumimoji="0" lang="en-US" altLang="zh-TW" sz="2400" dirty="0">
                <a:solidFill>
                  <a:srgbClr val="FF3300"/>
                </a:solidFill>
                <a:latin typeface="Courier New" pitchFamily="49" charset="0"/>
                <a:cs typeface="Courier New" pitchFamily="49" charset="0"/>
              </a:rPr>
              <a:t>%</a:t>
            </a:r>
            <a:r>
              <a:rPr kumimoji="0" lang="en-US" altLang="zh-TW" sz="2400" dirty="0" err="1">
                <a:solidFill>
                  <a:srgbClr val="FF3300"/>
                </a:solidFill>
                <a:latin typeface="Courier New" pitchFamily="49" charset="0"/>
                <a:cs typeface="Courier New" pitchFamily="49" charset="0"/>
              </a:rPr>
              <a:t>i%i</a:t>
            </a:r>
            <a:r>
              <a:rPr kumimoji="0" lang="en-US" altLang="zh-TW" sz="2400" dirty="0">
                <a:latin typeface="Courier New" pitchFamily="49" charset="0"/>
                <a:cs typeface="Courier New" pitchFamily="49" charset="0"/>
              </a:rPr>
              <a:t>\n", </a:t>
            </a:r>
            <a:r>
              <a:rPr kumimoji="0" lang="en-US" altLang="zh-TW" sz="2400" dirty="0" err="1">
                <a:solidFill>
                  <a:srgbClr val="FF3300"/>
                </a:solidFill>
                <a:latin typeface="Courier New" pitchFamily="49" charset="0"/>
                <a:cs typeface="Courier New" pitchFamily="49" charset="0"/>
              </a:rPr>
              <a:t>a,b</a:t>
            </a:r>
            <a:r>
              <a:rPr kumimoji="0" lang="en-US" altLang="zh-TW" sz="2400" dirty="0">
                <a:latin typeface="Courier New" pitchFamily="49" charset="0"/>
                <a:cs typeface="Courier New" pitchFamily="49" charset="0"/>
              </a:rPr>
              <a:t>);</a:t>
            </a:r>
          </a:p>
          <a:p>
            <a:pPr marL="457200" indent="-457200" eaLnBrk="0" hangingPunct="0"/>
            <a:r>
              <a:rPr kumimoji="0" lang="en-US" altLang="zh-TW" sz="2400" dirty="0">
                <a:latin typeface="Courier New" pitchFamily="49" charset="0"/>
                <a:ea typeface="標楷體" pitchFamily="65" charset="-120"/>
                <a:cs typeface="Courier New" pitchFamily="49" charset="0"/>
              </a:rPr>
              <a:t>12 }</a:t>
            </a:r>
            <a:endParaRPr kumimoji="0" lang="en-US" altLang="zh-TW" sz="2400" dirty="0">
              <a:latin typeface="Courier New" pitchFamily="49" charset="0"/>
              <a:cs typeface="Courier New" pitchFamily="49" charset="0"/>
            </a:endParaRPr>
          </a:p>
        </p:txBody>
      </p:sp>
      <p:sp>
        <p:nvSpPr>
          <p:cNvPr id="185350" name="Text Box 6"/>
          <p:cNvSpPr txBox="1">
            <a:spLocks noChangeArrowheads="1"/>
          </p:cNvSpPr>
          <p:nvPr/>
        </p:nvSpPr>
        <p:spPr bwMode="auto">
          <a:xfrm>
            <a:off x="4788024" y="1988840"/>
            <a:ext cx="4103688" cy="936625"/>
          </a:xfrm>
          <a:prstGeom prst="rect">
            <a:avLst/>
          </a:prstGeom>
          <a:solidFill>
            <a:srgbClr val="FFFFFF"/>
          </a:solidFill>
          <a:ln w="9525">
            <a:solidFill>
              <a:srgbClr val="000000"/>
            </a:solidFill>
            <a:miter lim="800000"/>
            <a:headEnd/>
            <a:tailEnd/>
          </a:ln>
        </p:spPr>
        <p:txBody>
          <a:bodyPr/>
          <a:lstStyle/>
          <a:p>
            <a:pPr eaLnBrk="0" hangingPunct="0"/>
            <a:r>
              <a:rPr kumimoji="0" lang="en-US" altLang="zh-TW" sz="2400">
                <a:latin typeface="Verdana" pitchFamily="34" charset="0"/>
                <a:ea typeface="標楷體" pitchFamily="65" charset="-120"/>
              </a:rPr>
              <a:t>input two integers</a:t>
            </a:r>
            <a:r>
              <a:rPr kumimoji="0" lang="zh-TW" altLang="en-US" sz="2400">
                <a:latin typeface="Verdana" pitchFamily="34" charset="0"/>
                <a:ea typeface="標楷體" pitchFamily="65" charset="-120"/>
              </a:rPr>
              <a:t>：</a:t>
            </a:r>
            <a:r>
              <a:rPr kumimoji="0" lang="en-US" altLang="zh-TW" sz="2400">
                <a:solidFill>
                  <a:srgbClr val="FF3300"/>
                </a:solidFill>
                <a:latin typeface="Verdana" pitchFamily="34" charset="0"/>
                <a:ea typeface="標楷體" pitchFamily="65" charset="-120"/>
              </a:rPr>
              <a:t>3  4</a:t>
            </a:r>
          </a:p>
          <a:p>
            <a:pPr eaLnBrk="0" hangingPunct="0"/>
            <a:endParaRPr kumimoji="0" lang="en-US" altLang="zh-TW" sz="2400">
              <a:solidFill>
                <a:srgbClr val="FF3300"/>
              </a:solidFill>
              <a:latin typeface="Verdana" pitchFamily="34" charset="0"/>
            </a:endParaRPr>
          </a:p>
        </p:txBody>
      </p:sp>
      <p:sp>
        <p:nvSpPr>
          <p:cNvPr id="185352" name="Text Box 8"/>
          <p:cNvSpPr txBox="1">
            <a:spLocks noChangeArrowheads="1"/>
          </p:cNvSpPr>
          <p:nvPr/>
        </p:nvSpPr>
        <p:spPr bwMode="auto">
          <a:xfrm>
            <a:off x="5508625" y="4250209"/>
            <a:ext cx="2514600" cy="498475"/>
          </a:xfrm>
          <a:prstGeom prst="rect">
            <a:avLst/>
          </a:prstGeom>
          <a:solidFill>
            <a:srgbClr val="FFFFFF"/>
          </a:solidFill>
          <a:ln w="9525">
            <a:solidFill>
              <a:srgbClr val="000000"/>
            </a:solidFill>
            <a:miter lim="800000"/>
            <a:headEnd/>
            <a:tailEnd/>
          </a:ln>
        </p:spPr>
        <p:txBody>
          <a:bodyPr/>
          <a:lstStyle/>
          <a:p>
            <a:pPr algn="ctr" eaLnBrk="0" hangingPunct="0"/>
            <a:r>
              <a:rPr kumimoji="0" lang="en-US" altLang="zh-TW" sz="2400">
                <a:solidFill>
                  <a:srgbClr val="FF3300"/>
                </a:solidFill>
                <a:latin typeface="Verdana" pitchFamily="34" charset="0"/>
              </a:rPr>
              <a:t>t </a:t>
            </a:r>
            <a:r>
              <a:rPr kumimoji="0" lang="en-US" altLang="zh-TW" sz="2400">
                <a:solidFill>
                  <a:srgbClr val="FF3300"/>
                </a:solidFill>
                <a:latin typeface="Verdana" pitchFamily="34" charset="0"/>
                <a:sym typeface="Wingdings" pitchFamily="2" charset="2"/>
              </a:rPr>
              <a:t> a  b  t</a:t>
            </a:r>
          </a:p>
        </p:txBody>
      </p:sp>
      <p:sp>
        <p:nvSpPr>
          <p:cNvPr id="185353" name="Text Box 9"/>
          <p:cNvSpPr txBox="1">
            <a:spLocks noChangeArrowheads="1"/>
          </p:cNvSpPr>
          <p:nvPr/>
        </p:nvSpPr>
        <p:spPr bwMode="auto">
          <a:xfrm>
            <a:off x="1744663" y="3745384"/>
            <a:ext cx="2179637" cy="1944688"/>
          </a:xfrm>
          <a:prstGeom prst="rect">
            <a:avLst/>
          </a:prstGeom>
          <a:noFill/>
          <a:ln w="9525">
            <a:noFill/>
            <a:miter lim="800000"/>
            <a:headEnd/>
            <a:tailEnd/>
          </a:ln>
        </p:spPr>
        <p:txBody>
          <a:bodyPr/>
          <a:lstStyle/>
          <a:p>
            <a:pPr marL="457200" indent="-457200" eaLnBrk="0" hangingPunct="0">
              <a:buFont typeface="Times New Roman" pitchFamily="18" charset="0"/>
              <a:buNone/>
            </a:pPr>
            <a:r>
              <a:rPr kumimoji="0" lang="en-US" altLang="zh-TW" sz="2400" dirty="0">
                <a:solidFill>
                  <a:srgbClr val="FF3300"/>
                </a:solidFill>
                <a:latin typeface="Courier New" pitchFamily="49" charset="0"/>
                <a:ea typeface="標楷體" pitchFamily="65" charset="-120"/>
              </a:rPr>
              <a:t>if(a&lt;b)</a:t>
            </a:r>
            <a:r>
              <a:rPr kumimoji="0" lang="en-US" altLang="zh-TW" sz="2400" dirty="0">
                <a:latin typeface="Courier New" pitchFamily="49" charset="0"/>
                <a:ea typeface="標楷體" pitchFamily="65" charset="-120"/>
              </a:rPr>
              <a:t>{</a:t>
            </a:r>
          </a:p>
          <a:p>
            <a:pPr marL="457200" indent="-457200" eaLnBrk="0" hangingPunct="0">
              <a:buFont typeface="Times New Roman" pitchFamily="18" charset="0"/>
              <a:buNone/>
            </a:pPr>
            <a:r>
              <a:rPr kumimoji="0" lang="en-US" altLang="zh-TW" sz="2400" dirty="0">
                <a:latin typeface="Courier New" pitchFamily="49" charset="0"/>
                <a:ea typeface="標楷體" pitchFamily="65" charset="-120"/>
              </a:rPr>
              <a:t>	t = a;</a:t>
            </a:r>
          </a:p>
          <a:p>
            <a:pPr marL="457200" indent="-457200" eaLnBrk="0" hangingPunct="0"/>
            <a:r>
              <a:rPr kumimoji="0" lang="en-US" altLang="zh-TW" sz="2400" dirty="0">
                <a:latin typeface="Courier New" pitchFamily="49" charset="0"/>
                <a:ea typeface="標楷體" pitchFamily="65" charset="-120"/>
              </a:rPr>
              <a:t>	a = b;</a:t>
            </a:r>
            <a:endParaRPr kumimoji="0" lang="en-US" altLang="zh-TW" sz="2400" dirty="0">
              <a:latin typeface="Courier New" pitchFamily="49" charset="0"/>
            </a:endParaRPr>
          </a:p>
          <a:p>
            <a:pPr marL="457200" indent="-457200" eaLnBrk="0" hangingPunct="0"/>
            <a:r>
              <a:rPr kumimoji="0" lang="en-US" altLang="zh-TW" sz="2400" dirty="0">
                <a:latin typeface="Courier New" pitchFamily="49" charset="0"/>
                <a:ea typeface="標楷體" pitchFamily="65" charset="-120"/>
              </a:rPr>
              <a:t>	b = t;</a:t>
            </a:r>
            <a:endParaRPr kumimoji="0" lang="en-US" altLang="zh-TW" sz="2400" dirty="0">
              <a:latin typeface="Courier New" pitchFamily="49" charset="0"/>
            </a:endParaRPr>
          </a:p>
          <a:p>
            <a:pPr marL="457200" indent="-457200" eaLnBrk="0" hangingPunct="0"/>
            <a:r>
              <a:rPr kumimoji="0" lang="en-US" altLang="zh-TW" sz="2400" dirty="0">
                <a:latin typeface="Courier New" pitchFamily="49" charset="0"/>
                <a:ea typeface="標楷體" pitchFamily="65" charset="-120"/>
              </a:rPr>
              <a:t>}</a:t>
            </a:r>
            <a:endParaRPr kumimoji="0" lang="en-US" altLang="zh-TW" sz="2400" dirty="0">
              <a:latin typeface="Courier New" pitchFamily="49" charset="0"/>
            </a:endParaRPr>
          </a:p>
        </p:txBody>
      </p:sp>
      <p:sp>
        <p:nvSpPr>
          <p:cNvPr id="185354"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85355" name="Rectangle 11"/>
          <p:cNvSpPr>
            <a:spLocks noChangeArrowheads="1"/>
          </p:cNvSpPr>
          <p:nvPr/>
        </p:nvSpPr>
        <p:spPr bwMode="auto">
          <a:xfrm>
            <a:off x="4716463" y="2376959"/>
            <a:ext cx="2813050" cy="457200"/>
          </a:xfrm>
          <a:prstGeom prst="rect">
            <a:avLst/>
          </a:prstGeom>
          <a:noFill/>
          <a:ln w="9525">
            <a:noFill/>
            <a:miter lim="800000"/>
            <a:headEnd/>
            <a:tailEnd/>
          </a:ln>
          <a:effectLst/>
        </p:spPr>
        <p:txBody>
          <a:bodyPr wrap="none">
            <a:spAutoFit/>
          </a:bodyPr>
          <a:lstStyle/>
          <a:p>
            <a:r>
              <a:rPr kumimoji="0" lang="zh-TW" altLang="en-US" sz="2400">
                <a:latin typeface="Verdana" pitchFamily="34" charset="0"/>
              </a:rPr>
              <a:t>由大到小排列：</a:t>
            </a:r>
            <a:r>
              <a:rPr kumimoji="0" lang="en-US" altLang="zh-TW" sz="2400">
                <a:solidFill>
                  <a:srgbClr val="FF3300"/>
                </a:solidFill>
                <a:latin typeface="Verdana" pitchFamily="34" charset="0"/>
              </a:rPr>
              <a:t>4 3</a:t>
            </a:r>
          </a:p>
        </p:txBody>
      </p:sp>
      <p:sp>
        <p:nvSpPr>
          <p:cNvPr id="185356" name="Oval 12"/>
          <p:cNvSpPr>
            <a:spLocks noChangeArrowheads="1"/>
          </p:cNvSpPr>
          <p:nvPr/>
        </p:nvSpPr>
        <p:spPr bwMode="auto">
          <a:xfrm>
            <a:off x="2843213" y="4105747"/>
            <a:ext cx="647700" cy="792162"/>
          </a:xfrm>
          <a:prstGeom prst="ellipse">
            <a:avLst/>
          </a:prstGeom>
          <a:noFill/>
          <a:ln w="38100">
            <a:solidFill>
              <a:srgbClr val="FF0000"/>
            </a:solidFill>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5350"/>
                                        </p:tgtEl>
                                        <p:attrNameLst>
                                          <p:attrName>style.visibility</p:attrName>
                                        </p:attrNameLst>
                                      </p:cBhvr>
                                      <p:to>
                                        <p:strVal val="visible"/>
                                      </p:to>
                                    </p:set>
                                    <p:anim calcmode="lin" valueType="num">
                                      <p:cBhvr>
                                        <p:cTn id="7" dur="500" fill="hold"/>
                                        <p:tgtEl>
                                          <p:spTgt spid="185350"/>
                                        </p:tgtEl>
                                        <p:attrNameLst>
                                          <p:attrName>ppt_w</p:attrName>
                                        </p:attrNameLst>
                                      </p:cBhvr>
                                      <p:tavLst>
                                        <p:tav tm="0">
                                          <p:val>
                                            <p:fltVal val="0"/>
                                          </p:val>
                                        </p:tav>
                                        <p:tav tm="100000">
                                          <p:val>
                                            <p:strVal val="#ppt_w"/>
                                          </p:val>
                                        </p:tav>
                                      </p:tavLst>
                                    </p:anim>
                                    <p:anim calcmode="lin" valueType="num">
                                      <p:cBhvr>
                                        <p:cTn id="8" dur="500" fill="hold"/>
                                        <p:tgtEl>
                                          <p:spTgt spid="1853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5353"/>
                                        </p:tgtEl>
                                        <p:attrNameLst>
                                          <p:attrName>style.visibility</p:attrName>
                                        </p:attrNameLst>
                                      </p:cBhvr>
                                      <p:to>
                                        <p:strVal val="visible"/>
                                      </p:to>
                                    </p:set>
                                    <p:anim calcmode="lin" valueType="num">
                                      <p:cBhvr>
                                        <p:cTn id="13" dur="500" fill="hold"/>
                                        <p:tgtEl>
                                          <p:spTgt spid="185353"/>
                                        </p:tgtEl>
                                        <p:attrNameLst>
                                          <p:attrName>ppt_w</p:attrName>
                                        </p:attrNameLst>
                                      </p:cBhvr>
                                      <p:tavLst>
                                        <p:tav tm="0">
                                          <p:val>
                                            <p:fltVal val="0"/>
                                          </p:val>
                                        </p:tav>
                                        <p:tav tm="100000">
                                          <p:val>
                                            <p:strVal val="#ppt_w"/>
                                          </p:val>
                                        </p:tav>
                                      </p:tavLst>
                                    </p:anim>
                                    <p:anim calcmode="lin" valueType="num">
                                      <p:cBhvr>
                                        <p:cTn id="14" dur="500" fill="hold"/>
                                        <p:tgtEl>
                                          <p:spTgt spid="185353"/>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85352"/>
                                        </p:tgtEl>
                                        <p:attrNameLst>
                                          <p:attrName>style.visibility</p:attrName>
                                        </p:attrNameLst>
                                      </p:cBhvr>
                                      <p:to>
                                        <p:strVal val="visible"/>
                                      </p:to>
                                    </p:set>
                                    <p:anim calcmode="lin" valueType="num">
                                      <p:cBhvr>
                                        <p:cTn id="17" dur="500" fill="hold"/>
                                        <p:tgtEl>
                                          <p:spTgt spid="185352"/>
                                        </p:tgtEl>
                                        <p:attrNameLst>
                                          <p:attrName>ppt_w</p:attrName>
                                        </p:attrNameLst>
                                      </p:cBhvr>
                                      <p:tavLst>
                                        <p:tav tm="0">
                                          <p:val>
                                            <p:fltVal val="0"/>
                                          </p:val>
                                        </p:tav>
                                        <p:tav tm="100000">
                                          <p:val>
                                            <p:strVal val="#ppt_w"/>
                                          </p:val>
                                        </p:tav>
                                      </p:tavLst>
                                    </p:anim>
                                    <p:anim calcmode="lin" valueType="num">
                                      <p:cBhvr>
                                        <p:cTn id="18" dur="500" fill="hold"/>
                                        <p:tgtEl>
                                          <p:spTgt spid="185352"/>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85355"/>
                                        </p:tgtEl>
                                        <p:attrNameLst>
                                          <p:attrName>style.visibility</p:attrName>
                                        </p:attrNameLst>
                                      </p:cBhvr>
                                      <p:to>
                                        <p:strVal val="visible"/>
                                      </p:to>
                                    </p:set>
                                    <p:anim calcmode="lin" valueType="num">
                                      <p:cBhvr>
                                        <p:cTn id="23" dur="500" fill="hold"/>
                                        <p:tgtEl>
                                          <p:spTgt spid="185355"/>
                                        </p:tgtEl>
                                        <p:attrNameLst>
                                          <p:attrName>ppt_w</p:attrName>
                                        </p:attrNameLst>
                                      </p:cBhvr>
                                      <p:tavLst>
                                        <p:tav tm="0">
                                          <p:val>
                                            <p:fltVal val="0"/>
                                          </p:val>
                                        </p:tav>
                                        <p:tav tm="100000">
                                          <p:val>
                                            <p:strVal val="#ppt_w"/>
                                          </p:val>
                                        </p:tav>
                                      </p:tavLst>
                                    </p:anim>
                                    <p:anim calcmode="lin" valueType="num">
                                      <p:cBhvr>
                                        <p:cTn id="24" dur="500" fill="hold"/>
                                        <p:tgtEl>
                                          <p:spTgt spid="185355"/>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85356"/>
                                        </p:tgtEl>
                                        <p:attrNameLst>
                                          <p:attrName>style.visibility</p:attrName>
                                        </p:attrNameLst>
                                      </p:cBhvr>
                                      <p:to>
                                        <p:strVal val="visible"/>
                                      </p:to>
                                    </p:set>
                                    <p:anim calcmode="lin" valueType="num">
                                      <p:cBhvr>
                                        <p:cTn id="27" dur="500" fill="hold"/>
                                        <p:tgtEl>
                                          <p:spTgt spid="185356"/>
                                        </p:tgtEl>
                                        <p:attrNameLst>
                                          <p:attrName>ppt_w</p:attrName>
                                        </p:attrNameLst>
                                      </p:cBhvr>
                                      <p:tavLst>
                                        <p:tav tm="0">
                                          <p:val>
                                            <p:fltVal val="0"/>
                                          </p:val>
                                        </p:tav>
                                        <p:tav tm="100000">
                                          <p:val>
                                            <p:strVal val="#ppt_w"/>
                                          </p:val>
                                        </p:tav>
                                      </p:tavLst>
                                    </p:anim>
                                    <p:anim calcmode="lin" valueType="num">
                                      <p:cBhvr>
                                        <p:cTn id="28" dur="500" fill="hold"/>
                                        <p:tgtEl>
                                          <p:spTgt spid="1853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0" grpId="0" animBg="1"/>
      <p:bldP spid="185352" grpId="0" animBg="1"/>
      <p:bldP spid="185353" grpId="0"/>
      <p:bldP spid="185355" grpId="0"/>
      <p:bldP spid="185356" grpId="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5"/>
          <p:cNvSpPr>
            <a:spLocks noGrp="1"/>
          </p:cNvSpPr>
          <p:nvPr>
            <p:ph type="sldNum" sz="quarter" idx="12"/>
          </p:nvPr>
        </p:nvSpPr>
        <p:spPr/>
        <p:txBody>
          <a:bodyPr/>
          <a:lstStyle/>
          <a:p>
            <a:fld id="{5A737D87-40CC-40EE-8413-FA4FDF43FE84}" type="slidenum">
              <a:rPr lang="en-US" altLang="zh-TW"/>
              <a:pPr/>
              <a:t>123</a:t>
            </a:fld>
            <a:endParaRPr lang="en-US" altLang="zh-TW"/>
          </a:p>
        </p:txBody>
      </p:sp>
      <p:sp>
        <p:nvSpPr>
          <p:cNvPr id="186370" name="Rectangle 2"/>
          <p:cNvSpPr>
            <a:spLocks noGrp="1" noChangeArrowheads="1"/>
          </p:cNvSpPr>
          <p:nvPr>
            <p:ph type="body" idx="1"/>
          </p:nvPr>
        </p:nvSpPr>
        <p:spPr>
          <a:xfrm>
            <a:off x="683568" y="1423864"/>
            <a:ext cx="6550025" cy="4645025"/>
          </a:xfrm>
        </p:spPr>
        <p:txBody>
          <a:bodyPr/>
          <a:lstStyle/>
          <a:p>
            <a:r>
              <a:rPr lang="zh-TW" altLang="en-US" sz="2400" dirty="0">
                <a:latin typeface="Courier New" pitchFamily="49" charset="0"/>
              </a:rPr>
              <a:t>程式執行結果</a:t>
            </a:r>
            <a:endParaRPr lang="zh-TW" altLang="en-US" sz="3600" dirty="0">
              <a:latin typeface="Courier New" pitchFamily="49" charset="0"/>
            </a:endParaRPr>
          </a:p>
          <a:p>
            <a:pPr lvl="2" eaLnBrk="0" hangingPunct="0">
              <a:spcBef>
                <a:spcPct val="0"/>
              </a:spcBef>
              <a:buFontTx/>
              <a:buNone/>
            </a:pPr>
            <a:r>
              <a:rPr kumimoji="0" lang="en-US" altLang="zh-TW" sz="2800" dirty="0">
                <a:latin typeface="Courier New" pitchFamily="49" charset="0"/>
              </a:rPr>
              <a:t>input two integers</a:t>
            </a:r>
            <a:r>
              <a:rPr kumimoji="0" lang="zh-TW" altLang="en-US" sz="2800" dirty="0">
                <a:latin typeface="Courier New" pitchFamily="49" charset="0"/>
              </a:rPr>
              <a:t>：</a:t>
            </a:r>
            <a:r>
              <a:rPr kumimoji="0" lang="en-US" altLang="zh-TW" sz="2800" b="1" dirty="0">
                <a:solidFill>
                  <a:srgbClr val="FF0000"/>
                </a:solidFill>
                <a:latin typeface="Courier New" pitchFamily="49" charset="0"/>
              </a:rPr>
              <a:t>3 4</a:t>
            </a:r>
          </a:p>
          <a:p>
            <a:pPr lvl="2" eaLnBrk="0" hangingPunct="0">
              <a:spcBef>
                <a:spcPct val="0"/>
              </a:spcBef>
              <a:buFontTx/>
              <a:buNone/>
            </a:pPr>
            <a:r>
              <a:rPr kumimoji="0" lang="zh-TW" altLang="en-US" sz="2800" dirty="0">
                <a:latin typeface="Courier New" pitchFamily="49" charset="0"/>
              </a:rPr>
              <a:t>由大到小排列：</a:t>
            </a:r>
            <a:r>
              <a:rPr kumimoji="0" lang="en-US" altLang="zh-TW" sz="2800" b="1" dirty="0">
                <a:solidFill>
                  <a:srgbClr val="FF0000"/>
                </a:solidFill>
                <a:latin typeface="Courier New" pitchFamily="49" charset="0"/>
              </a:rPr>
              <a:t>4 3</a:t>
            </a:r>
            <a:endParaRPr kumimoji="0" lang="en-US" altLang="zh-TW" sz="2800" b="1" dirty="0">
              <a:solidFill>
                <a:srgbClr val="FF0000"/>
              </a:solidFill>
              <a:latin typeface="Courier New" pitchFamily="49" charset="0"/>
              <a:ea typeface="新細明體" pitchFamily="18" charset="-120"/>
            </a:endParaRPr>
          </a:p>
          <a:p>
            <a:pPr>
              <a:buFontTx/>
              <a:buNone/>
            </a:pPr>
            <a:endParaRPr lang="en-US" altLang="zh-TW" sz="3600" dirty="0">
              <a:latin typeface="Courier New" pitchFamily="49" charset="0"/>
            </a:endParaRPr>
          </a:p>
          <a:p>
            <a:endParaRPr lang="en-US" altLang="zh-TW" sz="2400" dirty="0"/>
          </a:p>
          <a:p>
            <a:r>
              <a:rPr lang="zh-TW" altLang="en-US" sz="2400" dirty="0"/>
              <a:t>說明</a:t>
            </a:r>
          </a:p>
        </p:txBody>
      </p:sp>
      <p:grpSp>
        <p:nvGrpSpPr>
          <p:cNvPr id="186373" name="Group 5"/>
          <p:cNvGrpSpPr>
            <a:grpSpLocks/>
          </p:cNvGrpSpPr>
          <p:nvPr/>
        </p:nvGrpSpPr>
        <p:grpSpPr bwMode="auto">
          <a:xfrm>
            <a:off x="3750915" y="4837113"/>
            <a:ext cx="1373187" cy="465137"/>
            <a:chOff x="2700" y="5580"/>
            <a:chExt cx="1440" cy="540"/>
          </a:xfrm>
        </p:grpSpPr>
        <p:sp>
          <p:nvSpPr>
            <p:cNvPr id="186374" name="Rectangle 6"/>
            <p:cNvSpPr>
              <a:spLocks noChangeArrowheads="1"/>
            </p:cNvSpPr>
            <p:nvPr/>
          </p:nvSpPr>
          <p:spPr bwMode="auto">
            <a:xfrm>
              <a:off x="3240" y="5580"/>
              <a:ext cx="900" cy="540"/>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1800">
                  <a:latin typeface="Verdana" pitchFamily="34" charset="0"/>
                </a:rPr>
                <a:t>3</a:t>
              </a:r>
            </a:p>
          </p:txBody>
        </p:sp>
        <p:sp>
          <p:nvSpPr>
            <p:cNvPr id="186375" name="Text Box 7"/>
            <p:cNvSpPr txBox="1">
              <a:spLocks noChangeArrowheads="1"/>
            </p:cNvSpPr>
            <p:nvPr/>
          </p:nvSpPr>
          <p:spPr bwMode="auto">
            <a:xfrm>
              <a:off x="3420" y="5580"/>
              <a:ext cx="540" cy="540"/>
            </a:xfrm>
            <a:prstGeom prst="rect">
              <a:avLst/>
            </a:prstGeom>
            <a:noFill/>
            <a:ln w="9525">
              <a:noFill/>
              <a:miter lim="800000"/>
              <a:headEnd/>
              <a:tailEnd/>
            </a:ln>
            <a:effectLst/>
          </p:spPr>
          <p:txBody>
            <a:bodyPr/>
            <a:lstStyle/>
            <a:p>
              <a:pPr eaLnBrk="0" hangingPunct="0"/>
              <a:endParaRPr kumimoji="0" lang="en-US" sz="1200">
                <a:latin typeface="Verdana" pitchFamily="34" charset="0"/>
              </a:endParaRPr>
            </a:p>
          </p:txBody>
        </p:sp>
        <p:sp>
          <p:nvSpPr>
            <p:cNvPr id="186376" name="Text Box 8"/>
            <p:cNvSpPr txBox="1">
              <a:spLocks noChangeArrowheads="1"/>
            </p:cNvSpPr>
            <p:nvPr/>
          </p:nvSpPr>
          <p:spPr bwMode="auto">
            <a:xfrm>
              <a:off x="2700" y="5580"/>
              <a:ext cx="540" cy="540"/>
            </a:xfrm>
            <a:prstGeom prst="rect">
              <a:avLst/>
            </a:prstGeom>
            <a:noFill/>
            <a:ln w="9525">
              <a:noFill/>
              <a:miter lim="800000"/>
              <a:headEnd/>
              <a:tailEnd/>
            </a:ln>
            <a:effectLst/>
          </p:spPr>
          <p:txBody>
            <a:bodyPr/>
            <a:lstStyle/>
            <a:p>
              <a:pPr eaLnBrk="0" hangingPunct="0"/>
              <a:r>
                <a:rPr kumimoji="0" lang="en-US" altLang="zh-TW" sz="1800">
                  <a:latin typeface="Verdana" pitchFamily="34" charset="0"/>
                </a:rPr>
                <a:t>a</a:t>
              </a:r>
            </a:p>
          </p:txBody>
        </p:sp>
      </p:grpSp>
      <p:grpSp>
        <p:nvGrpSpPr>
          <p:cNvPr id="186377" name="Group 9"/>
          <p:cNvGrpSpPr>
            <a:grpSpLocks/>
          </p:cNvGrpSpPr>
          <p:nvPr/>
        </p:nvGrpSpPr>
        <p:grpSpPr bwMode="auto">
          <a:xfrm>
            <a:off x="5430490" y="4837113"/>
            <a:ext cx="1301750" cy="419100"/>
            <a:chOff x="4500" y="5580"/>
            <a:chExt cx="1440" cy="540"/>
          </a:xfrm>
        </p:grpSpPr>
        <p:sp>
          <p:nvSpPr>
            <p:cNvPr id="186378" name="Text Box 10"/>
            <p:cNvSpPr txBox="1">
              <a:spLocks noChangeArrowheads="1"/>
            </p:cNvSpPr>
            <p:nvPr/>
          </p:nvSpPr>
          <p:spPr bwMode="auto">
            <a:xfrm>
              <a:off x="4500" y="5580"/>
              <a:ext cx="540" cy="540"/>
            </a:xfrm>
            <a:prstGeom prst="rect">
              <a:avLst/>
            </a:prstGeom>
            <a:noFill/>
            <a:ln w="9525">
              <a:noFill/>
              <a:miter lim="800000"/>
              <a:headEnd/>
              <a:tailEnd/>
            </a:ln>
            <a:effectLst/>
          </p:spPr>
          <p:txBody>
            <a:bodyPr/>
            <a:lstStyle/>
            <a:p>
              <a:pPr eaLnBrk="0" hangingPunct="0"/>
              <a:r>
                <a:rPr kumimoji="0" lang="en-US" altLang="zh-TW" sz="1800">
                  <a:latin typeface="Verdana" pitchFamily="34" charset="0"/>
                </a:rPr>
                <a:t>b</a:t>
              </a:r>
            </a:p>
          </p:txBody>
        </p:sp>
        <p:sp>
          <p:nvSpPr>
            <p:cNvPr id="186379" name="Rectangle 11"/>
            <p:cNvSpPr>
              <a:spLocks noChangeArrowheads="1"/>
            </p:cNvSpPr>
            <p:nvPr/>
          </p:nvSpPr>
          <p:spPr bwMode="auto">
            <a:xfrm>
              <a:off x="5040" y="5580"/>
              <a:ext cx="900" cy="540"/>
            </a:xfrm>
            <a:prstGeom prst="rect">
              <a:avLst/>
            </a:prstGeom>
            <a:solidFill>
              <a:srgbClr val="FFFFFF"/>
            </a:solidFill>
            <a:ln w="9525">
              <a:solidFill>
                <a:srgbClr val="000000"/>
              </a:solidFill>
              <a:miter lim="800000"/>
              <a:headEnd/>
              <a:tailEnd/>
            </a:ln>
            <a:effectLst/>
          </p:spPr>
          <p:txBody>
            <a:bodyPr/>
            <a:lstStyle/>
            <a:p>
              <a:endParaRPr lang="zh-TW" altLang="en-US"/>
            </a:p>
          </p:txBody>
        </p:sp>
        <p:sp>
          <p:nvSpPr>
            <p:cNvPr id="186380" name="Text Box 12"/>
            <p:cNvSpPr txBox="1">
              <a:spLocks noChangeArrowheads="1"/>
            </p:cNvSpPr>
            <p:nvPr/>
          </p:nvSpPr>
          <p:spPr bwMode="auto">
            <a:xfrm>
              <a:off x="5220" y="5580"/>
              <a:ext cx="540" cy="540"/>
            </a:xfrm>
            <a:prstGeom prst="rect">
              <a:avLst/>
            </a:prstGeom>
            <a:noFill/>
            <a:ln w="9525">
              <a:noFill/>
              <a:miter lim="800000"/>
              <a:headEnd/>
              <a:tailEnd/>
            </a:ln>
            <a:effectLst/>
          </p:spPr>
          <p:txBody>
            <a:bodyPr/>
            <a:lstStyle/>
            <a:p>
              <a:pPr algn="ctr" eaLnBrk="0" hangingPunct="0"/>
              <a:r>
                <a:rPr kumimoji="0" lang="en-US" altLang="zh-TW" sz="1800">
                  <a:latin typeface="Verdana" pitchFamily="34" charset="0"/>
                </a:rPr>
                <a:t>4</a:t>
              </a:r>
            </a:p>
          </p:txBody>
        </p:sp>
      </p:grpSp>
      <p:grpSp>
        <p:nvGrpSpPr>
          <p:cNvPr id="186381" name="Group 13"/>
          <p:cNvGrpSpPr>
            <a:grpSpLocks/>
          </p:cNvGrpSpPr>
          <p:nvPr/>
        </p:nvGrpSpPr>
        <p:grpSpPr bwMode="auto">
          <a:xfrm>
            <a:off x="1771302" y="4837113"/>
            <a:ext cx="1625600" cy="419100"/>
            <a:chOff x="5760" y="5580"/>
            <a:chExt cx="1800" cy="540"/>
          </a:xfrm>
        </p:grpSpPr>
        <p:sp>
          <p:nvSpPr>
            <p:cNvPr id="186382" name="Rectangle 14"/>
            <p:cNvSpPr>
              <a:spLocks noChangeArrowheads="1"/>
            </p:cNvSpPr>
            <p:nvPr/>
          </p:nvSpPr>
          <p:spPr bwMode="auto">
            <a:xfrm>
              <a:off x="6660" y="5580"/>
              <a:ext cx="900" cy="540"/>
            </a:xfrm>
            <a:prstGeom prst="rect">
              <a:avLst/>
            </a:prstGeom>
            <a:solidFill>
              <a:srgbClr val="FFFFFF"/>
            </a:solidFill>
            <a:ln w="9525">
              <a:solidFill>
                <a:srgbClr val="000000"/>
              </a:solidFill>
              <a:miter lim="800000"/>
              <a:headEnd/>
              <a:tailEnd/>
            </a:ln>
            <a:effectLst/>
          </p:spPr>
          <p:txBody>
            <a:bodyPr/>
            <a:lstStyle/>
            <a:p>
              <a:endParaRPr lang="zh-TW" altLang="en-US"/>
            </a:p>
          </p:txBody>
        </p:sp>
        <p:sp>
          <p:nvSpPr>
            <p:cNvPr id="186383" name="Text Box 15"/>
            <p:cNvSpPr txBox="1">
              <a:spLocks noChangeArrowheads="1"/>
            </p:cNvSpPr>
            <p:nvPr/>
          </p:nvSpPr>
          <p:spPr bwMode="auto">
            <a:xfrm>
              <a:off x="5760" y="5580"/>
              <a:ext cx="900" cy="540"/>
            </a:xfrm>
            <a:prstGeom prst="rect">
              <a:avLst/>
            </a:prstGeom>
            <a:noFill/>
            <a:ln w="9525">
              <a:noFill/>
              <a:miter lim="800000"/>
              <a:headEnd/>
              <a:tailEnd/>
            </a:ln>
            <a:effectLst/>
          </p:spPr>
          <p:txBody>
            <a:bodyPr/>
            <a:lstStyle/>
            <a:p>
              <a:pPr algn="ctr" eaLnBrk="0" hangingPunct="0"/>
              <a:r>
                <a:rPr kumimoji="0" lang="en-US" altLang="zh-TW" sz="1800">
                  <a:latin typeface="Verdana" pitchFamily="34" charset="0"/>
                </a:rPr>
                <a:t>t</a:t>
              </a:r>
            </a:p>
          </p:txBody>
        </p:sp>
      </p:grpSp>
      <p:sp>
        <p:nvSpPr>
          <p:cNvPr id="186398" name="Text Box 30"/>
          <p:cNvSpPr txBox="1">
            <a:spLocks noChangeArrowheads="1"/>
          </p:cNvSpPr>
          <p:nvPr/>
        </p:nvSpPr>
        <p:spPr bwMode="auto">
          <a:xfrm>
            <a:off x="2555776" y="4365104"/>
            <a:ext cx="433387" cy="431800"/>
          </a:xfrm>
          <a:prstGeom prst="rect">
            <a:avLst/>
          </a:prstGeom>
          <a:noFill/>
          <a:ln w="9525">
            <a:noFill/>
            <a:miter lim="800000"/>
            <a:headEnd/>
            <a:tailEnd/>
          </a:ln>
          <a:effectLst/>
        </p:spPr>
        <p:txBody>
          <a:bodyPr/>
          <a:lstStyle/>
          <a:p>
            <a:pPr algn="ctr" eaLnBrk="0" hangingPunct="0"/>
            <a:r>
              <a:rPr kumimoji="0" lang="en-US" altLang="zh-TW" sz="2400" dirty="0">
                <a:solidFill>
                  <a:srgbClr val="FF0000"/>
                </a:solidFill>
                <a:latin typeface="Verdana" pitchFamily="34" charset="0"/>
              </a:rPr>
              <a:t>3</a:t>
            </a:r>
          </a:p>
        </p:txBody>
      </p:sp>
      <p:sp>
        <p:nvSpPr>
          <p:cNvPr id="186399" name="Freeform 31"/>
          <p:cNvSpPr>
            <a:spLocks/>
          </p:cNvSpPr>
          <p:nvPr/>
        </p:nvSpPr>
        <p:spPr bwMode="auto">
          <a:xfrm flipH="1">
            <a:off x="3030934" y="5445224"/>
            <a:ext cx="3168352" cy="419100"/>
          </a:xfrm>
          <a:custGeom>
            <a:avLst/>
            <a:gdLst/>
            <a:ahLst/>
            <a:cxnLst>
              <a:cxn ang="0">
                <a:pos x="1980" y="0"/>
              </a:cxn>
              <a:cxn ang="0">
                <a:pos x="1080" y="540"/>
              </a:cxn>
              <a:cxn ang="0">
                <a:pos x="0" y="0"/>
              </a:cxn>
            </a:cxnLst>
            <a:rect l="0" t="0" r="r" b="b"/>
            <a:pathLst>
              <a:path w="1980" h="540">
                <a:moveTo>
                  <a:pt x="1980" y="0"/>
                </a:moveTo>
                <a:cubicBezTo>
                  <a:pt x="1695" y="270"/>
                  <a:pt x="1410" y="540"/>
                  <a:pt x="1080" y="540"/>
                </a:cubicBezTo>
                <a:cubicBezTo>
                  <a:pt x="750" y="540"/>
                  <a:pt x="180" y="90"/>
                  <a:pt x="0" y="0"/>
                </a:cubicBezTo>
              </a:path>
            </a:pathLst>
          </a:custGeom>
          <a:noFill/>
          <a:ln w="9525" cap="flat" cmpd="sng">
            <a:solidFill>
              <a:srgbClr val="000000"/>
            </a:solidFill>
            <a:prstDash val="solid"/>
            <a:round/>
            <a:headEnd type="none" w="med" len="med"/>
            <a:tailEnd type="triangle" w="med" len="med"/>
          </a:ln>
          <a:effectLst/>
        </p:spPr>
        <p:txBody>
          <a:bodyPr/>
          <a:lstStyle/>
          <a:p>
            <a:endParaRPr lang="zh-TW" altLang="en-US"/>
          </a:p>
        </p:txBody>
      </p:sp>
      <p:sp>
        <p:nvSpPr>
          <p:cNvPr id="186400" name="Freeform 32"/>
          <p:cNvSpPr>
            <a:spLocks/>
          </p:cNvSpPr>
          <p:nvPr/>
        </p:nvSpPr>
        <p:spPr bwMode="auto">
          <a:xfrm rot="-10770705">
            <a:off x="2888396" y="4365413"/>
            <a:ext cx="1796559" cy="354869"/>
          </a:xfrm>
          <a:custGeom>
            <a:avLst/>
            <a:gdLst/>
            <a:ahLst/>
            <a:cxnLst>
              <a:cxn ang="0">
                <a:pos x="1980" y="0"/>
              </a:cxn>
              <a:cxn ang="0">
                <a:pos x="1080" y="540"/>
              </a:cxn>
              <a:cxn ang="0">
                <a:pos x="0" y="0"/>
              </a:cxn>
            </a:cxnLst>
            <a:rect l="0" t="0" r="r" b="b"/>
            <a:pathLst>
              <a:path w="1980" h="540">
                <a:moveTo>
                  <a:pt x="1980" y="0"/>
                </a:moveTo>
                <a:cubicBezTo>
                  <a:pt x="1695" y="270"/>
                  <a:pt x="1410" y="540"/>
                  <a:pt x="1080" y="540"/>
                </a:cubicBezTo>
                <a:cubicBezTo>
                  <a:pt x="750" y="540"/>
                  <a:pt x="180" y="90"/>
                  <a:pt x="0" y="0"/>
                </a:cubicBezTo>
              </a:path>
            </a:pathLst>
          </a:custGeom>
          <a:noFill/>
          <a:ln w="9525" cap="flat" cmpd="sng">
            <a:solidFill>
              <a:srgbClr val="000000"/>
            </a:solidFill>
            <a:prstDash val="solid"/>
            <a:round/>
            <a:headEnd type="arrow" w="med" len="med"/>
            <a:tailEnd type="none" w="med" len="med"/>
          </a:ln>
          <a:effectLst/>
        </p:spPr>
        <p:txBody>
          <a:bodyPr/>
          <a:lstStyle/>
          <a:p>
            <a:endParaRPr lang="zh-TW" altLang="en-US"/>
          </a:p>
        </p:txBody>
      </p:sp>
      <p:sp>
        <p:nvSpPr>
          <p:cNvPr id="186401" name="Freeform 33"/>
          <p:cNvSpPr>
            <a:spLocks/>
          </p:cNvSpPr>
          <p:nvPr/>
        </p:nvSpPr>
        <p:spPr bwMode="auto">
          <a:xfrm flipV="1">
            <a:off x="4831134" y="4293096"/>
            <a:ext cx="1431032" cy="419100"/>
          </a:xfrm>
          <a:custGeom>
            <a:avLst/>
            <a:gdLst/>
            <a:ahLst/>
            <a:cxnLst>
              <a:cxn ang="0">
                <a:pos x="1980" y="0"/>
              </a:cxn>
              <a:cxn ang="0">
                <a:pos x="1080" y="540"/>
              </a:cxn>
              <a:cxn ang="0">
                <a:pos x="0" y="0"/>
              </a:cxn>
            </a:cxnLst>
            <a:rect l="0" t="0" r="r" b="b"/>
            <a:pathLst>
              <a:path w="1980" h="540">
                <a:moveTo>
                  <a:pt x="1980" y="0"/>
                </a:moveTo>
                <a:cubicBezTo>
                  <a:pt x="1695" y="270"/>
                  <a:pt x="1410" y="540"/>
                  <a:pt x="1080" y="540"/>
                </a:cubicBezTo>
                <a:cubicBezTo>
                  <a:pt x="750" y="540"/>
                  <a:pt x="180" y="90"/>
                  <a:pt x="0" y="0"/>
                </a:cubicBezTo>
              </a:path>
            </a:pathLst>
          </a:custGeom>
          <a:noFill/>
          <a:ln w="9525" cap="flat" cmpd="sng">
            <a:solidFill>
              <a:srgbClr val="000000"/>
            </a:solidFill>
            <a:prstDash val="solid"/>
            <a:round/>
            <a:headEnd type="none" w="med" len="med"/>
            <a:tailEnd type="triangle" w="med" len="med"/>
          </a:ln>
          <a:effectLst/>
        </p:spPr>
        <p:txBody>
          <a:bodyPr/>
          <a:lstStyle/>
          <a:p>
            <a:endParaRPr lang="zh-TW" altLang="en-US"/>
          </a:p>
        </p:txBody>
      </p:sp>
      <p:sp>
        <p:nvSpPr>
          <p:cNvPr id="186402" name="Text Box 34"/>
          <p:cNvSpPr txBox="1">
            <a:spLocks noChangeArrowheads="1"/>
          </p:cNvSpPr>
          <p:nvPr/>
        </p:nvSpPr>
        <p:spPr bwMode="auto">
          <a:xfrm>
            <a:off x="3390974" y="4005064"/>
            <a:ext cx="914400" cy="398462"/>
          </a:xfrm>
          <a:prstGeom prst="rect">
            <a:avLst/>
          </a:prstGeom>
          <a:noFill/>
          <a:ln w="9525">
            <a:noFill/>
            <a:miter lim="800000"/>
            <a:headEnd/>
            <a:tailEnd/>
          </a:ln>
          <a:effectLst/>
        </p:spPr>
        <p:txBody>
          <a:bodyPr>
            <a:spAutoFit/>
          </a:bodyPr>
          <a:lstStyle/>
          <a:p>
            <a:pPr>
              <a:spcBef>
                <a:spcPct val="50000"/>
              </a:spcBef>
            </a:pPr>
            <a:r>
              <a:rPr lang="zh-TW" altLang="en-US" sz="2000" dirty="0">
                <a:solidFill>
                  <a:srgbClr val="FF0000"/>
                </a:solidFill>
                <a:latin typeface="Verdana" pitchFamily="34" charset="0"/>
                <a:ea typeface="標楷體" pitchFamily="65" charset="-120"/>
              </a:rPr>
              <a:t>第</a:t>
            </a:r>
            <a:r>
              <a:rPr lang="en-US" altLang="zh-TW" sz="2000" dirty="0">
                <a:solidFill>
                  <a:srgbClr val="FF0000"/>
                </a:solidFill>
                <a:latin typeface="Verdana" pitchFamily="34" charset="0"/>
                <a:ea typeface="標楷體" pitchFamily="65" charset="-120"/>
              </a:rPr>
              <a:t>1</a:t>
            </a:r>
            <a:r>
              <a:rPr lang="zh-TW" altLang="en-US" sz="2000" dirty="0">
                <a:solidFill>
                  <a:srgbClr val="FF0000"/>
                </a:solidFill>
                <a:latin typeface="Verdana" pitchFamily="34" charset="0"/>
                <a:ea typeface="標楷體" pitchFamily="65" charset="-120"/>
              </a:rPr>
              <a:t>步</a:t>
            </a:r>
          </a:p>
        </p:txBody>
      </p:sp>
      <p:sp>
        <p:nvSpPr>
          <p:cNvPr id="186403" name="Text Box 35"/>
          <p:cNvSpPr txBox="1">
            <a:spLocks noChangeArrowheads="1"/>
          </p:cNvSpPr>
          <p:nvPr/>
        </p:nvSpPr>
        <p:spPr bwMode="auto">
          <a:xfrm>
            <a:off x="5263182" y="3933056"/>
            <a:ext cx="931863" cy="396875"/>
          </a:xfrm>
          <a:prstGeom prst="rect">
            <a:avLst/>
          </a:prstGeom>
          <a:noFill/>
          <a:ln w="9525">
            <a:noFill/>
            <a:miter lim="800000"/>
            <a:headEnd/>
            <a:tailEnd/>
          </a:ln>
          <a:effectLst/>
        </p:spPr>
        <p:txBody>
          <a:bodyPr>
            <a:spAutoFit/>
          </a:bodyPr>
          <a:lstStyle/>
          <a:p>
            <a:pPr>
              <a:spcBef>
                <a:spcPct val="50000"/>
              </a:spcBef>
            </a:pPr>
            <a:r>
              <a:rPr lang="zh-TW" altLang="en-US" sz="2000" dirty="0">
                <a:solidFill>
                  <a:srgbClr val="FF0000"/>
                </a:solidFill>
                <a:latin typeface="Verdana" pitchFamily="34" charset="0"/>
                <a:ea typeface="標楷體" pitchFamily="65" charset="-120"/>
              </a:rPr>
              <a:t>第</a:t>
            </a:r>
            <a:r>
              <a:rPr lang="en-US" altLang="zh-TW" sz="2000" dirty="0">
                <a:solidFill>
                  <a:srgbClr val="FF0000"/>
                </a:solidFill>
                <a:latin typeface="Verdana" pitchFamily="34" charset="0"/>
                <a:ea typeface="標楷體" pitchFamily="65" charset="-120"/>
              </a:rPr>
              <a:t>2</a:t>
            </a:r>
            <a:r>
              <a:rPr lang="zh-TW" altLang="en-US" sz="2000" dirty="0">
                <a:solidFill>
                  <a:srgbClr val="FF0000"/>
                </a:solidFill>
                <a:latin typeface="Verdana" pitchFamily="34" charset="0"/>
                <a:ea typeface="標楷體" pitchFamily="65" charset="-120"/>
              </a:rPr>
              <a:t>步</a:t>
            </a:r>
          </a:p>
        </p:txBody>
      </p:sp>
      <p:sp>
        <p:nvSpPr>
          <p:cNvPr id="186404" name="Text Box 36"/>
          <p:cNvSpPr txBox="1">
            <a:spLocks noChangeArrowheads="1"/>
          </p:cNvSpPr>
          <p:nvPr/>
        </p:nvSpPr>
        <p:spPr bwMode="auto">
          <a:xfrm>
            <a:off x="4039046" y="5517232"/>
            <a:ext cx="914400" cy="398462"/>
          </a:xfrm>
          <a:prstGeom prst="rect">
            <a:avLst/>
          </a:prstGeom>
          <a:noFill/>
          <a:ln w="9525">
            <a:noFill/>
            <a:miter lim="800000"/>
            <a:headEnd/>
            <a:tailEnd/>
          </a:ln>
          <a:effectLst/>
        </p:spPr>
        <p:txBody>
          <a:bodyPr>
            <a:spAutoFit/>
          </a:bodyPr>
          <a:lstStyle/>
          <a:p>
            <a:pPr>
              <a:spcBef>
                <a:spcPct val="50000"/>
              </a:spcBef>
            </a:pPr>
            <a:r>
              <a:rPr lang="zh-TW" altLang="en-US" sz="2000" dirty="0">
                <a:solidFill>
                  <a:srgbClr val="FF0000"/>
                </a:solidFill>
                <a:latin typeface="Verdana" pitchFamily="34" charset="0"/>
                <a:ea typeface="標楷體" pitchFamily="65" charset="-120"/>
              </a:rPr>
              <a:t>第</a:t>
            </a:r>
            <a:r>
              <a:rPr lang="en-US" altLang="zh-TW" sz="2000" dirty="0">
                <a:solidFill>
                  <a:srgbClr val="FF0000"/>
                </a:solidFill>
                <a:latin typeface="Verdana" pitchFamily="34" charset="0"/>
                <a:ea typeface="標楷體" pitchFamily="65" charset="-120"/>
              </a:rPr>
              <a:t>3</a:t>
            </a:r>
            <a:r>
              <a:rPr lang="zh-TW" altLang="en-US" sz="2000" dirty="0">
                <a:solidFill>
                  <a:srgbClr val="FF0000"/>
                </a:solidFill>
                <a:latin typeface="Verdana" pitchFamily="34" charset="0"/>
                <a:ea typeface="標楷體" pitchFamily="65" charset="-120"/>
              </a:rPr>
              <a:t>步</a:t>
            </a:r>
          </a:p>
        </p:txBody>
      </p:sp>
      <p:sp>
        <p:nvSpPr>
          <p:cNvPr id="186405" name="Rectangle 37"/>
          <p:cNvSpPr>
            <a:spLocks noGrp="1" noChangeArrowheads="1"/>
          </p:cNvSpPr>
          <p:nvPr>
            <p:ph type="title"/>
          </p:nvPr>
        </p:nvSpPr>
        <p:spPr>
          <a:xfrm>
            <a:off x="838200" y="476672"/>
            <a:ext cx="7620000" cy="914400"/>
          </a:xfrm>
          <a:noFill/>
          <a:ln/>
        </p:spPr>
        <p:txBody>
          <a:bodyPr/>
          <a:lstStyle/>
          <a:p>
            <a:r>
              <a:rPr lang="en-US" altLang="zh-TW" sz="3600" dirty="0"/>
              <a:t>Ch6_1 </a:t>
            </a:r>
            <a:r>
              <a:rPr lang="en-US" altLang="zh-TW" dirty="0"/>
              <a:t> </a:t>
            </a:r>
          </a:p>
        </p:txBody>
      </p:sp>
      <p:sp>
        <p:nvSpPr>
          <p:cNvPr id="186407" name="AutoShape 3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86408" name="Text Box 40"/>
          <p:cNvSpPr txBox="1">
            <a:spLocks noChangeArrowheads="1"/>
          </p:cNvSpPr>
          <p:nvPr/>
        </p:nvSpPr>
        <p:spPr bwMode="auto">
          <a:xfrm>
            <a:off x="6732240" y="2420417"/>
            <a:ext cx="1892300" cy="1944687"/>
          </a:xfrm>
          <a:prstGeom prst="rect">
            <a:avLst/>
          </a:prstGeom>
          <a:noFill/>
          <a:ln w="9525">
            <a:solidFill>
              <a:schemeClr val="tx1"/>
            </a:solidFill>
            <a:miter lim="800000"/>
            <a:headEnd/>
            <a:tailEnd/>
          </a:ln>
        </p:spPr>
        <p:txBody>
          <a:bodyPr/>
          <a:lstStyle/>
          <a:p>
            <a:pPr marL="457200" indent="-457200" eaLnBrk="0" hangingPunct="0">
              <a:buFont typeface="Times New Roman" pitchFamily="18" charset="0"/>
              <a:buNone/>
            </a:pPr>
            <a:r>
              <a:rPr kumimoji="0" lang="en-US" altLang="zh-TW" sz="2400">
                <a:solidFill>
                  <a:srgbClr val="FF3300"/>
                </a:solidFill>
                <a:latin typeface="Courier New" pitchFamily="49" charset="0"/>
                <a:ea typeface="標楷體" pitchFamily="65" charset="-120"/>
              </a:rPr>
              <a:t>if(a&lt;b)</a:t>
            </a:r>
            <a:r>
              <a:rPr kumimoji="0" lang="en-US" altLang="zh-TW" sz="2400">
                <a:latin typeface="Courier New" pitchFamily="49" charset="0"/>
                <a:ea typeface="標楷體" pitchFamily="65" charset="-120"/>
              </a:rPr>
              <a:t>{</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	t = a;</a:t>
            </a:r>
          </a:p>
          <a:p>
            <a:pPr marL="457200" indent="-457200" eaLnBrk="0" hangingPunct="0"/>
            <a:r>
              <a:rPr kumimoji="0" lang="en-US" altLang="zh-TW" sz="2400">
                <a:latin typeface="Courier New" pitchFamily="49" charset="0"/>
                <a:ea typeface="標楷體" pitchFamily="65" charset="-120"/>
              </a:rPr>
              <a:t>	a = b;</a:t>
            </a:r>
            <a:endParaRPr kumimoji="0" lang="en-US" altLang="zh-TW" sz="2400">
              <a:latin typeface="Courier New" pitchFamily="49" charset="0"/>
            </a:endParaRPr>
          </a:p>
          <a:p>
            <a:pPr marL="457200" indent="-457200" eaLnBrk="0" hangingPunct="0"/>
            <a:r>
              <a:rPr kumimoji="0" lang="en-US" altLang="zh-TW" sz="2400">
                <a:latin typeface="Courier New" pitchFamily="49" charset="0"/>
                <a:ea typeface="標楷體" pitchFamily="65" charset="-120"/>
              </a:rPr>
              <a:t>	b = t;</a:t>
            </a:r>
            <a:endParaRPr kumimoji="0" lang="en-US" altLang="zh-TW" sz="2400">
              <a:latin typeface="Courier New" pitchFamily="49" charset="0"/>
            </a:endParaRPr>
          </a:p>
          <a:p>
            <a:pPr marL="457200" indent="-457200" eaLnBrk="0" hangingPunct="0"/>
            <a:r>
              <a:rPr kumimoji="0" lang="en-US" altLang="zh-TW" sz="2400">
                <a:latin typeface="Courier New" pitchFamily="49" charset="0"/>
                <a:ea typeface="標楷體" pitchFamily="65" charset="-120"/>
              </a:rPr>
              <a:t>}</a:t>
            </a:r>
            <a:endParaRPr kumimoji="0" lang="en-US" altLang="zh-TW" sz="2400">
              <a:latin typeface="Courier New" pitchFamily="49" charset="0"/>
            </a:endParaRPr>
          </a:p>
        </p:txBody>
      </p:sp>
      <p:sp>
        <p:nvSpPr>
          <p:cNvPr id="186409" name="Oval 41"/>
          <p:cNvSpPr>
            <a:spLocks noChangeArrowheads="1"/>
          </p:cNvSpPr>
          <p:nvPr/>
        </p:nvSpPr>
        <p:spPr bwMode="auto">
          <a:xfrm>
            <a:off x="6588125" y="2852738"/>
            <a:ext cx="2160588" cy="360362"/>
          </a:xfrm>
          <a:prstGeom prst="ellipse">
            <a:avLst/>
          </a:prstGeom>
          <a:noFill/>
          <a:ln w="38100">
            <a:solidFill>
              <a:srgbClr val="FF0000"/>
            </a:solidFill>
            <a:round/>
            <a:headEnd/>
            <a:tailEnd/>
          </a:ln>
          <a:effectLst/>
        </p:spPr>
        <p:txBody>
          <a:bodyPr wrap="none" anchor="ctr"/>
          <a:lstStyle/>
          <a:p>
            <a:endParaRPr lang="zh-TW" altLang="en-US"/>
          </a:p>
        </p:txBody>
      </p:sp>
      <p:sp>
        <p:nvSpPr>
          <p:cNvPr id="186410" name="Oval 42"/>
          <p:cNvSpPr>
            <a:spLocks noChangeArrowheads="1"/>
          </p:cNvSpPr>
          <p:nvPr/>
        </p:nvSpPr>
        <p:spPr bwMode="auto">
          <a:xfrm>
            <a:off x="6588125" y="3141663"/>
            <a:ext cx="2160588" cy="360362"/>
          </a:xfrm>
          <a:prstGeom prst="ellipse">
            <a:avLst/>
          </a:prstGeom>
          <a:noFill/>
          <a:ln w="38100">
            <a:solidFill>
              <a:srgbClr val="FF0000"/>
            </a:solidFill>
            <a:round/>
            <a:headEnd/>
            <a:tailEnd/>
          </a:ln>
          <a:effectLst/>
        </p:spPr>
        <p:txBody>
          <a:bodyPr wrap="none" anchor="ctr"/>
          <a:lstStyle/>
          <a:p>
            <a:endParaRPr lang="zh-TW" altLang="en-US"/>
          </a:p>
        </p:txBody>
      </p:sp>
      <p:sp>
        <p:nvSpPr>
          <p:cNvPr id="186411" name="Oval 43"/>
          <p:cNvSpPr>
            <a:spLocks noChangeArrowheads="1"/>
          </p:cNvSpPr>
          <p:nvPr/>
        </p:nvSpPr>
        <p:spPr bwMode="auto">
          <a:xfrm>
            <a:off x="6588125" y="3502025"/>
            <a:ext cx="2160588" cy="360363"/>
          </a:xfrm>
          <a:prstGeom prst="ellipse">
            <a:avLst/>
          </a:prstGeom>
          <a:noFill/>
          <a:ln w="38100">
            <a:solidFill>
              <a:srgbClr val="FF0000"/>
            </a:solidFill>
            <a:round/>
            <a:headEnd/>
            <a:tailEnd/>
          </a:ln>
          <a:effectLst/>
        </p:spPr>
        <p:txBody>
          <a:bodyPr wrap="none" anchor="ctr"/>
          <a:lstStyle/>
          <a:p>
            <a:endParaRPr lang="zh-TW" altLang="en-US"/>
          </a:p>
        </p:txBody>
      </p:sp>
      <p:sp>
        <p:nvSpPr>
          <p:cNvPr id="186412" name="Text Box 44"/>
          <p:cNvSpPr txBox="1">
            <a:spLocks noChangeArrowheads="1"/>
          </p:cNvSpPr>
          <p:nvPr/>
        </p:nvSpPr>
        <p:spPr bwMode="auto">
          <a:xfrm>
            <a:off x="6084168" y="5301208"/>
            <a:ext cx="432048" cy="431800"/>
          </a:xfrm>
          <a:prstGeom prst="rect">
            <a:avLst/>
          </a:prstGeom>
          <a:noFill/>
          <a:ln w="9525">
            <a:noFill/>
            <a:miter lim="800000"/>
            <a:headEnd/>
            <a:tailEnd/>
          </a:ln>
          <a:effectLst/>
        </p:spPr>
        <p:txBody>
          <a:bodyPr/>
          <a:lstStyle/>
          <a:p>
            <a:pPr algn="ctr" eaLnBrk="0" hangingPunct="0"/>
            <a:r>
              <a:rPr kumimoji="0" lang="en-US" altLang="zh-TW" sz="2400" dirty="0">
                <a:solidFill>
                  <a:srgbClr val="FF0000"/>
                </a:solidFill>
                <a:latin typeface="Verdana" pitchFamily="34" charset="0"/>
              </a:rPr>
              <a:t>3</a:t>
            </a:r>
          </a:p>
        </p:txBody>
      </p:sp>
      <p:sp>
        <p:nvSpPr>
          <p:cNvPr id="186413" name="Text Box 45"/>
          <p:cNvSpPr txBox="1">
            <a:spLocks noChangeArrowheads="1"/>
          </p:cNvSpPr>
          <p:nvPr/>
        </p:nvSpPr>
        <p:spPr bwMode="auto">
          <a:xfrm>
            <a:off x="4572000" y="4293096"/>
            <a:ext cx="433387" cy="431800"/>
          </a:xfrm>
          <a:prstGeom prst="rect">
            <a:avLst/>
          </a:prstGeom>
          <a:noFill/>
          <a:ln w="9525">
            <a:noFill/>
            <a:miter lim="800000"/>
            <a:headEnd/>
            <a:tailEnd/>
          </a:ln>
          <a:effectLst/>
        </p:spPr>
        <p:txBody>
          <a:bodyPr/>
          <a:lstStyle/>
          <a:p>
            <a:pPr algn="ctr" eaLnBrk="0" hangingPunct="0"/>
            <a:r>
              <a:rPr kumimoji="0" lang="en-US" altLang="zh-TW" sz="2400" dirty="0">
                <a:solidFill>
                  <a:srgbClr val="FF0000"/>
                </a:solidFill>
                <a:latin typeface="Verdana" pitchFamily="34" charset="0"/>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6408"/>
                                        </p:tgtEl>
                                        <p:attrNameLst>
                                          <p:attrName>style.visibility</p:attrName>
                                        </p:attrNameLst>
                                      </p:cBhvr>
                                      <p:to>
                                        <p:strVal val="visible"/>
                                      </p:to>
                                    </p:set>
                                    <p:anim calcmode="lin" valueType="num">
                                      <p:cBhvr>
                                        <p:cTn id="7" dur="500" fill="hold"/>
                                        <p:tgtEl>
                                          <p:spTgt spid="186408"/>
                                        </p:tgtEl>
                                        <p:attrNameLst>
                                          <p:attrName>ppt_w</p:attrName>
                                        </p:attrNameLst>
                                      </p:cBhvr>
                                      <p:tavLst>
                                        <p:tav tm="0">
                                          <p:val>
                                            <p:fltVal val="0"/>
                                          </p:val>
                                        </p:tav>
                                        <p:tav tm="100000">
                                          <p:val>
                                            <p:strVal val="#ppt_w"/>
                                          </p:val>
                                        </p:tav>
                                      </p:tavLst>
                                    </p:anim>
                                    <p:anim calcmode="lin" valueType="num">
                                      <p:cBhvr>
                                        <p:cTn id="8" dur="500" fill="hold"/>
                                        <p:tgtEl>
                                          <p:spTgt spid="18640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86400"/>
                                        </p:tgtEl>
                                        <p:attrNameLst>
                                          <p:attrName>style.visibility</p:attrName>
                                        </p:attrNameLst>
                                      </p:cBhvr>
                                      <p:to>
                                        <p:strVal val="visible"/>
                                      </p:to>
                                    </p:set>
                                    <p:animEffect transition="in" filter="wipe(right)">
                                      <p:cBhvr>
                                        <p:cTn id="13" dur="500"/>
                                        <p:tgtEl>
                                          <p:spTgt spid="186400"/>
                                        </p:tgtEl>
                                      </p:cBhvr>
                                    </p:animEffect>
                                  </p:childTnLst>
                                </p:cTn>
                              </p:par>
                            </p:childTnLst>
                          </p:cTn>
                        </p:par>
                        <p:par>
                          <p:cTn id="14" fill="hold">
                            <p:stCondLst>
                              <p:cond delay="500"/>
                            </p:stCondLst>
                            <p:childTnLst>
                              <p:par>
                                <p:cTn id="15" presetID="23" presetClass="entr" presetSubtype="16" fill="hold" grpId="0" nodeType="afterEffect">
                                  <p:stCondLst>
                                    <p:cond delay="0"/>
                                  </p:stCondLst>
                                  <p:childTnLst>
                                    <p:set>
                                      <p:cBhvr>
                                        <p:cTn id="16" dur="1" fill="hold">
                                          <p:stCondLst>
                                            <p:cond delay="0"/>
                                          </p:stCondLst>
                                        </p:cTn>
                                        <p:tgtEl>
                                          <p:spTgt spid="186398"/>
                                        </p:tgtEl>
                                        <p:attrNameLst>
                                          <p:attrName>style.visibility</p:attrName>
                                        </p:attrNameLst>
                                      </p:cBhvr>
                                      <p:to>
                                        <p:strVal val="visible"/>
                                      </p:to>
                                    </p:set>
                                    <p:anim calcmode="lin" valueType="num">
                                      <p:cBhvr>
                                        <p:cTn id="17" dur="500" fill="hold"/>
                                        <p:tgtEl>
                                          <p:spTgt spid="186398"/>
                                        </p:tgtEl>
                                        <p:attrNameLst>
                                          <p:attrName>ppt_w</p:attrName>
                                        </p:attrNameLst>
                                      </p:cBhvr>
                                      <p:tavLst>
                                        <p:tav tm="0">
                                          <p:val>
                                            <p:fltVal val="0"/>
                                          </p:val>
                                        </p:tav>
                                        <p:tav tm="100000">
                                          <p:val>
                                            <p:strVal val="#ppt_w"/>
                                          </p:val>
                                        </p:tav>
                                      </p:tavLst>
                                    </p:anim>
                                    <p:anim calcmode="lin" valueType="num">
                                      <p:cBhvr>
                                        <p:cTn id="18" dur="500" fill="hold"/>
                                        <p:tgtEl>
                                          <p:spTgt spid="186398"/>
                                        </p:tgtEl>
                                        <p:attrNameLst>
                                          <p:attrName>ppt_h</p:attrName>
                                        </p:attrNameLst>
                                      </p:cBhvr>
                                      <p:tavLst>
                                        <p:tav tm="0">
                                          <p:val>
                                            <p:fltVal val="0"/>
                                          </p:val>
                                        </p:tav>
                                        <p:tav tm="100000">
                                          <p:val>
                                            <p:strVal val="#ppt_h"/>
                                          </p:val>
                                        </p:tav>
                                      </p:tavLst>
                                    </p:anim>
                                  </p:childTnLst>
                                </p:cTn>
                              </p:par>
                              <p:par>
                                <p:cTn id="19" presetID="23" presetClass="entr" presetSubtype="32" fill="hold" grpId="0" nodeType="withEffect">
                                  <p:stCondLst>
                                    <p:cond delay="0"/>
                                  </p:stCondLst>
                                  <p:childTnLst>
                                    <p:set>
                                      <p:cBhvr>
                                        <p:cTn id="20" dur="1" fill="hold">
                                          <p:stCondLst>
                                            <p:cond delay="0"/>
                                          </p:stCondLst>
                                        </p:cTn>
                                        <p:tgtEl>
                                          <p:spTgt spid="186409"/>
                                        </p:tgtEl>
                                        <p:attrNameLst>
                                          <p:attrName>style.visibility</p:attrName>
                                        </p:attrNameLst>
                                      </p:cBhvr>
                                      <p:to>
                                        <p:strVal val="visible"/>
                                      </p:to>
                                    </p:set>
                                    <p:anim calcmode="lin" valueType="num">
                                      <p:cBhvr>
                                        <p:cTn id="21" dur="500" fill="hold"/>
                                        <p:tgtEl>
                                          <p:spTgt spid="186409"/>
                                        </p:tgtEl>
                                        <p:attrNameLst>
                                          <p:attrName>ppt_w</p:attrName>
                                        </p:attrNameLst>
                                      </p:cBhvr>
                                      <p:tavLst>
                                        <p:tav tm="0">
                                          <p:val>
                                            <p:strVal val="4*#ppt_w"/>
                                          </p:val>
                                        </p:tav>
                                        <p:tav tm="100000">
                                          <p:val>
                                            <p:strVal val="#ppt_w"/>
                                          </p:val>
                                        </p:tav>
                                      </p:tavLst>
                                    </p:anim>
                                    <p:anim calcmode="lin" valueType="num">
                                      <p:cBhvr>
                                        <p:cTn id="22" dur="500" fill="hold"/>
                                        <p:tgtEl>
                                          <p:spTgt spid="186409"/>
                                        </p:tgtEl>
                                        <p:attrNameLst>
                                          <p:attrName>ppt_h</p:attrName>
                                        </p:attrNameLst>
                                      </p:cBhvr>
                                      <p:tavLst>
                                        <p:tav tm="0">
                                          <p:val>
                                            <p:strVal val="4*#ppt_h"/>
                                          </p:val>
                                        </p:tav>
                                        <p:tav tm="100000">
                                          <p:val>
                                            <p:strVal val="#ppt_h"/>
                                          </p:val>
                                        </p:tav>
                                      </p:tavLst>
                                    </p:anim>
                                  </p:childTnLst>
                                  <p:subTnLst>
                                    <p:set>
                                      <p:cBhvr override="childStyle">
                                        <p:cTn dur="1" fill="hold" display="0" masterRel="nextClick" afterEffect="1"/>
                                        <p:tgtEl>
                                          <p:spTgt spid="18640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86401"/>
                                        </p:tgtEl>
                                        <p:attrNameLst>
                                          <p:attrName>style.visibility</p:attrName>
                                        </p:attrNameLst>
                                      </p:cBhvr>
                                      <p:to>
                                        <p:strVal val="visible"/>
                                      </p:to>
                                    </p:set>
                                    <p:animEffect transition="in" filter="wipe(right)">
                                      <p:cBhvr>
                                        <p:cTn id="27" dur="500"/>
                                        <p:tgtEl>
                                          <p:spTgt spid="186401"/>
                                        </p:tgtEl>
                                      </p:cBhvr>
                                    </p:animEffect>
                                  </p:childTnLst>
                                </p:cTn>
                              </p:par>
                            </p:childTnLst>
                          </p:cTn>
                        </p:par>
                        <p:par>
                          <p:cTn id="28" fill="hold">
                            <p:stCondLst>
                              <p:cond delay="500"/>
                            </p:stCondLst>
                            <p:childTnLst>
                              <p:par>
                                <p:cTn id="29" presetID="23" presetClass="entr" presetSubtype="16" fill="hold" grpId="0" nodeType="afterEffect">
                                  <p:stCondLst>
                                    <p:cond delay="0"/>
                                  </p:stCondLst>
                                  <p:childTnLst>
                                    <p:set>
                                      <p:cBhvr>
                                        <p:cTn id="30" dur="1" fill="hold">
                                          <p:stCondLst>
                                            <p:cond delay="0"/>
                                          </p:stCondLst>
                                        </p:cTn>
                                        <p:tgtEl>
                                          <p:spTgt spid="186413"/>
                                        </p:tgtEl>
                                        <p:attrNameLst>
                                          <p:attrName>style.visibility</p:attrName>
                                        </p:attrNameLst>
                                      </p:cBhvr>
                                      <p:to>
                                        <p:strVal val="visible"/>
                                      </p:to>
                                    </p:set>
                                    <p:anim calcmode="lin" valueType="num">
                                      <p:cBhvr>
                                        <p:cTn id="31" dur="500" fill="hold"/>
                                        <p:tgtEl>
                                          <p:spTgt spid="186413"/>
                                        </p:tgtEl>
                                        <p:attrNameLst>
                                          <p:attrName>ppt_w</p:attrName>
                                        </p:attrNameLst>
                                      </p:cBhvr>
                                      <p:tavLst>
                                        <p:tav tm="0">
                                          <p:val>
                                            <p:fltVal val="0"/>
                                          </p:val>
                                        </p:tav>
                                        <p:tav tm="100000">
                                          <p:val>
                                            <p:strVal val="#ppt_w"/>
                                          </p:val>
                                        </p:tav>
                                      </p:tavLst>
                                    </p:anim>
                                    <p:anim calcmode="lin" valueType="num">
                                      <p:cBhvr>
                                        <p:cTn id="32" dur="500" fill="hold"/>
                                        <p:tgtEl>
                                          <p:spTgt spid="186413"/>
                                        </p:tgtEl>
                                        <p:attrNameLst>
                                          <p:attrName>ppt_h</p:attrName>
                                        </p:attrNameLst>
                                      </p:cBhvr>
                                      <p:tavLst>
                                        <p:tav tm="0">
                                          <p:val>
                                            <p:fltVal val="0"/>
                                          </p:val>
                                        </p:tav>
                                        <p:tav tm="100000">
                                          <p:val>
                                            <p:strVal val="#ppt_h"/>
                                          </p:val>
                                        </p:tav>
                                      </p:tavLst>
                                    </p:anim>
                                  </p:childTnLst>
                                </p:cTn>
                              </p:par>
                              <p:par>
                                <p:cTn id="33" presetID="23" presetClass="entr" presetSubtype="32" fill="hold" grpId="0" nodeType="withEffect">
                                  <p:stCondLst>
                                    <p:cond delay="0"/>
                                  </p:stCondLst>
                                  <p:childTnLst>
                                    <p:set>
                                      <p:cBhvr>
                                        <p:cTn id="34" dur="1" fill="hold">
                                          <p:stCondLst>
                                            <p:cond delay="0"/>
                                          </p:stCondLst>
                                        </p:cTn>
                                        <p:tgtEl>
                                          <p:spTgt spid="186410"/>
                                        </p:tgtEl>
                                        <p:attrNameLst>
                                          <p:attrName>style.visibility</p:attrName>
                                        </p:attrNameLst>
                                      </p:cBhvr>
                                      <p:to>
                                        <p:strVal val="visible"/>
                                      </p:to>
                                    </p:set>
                                    <p:anim calcmode="lin" valueType="num">
                                      <p:cBhvr>
                                        <p:cTn id="35" dur="500" fill="hold"/>
                                        <p:tgtEl>
                                          <p:spTgt spid="186410"/>
                                        </p:tgtEl>
                                        <p:attrNameLst>
                                          <p:attrName>ppt_w</p:attrName>
                                        </p:attrNameLst>
                                      </p:cBhvr>
                                      <p:tavLst>
                                        <p:tav tm="0">
                                          <p:val>
                                            <p:strVal val="4*#ppt_w"/>
                                          </p:val>
                                        </p:tav>
                                        <p:tav tm="100000">
                                          <p:val>
                                            <p:strVal val="#ppt_w"/>
                                          </p:val>
                                        </p:tav>
                                      </p:tavLst>
                                    </p:anim>
                                    <p:anim calcmode="lin" valueType="num">
                                      <p:cBhvr>
                                        <p:cTn id="36" dur="500" fill="hold"/>
                                        <p:tgtEl>
                                          <p:spTgt spid="186410"/>
                                        </p:tgtEl>
                                        <p:attrNameLst>
                                          <p:attrName>ppt_h</p:attrName>
                                        </p:attrNameLst>
                                      </p:cBhvr>
                                      <p:tavLst>
                                        <p:tav tm="0">
                                          <p:val>
                                            <p:strVal val="4*#ppt_h"/>
                                          </p:val>
                                        </p:tav>
                                        <p:tav tm="100000">
                                          <p:val>
                                            <p:strVal val="#ppt_h"/>
                                          </p:val>
                                        </p:tav>
                                      </p:tavLst>
                                    </p:anim>
                                  </p:childTnLst>
                                  <p:subTnLst>
                                    <p:set>
                                      <p:cBhvr override="childStyle">
                                        <p:cTn dur="1" fill="hold" display="0" masterRel="nextClick" afterEffect="1"/>
                                        <p:tgtEl>
                                          <p:spTgt spid="186410"/>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86399"/>
                                        </p:tgtEl>
                                        <p:attrNameLst>
                                          <p:attrName>style.visibility</p:attrName>
                                        </p:attrNameLst>
                                      </p:cBhvr>
                                      <p:to>
                                        <p:strVal val="visible"/>
                                      </p:to>
                                    </p:set>
                                    <p:animEffect transition="in" filter="wipe(left)">
                                      <p:cBhvr>
                                        <p:cTn id="41" dur="500"/>
                                        <p:tgtEl>
                                          <p:spTgt spid="186399"/>
                                        </p:tgtEl>
                                      </p:cBhvr>
                                    </p:animEffect>
                                  </p:childTnLst>
                                </p:cTn>
                              </p:par>
                            </p:childTnLst>
                          </p:cTn>
                        </p:par>
                        <p:par>
                          <p:cTn id="42" fill="hold">
                            <p:stCondLst>
                              <p:cond delay="500"/>
                            </p:stCondLst>
                            <p:childTnLst>
                              <p:par>
                                <p:cTn id="43" presetID="23" presetClass="entr" presetSubtype="16" fill="hold" grpId="0" nodeType="afterEffect">
                                  <p:stCondLst>
                                    <p:cond delay="0"/>
                                  </p:stCondLst>
                                  <p:childTnLst>
                                    <p:set>
                                      <p:cBhvr>
                                        <p:cTn id="44" dur="1" fill="hold">
                                          <p:stCondLst>
                                            <p:cond delay="0"/>
                                          </p:stCondLst>
                                        </p:cTn>
                                        <p:tgtEl>
                                          <p:spTgt spid="186412"/>
                                        </p:tgtEl>
                                        <p:attrNameLst>
                                          <p:attrName>style.visibility</p:attrName>
                                        </p:attrNameLst>
                                      </p:cBhvr>
                                      <p:to>
                                        <p:strVal val="visible"/>
                                      </p:to>
                                    </p:set>
                                    <p:anim calcmode="lin" valueType="num">
                                      <p:cBhvr>
                                        <p:cTn id="45" dur="500" fill="hold"/>
                                        <p:tgtEl>
                                          <p:spTgt spid="186412"/>
                                        </p:tgtEl>
                                        <p:attrNameLst>
                                          <p:attrName>ppt_w</p:attrName>
                                        </p:attrNameLst>
                                      </p:cBhvr>
                                      <p:tavLst>
                                        <p:tav tm="0">
                                          <p:val>
                                            <p:fltVal val="0"/>
                                          </p:val>
                                        </p:tav>
                                        <p:tav tm="100000">
                                          <p:val>
                                            <p:strVal val="#ppt_w"/>
                                          </p:val>
                                        </p:tav>
                                      </p:tavLst>
                                    </p:anim>
                                    <p:anim calcmode="lin" valueType="num">
                                      <p:cBhvr>
                                        <p:cTn id="46" dur="500" fill="hold"/>
                                        <p:tgtEl>
                                          <p:spTgt spid="186412"/>
                                        </p:tgtEl>
                                        <p:attrNameLst>
                                          <p:attrName>ppt_h</p:attrName>
                                        </p:attrNameLst>
                                      </p:cBhvr>
                                      <p:tavLst>
                                        <p:tav tm="0">
                                          <p:val>
                                            <p:fltVal val="0"/>
                                          </p:val>
                                        </p:tav>
                                        <p:tav tm="100000">
                                          <p:val>
                                            <p:strVal val="#ppt_h"/>
                                          </p:val>
                                        </p:tav>
                                      </p:tavLst>
                                    </p:anim>
                                  </p:childTnLst>
                                </p:cTn>
                              </p:par>
                              <p:par>
                                <p:cTn id="47" presetID="23" presetClass="entr" presetSubtype="32" fill="hold" grpId="0" nodeType="withEffect">
                                  <p:stCondLst>
                                    <p:cond delay="0"/>
                                  </p:stCondLst>
                                  <p:childTnLst>
                                    <p:set>
                                      <p:cBhvr>
                                        <p:cTn id="48" dur="1" fill="hold">
                                          <p:stCondLst>
                                            <p:cond delay="0"/>
                                          </p:stCondLst>
                                        </p:cTn>
                                        <p:tgtEl>
                                          <p:spTgt spid="186411"/>
                                        </p:tgtEl>
                                        <p:attrNameLst>
                                          <p:attrName>style.visibility</p:attrName>
                                        </p:attrNameLst>
                                      </p:cBhvr>
                                      <p:to>
                                        <p:strVal val="visible"/>
                                      </p:to>
                                    </p:set>
                                    <p:anim calcmode="lin" valueType="num">
                                      <p:cBhvr>
                                        <p:cTn id="49" dur="500" fill="hold"/>
                                        <p:tgtEl>
                                          <p:spTgt spid="186411"/>
                                        </p:tgtEl>
                                        <p:attrNameLst>
                                          <p:attrName>ppt_w</p:attrName>
                                        </p:attrNameLst>
                                      </p:cBhvr>
                                      <p:tavLst>
                                        <p:tav tm="0">
                                          <p:val>
                                            <p:strVal val="4*#ppt_w"/>
                                          </p:val>
                                        </p:tav>
                                        <p:tav tm="100000">
                                          <p:val>
                                            <p:strVal val="#ppt_w"/>
                                          </p:val>
                                        </p:tav>
                                      </p:tavLst>
                                    </p:anim>
                                    <p:anim calcmode="lin" valueType="num">
                                      <p:cBhvr>
                                        <p:cTn id="50" dur="500" fill="hold"/>
                                        <p:tgtEl>
                                          <p:spTgt spid="186411"/>
                                        </p:tgtEl>
                                        <p:attrNameLst>
                                          <p:attrName>ppt_h</p:attrName>
                                        </p:attrNameLst>
                                      </p:cBhvr>
                                      <p:tavLst>
                                        <p:tav tm="0">
                                          <p:val>
                                            <p:strVal val="4*#ppt_h"/>
                                          </p:val>
                                        </p:tav>
                                        <p:tav tm="100000">
                                          <p:val>
                                            <p:strVal val="#ppt_h"/>
                                          </p:val>
                                        </p:tav>
                                      </p:tavLst>
                                    </p:anim>
                                  </p:childTnLst>
                                  <p:subTnLst>
                                    <p:set>
                                      <p:cBhvr override="childStyle">
                                        <p:cTn dur="1" fill="hold" display="0" masterRel="nextClick" afterEffect="1"/>
                                        <p:tgtEl>
                                          <p:spTgt spid="18641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98" grpId="0"/>
      <p:bldP spid="186399" grpId="0" animBg="1"/>
      <p:bldP spid="186400" grpId="0" animBg="1"/>
      <p:bldP spid="186401" grpId="0" animBg="1"/>
      <p:bldP spid="186408" grpId="0" animBg="1"/>
      <p:bldP spid="186409" grpId="0" animBg="1"/>
      <p:bldP spid="186410" grpId="0" animBg="1"/>
      <p:bldP spid="186411" grpId="0" animBg="1"/>
      <p:bldP spid="186412" grpId="0"/>
      <p:bldP spid="186413"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投影片編號版面配置區 5"/>
          <p:cNvSpPr>
            <a:spLocks noGrp="1"/>
          </p:cNvSpPr>
          <p:nvPr>
            <p:ph type="sldNum" sz="quarter" idx="12"/>
          </p:nvPr>
        </p:nvSpPr>
        <p:spPr/>
        <p:txBody>
          <a:bodyPr/>
          <a:lstStyle/>
          <a:p>
            <a:fld id="{8F31B56D-BCAE-47A4-8FF2-240FDF881406}" type="slidenum">
              <a:rPr lang="en-US" altLang="zh-TW"/>
              <a:pPr/>
              <a:t>124</a:t>
            </a:fld>
            <a:endParaRPr lang="en-US" altLang="zh-TW"/>
          </a:p>
        </p:txBody>
      </p:sp>
      <p:sp>
        <p:nvSpPr>
          <p:cNvPr id="187394" name="Rectangle 2"/>
          <p:cNvSpPr>
            <a:spLocks noGrp="1" noChangeArrowheads="1"/>
          </p:cNvSpPr>
          <p:nvPr>
            <p:ph type="body" idx="1"/>
          </p:nvPr>
        </p:nvSpPr>
        <p:spPr>
          <a:xfrm>
            <a:off x="685800" y="1371600"/>
            <a:ext cx="7772400" cy="4248150"/>
          </a:xfrm>
        </p:spPr>
        <p:txBody>
          <a:bodyPr/>
          <a:lstStyle/>
          <a:p>
            <a:r>
              <a:rPr lang="zh-TW" altLang="en-US" sz="2800" dirty="0">
                <a:latin typeface="Arial" pitchFamily="34" charset="0"/>
                <a:cs typeface="Arial" pitchFamily="34" charset="0"/>
              </a:rPr>
              <a:t>語法一</a:t>
            </a:r>
          </a:p>
          <a:p>
            <a:pPr>
              <a:buFontTx/>
              <a:buNone/>
            </a:pPr>
            <a:r>
              <a:rPr lang="zh-TW" altLang="en-US" sz="2800" dirty="0">
                <a:latin typeface="Arial" pitchFamily="34" charset="0"/>
                <a:cs typeface="Arial" pitchFamily="34" charset="0"/>
              </a:rPr>
              <a:t>	</a:t>
            </a:r>
            <a:r>
              <a:rPr lang="en-US" altLang="zh-TW" sz="2800" dirty="0">
                <a:latin typeface="Arial" pitchFamily="34" charset="0"/>
                <a:cs typeface="Arial" pitchFamily="34" charset="0"/>
              </a:rPr>
              <a:t>if (</a:t>
            </a:r>
            <a:r>
              <a:rPr lang="zh-TW" altLang="en-US" sz="2800" dirty="0">
                <a:latin typeface="Arial" pitchFamily="34" charset="0"/>
                <a:cs typeface="Arial" pitchFamily="34" charset="0"/>
              </a:rPr>
              <a:t>條件運算式</a:t>
            </a:r>
            <a:r>
              <a:rPr lang="en-US" altLang="zh-TW" sz="2800" dirty="0">
                <a:latin typeface="Arial" pitchFamily="34" charset="0"/>
                <a:cs typeface="Arial" pitchFamily="34" charset="0"/>
              </a:rPr>
              <a:t>)</a:t>
            </a:r>
            <a:endParaRPr lang="en-US" altLang="zh-TW" sz="2800" dirty="0">
              <a:latin typeface="Arial" pitchFamily="34" charset="0"/>
              <a:ea typeface="新細明體" pitchFamily="18" charset="-120"/>
              <a:cs typeface="Arial" pitchFamily="34" charset="0"/>
            </a:endParaRPr>
          </a:p>
          <a:p>
            <a:pPr>
              <a:buFontTx/>
              <a:buNone/>
            </a:pPr>
            <a:r>
              <a:rPr lang="en-US" altLang="zh-TW" sz="2800" dirty="0">
                <a:latin typeface="Arial" pitchFamily="34" charset="0"/>
                <a:cs typeface="Arial" pitchFamily="34" charset="0"/>
              </a:rPr>
              <a:t>		</a:t>
            </a:r>
            <a:r>
              <a:rPr lang="zh-TW" altLang="en-US" sz="2800" dirty="0">
                <a:latin typeface="Arial" pitchFamily="34" charset="0"/>
                <a:cs typeface="Arial" pitchFamily="34" charset="0"/>
              </a:rPr>
              <a:t>敘述 </a:t>
            </a:r>
            <a:r>
              <a:rPr lang="en-US" altLang="zh-TW" sz="2800" dirty="0">
                <a:latin typeface="Arial" pitchFamily="34" charset="0"/>
                <a:cs typeface="Arial" pitchFamily="34" charset="0"/>
              </a:rPr>
              <a:t>1 ;</a:t>
            </a:r>
            <a:endParaRPr lang="en-US" altLang="zh-TW" sz="2800" dirty="0">
              <a:latin typeface="Arial" pitchFamily="34" charset="0"/>
              <a:ea typeface="新細明體" pitchFamily="18" charset="-120"/>
              <a:cs typeface="Arial" pitchFamily="34" charset="0"/>
            </a:endParaRPr>
          </a:p>
          <a:p>
            <a:pPr>
              <a:buFontTx/>
              <a:buNone/>
            </a:pPr>
            <a:r>
              <a:rPr lang="en-US" altLang="zh-TW" sz="2800" dirty="0">
                <a:latin typeface="Arial" pitchFamily="34" charset="0"/>
                <a:cs typeface="Arial" pitchFamily="34" charset="0"/>
              </a:rPr>
              <a:t>	else</a:t>
            </a:r>
            <a:endParaRPr lang="en-US" altLang="zh-TW" sz="2800" dirty="0">
              <a:latin typeface="Arial" pitchFamily="34" charset="0"/>
              <a:ea typeface="新細明體" pitchFamily="18" charset="-120"/>
              <a:cs typeface="Arial" pitchFamily="34" charset="0"/>
            </a:endParaRPr>
          </a:p>
          <a:p>
            <a:pPr>
              <a:buFontTx/>
              <a:buNone/>
            </a:pPr>
            <a:r>
              <a:rPr lang="en-US" altLang="zh-TW" sz="2800" dirty="0">
                <a:latin typeface="Arial" pitchFamily="34" charset="0"/>
                <a:cs typeface="Arial" pitchFamily="34" charset="0"/>
              </a:rPr>
              <a:t>    	</a:t>
            </a:r>
            <a:r>
              <a:rPr lang="zh-TW" altLang="en-US" sz="2800" dirty="0" smtClean="0">
                <a:latin typeface="Arial" pitchFamily="34" charset="0"/>
                <a:cs typeface="Arial" pitchFamily="34" charset="0"/>
              </a:rPr>
              <a:t>敘述 </a:t>
            </a:r>
            <a:r>
              <a:rPr lang="en-US" altLang="zh-TW" sz="2800" dirty="0">
                <a:latin typeface="Arial" pitchFamily="34" charset="0"/>
                <a:cs typeface="Arial" pitchFamily="34" charset="0"/>
              </a:rPr>
              <a:t>2; </a:t>
            </a:r>
          </a:p>
          <a:p>
            <a:r>
              <a:rPr lang="zh-TW" altLang="en-US" sz="2800" dirty="0">
                <a:latin typeface="Arial" pitchFamily="34" charset="0"/>
                <a:cs typeface="Arial" pitchFamily="34" charset="0"/>
              </a:rPr>
              <a:t>流程圖 </a:t>
            </a:r>
          </a:p>
        </p:txBody>
      </p:sp>
      <p:sp>
        <p:nvSpPr>
          <p:cNvPr id="187395" name="Rectangle 3"/>
          <p:cNvSpPr>
            <a:spLocks noGrp="1" noChangeArrowheads="1"/>
          </p:cNvSpPr>
          <p:nvPr>
            <p:ph type="title"/>
          </p:nvPr>
        </p:nvSpPr>
        <p:spPr>
          <a:xfrm>
            <a:off x="838200" y="609600"/>
            <a:ext cx="7620000" cy="914400"/>
          </a:xfrm>
          <a:noFill/>
          <a:ln/>
        </p:spPr>
        <p:txBody>
          <a:bodyPr/>
          <a:lstStyle/>
          <a:p>
            <a:r>
              <a:rPr lang="en-US" altLang="zh-TW" sz="3600" dirty="0"/>
              <a:t>if-else</a:t>
            </a:r>
            <a:r>
              <a:rPr lang="zh-TW" altLang="en-US" sz="3600" dirty="0"/>
              <a:t>多重條件選擇</a:t>
            </a:r>
            <a:r>
              <a:rPr lang="zh-TW" altLang="en-US" sz="3600" b="1" i="1" dirty="0"/>
              <a:t> </a:t>
            </a:r>
          </a:p>
        </p:txBody>
      </p:sp>
      <p:grpSp>
        <p:nvGrpSpPr>
          <p:cNvPr id="187418" name="Group 26"/>
          <p:cNvGrpSpPr>
            <a:grpSpLocks/>
          </p:cNvGrpSpPr>
          <p:nvPr/>
        </p:nvGrpSpPr>
        <p:grpSpPr bwMode="auto">
          <a:xfrm>
            <a:off x="3863975" y="2492375"/>
            <a:ext cx="4164013" cy="3889375"/>
            <a:chOff x="1618" y="935"/>
            <a:chExt cx="2623" cy="2450"/>
          </a:xfrm>
        </p:grpSpPr>
        <p:sp>
          <p:nvSpPr>
            <p:cNvPr id="187419" name="AutoShape 27"/>
            <p:cNvSpPr>
              <a:spLocks noChangeArrowheads="1"/>
            </p:cNvSpPr>
            <p:nvPr/>
          </p:nvSpPr>
          <p:spPr bwMode="auto">
            <a:xfrm>
              <a:off x="2336" y="1298"/>
              <a:ext cx="1179" cy="636"/>
            </a:xfrm>
            <a:prstGeom prst="diamond">
              <a:avLst/>
            </a:prstGeom>
            <a:solidFill>
              <a:srgbClr val="FFFFFF"/>
            </a:solidFill>
            <a:ln w="9525">
              <a:solidFill>
                <a:srgbClr val="000000"/>
              </a:solidFill>
              <a:miter lim="800000"/>
              <a:headEnd/>
              <a:tailEnd/>
            </a:ln>
          </p:spPr>
          <p:txBody>
            <a:bodyPr lIns="0" tIns="0" rIns="0" bIns="0"/>
            <a:lstStyle/>
            <a:p>
              <a:pPr algn="ctr"/>
              <a:r>
                <a:rPr kumimoji="0" lang="zh-TW" altLang="en-US" sz="1800">
                  <a:latin typeface="Arial" charset="0"/>
                </a:rPr>
                <a:t>條件</a:t>
              </a:r>
            </a:p>
            <a:p>
              <a:pPr algn="ctr"/>
              <a:r>
                <a:rPr kumimoji="0" lang="zh-TW" altLang="en-US" sz="1800">
                  <a:latin typeface="Arial" charset="0"/>
                </a:rPr>
                <a:t>運算式</a:t>
              </a:r>
            </a:p>
          </p:txBody>
        </p:sp>
        <p:sp>
          <p:nvSpPr>
            <p:cNvPr id="187420" name="Rectangle 28"/>
            <p:cNvSpPr>
              <a:spLocks noChangeArrowheads="1"/>
            </p:cNvSpPr>
            <p:nvPr/>
          </p:nvSpPr>
          <p:spPr bwMode="auto">
            <a:xfrm>
              <a:off x="1618" y="2115"/>
              <a:ext cx="763" cy="282"/>
            </a:xfrm>
            <a:prstGeom prst="rect">
              <a:avLst/>
            </a:prstGeom>
            <a:solidFill>
              <a:srgbClr val="FFFFFF"/>
            </a:solidFill>
            <a:ln w="9525">
              <a:solidFill>
                <a:srgbClr val="000000"/>
              </a:solidFill>
              <a:miter lim="800000"/>
              <a:headEnd/>
              <a:tailEnd/>
            </a:ln>
          </p:spPr>
          <p:txBody>
            <a:bodyPr/>
            <a:lstStyle/>
            <a:p>
              <a:pPr algn="ctr"/>
              <a:r>
                <a:rPr kumimoji="0" lang="zh-TW" altLang="en-US" sz="1800">
                  <a:latin typeface="Arial" charset="0"/>
                </a:rPr>
                <a:t>敘述 </a:t>
              </a:r>
              <a:r>
                <a:rPr kumimoji="0" lang="en-US" altLang="zh-TW" sz="1800">
                  <a:latin typeface="Arial" charset="0"/>
                </a:rPr>
                <a:t>1</a:t>
              </a:r>
            </a:p>
          </p:txBody>
        </p:sp>
        <p:sp>
          <p:nvSpPr>
            <p:cNvPr id="187421" name="Line 29"/>
            <p:cNvSpPr>
              <a:spLocks noChangeShapeType="1"/>
            </p:cNvSpPr>
            <p:nvPr/>
          </p:nvSpPr>
          <p:spPr bwMode="auto">
            <a:xfrm>
              <a:off x="2926" y="2913"/>
              <a:ext cx="0" cy="472"/>
            </a:xfrm>
            <a:prstGeom prst="line">
              <a:avLst/>
            </a:prstGeom>
            <a:noFill/>
            <a:ln w="9525">
              <a:solidFill>
                <a:srgbClr val="000000"/>
              </a:solidFill>
              <a:round/>
              <a:headEnd/>
              <a:tailEnd type="triangle" w="med" len="med"/>
            </a:ln>
          </p:spPr>
          <p:txBody>
            <a:bodyPr/>
            <a:lstStyle/>
            <a:p>
              <a:endParaRPr lang="zh-TW" altLang="en-US"/>
            </a:p>
          </p:txBody>
        </p:sp>
        <p:sp>
          <p:nvSpPr>
            <p:cNvPr id="187422" name="Text Box 30"/>
            <p:cNvSpPr txBox="1">
              <a:spLocks noChangeArrowheads="1"/>
            </p:cNvSpPr>
            <p:nvPr/>
          </p:nvSpPr>
          <p:spPr bwMode="auto">
            <a:xfrm>
              <a:off x="1655" y="1706"/>
              <a:ext cx="288" cy="240"/>
            </a:xfrm>
            <a:prstGeom prst="rect">
              <a:avLst/>
            </a:prstGeom>
            <a:noFill/>
            <a:ln w="9525">
              <a:noFill/>
              <a:miter lim="800000"/>
              <a:headEnd/>
              <a:tailEnd/>
            </a:ln>
          </p:spPr>
          <p:txBody>
            <a:bodyPr lIns="0" tIns="0" rIns="0" bIns="0"/>
            <a:lstStyle/>
            <a:p>
              <a:pPr eaLnBrk="0" hangingPunct="0"/>
              <a:r>
                <a:rPr kumimoji="0" lang="en-US" altLang="zh-TW" sz="2000">
                  <a:latin typeface="Arial" charset="0"/>
                  <a:ea typeface="標楷體" pitchFamily="65" charset="-120"/>
                </a:rPr>
                <a:t>yes</a:t>
              </a:r>
              <a:endParaRPr kumimoji="0" lang="en-US" altLang="zh-TW" sz="2000">
                <a:latin typeface="Arial" charset="0"/>
              </a:endParaRPr>
            </a:p>
          </p:txBody>
        </p:sp>
        <p:sp>
          <p:nvSpPr>
            <p:cNvPr id="187423" name="Line 31"/>
            <p:cNvSpPr>
              <a:spLocks noChangeShapeType="1"/>
            </p:cNvSpPr>
            <p:nvPr/>
          </p:nvSpPr>
          <p:spPr bwMode="auto">
            <a:xfrm>
              <a:off x="2018" y="1616"/>
              <a:ext cx="0" cy="499"/>
            </a:xfrm>
            <a:prstGeom prst="line">
              <a:avLst/>
            </a:prstGeom>
            <a:noFill/>
            <a:ln w="9525">
              <a:solidFill>
                <a:srgbClr val="000000"/>
              </a:solidFill>
              <a:round/>
              <a:headEnd/>
              <a:tailEnd type="triangle" w="med" len="med"/>
            </a:ln>
          </p:spPr>
          <p:txBody>
            <a:bodyPr/>
            <a:lstStyle/>
            <a:p>
              <a:endParaRPr lang="zh-TW" altLang="en-US"/>
            </a:p>
          </p:txBody>
        </p:sp>
        <p:sp>
          <p:nvSpPr>
            <p:cNvPr id="187424" name="Line 32"/>
            <p:cNvSpPr>
              <a:spLocks noChangeShapeType="1"/>
            </p:cNvSpPr>
            <p:nvPr/>
          </p:nvSpPr>
          <p:spPr bwMode="auto">
            <a:xfrm>
              <a:off x="2926" y="935"/>
              <a:ext cx="0" cy="336"/>
            </a:xfrm>
            <a:prstGeom prst="line">
              <a:avLst/>
            </a:prstGeom>
            <a:noFill/>
            <a:ln w="9525">
              <a:solidFill>
                <a:srgbClr val="000000"/>
              </a:solidFill>
              <a:round/>
              <a:headEnd/>
              <a:tailEnd type="triangle" w="med" len="med"/>
            </a:ln>
          </p:spPr>
          <p:txBody>
            <a:bodyPr/>
            <a:lstStyle/>
            <a:p>
              <a:endParaRPr lang="zh-TW" altLang="en-US"/>
            </a:p>
          </p:txBody>
        </p:sp>
        <p:sp>
          <p:nvSpPr>
            <p:cNvPr id="187425" name="Line 33"/>
            <p:cNvSpPr>
              <a:spLocks noChangeShapeType="1"/>
            </p:cNvSpPr>
            <p:nvPr/>
          </p:nvSpPr>
          <p:spPr bwMode="auto">
            <a:xfrm flipH="1">
              <a:off x="2018" y="1616"/>
              <a:ext cx="318" cy="0"/>
            </a:xfrm>
            <a:prstGeom prst="line">
              <a:avLst/>
            </a:prstGeom>
            <a:noFill/>
            <a:ln w="9525">
              <a:solidFill>
                <a:schemeClr val="tx1"/>
              </a:solidFill>
              <a:round/>
              <a:headEnd/>
              <a:tailEnd/>
            </a:ln>
            <a:effectLst/>
          </p:spPr>
          <p:txBody>
            <a:bodyPr/>
            <a:lstStyle/>
            <a:p>
              <a:endParaRPr lang="zh-TW" altLang="en-US"/>
            </a:p>
          </p:txBody>
        </p:sp>
        <p:sp>
          <p:nvSpPr>
            <p:cNvPr id="187426" name="Rectangle 34"/>
            <p:cNvSpPr>
              <a:spLocks noChangeArrowheads="1"/>
            </p:cNvSpPr>
            <p:nvPr/>
          </p:nvSpPr>
          <p:spPr bwMode="auto">
            <a:xfrm>
              <a:off x="3432" y="2115"/>
              <a:ext cx="763" cy="282"/>
            </a:xfrm>
            <a:prstGeom prst="rect">
              <a:avLst/>
            </a:prstGeom>
            <a:solidFill>
              <a:srgbClr val="FFFFFF"/>
            </a:solidFill>
            <a:ln w="9525">
              <a:solidFill>
                <a:srgbClr val="000000"/>
              </a:solidFill>
              <a:miter lim="800000"/>
              <a:headEnd/>
              <a:tailEnd/>
            </a:ln>
          </p:spPr>
          <p:txBody>
            <a:bodyPr/>
            <a:lstStyle/>
            <a:p>
              <a:pPr algn="ctr"/>
              <a:r>
                <a:rPr kumimoji="0" lang="zh-TW" altLang="en-US" sz="1800">
                  <a:latin typeface="Arial" charset="0"/>
                </a:rPr>
                <a:t>敘述 </a:t>
              </a:r>
              <a:r>
                <a:rPr kumimoji="0" lang="en-US" altLang="zh-TW" sz="1800">
                  <a:latin typeface="Arial" charset="0"/>
                </a:rPr>
                <a:t>2</a:t>
              </a:r>
            </a:p>
          </p:txBody>
        </p:sp>
        <p:sp>
          <p:nvSpPr>
            <p:cNvPr id="187427" name="Text Box 35"/>
            <p:cNvSpPr txBox="1">
              <a:spLocks noChangeArrowheads="1"/>
            </p:cNvSpPr>
            <p:nvPr/>
          </p:nvSpPr>
          <p:spPr bwMode="auto">
            <a:xfrm>
              <a:off x="3953" y="1706"/>
              <a:ext cx="288" cy="240"/>
            </a:xfrm>
            <a:prstGeom prst="rect">
              <a:avLst/>
            </a:prstGeom>
            <a:noFill/>
            <a:ln w="9525">
              <a:noFill/>
              <a:miter lim="800000"/>
              <a:headEnd/>
              <a:tailEnd/>
            </a:ln>
          </p:spPr>
          <p:txBody>
            <a:bodyPr lIns="0" tIns="0" rIns="0" bIns="0"/>
            <a:lstStyle/>
            <a:p>
              <a:pPr eaLnBrk="0" hangingPunct="0"/>
              <a:r>
                <a:rPr kumimoji="0" lang="en-US" altLang="zh-TW" sz="2000">
                  <a:latin typeface="Arial" charset="0"/>
                </a:rPr>
                <a:t>no</a:t>
              </a:r>
            </a:p>
          </p:txBody>
        </p:sp>
        <p:sp>
          <p:nvSpPr>
            <p:cNvPr id="187428" name="Line 36"/>
            <p:cNvSpPr>
              <a:spLocks noChangeShapeType="1"/>
            </p:cNvSpPr>
            <p:nvPr/>
          </p:nvSpPr>
          <p:spPr bwMode="auto">
            <a:xfrm>
              <a:off x="3833" y="1616"/>
              <a:ext cx="0" cy="499"/>
            </a:xfrm>
            <a:prstGeom prst="line">
              <a:avLst/>
            </a:prstGeom>
            <a:noFill/>
            <a:ln w="9525">
              <a:solidFill>
                <a:srgbClr val="000000"/>
              </a:solidFill>
              <a:round/>
              <a:headEnd/>
              <a:tailEnd type="triangle" w="med" len="med"/>
            </a:ln>
          </p:spPr>
          <p:txBody>
            <a:bodyPr/>
            <a:lstStyle/>
            <a:p>
              <a:endParaRPr lang="zh-TW" altLang="en-US"/>
            </a:p>
          </p:txBody>
        </p:sp>
        <p:sp>
          <p:nvSpPr>
            <p:cNvPr id="187429" name="Line 37"/>
            <p:cNvSpPr>
              <a:spLocks noChangeShapeType="1"/>
            </p:cNvSpPr>
            <p:nvPr/>
          </p:nvSpPr>
          <p:spPr bwMode="auto">
            <a:xfrm flipH="1">
              <a:off x="3515" y="1616"/>
              <a:ext cx="318" cy="0"/>
            </a:xfrm>
            <a:prstGeom prst="line">
              <a:avLst/>
            </a:prstGeom>
            <a:noFill/>
            <a:ln w="9525">
              <a:solidFill>
                <a:schemeClr val="tx1"/>
              </a:solidFill>
              <a:round/>
              <a:headEnd/>
              <a:tailEnd/>
            </a:ln>
            <a:effectLst/>
          </p:spPr>
          <p:txBody>
            <a:bodyPr/>
            <a:lstStyle/>
            <a:p>
              <a:endParaRPr lang="zh-TW" altLang="en-US"/>
            </a:p>
          </p:txBody>
        </p:sp>
        <p:sp>
          <p:nvSpPr>
            <p:cNvPr id="187430" name="Line 38"/>
            <p:cNvSpPr>
              <a:spLocks noChangeShapeType="1"/>
            </p:cNvSpPr>
            <p:nvPr/>
          </p:nvSpPr>
          <p:spPr bwMode="auto">
            <a:xfrm>
              <a:off x="2018" y="2387"/>
              <a:ext cx="0" cy="499"/>
            </a:xfrm>
            <a:prstGeom prst="line">
              <a:avLst/>
            </a:prstGeom>
            <a:noFill/>
            <a:ln w="9525">
              <a:solidFill>
                <a:srgbClr val="000000"/>
              </a:solidFill>
              <a:round/>
              <a:headEnd/>
              <a:tailEnd type="triangle" w="med" len="med"/>
            </a:ln>
          </p:spPr>
          <p:txBody>
            <a:bodyPr/>
            <a:lstStyle/>
            <a:p>
              <a:endParaRPr lang="zh-TW" altLang="en-US"/>
            </a:p>
          </p:txBody>
        </p:sp>
        <p:sp>
          <p:nvSpPr>
            <p:cNvPr id="187431" name="Line 39"/>
            <p:cNvSpPr>
              <a:spLocks noChangeShapeType="1"/>
            </p:cNvSpPr>
            <p:nvPr/>
          </p:nvSpPr>
          <p:spPr bwMode="auto">
            <a:xfrm>
              <a:off x="3833" y="2387"/>
              <a:ext cx="0" cy="499"/>
            </a:xfrm>
            <a:prstGeom prst="line">
              <a:avLst/>
            </a:prstGeom>
            <a:noFill/>
            <a:ln w="9525">
              <a:solidFill>
                <a:srgbClr val="000000"/>
              </a:solidFill>
              <a:round/>
              <a:headEnd/>
              <a:tailEnd type="triangle" w="med" len="med"/>
            </a:ln>
          </p:spPr>
          <p:txBody>
            <a:bodyPr/>
            <a:lstStyle/>
            <a:p>
              <a:endParaRPr lang="zh-TW" altLang="en-US"/>
            </a:p>
          </p:txBody>
        </p:sp>
        <p:sp>
          <p:nvSpPr>
            <p:cNvPr id="187432" name="Line 40"/>
            <p:cNvSpPr>
              <a:spLocks noChangeShapeType="1"/>
            </p:cNvSpPr>
            <p:nvPr/>
          </p:nvSpPr>
          <p:spPr bwMode="auto">
            <a:xfrm>
              <a:off x="2018" y="2886"/>
              <a:ext cx="1815" cy="0"/>
            </a:xfrm>
            <a:prstGeom prst="line">
              <a:avLst/>
            </a:prstGeom>
            <a:noFill/>
            <a:ln w="9525">
              <a:solidFill>
                <a:schemeClr val="tx1"/>
              </a:solidFill>
              <a:round/>
              <a:headEnd/>
              <a:tailEnd/>
            </a:ln>
            <a:effectLst/>
          </p:spPr>
          <p:txBody>
            <a:bodyPr/>
            <a:lstStyle/>
            <a:p>
              <a:endParaRPr lang="zh-TW" altLang="en-US"/>
            </a:p>
          </p:txBody>
        </p:sp>
      </p:grpSp>
      <p:sp>
        <p:nvSpPr>
          <p:cNvPr id="187433" name="AutoShape 4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87434" name="Text Box 42"/>
          <p:cNvSpPr txBox="1">
            <a:spLocks noChangeArrowheads="1"/>
          </p:cNvSpPr>
          <p:nvPr/>
        </p:nvSpPr>
        <p:spPr bwMode="auto">
          <a:xfrm>
            <a:off x="5004048" y="2852936"/>
            <a:ext cx="1884363" cy="457200"/>
          </a:xfrm>
          <a:prstGeom prst="rect">
            <a:avLst/>
          </a:prstGeom>
          <a:noFill/>
          <a:ln w="9525">
            <a:noFill/>
            <a:miter lim="800000"/>
            <a:headEnd/>
            <a:tailEnd/>
          </a:ln>
          <a:effectLst/>
        </p:spPr>
        <p:txBody>
          <a:bodyPr wrap="none">
            <a:spAutoFit/>
          </a:bodyPr>
          <a:lstStyle/>
          <a:p>
            <a:r>
              <a:rPr lang="en-US" altLang="zh-TW" sz="2400" dirty="0">
                <a:solidFill>
                  <a:srgbClr val="FF0000"/>
                </a:solidFill>
                <a:latin typeface="Verdana" pitchFamily="34" charset="0"/>
              </a:rPr>
              <a:t>score&gt;=50</a:t>
            </a:r>
          </a:p>
        </p:txBody>
      </p:sp>
      <p:sp>
        <p:nvSpPr>
          <p:cNvPr id="187435" name="Text Box 43"/>
          <p:cNvSpPr txBox="1">
            <a:spLocks noChangeArrowheads="1"/>
          </p:cNvSpPr>
          <p:nvPr/>
        </p:nvSpPr>
        <p:spPr bwMode="auto">
          <a:xfrm>
            <a:off x="3995738" y="4699992"/>
            <a:ext cx="874712" cy="457200"/>
          </a:xfrm>
          <a:prstGeom prst="rect">
            <a:avLst/>
          </a:prstGeom>
          <a:noFill/>
          <a:ln w="9525">
            <a:noFill/>
            <a:miter lim="800000"/>
            <a:headEnd/>
            <a:tailEnd/>
          </a:ln>
          <a:effectLst/>
        </p:spPr>
        <p:txBody>
          <a:bodyPr wrap="none">
            <a:spAutoFit/>
          </a:bodyPr>
          <a:lstStyle/>
          <a:p>
            <a:r>
              <a:rPr lang="en-US" altLang="zh-TW" sz="2400" dirty="0">
                <a:solidFill>
                  <a:srgbClr val="FF0000"/>
                </a:solidFill>
                <a:latin typeface="Verdana" pitchFamily="34" charset="0"/>
              </a:rPr>
              <a:t>pass</a:t>
            </a:r>
          </a:p>
        </p:txBody>
      </p:sp>
      <p:sp>
        <p:nvSpPr>
          <p:cNvPr id="187436" name="Text Box 44"/>
          <p:cNvSpPr txBox="1">
            <a:spLocks noChangeArrowheads="1"/>
          </p:cNvSpPr>
          <p:nvPr/>
        </p:nvSpPr>
        <p:spPr bwMode="auto">
          <a:xfrm>
            <a:off x="6948488" y="4699992"/>
            <a:ext cx="642937" cy="457200"/>
          </a:xfrm>
          <a:prstGeom prst="rect">
            <a:avLst/>
          </a:prstGeom>
          <a:noFill/>
          <a:ln w="9525">
            <a:noFill/>
            <a:miter lim="800000"/>
            <a:headEnd/>
            <a:tailEnd/>
          </a:ln>
          <a:effectLst/>
        </p:spPr>
        <p:txBody>
          <a:bodyPr wrap="none">
            <a:spAutoFit/>
          </a:bodyPr>
          <a:lstStyle/>
          <a:p>
            <a:r>
              <a:rPr lang="en-US" altLang="zh-TW" sz="2400">
                <a:solidFill>
                  <a:srgbClr val="FF0000"/>
                </a:solidFill>
                <a:latin typeface="Verdana" pitchFamily="34" charset="0"/>
              </a:rPr>
              <a:t>fail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7434"/>
                                        </p:tgtEl>
                                        <p:attrNameLst>
                                          <p:attrName>style.visibility</p:attrName>
                                        </p:attrNameLst>
                                      </p:cBhvr>
                                      <p:to>
                                        <p:strVal val="visible"/>
                                      </p:to>
                                    </p:set>
                                    <p:anim calcmode="lin" valueType="num">
                                      <p:cBhvr>
                                        <p:cTn id="7" dur="500" fill="hold"/>
                                        <p:tgtEl>
                                          <p:spTgt spid="187434"/>
                                        </p:tgtEl>
                                        <p:attrNameLst>
                                          <p:attrName>ppt_w</p:attrName>
                                        </p:attrNameLst>
                                      </p:cBhvr>
                                      <p:tavLst>
                                        <p:tav tm="0">
                                          <p:val>
                                            <p:fltVal val="0"/>
                                          </p:val>
                                        </p:tav>
                                        <p:tav tm="100000">
                                          <p:val>
                                            <p:strVal val="#ppt_w"/>
                                          </p:val>
                                        </p:tav>
                                      </p:tavLst>
                                    </p:anim>
                                    <p:anim calcmode="lin" valueType="num">
                                      <p:cBhvr>
                                        <p:cTn id="8" dur="500" fill="hold"/>
                                        <p:tgtEl>
                                          <p:spTgt spid="18743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87435"/>
                                        </p:tgtEl>
                                        <p:attrNameLst>
                                          <p:attrName>style.visibility</p:attrName>
                                        </p:attrNameLst>
                                      </p:cBhvr>
                                      <p:to>
                                        <p:strVal val="visible"/>
                                      </p:to>
                                    </p:set>
                                    <p:anim calcmode="lin" valueType="num">
                                      <p:cBhvr>
                                        <p:cTn id="11" dur="500" fill="hold"/>
                                        <p:tgtEl>
                                          <p:spTgt spid="187435"/>
                                        </p:tgtEl>
                                        <p:attrNameLst>
                                          <p:attrName>ppt_w</p:attrName>
                                        </p:attrNameLst>
                                      </p:cBhvr>
                                      <p:tavLst>
                                        <p:tav tm="0">
                                          <p:val>
                                            <p:fltVal val="0"/>
                                          </p:val>
                                        </p:tav>
                                        <p:tav tm="100000">
                                          <p:val>
                                            <p:strVal val="#ppt_w"/>
                                          </p:val>
                                        </p:tav>
                                      </p:tavLst>
                                    </p:anim>
                                    <p:anim calcmode="lin" valueType="num">
                                      <p:cBhvr>
                                        <p:cTn id="12" dur="500" fill="hold"/>
                                        <p:tgtEl>
                                          <p:spTgt spid="18743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87436"/>
                                        </p:tgtEl>
                                        <p:attrNameLst>
                                          <p:attrName>style.visibility</p:attrName>
                                        </p:attrNameLst>
                                      </p:cBhvr>
                                      <p:to>
                                        <p:strVal val="visible"/>
                                      </p:to>
                                    </p:set>
                                    <p:anim calcmode="lin" valueType="num">
                                      <p:cBhvr>
                                        <p:cTn id="15" dur="500" fill="hold"/>
                                        <p:tgtEl>
                                          <p:spTgt spid="187436"/>
                                        </p:tgtEl>
                                        <p:attrNameLst>
                                          <p:attrName>ppt_w</p:attrName>
                                        </p:attrNameLst>
                                      </p:cBhvr>
                                      <p:tavLst>
                                        <p:tav tm="0">
                                          <p:val>
                                            <p:fltVal val="0"/>
                                          </p:val>
                                        </p:tav>
                                        <p:tav tm="100000">
                                          <p:val>
                                            <p:strVal val="#ppt_w"/>
                                          </p:val>
                                        </p:tav>
                                      </p:tavLst>
                                    </p:anim>
                                    <p:anim calcmode="lin" valueType="num">
                                      <p:cBhvr>
                                        <p:cTn id="16" dur="500" fill="hold"/>
                                        <p:tgtEl>
                                          <p:spTgt spid="1874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34" grpId="0"/>
      <p:bldP spid="187435" grpId="0"/>
      <p:bldP spid="187436"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0BA8281C-1FBC-40F3-8F6C-BE7D0A2B01F7}" type="slidenum">
              <a:rPr lang="en-US" altLang="zh-TW"/>
              <a:pPr/>
              <a:t>125</a:t>
            </a:fld>
            <a:endParaRPr lang="en-US" altLang="zh-TW"/>
          </a:p>
        </p:txBody>
      </p:sp>
      <p:sp>
        <p:nvSpPr>
          <p:cNvPr id="188419" name="Rectangle 3"/>
          <p:cNvSpPr>
            <a:spLocks noGrp="1" noChangeArrowheads="1"/>
          </p:cNvSpPr>
          <p:nvPr>
            <p:ph type="title"/>
          </p:nvPr>
        </p:nvSpPr>
        <p:spPr>
          <a:xfrm>
            <a:off x="838200" y="609600"/>
            <a:ext cx="7620000" cy="762000"/>
          </a:xfrm>
          <a:noFill/>
          <a:ln/>
        </p:spPr>
        <p:txBody>
          <a:bodyPr/>
          <a:lstStyle/>
          <a:p>
            <a:r>
              <a:rPr lang="en-US" altLang="zh-TW" sz="3600"/>
              <a:t>Ch6_3 </a:t>
            </a:r>
            <a:r>
              <a:rPr lang="en-US" altLang="zh-TW"/>
              <a:t> </a:t>
            </a:r>
          </a:p>
        </p:txBody>
      </p:sp>
      <p:sp>
        <p:nvSpPr>
          <p:cNvPr id="188420" name="Text Box 4"/>
          <p:cNvSpPr txBox="1">
            <a:spLocks noChangeArrowheads="1"/>
          </p:cNvSpPr>
          <p:nvPr/>
        </p:nvSpPr>
        <p:spPr bwMode="auto">
          <a:xfrm>
            <a:off x="990600" y="1295400"/>
            <a:ext cx="6029325" cy="4078288"/>
          </a:xfrm>
          <a:prstGeom prst="rect">
            <a:avLst/>
          </a:prstGeom>
          <a:solidFill>
            <a:srgbClr val="FFFFFF"/>
          </a:solidFill>
          <a:ln w="9525">
            <a:noFill/>
            <a:miter lim="800000"/>
            <a:headEnd/>
            <a:tailEnd/>
          </a:ln>
        </p:spPr>
        <p:txBody>
          <a:bodyPr/>
          <a:lstStyle/>
          <a:p>
            <a:pPr marL="457200" indent="-457200" eaLnBrk="0" hangingPunct="0"/>
            <a:r>
              <a:rPr kumimoji="0" lang="en-US" altLang="zh-TW" sz="2000" b="1">
                <a:ea typeface="標楷體" pitchFamily="65" charset="-120"/>
              </a:rPr>
              <a:t>Ch6_3  </a:t>
            </a:r>
            <a:r>
              <a:rPr kumimoji="0" lang="zh-TW" altLang="en-US" sz="2000" b="1">
                <a:ea typeface="標楷體" pitchFamily="65" charset="-120"/>
              </a:rPr>
              <a:t>輸入兩個整數，並計算</a:t>
            </a:r>
            <a:r>
              <a:rPr kumimoji="0" lang="zh-TW" altLang="en-US" sz="2000" b="1">
                <a:solidFill>
                  <a:srgbClr val="FF0000"/>
                </a:solidFill>
                <a:ea typeface="標楷體" pitchFamily="65" charset="-120"/>
              </a:rPr>
              <a:t>兩個整數之差</a:t>
            </a:r>
          </a:p>
          <a:p>
            <a:pPr marL="457200" indent="-457200" eaLnBrk="0" hangingPunct="0">
              <a:buFont typeface="Times New Roman" pitchFamily="18" charset="0"/>
              <a:buNone/>
            </a:pPr>
            <a:endParaRPr kumimoji="0" lang="zh-TW" altLang="en-US" sz="2000">
              <a:solidFill>
                <a:srgbClr val="FF0000"/>
              </a:solidFill>
              <a:ea typeface="標楷體" pitchFamily="65" charset="-120"/>
            </a:endParaRPr>
          </a:p>
          <a:p>
            <a:pPr marL="457200" indent="-457200" eaLnBrk="0" hangingPunct="0">
              <a:buFont typeface="Times New Roman" pitchFamily="18" charset="0"/>
              <a:buNone/>
            </a:pPr>
            <a:r>
              <a:rPr kumimoji="0" lang="en-US" altLang="zh-TW" sz="2400">
                <a:latin typeface="Courier New" pitchFamily="49" charset="0"/>
                <a:ea typeface="標楷體" pitchFamily="65" charset="-120"/>
              </a:rPr>
              <a:t>int n1, n2, ans;</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printf("input two integers</a:t>
            </a:r>
            <a:r>
              <a:rPr kumimoji="0" lang="zh-TW" altLang="en-US" sz="2400">
                <a:latin typeface="Courier New" pitchFamily="49" charset="0"/>
                <a:ea typeface="標楷體" pitchFamily="65" charset="-120"/>
              </a:rPr>
              <a:t>：</a:t>
            </a:r>
            <a:r>
              <a:rPr kumimoji="0" lang="en-US" altLang="zh-TW" sz="2400">
                <a:latin typeface="Courier New" pitchFamily="49" charset="0"/>
                <a:ea typeface="標楷體" pitchFamily="65" charset="-120"/>
              </a:rPr>
              <a:t>");</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scanf("</a:t>
            </a:r>
            <a:r>
              <a:rPr kumimoji="0" lang="en-US" altLang="zh-TW" sz="2400">
                <a:solidFill>
                  <a:srgbClr val="FF3300"/>
                </a:solidFill>
                <a:latin typeface="Courier New" pitchFamily="49" charset="0"/>
                <a:ea typeface="標楷體" pitchFamily="65" charset="-120"/>
              </a:rPr>
              <a:t>%i%i</a:t>
            </a:r>
            <a:r>
              <a:rPr kumimoji="0" lang="en-US" altLang="zh-TW" sz="2400">
                <a:latin typeface="Courier New" pitchFamily="49" charset="0"/>
                <a:ea typeface="標楷體" pitchFamily="65" charset="-120"/>
              </a:rPr>
              <a:t>", </a:t>
            </a:r>
            <a:r>
              <a:rPr kumimoji="0" lang="en-US" altLang="zh-TW" sz="2400">
                <a:solidFill>
                  <a:srgbClr val="FF3300"/>
                </a:solidFill>
                <a:latin typeface="Courier New" pitchFamily="49" charset="0"/>
                <a:ea typeface="標楷體" pitchFamily="65" charset="-120"/>
              </a:rPr>
              <a:t>&amp;n1, &amp;n2</a:t>
            </a:r>
            <a:r>
              <a:rPr kumimoji="0" lang="en-US" altLang="zh-TW" sz="2400">
                <a:latin typeface="Courier New" pitchFamily="49" charset="0"/>
                <a:ea typeface="標楷體" pitchFamily="65" charset="-120"/>
              </a:rPr>
              <a:t>);</a:t>
            </a:r>
          </a:p>
          <a:p>
            <a:pPr marL="457200" indent="-457200" eaLnBrk="0" hangingPunct="0">
              <a:buFont typeface="Times New Roman" pitchFamily="18" charset="0"/>
              <a:buNone/>
            </a:pPr>
            <a:endParaRPr kumimoji="0" lang="en-US" altLang="zh-TW" sz="2400">
              <a:latin typeface="Courier New" pitchFamily="49" charset="0"/>
              <a:ea typeface="標楷體" pitchFamily="65" charset="-120"/>
            </a:endParaRPr>
          </a:p>
          <a:p>
            <a:pPr marL="457200" indent="-457200" eaLnBrk="0" hangingPunct="0">
              <a:buFont typeface="Times New Roman" pitchFamily="18" charset="0"/>
              <a:buNone/>
            </a:pPr>
            <a:endParaRPr kumimoji="0" lang="en-US" altLang="zh-TW" sz="2400">
              <a:latin typeface="Courier New" pitchFamily="49" charset="0"/>
              <a:ea typeface="標楷體" pitchFamily="65" charset="-120"/>
            </a:endParaRPr>
          </a:p>
          <a:p>
            <a:pPr marL="457200" indent="-457200" eaLnBrk="0" hangingPunct="0">
              <a:buFont typeface="Times New Roman" pitchFamily="18" charset="0"/>
              <a:buNone/>
            </a:pPr>
            <a:endParaRPr kumimoji="0" lang="en-US" altLang="zh-TW" sz="2400">
              <a:latin typeface="Courier New" pitchFamily="49" charset="0"/>
              <a:ea typeface="標楷體" pitchFamily="65" charset="-120"/>
            </a:endParaRPr>
          </a:p>
          <a:p>
            <a:pPr marL="457200" indent="-457200" eaLnBrk="0" hangingPunct="0">
              <a:buFont typeface="Times New Roman" pitchFamily="18" charset="0"/>
              <a:buNone/>
            </a:pPr>
            <a:endParaRPr kumimoji="0" lang="en-US" altLang="zh-TW" sz="2400">
              <a:latin typeface="Courier New" pitchFamily="49" charset="0"/>
              <a:ea typeface="標楷體" pitchFamily="65" charset="-120"/>
            </a:endParaRPr>
          </a:p>
          <a:p>
            <a:pPr marL="457200" indent="-457200" eaLnBrk="0" hangingPunct="0">
              <a:buFont typeface="Times New Roman" pitchFamily="18" charset="0"/>
              <a:buNone/>
            </a:pPr>
            <a:endParaRPr kumimoji="0" lang="en-US" altLang="zh-TW" sz="2400">
              <a:latin typeface="Courier New" pitchFamily="49" charset="0"/>
              <a:ea typeface="標楷體" pitchFamily="65" charset="-120"/>
            </a:endParaRPr>
          </a:p>
          <a:p>
            <a:pPr marL="457200" indent="-457200" eaLnBrk="0" hangingPunct="0">
              <a:buFont typeface="Times New Roman" pitchFamily="18" charset="0"/>
              <a:buNone/>
            </a:pPr>
            <a:r>
              <a:rPr kumimoji="0" lang="en-US" altLang="zh-TW" sz="2400">
                <a:latin typeface="Courier New" pitchFamily="49" charset="0"/>
                <a:ea typeface="標楷體" pitchFamily="65" charset="-120"/>
              </a:rPr>
              <a:t>printf("</a:t>
            </a:r>
            <a:r>
              <a:rPr kumimoji="0" lang="zh-TW" altLang="en-US" sz="2400">
                <a:latin typeface="Courier New" pitchFamily="49" charset="0"/>
                <a:ea typeface="標楷體" pitchFamily="65" charset="-120"/>
              </a:rPr>
              <a:t>兩數之差為：</a:t>
            </a:r>
            <a:r>
              <a:rPr kumimoji="0" lang="en-US" altLang="zh-TW" sz="2400">
                <a:solidFill>
                  <a:srgbClr val="FF3300"/>
                </a:solidFill>
                <a:latin typeface="Courier New" pitchFamily="49" charset="0"/>
                <a:ea typeface="標楷體" pitchFamily="65" charset="-120"/>
              </a:rPr>
              <a:t>%i</a:t>
            </a:r>
            <a:r>
              <a:rPr kumimoji="0" lang="en-US" altLang="zh-TW" sz="2400">
                <a:latin typeface="Courier New" pitchFamily="49" charset="0"/>
                <a:ea typeface="標楷體" pitchFamily="65" charset="-120"/>
              </a:rPr>
              <a:t>\n", </a:t>
            </a:r>
            <a:r>
              <a:rPr kumimoji="0" lang="en-US" altLang="zh-TW" sz="2400">
                <a:solidFill>
                  <a:srgbClr val="FF3300"/>
                </a:solidFill>
                <a:latin typeface="Courier New" pitchFamily="49" charset="0"/>
                <a:ea typeface="標楷體" pitchFamily="65" charset="-120"/>
              </a:rPr>
              <a:t>ans</a:t>
            </a:r>
            <a:r>
              <a:rPr kumimoji="0" lang="en-US" altLang="zh-TW" sz="2400">
                <a:latin typeface="Courier New" pitchFamily="49" charset="0"/>
                <a:ea typeface="標楷體" pitchFamily="65" charset="-120"/>
              </a:rPr>
              <a:t>);</a:t>
            </a:r>
          </a:p>
        </p:txBody>
      </p:sp>
      <p:sp>
        <p:nvSpPr>
          <p:cNvPr id="188424" name="Text Box 8"/>
          <p:cNvSpPr txBox="1">
            <a:spLocks noChangeArrowheads="1"/>
          </p:cNvSpPr>
          <p:nvPr/>
        </p:nvSpPr>
        <p:spPr bwMode="auto">
          <a:xfrm>
            <a:off x="2484438" y="5516563"/>
            <a:ext cx="4679850" cy="9906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800" dirty="0">
                <a:latin typeface="Arial" pitchFamily="34" charset="0"/>
                <a:ea typeface="標楷體" pitchFamily="65" charset="-120"/>
                <a:cs typeface="Arial" pitchFamily="34" charset="0"/>
              </a:rPr>
              <a:t>input two integers</a:t>
            </a:r>
            <a:r>
              <a:rPr kumimoji="0" lang="zh-TW" altLang="en-US" sz="2800" dirty="0">
                <a:latin typeface="Arial" pitchFamily="34" charset="0"/>
                <a:ea typeface="標楷體" pitchFamily="65" charset="-120"/>
                <a:cs typeface="Arial" pitchFamily="34" charset="0"/>
              </a:rPr>
              <a:t>：</a:t>
            </a:r>
            <a:r>
              <a:rPr kumimoji="0" lang="zh-TW" altLang="en-US" sz="2800" dirty="0">
                <a:solidFill>
                  <a:srgbClr val="FF3300"/>
                </a:solidFill>
                <a:latin typeface="Arial" pitchFamily="34" charset="0"/>
                <a:ea typeface="標楷體" pitchFamily="65" charset="-120"/>
                <a:cs typeface="Arial" pitchFamily="34" charset="0"/>
              </a:rPr>
              <a:t> </a:t>
            </a:r>
            <a:r>
              <a:rPr kumimoji="0" lang="en-US" altLang="zh-TW" sz="2800" dirty="0">
                <a:solidFill>
                  <a:srgbClr val="FF3300"/>
                </a:solidFill>
                <a:latin typeface="Arial" pitchFamily="34" charset="0"/>
                <a:ea typeface="標楷體" pitchFamily="65" charset="-120"/>
                <a:cs typeface="Arial" pitchFamily="34" charset="0"/>
              </a:rPr>
              <a:t>25  78</a:t>
            </a:r>
          </a:p>
          <a:p>
            <a:pPr eaLnBrk="0" hangingPunct="0"/>
            <a:endParaRPr kumimoji="0" lang="en-US" altLang="zh-TW" sz="2800" dirty="0">
              <a:solidFill>
                <a:srgbClr val="FF3300"/>
              </a:solidFill>
              <a:latin typeface="Arial" pitchFamily="34" charset="0"/>
              <a:ea typeface="標楷體" pitchFamily="65" charset="-120"/>
              <a:cs typeface="Arial" pitchFamily="34" charset="0"/>
            </a:endParaRPr>
          </a:p>
        </p:txBody>
      </p:sp>
      <p:sp>
        <p:nvSpPr>
          <p:cNvPr id="188425" name="Text Box 9"/>
          <p:cNvSpPr txBox="1">
            <a:spLocks noChangeArrowheads="1"/>
          </p:cNvSpPr>
          <p:nvPr/>
        </p:nvSpPr>
        <p:spPr bwMode="auto">
          <a:xfrm>
            <a:off x="971550" y="3141663"/>
            <a:ext cx="3959225" cy="1630362"/>
          </a:xfrm>
          <a:prstGeom prst="rect">
            <a:avLst/>
          </a:prstGeom>
          <a:solidFill>
            <a:srgbClr val="FFFFFF"/>
          </a:solidFill>
          <a:ln w="9525">
            <a:solidFill>
              <a:srgbClr val="FF3300"/>
            </a:solidFill>
            <a:miter lim="800000"/>
            <a:headEnd/>
            <a:tailEnd/>
          </a:ln>
        </p:spPr>
        <p:txBody>
          <a:bodyPr/>
          <a:lstStyle/>
          <a:p>
            <a:pPr marL="457200" indent="-457200" eaLnBrk="0" hangingPunct="0">
              <a:buFont typeface="Times New Roman" pitchFamily="18" charset="0"/>
              <a:buNone/>
            </a:pPr>
            <a:r>
              <a:rPr kumimoji="0" lang="en-US" altLang="zh-TW" sz="2400">
                <a:latin typeface="Courier New" pitchFamily="49" charset="0"/>
                <a:ea typeface="標楷體" pitchFamily="65" charset="-120"/>
              </a:rPr>
              <a:t>if(</a:t>
            </a:r>
            <a:r>
              <a:rPr kumimoji="0" lang="en-US" altLang="zh-TW" sz="2400">
                <a:solidFill>
                  <a:srgbClr val="FF3300"/>
                </a:solidFill>
                <a:latin typeface="Courier New" pitchFamily="49" charset="0"/>
                <a:ea typeface="標楷體" pitchFamily="65" charset="-120"/>
              </a:rPr>
              <a:t>n1&gt;=n2</a:t>
            </a:r>
            <a:r>
              <a:rPr kumimoji="0" lang="en-US" altLang="zh-TW" sz="2400">
                <a:latin typeface="Courier New" pitchFamily="49" charset="0"/>
                <a:ea typeface="標楷體" pitchFamily="65" charset="-120"/>
              </a:rPr>
              <a:t>)</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       ans = n1-n2;</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else</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       ans = n2-n1;</a:t>
            </a:r>
          </a:p>
        </p:txBody>
      </p:sp>
      <p:sp>
        <p:nvSpPr>
          <p:cNvPr id="188426" name="Text Box 10"/>
          <p:cNvSpPr txBox="1">
            <a:spLocks noChangeArrowheads="1"/>
          </p:cNvSpPr>
          <p:nvPr/>
        </p:nvSpPr>
        <p:spPr bwMode="auto">
          <a:xfrm>
            <a:off x="5435600" y="3716338"/>
            <a:ext cx="3313113" cy="504825"/>
          </a:xfrm>
          <a:prstGeom prst="rect">
            <a:avLst/>
          </a:prstGeom>
          <a:solidFill>
            <a:srgbClr val="FFFFFF"/>
          </a:solidFill>
          <a:ln w="9525">
            <a:noFill/>
            <a:miter lim="800000"/>
            <a:headEnd/>
            <a:tailEnd/>
          </a:ln>
        </p:spPr>
        <p:txBody>
          <a:bodyPr/>
          <a:lstStyle/>
          <a:p>
            <a:pPr marL="457200" indent="-457200" eaLnBrk="0" hangingPunct="0">
              <a:buFont typeface="Times New Roman" pitchFamily="18" charset="0"/>
              <a:buNone/>
            </a:pPr>
            <a:r>
              <a:rPr kumimoji="0" lang="en-US" altLang="zh-TW" sz="2400">
                <a:latin typeface="Courier New" pitchFamily="49" charset="0"/>
                <a:ea typeface="標楷體" pitchFamily="65" charset="-120"/>
              </a:rPr>
              <a:t>ans = abs(n1-n2);</a:t>
            </a:r>
          </a:p>
        </p:txBody>
      </p:sp>
      <p:sp>
        <p:nvSpPr>
          <p:cNvPr id="188427"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88428" name="Rectangle 12"/>
          <p:cNvSpPr>
            <a:spLocks noChangeArrowheads="1"/>
          </p:cNvSpPr>
          <p:nvPr/>
        </p:nvSpPr>
        <p:spPr bwMode="auto">
          <a:xfrm>
            <a:off x="2555875" y="6021388"/>
            <a:ext cx="2400300" cy="457200"/>
          </a:xfrm>
          <a:prstGeom prst="rect">
            <a:avLst/>
          </a:prstGeom>
          <a:noFill/>
          <a:ln w="9525">
            <a:noFill/>
            <a:miter lim="800000"/>
            <a:headEnd/>
            <a:tailEnd/>
          </a:ln>
          <a:effectLst/>
        </p:spPr>
        <p:txBody>
          <a:bodyPr wrap="none">
            <a:spAutoFit/>
          </a:bodyPr>
          <a:lstStyle/>
          <a:p>
            <a:r>
              <a:rPr kumimoji="0" lang="zh-TW" altLang="en-US" sz="2400">
                <a:latin typeface="Verdana" pitchFamily="34" charset="0"/>
              </a:rPr>
              <a:t>兩數之差為：</a:t>
            </a:r>
            <a:r>
              <a:rPr kumimoji="0" lang="en-US" altLang="zh-TW" sz="2400">
                <a:solidFill>
                  <a:srgbClr val="FF3300"/>
                </a:solidFill>
                <a:latin typeface="Verdana" pitchFamily="34" charset="0"/>
              </a:rPr>
              <a:t>53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8424"/>
                                        </p:tgtEl>
                                        <p:attrNameLst>
                                          <p:attrName>style.visibility</p:attrName>
                                        </p:attrNameLst>
                                      </p:cBhvr>
                                      <p:to>
                                        <p:strVal val="visible"/>
                                      </p:to>
                                    </p:set>
                                    <p:anim calcmode="lin" valueType="num">
                                      <p:cBhvr>
                                        <p:cTn id="7" dur="500" fill="hold"/>
                                        <p:tgtEl>
                                          <p:spTgt spid="188424"/>
                                        </p:tgtEl>
                                        <p:attrNameLst>
                                          <p:attrName>ppt_w</p:attrName>
                                        </p:attrNameLst>
                                      </p:cBhvr>
                                      <p:tavLst>
                                        <p:tav tm="0">
                                          <p:val>
                                            <p:fltVal val="0"/>
                                          </p:val>
                                        </p:tav>
                                        <p:tav tm="100000">
                                          <p:val>
                                            <p:strVal val="#ppt_w"/>
                                          </p:val>
                                        </p:tav>
                                      </p:tavLst>
                                    </p:anim>
                                    <p:anim calcmode="lin" valueType="num">
                                      <p:cBhvr>
                                        <p:cTn id="8" dur="500" fill="hold"/>
                                        <p:tgtEl>
                                          <p:spTgt spid="18842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8425"/>
                                        </p:tgtEl>
                                        <p:attrNameLst>
                                          <p:attrName>style.visibility</p:attrName>
                                        </p:attrNameLst>
                                      </p:cBhvr>
                                      <p:to>
                                        <p:strVal val="visible"/>
                                      </p:to>
                                    </p:set>
                                    <p:anim calcmode="lin" valueType="num">
                                      <p:cBhvr>
                                        <p:cTn id="13" dur="500" fill="hold"/>
                                        <p:tgtEl>
                                          <p:spTgt spid="188425"/>
                                        </p:tgtEl>
                                        <p:attrNameLst>
                                          <p:attrName>ppt_w</p:attrName>
                                        </p:attrNameLst>
                                      </p:cBhvr>
                                      <p:tavLst>
                                        <p:tav tm="0">
                                          <p:val>
                                            <p:fltVal val="0"/>
                                          </p:val>
                                        </p:tav>
                                        <p:tav tm="100000">
                                          <p:val>
                                            <p:strVal val="#ppt_w"/>
                                          </p:val>
                                        </p:tav>
                                      </p:tavLst>
                                    </p:anim>
                                    <p:anim calcmode="lin" valueType="num">
                                      <p:cBhvr>
                                        <p:cTn id="14" dur="500" fill="hold"/>
                                        <p:tgtEl>
                                          <p:spTgt spid="18842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88428"/>
                                        </p:tgtEl>
                                        <p:attrNameLst>
                                          <p:attrName>style.visibility</p:attrName>
                                        </p:attrNameLst>
                                      </p:cBhvr>
                                      <p:to>
                                        <p:strVal val="visible"/>
                                      </p:to>
                                    </p:set>
                                    <p:anim calcmode="lin" valueType="num">
                                      <p:cBhvr>
                                        <p:cTn id="19" dur="500" fill="hold"/>
                                        <p:tgtEl>
                                          <p:spTgt spid="188428"/>
                                        </p:tgtEl>
                                        <p:attrNameLst>
                                          <p:attrName>ppt_w</p:attrName>
                                        </p:attrNameLst>
                                      </p:cBhvr>
                                      <p:tavLst>
                                        <p:tav tm="0">
                                          <p:val>
                                            <p:fltVal val="0"/>
                                          </p:val>
                                        </p:tav>
                                        <p:tav tm="100000">
                                          <p:val>
                                            <p:strVal val="#ppt_w"/>
                                          </p:val>
                                        </p:tav>
                                      </p:tavLst>
                                    </p:anim>
                                    <p:anim calcmode="lin" valueType="num">
                                      <p:cBhvr>
                                        <p:cTn id="20" dur="500" fill="hold"/>
                                        <p:tgtEl>
                                          <p:spTgt spid="18842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188426"/>
                                        </p:tgtEl>
                                        <p:attrNameLst>
                                          <p:attrName>style.visibility</p:attrName>
                                        </p:attrNameLst>
                                      </p:cBhvr>
                                      <p:to>
                                        <p:strVal val="visible"/>
                                      </p:to>
                                    </p:set>
                                    <p:anim by="(-#ppt_w*2)" calcmode="lin" valueType="num">
                                      <p:cBhvr rctx="PPT">
                                        <p:cTn id="25" dur="250" autoRev="1" fill="hold">
                                          <p:stCondLst>
                                            <p:cond delay="0"/>
                                          </p:stCondLst>
                                        </p:cTn>
                                        <p:tgtEl>
                                          <p:spTgt spid="188426"/>
                                        </p:tgtEl>
                                        <p:attrNameLst>
                                          <p:attrName>ppt_w</p:attrName>
                                        </p:attrNameLst>
                                      </p:cBhvr>
                                    </p:anim>
                                    <p:anim by="(#ppt_w*0.50)" calcmode="lin" valueType="num">
                                      <p:cBhvr>
                                        <p:cTn id="26" dur="250" decel="50000" autoRev="1" fill="hold">
                                          <p:stCondLst>
                                            <p:cond delay="0"/>
                                          </p:stCondLst>
                                        </p:cTn>
                                        <p:tgtEl>
                                          <p:spTgt spid="188426"/>
                                        </p:tgtEl>
                                        <p:attrNameLst>
                                          <p:attrName>ppt_x</p:attrName>
                                        </p:attrNameLst>
                                      </p:cBhvr>
                                    </p:anim>
                                    <p:anim from="(-#ppt_h/2)" to="(#ppt_y)" calcmode="lin" valueType="num">
                                      <p:cBhvr>
                                        <p:cTn id="27" dur="500" fill="hold">
                                          <p:stCondLst>
                                            <p:cond delay="0"/>
                                          </p:stCondLst>
                                        </p:cTn>
                                        <p:tgtEl>
                                          <p:spTgt spid="188426"/>
                                        </p:tgtEl>
                                        <p:attrNameLst>
                                          <p:attrName>ppt_y</p:attrName>
                                        </p:attrNameLst>
                                      </p:cBhvr>
                                    </p:anim>
                                    <p:animRot by="21600000">
                                      <p:cBhvr>
                                        <p:cTn id="28" dur="500" fill="hold">
                                          <p:stCondLst>
                                            <p:cond delay="0"/>
                                          </p:stCondLst>
                                        </p:cTn>
                                        <p:tgtEl>
                                          <p:spTgt spid="1884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4" grpId="0" animBg="1"/>
      <p:bldP spid="188425" grpId="0" animBg="1"/>
      <p:bldP spid="188426" grpId="0" animBg="1"/>
      <p:bldP spid="188428"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930164B9-14C1-4B51-902D-5A5A4B668DA8}" type="slidenum">
              <a:rPr lang="en-US" altLang="zh-TW"/>
              <a:pPr/>
              <a:t>126</a:t>
            </a:fld>
            <a:endParaRPr lang="en-US" altLang="zh-TW"/>
          </a:p>
        </p:txBody>
      </p:sp>
      <p:sp>
        <p:nvSpPr>
          <p:cNvPr id="189443" name="Rectangle 3"/>
          <p:cNvSpPr>
            <a:spLocks noGrp="1" noChangeArrowheads="1"/>
          </p:cNvSpPr>
          <p:nvPr>
            <p:ph type="title"/>
          </p:nvPr>
        </p:nvSpPr>
        <p:spPr>
          <a:xfrm>
            <a:off x="838200" y="609600"/>
            <a:ext cx="7620000" cy="914400"/>
          </a:xfrm>
          <a:noFill/>
          <a:ln/>
        </p:spPr>
        <p:txBody>
          <a:bodyPr/>
          <a:lstStyle/>
          <a:p>
            <a:r>
              <a:rPr lang="en-US" altLang="zh-TW" sz="3600"/>
              <a:t>Ch6_4 </a:t>
            </a:r>
            <a:r>
              <a:rPr lang="en-US" altLang="zh-TW"/>
              <a:t> </a:t>
            </a:r>
          </a:p>
        </p:txBody>
      </p:sp>
      <p:sp>
        <p:nvSpPr>
          <p:cNvPr id="189444" name="Text Box 4"/>
          <p:cNvSpPr txBox="1">
            <a:spLocks noChangeArrowheads="1"/>
          </p:cNvSpPr>
          <p:nvPr/>
        </p:nvSpPr>
        <p:spPr bwMode="auto">
          <a:xfrm>
            <a:off x="685800" y="1524000"/>
            <a:ext cx="7848600" cy="4137025"/>
          </a:xfrm>
          <a:prstGeom prst="rect">
            <a:avLst/>
          </a:prstGeom>
          <a:solidFill>
            <a:srgbClr val="FFFFFF"/>
          </a:solidFill>
          <a:ln w="9525">
            <a:noFill/>
            <a:miter lim="800000"/>
            <a:headEnd/>
            <a:tailEnd/>
          </a:ln>
        </p:spPr>
        <p:txBody>
          <a:bodyPr/>
          <a:lstStyle/>
          <a:p>
            <a:pPr marL="457200" indent="-457200" eaLnBrk="0" hangingPunct="0"/>
            <a:r>
              <a:rPr kumimoji="0" lang="en-US" altLang="zh-TW" sz="2000" b="1">
                <a:ea typeface="標楷體" pitchFamily="65" charset="-120"/>
              </a:rPr>
              <a:t>Ch6_4  </a:t>
            </a:r>
            <a:r>
              <a:rPr kumimoji="0" lang="zh-TW" altLang="en-US" sz="2000" b="1">
                <a:ea typeface="標楷體" pitchFamily="65" charset="-120"/>
              </a:rPr>
              <a:t>輸入一個年份，測試其是否為閏年</a:t>
            </a:r>
          </a:p>
          <a:p>
            <a:pPr marL="457200" indent="-457200" eaLnBrk="0" hangingPunct="0">
              <a:buFont typeface="Times New Roman" pitchFamily="18" charset="0"/>
              <a:buNone/>
            </a:pPr>
            <a:endParaRPr kumimoji="0" lang="zh-TW" altLang="en-US" sz="2400">
              <a:latin typeface="Courier New" pitchFamily="49" charset="0"/>
              <a:ea typeface="標楷體" pitchFamily="65" charset="-120"/>
            </a:endParaRPr>
          </a:p>
          <a:p>
            <a:pPr marL="457200" indent="-457200" eaLnBrk="0" hangingPunct="0">
              <a:buFont typeface="Times New Roman" pitchFamily="18" charset="0"/>
              <a:buNone/>
            </a:pPr>
            <a:r>
              <a:rPr kumimoji="0" lang="en-US" altLang="zh-TW" sz="2400">
                <a:latin typeface="Courier New" pitchFamily="49" charset="0"/>
                <a:ea typeface="標楷體" pitchFamily="65" charset="-120"/>
              </a:rPr>
              <a:t>int yy;</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printf("Input a year</a:t>
            </a:r>
            <a:r>
              <a:rPr kumimoji="0" lang="zh-TW" altLang="en-US" sz="2400">
                <a:latin typeface="Courier New" pitchFamily="49" charset="0"/>
                <a:ea typeface="標楷體" pitchFamily="65" charset="-120"/>
              </a:rPr>
              <a:t>：</a:t>
            </a:r>
            <a:r>
              <a:rPr kumimoji="0" lang="en-US" altLang="zh-TW" sz="2400">
                <a:latin typeface="Courier New" pitchFamily="49" charset="0"/>
                <a:ea typeface="標楷體" pitchFamily="65" charset="-120"/>
              </a:rPr>
              <a:t>");</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scanf("</a:t>
            </a:r>
            <a:r>
              <a:rPr kumimoji="0" lang="en-US" altLang="zh-TW" sz="2400">
                <a:solidFill>
                  <a:srgbClr val="FF3300"/>
                </a:solidFill>
                <a:latin typeface="Courier New" pitchFamily="49" charset="0"/>
                <a:ea typeface="標楷體" pitchFamily="65" charset="-120"/>
              </a:rPr>
              <a:t>%i</a:t>
            </a:r>
            <a:r>
              <a:rPr kumimoji="0" lang="en-US" altLang="zh-TW" sz="2400">
                <a:latin typeface="Courier New" pitchFamily="49" charset="0"/>
                <a:ea typeface="標楷體" pitchFamily="65" charset="-120"/>
              </a:rPr>
              <a:t>", </a:t>
            </a:r>
            <a:r>
              <a:rPr kumimoji="0" lang="en-US" altLang="zh-TW" sz="2400">
                <a:solidFill>
                  <a:srgbClr val="FF3300"/>
                </a:solidFill>
                <a:latin typeface="Courier New" pitchFamily="49" charset="0"/>
                <a:ea typeface="標楷體" pitchFamily="65" charset="-120"/>
              </a:rPr>
              <a:t>&amp;yy</a:t>
            </a:r>
            <a:r>
              <a:rPr kumimoji="0" lang="en-US" altLang="zh-TW" sz="2400">
                <a:latin typeface="Courier New" pitchFamily="49" charset="0"/>
                <a:ea typeface="標楷體" pitchFamily="65" charset="-120"/>
              </a:rPr>
              <a:t>);</a:t>
            </a:r>
          </a:p>
          <a:p>
            <a:pPr marL="457200" indent="-457200" eaLnBrk="0" hangingPunct="0">
              <a:buFont typeface="Times New Roman" pitchFamily="18" charset="0"/>
              <a:buNone/>
            </a:pPr>
            <a:endParaRPr kumimoji="0" lang="en-US" altLang="zh-TW" sz="2400">
              <a:latin typeface="Courier New" pitchFamily="49" charset="0"/>
              <a:ea typeface="標楷體" pitchFamily="65" charset="-120"/>
            </a:endParaRPr>
          </a:p>
          <a:p>
            <a:pPr marL="457200" indent="-457200" eaLnBrk="0" hangingPunct="0">
              <a:buFont typeface="Times New Roman" pitchFamily="18" charset="0"/>
              <a:buNone/>
            </a:pPr>
            <a:r>
              <a:rPr kumimoji="0" lang="en-US" altLang="zh-TW" sz="2400">
                <a:latin typeface="Courier New" pitchFamily="49" charset="0"/>
                <a:ea typeface="標楷體" pitchFamily="65" charset="-120"/>
              </a:rPr>
              <a:t>if(</a:t>
            </a:r>
            <a:endParaRPr kumimoji="0" lang="en-US" altLang="zh-TW" sz="2400">
              <a:solidFill>
                <a:srgbClr val="FF3300"/>
              </a:solidFill>
              <a:latin typeface="Courier New" pitchFamily="49" charset="0"/>
              <a:ea typeface="標楷體" pitchFamily="65" charset="-120"/>
            </a:endParaRPr>
          </a:p>
          <a:p>
            <a:pPr marL="457200" indent="-457200" eaLnBrk="0" hangingPunct="0">
              <a:buFont typeface="Times New Roman" pitchFamily="18" charset="0"/>
              <a:buNone/>
            </a:pPr>
            <a:endParaRPr kumimoji="0" lang="en-US" altLang="zh-TW" sz="2400">
              <a:latin typeface="Courier New" pitchFamily="49" charset="0"/>
              <a:ea typeface="標楷體" pitchFamily="65" charset="-120"/>
            </a:endParaRPr>
          </a:p>
          <a:p>
            <a:pPr marL="457200" indent="-457200" eaLnBrk="0" hangingPunct="0">
              <a:buFont typeface="Times New Roman" pitchFamily="18" charset="0"/>
              <a:buNone/>
            </a:pPr>
            <a:r>
              <a:rPr kumimoji="0" lang="en-US" altLang="zh-TW" sz="2400">
                <a:latin typeface="Courier New" pitchFamily="49" charset="0"/>
                <a:ea typeface="標楷體" pitchFamily="65" charset="-120"/>
              </a:rPr>
              <a:t>	printf("%i </a:t>
            </a:r>
            <a:r>
              <a:rPr kumimoji="0" lang="en-US" altLang="zh-TW" sz="2400" u="sng">
                <a:solidFill>
                  <a:srgbClr val="FF3300"/>
                </a:solidFill>
                <a:latin typeface="Courier New" pitchFamily="49" charset="0"/>
                <a:ea typeface="標楷體" pitchFamily="65" charset="-120"/>
              </a:rPr>
              <a:t>is</a:t>
            </a:r>
            <a:r>
              <a:rPr kumimoji="0" lang="en-US" altLang="zh-TW" sz="2400">
                <a:latin typeface="Courier New" pitchFamily="49" charset="0"/>
                <a:ea typeface="標楷體" pitchFamily="65" charset="-120"/>
              </a:rPr>
              <a:t> a leap year\n", yy);</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else</a:t>
            </a:r>
          </a:p>
          <a:p>
            <a:pPr marL="457200" indent="-457200" eaLnBrk="0" hangingPunct="0">
              <a:buFont typeface="Times New Roman" pitchFamily="18" charset="0"/>
              <a:buNone/>
            </a:pPr>
            <a:r>
              <a:rPr kumimoji="0" lang="en-US" altLang="zh-TW" sz="2400">
                <a:latin typeface="Courier New" pitchFamily="49" charset="0"/>
                <a:ea typeface="標楷體" pitchFamily="65" charset="-120"/>
              </a:rPr>
              <a:t>	printf("%i </a:t>
            </a:r>
            <a:r>
              <a:rPr kumimoji="0" lang="en-US" altLang="zh-TW" sz="2400" u="sng">
                <a:solidFill>
                  <a:srgbClr val="FF3300"/>
                </a:solidFill>
                <a:latin typeface="Courier New" pitchFamily="49" charset="0"/>
                <a:ea typeface="標楷體" pitchFamily="65" charset="-120"/>
              </a:rPr>
              <a:t>is not</a:t>
            </a:r>
            <a:r>
              <a:rPr kumimoji="0" lang="en-US" altLang="zh-TW" sz="2400">
                <a:latin typeface="Courier New" pitchFamily="49" charset="0"/>
                <a:ea typeface="標楷體" pitchFamily="65" charset="-120"/>
              </a:rPr>
              <a:t> a leap year\n", yy);</a:t>
            </a:r>
            <a:endParaRPr kumimoji="0" lang="en-US" altLang="zh-TW" sz="2400">
              <a:ea typeface="標楷體" pitchFamily="65" charset="-120"/>
            </a:endParaRPr>
          </a:p>
        </p:txBody>
      </p:sp>
      <p:sp>
        <p:nvSpPr>
          <p:cNvPr id="189445" name="Text Box 5"/>
          <p:cNvSpPr txBox="1">
            <a:spLocks noChangeArrowheads="1"/>
          </p:cNvSpPr>
          <p:nvPr/>
        </p:nvSpPr>
        <p:spPr bwMode="auto">
          <a:xfrm>
            <a:off x="5651500" y="981075"/>
            <a:ext cx="3492500" cy="1981200"/>
          </a:xfrm>
          <a:prstGeom prst="rect">
            <a:avLst/>
          </a:prstGeom>
          <a:noFill/>
          <a:ln w="9525">
            <a:solidFill>
              <a:srgbClr val="000000"/>
            </a:solidFill>
            <a:miter lim="800000"/>
            <a:headEnd/>
            <a:tailEnd/>
          </a:ln>
        </p:spPr>
        <p:txBody>
          <a:bodyPr/>
          <a:lstStyle/>
          <a:p>
            <a:pPr eaLnBrk="0" hangingPunct="0"/>
            <a:r>
              <a:rPr kumimoji="0" lang="en-US" altLang="zh-TW" sz="2400">
                <a:ea typeface="標楷體" pitchFamily="65" charset="-120"/>
              </a:rPr>
              <a:t>Input a year</a:t>
            </a:r>
            <a:r>
              <a:rPr kumimoji="0" lang="zh-TW" altLang="en-US" sz="2400">
                <a:ea typeface="標楷體" pitchFamily="65" charset="-120"/>
              </a:rPr>
              <a:t>：</a:t>
            </a:r>
            <a:r>
              <a:rPr kumimoji="0" lang="en-US" altLang="zh-TW" sz="2400">
                <a:solidFill>
                  <a:srgbClr val="FF3300"/>
                </a:solidFill>
                <a:ea typeface="標楷體" pitchFamily="65" charset="-120"/>
              </a:rPr>
              <a:t>1900</a:t>
            </a:r>
          </a:p>
          <a:p>
            <a:pPr eaLnBrk="0" hangingPunct="0"/>
            <a:endParaRPr kumimoji="0" lang="en-US" altLang="zh-TW" sz="2400">
              <a:ea typeface="標楷體" pitchFamily="65" charset="-120"/>
            </a:endParaRPr>
          </a:p>
          <a:p>
            <a:pPr eaLnBrk="0" hangingPunct="0"/>
            <a:endParaRPr kumimoji="0" lang="en-US" altLang="zh-TW" sz="2400">
              <a:ea typeface="標楷體" pitchFamily="65" charset="-120"/>
            </a:endParaRPr>
          </a:p>
          <a:p>
            <a:pPr eaLnBrk="0" hangingPunct="0"/>
            <a:r>
              <a:rPr kumimoji="0" lang="en-US" altLang="zh-TW" sz="2400">
                <a:ea typeface="標楷體" pitchFamily="65" charset="-120"/>
              </a:rPr>
              <a:t>Input a year</a:t>
            </a:r>
            <a:r>
              <a:rPr kumimoji="0" lang="zh-TW" altLang="en-US" sz="2400">
                <a:ea typeface="標楷體" pitchFamily="65" charset="-120"/>
              </a:rPr>
              <a:t>：</a:t>
            </a:r>
            <a:r>
              <a:rPr kumimoji="0" lang="en-US" altLang="zh-TW" sz="2400">
                <a:solidFill>
                  <a:srgbClr val="FF3300"/>
                </a:solidFill>
                <a:ea typeface="標楷體" pitchFamily="65" charset="-120"/>
              </a:rPr>
              <a:t>2000</a:t>
            </a:r>
          </a:p>
          <a:p>
            <a:pPr eaLnBrk="0" hangingPunct="0"/>
            <a:endParaRPr kumimoji="0" lang="en-US" altLang="zh-TW" sz="2400">
              <a:ea typeface="標楷體" pitchFamily="65" charset="-120"/>
            </a:endParaRPr>
          </a:p>
        </p:txBody>
      </p:sp>
      <p:sp>
        <p:nvSpPr>
          <p:cNvPr id="189448" name="Text Box 8"/>
          <p:cNvSpPr txBox="1">
            <a:spLocks noChangeArrowheads="1"/>
          </p:cNvSpPr>
          <p:nvPr/>
        </p:nvSpPr>
        <p:spPr bwMode="auto">
          <a:xfrm>
            <a:off x="682625" y="3644900"/>
            <a:ext cx="5184775" cy="825500"/>
          </a:xfrm>
          <a:prstGeom prst="rect">
            <a:avLst/>
          </a:prstGeom>
          <a:solidFill>
            <a:srgbClr val="FFFFFF"/>
          </a:solidFill>
          <a:ln w="9525">
            <a:noFill/>
            <a:miter lim="800000"/>
            <a:headEnd/>
            <a:tailEnd/>
          </a:ln>
        </p:spPr>
        <p:txBody>
          <a:bodyPr/>
          <a:lstStyle/>
          <a:p>
            <a:pPr marL="457200" indent="-457200" eaLnBrk="0" hangingPunct="0">
              <a:buFont typeface="Times New Roman" pitchFamily="18" charset="0"/>
              <a:buNone/>
            </a:pPr>
            <a:r>
              <a:rPr kumimoji="0" lang="en-US" altLang="zh-TW" sz="2400">
                <a:latin typeface="Courier New" pitchFamily="49" charset="0"/>
                <a:ea typeface="標楷體" pitchFamily="65" charset="-120"/>
              </a:rPr>
              <a:t>if(</a:t>
            </a:r>
            <a:r>
              <a:rPr kumimoji="0" lang="en-US" altLang="zh-TW" sz="2400" u="sng">
                <a:solidFill>
                  <a:srgbClr val="FF3300"/>
                </a:solidFill>
                <a:latin typeface="Courier New" pitchFamily="49" charset="0"/>
                <a:ea typeface="標楷體" pitchFamily="65" charset="-120"/>
              </a:rPr>
              <a:t>(yy%400==0)</a:t>
            </a:r>
            <a:r>
              <a:rPr kumimoji="0" lang="en-US" altLang="zh-TW" sz="2400">
                <a:solidFill>
                  <a:srgbClr val="FF3300"/>
                </a:solidFill>
                <a:latin typeface="Courier New" pitchFamily="49" charset="0"/>
                <a:ea typeface="標楷體" pitchFamily="65" charset="-120"/>
              </a:rPr>
              <a:t>||</a:t>
            </a:r>
          </a:p>
          <a:p>
            <a:pPr marL="457200" indent="-457200" eaLnBrk="0" hangingPunct="0">
              <a:buFont typeface="Times New Roman" pitchFamily="18" charset="0"/>
              <a:buNone/>
            </a:pPr>
            <a:r>
              <a:rPr kumimoji="0" lang="en-US" altLang="zh-TW" sz="2400">
                <a:solidFill>
                  <a:srgbClr val="FF3300"/>
                </a:solidFill>
                <a:latin typeface="Courier New" pitchFamily="49" charset="0"/>
                <a:ea typeface="標楷體" pitchFamily="65" charset="-120"/>
              </a:rPr>
              <a:t>	 </a:t>
            </a:r>
            <a:r>
              <a:rPr kumimoji="0" lang="en-US" altLang="zh-TW" sz="2400" u="sng">
                <a:solidFill>
                  <a:srgbClr val="006600"/>
                </a:solidFill>
                <a:latin typeface="Courier New" pitchFamily="49" charset="0"/>
                <a:ea typeface="標楷體" pitchFamily="65" charset="-120"/>
              </a:rPr>
              <a:t>(yy%4==0 &amp;&amp; yy%100!=0)</a:t>
            </a:r>
            <a:r>
              <a:rPr kumimoji="0" lang="en-US" altLang="zh-TW" sz="2400">
                <a:latin typeface="Courier New" pitchFamily="49" charset="0"/>
                <a:ea typeface="標楷體" pitchFamily="65" charset="-120"/>
              </a:rPr>
              <a:t>)</a:t>
            </a:r>
          </a:p>
        </p:txBody>
      </p:sp>
      <p:sp>
        <p:nvSpPr>
          <p:cNvPr id="189449"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89450" name="Text Box 10"/>
          <p:cNvSpPr txBox="1">
            <a:spLocks noChangeArrowheads="1"/>
          </p:cNvSpPr>
          <p:nvPr/>
        </p:nvSpPr>
        <p:spPr bwMode="auto">
          <a:xfrm>
            <a:off x="5867400" y="1341438"/>
            <a:ext cx="3097088" cy="1582737"/>
          </a:xfrm>
          <a:prstGeom prst="rect">
            <a:avLst/>
          </a:prstGeom>
          <a:noFill/>
          <a:ln w="9525">
            <a:noFill/>
            <a:miter lim="800000"/>
            <a:headEnd/>
            <a:tailEnd/>
          </a:ln>
        </p:spPr>
        <p:txBody>
          <a:bodyPr/>
          <a:lstStyle/>
          <a:p>
            <a:pPr eaLnBrk="0" hangingPunct="0"/>
            <a:r>
              <a:rPr kumimoji="0" lang="en-US" altLang="zh-TW" sz="2400" dirty="0">
                <a:ea typeface="標楷體" pitchFamily="65" charset="-120"/>
              </a:rPr>
              <a:t>1900 </a:t>
            </a:r>
            <a:r>
              <a:rPr kumimoji="0" lang="en-US" altLang="zh-TW" sz="2400" dirty="0">
                <a:solidFill>
                  <a:srgbClr val="FF3300"/>
                </a:solidFill>
                <a:ea typeface="標楷體" pitchFamily="65" charset="-120"/>
              </a:rPr>
              <a:t>is not</a:t>
            </a:r>
            <a:r>
              <a:rPr kumimoji="0" lang="en-US" altLang="zh-TW" sz="2400" dirty="0">
                <a:ea typeface="標楷體" pitchFamily="65" charset="-120"/>
              </a:rPr>
              <a:t> a leap year</a:t>
            </a:r>
          </a:p>
          <a:p>
            <a:pPr eaLnBrk="0" hangingPunct="0"/>
            <a:endParaRPr kumimoji="0" lang="en-US" altLang="zh-TW" sz="2400" dirty="0">
              <a:ea typeface="標楷體" pitchFamily="65" charset="-120"/>
            </a:endParaRPr>
          </a:p>
          <a:p>
            <a:pPr eaLnBrk="0" hangingPunct="0"/>
            <a:endParaRPr kumimoji="0" lang="en-US" altLang="zh-TW" sz="2400" dirty="0">
              <a:ea typeface="標楷體" pitchFamily="65" charset="-120"/>
            </a:endParaRPr>
          </a:p>
          <a:p>
            <a:pPr eaLnBrk="0" hangingPunct="0"/>
            <a:r>
              <a:rPr kumimoji="0" lang="en-US" altLang="zh-TW" sz="2400" dirty="0">
                <a:ea typeface="標楷體" pitchFamily="65" charset="-120"/>
              </a:rPr>
              <a:t>2000 </a:t>
            </a:r>
            <a:r>
              <a:rPr kumimoji="0" lang="en-US" altLang="zh-TW" sz="2400" dirty="0">
                <a:solidFill>
                  <a:srgbClr val="FF3300"/>
                </a:solidFill>
                <a:ea typeface="標楷體" pitchFamily="65" charset="-120"/>
              </a:rPr>
              <a:t>is</a:t>
            </a:r>
            <a:r>
              <a:rPr kumimoji="0" lang="en-US" altLang="zh-TW" sz="2400" dirty="0">
                <a:ea typeface="標楷體" pitchFamily="65" charset="-120"/>
              </a:rPr>
              <a:t> a leap year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9445"/>
                                        </p:tgtEl>
                                        <p:attrNameLst>
                                          <p:attrName>style.visibility</p:attrName>
                                        </p:attrNameLst>
                                      </p:cBhvr>
                                      <p:to>
                                        <p:strVal val="visible"/>
                                      </p:to>
                                    </p:set>
                                    <p:anim calcmode="lin" valueType="num">
                                      <p:cBhvr>
                                        <p:cTn id="7" dur="500" fill="hold"/>
                                        <p:tgtEl>
                                          <p:spTgt spid="189445"/>
                                        </p:tgtEl>
                                        <p:attrNameLst>
                                          <p:attrName>ppt_w</p:attrName>
                                        </p:attrNameLst>
                                      </p:cBhvr>
                                      <p:tavLst>
                                        <p:tav tm="0">
                                          <p:val>
                                            <p:fltVal val="0"/>
                                          </p:val>
                                        </p:tav>
                                        <p:tav tm="100000">
                                          <p:val>
                                            <p:strVal val="#ppt_w"/>
                                          </p:val>
                                        </p:tav>
                                      </p:tavLst>
                                    </p:anim>
                                    <p:anim calcmode="lin" valueType="num">
                                      <p:cBhvr>
                                        <p:cTn id="8" dur="500" fill="hold"/>
                                        <p:tgtEl>
                                          <p:spTgt spid="18944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9450"/>
                                        </p:tgtEl>
                                        <p:attrNameLst>
                                          <p:attrName>style.visibility</p:attrName>
                                        </p:attrNameLst>
                                      </p:cBhvr>
                                      <p:to>
                                        <p:strVal val="visible"/>
                                      </p:to>
                                    </p:set>
                                    <p:anim calcmode="lin" valueType="num">
                                      <p:cBhvr>
                                        <p:cTn id="13" dur="500" fill="hold"/>
                                        <p:tgtEl>
                                          <p:spTgt spid="189450"/>
                                        </p:tgtEl>
                                        <p:attrNameLst>
                                          <p:attrName>ppt_w</p:attrName>
                                        </p:attrNameLst>
                                      </p:cBhvr>
                                      <p:tavLst>
                                        <p:tav tm="0">
                                          <p:val>
                                            <p:fltVal val="0"/>
                                          </p:val>
                                        </p:tav>
                                        <p:tav tm="100000">
                                          <p:val>
                                            <p:strVal val="#ppt_w"/>
                                          </p:val>
                                        </p:tav>
                                      </p:tavLst>
                                    </p:anim>
                                    <p:anim calcmode="lin" valueType="num">
                                      <p:cBhvr>
                                        <p:cTn id="14" dur="500" fill="hold"/>
                                        <p:tgtEl>
                                          <p:spTgt spid="189450"/>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89448"/>
                                        </p:tgtEl>
                                        <p:attrNameLst>
                                          <p:attrName>style.visibility</p:attrName>
                                        </p:attrNameLst>
                                      </p:cBhvr>
                                      <p:to>
                                        <p:strVal val="visible"/>
                                      </p:to>
                                    </p:set>
                                    <p:anim calcmode="lin" valueType="num">
                                      <p:cBhvr>
                                        <p:cTn id="19" dur="500" fill="hold"/>
                                        <p:tgtEl>
                                          <p:spTgt spid="189448"/>
                                        </p:tgtEl>
                                        <p:attrNameLst>
                                          <p:attrName>ppt_w</p:attrName>
                                        </p:attrNameLst>
                                      </p:cBhvr>
                                      <p:tavLst>
                                        <p:tav tm="0">
                                          <p:val>
                                            <p:fltVal val="0"/>
                                          </p:val>
                                        </p:tav>
                                        <p:tav tm="100000">
                                          <p:val>
                                            <p:strVal val="#ppt_w"/>
                                          </p:val>
                                        </p:tav>
                                      </p:tavLst>
                                    </p:anim>
                                    <p:anim calcmode="lin" valueType="num">
                                      <p:cBhvr>
                                        <p:cTn id="20" dur="500" fill="hold"/>
                                        <p:tgtEl>
                                          <p:spTgt spid="1894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48" grpId="0" animBg="1"/>
      <p:bldP spid="189450"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C1FF453D-1ACD-467A-B6E2-B93C19597457}" type="slidenum">
              <a:rPr lang="en-US" altLang="zh-TW"/>
              <a:pPr/>
              <a:t>127</a:t>
            </a:fld>
            <a:endParaRPr lang="en-US" altLang="zh-TW"/>
          </a:p>
        </p:txBody>
      </p:sp>
      <p:sp>
        <p:nvSpPr>
          <p:cNvPr id="190466" name="Rectangle 2"/>
          <p:cNvSpPr>
            <a:spLocks noGrp="1" noChangeArrowheads="1"/>
          </p:cNvSpPr>
          <p:nvPr>
            <p:ph type="body" idx="1"/>
          </p:nvPr>
        </p:nvSpPr>
        <p:spPr>
          <a:xfrm>
            <a:off x="685800" y="1524000"/>
            <a:ext cx="3958208" cy="5105400"/>
          </a:xfrm>
        </p:spPr>
        <p:txBody>
          <a:bodyPr/>
          <a:lstStyle/>
          <a:p>
            <a:pPr>
              <a:lnSpc>
                <a:spcPct val="90000"/>
              </a:lnSpc>
            </a:pPr>
            <a:r>
              <a:rPr lang="zh-TW" altLang="en-US" sz="2800" dirty="0"/>
              <a:t>語法二</a:t>
            </a:r>
            <a:endParaRPr lang="zh-TW" altLang="en-US" sz="2400" dirty="0">
              <a:ea typeface="新細明體" pitchFamily="18" charset="-120"/>
            </a:endParaRPr>
          </a:p>
          <a:p>
            <a:pPr>
              <a:lnSpc>
                <a:spcPct val="90000"/>
              </a:lnSpc>
              <a:buFontTx/>
              <a:buNone/>
            </a:pPr>
            <a:r>
              <a:rPr lang="zh-TW" altLang="en-US" sz="2400" dirty="0"/>
              <a:t>	</a:t>
            </a:r>
            <a:r>
              <a:rPr lang="en-US" altLang="zh-TW" sz="2400" dirty="0">
                <a:solidFill>
                  <a:srgbClr val="FF3300"/>
                </a:solidFill>
              </a:rPr>
              <a:t>if</a:t>
            </a:r>
            <a:r>
              <a:rPr lang="en-US" altLang="zh-TW" sz="2400" dirty="0"/>
              <a:t> (</a:t>
            </a:r>
            <a:r>
              <a:rPr lang="zh-TW" altLang="en-US" sz="2400" dirty="0"/>
              <a:t>條件運算式</a:t>
            </a:r>
            <a:r>
              <a:rPr lang="en-US" altLang="zh-TW" sz="2400" dirty="0"/>
              <a:t>)</a:t>
            </a:r>
            <a:r>
              <a:rPr lang="en-US" altLang="zh-TW" sz="2400" dirty="0">
                <a:solidFill>
                  <a:srgbClr val="FF3300"/>
                </a:solidFill>
              </a:rPr>
              <a:t>{</a:t>
            </a:r>
            <a:endParaRPr lang="en-US" altLang="zh-TW" sz="2400" dirty="0">
              <a:solidFill>
                <a:srgbClr val="FF3300"/>
              </a:solidFill>
              <a:ea typeface="新細明體" pitchFamily="18" charset="-120"/>
            </a:endParaRPr>
          </a:p>
          <a:p>
            <a:pPr>
              <a:lnSpc>
                <a:spcPct val="90000"/>
              </a:lnSpc>
              <a:buFontTx/>
              <a:buNone/>
            </a:pPr>
            <a:r>
              <a:rPr lang="en-US" altLang="zh-TW" sz="2400" dirty="0"/>
              <a:t>    		</a:t>
            </a:r>
            <a:r>
              <a:rPr lang="zh-TW" altLang="en-US" sz="2400" dirty="0"/>
              <a:t>敘述 </a:t>
            </a:r>
            <a:r>
              <a:rPr lang="en-US" altLang="zh-TW" sz="2400" dirty="0"/>
              <a:t>1 ;</a:t>
            </a:r>
            <a:endParaRPr lang="en-US" altLang="zh-TW" sz="2400" dirty="0">
              <a:ea typeface="新細明體" pitchFamily="18" charset="-120"/>
            </a:endParaRPr>
          </a:p>
          <a:p>
            <a:pPr>
              <a:lnSpc>
                <a:spcPct val="90000"/>
              </a:lnSpc>
              <a:buFontTx/>
              <a:buNone/>
            </a:pPr>
            <a:r>
              <a:rPr lang="en-US" altLang="zh-TW" sz="2400" dirty="0"/>
              <a:t>    		</a:t>
            </a:r>
            <a:r>
              <a:rPr lang="zh-TW" altLang="en-US" sz="2400" dirty="0"/>
              <a:t>敘述 </a:t>
            </a:r>
            <a:r>
              <a:rPr lang="en-US" altLang="zh-TW" sz="2400" dirty="0"/>
              <a:t>2 ;</a:t>
            </a:r>
            <a:endParaRPr lang="en-US" altLang="zh-TW" sz="2400" dirty="0">
              <a:ea typeface="新細明體" pitchFamily="18" charset="-120"/>
            </a:endParaRPr>
          </a:p>
          <a:p>
            <a:pPr>
              <a:lnSpc>
                <a:spcPct val="90000"/>
              </a:lnSpc>
              <a:buFontTx/>
              <a:buNone/>
            </a:pPr>
            <a:r>
              <a:rPr lang="en-US" altLang="zh-TW" sz="2400" dirty="0">
                <a:ea typeface="新細明體" pitchFamily="18" charset="-120"/>
              </a:rPr>
              <a:t>		</a:t>
            </a:r>
            <a:r>
              <a:rPr lang="zh-TW" altLang="en-US" sz="2400" dirty="0">
                <a:ea typeface="新細明體" pitchFamily="18" charset="-120"/>
              </a:rPr>
              <a:t>．．．</a:t>
            </a:r>
          </a:p>
          <a:p>
            <a:pPr>
              <a:lnSpc>
                <a:spcPct val="90000"/>
              </a:lnSpc>
              <a:buFontTx/>
              <a:buNone/>
            </a:pPr>
            <a:r>
              <a:rPr lang="zh-TW" altLang="en-US" sz="2400" dirty="0"/>
              <a:t>    		敘述 </a:t>
            </a:r>
            <a:r>
              <a:rPr lang="en-US" altLang="zh-TW" sz="2400" dirty="0"/>
              <a:t>n ;</a:t>
            </a:r>
            <a:endParaRPr lang="en-US" altLang="zh-TW" sz="2400" dirty="0">
              <a:ea typeface="新細明體" pitchFamily="18" charset="-120"/>
            </a:endParaRPr>
          </a:p>
          <a:p>
            <a:pPr>
              <a:lnSpc>
                <a:spcPct val="90000"/>
              </a:lnSpc>
              <a:buFontTx/>
              <a:buNone/>
            </a:pPr>
            <a:r>
              <a:rPr lang="en-US" altLang="zh-TW" sz="2400" dirty="0"/>
              <a:t>	</a:t>
            </a:r>
            <a:r>
              <a:rPr lang="en-US" altLang="zh-TW" sz="2400" dirty="0">
                <a:solidFill>
                  <a:srgbClr val="FF3300"/>
                </a:solidFill>
              </a:rPr>
              <a:t>}else {</a:t>
            </a:r>
            <a:endParaRPr lang="en-US" altLang="zh-TW" sz="2400" dirty="0">
              <a:solidFill>
                <a:srgbClr val="FF3300"/>
              </a:solidFill>
              <a:ea typeface="新細明體" pitchFamily="18" charset="-120"/>
            </a:endParaRPr>
          </a:p>
          <a:p>
            <a:pPr>
              <a:lnSpc>
                <a:spcPct val="90000"/>
              </a:lnSpc>
              <a:buFontTx/>
              <a:buNone/>
            </a:pPr>
            <a:r>
              <a:rPr lang="en-US" altLang="zh-TW" sz="2400" dirty="0"/>
              <a:t>    		</a:t>
            </a:r>
            <a:r>
              <a:rPr lang="zh-TW" altLang="en-US" sz="2400" dirty="0"/>
              <a:t>敘述 </a:t>
            </a:r>
            <a:r>
              <a:rPr lang="en-US" altLang="zh-TW" sz="2400" dirty="0"/>
              <a:t>a ;</a:t>
            </a:r>
            <a:endParaRPr lang="en-US" altLang="zh-TW" sz="2400" dirty="0">
              <a:ea typeface="新細明體" pitchFamily="18" charset="-120"/>
            </a:endParaRPr>
          </a:p>
          <a:p>
            <a:pPr>
              <a:lnSpc>
                <a:spcPct val="90000"/>
              </a:lnSpc>
              <a:buFontTx/>
              <a:buNone/>
            </a:pPr>
            <a:r>
              <a:rPr lang="en-US" altLang="zh-TW" sz="2400" dirty="0"/>
              <a:t>    		</a:t>
            </a:r>
            <a:r>
              <a:rPr lang="zh-TW" altLang="en-US" sz="2400" dirty="0"/>
              <a:t>敘述 </a:t>
            </a:r>
            <a:r>
              <a:rPr lang="en-US" altLang="zh-TW" sz="2400" dirty="0"/>
              <a:t>b ;</a:t>
            </a:r>
            <a:endParaRPr lang="en-US" altLang="zh-TW" sz="2400" dirty="0">
              <a:ea typeface="新細明體" pitchFamily="18" charset="-120"/>
            </a:endParaRPr>
          </a:p>
          <a:p>
            <a:pPr>
              <a:lnSpc>
                <a:spcPct val="90000"/>
              </a:lnSpc>
              <a:buFontTx/>
              <a:buNone/>
            </a:pPr>
            <a:r>
              <a:rPr lang="en-US" altLang="zh-TW" sz="2400" dirty="0">
                <a:ea typeface="新細明體" pitchFamily="18" charset="-120"/>
              </a:rPr>
              <a:t>		</a:t>
            </a:r>
            <a:r>
              <a:rPr lang="zh-TW" altLang="en-US" sz="2400" dirty="0">
                <a:ea typeface="新細明體" pitchFamily="18" charset="-120"/>
              </a:rPr>
              <a:t>．．．</a:t>
            </a:r>
          </a:p>
          <a:p>
            <a:pPr>
              <a:lnSpc>
                <a:spcPct val="90000"/>
              </a:lnSpc>
              <a:buFontTx/>
              <a:buNone/>
            </a:pPr>
            <a:r>
              <a:rPr lang="zh-TW" altLang="en-US" sz="2400" dirty="0"/>
              <a:t>    		敘述 </a:t>
            </a:r>
            <a:r>
              <a:rPr lang="en-US" altLang="zh-TW" sz="2400" dirty="0"/>
              <a:t>z ;</a:t>
            </a:r>
            <a:endParaRPr lang="en-US" altLang="zh-TW" sz="2400" dirty="0">
              <a:ea typeface="新細明體" pitchFamily="18" charset="-120"/>
            </a:endParaRPr>
          </a:p>
          <a:p>
            <a:pPr>
              <a:lnSpc>
                <a:spcPct val="90000"/>
              </a:lnSpc>
              <a:buFontTx/>
              <a:buNone/>
            </a:pPr>
            <a:r>
              <a:rPr lang="en-US" altLang="zh-TW" sz="2400" dirty="0"/>
              <a:t>	</a:t>
            </a:r>
            <a:r>
              <a:rPr lang="en-US" altLang="zh-TW" sz="2400" dirty="0">
                <a:solidFill>
                  <a:srgbClr val="FF3300"/>
                </a:solidFill>
              </a:rPr>
              <a:t>}</a:t>
            </a:r>
            <a:r>
              <a:rPr lang="en-US" altLang="zh-TW" sz="2400" dirty="0"/>
              <a:t> </a:t>
            </a:r>
          </a:p>
        </p:txBody>
      </p:sp>
      <p:sp>
        <p:nvSpPr>
          <p:cNvPr id="190467" name="Rectangle 3"/>
          <p:cNvSpPr>
            <a:spLocks noGrp="1" noChangeArrowheads="1"/>
          </p:cNvSpPr>
          <p:nvPr>
            <p:ph type="title"/>
          </p:nvPr>
        </p:nvSpPr>
        <p:spPr>
          <a:xfrm>
            <a:off x="838200" y="609600"/>
            <a:ext cx="7620000" cy="914400"/>
          </a:xfrm>
          <a:noFill/>
          <a:ln/>
        </p:spPr>
        <p:txBody>
          <a:bodyPr/>
          <a:lstStyle/>
          <a:p>
            <a:r>
              <a:rPr lang="en-US" altLang="zh-TW" sz="3600"/>
              <a:t>if-else </a:t>
            </a:r>
            <a:r>
              <a:rPr lang="zh-TW" altLang="en-US" sz="3600">
                <a:solidFill>
                  <a:srgbClr val="FF0000"/>
                </a:solidFill>
              </a:rPr>
              <a:t>兩重</a:t>
            </a:r>
            <a:r>
              <a:rPr lang="zh-TW" altLang="en-US" sz="3600"/>
              <a:t>條件選擇</a:t>
            </a:r>
            <a:r>
              <a:rPr lang="zh-TW" altLang="en-US" sz="3600" b="1" i="1"/>
              <a:t> </a:t>
            </a:r>
          </a:p>
        </p:txBody>
      </p:sp>
      <p:sp>
        <p:nvSpPr>
          <p:cNvPr id="190469"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90470" name="Rectangle 6"/>
          <p:cNvSpPr>
            <a:spLocks noChangeArrowheads="1"/>
          </p:cNvSpPr>
          <p:nvPr/>
        </p:nvSpPr>
        <p:spPr bwMode="auto">
          <a:xfrm>
            <a:off x="1476375" y="2349500"/>
            <a:ext cx="1873250" cy="1655763"/>
          </a:xfrm>
          <a:prstGeom prst="rect">
            <a:avLst/>
          </a:prstGeom>
          <a:noFill/>
          <a:ln w="38100">
            <a:solidFill>
              <a:srgbClr val="0000CC"/>
            </a:solidFill>
            <a:miter lim="800000"/>
            <a:headEnd/>
            <a:tailEnd/>
          </a:ln>
          <a:effectLst/>
        </p:spPr>
        <p:txBody>
          <a:bodyPr wrap="none" anchor="ctr"/>
          <a:lstStyle/>
          <a:p>
            <a:endParaRPr lang="zh-TW" altLang="en-US"/>
          </a:p>
        </p:txBody>
      </p:sp>
      <p:sp>
        <p:nvSpPr>
          <p:cNvPr id="190471" name="Rectangle 7"/>
          <p:cNvSpPr>
            <a:spLocks noChangeArrowheads="1"/>
          </p:cNvSpPr>
          <p:nvPr/>
        </p:nvSpPr>
        <p:spPr bwMode="auto">
          <a:xfrm>
            <a:off x="1476375" y="4437063"/>
            <a:ext cx="1873250" cy="1655762"/>
          </a:xfrm>
          <a:prstGeom prst="rect">
            <a:avLst/>
          </a:prstGeom>
          <a:noFill/>
          <a:ln w="38100">
            <a:solidFill>
              <a:srgbClr val="0000CC"/>
            </a:solidFill>
            <a:miter lim="800000"/>
            <a:headEnd/>
            <a:tailEnd/>
          </a:ln>
          <a:effectLst/>
        </p:spPr>
        <p:txBody>
          <a:bodyPr wrap="none" anchor="ctr"/>
          <a:lstStyle/>
          <a:p>
            <a:endParaRPr lang="zh-TW" altLang="en-US"/>
          </a:p>
        </p:txBody>
      </p:sp>
      <p:sp>
        <p:nvSpPr>
          <p:cNvPr id="9" name="Rectangle 2"/>
          <p:cNvSpPr txBox="1">
            <a:spLocks noChangeArrowheads="1"/>
          </p:cNvSpPr>
          <p:nvPr/>
        </p:nvSpPr>
        <p:spPr bwMode="auto">
          <a:xfrm>
            <a:off x="4211960" y="1988840"/>
            <a:ext cx="3958208" cy="4608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rgbClr val="FF3300"/>
                </a:solidFill>
                <a:effectLst/>
                <a:uLnTx/>
                <a:uFillTx/>
                <a:latin typeface="+mn-lt"/>
                <a:ea typeface="+mn-ea"/>
                <a:cs typeface="+mn-cs"/>
              </a:rPr>
              <a:t>if</a:t>
            </a: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(condition)</a:t>
            </a:r>
            <a:r>
              <a:rPr kumimoji="1" lang="en-US" altLang="zh-TW" sz="2400" b="0" i="0" u="none" strike="noStrike" kern="0" cap="none" spc="0" normalizeH="0" baseline="0" noProof="0" dirty="0" smtClean="0">
                <a:ln>
                  <a:noFill/>
                </a:ln>
                <a:solidFill>
                  <a:srgbClr val="FF3300"/>
                </a:solidFill>
                <a:effectLst/>
                <a:uLnTx/>
                <a:uFillTx/>
                <a:latin typeface="+mn-lt"/>
                <a:ea typeface="+mn-ea"/>
                <a:cs typeface="+mn-cs"/>
              </a:rPr>
              <a:t>{</a:t>
            </a:r>
            <a:endParaRPr kumimoji="1" lang="en-US" altLang="zh-TW" sz="2400" b="0" i="0" u="none" strike="noStrike" kern="0" cap="none" spc="0" normalizeH="0" baseline="0" noProof="0" dirty="0" smtClean="0">
              <a:ln>
                <a:noFill/>
              </a:ln>
              <a:solidFill>
                <a:srgbClr val="FF3300"/>
              </a:solidFill>
              <a:effectLst/>
              <a:uLnTx/>
              <a:uFillTx/>
              <a:latin typeface="+mn-lt"/>
              <a:ea typeface="新細明體" pitchFamily="18" charset="-120"/>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a:t>
            </a:r>
            <a:r>
              <a:rPr lang="en-US" altLang="zh-TW" sz="2400" kern="0" dirty="0" smtClean="0">
                <a:latin typeface="+mn-lt"/>
                <a:ea typeface="+mn-ea"/>
              </a:rPr>
              <a:t>statement</a:t>
            </a: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1 ;</a:t>
            </a:r>
            <a:endParaRPr kumimoji="1" lang="en-US" altLang="zh-TW" sz="2400" b="0" i="0" u="none" strike="noStrike" kern="0" cap="none" spc="0" normalizeH="0" baseline="0" noProof="0" dirty="0" smtClean="0">
              <a:ln>
                <a:noFill/>
              </a:ln>
              <a:solidFill>
                <a:schemeClr val="tx1"/>
              </a:solidFill>
              <a:effectLst/>
              <a:uLnTx/>
              <a:uFillTx/>
              <a:latin typeface="+mn-lt"/>
              <a:ea typeface="新細明體" pitchFamily="18" charset="-120"/>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a:t>
            </a:r>
            <a:r>
              <a:rPr lang="en-US" altLang="zh-TW" sz="2400" kern="0" dirty="0" smtClean="0">
                <a:latin typeface="+mn-lt"/>
                <a:ea typeface="+mn-ea"/>
              </a:rPr>
              <a:t>statement</a:t>
            </a: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2 ;</a:t>
            </a:r>
            <a:endParaRPr kumimoji="1" lang="en-US" altLang="zh-TW" sz="2400" b="0" i="0" u="none" strike="noStrike" kern="0" cap="none" spc="0" normalizeH="0" baseline="0" noProof="0" dirty="0" smtClean="0">
              <a:ln>
                <a:noFill/>
              </a:ln>
              <a:solidFill>
                <a:schemeClr val="tx1"/>
              </a:solidFill>
              <a:effectLst/>
              <a:uLnTx/>
              <a:uFillTx/>
              <a:latin typeface="+mn-lt"/>
              <a:ea typeface="新細明體" pitchFamily="18" charset="-120"/>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1" lang="en-US" altLang="zh-TW" sz="2400" b="0" i="0" u="none" strike="noStrike" kern="0" cap="none" spc="0" normalizeH="0" baseline="0" noProof="0" dirty="0" smtClean="0">
                <a:ln>
                  <a:noFill/>
                </a:ln>
                <a:solidFill>
                  <a:schemeClr val="tx1"/>
                </a:solidFill>
                <a:effectLst/>
                <a:uLnTx/>
                <a:uFillTx/>
                <a:latin typeface="+mn-lt"/>
                <a:ea typeface="新細明體" pitchFamily="18" charset="-120"/>
                <a:cs typeface="+mn-cs"/>
              </a:rPr>
              <a:t>		</a:t>
            </a:r>
            <a:r>
              <a:rPr kumimoji="1" lang="zh-TW" altLang="en-US" sz="2400" b="0" i="0" u="none" strike="noStrike" kern="0" cap="none" spc="0" normalizeH="0" baseline="0" noProof="0" dirty="0" smtClean="0">
                <a:ln>
                  <a:noFill/>
                </a:ln>
                <a:solidFill>
                  <a:schemeClr val="tx1"/>
                </a:solidFill>
                <a:effectLst/>
                <a:uLnTx/>
                <a:uFillTx/>
                <a:latin typeface="+mn-lt"/>
                <a:ea typeface="新細明體" pitchFamily="18" charset="-120"/>
                <a:cs typeface="+mn-cs"/>
              </a:rPr>
              <a:t>．．．</a:t>
            </a:r>
          </a:p>
          <a:p>
            <a:pPr marL="342900" lvl="0" indent="-342900">
              <a:lnSpc>
                <a:spcPct val="90000"/>
              </a:lnSpc>
              <a:spcBef>
                <a:spcPct val="20000"/>
              </a:spcBef>
            </a:pP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lang="en-US" altLang="zh-TW" sz="2400" kern="0" dirty="0" smtClean="0"/>
              <a:t>statement</a:t>
            </a: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n ;</a:t>
            </a:r>
            <a:endParaRPr kumimoji="1" lang="en-US" altLang="zh-TW" sz="2400" b="0" i="0" u="none" strike="noStrike" kern="0" cap="none" spc="0" normalizeH="0" baseline="0" noProof="0" dirty="0" smtClean="0">
              <a:ln>
                <a:noFill/>
              </a:ln>
              <a:solidFill>
                <a:schemeClr val="tx1"/>
              </a:solidFill>
              <a:effectLst/>
              <a:uLnTx/>
              <a:uFillTx/>
              <a:latin typeface="+mn-lt"/>
              <a:ea typeface="新細明體" pitchFamily="18" charset="-120"/>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rgbClr val="FF3300"/>
                </a:solidFill>
                <a:effectLst/>
                <a:uLnTx/>
                <a:uFillTx/>
                <a:latin typeface="+mn-lt"/>
                <a:ea typeface="+mn-ea"/>
                <a:cs typeface="+mn-cs"/>
              </a:rPr>
              <a:t>}else {</a:t>
            </a:r>
            <a:endParaRPr kumimoji="1" lang="en-US" altLang="zh-TW" sz="2400" b="0" i="0" u="none" strike="noStrike" kern="0" cap="none" spc="0" normalizeH="0" baseline="0" noProof="0" dirty="0" smtClean="0">
              <a:ln>
                <a:noFill/>
              </a:ln>
              <a:solidFill>
                <a:srgbClr val="FF3300"/>
              </a:solidFill>
              <a:effectLst/>
              <a:uLnTx/>
              <a:uFillTx/>
              <a:latin typeface="+mn-lt"/>
              <a:ea typeface="新細明體" pitchFamily="18" charset="-120"/>
              <a:cs typeface="+mn-cs"/>
            </a:endParaRPr>
          </a:p>
          <a:p>
            <a:pPr marL="342900" lvl="0" indent="-342900">
              <a:lnSpc>
                <a:spcPct val="90000"/>
              </a:lnSpc>
              <a:spcBef>
                <a:spcPct val="20000"/>
              </a:spcBef>
            </a:pP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a:t>
            </a:r>
            <a:r>
              <a:rPr lang="en-US" altLang="zh-TW" sz="2400" kern="0" dirty="0" smtClean="0"/>
              <a:t>statement</a:t>
            </a: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a ;</a:t>
            </a:r>
            <a:endParaRPr kumimoji="1" lang="en-US" altLang="zh-TW" sz="2400" b="0" i="0" u="none" strike="noStrike" kern="0" cap="none" spc="0" normalizeH="0" baseline="0" noProof="0" dirty="0" smtClean="0">
              <a:ln>
                <a:noFill/>
              </a:ln>
              <a:solidFill>
                <a:schemeClr val="tx1"/>
              </a:solidFill>
              <a:effectLst/>
              <a:uLnTx/>
              <a:uFillTx/>
              <a:latin typeface="+mn-lt"/>
              <a:ea typeface="新細明體" pitchFamily="18" charset="-120"/>
              <a:cs typeface="+mn-cs"/>
            </a:endParaRPr>
          </a:p>
          <a:p>
            <a:pPr marL="342900" lvl="0" indent="-342900">
              <a:lnSpc>
                <a:spcPct val="90000"/>
              </a:lnSpc>
              <a:spcBef>
                <a:spcPct val="20000"/>
              </a:spcBef>
            </a:pP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a:t>
            </a:r>
            <a:r>
              <a:rPr lang="en-US" altLang="zh-TW" sz="2400" kern="0" dirty="0" smtClean="0"/>
              <a:t>statement</a:t>
            </a: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b ;</a:t>
            </a:r>
            <a:endParaRPr kumimoji="1" lang="en-US" altLang="zh-TW" sz="2400" b="0" i="0" u="none" strike="noStrike" kern="0" cap="none" spc="0" normalizeH="0" baseline="0" noProof="0" dirty="0" smtClean="0">
              <a:ln>
                <a:noFill/>
              </a:ln>
              <a:solidFill>
                <a:schemeClr val="tx1"/>
              </a:solidFill>
              <a:effectLst/>
              <a:uLnTx/>
              <a:uFillTx/>
              <a:latin typeface="+mn-lt"/>
              <a:ea typeface="新細明體" pitchFamily="18" charset="-120"/>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1" lang="en-US" altLang="zh-TW" sz="2400" b="0" i="0" u="none" strike="noStrike" kern="0" cap="none" spc="0" normalizeH="0" baseline="0" noProof="0" dirty="0" smtClean="0">
                <a:ln>
                  <a:noFill/>
                </a:ln>
                <a:solidFill>
                  <a:schemeClr val="tx1"/>
                </a:solidFill>
                <a:effectLst/>
                <a:uLnTx/>
                <a:uFillTx/>
                <a:latin typeface="+mn-lt"/>
                <a:ea typeface="新細明體" pitchFamily="18" charset="-120"/>
                <a:cs typeface="+mn-cs"/>
              </a:rPr>
              <a:t>		</a:t>
            </a:r>
            <a:r>
              <a:rPr kumimoji="1" lang="zh-TW" altLang="en-US" sz="2400" b="0" i="0" u="none" strike="noStrike" kern="0" cap="none" spc="0" normalizeH="0" baseline="0" noProof="0" dirty="0" smtClean="0">
                <a:ln>
                  <a:noFill/>
                </a:ln>
                <a:solidFill>
                  <a:schemeClr val="tx1"/>
                </a:solidFill>
                <a:effectLst/>
                <a:uLnTx/>
                <a:uFillTx/>
                <a:latin typeface="+mn-lt"/>
                <a:ea typeface="新細明體" pitchFamily="18" charset="-120"/>
                <a:cs typeface="+mn-cs"/>
              </a:rPr>
              <a:t>．．．</a:t>
            </a:r>
          </a:p>
          <a:p>
            <a:pPr marL="342900" lvl="0" indent="-342900">
              <a:lnSpc>
                <a:spcPct val="90000"/>
              </a:lnSpc>
              <a:spcBef>
                <a:spcPct val="20000"/>
              </a:spcBef>
            </a:pP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lang="en-US" altLang="zh-TW" sz="2400" kern="0" dirty="0" smtClean="0"/>
              <a:t>statement</a:t>
            </a: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z ;</a:t>
            </a:r>
            <a:endParaRPr kumimoji="1" lang="en-US" altLang="zh-TW" sz="2400" b="0" i="0" u="none" strike="noStrike" kern="0" cap="none" spc="0" normalizeH="0" baseline="0" noProof="0" dirty="0" smtClean="0">
              <a:ln>
                <a:noFill/>
              </a:ln>
              <a:solidFill>
                <a:schemeClr val="tx1"/>
              </a:solidFill>
              <a:effectLst/>
              <a:uLnTx/>
              <a:uFillTx/>
              <a:latin typeface="+mn-lt"/>
              <a:ea typeface="新細明體" pitchFamily="18" charset="-120"/>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rgbClr val="FF3300"/>
                </a:solidFill>
                <a:effectLst/>
                <a:uLnTx/>
                <a:uFillTx/>
                <a:latin typeface="+mn-lt"/>
                <a:ea typeface="+mn-ea"/>
                <a:cs typeface="+mn-cs"/>
              </a:rPr>
              <a:t>}</a:t>
            </a: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0471"/>
                                        </p:tgtEl>
                                        <p:attrNameLst>
                                          <p:attrName>style.visibility</p:attrName>
                                        </p:attrNameLst>
                                      </p:cBhvr>
                                      <p:to>
                                        <p:strVal val="visible"/>
                                      </p:to>
                                    </p:set>
                                    <p:anim calcmode="lin" valueType="num">
                                      <p:cBhvr>
                                        <p:cTn id="7" dur="500" fill="hold"/>
                                        <p:tgtEl>
                                          <p:spTgt spid="190471"/>
                                        </p:tgtEl>
                                        <p:attrNameLst>
                                          <p:attrName>ppt_w</p:attrName>
                                        </p:attrNameLst>
                                      </p:cBhvr>
                                      <p:tavLst>
                                        <p:tav tm="0">
                                          <p:val>
                                            <p:fltVal val="0"/>
                                          </p:val>
                                        </p:tav>
                                        <p:tav tm="100000">
                                          <p:val>
                                            <p:strVal val="#ppt_w"/>
                                          </p:val>
                                        </p:tav>
                                      </p:tavLst>
                                    </p:anim>
                                    <p:anim calcmode="lin" valueType="num">
                                      <p:cBhvr>
                                        <p:cTn id="8" dur="500" fill="hold"/>
                                        <p:tgtEl>
                                          <p:spTgt spid="190471"/>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90470"/>
                                        </p:tgtEl>
                                        <p:attrNameLst>
                                          <p:attrName>style.visibility</p:attrName>
                                        </p:attrNameLst>
                                      </p:cBhvr>
                                      <p:to>
                                        <p:strVal val="visible"/>
                                      </p:to>
                                    </p:set>
                                    <p:anim calcmode="lin" valueType="num">
                                      <p:cBhvr>
                                        <p:cTn id="11" dur="500" fill="hold"/>
                                        <p:tgtEl>
                                          <p:spTgt spid="190470"/>
                                        </p:tgtEl>
                                        <p:attrNameLst>
                                          <p:attrName>ppt_w</p:attrName>
                                        </p:attrNameLst>
                                      </p:cBhvr>
                                      <p:tavLst>
                                        <p:tav tm="0">
                                          <p:val>
                                            <p:fltVal val="0"/>
                                          </p:val>
                                        </p:tav>
                                        <p:tav tm="100000">
                                          <p:val>
                                            <p:strVal val="#ppt_w"/>
                                          </p:val>
                                        </p:tav>
                                      </p:tavLst>
                                    </p:anim>
                                    <p:anim calcmode="lin" valueType="num">
                                      <p:cBhvr>
                                        <p:cTn id="12" dur="500" fill="hold"/>
                                        <p:tgtEl>
                                          <p:spTgt spid="19047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0" grpId="0" animBg="1"/>
      <p:bldP spid="190471"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927FB0D8-DB2E-4F78-852A-E6170516A480}" type="slidenum">
              <a:rPr lang="en-US" altLang="zh-TW"/>
              <a:pPr/>
              <a:t>128</a:t>
            </a:fld>
            <a:endParaRPr lang="en-US" altLang="zh-TW"/>
          </a:p>
        </p:txBody>
      </p:sp>
      <p:sp>
        <p:nvSpPr>
          <p:cNvPr id="191490" name="Rectangle 2"/>
          <p:cNvSpPr>
            <a:spLocks noGrp="1" noChangeArrowheads="1"/>
          </p:cNvSpPr>
          <p:nvPr>
            <p:ph type="body" idx="1"/>
          </p:nvPr>
        </p:nvSpPr>
        <p:spPr>
          <a:xfrm>
            <a:off x="685800" y="1524000"/>
            <a:ext cx="6981825" cy="4568825"/>
          </a:xfrm>
        </p:spPr>
        <p:txBody>
          <a:bodyPr/>
          <a:lstStyle/>
          <a:p>
            <a:r>
              <a:rPr lang="zh-TW" altLang="en-US" sz="2400">
                <a:latin typeface="Courier New" pitchFamily="49" charset="0"/>
              </a:rPr>
              <a:t>語法三 </a:t>
            </a:r>
          </a:p>
          <a:p>
            <a:pPr>
              <a:buFontTx/>
              <a:buNone/>
            </a:pPr>
            <a:r>
              <a:rPr lang="zh-TW" altLang="en-US" sz="2400">
                <a:latin typeface="Courier New" pitchFamily="49" charset="0"/>
              </a:rPr>
              <a:t>	</a:t>
            </a:r>
            <a:r>
              <a:rPr lang="en-US" altLang="zh-TW" sz="2400">
                <a:solidFill>
                  <a:srgbClr val="FF3300"/>
                </a:solidFill>
                <a:latin typeface="Courier New" pitchFamily="49" charset="0"/>
              </a:rPr>
              <a:t>if </a:t>
            </a:r>
            <a:r>
              <a:rPr lang="en-US" altLang="zh-TW" sz="2400">
                <a:latin typeface="Courier New" pitchFamily="49" charset="0"/>
              </a:rPr>
              <a:t>(</a:t>
            </a:r>
            <a:r>
              <a:rPr lang="zh-TW" altLang="en-US" sz="2400">
                <a:latin typeface="Courier New" pitchFamily="49" charset="0"/>
              </a:rPr>
              <a:t>條件運算式 </a:t>
            </a:r>
            <a:r>
              <a:rPr lang="en-US" altLang="zh-TW" sz="2400">
                <a:latin typeface="Courier New" pitchFamily="49" charset="0"/>
              </a:rPr>
              <a:t>1) </a:t>
            </a:r>
            <a:endParaRPr lang="en-US" altLang="zh-TW" sz="2400">
              <a:latin typeface="Courier New" pitchFamily="49" charset="0"/>
              <a:ea typeface="新細明體" pitchFamily="18" charset="-120"/>
            </a:endParaRPr>
          </a:p>
          <a:p>
            <a:pPr>
              <a:buFontTx/>
              <a:buNone/>
            </a:pPr>
            <a:r>
              <a:rPr lang="en-US" altLang="zh-TW" sz="2400">
                <a:latin typeface="Courier New" pitchFamily="49" charset="0"/>
              </a:rPr>
              <a:t>    		</a:t>
            </a:r>
            <a:r>
              <a:rPr lang="zh-TW" altLang="en-US" sz="2400">
                <a:latin typeface="Courier New" pitchFamily="49" charset="0"/>
              </a:rPr>
              <a:t>敘述 </a:t>
            </a:r>
            <a:r>
              <a:rPr lang="en-US" altLang="zh-TW" sz="2400">
                <a:latin typeface="Courier New" pitchFamily="49" charset="0"/>
              </a:rPr>
              <a:t>1 ;</a:t>
            </a:r>
            <a:endParaRPr lang="en-US" altLang="zh-TW" sz="2400">
              <a:latin typeface="Courier New" pitchFamily="49" charset="0"/>
              <a:ea typeface="新細明體" pitchFamily="18" charset="-120"/>
            </a:endParaRPr>
          </a:p>
          <a:p>
            <a:pPr>
              <a:buFontTx/>
              <a:buNone/>
            </a:pPr>
            <a:r>
              <a:rPr lang="en-US" altLang="zh-TW" sz="2400">
                <a:solidFill>
                  <a:srgbClr val="FF3300"/>
                </a:solidFill>
                <a:latin typeface="Courier New" pitchFamily="49" charset="0"/>
              </a:rPr>
              <a:t>	else if</a:t>
            </a:r>
            <a:r>
              <a:rPr lang="en-US" altLang="zh-TW" sz="2400">
                <a:latin typeface="Courier New" pitchFamily="49" charset="0"/>
              </a:rPr>
              <a:t> (</a:t>
            </a:r>
            <a:r>
              <a:rPr lang="zh-TW" altLang="en-US" sz="2400">
                <a:latin typeface="Courier New" pitchFamily="49" charset="0"/>
              </a:rPr>
              <a:t>條件運算式 </a:t>
            </a:r>
            <a:r>
              <a:rPr lang="en-US" altLang="zh-TW" sz="2400">
                <a:latin typeface="Courier New" pitchFamily="49" charset="0"/>
              </a:rPr>
              <a:t>2) </a:t>
            </a:r>
            <a:endParaRPr lang="en-US" altLang="zh-TW" sz="2400">
              <a:latin typeface="Courier New" pitchFamily="49" charset="0"/>
              <a:ea typeface="新細明體" pitchFamily="18" charset="-120"/>
            </a:endParaRPr>
          </a:p>
          <a:p>
            <a:pPr>
              <a:buFontTx/>
              <a:buNone/>
            </a:pPr>
            <a:r>
              <a:rPr lang="en-US" altLang="zh-TW" sz="2400">
                <a:latin typeface="Courier New" pitchFamily="49" charset="0"/>
              </a:rPr>
              <a:t>    		</a:t>
            </a:r>
            <a:r>
              <a:rPr lang="zh-TW" altLang="en-US" sz="2400">
                <a:latin typeface="Courier New" pitchFamily="49" charset="0"/>
              </a:rPr>
              <a:t>敘述 </a:t>
            </a:r>
            <a:r>
              <a:rPr lang="en-US" altLang="zh-TW" sz="2400">
                <a:latin typeface="Courier New" pitchFamily="49" charset="0"/>
              </a:rPr>
              <a:t>2 ;</a:t>
            </a:r>
            <a:endParaRPr lang="en-US" altLang="zh-TW" sz="2400">
              <a:latin typeface="Courier New" pitchFamily="49" charset="0"/>
              <a:ea typeface="新細明體" pitchFamily="18" charset="-120"/>
            </a:endParaRPr>
          </a:p>
          <a:p>
            <a:pPr>
              <a:buFontTx/>
              <a:buNone/>
            </a:pPr>
            <a:r>
              <a:rPr lang="en-US" altLang="zh-TW" sz="2400">
                <a:latin typeface="Courier New" pitchFamily="49" charset="0"/>
                <a:ea typeface="新細明體" pitchFamily="18" charset="-120"/>
              </a:rPr>
              <a:t>		</a:t>
            </a:r>
            <a:r>
              <a:rPr lang="zh-TW" altLang="en-US" sz="2400">
                <a:latin typeface="Courier New" pitchFamily="49" charset="0"/>
                <a:ea typeface="新細明體" pitchFamily="18" charset="-120"/>
              </a:rPr>
              <a:t>．．．</a:t>
            </a:r>
          </a:p>
          <a:p>
            <a:pPr>
              <a:buFontTx/>
              <a:buNone/>
            </a:pPr>
            <a:r>
              <a:rPr lang="zh-TW" altLang="en-US" sz="2400">
                <a:latin typeface="Courier New" pitchFamily="49" charset="0"/>
              </a:rPr>
              <a:t> 	</a:t>
            </a:r>
            <a:r>
              <a:rPr lang="en-US" altLang="zh-TW" sz="2400">
                <a:solidFill>
                  <a:srgbClr val="FF3300"/>
                </a:solidFill>
                <a:latin typeface="Courier New" pitchFamily="49" charset="0"/>
              </a:rPr>
              <a:t>else</a:t>
            </a:r>
            <a:r>
              <a:rPr lang="en-US" altLang="zh-TW" sz="2400">
                <a:latin typeface="Courier New" pitchFamily="49" charset="0"/>
              </a:rPr>
              <a:t> </a:t>
            </a:r>
            <a:endParaRPr lang="en-US" altLang="zh-TW" sz="2400">
              <a:latin typeface="Courier New" pitchFamily="49" charset="0"/>
              <a:ea typeface="新細明體" pitchFamily="18" charset="-120"/>
            </a:endParaRPr>
          </a:p>
          <a:p>
            <a:pPr>
              <a:buFontTx/>
              <a:buNone/>
            </a:pPr>
            <a:r>
              <a:rPr lang="en-US" altLang="zh-TW" sz="2400">
                <a:latin typeface="Courier New" pitchFamily="49" charset="0"/>
              </a:rPr>
              <a:t>    		</a:t>
            </a:r>
            <a:r>
              <a:rPr lang="zh-TW" altLang="en-US" sz="2400">
                <a:latin typeface="Courier New" pitchFamily="49" charset="0"/>
              </a:rPr>
              <a:t>敘述 </a:t>
            </a:r>
            <a:r>
              <a:rPr lang="en-US" altLang="zh-TW" sz="2400">
                <a:latin typeface="Courier New" pitchFamily="49" charset="0"/>
              </a:rPr>
              <a:t>n ; </a:t>
            </a:r>
          </a:p>
          <a:p>
            <a:pPr>
              <a:buFontTx/>
              <a:buNone/>
            </a:pPr>
            <a:endParaRPr lang="en-US" altLang="zh-TW" sz="900">
              <a:latin typeface="Courier New" pitchFamily="49" charset="0"/>
            </a:endParaRPr>
          </a:p>
          <a:p>
            <a:r>
              <a:rPr lang="en-US" altLang="zh-TW" sz="2400">
                <a:latin typeface="Courier New" pitchFamily="49" charset="0"/>
              </a:rPr>
              <a:t>else</a:t>
            </a:r>
            <a:r>
              <a:rPr lang="zh-TW" altLang="en-US" sz="2400">
                <a:latin typeface="Courier New" pitchFamily="49" charset="0"/>
              </a:rPr>
              <a:t>會和最接近且與之配對的</a:t>
            </a:r>
            <a:r>
              <a:rPr lang="en-US" altLang="zh-TW" sz="2400">
                <a:latin typeface="Courier New" pitchFamily="49" charset="0"/>
              </a:rPr>
              <a:t>if</a:t>
            </a:r>
            <a:r>
              <a:rPr lang="zh-TW" altLang="en-US" sz="2400">
                <a:latin typeface="Courier New" pitchFamily="49" charset="0"/>
              </a:rPr>
              <a:t>一起使用。</a:t>
            </a:r>
            <a:r>
              <a:rPr lang="zh-TW" altLang="en-US" sz="2400"/>
              <a:t> </a:t>
            </a:r>
          </a:p>
        </p:txBody>
      </p:sp>
      <p:sp>
        <p:nvSpPr>
          <p:cNvPr id="191491" name="Rectangle 3"/>
          <p:cNvSpPr>
            <a:spLocks noGrp="1" noChangeArrowheads="1"/>
          </p:cNvSpPr>
          <p:nvPr>
            <p:ph type="title"/>
          </p:nvPr>
        </p:nvSpPr>
        <p:spPr>
          <a:xfrm>
            <a:off x="838200" y="609600"/>
            <a:ext cx="7620000" cy="914400"/>
          </a:xfrm>
          <a:noFill/>
          <a:ln/>
        </p:spPr>
        <p:txBody>
          <a:bodyPr/>
          <a:lstStyle/>
          <a:p>
            <a:r>
              <a:rPr lang="en-US" altLang="zh-TW" sz="3600"/>
              <a:t>if-else </a:t>
            </a:r>
            <a:r>
              <a:rPr lang="zh-TW" altLang="en-US" sz="3600"/>
              <a:t>多重條件選擇</a:t>
            </a:r>
            <a:r>
              <a:rPr lang="zh-TW" altLang="en-US" sz="3600" b="1" i="1"/>
              <a:t> </a:t>
            </a:r>
          </a:p>
        </p:txBody>
      </p:sp>
      <p:sp>
        <p:nvSpPr>
          <p:cNvPr id="191493"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91494" name="Rectangle 6"/>
          <p:cNvSpPr>
            <a:spLocks noChangeArrowheads="1"/>
          </p:cNvSpPr>
          <p:nvPr/>
        </p:nvSpPr>
        <p:spPr bwMode="auto">
          <a:xfrm>
            <a:off x="2339975" y="2422525"/>
            <a:ext cx="2303463" cy="430213"/>
          </a:xfrm>
          <a:prstGeom prst="rect">
            <a:avLst/>
          </a:prstGeom>
          <a:noFill/>
          <a:ln w="38100">
            <a:solidFill>
              <a:srgbClr val="0000CC"/>
            </a:solidFill>
            <a:miter lim="800000"/>
            <a:headEnd/>
            <a:tailEnd/>
          </a:ln>
          <a:effectLst/>
        </p:spPr>
        <p:txBody>
          <a:bodyPr wrap="none" anchor="ctr"/>
          <a:lstStyle/>
          <a:p>
            <a:endParaRPr lang="zh-TW" altLang="en-US"/>
          </a:p>
        </p:txBody>
      </p:sp>
      <p:sp>
        <p:nvSpPr>
          <p:cNvPr id="191495" name="Rectangle 7"/>
          <p:cNvSpPr>
            <a:spLocks noChangeArrowheads="1"/>
          </p:cNvSpPr>
          <p:nvPr/>
        </p:nvSpPr>
        <p:spPr bwMode="auto">
          <a:xfrm>
            <a:off x="2339975" y="3284538"/>
            <a:ext cx="2303463" cy="431800"/>
          </a:xfrm>
          <a:prstGeom prst="rect">
            <a:avLst/>
          </a:prstGeom>
          <a:noFill/>
          <a:ln w="38100">
            <a:solidFill>
              <a:srgbClr val="0000CC"/>
            </a:solidFill>
            <a:miter lim="800000"/>
            <a:headEnd/>
            <a:tailEnd/>
          </a:ln>
          <a:effectLst/>
        </p:spPr>
        <p:txBody>
          <a:bodyPr wrap="none" anchor="ctr"/>
          <a:lstStyle/>
          <a:p>
            <a:endParaRPr lang="zh-TW" altLang="en-US"/>
          </a:p>
        </p:txBody>
      </p:sp>
      <p:sp>
        <p:nvSpPr>
          <p:cNvPr id="191496" name="Rectangle 8"/>
          <p:cNvSpPr>
            <a:spLocks noChangeArrowheads="1"/>
          </p:cNvSpPr>
          <p:nvPr/>
        </p:nvSpPr>
        <p:spPr bwMode="auto">
          <a:xfrm>
            <a:off x="2339975" y="4581525"/>
            <a:ext cx="2303463" cy="431800"/>
          </a:xfrm>
          <a:prstGeom prst="rect">
            <a:avLst/>
          </a:prstGeom>
          <a:noFill/>
          <a:ln w="38100">
            <a:solidFill>
              <a:srgbClr val="0000CC"/>
            </a:solidFill>
            <a:miter lim="800000"/>
            <a:headEnd/>
            <a:tailEnd/>
          </a:ln>
          <a:effectLst/>
        </p:spPr>
        <p:txBody>
          <a:bodyPr wrap="none" anchor="ctr"/>
          <a:lstStyle/>
          <a:p>
            <a:endParaRPr lang="zh-TW" altLang="en-US"/>
          </a:p>
        </p:txBody>
      </p:sp>
      <p:sp>
        <p:nvSpPr>
          <p:cNvPr id="191497" name="Text Box 9"/>
          <p:cNvSpPr txBox="1">
            <a:spLocks noChangeArrowheads="1"/>
          </p:cNvSpPr>
          <p:nvPr/>
        </p:nvSpPr>
        <p:spPr bwMode="auto">
          <a:xfrm>
            <a:off x="6588125" y="1916113"/>
            <a:ext cx="1460500" cy="2654300"/>
          </a:xfrm>
          <a:prstGeom prst="rect">
            <a:avLst/>
          </a:prstGeom>
          <a:noFill/>
          <a:ln w="9525">
            <a:noFill/>
            <a:miter lim="800000"/>
            <a:headEnd/>
            <a:tailEnd/>
          </a:ln>
          <a:effectLst/>
        </p:spPr>
        <p:txBody>
          <a:bodyPr wrap="none">
            <a:spAutoFit/>
          </a:bodyPr>
          <a:lstStyle/>
          <a:p>
            <a:r>
              <a:rPr lang="en-US" altLang="zh-TW" sz="2800" b="1">
                <a:latin typeface="Courier New" pitchFamily="49" charset="0"/>
              </a:rPr>
              <a:t>Jan </a:t>
            </a:r>
            <a:r>
              <a:rPr lang="en-US" altLang="zh-TW" sz="2800" b="1">
                <a:solidFill>
                  <a:srgbClr val="FF0000"/>
                </a:solidFill>
                <a:latin typeface="Courier New" pitchFamily="49" charset="0"/>
              </a:rPr>
              <a:t>31</a:t>
            </a:r>
          </a:p>
          <a:p>
            <a:r>
              <a:rPr lang="en-US" altLang="zh-TW" sz="2800" b="1">
                <a:latin typeface="Courier New" pitchFamily="49" charset="0"/>
              </a:rPr>
              <a:t>Feb </a:t>
            </a:r>
            <a:r>
              <a:rPr lang="en-US" altLang="zh-TW" sz="2800" b="1">
                <a:solidFill>
                  <a:srgbClr val="FF0000"/>
                </a:solidFill>
                <a:latin typeface="Courier New" pitchFamily="49" charset="0"/>
              </a:rPr>
              <a:t>28</a:t>
            </a:r>
          </a:p>
          <a:p>
            <a:r>
              <a:rPr lang="en-US" altLang="zh-TW" sz="2800" b="1">
                <a:latin typeface="Courier New" pitchFamily="49" charset="0"/>
              </a:rPr>
              <a:t>Mar </a:t>
            </a:r>
            <a:r>
              <a:rPr lang="en-US" altLang="zh-TW" sz="2800" b="1">
                <a:solidFill>
                  <a:srgbClr val="FF0000"/>
                </a:solidFill>
                <a:latin typeface="Courier New" pitchFamily="49" charset="0"/>
              </a:rPr>
              <a:t>31</a:t>
            </a:r>
          </a:p>
          <a:p>
            <a:r>
              <a:rPr lang="en-US" altLang="zh-TW" sz="2800" b="1">
                <a:latin typeface="Courier New" pitchFamily="49" charset="0"/>
              </a:rPr>
              <a:t>Apr </a:t>
            </a:r>
            <a:r>
              <a:rPr lang="en-US" altLang="zh-TW" sz="2800" b="1">
                <a:solidFill>
                  <a:srgbClr val="FF0000"/>
                </a:solidFill>
                <a:latin typeface="Courier New" pitchFamily="49" charset="0"/>
              </a:rPr>
              <a:t>30</a:t>
            </a:r>
          </a:p>
          <a:p>
            <a:r>
              <a:rPr lang="en-US" altLang="zh-TW" sz="2800" b="1">
                <a:latin typeface="Courier New" pitchFamily="49" charset="0"/>
              </a:rPr>
              <a:t>May </a:t>
            </a:r>
            <a:r>
              <a:rPr lang="en-US" altLang="zh-TW" sz="2800" b="1">
                <a:solidFill>
                  <a:srgbClr val="FF0000"/>
                </a:solidFill>
                <a:latin typeface="Courier New" pitchFamily="49" charset="0"/>
              </a:rPr>
              <a:t>31</a:t>
            </a:r>
          </a:p>
          <a:p>
            <a:r>
              <a:rPr lang="en-US" altLang="zh-TW" sz="2800" b="1">
                <a:latin typeface="Courier New" pitchFamily="49" charset="0"/>
              </a:rPr>
              <a:t>Jun </a:t>
            </a:r>
            <a:r>
              <a:rPr lang="en-US" altLang="zh-TW" sz="2800" b="1">
                <a:solidFill>
                  <a:srgbClr val="FF0000"/>
                </a:solidFill>
                <a:latin typeface="Courier New" pitchFamily="49" charset="0"/>
              </a:rPr>
              <a:t>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1495"/>
                                        </p:tgtEl>
                                        <p:attrNameLst>
                                          <p:attrName>style.visibility</p:attrName>
                                        </p:attrNameLst>
                                      </p:cBhvr>
                                      <p:to>
                                        <p:strVal val="visible"/>
                                      </p:to>
                                    </p:set>
                                    <p:anim calcmode="lin" valueType="num">
                                      <p:cBhvr>
                                        <p:cTn id="7" dur="500" fill="hold"/>
                                        <p:tgtEl>
                                          <p:spTgt spid="191495"/>
                                        </p:tgtEl>
                                        <p:attrNameLst>
                                          <p:attrName>ppt_w</p:attrName>
                                        </p:attrNameLst>
                                      </p:cBhvr>
                                      <p:tavLst>
                                        <p:tav tm="0">
                                          <p:val>
                                            <p:fltVal val="0"/>
                                          </p:val>
                                        </p:tav>
                                        <p:tav tm="100000">
                                          <p:val>
                                            <p:strVal val="#ppt_w"/>
                                          </p:val>
                                        </p:tav>
                                      </p:tavLst>
                                    </p:anim>
                                    <p:anim calcmode="lin" valueType="num">
                                      <p:cBhvr>
                                        <p:cTn id="8" dur="500" fill="hold"/>
                                        <p:tgtEl>
                                          <p:spTgt spid="19149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91494"/>
                                        </p:tgtEl>
                                        <p:attrNameLst>
                                          <p:attrName>style.visibility</p:attrName>
                                        </p:attrNameLst>
                                      </p:cBhvr>
                                      <p:to>
                                        <p:strVal val="visible"/>
                                      </p:to>
                                    </p:set>
                                    <p:anim calcmode="lin" valueType="num">
                                      <p:cBhvr>
                                        <p:cTn id="11" dur="500" fill="hold"/>
                                        <p:tgtEl>
                                          <p:spTgt spid="191494"/>
                                        </p:tgtEl>
                                        <p:attrNameLst>
                                          <p:attrName>ppt_w</p:attrName>
                                        </p:attrNameLst>
                                      </p:cBhvr>
                                      <p:tavLst>
                                        <p:tav tm="0">
                                          <p:val>
                                            <p:fltVal val="0"/>
                                          </p:val>
                                        </p:tav>
                                        <p:tav tm="100000">
                                          <p:val>
                                            <p:strVal val="#ppt_w"/>
                                          </p:val>
                                        </p:tav>
                                      </p:tavLst>
                                    </p:anim>
                                    <p:anim calcmode="lin" valueType="num">
                                      <p:cBhvr>
                                        <p:cTn id="12" dur="500" fill="hold"/>
                                        <p:tgtEl>
                                          <p:spTgt spid="191494"/>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91496"/>
                                        </p:tgtEl>
                                        <p:attrNameLst>
                                          <p:attrName>style.visibility</p:attrName>
                                        </p:attrNameLst>
                                      </p:cBhvr>
                                      <p:to>
                                        <p:strVal val="visible"/>
                                      </p:to>
                                    </p:set>
                                    <p:anim calcmode="lin" valueType="num">
                                      <p:cBhvr>
                                        <p:cTn id="15" dur="500" fill="hold"/>
                                        <p:tgtEl>
                                          <p:spTgt spid="191496"/>
                                        </p:tgtEl>
                                        <p:attrNameLst>
                                          <p:attrName>ppt_w</p:attrName>
                                        </p:attrNameLst>
                                      </p:cBhvr>
                                      <p:tavLst>
                                        <p:tav tm="0">
                                          <p:val>
                                            <p:fltVal val="0"/>
                                          </p:val>
                                        </p:tav>
                                        <p:tav tm="100000">
                                          <p:val>
                                            <p:strVal val="#ppt_w"/>
                                          </p:val>
                                        </p:tav>
                                      </p:tavLst>
                                    </p:anim>
                                    <p:anim calcmode="lin" valueType="num">
                                      <p:cBhvr>
                                        <p:cTn id="16" dur="500" fill="hold"/>
                                        <p:tgtEl>
                                          <p:spTgt spid="191496"/>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91497"/>
                                        </p:tgtEl>
                                        <p:attrNameLst>
                                          <p:attrName>style.visibility</p:attrName>
                                        </p:attrNameLst>
                                      </p:cBhvr>
                                      <p:to>
                                        <p:strVal val="visible"/>
                                      </p:to>
                                    </p:set>
                                    <p:anim calcmode="lin" valueType="num">
                                      <p:cBhvr>
                                        <p:cTn id="21" dur="500" fill="hold"/>
                                        <p:tgtEl>
                                          <p:spTgt spid="191497"/>
                                        </p:tgtEl>
                                        <p:attrNameLst>
                                          <p:attrName>ppt_w</p:attrName>
                                        </p:attrNameLst>
                                      </p:cBhvr>
                                      <p:tavLst>
                                        <p:tav tm="0">
                                          <p:val>
                                            <p:fltVal val="0"/>
                                          </p:val>
                                        </p:tav>
                                        <p:tav tm="100000">
                                          <p:val>
                                            <p:strVal val="#ppt_w"/>
                                          </p:val>
                                        </p:tav>
                                      </p:tavLst>
                                    </p:anim>
                                    <p:anim calcmode="lin" valueType="num">
                                      <p:cBhvr>
                                        <p:cTn id="22" dur="500" fill="hold"/>
                                        <p:tgtEl>
                                          <p:spTgt spid="1914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4" grpId="0" animBg="1"/>
      <p:bldP spid="191495" grpId="0" animBg="1"/>
      <p:bldP spid="191496" grpId="0" animBg="1"/>
      <p:bldP spid="191497"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投影片編號版面配置區 5"/>
          <p:cNvSpPr>
            <a:spLocks noGrp="1"/>
          </p:cNvSpPr>
          <p:nvPr>
            <p:ph type="sldNum" sz="quarter" idx="12"/>
          </p:nvPr>
        </p:nvSpPr>
        <p:spPr/>
        <p:txBody>
          <a:bodyPr/>
          <a:lstStyle/>
          <a:p>
            <a:fld id="{ADB7E865-B942-408E-AB92-C524278E69E1}" type="slidenum">
              <a:rPr lang="en-US" altLang="zh-TW"/>
              <a:pPr/>
              <a:t>129</a:t>
            </a:fld>
            <a:endParaRPr lang="en-US" altLang="zh-TW"/>
          </a:p>
        </p:txBody>
      </p:sp>
      <p:sp>
        <p:nvSpPr>
          <p:cNvPr id="192515" name="Rectangle 3"/>
          <p:cNvSpPr>
            <a:spLocks noGrp="1" noChangeArrowheads="1"/>
          </p:cNvSpPr>
          <p:nvPr>
            <p:ph type="title"/>
          </p:nvPr>
        </p:nvSpPr>
        <p:spPr>
          <a:xfrm>
            <a:off x="755650" y="476250"/>
            <a:ext cx="7620000" cy="914400"/>
          </a:xfrm>
          <a:noFill/>
          <a:ln/>
        </p:spPr>
        <p:txBody>
          <a:bodyPr/>
          <a:lstStyle/>
          <a:p>
            <a:r>
              <a:rPr lang="en-US" altLang="zh-TW" sz="3600"/>
              <a:t>if-else</a:t>
            </a:r>
            <a:r>
              <a:rPr lang="zh-TW" altLang="en-US" sz="3600"/>
              <a:t>多重條件選擇的流程圖</a:t>
            </a:r>
            <a:r>
              <a:rPr lang="zh-TW" altLang="en-US" sz="3400"/>
              <a:t> </a:t>
            </a:r>
          </a:p>
        </p:txBody>
      </p:sp>
      <p:grpSp>
        <p:nvGrpSpPr>
          <p:cNvPr id="192551" name="Group 39"/>
          <p:cNvGrpSpPr>
            <a:grpSpLocks/>
          </p:cNvGrpSpPr>
          <p:nvPr/>
        </p:nvGrpSpPr>
        <p:grpSpPr bwMode="auto">
          <a:xfrm>
            <a:off x="3263340" y="1484314"/>
            <a:ext cx="3341152" cy="4635503"/>
            <a:chOff x="2055" y="1014"/>
            <a:chExt cx="2104" cy="2920"/>
          </a:xfrm>
        </p:grpSpPr>
        <p:sp>
          <p:nvSpPr>
            <p:cNvPr id="192518" name="AutoShape 6"/>
            <p:cNvSpPr>
              <a:spLocks noChangeArrowheads="1"/>
            </p:cNvSpPr>
            <p:nvPr/>
          </p:nvSpPr>
          <p:spPr bwMode="auto">
            <a:xfrm>
              <a:off x="2407" y="1325"/>
              <a:ext cx="1144" cy="556"/>
            </a:xfrm>
            <a:prstGeom prst="diamond">
              <a:avLst/>
            </a:prstGeom>
            <a:solidFill>
              <a:srgbClr val="FFFFFF"/>
            </a:solidFill>
            <a:ln w="9525">
              <a:solidFill>
                <a:srgbClr val="000000"/>
              </a:solidFill>
              <a:miter lim="800000"/>
              <a:headEnd/>
              <a:tailEnd/>
            </a:ln>
          </p:spPr>
          <p:txBody>
            <a:bodyPr/>
            <a:lstStyle/>
            <a:p>
              <a:endParaRPr lang="zh-TW" altLang="en-US"/>
            </a:p>
          </p:txBody>
        </p:sp>
        <p:sp>
          <p:nvSpPr>
            <p:cNvPr id="192519" name="Text Box 7"/>
            <p:cNvSpPr txBox="1">
              <a:spLocks noChangeArrowheads="1"/>
            </p:cNvSpPr>
            <p:nvPr/>
          </p:nvSpPr>
          <p:spPr bwMode="auto">
            <a:xfrm>
              <a:off x="2556" y="1488"/>
              <a:ext cx="858" cy="170"/>
            </a:xfrm>
            <a:prstGeom prst="rect">
              <a:avLst/>
            </a:prstGeom>
            <a:noFill/>
            <a:ln w="9525">
              <a:noFill/>
              <a:miter lim="800000"/>
              <a:headEnd/>
              <a:tailEnd/>
            </a:ln>
          </p:spPr>
          <p:txBody>
            <a:bodyPr lIns="0" tIns="0" rIns="0" bIns="0"/>
            <a:lstStyle/>
            <a:p>
              <a:pPr eaLnBrk="0" hangingPunct="0"/>
              <a:r>
                <a:rPr kumimoji="0" lang="zh-TW" altLang="en-US" sz="1800" b="1">
                  <a:ea typeface="標楷體" pitchFamily="65" charset="-120"/>
                </a:rPr>
                <a:t>條件運算式 </a:t>
              </a:r>
              <a:r>
                <a:rPr kumimoji="0" lang="en-US" altLang="zh-TW" sz="1800" b="1">
                  <a:ea typeface="標楷體" pitchFamily="65" charset="-120"/>
                </a:rPr>
                <a:t>1</a:t>
              </a:r>
              <a:endParaRPr kumimoji="0" lang="en-US" altLang="zh-TW" sz="1800" b="1"/>
            </a:p>
          </p:txBody>
        </p:sp>
        <p:grpSp>
          <p:nvGrpSpPr>
            <p:cNvPr id="192520" name="Group 8"/>
            <p:cNvGrpSpPr>
              <a:grpSpLocks/>
            </p:cNvGrpSpPr>
            <p:nvPr/>
          </p:nvGrpSpPr>
          <p:grpSpPr bwMode="auto">
            <a:xfrm>
              <a:off x="3455" y="2160"/>
              <a:ext cx="704" cy="371"/>
              <a:chOff x="7740" y="11700"/>
              <a:chExt cx="1440" cy="720"/>
            </a:xfrm>
          </p:grpSpPr>
          <p:sp>
            <p:nvSpPr>
              <p:cNvPr id="192521" name="Rectangle 9"/>
              <p:cNvSpPr>
                <a:spLocks noChangeArrowheads="1"/>
              </p:cNvSpPr>
              <p:nvPr/>
            </p:nvSpPr>
            <p:spPr bwMode="auto">
              <a:xfrm>
                <a:off x="7740" y="11700"/>
                <a:ext cx="1440" cy="720"/>
              </a:xfrm>
              <a:prstGeom prst="rect">
                <a:avLst/>
              </a:prstGeom>
              <a:solidFill>
                <a:srgbClr val="FFFFFF"/>
              </a:solidFill>
              <a:ln w="9525">
                <a:solidFill>
                  <a:srgbClr val="000000"/>
                </a:solidFill>
                <a:miter lim="800000"/>
                <a:headEnd/>
                <a:tailEnd/>
              </a:ln>
            </p:spPr>
            <p:txBody>
              <a:bodyPr/>
              <a:lstStyle/>
              <a:p>
                <a:endParaRPr lang="zh-TW" altLang="en-US"/>
              </a:p>
            </p:txBody>
          </p:sp>
          <p:sp>
            <p:nvSpPr>
              <p:cNvPr id="192522" name="Text Box 10"/>
              <p:cNvSpPr txBox="1">
                <a:spLocks noChangeArrowheads="1"/>
              </p:cNvSpPr>
              <p:nvPr/>
            </p:nvSpPr>
            <p:spPr bwMode="auto">
              <a:xfrm>
                <a:off x="8100" y="11880"/>
                <a:ext cx="900" cy="360"/>
              </a:xfrm>
              <a:prstGeom prst="rect">
                <a:avLst/>
              </a:prstGeom>
              <a:solidFill>
                <a:srgbClr val="FFFFFF"/>
              </a:solidFill>
              <a:ln w="9525">
                <a:noFill/>
                <a:miter lim="800000"/>
                <a:headEnd/>
                <a:tailEnd/>
              </a:ln>
            </p:spPr>
            <p:txBody>
              <a:bodyPr lIns="0" tIns="0" rIns="0" bIns="0"/>
              <a:lstStyle/>
              <a:p>
                <a:pPr eaLnBrk="0" hangingPunct="0"/>
                <a:r>
                  <a:rPr kumimoji="0" lang="zh-TW" altLang="en-US" sz="1800" b="1">
                    <a:ea typeface="標楷體" pitchFamily="65" charset="-120"/>
                  </a:rPr>
                  <a:t>敘述 </a:t>
                </a:r>
                <a:r>
                  <a:rPr kumimoji="0" lang="en-US" altLang="zh-TW" sz="1800" b="1">
                    <a:ea typeface="標楷體" pitchFamily="65" charset="-120"/>
                  </a:rPr>
                  <a:t>1</a:t>
                </a:r>
              </a:p>
            </p:txBody>
          </p:sp>
        </p:grpSp>
        <p:sp>
          <p:nvSpPr>
            <p:cNvPr id="192524" name="Text Box 12"/>
            <p:cNvSpPr txBox="1">
              <a:spLocks noChangeArrowheads="1"/>
            </p:cNvSpPr>
            <p:nvPr/>
          </p:nvSpPr>
          <p:spPr bwMode="auto">
            <a:xfrm>
              <a:off x="2143" y="1418"/>
              <a:ext cx="264" cy="185"/>
            </a:xfrm>
            <a:prstGeom prst="rect">
              <a:avLst/>
            </a:prstGeom>
            <a:noFill/>
            <a:ln w="9525">
              <a:noFill/>
              <a:miter lim="800000"/>
              <a:headEnd/>
              <a:tailEnd/>
            </a:ln>
          </p:spPr>
          <p:txBody>
            <a:bodyPr lIns="0" tIns="0" rIns="0" bIns="0"/>
            <a:lstStyle/>
            <a:p>
              <a:pPr eaLnBrk="0" hangingPunct="0"/>
              <a:r>
                <a:rPr kumimoji="0" lang="en-US" altLang="zh-TW" sz="1800">
                  <a:ea typeface="標楷體" pitchFamily="65" charset="-120"/>
                </a:rPr>
                <a:t>no</a:t>
              </a:r>
              <a:endParaRPr kumimoji="0" lang="en-US" altLang="zh-TW" sz="1800"/>
            </a:p>
          </p:txBody>
        </p:sp>
        <p:sp>
          <p:nvSpPr>
            <p:cNvPr id="192533" name="Freeform 21"/>
            <p:cNvSpPr>
              <a:spLocks/>
            </p:cNvSpPr>
            <p:nvPr/>
          </p:nvSpPr>
          <p:spPr bwMode="auto">
            <a:xfrm>
              <a:off x="3570" y="1601"/>
              <a:ext cx="242" cy="1"/>
            </a:xfrm>
            <a:custGeom>
              <a:avLst/>
              <a:gdLst/>
              <a:ahLst/>
              <a:cxnLst>
                <a:cxn ang="0">
                  <a:pos x="0" y="0"/>
                </a:cxn>
                <a:cxn ang="0">
                  <a:pos x="242" y="0"/>
                </a:cxn>
              </a:cxnLst>
              <a:rect l="0" t="0" r="r" b="b"/>
              <a:pathLst>
                <a:path w="242" h="1">
                  <a:moveTo>
                    <a:pt x="0" y="0"/>
                  </a:moveTo>
                  <a:lnTo>
                    <a:pt x="242" y="0"/>
                  </a:lnTo>
                </a:path>
              </a:pathLst>
            </a:custGeom>
            <a:noFill/>
            <a:ln w="9525">
              <a:solidFill>
                <a:srgbClr val="000000"/>
              </a:solidFill>
              <a:round/>
              <a:headEnd/>
              <a:tailEnd/>
            </a:ln>
          </p:spPr>
          <p:txBody>
            <a:bodyPr/>
            <a:lstStyle/>
            <a:p>
              <a:endParaRPr lang="zh-TW" altLang="en-US"/>
            </a:p>
          </p:txBody>
        </p:sp>
        <p:sp>
          <p:nvSpPr>
            <p:cNvPr id="192534" name="Freeform 22"/>
            <p:cNvSpPr>
              <a:spLocks/>
            </p:cNvSpPr>
            <p:nvPr/>
          </p:nvSpPr>
          <p:spPr bwMode="auto">
            <a:xfrm>
              <a:off x="3801" y="1601"/>
              <a:ext cx="1" cy="565"/>
            </a:xfrm>
            <a:custGeom>
              <a:avLst/>
              <a:gdLst/>
              <a:ahLst/>
              <a:cxnLst>
                <a:cxn ang="0">
                  <a:pos x="0" y="0"/>
                </a:cxn>
                <a:cxn ang="0">
                  <a:pos x="0" y="565"/>
                </a:cxn>
              </a:cxnLst>
              <a:rect l="0" t="0" r="r" b="b"/>
              <a:pathLst>
                <a:path w="1" h="565">
                  <a:moveTo>
                    <a:pt x="0" y="0"/>
                  </a:moveTo>
                  <a:lnTo>
                    <a:pt x="0" y="565"/>
                  </a:lnTo>
                </a:path>
              </a:pathLst>
            </a:custGeom>
            <a:noFill/>
            <a:ln w="9525">
              <a:solidFill>
                <a:srgbClr val="000000"/>
              </a:solidFill>
              <a:round/>
              <a:headEnd/>
              <a:tailEnd type="triangle" w="med" len="med"/>
            </a:ln>
          </p:spPr>
          <p:txBody>
            <a:bodyPr/>
            <a:lstStyle/>
            <a:p>
              <a:endParaRPr lang="zh-TW" altLang="en-US"/>
            </a:p>
          </p:txBody>
        </p:sp>
        <p:sp>
          <p:nvSpPr>
            <p:cNvPr id="192535" name="Line 23"/>
            <p:cNvSpPr>
              <a:spLocks noChangeShapeType="1"/>
            </p:cNvSpPr>
            <p:nvPr/>
          </p:nvSpPr>
          <p:spPr bwMode="auto">
            <a:xfrm flipH="1">
              <a:off x="2055" y="1603"/>
              <a:ext cx="352" cy="0"/>
            </a:xfrm>
            <a:prstGeom prst="line">
              <a:avLst/>
            </a:prstGeom>
            <a:noFill/>
            <a:ln w="9525">
              <a:solidFill>
                <a:srgbClr val="000000"/>
              </a:solidFill>
              <a:round/>
              <a:headEnd/>
              <a:tailEnd/>
            </a:ln>
          </p:spPr>
          <p:txBody>
            <a:bodyPr/>
            <a:lstStyle/>
            <a:p>
              <a:endParaRPr lang="zh-TW" altLang="en-US"/>
            </a:p>
          </p:txBody>
        </p:sp>
        <p:sp>
          <p:nvSpPr>
            <p:cNvPr id="192536" name="Line 24"/>
            <p:cNvSpPr>
              <a:spLocks noChangeShapeType="1"/>
            </p:cNvSpPr>
            <p:nvPr/>
          </p:nvSpPr>
          <p:spPr bwMode="auto">
            <a:xfrm>
              <a:off x="2055" y="1603"/>
              <a:ext cx="0" cy="278"/>
            </a:xfrm>
            <a:prstGeom prst="line">
              <a:avLst/>
            </a:prstGeom>
            <a:noFill/>
            <a:ln w="9525">
              <a:solidFill>
                <a:srgbClr val="000000"/>
              </a:solidFill>
              <a:round/>
              <a:headEnd/>
              <a:tailEnd type="triangle" w="med" len="med"/>
            </a:ln>
          </p:spPr>
          <p:txBody>
            <a:bodyPr/>
            <a:lstStyle/>
            <a:p>
              <a:endParaRPr lang="zh-TW" altLang="en-US"/>
            </a:p>
          </p:txBody>
        </p:sp>
        <p:sp>
          <p:nvSpPr>
            <p:cNvPr id="192541" name="Line 29"/>
            <p:cNvSpPr>
              <a:spLocks noChangeShapeType="1"/>
            </p:cNvSpPr>
            <p:nvPr/>
          </p:nvSpPr>
          <p:spPr bwMode="auto">
            <a:xfrm>
              <a:off x="3791" y="2544"/>
              <a:ext cx="0" cy="1390"/>
            </a:xfrm>
            <a:prstGeom prst="line">
              <a:avLst/>
            </a:prstGeom>
            <a:noFill/>
            <a:ln w="9525">
              <a:solidFill>
                <a:srgbClr val="000000"/>
              </a:solidFill>
              <a:round/>
              <a:headEnd/>
              <a:tailEnd type="triangle" w="med" len="med"/>
            </a:ln>
          </p:spPr>
          <p:txBody>
            <a:bodyPr/>
            <a:lstStyle/>
            <a:p>
              <a:endParaRPr lang="zh-TW" altLang="en-US"/>
            </a:p>
          </p:txBody>
        </p:sp>
        <p:sp>
          <p:nvSpPr>
            <p:cNvPr id="192548" name="Text Box 36"/>
            <p:cNvSpPr txBox="1">
              <a:spLocks noChangeArrowheads="1"/>
            </p:cNvSpPr>
            <p:nvPr/>
          </p:nvSpPr>
          <p:spPr bwMode="auto">
            <a:xfrm>
              <a:off x="3551" y="1392"/>
              <a:ext cx="264" cy="185"/>
            </a:xfrm>
            <a:prstGeom prst="rect">
              <a:avLst/>
            </a:prstGeom>
            <a:noFill/>
            <a:ln w="9525">
              <a:noFill/>
              <a:miter lim="800000"/>
              <a:headEnd/>
              <a:tailEnd/>
            </a:ln>
          </p:spPr>
          <p:txBody>
            <a:bodyPr lIns="0" tIns="0" rIns="0" bIns="0"/>
            <a:lstStyle/>
            <a:p>
              <a:pPr eaLnBrk="0" hangingPunct="0"/>
              <a:r>
                <a:rPr kumimoji="0" lang="en-US" altLang="zh-TW" sz="1800">
                  <a:ea typeface="標楷體" pitchFamily="65" charset="-120"/>
                </a:rPr>
                <a:t>yes</a:t>
              </a:r>
              <a:endParaRPr kumimoji="0" lang="en-US" altLang="zh-TW" sz="1800"/>
            </a:p>
          </p:txBody>
        </p:sp>
        <p:sp>
          <p:nvSpPr>
            <p:cNvPr id="192549" name="Freeform 37"/>
            <p:cNvSpPr>
              <a:spLocks/>
            </p:cNvSpPr>
            <p:nvPr/>
          </p:nvSpPr>
          <p:spPr bwMode="auto">
            <a:xfrm>
              <a:off x="2984" y="1014"/>
              <a:ext cx="1" cy="288"/>
            </a:xfrm>
            <a:custGeom>
              <a:avLst/>
              <a:gdLst/>
              <a:ahLst/>
              <a:cxnLst>
                <a:cxn ang="0">
                  <a:pos x="0" y="0"/>
                </a:cxn>
                <a:cxn ang="0">
                  <a:pos x="0" y="288"/>
                </a:cxn>
              </a:cxnLst>
              <a:rect l="0" t="0" r="r" b="b"/>
              <a:pathLst>
                <a:path w="1" h="288">
                  <a:moveTo>
                    <a:pt x="0" y="0"/>
                  </a:moveTo>
                  <a:lnTo>
                    <a:pt x="0" y="288"/>
                  </a:lnTo>
                </a:path>
              </a:pathLst>
            </a:custGeom>
            <a:noFill/>
            <a:ln w="9525">
              <a:solidFill>
                <a:srgbClr val="000000"/>
              </a:solidFill>
              <a:round/>
              <a:headEnd/>
              <a:tailEnd type="triangle" w="med" len="med"/>
            </a:ln>
          </p:spPr>
          <p:txBody>
            <a:bodyPr/>
            <a:lstStyle/>
            <a:p>
              <a:endParaRPr lang="zh-TW" altLang="en-US"/>
            </a:p>
          </p:txBody>
        </p:sp>
      </p:grpSp>
      <p:grpSp>
        <p:nvGrpSpPr>
          <p:cNvPr id="192559" name="Group 47"/>
          <p:cNvGrpSpPr>
            <a:grpSpLocks/>
          </p:cNvGrpSpPr>
          <p:nvPr/>
        </p:nvGrpSpPr>
        <p:grpSpPr bwMode="auto">
          <a:xfrm>
            <a:off x="2011363" y="2860675"/>
            <a:ext cx="3208337" cy="1765300"/>
            <a:chOff x="1267" y="1881"/>
            <a:chExt cx="2021" cy="1112"/>
          </a:xfrm>
        </p:grpSpPr>
        <p:sp>
          <p:nvSpPr>
            <p:cNvPr id="192517" name="Text Box 5"/>
            <p:cNvSpPr txBox="1">
              <a:spLocks noChangeArrowheads="1"/>
            </p:cNvSpPr>
            <p:nvPr/>
          </p:nvSpPr>
          <p:spPr bwMode="auto">
            <a:xfrm>
              <a:off x="1352" y="1994"/>
              <a:ext cx="264" cy="186"/>
            </a:xfrm>
            <a:prstGeom prst="rect">
              <a:avLst/>
            </a:prstGeom>
            <a:noFill/>
            <a:ln w="9525">
              <a:noFill/>
              <a:miter lim="800000"/>
              <a:headEnd/>
              <a:tailEnd/>
            </a:ln>
          </p:spPr>
          <p:txBody>
            <a:bodyPr lIns="0" tIns="0" rIns="0" bIns="0"/>
            <a:lstStyle/>
            <a:p>
              <a:pPr eaLnBrk="0" hangingPunct="0"/>
              <a:r>
                <a:rPr kumimoji="0" lang="en-US" altLang="zh-TW" sz="1800">
                  <a:ea typeface="標楷體" pitchFamily="65" charset="-120"/>
                </a:rPr>
                <a:t>no</a:t>
              </a:r>
              <a:endParaRPr kumimoji="0" lang="en-US" altLang="zh-TW" sz="1800"/>
            </a:p>
          </p:txBody>
        </p:sp>
        <p:sp>
          <p:nvSpPr>
            <p:cNvPr id="192523" name="Text Box 11"/>
            <p:cNvSpPr txBox="1">
              <a:spLocks noChangeArrowheads="1"/>
            </p:cNvSpPr>
            <p:nvPr/>
          </p:nvSpPr>
          <p:spPr bwMode="auto">
            <a:xfrm>
              <a:off x="2584" y="1974"/>
              <a:ext cx="264" cy="185"/>
            </a:xfrm>
            <a:prstGeom prst="rect">
              <a:avLst/>
            </a:prstGeom>
            <a:noFill/>
            <a:ln w="9525">
              <a:noFill/>
              <a:miter lim="800000"/>
              <a:headEnd/>
              <a:tailEnd/>
            </a:ln>
          </p:spPr>
          <p:txBody>
            <a:bodyPr lIns="0" tIns="0" rIns="0" bIns="0"/>
            <a:lstStyle/>
            <a:p>
              <a:pPr eaLnBrk="0" hangingPunct="0"/>
              <a:r>
                <a:rPr kumimoji="0" lang="en-US" altLang="zh-TW" sz="1800">
                  <a:ea typeface="標楷體" pitchFamily="65" charset="-120"/>
                </a:rPr>
                <a:t>yes</a:t>
              </a:r>
              <a:endParaRPr kumimoji="0" lang="en-US" altLang="zh-TW" sz="1800"/>
            </a:p>
          </p:txBody>
        </p:sp>
        <p:sp>
          <p:nvSpPr>
            <p:cNvPr id="192528" name="AutoShape 16"/>
            <p:cNvSpPr>
              <a:spLocks noChangeArrowheads="1"/>
            </p:cNvSpPr>
            <p:nvPr/>
          </p:nvSpPr>
          <p:spPr bwMode="auto">
            <a:xfrm>
              <a:off x="1528" y="1881"/>
              <a:ext cx="1056" cy="556"/>
            </a:xfrm>
            <a:prstGeom prst="diamond">
              <a:avLst/>
            </a:prstGeom>
            <a:solidFill>
              <a:srgbClr val="FFFFFF"/>
            </a:solidFill>
            <a:ln w="9525">
              <a:solidFill>
                <a:srgbClr val="000000"/>
              </a:solidFill>
              <a:miter lim="800000"/>
              <a:headEnd/>
              <a:tailEnd/>
            </a:ln>
          </p:spPr>
          <p:txBody>
            <a:bodyPr/>
            <a:lstStyle/>
            <a:p>
              <a:endParaRPr lang="zh-TW" altLang="en-US"/>
            </a:p>
          </p:txBody>
        </p:sp>
        <p:sp>
          <p:nvSpPr>
            <p:cNvPr id="192529" name="Text Box 17"/>
            <p:cNvSpPr txBox="1">
              <a:spLocks noChangeArrowheads="1"/>
            </p:cNvSpPr>
            <p:nvPr/>
          </p:nvSpPr>
          <p:spPr bwMode="auto">
            <a:xfrm>
              <a:off x="1624" y="2064"/>
              <a:ext cx="903" cy="142"/>
            </a:xfrm>
            <a:prstGeom prst="rect">
              <a:avLst/>
            </a:prstGeom>
            <a:noFill/>
            <a:ln w="9525">
              <a:noFill/>
              <a:miter lim="800000"/>
              <a:headEnd/>
              <a:tailEnd/>
            </a:ln>
          </p:spPr>
          <p:txBody>
            <a:bodyPr lIns="0" tIns="0" rIns="0" bIns="0"/>
            <a:lstStyle/>
            <a:p>
              <a:pPr eaLnBrk="0" hangingPunct="0"/>
              <a:r>
                <a:rPr kumimoji="0" lang="zh-TW" altLang="en-US" sz="1800" b="1">
                  <a:ea typeface="標楷體" pitchFamily="65" charset="-120"/>
                </a:rPr>
                <a:t>條件運算式 </a:t>
              </a:r>
              <a:r>
                <a:rPr kumimoji="0" lang="en-US" altLang="zh-TW" sz="1800" b="1">
                  <a:ea typeface="標楷體" pitchFamily="65" charset="-120"/>
                </a:rPr>
                <a:t>2</a:t>
              </a:r>
              <a:endParaRPr kumimoji="0" lang="en-US" altLang="zh-TW" sz="1800" b="1"/>
            </a:p>
          </p:txBody>
        </p:sp>
        <p:sp>
          <p:nvSpPr>
            <p:cNvPr id="192537" name="Line 25"/>
            <p:cNvSpPr>
              <a:spLocks noChangeShapeType="1"/>
            </p:cNvSpPr>
            <p:nvPr/>
          </p:nvSpPr>
          <p:spPr bwMode="auto">
            <a:xfrm>
              <a:off x="2584" y="2159"/>
              <a:ext cx="352" cy="0"/>
            </a:xfrm>
            <a:prstGeom prst="line">
              <a:avLst/>
            </a:prstGeom>
            <a:noFill/>
            <a:ln w="9525">
              <a:solidFill>
                <a:srgbClr val="000000"/>
              </a:solidFill>
              <a:round/>
              <a:headEnd/>
              <a:tailEnd/>
            </a:ln>
          </p:spPr>
          <p:txBody>
            <a:bodyPr/>
            <a:lstStyle/>
            <a:p>
              <a:endParaRPr lang="zh-TW" altLang="en-US"/>
            </a:p>
          </p:txBody>
        </p:sp>
        <p:sp>
          <p:nvSpPr>
            <p:cNvPr id="192538" name="Line 26"/>
            <p:cNvSpPr>
              <a:spLocks noChangeShapeType="1"/>
            </p:cNvSpPr>
            <p:nvPr/>
          </p:nvSpPr>
          <p:spPr bwMode="auto">
            <a:xfrm>
              <a:off x="2936" y="2159"/>
              <a:ext cx="0" cy="464"/>
            </a:xfrm>
            <a:prstGeom prst="line">
              <a:avLst/>
            </a:prstGeom>
            <a:noFill/>
            <a:ln w="9525">
              <a:solidFill>
                <a:srgbClr val="000000"/>
              </a:solidFill>
              <a:round/>
              <a:headEnd/>
              <a:tailEnd type="triangle" w="med" len="med"/>
            </a:ln>
          </p:spPr>
          <p:txBody>
            <a:bodyPr/>
            <a:lstStyle/>
            <a:p>
              <a:endParaRPr lang="zh-TW" altLang="en-US"/>
            </a:p>
          </p:txBody>
        </p:sp>
        <p:sp>
          <p:nvSpPr>
            <p:cNvPr id="192539" name="Freeform 27"/>
            <p:cNvSpPr>
              <a:spLocks/>
            </p:cNvSpPr>
            <p:nvPr/>
          </p:nvSpPr>
          <p:spPr bwMode="auto">
            <a:xfrm>
              <a:off x="1267" y="2165"/>
              <a:ext cx="267" cy="1"/>
            </a:xfrm>
            <a:custGeom>
              <a:avLst/>
              <a:gdLst/>
              <a:ahLst/>
              <a:cxnLst>
                <a:cxn ang="0">
                  <a:pos x="267" y="0"/>
                </a:cxn>
                <a:cxn ang="0">
                  <a:pos x="0" y="1"/>
                </a:cxn>
              </a:cxnLst>
              <a:rect l="0" t="0" r="r" b="b"/>
              <a:pathLst>
                <a:path w="267" h="1">
                  <a:moveTo>
                    <a:pt x="267" y="0"/>
                  </a:moveTo>
                  <a:lnTo>
                    <a:pt x="0" y="1"/>
                  </a:lnTo>
                </a:path>
              </a:pathLst>
            </a:custGeom>
            <a:noFill/>
            <a:ln w="9525">
              <a:solidFill>
                <a:srgbClr val="000000"/>
              </a:solidFill>
              <a:round/>
              <a:headEnd type="none" w="med" len="med"/>
              <a:tailEnd type="none" w="med" len="med"/>
            </a:ln>
          </p:spPr>
          <p:txBody>
            <a:bodyPr/>
            <a:lstStyle/>
            <a:p>
              <a:endParaRPr lang="zh-TW" altLang="en-US"/>
            </a:p>
          </p:txBody>
        </p:sp>
        <p:sp>
          <p:nvSpPr>
            <p:cNvPr id="192540" name="Freeform 28"/>
            <p:cNvSpPr>
              <a:spLocks/>
            </p:cNvSpPr>
            <p:nvPr/>
          </p:nvSpPr>
          <p:spPr bwMode="auto">
            <a:xfrm>
              <a:off x="1279" y="2166"/>
              <a:ext cx="1" cy="311"/>
            </a:xfrm>
            <a:custGeom>
              <a:avLst/>
              <a:gdLst/>
              <a:ahLst/>
              <a:cxnLst>
                <a:cxn ang="0">
                  <a:pos x="0" y="0"/>
                </a:cxn>
                <a:cxn ang="0">
                  <a:pos x="0" y="311"/>
                </a:cxn>
              </a:cxnLst>
              <a:rect l="0" t="0" r="r" b="b"/>
              <a:pathLst>
                <a:path w="1" h="311">
                  <a:moveTo>
                    <a:pt x="0" y="0"/>
                  </a:moveTo>
                  <a:lnTo>
                    <a:pt x="0" y="311"/>
                  </a:lnTo>
                </a:path>
              </a:pathLst>
            </a:custGeom>
            <a:noFill/>
            <a:ln w="9525">
              <a:solidFill>
                <a:srgbClr val="000000"/>
              </a:solidFill>
              <a:round/>
              <a:headEnd type="none" w="med" len="med"/>
              <a:tailEnd type="triangle" w="med" len="med"/>
            </a:ln>
          </p:spPr>
          <p:txBody>
            <a:bodyPr/>
            <a:lstStyle/>
            <a:p>
              <a:endParaRPr lang="zh-TW" altLang="en-US"/>
            </a:p>
          </p:txBody>
        </p:sp>
        <p:grpSp>
          <p:nvGrpSpPr>
            <p:cNvPr id="192525" name="Group 13"/>
            <p:cNvGrpSpPr>
              <a:grpSpLocks/>
            </p:cNvGrpSpPr>
            <p:nvPr/>
          </p:nvGrpSpPr>
          <p:grpSpPr bwMode="auto">
            <a:xfrm>
              <a:off x="2584" y="2623"/>
              <a:ext cx="704" cy="370"/>
              <a:chOff x="6120" y="12600"/>
              <a:chExt cx="1440" cy="720"/>
            </a:xfrm>
          </p:grpSpPr>
          <p:sp>
            <p:nvSpPr>
              <p:cNvPr id="192526" name="Rectangle 14"/>
              <p:cNvSpPr>
                <a:spLocks noChangeArrowheads="1"/>
              </p:cNvSpPr>
              <p:nvPr/>
            </p:nvSpPr>
            <p:spPr bwMode="auto">
              <a:xfrm>
                <a:off x="6120" y="12600"/>
                <a:ext cx="1440" cy="720"/>
              </a:xfrm>
              <a:prstGeom prst="rect">
                <a:avLst/>
              </a:prstGeom>
              <a:solidFill>
                <a:srgbClr val="FFFFFF"/>
              </a:solidFill>
              <a:ln w="9525">
                <a:solidFill>
                  <a:srgbClr val="000000"/>
                </a:solidFill>
                <a:miter lim="800000"/>
                <a:headEnd/>
                <a:tailEnd/>
              </a:ln>
            </p:spPr>
            <p:txBody>
              <a:bodyPr/>
              <a:lstStyle/>
              <a:p>
                <a:endParaRPr lang="zh-TW" altLang="en-US"/>
              </a:p>
            </p:txBody>
          </p:sp>
          <p:sp>
            <p:nvSpPr>
              <p:cNvPr id="192527" name="Text Box 15"/>
              <p:cNvSpPr txBox="1">
                <a:spLocks noChangeArrowheads="1"/>
              </p:cNvSpPr>
              <p:nvPr/>
            </p:nvSpPr>
            <p:spPr bwMode="auto">
              <a:xfrm>
                <a:off x="6480" y="12780"/>
                <a:ext cx="900" cy="360"/>
              </a:xfrm>
              <a:prstGeom prst="rect">
                <a:avLst/>
              </a:prstGeom>
              <a:solidFill>
                <a:srgbClr val="FFFFFF"/>
              </a:solidFill>
              <a:ln w="9525">
                <a:noFill/>
                <a:miter lim="800000"/>
                <a:headEnd/>
                <a:tailEnd/>
              </a:ln>
            </p:spPr>
            <p:txBody>
              <a:bodyPr lIns="0" tIns="0" rIns="0" bIns="0"/>
              <a:lstStyle/>
              <a:p>
                <a:pPr eaLnBrk="0" hangingPunct="0"/>
                <a:r>
                  <a:rPr kumimoji="0" lang="zh-TW" altLang="en-US" sz="1800" b="1">
                    <a:ea typeface="標楷體" pitchFamily="65" charset="-120"/>
                  </a:rPr>
                  <a:t>敘述 </a:t>
                </a:r>
                <a:r>
                  <a:rPr kumimoji="0" lang="en-US" altLang="zh-TW" sz="1800" b="1">
                    <a:ea typeface="標楷體" pitchFamily="65" charset="-120"/>
                  </a:rPr>
                  <a:t>2</a:t>
                </a:r>
                <a:endParaRPr kumimoji="0" lang="en-US" altLang="zh-TW" sz="1800" b="1"/>
              </a:p>
            </p:txBody>
          </p:sp>
        </p:grpSp>
      </p:grpSp>
      <p:grpSp>
        <p:nvGrpSpPr>
          <p:cNvPr id="192558" name="Group 46"/>
          <p:cNvGrpSpPr>
            <a:grpSpLocks/>
          </p:cNvGrpSpPr>
          <p:nvPr/>
        </p:nvGrpSpPr>
        <p:grpSpPr bwMode="auto">
          <a:xfrm>
            <a:off x="1447800" y="3760788"/>
            <a:ext cx="4564063" cy="2971800"/>
            <a:chOff x="912" y="2448"/>
            <a:chExt cx="2875" cy="1872"/>
          </a:xfrm>
        </p:grpSpPr>
        <p:sp>
          <p:nvSpPr>
            <p:cNvPr id="192545" name="Freeform 33"/>
            <p:cNvSpPr>
              <a:spLocks/>
            </p:cNvSpPr>
            <p:nvPr/>
          </p:nvSpPr>
          <p:spPr bwMode="auto">
            <a:xfrm>
              <a:off x="1280" y="2976"/>
              <a:ext cx="1" cy="185"/>
            </a:xfrm>
            <a:custGeom>
              <a:avLst/>
              <a:gdLst/>
              <a:ahLst/>
              <a:cxnLst>
                <a:cxn ang="0">
                  <a:pos x="0" y="0"/>
                </a:cxn>
                <a:cxn ang="0">
                  <a:pos x="0" y="360"/>
                </a:cxn>
              </a:cxnLst>
              <a:rect l="0" t="0" r="r" b="b"/>
              <a:pathLst>
                <a:path w="1" h="360">
                  <a:moveTo>
                    <a:pt x="0" y="0"/>
                  </a:moveTo>
                  <a:lnTo>
                    <a:pt x="0" y="360"/>
                  </a:lnTo>
                </a:path>
              </a:pathLst>
            </a:custGeom>
            <a:noFill/>
            <a:ln w="9525">
              <a:solidFill>
                <a:srgbClr val="000000"/>
              </a:solidFill>
              <a:round/>
              <a:headEnd type="none" w="med" len="med"/>
              <a:tailEnd type="triangle" w="med" len="med"/>
            </a:ln>
          </p:spPr>
          <p:txBody>
            <a:bodyPr/>
            <a:lstStyle/>
            <a:p>
              <a:endParaRPr lang="zh-TW" altLang="en-US"/>
            </a:p>
          </p:txBody>
        </p:sp>
        <p:grpSp>
          <p:nvGrpSpPr>
            <p:cNvPr id="192530" name="Group 18"/>
            <p:cNvGrpSpPr>
              <a:grpSpLocks/>
            </p:cNvGrpSpPr>
            <p:nvPr/>
          </p:nvGrpSpPr>
          <p:grpSpPr bwMode="auto">
            <a:xfrm>
              <a:off x="912" y="3179"/>
              <a:ext cx="704" cy="370"/>
              <a:chOff x="2700" y="13680"/>
              <a:chExt cx="1440" cy="720"/>
            </a:xfrm>
          </p:grpSpPr>
          <p:sp>
            <p:nvSpPr>
              <p:cNvPr id="192531" name="Rectangle 19"/>
              <p:cNvSpPr>
                <a:spLocks noChangeArrowheads="1"/>
              </p:cNvSpPr>
              <p:nvPr/>
            </p:nvSpPr>
            <p:spPr bwMode="auto">
              <a:xfrm>
                <a:off x="2700" y="13680"/>
                <a:ext cx="1440" cy="720"/>
              </a:xfrm>
              <a:prstGeom prst="rect">
                <a:avLst/>
              </a:prstGeom>
              <a:solidFill>
                <a:srgbClr val="FFFFFF"/>
              </a:solidFill>
              <a:ln w="9525">
                <a:solidFill>
                  <a:srgbClr val="000000"/>
                </a:solidFill>
                <a:miter lim="800000"/>
                <a:headEnd/>
                <a:tailEnd/>
              </a:ln>
            </p:spPr>
            <p:txBody>
              <a:bodyPr/>
              <a:lstStyle/>
              <a:p>
                <a:endParaRPr lang="zh-TW" altLang="en-US"/>
              </a:p>
            </p:txBody>
          </p:sp>
          <p:sp>
            <p:nvSpPr>
              <p:cNvPr id="192532" name="Text Box 20"/>
              <p:cNvSpPr txBox="1">
                <a:spLocks noChangeArrowheads="1"/>
              </p:cNvSpPr>
              <p:nvPr/>
            </p:nvSpPr>
            <p:spPr bwMode="auto">
              <a:xfrm>
                <a:off x="3060" y="13860"/>
                <a:ext cx="900" cy="360"/>
              </a:xfrm>
              <a:prstGeom prst="rect">
                <a:avLst/>
              </a:prstGeom>
              <a:solidFill>
                <a:srgbClr val="FFFFFF"/>
              </a:solidFill>
              <a:ln w="9525">
                <a:noFill/>
                <a:miter lim="800000"/>
                <a:headEnd/>
                <a:tailEnd/>
              </a:ln>
            </p:spPr>
            <p:txBody>
              <a:bodyPr lIns="0" tIns="0" rIns="0" bIns="0"/>
              <a:lstStyle/>
              <a:p>
                <a:pPr eaLnBrk="0" hangingPunct="0"/>
                <a:r>
                  <a:rPr kumimoji="0" lang="zh-TW" altLang="en-US" sz="1800" b="1">
                    <a:ea typeface="標楷體" pitchFamily="65" charset="-120"/>
                  </a:rPr>
                  <a:t>敘述 </a:t>
                </a:r>
                <a:r>
                  <a:rPr kumimoji="0" lang="en-US" altLang="zh-TW" sz="1800" b="1">
                    <a:ea typeface="標楷體" pitchFamily="65" charset="-120"/>
                  </a:rPr>
                  <a:t>n</a:t>
                </a:r>
                <a:endParaRPr kumimoji="0" lang="en-US" altLang="zh-TW" sz="1800" b="1"/>
              </a:p>
            </p:txBody>
          </p:sp>
        </p:grpSp>
        <p:sp>
          <p:nvSpPr>
            <p:cNvPr id="192542" name="Line 30"/>
            <p:cNvSpPr>
              <a:spLocks noChangeShapeType="1"/>
            </p:cNvSpPr>
            <p:nvPr/>
          </p:nvSpPr>
          <p:spPr bwMode="auto">
            <a:xfrm>
              <a:off x="2936" y="2993"/>
              <a:ext cx="0" cy="936"/>
            </a:xfrm>
            <a:prstGeom prst="line">
              <a:avLst/>
            </a:prstGeom>
            <a:noFill/>
            <a:ln w="9525">
              <a:solidFill>
                <a:srgbClr val="000000"/>
              </a:solidFill>
              <a:round/>
              <a:headEnd/>
              <a:tailEnd type="triangle" w="med" len="med"/>
            </a:ln>
          </p:spPr>
          <p:txBody>
            <a:bodyPr/>
            <a:lstStyle/>
            <a:p>
              <a:endParaRPr lang="zh-TW" altLang="en-US"/>
            </a:p>
          </p:txBody>
        </p:sp>
        <p:sp>
          <p:nvSpPr>
            <p:cNvPr id="192544" name="Text Box 32"/>
            <p:cNvSpPr txBox="1">
              <a:spLocks noChangeArrowheads="1"/>
            </p:cNvSpPr>
            <p:nvPr/>
          </p:nvSpPr>
          <p:spPr bwMode="auto">
            <a:xfrm>
              <a:off x="1231" y="2448"/>
              <a:ext cx="160" cy="395"/>
            </a:xfrm>
            <a:prstGeom prst="rect">
              <a:avLst/>
            </a:prstGeom>
            <a:noFill/>
            <a:ln w="9525">
              <a:noFill/>
              <a:miter lim="800000"/>
              <a:headEnd/>
              <a:tailEnd/>
            </a:ln>
          </p:spPr>
          <p:txBody>
            <a:bodyPr lIns="0" tIns="0" rIns="0" bIns="0"/>
            <a:lstStyle/>
            <a:p>
              <a:pPr eaLnBrk="0" hangingPunct="0"/>
              <a:r>
                <a:rPr kumimoji="0" lang="zh-TW" altLang="en-US" sz="1800">
                  <a:ea typeface="標楷體" pitchFamily="65" charset="-120"/>
                </a:rPr>
                <a:t>．</a:t>
              </a:r>
            </a:p>
            <a:p>
              <a:pPr eaLnBrk="0" hangingPunct="0"/>
              <a:r>
                <a:rPr kumimoji="0" lang="zh-TW" altLang="en-US" sz="1800">
                  <a:ea typeface="標楷體" pitchFamily="65" charset="-120"/>
                </a:rPr>
                <a:t>．</a:t>
              </a:r>
            </a:p>
            <a:p>
              <a:pPr eaLnBrk="0" hangingPunct="0"/>
              <a:r>
                <a:rPr kumimoji="0" lang="zh-TW" altLang="en-US" sz="1800"/>
                <a:t>．</a:t>
              </a:r>
            </a:p>
          </p:txBody>
        </p:sp>
        <p:sp>
          <p:nvSpPr>
            <p:cNvPr id="192546" name="Line 34"/>
            <p:cNvSpPr>
              <a:spLocks noChangeShapeType="1"/>
            </p:cNvSpPr>
            <p:nvPr/>
          </p:nvSpPr>
          <p:spPr bwMode="auto">
            <a:xfrm>
              <a:off x="1264" y="3549"/>
              <a:ext cx="0" cy="380"/>
            </a:xfrm>
            <a:prstGeom prst="line">
              <a:avLst/>
            </a:prstGeom>
            <a:noFill/>
            <a:ln w="9525">
              <a:solidFill>
                <a:srgbClr val="000000"/>
              </a:solidFill>
              <a:round/>
              <a:headEnd/>
              <a:tailEnd type="triangle" w="med" len="med"/>
            </a:ln>
          </p:spPr>
          <p:txBody>
            <a:bodyPr/>
            <a:lstStyle/>
            <a:p>
              <a:endParaRPr lang="zh-TW" altLang="en-US"/>
            </a:p>
          </p:txBody>
        </p:sp>
        <p:sp>
          <p:nvSpPr>
            <p:cNvPr id="192554" name="Line 42"/>
            <p:cNvSpPr>
              <a:spLocks noChangeShapeType="1"/>
            </p:cNvSpPr>
            <p:nvPr/>
          </p:nvSpPr>
          <p:spPr bwMode="auto">
            <a:xfrm>
              <a:off x="1292" y="3929"/>
              <a:ext cx="2495" cy="0"/>
            </a:xfrm>
            <a:prstGeom prst="line">
              <a:avLst/>
            </a:prstGeom>
            <a:noFill/>
            <a:ln w="9525">
              <a:solidFill>
                <a:schemeClr val="tx1"/>
              </a:solidFill>
              <a:round/>
              <a:headEnd/>
              <a:tailEnd/>
            </a:ln>
            <a:effectLst/>
          </p:spPr>
          <p:txBody>
            <a:bodyPr wrap="none"/>
            <a:lstStyle/>
            <a:p>
              <a:endParaRPr lang="zh-TW" altLang="en-US"/>
            </a:p>
          </p:txBody>
        </p:sp>
        <p:sp>
          <p:nvSpPr>
            <p:cNvPr id="192555" name="Line 43"/>
            <p:cNvSpPr>
              <a:spLocks noChangeShapeType="1"/>
            </p:cNvSpPr>
            <p:nvPr/>
          </p:nvSpPr>
          <p:spPr bwMode="auto">
            <a:xfrm>
              <a:off x="2426" y="3929"/>
              <a:ext cx="0" cy="391"/>
            </a:xfrm>
            <a:prstGeom prst="line">
              <a:avLst/>
            </a:prstGeom>
            <a:noFill/>
            <a:ln w="9525">
              <a:solidFill>
                <a:schemeClr val="tx1"/>
              </a:solidFill>
              <a:round/>
              <a:headEnd/>
              <a:tailEnd type="triangle" w="med" len="med"/>
            </a:ln>
            <a:effectLst/>
          </p:spPr>
          <p:txBody>
            <a:bodyPr wrap="none"/>
            <a:lstStyle/>
            <a:p>
              <a:endParaRPr lang="zh-TW" altLang="en-US"/>
            </a:p>
          </p:txBody>
        </p:sp>
      </p:grpSp>
      <p:sp>
        <p:nvSpPr>
          <p:cNvPr id="192560" name="AutoShape 4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92561" name="Text Box 49"/>
          <p:cNvSpPr txBox="1">
            <a:spLocks noChangeArrowheads="1"/>
          </p:cNvSpPr>
          <p:nvPr/>
        </p:nvSpPr>
        <p:spPr bwMode="auto">
          <a:xfrm>
            <a:off x="4356100" y="1772816"/>
            <a:ext cx="752475" cy="519113"/>
          </a:xfrm>
          <a:prstGeom prst="rect">
            <a:avLst/>
          </a:prstGeom>
          <a:noFill/>
          <a:ln w="9525">
            <a:noFill/>
            <a:miter lim="800000"/>
            <a:headEnd/>
            <a:tailEnd/>
          </a:ln>
          <a:effectLst/>
        </p:spPr>
        <p:txBody>
          <a:bodyPr wrap="none">
            <a:spAutoFit/>
          </a:bodyPr>
          <a:lstStyle/>
          <a:p>
            <a:r>
              <a:rPr lang="en-US" altLang="zh-TW" sz="2800" b="1" dirty="0">
                <a:solidFill>
                  <a:srgbClr val="FF0000"/>
                </a:solidFill>
                <a:latin typeface="Courier New" pitchFamily="49" charset="0"/>
              </a:rPr>
              <a:t>2</a:t>
            </a:r>
            <a:r>
              <a:rPr lang="zh-TW" altLang="en-US" sz="2800" b="1" dirty="0">
                <a:solidFill>
                  <a:srgbClr val="FF0000"/>
                </a:solidFill>
                <a:latin typeface="Courier New" pitchFamily="49" charset="0"/>
              </a:rPr>
              <a:t>月</a:t>
            </a:r>
          </a:p>
        </p:txBody>
      </p:sp>
      <p:sp>
        <p:nvSpPr>
          <p:cNvPr id="192562" name="Text Box 50"/>
          <p:cNvSpPr txBox="1">
            <a:spLocks noChangeArrowheads="1"/>
          </p:cNvSpPr>
          <p:nvPr/>
        </p:nvSpPr>
        <p:spPr bwMode="auto">
          <a:xfrm>
            <a:off x="5580112" y="3773984"/>
            <a:ext cx="965200" cy="519112"/>
          </a:xfrm>
          <a:prstGeom prst="rect">
            <a:avLst/>
          </a:prstGeom>
          <a:noFill/>
          <a:ln w="9525">
            <a:noFill/>
            <a:miter lim="800000"/>
            <a:headEnd/>
            <a:tailEnd/>
          </a:ln>
          <a:effectLst/>
        </p:spPr>
        <p:txBody>
          <a:bodyPr wrap="none">
            <a:spAutoFit/>
          </a:bodyPr>
          <a:lstStyle/>
          <a:p>
            <a:r>
              <a:rPr lang="en-US" altLang="zh-TW" sz="2800" b="1" dirty="0">
                <a:solidFill>
                  <a:srgbClr val="FF0000"/>
                </a:solidFill>
                <a:latin typeface="Courier New" pitchFamily="49" charset="0"/>
              </a:rPr>
              <a:t>28</a:t>
            </a:r>
            <a:r>
              <a:rPr lang="zh-TW" altLang="en-US" sz="2800" b="1" dirty="0">
                <a:solidFill>
                  <a:srgbClr val="FF0000"/>
                </a:solidFill>
                <a:latin typeface="Courier New" pitchFamily="49" charset="0"/>
              </a:rPr>
              <a:t>天</a:t>
            </a:r>
          </a:p>
        </p:txBody>
      </p:sp>
      <p:sp>
        <p:nvSpPr>
          <p:cNvPr id="192563" name="Text Box 51"/>
          <p:cNvSpPr txBox="1">
            <a:spLocks noChangeArrowheads="1"/>
          </p:cNvSpPr>
          <p:nvPr/>
        </p:nvSpPr>
        <p:spPr bwMode="auto">
          <a:xfrm>
            <a:off x="2195513" y="2708920"/>
            <a:ext cx="2241550" cy="519113"/>
          </a:xfrm>
          <a:prstGeom prst="rect">
            <a:avLst/>
          </a:prstGeom>
          <a:noFill/>
          <a:ln w="9525">
            <a:noFill/>
            <a:miter lim="800000"/>
            <a:headEnd/>
            <a:tailEnd/>
          </a:ln>
          <a:effectLst/>
        </p:spPr>
        <p:txBody>
          <a:bodyPr wrap="none">
            <a:spAutoFit/>
          </a:bodyPr>
          <a:lstStyle/>
          <a:p>
            <a:r>
              <a:rPr lang="en-US" altLang="zh-TW" sz="2800" b="1" dirty="0">
                <a:solidFill>
                  <a:srgbClr val="FF0000"/>
                </a:solidFill>
                <a:latin typeface="Courier New" pitchFamily="49" charset="0"/>
              </a:rPr>
              <a:t>4,6,9,11</a:t>
            </a:r>
            <a:r>
              <a:rPr lang="zh-TW" altLang="en-US" sz="2800" b="1" dirty="0">
                <a:solidFill>
                  <a:srgbClr val="FF0000"/>
                </a:solidFill>
                <a:latin typeface="Courier New" pitchFamily="49" charset="0"/>
              </a:rPr>
              <a:t>月</a:t>
            </a:r>
          </a:p>
        </p:txBody>
      </p:sp>
      <p:sp>
        <p:nvSpPr>
          <p:cNvPr id="192564" name="Text Box 52"/>
          <p:cNvSpPr txBox="1">
            <a:spLocks noChangeArrowheads="1"/>
          </p:cNvSpPr>
          <p:nvPr/>
        </p:nvSpPr>
        <p:spPr bwMode="auto">
          <a:xfrm>
            <a:off x="4182864" y="4494063"/>
            <a:ext cx="965200" cy="519113"/>
          </a:xfrm>
          <a:prstGeom prst="rect">
            <a:avLst/>
          </a:prstGeom>
          <a:noFill/>
          <a:ln w="9525">
            <a:noFill/>
            <a:miter lim="800000"/>
            <a:headEnd/>
            <a:tailEnd/>
          </a:ln>
          <a:effectLst/>
        </p:spPr>
        <p:txBody>
          <a:bodyPr wrap="none">
            <a:spAutoFit/>
          </a:bodyPr>
          <a:lstStyle/>
          <a:p>
            <a:r>
              <a:rPr lang="en-US" altLang="zh-TW" sz="2800" b="1" dirty="0">
                <a:solidFill>
                  <a:srgbClr val="FF0000"/>
                </a:solidFill>
                <a:latin typeface="Courier New" pitchFamily="49" charset="0"/>
              </a:rPr>
              <a:t>30</a:t>
            </a:r>
            <a:r>
              <a:rPr lang="zh-TW" altLang="en-US" sz="2800" b="1" dirty="0">
                <a:solidFill>
                  <a:srgbClr val="FF0000"/>
                </a:solidFill>
                <a:latin typeface="Courier New" pitchFamily="49" charset="0"/>
              </a:rPr>
              <a:t>天</a:t>
            </a:r>
          </a:p>
        </p:txBody>
      </p:sp>
      <p:sp>
        <p:nvSpPr>
          <p:cNvPr id="192565" name="Text Box 53"/>
          <p:cNvSpPr txBox="1">
            <a:spLocks noChangeArrowheads="1"/>
          </p:cNvSpPr>
          <p:nvPr/>
        </p:nvSpPr>
        <p:spPr bwMode="auto">
          <a:xfrm>
            <a:off x="1519907" y="5358159"/>
            <a:ext cx="965200" cy="519113"/>
          </a:xfrm>
          <a:prstGeom prst="rect">
            <a:avLst/>
          </a:prstGeom>
          <a:noFill/>
          <a:ln w="9525">
            <a:noFill/>
            <a:miter lim="800000"/>
            <a:headEnd/>
            <a:tailEnd/>
          </a:ln>
          <a:effectLst/>
        </p:spPr>
        <p:txBody>
          <a:bodyPr wrap="none">
            <a:spAutoFit/>
          </a:bodyPr>
          <a:lstStyle/>
          <a:p>
            <a:r>
              <a:rPr lang="en-US" altLang="zh-TW" sz="2800" b="1" dirty="0">
                <a:solidFill>
                  <a:srgbClr val="FF0000"/>
                </a:solidFill>
                <a:latin typeface="Courier New" pitchFamily="49" charset="0"/>
              </a:rPr>
              <a:t>31</a:t>
            </a:r>
            <a:r>
              <a:rPr lang="zh-TW" altLang="en-US" sz="2800" b="1" dirty="0">
                <a:solidFill>
                  <a:srgbClr val="FF0000"/>
                </a:solidFill>
                <a:latin typeface="Courier New" pitchFamily="49" charset="0"/>
              </a:rPr>
              <a:t>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92551"/>
                                        </p:tgtEl>
                                        <p:attrNameLst>
                                          <p:attrName>style.visibility</p:attrName>
                                        </p:attrNameLst>
                                      </p:cBhvr>
                                      <p:to>
                                        <p:strVal val="visible"/>
                                      </p:to>
                                    </p:set>
                                    <p:animEffect transition="in" filter="wipe(up)">
                                      <p:cBhvr>
                                        <p:cTn id="7" dur="500"/>
                                        <p:tgtEl>
                                          <p:spTgt spid="1925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92559"/>
                                        </p:tgtEl>
                                        <p:attrNameLst>
                                          <p:attrName>style.visibility</p:attrName>
                                        </p:attrNameLst>
                                      </p:cBhvr>
                                      <p:to>
                                        <p:strVal val="visible"/>
                                      </p:to>
                                    </p:set>
                                    <p:animEffect transition="in" filter="wipe(up)">
                                      <p:cBhvr>
                                        <p:cTn id="12" dur="500"/>
                                        <p:tgtEl>
                                          <p:spTgt spid="1925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92558"/>
                                        </p:tgtEl>
                                        <p:attrNameLst>
                                          <p:attrName>style.visibility</p:attrName>
                                        </p:attrNameLst>
                                      </p:cBhvr>
                                      <p:to>
                                        <p:strVal val="visible"/>
                                      </p:to>
                                    </p:set>
                                    <p:animEffect transition="in" filter="wipe(up)">
                                      <p:cBhvr>
                                        <p:cTn id="17" dur="500"/>
                                        <p:tgtEl>
                                          <p:spTgt spid="192558"/>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92561"/>
                                        </p:tgtEl>
                                        <p:attrNameLst>
                                          <p:attrName>style.visibility</p:attrName>
                                        </p:attrNameLst>
                                      </p:cBhvr>
                                      <p:to>
                                        <p:strVal val="visible"/>
                                      </p:to>
                                    </p:set>
                                    <p:anim calcmode="lin" valueType="num">
                                      <p:cBhvr>
                                        <p:cTn id="22" dur="500" fill="hold"/>
                                        <p:tgtEl>
                                          <p:spTgt spid="192561"/>
                                        </p:tgtEl>
                                        <p:attrNameLst>
                                          <p:attrName>ppt_w</p:attrName>
                                        </p:attrNameLst>
                                      </p:cBhvr>
                                      <p:tavLst>
                                        <p:tav tm="0">
                                          <p:val>
                                            <p:fltVal val="0"/>
                                          </p:val>
                                        </p:tav>
                                        <p:tav tm="100000">
                                          <p:val>
                                            <p:strVal val="#ppt_w"/>
                                          </p:val>
                                        </p:tav>
                                      </p:tavLst>
                                    </p:anim>
                                    <p:anim calcmode="lin" valueType="num">
                                      <p:cBhvr>
                                        <p:cTn id="23" dur="500" fill="hold"/>
                                        <p:tgtEl>
                                          <p:spTgt spid="192561"/>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192562"/>
                                        </p:tgtEl>
                                        <p:attrNameLst>
                                          <p:attrName>style.visibility</p:attrName>
                                        </p:attrNameLst>
                                      </p:cBhvr>
                                      <p:to>
                                        <p:strVal val="visible"/>
                                      </p:to>
                                    </p:set>
                                    <p:anim calcmode="lin" valueType="num">
                                      <p:cBhvr>
                                        <p:cTn id="26" dur="500" fill="hold"/>
                                        <p:tgtEl>
                                          <p:spTgt spid="192562"/>
                                        </p:tgtEl>
                                        <p:attrNameLst>
                                          <p:attrName>ppt_w</p:attrName>
                                        </p:attrNameLst>
                                      </p:cBhvr>
                                      <p:tavLst>
                                        <p:tav tm="0">
                                          <p:val>
                                            <p:fltVal val="0"/>
                                          </p:val>
                                        </p:tav>
                                        <p:tav tm="100000">
                                          <p:val>
                                            <p:strVal val="#ppt_w"/>
                                          </p:val>
                                        </p:tav>
                                      </p:tavLst>
                                    </p:anim>
                                    <p:anim calcmode="lin" valueType="num">
                                      <p:cBhvr>
                                        <p:cTn id="27" dur="500" fill="hold"/>
                                        <p:tgtEl>
                                          <p:spTgt spid="192562"/>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192563"/>
                                        </p:tgtEl>
                                        <p:attrNameLst>
                                          <p:attrName>style.visibility</p:attrName>
                                        </p:attrNameLst>
                                      </p:cBhvr>
                                      <p:to>
                                        <p:strVal val="visible"/>
                                      </p:to>
                                    </p:set>
                                    <p:anim calcmode="lin" valueType="num">
                                      <p:cBhvr>
                                        <p:cTn id="32" dur="500" fill="hold"/>
                                        <p:tgtEl>
                                          <p:spTgt spid="192563"/>
                                        </p:tgtEl>
                                        <p:attrNameLst>
                                          <p:attrName>ppt_w</p:attrName>
                                        </p:attrNameLst>
                                      </p:cBhvr>
                                      <p:tavLst>
                                        <p:tav tm="0">
                                          <p:val>
                                            <p:fltVal val="0"/>
                                          </p:val>
                                        </p:tav>
                                        <p:tav tm="100000">
                                          <p:val>
                                            <p:strVal val="#ppt_w"/>
                                          </p:val>
                                        </p:tav>
                                      </p:tavLst>
                                    </p:anim>
                                    <p:anim calcmode="lin" valueType="num">
                                      <p:cBhvr>
                                        <p:cTn id="33" dur="500" fill="hold"/>
                                        <p:tgtEl>
                                          <p:spTgt spid="192563"/>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192564"/>
                                        </p:tgtEl>
                                        <p:attrNameLst>
                                          <p:attrName>style.visibility</p:attrName>
                                        </p:attrNameLst>
                                      </p:cBhvr>
                                      <p:to>
                                        <p:strVal val="visible"/>
                                      </p:to>
                                    </p:set>
                                    <p:anim calcmode="lin" valueType="num">
                                      <p:cBhvr>
                                        <p:cTn id="36" dur="500" fill="hold"/>
                                        <p:tgtEl>
                                          <p:spTgt spid="192564"/>
                                        </p:tgtEl>
                                        <p:attrNameLst>
                                          <p:attrName>ppt_w</p:attrName>
                                        </p:attrNameLst>
                                      </p:cBhvr>
                                      <p:tavLst>
                                        <p:tav tm="0">
                                          <p:val>
                                            <p:fltVal val="0"/>
                                          </p:val>
                                        </p:tav>
                                        <p:tav tm="100000">
                                          <p:val>
                                            <p:strVal val="#ppt_w"/>
                                          </p:val>
                                        </p:tav>
                                      </p:tavLst>
                                    </p:anim>
                                    <p:anim calcmode="lin" valueType="num">
                                      <p:cBhvr>
                                        <p:cTn id="37" dur="500" fill="hold"/>
                                        <p:tgtEl>
                                          <p:spTgt spid="192564"/>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92565"/>
                                        </p:tgtEl>
                                        <p:attrNameLst>
                                          <p:attrName>style.visibility</p:attrName>
                                        </p:attrNameLst>
                                      </p:cBhvr>
                                      <p:to>
                                        <p:strVal val="visible"/>
                                      </p:to>
                                    </p:set>
                                    <p:anim calcmode="lin" valueType="num">
                                      <p:cBhvr>
                                        <p:cTn id="42" dur="500" fill="hold"/>
                                        <p:tgtEl>
                                          <p:spTgt spid="192565"/>
                                        </p:tgtEl>
                                        <p:attrNameLst>
                                          <p:attrName>ppt_w</p:attrName>
                                        </p:attrNameLst>
                                      </p:cBhvr>
                                      <p:tavLst>
                                        <p:tav tm="0">
                                          <p:val>
                                            <p:fltVal val="0"/>
                                          </p:val>
                                        </p:tav>
                                        <p:tav tm="100000">
                                          <p:val>
                                            <p:strVal val="#ppt_w"/>
                                          </p:val>
                                        </p:tav>
                                      </p:tavLst>
                                    </p:anim>
                                    <p:anim calcmode="lin" valueType="num">
                                      <p:cBhvr>
                                        <p:cTn id="43" dur="500" fill="hold"/>
                                        <p:tgtEl>
                                          <p:spTgt spid="1925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61" grpId="0"/>
      <p:bldP spid="192562" grpId="0"/>
      <p:bldP spid="192563" grpId="0"/>
      <p:bldP spid="192564" grpId="0"/>
      <p:bldP spid="1925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0915A1AC-E8E7-45B5-8D0B-3C47499BDFB7}" type="slidenum">
              <a:rPr lang="en-US" altLang="zh-TW"/>
              <a:pPr/>
              <a:t>13</a:t>
            </a:fld>
            <a:endParaRPr lang="en-US" altLang="zh-TW"/>
          </a:p>
        </p:txBody>
      </p:sp>
      <p:sp>
        <p:nvSpPr>
          <p:cNvPr id="26627" name="Rectangle 3"/>
          <p:cNvSpPr>
            <a:spLocks noChangeArrowheads="1"/>
          </p:cNvSpPr>
          <p:nvPr/>
        </p:nvSpPr>
        <p:spPr bwMode="auto">
          <a:xfrm>
            <a:off x="1066800" y="1828800"/>
            <a:ext cx="7466013" cy="1960563"/>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b="1">
                <a:ea typeface="標楷體" pitchFamily="65" charset="-120"/>
              </a:rPr>
              <a:t>Ch1_4  ─</a:t>
            </a:r>
            <a:r>
              <a:rPr lang="zh-TW" altLang="en-US" sz="2800" b="1">
                <a:latin typeface="標楷體" pitchFamily="65" charset="-120"/>
                <a:ea typeface="標楷體" pitchFamily="65" charset="-120"/>
              </a:rPr>
              <a:t>定義數學運算式</a:t>
            </a:r>
            <a:endParaRPr lang="zh-TW" altLang="en-US" sz="2800" b="1">
              <a:ea typeface="標楷體" pitchFamily="65" charset="-120"/>
            </a:endParaRPr>
          </a:p>
          <a:p>
            <a:pPr marL="609600" indent="-609600">
              <a:lnSpc>
                <a:spcPct val="90000"/>
              </a:lnSpc>
              <a:spcBef>
                <a:spcPct val="20000"/>
              </a:spcBef>
            </a:pPr>
            <a:r>
              <a:rPr lang="en-US" altLang="zh-TW" sz="2800">
                <a:latin typeface="Courier New" pitchFamily="49" charset="0"/>
                <a:ea typeface="標楷體" pitchFamily="65" charset="-120"/>
              </a:rPr>
              <a:t>1 #include&lt;stdio.h&gt;</a:t>
            </a:r>
          </a:p>
          <a:p>
            <a:pPr marL="609600" indent="-609600">
              <a:lnSpc>
                <a:spcPct val="90000"/>
              </a:lnSpc>
              <a:spcBef>
                <a:spcPct val="20000"/>
              </a:spcBef>
            </a:pPr>
            <a:r>
              <a:rPr lang="en-US" altLang="zh-TW" sz="2800">
                <a:latin typeface="Courier New" pitchFamily="49" charset="0"/>
                <a:ea typeface="標楷體" pitchFamily="65" charset="-120"/>
              </a:rPr>
              <a:t>2 #define </a:t>
            </a:r>
            <a:r>
              <a:rPr lang="en-US" altLang="zh-TW" sz="2800">
                <a:solidFill>
                  <a:srgbClr val="FF3300"/>
                </a:solidFill>
                <a:latin typeface="Courier New" pitchFamily="49" charset="0"/>
                <a:ea typeface="標楷體" pitchFamily="65" charset="-120"/>
              </a:rPr>
              <a:t>f(x)</a:t>
            </a:r>
            <a:r>
              <a:rPr lang="en-US" altLang="zh-TW" sz="2800">
                <a:latin typeface="Courier New" pitchFamily="49" charset="0"/>
                <a:ea typeface="標楷體" pitchFamily="65" charset="-120"/>
              </a:rPr>
              <a:t> </a:t>
            </a:r>
            <a:r>
              <a:rPr lang="en-US" altLang="zh-TW" sz="2800" u="sng">
                <a:latin typeface="Courier New" pitchFamily="49" charset="0"/>
                <a:ea typeface="標楷體" pitchFamily="65" charset="-120"/>
              </a:rPr>
              <a:t>((x)*(x)+3*(x)-3)</a:t>
            </a:r>
            <a:endParaRPr lang="en-US" altLang="zh-TW" sz="2800">
              <a:latin typeface="Courier New" pitchFamily="49" charset="0"/>
              <a:ea typeface="標楷體" pitchFamily="65" charset="-120"/>
            </a:endParaRPr>
          </a:p>
          <a:p>
            <a:pPr marL="609600" indent="-609600">
              <a:lnSpc>
                <a:spcPct val="90000"/>
              </a:lnSpc>
              <a:spcBef>
                <a:spcPct val="20000"/>
              </a:spcBef>
            </a:pPr>
            <a:r>
              <a:rPr lang="en-US" altLang="zh-TW" sz="2800">
                <a:latin typeface="Courier New" pitchFamily="49" charset="0"/>
                <a:ea typeface="標楷體" pitchFamily="65" charset="-120"/>
              </a:rPr>
              <a:t>3 #define </a:t>
            </a:r>
            <a:r>
              <a:rPr lang="en-US" altLang="zh-TW" sz="2800">
                <a:solidFill>
                  <a:srgbClr val="FF3300"/>
                </a:solidFill>
                <a:latin typeface="Courier New" pitchFamily="49" charset="0"/>
                <a:ea typeface="標楷體" pitchFamily="65" charset="-120"/>
              </a:rPr>
              <a:t>Y</a:t>
            </a:r>
            <a:r>
              <a:rPr lang="en-US" altLang="zh-TW" sz="2800">
                <a:latin typeface="Courier New" pitchFamily="49" charset="0"/>
                <a:ea typeface="標楷體" pitchFamily="65" charset="-120"/>
              </a:rPr>
              <a:t> 2</a:t>
            </a:r>
          </a:p>
        </p:txBody>
      </p:sp>
      <p:sp>
        <p:nvSpPr>
          <p:cNvPr id="26630" name="Rectangle 6"/>
          <p:cNvSpPr>
            <a:spLocks noChangeArrowheads="1"/>
          </p:cNvSpPr>
          <p:nvPr/>
        </p:nvSpPr>
        <p:spPr bwMode="auto">
          <a:xfrm>
            <a:off x="3851275" y="5589588"/>
            <a:ext cx="2438400" cy="762000"/>
          </a:xfrm>
          <a:prstGeom prst="rect">
            <a:avLst/>
          </a:prstGeom>
          <a:noFill/>
          <a:ln w="9525">
            <a:solidFill>
              <a:schemeClr val="tx1"/>
            </a:solidFill>
            <a:miter lim="800000"/>
            <a:headEnd/>
            <a:tailEnd/>
          </a:ln>
          <a:effectLst/>
        </p:spPr>
        <p:txBody>
          <a:bodyPr wrap="none" anchor="ctr"/>
          <a:lstStyle/>
          <a:p>
            <a:pPr algn="ctr" eaLnBrk="0" hangingPunct="0"/>
            <a:r>
              <a:rPr lang="en-US" altLang="zh-TW" sz="2800">
                <a:latin typeface="Courier New" pitchFamily="49" charset="0"/>
                <a:ea typeface="標楷體" pitchFamily="65" charset="-120"/>
              </a:rPr>
              <a:t>f(</a:t>
            </a:r>
            <a:r>
              <a:rPr lang="en-US" altLang="zh-TW" sz="2800">
                <a:solidFill>
                  <a:srgbClr val="FF3300"/>
                </a:solidFill>
                <a:latin typeface="Courier New" pitchFamily="49" charset="0"/>
                <a:ea typeface="標楷體" pitchFamily="65" charset="-120"/>
              </a:rPr>
              <a:t>2</a:t>
            </a:r>
            <a:r>
              <a:rPr lang="en-US" altLang="zh-TW" sz="2800">
                <a:latin typeface="Courier New" pitchFamily="49" charset="0"/>
                <a:ea typeface="標楷體" pitchFamily="65" charset="-120"/>
              </a:rPr>
              <a:t>)=</a:t>
            </a:r>
            <a:r>
              <a:rPr lang="en-US" altLang="zh-TW" sz="2800">
                <a:solidFill>
                  <a:srgbClr val="FF3300"/>
                </a:solidFill>
                <a:latin typeface="Courier New" pitchFamily="49" charset="0"/>
                <a:ea typeface="標楷體" pitchFamily="65" charset="-120"/>
              </a:rPr>
              <a:t>7</a:t>
            </a:r>
          </a:p>
        </p:txBody>
      </p:sp>
      <p:sp>
        <p:nvSpPr>
          <p:cNvPr id="26631" name="Rectangle 7"/>
          <p:cNvSpPr>
            <a:spLocks noGrp="1" noChangeArrowheads="1"/>
          </p:cNvSpPr>
          <p:nvPr>
            <p:ph type="title"/>
          </p:nvPr>
        </p:nvSpPr>
        <p:spPr>
          <a:xfrm>
            <a:off x="827088" y="620713"/>
            <a:ext cx="7620000" cy="1143000"/>
          </a:xfrm>
        </p:spPr>
        <p:txBody>
          <a:bodyPr/>
          <a:lstStyle/>
          <a:p>
            <a:r>
              <a:rPr lang="en-US" altLang="zh-TW" sz="3600"/>
              <a:t>Ch1_4 </a:t>
            </a:r>
            <a:r>
              <a:rPr lang="en-US" altLang="zh-TW" sz="3800" b="1">
                <a:solidFill>
                  <a:schemeClr val="tx1"/>
                </a:solidFill>
              </a:rPr>
              <a:t>#define</a:t>
            </a:r>
            <a:r>
              <a:rPr lang="zh-TW" altLang="en-US" sz="3800" b="1">
                <a:solidFill>
                  <a:schemeClr val="tx1"/>
                </a:solidFill>
              </a:rPr>
              <a:t>之應用</a:t>
            </a:r>
          </a:p>
        </p:txBody>
      </p:sp>
      <p:sp>
        <p:nvSpPr>
          <p:cNvPr id="26633" name="Rectangle 9"/>
          <p:cNvSpPr>
            <a:spLocks noChangeArrowheads="1"/>
          </p:cNvSpPr>
          <p:nvPr/>
        </p:nvSpPr>
        <p:spPr bwMode="auto">
          <a:xfrm>
            <a:off x="1066800" y="4221163"/>
            <a:ext cx="7466013" cy="1528762"/>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a:latin typeface="Courier New" pitchFamily="49" charset="0"/>
                <a:ea typeface="標楷體" pitchFamily="65" charset="-120"/>
              </a:rPr>
              <a:t>4 main(){</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5   printf("f(</a:t>
            </a:r>
            <a:r>
              <a:rPr lang="en-US" altLang="zh-TW" sz="2800">
                <a:solidFill>
                  <a:srgbClr val="FF3300"/>
                </a:solidFill>
                <a:latin typeface="Courier New" pitchFamily="49" charset="0"/>
                <a:ea typeface="標楷體" pitchFamily="65" charset="-120"/>
              </a:rPr>
              <a:t>%i</a:t>
            </a:r>
            <a:r>
              <a:rPr lang="en-US" altLang="zh-TW" sz="2800">
                <a:latin typeface="Courier New" pitchFamily="49" charset="0"/>
                <a:ea typeface="標楷體" pitchFamily="65" charset="-120"/>
              </a:rPr>
              <a:t>)=</a:t>
            </a:r>
            <a:r>
              <a:rPr lang="en-US" altLang="zh-TW" sz="2800">
                <a:solidFill>
                  <a:srgbClr val="FF3300"/>
                </a:solidFill>
                <a:latin typeface="Courier New" pitchFamily="49" charset="0"/>
                <a:ea typeface="標楷體" pitchFamily="65" charset="-120"/>
              </a:rPr>
              <a:t>%i</a:t>
            </a:r>
            <a:r>
              <a:rPr lang="en-US" altLang="zh-TW" sz="2800">
                <a:latin typeface="Courier New" pitchFamily="49" charset="0"/>
                <a:ea typeface="標楷體" pitchFamily="65" charset="-120"/>
              </a:rPr>
              <a:t>\n", Y, f(Y));</a:t>
            </a:r>
          </a:p>
          <a:p>
            <a:pPr marL="609600" indent="-609600">
              <a:lnSpc>
                <a:spcPct val="90000"/>
              </a:lnSpc>
              <a:spcBef>
                <a:spcPct val="20000"/>
              </a:spcBef>
            </a:pPr>
            <a:r>
              <a:rPr lang="en-US" altLang="zh-TW" sz="2800">
                <a:latin typeface="Courier New" pitchFamily="49" charset="0"/>
                <a:ea typeface="標楷體" pitchFamily="65" charset="-120"/>
              </a:rPr>
              <a:t>6 }</a:t>
            </a:r>
          </a:p>
        </p:txBody>
      </p:sp>
      <p:sp>
        <p:nvSpPr>
          <p:cNvPr id="26634" name="Freeform 10"/>
          <p:cNvSpPr>
            <a:spLocks/>
          </p:cNvSpPr>
          <p:nvPr/>
        </p:nvSpPr>
        <p:spPr bwMode="auto">
          <a:xfrm>
            <a:off x="5219700" y="3897313"/>
            <a:ext cx="2305050" cy="720725"/>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0000FF"/>
            </a:solidFill>
            <a:prstDash val="dash"/>
            <a:round/>
            <a:headEnd type="none" w="med" len="med"/>
            <a:tailEnd type="triangle" w="med" len="med"/>
          </a:ln>
          <a:effectLst/>
        </p:spPr>
        <p:txBody>
          <a:bodyPr wrap="none"/>
          <a:lstStyle/>
          <a:p>
            <a:endParaRPr lang="zh-TW" altLang="en-US"/>
          </a:p>
        </p:txBody>
      </p:sp>
      <p:sp>
        <p:nvSpPr>
          <p:cNvPr id="26635" name="Freeform 11"/>
          <p:cNvSpPr>
            <a:spLocks/>
          </p:cNvSpPr>
          <p:nvPr/>
        </p:nvSpPr>
        <p:spPr bwMode="auto">
          <a:xfrm>
            <a:off x="4284663" y="3933825"/>
            <a:ext cx="2225675" cy="719138"/>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FF3300"/>
            </a:solidFill>
            <a:prstDash val="dash"/>
            <a:round/>
            <a:headEnd type="none" w="med" len="med"/>
            <a:tailEnd type="triangle" w="med" len="med"/>
          </a:ln>
          <a:effectLst/>
        </p:spPr>
        <p:txBody>
          <a:bodyPr wrap="none"/>
          <a:lstStyle/>
          <a:p>
            <a:endParaRPr lang="zh-TW" altLang="en-US"/>
          </a:p>
        </p:txBody>
      </p:sp>
      <p:sp>
        <p:nvSpPr>
          <p:cNvPr id="26636" name="AutoShape 12"/>
          <p:cNvSpPr>
            <a:spLocks/>
          </p:cNvSpPr>
          <p:nvPr/>
        </p:nvSpPr>
        <p:spPr bwMode="auto">
          <a:xfrm>
            <a:off x="7092950" y="1484313"/>
            <a:ext cx="1431925" cy="406400"/>
          </a:xfrm>
          <a:prstGeom prst="borderCallout1">
            <a:avLst>
              <a:gd name="adj1" fmla="val 28125"/>
              <a:gd name="adj2" fmla="val -5319"/>
              <a:gd name="adj3" fmla="val 302343"/>
              <a:gd name="adj4" fmla="val -104102"/>
            </a:avLst>
          </a:prstGeom>
          <a:noFill/>
          <a:ln w="9525">
            <a:solidFill>
              <a:srgbClr val="FF0000"/>
            </a:solidFill>
            <a:miter lim="800000"/>
            <a:headEnd/>
            <a:tailEnd/>
          </a:ln>
          <a:effectLst/>
        </p:spPr>
        <p:txBody>
          <a:bodyPr wrap="none">
            <a:spAutoFit/>
          </a:bodyPr>
          <a:lstStyle/>
          <a:p>
            <a:r>
              <a:rPr lang="en-US" altLang="zh-TW" sz="2000">
                <a:latin typeface="Verdana" pitchFamily="34" charset="0"/>
              </a:rPr>
              <a:t>x</a:t>
            </a:r>
            <a:r>
              <a:rPr lang="en-US" altLang="zh-TW" sz="2000">
                <a:latin typeface="Verdana" pitchFamily="34" charset="0"/>
                <a:sym typeface="Symbol" pitchFamily="18" charset="2"/>
              </a:rPr>
              <a:t>²+3</a:t>
            </a:r>
            <a:r>
              <a:rPr lang="en-US" altLang="zh-TW" sz="2000">
                <a:latin typeface="Verdana" pitchFamily="34" charset="0"/>
              </a:rPr>
              <a:t>x</a:t>
            </a:r>
            <a:r>
              <a:rPr lang="en-US" altLang="zh-TW" sz="2000">
                <a:latin typeface="Verdana" pitchFamily="34" charset="0"/>
                <a:sym typeface="Symbol" pitchFamily="18" charset="2"/>
              </a:rPr>
              <a:t></a:t>
            </a:r>
            <a:r>
              <a:rPr lang="en-US" altLang="zh-TW" sz="2000">
                <a:latin typeface="Verdana" pitchFamily="34" charset="0"/>
              </a:rPr>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36"/>
                                        </p:tgtEl>
                                        <p:attrNameLst>
                                          <p:attrName>style.visibility</p:attrName>
                                        </p:attrNameLst>
                                      </p:cBhvr>
                                      <p:to>
                                        <p:strVal val="visible"/>
                                      </p:to>
                                    </p:set>
                                    <p:anim calcmode="lin" valueType="num">
                                      <p:cBhvr>
                                        <p:cTn id="7" dur="500" fill="hold"/>
                                        <p:tgtEl>
                                          <p:spTgt spid="26636"/>
                                        </p:tgtEl>
                                        <p:attrNameLst>
                                          <p:attrName>ppt_w</p:attrName>
                                        </p:attrNameLst>
                                      </p:cBhvr>
                                      <p:tavLst>
                                        <p:tav tm="0">
                                          <p:val>
                                            <p:fltVal val="0"/>
                                          </p:val>
                                        </p:tav>
                                        <p:tav tm="100000">
                                          <p:val>
                                            <p:strVal val="#ppt_w"/>
                                          </p:val>
                                        </p:tav>
                                      </p:tavLst>
                                    </p:anim>
                                    <p:anim calcmode="lin" valueType="num">
                                      <p:cBhvr>
                                        <p:cTn id="8" dur="500" fill="hold"/>
                                        <p:tgtEl>
                                          <p:spTgt spid="2663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6633"/>
                                        </p:tgtEl>
                                        <p:attrNameLst>
                                          <p:attrName>style.visibility</p:attrName>
                                        </p:attrNameLst>
                                      </p:cBhvr>
                                      <p:to>
                                        <p:strVal val="visible"/>
                                      </p:to>
                                    </p:set>
                                    <p:anim calcmode="lin" valueType="num">
                                      <p:cBhvr>
                                        <p:cTn id="13" dur="500" fill="hold"/>
                                        <p:tgtEl>
                                          <p:spTgt spid="26633"/>
                                        </p:tgtEl>
                                        <p:attrNameLst>
                                          <p:attrName>ppt_w</p:attrName>
                                        </p:attrNameLst>
                                      </p:cBhvr>
                                      <p:tavLst>
                                        <p:tav tm="0">
                                          <p:val>
                                            <p:fltVal val="0"/>
                                          </p:val>
                                        </p:tav>
                                        <p:tav tm="100000">
                                          <p:val>
                                            <p:strVal val="#ppt_w"/>
                                          </p:val>
                                        </p:tav>
                                      </p:tavLst>
                                    </p:anim>
                                    <p:anim calcmode="lin" valueType="num">
                                      <p:cBhvr>
                                        <p:cTn id="14" dur="500" fill="hold"/>
                                        <p:tgtEl>
                                          <p:spTgt spid="26633"/>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2" presetClass="entr" presetSubtype="2" fill="hold" grpId="0" nodeType="afterEffect">
                                  <p:stCondLst>
                                    <p:cond delay="0"/>
                                  </p:stCondLst>
                                  <p:childTnLst>
                                    <p:set>
                                      <p:cBhvr>
                                        <p:cTn id="17" dur="1" fill="hold">
                                          <p:stCondLst>
                                            <p:cond delay="0"/>
                                          </p:stCondLst>
                                        </p:cTn>
                                        <p:tgtEl>
                                          <p:spTgt spid="26635"/>
                                        </p:tgtEl>
                                        <p:attrNameLst>
                                          <p:attrName>style.visibility</p:attrName>
                                        </p:attrNameLst>
                                      </p:cBhvr>
                                      <p:to>
                                        <p:strVal val="visible"/>
                                      </p:to>
                                    </p:set>
                                    <p:animEffect transition="in" filter="wipe(right)">
                                      <p:cBhvr>
                                        <p:cTn id="18" dur="500"/>
                                        <p:tgtEl>
                                          <p:spTgt spid="26635"/>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26634"/>
                                        </p:tgtEl>
                                        <p:attrNameLst>
                                          <p:attrName>style.visibility</p:attrName>
                                        </p:attrNameLst>
                                      </p:cBhvr>
                                      <p:to>
                                        <p:strVal val="visible"/>
                                      </p:to>
                                    </p:set>
                                    <p:animEffect transition="in" filter="wipe(right)">
                                      <p:cBhvr>
                                        <p:cTn id="22" dur="500"/>
                                        <p:tgtEl>
                                          <p:spTgt spid="26634"/>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26630"/>
                                        </p:tgtEl>
                                        <p:attrNameLst>
                                          <p:attrName>style.visibility</p:attrName>
                                        </p:attrNameLst>
                                      </p:cBhvr>
                                      <p:to>
                                        <p:strVal val="visible"/>
                                      </p:to>
                                    </p:set>
                                    <p:anim calcmode="lin" valueType="num">
                                      <p:cBhvr>
                                        <p:cTn id="27" dur="500" fill="hold"/>
                                        <p:tgtEl>
                                          <p:spTgt spid="26630"/>
                                        </p:tgtEl>
                                        <p:attrNameLst>
                                          <p:attrName>ppt_w</p:attrName>
                                        </p:attrNameLst>
                                      </p:cBhvr>
                                      <p:tavLst>
                                        <p:tav tm="0">
                                          <p:val>
                                            <p:fltVal val="0"/>
                                          </p:val>
                                        </p:tav>
                                        <p:tav tm="100000">
                                          <p:val>
                                            <p:strVal val="#ppt_w"/>
                                          </p:val>
                                        </p:tav>
                                      </p:tavLst>
                                    </p:anim>
                                    <p:anim calcmode="lin" valueType="num">
                                      <p:cBhvr>
                                        <p:cTn id="28" dur="500" fill="hold"/>
                                        <p:tgtEl>
                                          <p:spTgt spid="266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animBg="1"/>
      <p:bldP spid="26633" grpId="0"/>
      <p:bldP spid="26634" grpId="0" animBg="1"/>
      <p:bldP spid="26635" grpId="0" animBg="1"/>
      <p:bldP spid="26636"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69FB827B-0681-42A1-A27A-3F61B353BB6E}" type="slidenum">
              <a:rPr lang="en-US" altLang="zh-TW"/>
              <a:pPr/>
              <a:t>130</a:t>
            </a:fld>
            <a:endParaRPr lang="en-US" altLang="zh-TW"/>
          </a:p>
        </p:txBody>
      </p:sp>
      <p:sp>
        <p:nvSpPr>
          <p:cNvPr id="193538" name="Rectangle 2"/>
          <p:cNvSpPr>
            <a:spLocks noGrp="1" noChangeArrowheads="1"/>
          </p:cNvSpPr>
          <p:nvPr>
            <p:ph type="title"/>
          </p:nvPr>
        </p:nvSpPr>
        <p:spPr>
          <a:xfrm>
            <a:off x="827088" y="620713"/>
            <a:ext cx="7620000" cy="914400"/>
          </a:xfrm>
          <a:noFill/>
          <a:ln/>
        </p:spPr>
        <p:txBody>
          <a:bodyPr/>
          <a:lstStyle/>
          <a:p>
            <a:r>
              <a:rPr lang="en-US" altLang="zh-TW" sz="3600"/>
              <a:t>Ch6_5 </a:t>
            </a:r>
            <a:r>
              <a:rPr lang="en-US" altLang="zh-TW"/>
              <a:t> </a:t>
            </a:r>
            <a:r>
              <a:rPr lang="en-US" altLang="zh-TW" sz="3600"/>
              <a:t>(1/2)</a:t>
            </a:r>
          </a:p>
        </p:txBody>
      </p:sp>
      <p:sp>
        <p:nvSpPr>
          <p:cNvPr id="193541" name="Text Box 5"/>
          <p:cNvSpPr txBox="1">
            <a:spLocks noChangeArrowheads="1"/>
          </p:cNvSpPr>
          <p:nvPr/>
        </p:nvSpPr>
        <p:spPr bwMode="auto">
          <a:xfrm>
            <a:off x="3779838" y="5516563"/>
            <a:ext cx="3962400" cy="990600"/>
          </a:xfrm>
          <a:prstGeom prst="rect">
            <a:avLst/>
          </a:prstGeom>
          <a:solidFill>
            <a:srgbClr val="FFFFFF"/>
          </a:solidFill>
          <a:ln w="9525">
            <a:solidFill>
              <a:srgbClr val="000000"/>
            </a:solidFill>
            <a:miter lim="800000"/>
            <a:headEnd/>
            <a:tailEnd/>
          </a:ln>
        </p:spPr>
        <p:txBody>
          <a:bodyPr/>
          <a:lstStyle/>
          <a:p>
            <a:pPr eaLnBrk="0" hangingPunct="0"/>
            <a:r>
              <a:rPr kumimoji="0" lang="zh-TW" altLang="en-US" sz="2400">
                <a:latin typeface="Courier New" pitchFamily="49" charset="0"/>
                <a:ea typeface="標楷體" pitchFamily="65" charset="-120"/>
              </a:rPr>
              <a:t>請輸入每週工作</a:t>
            </a:r>
            <a:r>
              <a:rPr kumimoji="0" lang="zh-TW" altLang="en-US" sz="2400">
                <a:solidFill>
                  <a:srgbClr val="FF3300"/>
                </a:solidFill>
                <a:latin typeface="Courier New" pitchFamily="49" charset="0"/>
                <a:ea typeface="標楷體" pitchFamily="65" charset="-120"/>
              </a:rPr>
              <a:t>時數</a:t>
            </a:r>
            <a:r>
              <a:rPr kumimoji="0" lang="zh-TW" altLang="en-US" sz="2400">
                <a:latin typeface="Courier New" pitchFamily="49" charset="0"/>
                <a:ea typeface="標楷體" pitchFamily="65" charset="-120"/>
              </a:rPr>
              <a:t>：</a:t>
            </a:r>
            <a:r>
              <a:rPr kumimoji="0" lang="en-US" altLang="zh-TW" sz="2400">
                <a:solidFill>
                  <a:srgbClr val="FF3300"/>
                </a:solidFill>
                <a:latin typeface="Courier New" pitchFamily="49" charset="0"/>
                <a:ea typeface="標楷體" pitchFamily="65" charset="-120"/>
              </a:rPr>
              <a:t>45</a:t>
            </a:r>
          </a:p>
          <a:p>
            <a:pPr eaLnBrk="0" hangingPunct="0"/>
            <a:r>
              <a:rPr kumimoji="0" lang="zh-TW" altLang="en-US" sz="2400">
                <a:latin typeface="Courier New" pitchFamily="49" charset="0"/>
                <a:ea typeface="標楷體" pitchFamily="65" charset="-120"/>
              </a:rPr>
              <a:t>請輸入</a:t>
            </a:r>
            <a:r>
              <a:rPr kumimoji="0" lang="zh-TW" altLang="en-US" sz="2400">
                <a:solidFill>
                  <a:srgbClr val="FF3300"/>
                </a:solidFill>
                <a:latin typeface="Courier New" pitchFamily="49" charset="0"/>
                <a:ea typeface="標楷體" pitchFamily="65" charset="-120"/>
              </a:rPr>
              <a:t>時薪</a:t>
            </a:r>
            <a:r>
              <a:rPr kumimoji="0" lang="zh-TW" altLang="en-US" sz="2400">
                <a:latin typeface="Courier New" pitchFamily="49" charset="0"/>
                <a:ea typeface="標楷體" pitchFamily="65" charset="-120"/>
              </a:rPr>
              <a:t>：</a:t>
            </a:r>
            <a:r>
              <a:rPr kumimoji="0" lang="en-US" altLang="zh-TW" sz="2400">
                <a:solidFill>
                  <a:srgbClr val="FF3300"/>
                </a:solidFill>
                <a:latin typeface="Courier New" pitchFamily="49" charset="0"/>
                <a:ea typeface="標楷體" pitchFamily="65" charset="-120"/>
              </a:rPr>
              <a:t>100</a:t>
            </a:r>
            <a:endParaRPr kumimoji="0" lang="en-US" altLang="zh-TW" sz="1400">
              <a:latin typeface="Courier New" pitchFamily="49" charset="0"/>
            </a:endParaRPr>
          </a:p>
        </p:txBody>
      </p:sp>
      <p:sp>
        <p:nvSpPr>
          <p:cNvPr id="193542" name="Text Box 6"/>
          <p:cNvSpPr txBox="1">
            <a:spLocks noChangeArrowheads="1"/>
          </p:cNvSpPr>
          <p:nvPr/>
        </p:nvSpPr>
        <p:spPr bwMode="auto">
          <a:xfrm>
            <a:off x="914400" y="1600200"/>
            <a:ext cx="7978775" cy="1552575"/>
          </a:xfrm>
          <a:prstGeom prst="rect">
            <a:avLst/>
          </a:prstGeom>
          <a:noFill/>
          <a:ln w="9525">
            <a:noFill/>
            <a:miter lim="800000"/>
            <a:headEnd/>
            <a:tailEnd/>
          </a:ln>
          <a:effectLst/>
        </p:spPr>
        <p:txBody>
          <a:bodyPr>
            <a:spAutoFit/>
          </a:bodyPr>
          <a:lstStyle/>
          <a:p>
            <a:pPr eaLnBrk="0" hangingPunct="0"/>
            <a:r>
              <a:rPr kumimoji="0" lang="en-US" altLang="zh-TW" sz="2400" b="1">
                <a:ea typeface="標楷體" pitchFamily="65" charset="-120"/>
              </a:rPr>
              <a:t>Ch6_5  </a:t>
            </a:r>
            <a:r>
              <a:rPr kumimoji="0" lang="zh-TW" altLang="en-US" sz="2400" b="1">
                <a:ea typeface="標楷體" pitchFamily="65" charset="-120"/>
              </a:rPr>
              <a:t>輸入</a:t>
            </a:r>
            <a:r>
              <a:rPr kumimoji="0" lang="zh-TW" altLang="en-US" sz="2400" b="1">
                <a:solidFill>
                  <a:srgbClr val="FF3300"/>
                </a:solidFill>
                <a:ea typeface="標楷體" pitchFamily="65" charset="-120"/>
              </a:rPr>
              <a:t>工作時數</a:t>
            </a:r>
            <a:r>
              <a:rPr kumimoji="0" lang="zh-TW" altLang="en-US" sz="2400" b="1">
                <a:ea typeface="標楷體" pitchFamily="65" charset="-120"/>
              </a:rPr>
              <a:t>及</a:t>
            </a:r>
            <a:r>
              <a:rPr kumimoji="0" lang="zh-TW" altLang="en-US" sz="2400" b="1">
                <a:solidFill>
                  <a:srgbClr val="FF3300"/>
                </a:solidFill>
                <a:ea typeface="標楷體" pitchFamily="65" charset="-120"/>
              </a:rPr>
              <a:t>時薪</a:t>
            </a:r>
            <a:r>
              <a:rPr kumimoji="0" lang="zh-TW" altLang="en-US" sz="2400" b="1">
                <a:ea typeface="標楷體" pitchFamily="65" charset="-120"/>
              </a:rPr>
              <a:t>，計算</a:t>
            </a:r>
            <a:r>
              <a:rPr kumimoji="0" lang="zh-TW" altLang="en-US" sz="2400" b="1">
                <a:solidFill>
                  <a:srgbClr val="FF3300"/>
                </a:solidFill>
                <a:ea typeface="標楷體" pitchFamily="65" charset="-120"/>
              </a:rPr>
              <a:t>每週薪資</a:t>
            </a:r>
          </a:p>
          <a:p>
            <a:pPr eaLnBrk="0" hangingPunct="0">
              <a:buFont typeface="Times New Roman" pitchFamily="18" charset="0"/>
              <a:buNone/>
            </a:pPr>
            <a:r>
              <a:rPr kumimoji="0" lang="en-US" altLang="zh-TW" sz="2400">
                <a:latin typeface="Courier New" pitchFamily="49" charset="0"/>
                <a:ea typeface="標楷體" pitchFamily="65" charset="-120"/>
              </a:rPr>
              <a:t>1  #include&lt;stdio.h&gt;</a:t>
            </a:r>
          </a:p>
          <a:p>
            <a:pPr eaLnBrk="0" hangingPunct="0">
              <a:buFont typeface="Times New Roman" pitchFamily="18" charset="0"/>
              <a:buNone/>
            </a:pPr>
            <a:r>
              <a:rPr kumimoji="0" lang="en-US" altLang="zh-TW" sz="2400">
                <a:latin typeface="Courier New" pitchFamily="49" charset="0"/>
                <a:ea typeface="標楷體" pitchFamily="65" charset="-120"/>
              </a:rPr>
              <a:t>2  main(){</a:t>
            </a:r>
          </a:p>
          <a:p>
            <a:pPr eaLnBrk="0" hangingPunct="0">
              <a:buFont typeface="Times New Roman" pitchFamily="18" charset="0"/>
              <a:buNone/>
            </a:pPr>
            <a:r>
              <a:rPr kumimoji="0" lang="en-US" altLang="zh-TW" sz="2400">
                <a:latin typeface="Courier New" pitchFamily="49" charset="0"/>
                <a:ea typeface="標楷體" pitchFamily="65" charset="-120"/>
              </a:rPr>
              <a:t>3   int work_time, time_pay, salary, ot;</a:t>
            </a:r>
          </a:p>
        </p:txBody>
      </p:sp>
      <p:sp>
        <p:nvSpPr>
          <p:cNvPr id="193543" name="Text Box 7"/>
          <p:cNvSpPr txBox="1">
            <a:spLocks noChangeArrowheads="1"/>
          </p:cNvSpPr>
          <p:nvPr/>
        </p:nvSpPr>
        <p:spPr bwMode="auto">
          <a:xfrm>
            <a:off x="914400" y="3306763"/>
            <a:ext cx="6624638" cy="822325"/>
          </a:xfrm>
          <a:prstGeom prst="rect">
            <a:avLst/>
          </a:prstGeom>
          <a:noFill/>
          <a:ln w="9525">
            <a:noFill/>
            <a:miter lim="800000"/>
            <a:headEnd/>
            <a:tailEnd/>
          </a:ln>
          <a:effectLst/>
        </p:spPr>
        <p:txBody>
          <a:bodyPr>
            <a:spAutoFit/>
          </a:bodyPr>
          <a:lstStyle/>
          <a:p>
            <a:pPr eaLnBrk="0" hangingPunct="0">
              <a:buFont typeface="Times New Roman" pitchFamily="18" charset="0"/>
              <a:buNone/>
            </a:pPr>
            <a:r>
              <a:rPr kumimoji="0" lang="en-US" altLang="zh-TW" sz="2400">
                <a:latin typeface="Courier New" pitchFamily="49" charset="0"/>
                <a:ea typeface="標楷體" pitchFamily="65" charset="-120"/>
              </a:rPr>
              <a:t>4   printf("</a:t>
            </a:r>
            <a:r>
              <a:rPr kumimoji="0" lang="zh-TW" altLang="en-US" sz="2400">
                <a:latin typeface="Courier New" pitchFamily="49" charset="0"/>
                <a:ea typeface="標楷體" pitchFamily="65" charset="-120"/>
              </a:rPr>
              <a:t>請輸入每週工作時數：</a:t>
            </a:r>
            <a:r>
              <a:rPr kumimoji="0" lang="en-US" altLang="zh-TW" sz="2400">
                <a:latin typeface="Courier New" pitchFamily="49" charset="0"/>
                <a:ea typeface="標楷體" pitchFamily="65" charset="-120"/>
              </a:rPr>
              <a:t>"); </a:t>
            </a:r>
          </a:p>
          <a:p>
            <a:pPr eaLnBrk="0" hangingPunct="0"/>
            <a:r>
              <a:rPr kumimoji="0" lang="en-US" altLang="zh-TW" sz="2400">
                <a:latin typeface="Courier New" pitchFamily="49" charset="0"/>
                <a:ea typeface="標楷體" pitchFamily="65" charset="-120"/>
              </a:rPr>
              <a:t>5   scanf("</a:t>
            </a:r>
            <a:r>
              <a:rPr kumimoji="0" lang="en-US" altLang="zh-TW" sz="2400">
                <a:solidFill>
                  <a:srgbClr val="FF3300"/>
                </a:solidFill>
                <a:latin typeface="Courier New" pitchFamily="49" charset="0"/>
                <a:ea typeface="標楷體" pitchFamily="65" charset="-120"/>
              </a:rPr>
              <a:t>%i</a:t>
            </a:r>
            <a:r>
              <a:rPr kumimoji="0" lang="en-US" altLang="zh-TW" sz="2400">
                <a:latin typeface="Courier New" pitchFamily="49" charset="0"/>
                <a:ea typeface="標楷體" pitchFamily="65" charset="-120"/>
              </a:rPr>
              <a:t>", </a:t>
            </a:r>
            <a:r>
              <a:rPr kumimoji="0" lang="en-US" altLang="zh-TW" sz="2400">
                <a:solidFill>
                  <a:srgbClr val="FF3300"/>
                </a:solidFill>
                <a:latin typeface="Courier New" pitchFamily="49" charset="0"/>
                <a:ea typeface="標楷體" pitchFamily="65" charset="-120"/>
              </a:rPr>
              <a:t>&amp;work_time</a:t>
            </a:r>
            <a:r>
              <a:rPr kumimoji="0" lang="en-US" altLang="zh-TW" sz="2400">
                <a:latin typeface="Courier New" pitchFamily="49" charset="0"/>
                <a:ea typeface="標楷體" pitchFamily="65" charset="-120"/>
              </a:rPr>
              <a:t>);</a:t>
            </a:r>
            <a:endParaRPr kumimoji="0" lang="en-US" altLang="zh-TW" sz="2400">
              <a:latin typeface="Courier New" pitchFamily="49" charset="0"/>
              <a:cs typeface="Times New Roman" pitchFamily="18" charset="0"/>
            </a:endParaRPr>
          </a:p>
        </p:txBody>
      </p:sp>
      <p:sp>
        <p:nvSpPr>
          <p:cNvPr id="193544" name="Text Box 8"/>
          <p:cNvSpPr txBox="1">
            <a:spLocks noChangeArrowheads="1"/>
          </p:cNvSpPr>
          <p:nvPr/>
        </p:nvSpPr>
        <p:spPr bwMode="auto">
          <a:xfrm>
            <a:off x="900113" y="4329113"/>
            <a:ext cx="6624637" cy="1187450"/>
          </a:xfrm>
          <a:prstGeom prst="rect">
            <a:avLst/>
          </a:prstGeom>
          <a:noFill/>
          <a:ln w="9525">
            <a:noFill/>
            <a:miter lim="800000"/>
            <a:headEnd/>
            <a:tailEnd/>
          </a:ln>
          <a:effectLst/>
        </p:spPr>
        <p:txBody>
          <a:bodyPr>
            <a:spAutoFit/>
          </a:bodyPr>
          <a:lstStyle/>
          <a:p>
            <a:pPr eaLnBrk="0" hangingPunct="0"/>
            <a:r>
              <a:rPr kumimoji="0" lang="en-US" altLang="zh-TW" sz="2400">
                <a:latin typeface="Courier New" pitchFamily="49" charset="0"/>
                <a:cs typeface="Times New Roman" pitchFamily="18" charset="0"/>
              </a:rPr>
              <a:t>6   </a:t>
            </a:r>
            <a:r>
              <a:rPr kumimoji="0" lang="en-US" altLang="zh-TW" sz="2400">
                <a:latin typeface="Courier New" pitchFamily="49" charset="0"/>
                <a:ea typeface="標楷體" pitchFamily="65" charset="-120"/>
              </a:rPr>
              <a:t>printf("</a:t>
            </a:r>
            <a:r>
              <a:rPr kumimoji="0" lang="zh-TW" altLang="en-US" sz="2400">
                <a:latin typeface="Courier New" pitchFamily="49" charset="0"/>
                <a:ea typeface="標楷體" pitchFamily="65" charset="-120"/>
              </a:rPr>
              <a:t>請輸入時薪：</a:t>
            </a:r>
            <a:r>
              <a:rPr kumimoji="0" lang="en-US" altLang="zh-TW" sz="2400">
                <a:latin typeface="Courier New" pitchFamily="49" charset="0"/>
                <a:ea typeface="標楷體" pitchFamily="65" charset="-120"/>
              </a:rPr>
              <a:t>"); </a:t>
            </a:r>
            <a:endParaRPr kumimoji="0" lang="en-US" altLang="zh-TW" sz="2400">
              <a:latin typeface="Courier New" pitchFamily="49" charset="0"/>
            </a:endParaRPr>
          </a:p>
          <a:p>
            <a:pPr eaLnBrk="0" hangingPunct="0"/>
            <a:r>
              <a:rPr kumimoji="0" lang="en-US" altLang="zh-TW" sz="2400">
                <a:latin typeface="Courier New" pitchFamily="49" charset="0"/>
                <a:cs typeface="Times New Roman" pitchFamily="18" charset="0"/>
              </a:rPr>
              <a:t>7   </a:t>
            </a:r>
            <a:r>
              <a:rPr kumimoji="0" lang="en-US" altLang="zh-TW" sz="2400">
                <a:latin typeface="Courier New" pitchFamily="49" charset="0"/>
                <a:ea typeface="標楷體" pitchFamily="65" charset="-120"/>
              </a:rPr>
              <a:t>scanf("</a:t>
            </a:r>
            <a:r>
              <a:rPr kumimoji="0" lang="en-US" altLang="zh-TW" sz="2400">
                <a:solidFill>
                  <a:srgbClr val="FF3300"/>
                </a:solidFill>
                <a:latin typeface="Courier New" pitchFamily="49" charset="0"/>
                <a:ea typeface="標楷體" pitchFamily="65" charset="-120"/>
              </a:rPr>
              <a:t>%i</a:t>
            </a:r>
            <a:r>
              <a:rPr kumimoji="0" lang="en-US" altLang="zh-TW" sz="2400">
                <a:latin typeface="Courier New" pitchFamily="49" charset="0"/>
                <a:ea typeface="標楷體" pitchFamily="65" charset="-120"/>
              </a:rPr>
              <a:t>", </a:t>
            </a:r>
            <a:r>
              <a:rPr kumimoji="0" lang="en-US" altLang="zh-TW" sz="2400">
                <a:solidFill>
                  <a:srgbClr val="FF3300"/>
                </a:solidFill>
                <a:latin typeface="Courier New" pitchFamily="49" charset="0"/>
                <a:ea typeface="標楷體" pitchFamily="65" charset="-120"/>
              </a:rPr>
              <a:t>&amp;time_pay</a:t>
            </a:r>
            <a:r>
              <a:rPr kumimoji="0" lang="en-US" altLang="zh-TW" sz="2400">
                <a:latin typeface="Courier New" pitchFamily="49" charset="0"/>
                <a:ea typeface="標楷體" pitchFamily="65" charset="-120"/>
              </a:rPr>
              <a:t>);</a:t>
            </a:r>
          </a:p>
          <a:p>
            <a:pPr eaLnBrk="0" hangingPunct="0"/>
            <a:r>
              <a:rPr kumimoji="0" lang="en-US" altLang="zh-TW" sz="2400">
                <a:ea typeface="標楷體" pitchFamily="65" charset="-120"/>
              </a:rPr>
              <a:t>…</a:t>
            </a:r>
            <a:endParaRPr lang="en-US" altLang="zh-TW"/>
          </a:p>
        </p:txBody>
      </p:sp>
      <p:sp>
        <p:nvSpPr>
          <p:cNvPr id="193545"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3543"/>
                                        </p:tgtEl>
                                        <p:attrNameLst>
                                          <p:attrName>style.visibility</p:attrName>
                                        </p:attrNameLst>
                                      </p:cBhvr>
                                      <p:to>
                                        <p:strVal val="visible"/>
                                      </p:to>
                                    </p:set>
                                    <p:anim calcmode="lin" valueType="num">
                                      <p:cBhvr>
                                        <p:cTn id="7" dur="500" fill="hold"/>
                                        <p:tgtEl>
                                          <p:spTgt spid="193543"/>
                                        </p:tgtEl>
                                        <p:attrNameLst>
                                          <p:attrName>ppt_w</p:attrName>
                                        </p:attrNameLst>
                                      </p:cBhvr>
                                      <p:tavLst>
                                        <p:tav tm="0">
                                          <p:val>
                                            <p:fltVal val="0"/>
                                          </p:val>
                                        </p:tav>
                                        <p:tav tm="100000">
                                          <p:val>
                                            <p:strVal val="#ppt_w"/>
                                          </p:val>
                                        </p:tav>
                                      </p:tavLst>
                                    </p:anim>
                                    <p:anim calcmode="lin" valueType="num">
                                      <p:cBhvr>
                                        <p:cTn id="8" dur="500" fill="hold"/>
                                        <p:tgtEl>
                                          <p:spTgt spid="19354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3544"/>
                                        </p:tgtEl>
                                        <p:attrNameLst>
                                          <p:attrName>style.visibility</p:attrName>
                                        </p:attrNameLst>
                                      </p:cBhvr>
                                      <p:to>
                                        <p:strVal val="visible"/>
                                      </p:to>
                                    </p:set>
                                    <p:anim calcmode="lin" valueType="num">
                                      <p:cBhvr>
                                        <p:cTn id="13" dur="500" fill="hold"/>
                                        <p:tgtEl>
                                          <p:spTgt spid="193544"/>
                                        </p:tgtEl>
                                        <p:attrNameLst>
                                          <p:attrName>ppt_w</p:attrName>
                                        </p:attrNameLst>
                                      </p:cBhvr>
                                      <p:tavLst>
                                        <p:tav tm="0">
                                          <p:val>
                                            <p:fltVal val="0"/>
                                          </p:val>
                                        </p:tav>
                                        <p:tav tm="100000">
                                          <p:val>
                                            <p:strVal val="#ppt_w"/>
                                          </p:val>
                                        </p:tav>
                                      </p:tavLst>
                                    </p:anim>
                                    <p:anim calcmode="lin" valueType="num">
                                      <p:cBhvr>
                                        <p:cTn id="14" dur="500" fill="hold"/>
                                        <p:tgtEl>
                                          <p:spTgt spid="19354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93541"/>
                                        </p:tgtEl>
                                        <p:attrNameLst>
                                          <p:attrName>style.visibility</p:attrName>
                                        </p:attrNameLst>
                                      </p:cBhvr>
                                      <p:to>
                                        <p:strVal val="visible"/>
                                      </p:to>
                                    </p:set>
                                    <p:anim calcmode="lin" valueType="num">
                                      <p:cBhvr>
                                        <p:cTn id="19" dur="500" fill="hold"/>
                                        <p:tgtEl>
                                          <p:spTgt spid="193541"/>
                                        </p:tgtEl>
                                        <p:attrNameLst>
                                          <p:attrName>ppt_w</p:attrName>
                                        </p:attrNameLst>
                                      </p:cBhvr>
                                      <p:tavLst>
                                        <p:tav tm="0">
                                          <p:val>
                                            <p:fltVal val="0"/>
                                          </p:val>
                                        </p:tav>
                                        <p:tav tm="100000">
                                          <p:val>
                                            <p:strVal val="#ppt_w"/>
                                          </p:val>
                                        </p:tav>
                                      </p:tavLst>
                                    </p:anim>
                                    <p:anim calcmode="lin" valueType="num">
                                      <p:cBhvr>
                                        <p:cTn id="20" dur="500" fill="hold"/>
                                        <p:tgtEl>
                                          <p:spTgt spid="1935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1" grpId="0" animBg="1"/>
      <p:bldP spid="193543" grpId="0"/>
      <p:bldP spid="193544"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C45B2B2F-8D89-4150-8995-834EC7AB4197}" type="slidenum">
              <a:rPr lang="en-US" altLang="zh-TW"/>
              <a:pPr/>
              <a:t>131</a:t>
            </a:fld>
            <a:endParaRPr lang="en-US" altLang="zh-TW"/>
          </a:p>
        </p:txBody>
      </p:sp>
      <p:sp>
        <p:nvSpPr>
          <p:cNvPr id="194563" name="Rectangle 3"/>
          <p:cNvSpPr>
            <a:spLocks noGrp="1" noChangeArrowheads="1"/>
          </p:cNvSpPr>
          <p:nvPr>
            <p:ph type="title"/>
          </p:nvPr>
        </p:nvSpPr>
        <p:spPr>
          <a:xfrm>
            <a:off x="838200" y="609600"/>
            <a:ext cx="7620000" cy="914400"/>
          </a:xfrm>
          <a:noFill/>
          <a:ln/>
        </p:spPr>
        <p:txBody>
          <a:bodyPr/>
          <a:lstStyle/>
          <a:p>
            <a:r>
              <a:rPr lang="en-US" altLang="zh-TW" sz="3600"/>
              <a:t>Ch6_5</a:t>
            </a:r>
            <a:r>
              <a:rPr lang="en-US" altLang="zh-TW"/>
              <a:t> </a:t>
            </a:r>
            <a:r>
              <a:rPr lang="en-US" altLang="zh-TW" sz="3600"/>
              <a:t>(2/2)</a:t>
            </a:r>
          </a:p>
        </p:txBody>
      </p:sp>
      <p:sp>
        <p:nvSpPr>
          <p:cNvPr id="194565" name="Text Box 5"/>
          <p:cNvSpPr txBox="1">
            <a:spLocks noChangeArrowheads="1"/>
          </p:cNvSpPr>
          <p:nvPr/>
        </p:nvSpPr>
        <p:spPr bwMode="auto">
          <a:xfrm>
            <a:off x="684213" y="1484313"/>
            <a:ext cx="8064500" cy="4968875"/>
          </a:xfrm>
          <a:prstGeom prst="rect">
            <a:avLst/>
          </a:prstGeom>
          <a:noFill/>
          <a:ln w="9525">
            <a:noFill/>
            <a:miter lim="800000"/>
            <a:headEnd/>
            <a:tailEnd/>
          </a:ln>
        </p:spPr>
        <p:txBody>
          <a:bodyPr/>
          <a:lstStyle/>
          <a:p>
            <a:pPr eaLnBrk="0" hangingPunct="0">
              <a:lnSpc>
                <a:spcPct val="90000"/>
              </a:lnSpc>
            </a:pPr>
            <a:r>
              <a:rPr kumimoji="0" lang="en-US" altLang="zh-TW" sz="2400">
                <a:latin typeface="Courier New" pitchFamily="49" charset="0"/>
                <a:cs typeface="Times New Roman" pitchFamily="18" charset="0"/>
              </a:rPr>
              <a:t>10  </a:t>
            </a:r>
            <a:r>
              <a:rPr kumimoji="0" lang="en-US" altLang="zh-TW" sz="2400" b="1">
                <a:solidFill>
                  <a:srgbClr val="FF3300"/>
                </a:solidFill>
                <a:latin typeface="Courier New" pitchFamily="49" charset="0"/>
                <a:ea typeface="標楷體" pitchFamily="65" charset="-120"/>
              </a:rPr>
              <a:t>if</a:t>
            </a:r>
            <a:r>
              <a:rPr kumimoji="0" lang="en-US" altLang="zh-TW" sz="2400">
                <a:latin typeface="Courier New" pitchFamily="49" charset="0"/>
                <a:ea typeface="標楷體" pitchFamily="65" charset="-120"/>
              </a:rPr>
              <a:t> (work_time &gt; 40) </a:t>
            </a:r>
            <a:r>
              <a:rPr kumimoji="0" lang="en-US" altLang="zh-TW" sz="2400">
                <a:solidFill>
                  <a:srgbClr val="FF3300"/>
                </a:solidFill>
                <a:latin typeface="Courier New" pitchFamily="49" charset="0"/>
                <a:ea typeface="標楷體" pitchFamily="65" charset="-120"/>
              </a:rPr>
              <a:t>{</a:t>
            </a:r>
            <a:endParaRPr kumimoji="0" lang="en-US" altLang="zh-TW" sz="2400">
              <a:solidFill>
                <a:srgbClr val="FF3300"/>
              </a:solidFill>
              <a:latin typeface="Courier New" pitchFamily="49" charset="0"/>
            </a:endParaRPr>
          </a:p>
          <a:p>
            <a:pPr eaLnBrk="0" hangingPunct="0">
              <a:lnSpc>
                <a:spcPct val="90000"/>
              </a:lnSpc>
            </a:pPr>
            <a:r>
              <a:rPr kumimoji="0" lang="en-US" altLang="zh-TW" sz="2400">
                <a:latin typeface="Courier New" pitchFamily="49" charset="0"/>
                <a:cs typeface="Times New Roman" pitchFamily="18" charset="0"/>
              </a:rPr>
              <a:t>11</a:t>
            </a:r>
            <a:r>
              <a:rPr kumimoji="0" lang="en-US" altLang="zh-TW" sz="2400">
                <a:latin typeface="Courier New" pitchFamily="49" charset="0"/>
                <a:ea typeface="標楷體" pitchFamily="65" charset="-120"/>
              </a:rPr>
              <a:t>     ot = work_time - 40;</a:t>
            </a:r>
          </a:p>
          <a:p>
            <a:pPr eaLnBrk="0" hangingPunct="0">
              <a:lnSpc>
                <a:spcPct val="90000"/>
              </a:lnSpc>
            </a:pPr>
            <a:r>
              <a:rPr kumimoji="0" lang="en-US" altLang="zh-TW" sz="2400">
                <a:latin typeface="Courier New" pitchFamily="49" charset="0"/>
                <a:cs typeface="Times New Roman" pitchFamily="18" charset="0"/>
              </a:rPr>
              <a:t>12</a:t>
            </a:r>
            <a:endParaRPr kumimoji="0" lang="en-US" altLang="zh-TW" sz="2400">
              <a:latin typeface="Courier New" pitchFamily="49" charset="0"/>
            </a:endParaRPr>
          </a:p>
          <a:p>
            <a:pPr eaLnBrk="0" hangingPunct="0">
              <a:lnSpc>
                <a:spcPct val="90000"/>
              </a:lnSpc>
            </a:pPr>
            <a:r>
              <a:rPr kumimoji="0" lang="en-US" altLang="zh-TW" sz="2400">
                <a:latin typeface="Courier New" pitchFamily="49" charset="0"/>
                <a:cs typeface="Times New Roman" pitchFamily="18" charset="0"/>
              </a:rPr>
              <a:t>13</a:t>
            </a:r>
            <a:endParaRPr kumimoji="0" lang="en-US" altLang="zh-TW" sz="2400">
              <a:latin typeface="Courier New" pitchFamily="49" charset="0"/>
              <a:ea typeface="標楷體" pitchFamily="65" charset="-120"/>
            </a:endParaRPr>
          </a:p>
          <a:p>
            <a:pPr eaLnBrk="0" hangingPunct="0">
              <a:lnSpc>
                <a:spcPct val="90000"/>
              </a:lnSpc>
            </a:pPr>
            <a:r>
              <a:rPr kumimoji="0" lang="en-US" altLang="zh-TW" sz="2400">
                <a:latin typeface="Courier New" pitchFamily="49" charset="0"/>
                <a:ea typeface="標楷體" pitchFamily="65" charset="-120"/>
              </a:rPr>
              <a:t/>
            </a:r>
            <a:br>
              <a:rPr kumimoji="0" lang="en-US" altLang="zh-TW" sz="2400">
                <a:latin typeface="Courier New" pitchFamily="49" charset="0"/>
                <a:ea typeface="標楷體" pitchFamily="65" charset="-120"/>
              </a:rPr>
            </a:br>
            <a:endParaRPr kumimoji="0" lang="en-US" altLang="zh-TW" sz="2400">
              <a:latin typeface="Courier New" pitchFamily="49" charset="0"/>
              <a:ea typeface="標楷體" pitchFamily="65" charset="-120"/>
            </a:endParaRPr>
          </a:p>
          <a:p>
            <a:pPr eaLnBrk="0" hangingPunct="0">
              <a:buFont typeface="Times New Roman" pitchFamily="18" charset="0"/>
              <a:buNone/>
            </a:pPr>
            <a:r>
              <a:rPr kumimoji="0" lang="en-US" altLang="zh-TW" sz="2400">
                <a:latin typeface="Courier New" pitchFamily="49" charset="0"/>
                <a:ea typeface="標楷體" pitchFamily="65" charset="-120"/>
              </a:rPr>
              <a:t>14</a:t>
            </a:r>
            <a:endParaRPr kumimoji="0" lang="en-US" altLang="zh-TW" sz="2400">
              <a:solidFill>
                <a:schemeClr val="hlink"/>
              </a:solidFill>
              <a:latin typeface="Courier New" pitchFamily="49" charset="0"/>
              <a:ea typeface="標楷體" pitchFamily="65" charset="-120"/>
            </a:endParaRPr>
          </a:p>
          <a:p>
            <a:pPr eaLnBrk="0" hangingPunct="0">
              <a:buFont typeface="Times New Roman" pitchFamily="18" charset="0"/>
              <a:buNone/>
            </a:pPr>
            <a:r>
              <a:rPr kumimoji="0" lang="en-US" altLang="zh-TW" sz="2400">
                <a:latin typeface="Courier New" pitchFamily="49" charset="0"/>
                <a:ea typeface="標楷體" pitchFamily="65" charset="-120"/>
              </a:rPr>
              <a:t>15</a:t>
            </a:r>
          </a:p>
          <a:p>
            <a:pPr eaLnBrk="0" hangingPunct="0">
              <a:buFont typeface="Times New Roman" pitchFamily="18" charset="0"/>
              <a:buNone/>
            </a:pPr>
            <a:endParaRPr kumimoji="0" lang="en-US" altLang="zh-TW" sz="2400">
              <a:latin typeface="Courier New" pitchFamily="49" charset="0"/>
              <a:ea typeface="標楷體" pitchFamily="65" charset="-120"/>
            </a:endParaRPr>
          </a:p>
          <a:p>
            <a:pPr eaLnBrk="0" hangingPunct="0">
              <a:buFont typeface="Times New Roman" pitchFamily="18" charset="0"/>
              <a:buNone/>
            </a:pPr>
            <a:endParaRPr kumimoji="0" lang="en-US" altLang="zh-TW" sz="2400">
              <a:latin typeface="Courier New" pitchFamily="49" charset="0"/>
              <a:ea typeface="標楷體" pitchFamily="65" charset="-120"/>
            </a:endParaRPr>
          </a:p>
          <a:p>
            <a:pPr eaLnBrk="0" hangingPunct="0">
              <a:buFont typeface="Times New Roman" pitchFamily="18" charset="0"/>
              <a:buNone/>
            </a:pPr>
            <a:r>
              <a:rPr kumimoji="0" lang="en-US" altLang="zh-TW" sz="2400">
                <a:latin typeface="Courier New" pitchFamily="49" charset="0"/>
                <a:ea typeface="標楷體" pitchFamily="65" charset="-120"/>
              </a:rPr>
              <a:t>17  </a:t>
            </a:r>
            <a:r>
              <a:rPr kumimoji="0" lang="en-US" altLang="zh-TW" sz="2400">
                <a:solidFill>
                  <a:srgbClr val="FF3300"/>
                </a:solidFill>
                <a:latin typeface="Courier New" pitchFamily="49" charset="0"/>
                <a:ea typeface="標楷體" pitchFamily="65" charset="-120"/>
              </a:rPr>
              <a:t>}</a:t>
            </a:r>
            <a:r>
              <a:rPr kumimoji="0" lang="en-US" altLang="zh-TW" sz="2400" b="1">
                <a:solidFill>
                  <a:srgbClr val="FF3300"/>
                </a:solidFill>
                <a:latin typeface="Courier New" pitchFamily="49" charset="0"/>
                <a:ea typeface="標楷體" pitchFamily="65" charset="-120"/>
              </a:rPr>
              <a:t>else</a:t>
            </a:r>
          </a:p>
          <a:p>
            <a:pPr eaLnBrk="0" hangingPunct="0">
              <a:buFont typeface="Times New Roman" pitchFamily="18" charset="0"/>
              <a:buNone/>
            </a:pPr>
            <a:r>
              <a:rPr kumimoji="0" lang="en-US" altLang="zh-TW" sz="2400">
                <a:latin typeface="Courier New" pitchFamily="49" charset="0"/>
                <a:ea typeface="標楷體" pitchFamily="65" charset="-120"/>
              </a:rPr>
              <a:t>18     salary = work_time * time_pay;</a:t>
            </a:r>
          </a:p>
          <a:p>
            <a:pPr eaLnBrk="0" hangingPunct="0">
              <a:buFont typeface="Times New Roman" pitchFamily="18" charset="0"/>
              <a:buNone/>
            </a:pPr>
            <a:r>
              <a:rPr kumimoji="0" lang="en-US" altLang="zh-TW" sz="2400">
                <a:latin typeface="Courier New" pitchFamily="49" charset="0"/>
                <a:ea typeface="標楷體" pitchFamily="65" charset="-120"/>
              </a:rPr>
              <a:t>19  printf("</a:t>
            </a:r>
            <a:r>
              <a:rPr kumimoji="0" lang="zh-TW" altLang="en-US" sz="2400">
                <a:latin typeface="Courier New" pitchFamily="49" charset="0"/>
                <a:ea typeface="標楷體" pitchFamily="65" charset="-120"/>
              </a:rPr>
              <a:t>每週的薪金是</a:t>
            </a:r>
            <a:r>
              <a:rPr kumimoji="0" lang="en-US" altLang="zh-TW" sz="2400">
                <a:latin typeface="Courier New" pitchFamily="49" charset="0"/>
                <a:ea typeface="標楷體" pitchFamily="65" charset="-120"/>
              </a:rPr>
              <a:t>%i</a:t>
            </a:r>
            <a:r>
              <a:rPr kumimoji="0" lang="zh-TW" altLang="en-US" sz="2400">
                <a:latin typeface="Courier New" pitchFamily="49" charset="0"/>
                <a:ea typeface="標楷體" pitchFamily="65" charset="-120"/>
              </a:rPr>
              <a:t>元</a:t>
            </a:r>
            <a:r>
              <a:rPr kumimoji="0" lang="en-US" altLang="zh-TW" sz="2400">
                <a:latin typeface="Courier New" pitchFamily="49" charset="0"/>
                <a:ea typeface="標楷體" pitchFamily="65" charset="-120"/>
              </a:rPr>
              <a:t>\n", salary);</a:t>
            </a:r>
          </a:p>
          <a:p>
            <a:pPr eaLnBrk="0" hangingPunct="0"/>
            <a:r>
              <a:rPr kumimoji="0" lang="en-US" altLang="zh-TW" sz="2400">
                <a:latin typeface="Courier New" pitchFamily="49" charset="0"/>
                <a:ea typeface="標楷體" pitchFamily="65" charset="-120"/>
              </a:rPr>
              <a:t>20 }</a:t>
            </a:r>
          </a:p>
        </p:txBody>
      </p:sp>
      <p:sp>
        <p:nvSpPr>
          <p:cNvPr id="194569" name="AutoShape 9"/>
          <p:cNvSpPr>
            <a:spLocks/>
          </p:cNvSpPr>
          <p:nvPr/>
        </p:nvSpPr>
        <p:spPr bwMode="auto">
          <a:xfrm>
            <a:off x="1331913" y="1712913"/>
            <a:ext cx="144462" cy="3948112"/>
          </a:xfrm>
          <a:prstGeom prst="leftBracket">
            <a:avLst>
              <a:gd name="adj" fmla="val 227748"/>
            </a:avLst>
          </a:prstGeom>
          <a:noFill/>
          <a:ln w="9525">
            <a:solidFill>
              <a:schemeClr val="tx1"/>
            </a:solidFill>
            <a:round/>
            <a:headEnd/>
            <a:tailEnd/>
          </a:ln>
          <a:effectLst/>
        </p:spPr>
        <p:txBody>
          <a:bodyPr wrap="none" anchor="ctr"/>
          <a:lstStyle/>
          <a:p>
            <a:endParaRPr lang="zh-TW" altLang="en-US"/>
          </a:p>
        </p:txBody>
      </p:sp>
      <p:sp>
        <p:nvSpPr>
          <p:cNvPr id="194572" name="Text Box 12"/>
          <p:cNvSpPr txBox="1">
            <a:spLocks noChangeArrowheads="1"/>
          </p:cNvSpPr>
          <p:nvPr/>
        </p:nvSpPr>
        <p:spPr bwMode="auto">
          <a:xfrm>
            <a:off x="683568" y="1815827"/>
            <a:ext cx="8135937" cy="2981325"/>
          </a:xfrm>
          <a:prstGeom prst="rect">
            <a:avLst/>
          </a:prstGeom>
          <a:noFill/>
          <a:ln w="9525">
            <a:noFill/>
            <a:miter lim="800000"/>
            <a:headEnd/>
            <a:tailEnd/>
          </a:ln>
        </p:spPr>
        <p:txBody>
          <a:bodyPr/>
          <a:lstStyle/>
          <a:p>
            <a:pPr eaLnBrk="0" hangingPunct="0">
              <a:lnSpc>
                <a:spcPct val="90000"/>
              </a:lnSpc>
            </a:pPr>
            <a:r>
              <a:rPr kumimoji="0" lang="en-US" altLang="zh-TW" sz="2400" dirty="0">
                <a:latin typeface="Courier New" pitchFamily="49" charset="0"/>
                <a:cs typeface="Times New Roman" pitchFamily="18" charset="0"/>
              </a:rPr>
              <a:t>11</a:t>
            </a:r>
            <a:endParaRPr kumimoji="0" lang="en-US" altLang="zh-TW" sz="2400" dirty="0">
              <a:latin typeface="Courier New" pitchFamily="49" charset="0"/>
            </a:endParaRPr>
          </a:p>
          <a:p>
            <a:pPr eaLnBrk="0" hangingPunct="0">
              <a:lnSpc>
                <a:spcPct val="90000"/>
              </a:lnSpc>
            </a:pPr>
            <a:r>
              <a:rPr kumimoji="0" lang="en-US" altLang="zh-TW" sz="2400" dirty="0">
                <a:latin typeface="Courier New" pitchFamily="49" charset="0"/>
                <a:cs typeface="Times New Roman" pitchFamily="18" charset="0"/>
              </a:rPr>
              <a:t>12   </a:t>
            </a:r>
            <a:r>
              <a:rPr kumimoji="0" lang="en-US" altLang="zh-TW" sz="2400" dirty="0">
                <a:latin typeface="Courier New" pitchFamily="49" charset="0"/>
                <a:ea typeface="標楷體" pitchFamily="65" charset="-120"/>
              </a:rPr>
              <a:t>  </a:t>
            </a:r>
            <a:r>
              <a:rPr kumimoji="0" lang="en-US" altLang="zh-TW" sz="2400" b="1" dirty="0">
                <a:solidFill>
                  <a:srgbClr val="0000FF"/>
                </a:solidFill>
                <a:latin typeface="Courier New" pitchFamily="49" charset="0"/>
                <a:ea typeface="標楷體" pitchFamily="65" charset="-120"/>
              </a:rPr>
              <a:t>if</a:t>
            </a:r>
            <a:r>
              <a:rPr kumimoji="0" lang="en-US" altLang="zh-TW" sz="2400" dirty="0">
                <a:solidFill>
                  <a:schemeClr val="hlink"/>
                </a:solidFill>
                <a:latin typeface="Courier New" pitchFamily="49" charset="0"/>
                <a:ea typeface="標楷體" pitchFamily="65" charset="-120"/>
              </a:rPr>
              <a:t> </a:t>
            </a:r>
            <a:r>
              <a:rPr kumimoji="0" lang="en-US" altLang="zh-TW" sz="2400" dirty="0">
                <a:latin typeface="Courier New" pitchFamily="49" charset="0"/>
                <a:ea typeface="標楷體" pitchFamily="65" charset="-120"/>
              </a:rPr>
              <a:t>(</a:t>
            </a:r>
            <a:r>
              <a:rPr kumimoji="0" lang="en-US" altLang="zh-TW" sz="2400" dirty="0" err="1">
                <a:latin typeface="Courier New" pitchFamily="49" charset="0"/>
                <a:ea typeface="標楷體" pitchFamily="65" charset="-120"/>
              </a:rPr>
              <a:t>ot</a:t>
            </a:r>
            <a:r>
              <a:rPr kumimoji="0" lang="en-US" altLang="zh-TW" sz="2400" dirty="0">
                <a:latin typeface="Courier New" pitchFamily="49" charset="0"/>
                <a:ea typeface="標楷體" pitchFamily="65" charset="-120"/>
              </a:rPr>
              <a:t> &gt; 10)</a:t>
            </a:r>
            <a:endParaRPr kumimoji="0" lang="en-US" altLang="zh-TW" sz="2400" dirty="0">
              <a:latin typeface="Courier New" pitchFamily="49" charset="0"/>
            </a:endParaRPr>
          </a:p>
          <a:p>
            <a:pPr eaLnBrk="0" hangingPunct="0">
              <a:lnSpc>
                <a:spcPct val="90000"/>
              </a:lnSpc>
            </a:pPr>
            <a:r>
              <a:rPr kumimoji="0" lang="en-US" altLang="zh-TW" sz="2400" dirty="0">
                <a:latin typeface="Courier New" pitchFamily="49" charset="0"/>
                <a:cs typeface="Times New Roman" pitchFamily="18" charset="0"/>
              </a:rPr>
              <a:t>13  </a:t>
            </a:r>
            <a:r>
              <a:rPr kumimoji="0" lang="en-US" altLang="zh-TW" sz="2400" dirty="0">
                <a:latin typeface="Courier New" pitchFamily="49" charset="0"/>
                <a:ea typeface="標楷體" pitchFamily="65" charset="-120"/>
              </a:rPr>
              <a:t>      salary =</a:t>
            </a:r>
          </a:p>
          <a:p>
            <a:pPr eaLnBrk="0" hangingPunct="0">
              <a:lnSpc>
                <a:spcPct val="90000"/>
              </a:lnSpc>
            </a:pPr>
            <a:r>
              <a:rPr kumimoji="0" lang="en-US" altLang="zh-TW" sz="2400" dirty="0">
                <a:latin typeface="Courier New" pitchFamily="49" charset="0"/>
                <a:ea typeface="標楷體" pitchFamily="65" charset="-120"/>
              </a:rPr>
              <a:t/>
            </a:r>
            <a:br>
              <a:rPr kumimoji="0" lang="en-US" altLang="zh-TW" sz="2400" dirty="0">
                <a:latin typeface="Courier New" pitchFamily="49" charset="0"/>
                <a:ea typeface="標楷體" pitchFamily="65" charset="-120"/>
              </a:rPr>
            </a:br>
            <a:endParaRPr kumimoji="0" lang="en-US" altLang="zh-TW" sz="2400" dirty="0">
              <a:latin typeface="Courier New" pitchFamily="49" charset="0"/>
              <a:ea typeface="標楷體" pitchFamily="65" charset="-120"/>
            </a:endParaRPr>
          </a:p>
          <a:p>
            <a:pPr eaLnBrk="0" hangingPunct="0">
              <a:buFont typeface="Times New Roman" pitchFamily="18" charset="0"/>
              <a:buNone/>
            </a:pPr>
            <a:r>
              <a:rPr kumimoji="0" lang="en-US" altLang="zh-TW" sz="2400" dirty="0">
                <a:latin typeface="Courier New" pitchFamily="49" charset="0"/>
                <a:ea typeface="標楷體" pitchFamily="65" charset="-120"/>
              </a:rPr>
              <a:t>14     </a:t>
            </a:r>
            <a:r>
              <a:rPr kumimoji="0" lang="en-US" altLang="zh-TW" sz="2400" b="1" dirty="0">
                <a:solidFill>
                  <a:srgbClr val="0000FF"/>
                </a:solidFill>
                <a:latin typeface="Courier New" pitchFamily="49" charset="0"/>
                <a:ea typeface="標楷體" pitchFamily="65" charset="-120"/>
              </a:rPr>
              <a:t>else</a:t>
            </a:r>
          </a:p>
          <a:p>
            <a:pPr eaLnBrk="0" hangingPunct="0">
              <a:buFont typeface="Times New Roman" pitchFamily="18" charset="0"/>
              <a:buNone/>
            </a:pPr>
            <a:r>
              <a:rPr kumimoji="0" lang="en-US" altLang="zh-TW" sz="2400" dirty="0">
                <a:latin typeface="Courier New" pitchFamily="49" charset="0"/>
                <a:ea typeface="標楷體" pitchFamily="65" charset="-120"/>
              </a:rPr>
              <a:t>15        salary =</a:t>
            </a:r>
          </a:p>
          <a:p>
            <a:pPr eaLnBrk="0" hangingPunct="0">
              <a:buFont typeface="Times New Roman" pitchFamily="18" charset="0"/>
              <a:buNone/>
            </a:pPr>
            <a:endParaRPr kumimoji="0" lang="en-US" altLang="zh-TW" sz="2400" dirty="0">
              <a:latin typeface="Courier New" pitchFamily="49" charset="0"/>
              <a:ea typeface="標楷體" pitchFamily="65" charset="-120"/>
            </a:endParaRPr>
          </a:p>
        </p:txBody>
      </p:sp>
      <p:sp>
        <p:nvSpPr>
          <p:cNvPr id="194573" name="AutoShape 13"/>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94574" name="Text Box 14"/>
          <p:cNvSpPr txBox="1">
            <a:spLocks noChangeArrowheads="1"/>
          </p:cNvSpPr>
          <p:nvPr/>
        </p:nvSpPr>
        <p:spPr bwMode="auto">
          <a:xfrm>
            <a:off x="4211638" y="2492375"/>
            <a:ext cx="4248150" cy="2232025"/>
          </a:xfrm>
          <a:prstGeom prst="rect">
            <a:avLst/>
          </a:prstGeom>
          <a:noFill/>
          <a:ln w="9525">
            <a:noFill/>
            <a:miter lim="800000"/>
            <a:headEnd/>
            <a:tailEnd/>
          </a:ln>
        </p:spPr>
        <p:txBody>
          <a:bodyPr/>
          <a:lstStyle/>
          <a:p>
            <a:pPr eaLnBrk="0" hangingPunct="0">
              <a:lnSpc>
                <a:spcPct val="90000"/>
              </a:lnSpc>
            </a:pPr>
            <a:r>
              <a:rPr kumimoji="0" lang="en-US" altLang="zh-TW" sz="2400" b="1">
                <a:solidFill>
                  <a:srgbClr val="0000FF"/>
                </a:solidFill>
                <a:latin typeface="Courier New" pitchFamily="49" charset="0"/>
                <a:ea typeface="標楷體" pitchFamily="65" charset="-120"/>
              </a:rPr>
              <a:t>40*time_pay </a:t>
            </a:r>
          </a:p>
          <a:p>
            <a:pPr eaLnBrk="0" hangingPunct="0">
              <a:lnSpc>
                <a:spcPct val="90000"/>
              </a:lnSpc>
            </a:pPr>
            <a:r>
              <a:rPr kumimoji="0" lang="en-US" altLang="zh-TW" sz="2400" b="1">
                <a:solidFill>
                  <a:srgbClr val="0000FF"/>
                </a:solidFill>
                <a:latin typeface="Courier New" pitchFamily="49" charset="0"/>
                <a:ea typeface="標楷體" pitchFamily="65" charset="-120"/>
              </a:rPr>
              <a:t>+ 10*time_pay*1.5</a:t>
            </a:r>
            <a:br>
              <a:rPr kumimoji="0" lang="en-US" altLang="zh-TW" sz="2400" b="1">
                <a:solidFill>
                  <a:srgbClr val="0000FF"/>
                </a:solidFill>
                <a:latin typeface="Courier New" pitchFamily="49" charset="0"/>
                <a:ea typeface="標楷體" pitchFamily="65" charset="-120"/>
              </a:rPr>
            </a:br>
            <a:r>
              <a:rPr kumimoji="0" lang="en-US" altLang="zh-TW" sz="2400" b="1">
                <a:solidFill>
                  <a:srgbClr val="0000FF"/>
                </a:solidFill>
                <a:latin typeface="Courier New" pitchFamily="49" charset="0"/>
                <a:ea typeface="標楷體" pitchFamily="65" charset="-120"/>
              </a:rPr>
              <a:t>+ (ot-10)*time_pay*2;</a:t>
            </a:r>
          </a:p>
          <a:p>
            <a:pPr eaLnBrk="0" hangingPunct="0">
              <a:buFont typeface="Times New Roman" pitchFamily="18" charset="0"/>
              <a:buNone/>
            </a:pPr>
            <a:endParaRPr kumimoji="0" lang="en-US" altLang="zh-TW" sz="2400" b="1">
              <a:solidFill>
                <a:srgbClr val="0000FF"/>
              </a:solidFill>
              <a:latin typeface="Courier New" pitchFamily="49" charset="0"/>
              <a:ea typeface="標楷體" pitchFamily="65" charset="-120"/>
            </a:endParaRPr>
          </a:p>
          <a:p>
            <a:pPr eaLnBrk="0" hangingPunct="0">
              <a:buFont typeface="Times New Roman" pitchFamily="18" charset="0"/>
              <a:buNone/>
            </a:pPr>
            <a:r>
              <a:rPr kumimoji="0" lang="en-US" altLang="zh-TW" sz="2400" b="1">
                <a:solidFill>
                  <a:schemeClr val="folHlink"/>
                </a:solidFill>
                <a:latin typeface="Courier New" pitchFamily="49" charset="0"/>
                <a:ea typeface="標楷體" pitchFamily="65" charset="-120"/>
              </a:rPr>
              <a:t>40*time_pay</a:t>
            </a:r>
          </a:p>
          <a:p>
            <a:pPr eaLnBrk="0" hangingPunct="0">
              <a:buFont typeface="Times New Roman" pitchFamily="18" charset="0"/>
              <a:buNone/>
            </a:pPr>
            <a:r>
              <a:rPr kumimoji="0" lang="en-US" altLang="zh-TW" sz="2400" b="1">
                <a:solidFill>
                  <a:schemeClr val="folHlink"/>
                </a:solidFill>
                <a:latin typeface="Courier New" pitchFamily="49" charset="0"/>
                <a:ea typeface="標楷體" pitchFamily="65" charset="-120"/>
              </a:rPr>
              <a:t>+ ot*time_pay*1.5;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572"/>
                                        </p:tgtEl>
                                        <p:attrNameLst>
                                          <p:attrName>style.visibility</p:attrName>
                                        </p:attrNameLst>
                                      </p:cBhvr>
                                      <p:to>
                                        <p:strVal val="visible"/>
                                      </p:to>
                                    </p:set>
                                    <p:anim calcmode="lin" valueType="num">
                                      <p:cBhvr>
                                        <p:cTn id="7" dur="500" fill="hold"/>
                                        <p:tgtEl>
                                          <p:spTgt spid="194572"/>
                                        </p:tgtEl>
                                        <p:attrNameLst>
                                          <p:attrName>ppt_w</p:attrName>
                                        </p:attrNameLst>
                                      </p:cBhvr>
                                      <p:tavLst>
                                        <p:tav tm="0">
                                          <p:val>
                                            <p:fltVal val="0"/>
                                          </p:val>
                                        </p:tav>
                                        <p:tav tm="100000">
                                          <p:val>
                                            <p:strVal val="#ppt_w"/>
                                          </p:val>
                                        </p:tav>
                                      </p:tavLst>
                                    </p:anim>
                                    <p:anim calcmode="lin" valueType="num">
                                      <p:cBhvr>
                                        <p:cTn id="8" dur="500" fill="hold"/>
                                        <p:tgtEl>
                                          <p:spTgt spid="19457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4574"/>
                                        </p:tgtEl>
                                        <p:attrNameLst>
                                          <p:attrName>style.visibility</p:attrName>
                                        </p:attrNameLst>
                                      </p:cBhvr>
                                      <p:to>
                                        <p:strVal val="visible"/>
                                      </p:to>
                                    </p:set>
                                    <p:anim calcmode="lin" valueType="num">
                                      <p:cBhvr>
                                        <p:cTn id="13" dur="500" fill="hold"/>
                                        <p:tgtEl>
                                          <p:spTgt spid="194574"/>
                                        </p:tgtEl>
                                        <p:attrNameLst>
                                          <p:attrName>ppt_w</p:attrName>
                                        </p:attrNameLst>
                                      </p:cBhvr>
                                      <p:tavLst>
                                        <p:tav tm="0">
                                          <p:val>
                                            <p:fltVal val="0"/>
                                          </p:val>
                                        </p:tav>
                                        <p:tav tm="100000">
                                          <p:val>
                                            <p:strVal val="#ppt_w"/>
                                          </p:val>
                                        </p:tav>
                                      </p:tavLst>
                                    </p:anim>
                                    <p:anim calcmode="lin" valueType="num">
                                      <p:cBhvr>
                                        <p:cTn id="14" dur="500" fill="hold"/>
                                        <p:tgtEl>
                                          <p:spTgt spid="1945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2" grpId="0"/>
      <p:bldP spid="194574"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EEA270AB-1C80-42F8-9A8E-5E5CCCF96CCA}" type="slidenum">
              <a:rPr lang="en-US" altLang="zh-TW"/>
              <a:pPr/>
              <a:t>132</a:t>
            </a:fld>
            <a:endParaRPr lang="en-US" altLang="zh-TW"/>
          </a:p>
        </p:txBody>
      </p:sp>
      <p:sp>
        <p:nvSpPr>
          <p:cNvPr id="195587" name="Rectangle 3"/>
          <p:cNvSpPr>
            <a:spLocks noGrp="1" noChangeArrowheads="1"/>
          </p:cNvSpPr>
          <p:nvPr>
            <p:ph type="title"/>
          </p:nvPr>
        </p:nvSpPr>
        <p:spPr>
          <a:xfrm>
            <a:off x="838200" y="609600"/>
            <a:ext cx="7620000" cy="914400"/>
          </a:xfrm>
          <a:noFill/>
          <a:ln/>
        </p:spPr>
        <p:txBody>
          <a:bodyPr/>
          <a:lstStyle/>
          <a:p>
            <a:r>
              <a:rPr lang="en-US" altLang="zh-TW" sz="3600"/>
              <a:t>switch-case </a:t>
            </a:r>
            <a:r>
              <a:rPr lang="zh-TW" altLang="en-US" sz="3600">
                <a:solidFill>
                  <a:srgbClr val="FF0000"/>
                </a:solidFill>
              </a:rPr>
              <a:t>多重</a:t>
            </a:r>
            <a:r>
              <a:rPr lang="zh-TW" altLang="en-US" sz="3600"/>
              <a:t>條件選擇的</a:t>
            </a:r>
            <a:r>
              <a:rPr lang="zh-TW" altLang="en-US" sz="3800"/>
              <a:t>語法</a:t>
            </a:r>
          </a:p>
        </p:txBody>
      </p:sp>
      <p:sp>
        <p:nvSpPr>
          <p:cNvPr id="195589" name="Text Box 5"/>
          <p:cNvSpPr txBox="1">
            <a:spLocks noChangeArrowheads="1"/>
          </p:cNvSpPr>
          <p:nvPr/>
        </p:nvSpPr>
        <p:spPr bwMode="auto">
          <a:xfrm>
            <a:off x="992188" y="1685925"/>
            <a:ext cx="4454525" cy="4838700"/>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a:solidFill>
                  <a:srgbClr val="FF3300"/>
                </a:solidFill>
                <a:latin typeface="Courier New" pitchFamily="49" charset="0"/>
                <a:ea typeface="標楷體" pitchFamily="65" charset="-120"/>
              </a:rPr>
              <a:t>switch</a:t>
            </a:r>
            <a:r>
              <a:rPr lang="en-US" altLang="zh-TW" sz="2400">
                <a:latin typeface="Courier New" pitchFamily="49" charset="0"/>
                <a:ea typeface="標楷體" pitchFamily="65" charset="-120"/>
              </a:rPr>
              <a:t> (</a:t>
            </a:r>
            <a:r>
              <a:rPr lang="en-US" altLang="zh-TW" sz="2400" b="1">
                <a:latin typeface="Courier New" pitchFamily="49" charset="0"/>
                <a:ea typeface="標楷體" pitchFamily="65" charset="-120"/>
              </a:rPr>
              <a:t>house</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endParaRPr lang="en-US" altLang="zh-TW" sz="2400">
              <a:solidFill>
                <a:srgbClr val="FF3300"/>
              </a:solidFill>
              <a:latin typeface="Courier New" pitchFamily="49" charset="0"/>
              <a:ea typeface="標楷體" pitchFamily="65" charset="-120"/>
            </a:endParaRPr>
          </a:p>
          <a:p>
            <a:pPr>
              <a:lnSpc>
                <a:spcPct val="90000"/>
              </a:lnSpc>
              <a:spcBef>
                <a:spcPct val="20000"/>
              </a:spcBef>
            </a:pPr>
            <a:r>
              <a:rPr lang="en-US" altLang="zh-TW" sz="2400">
                <a:latin typeface="Courier New" pitchFamily="49" charset="0"/>
                <a:ea typeface="標楷體" pitchFamily="65" charset="-120"/>
              </a:rPr>
              <a:t>}</a:t>
            </a:r>
            <a:endParaRPr lang="en-US" altLang="zh-TW">
              <a:latin typeface="Courier New" pitchFamily="49" charset="0"/>
            </a:endParaRPr>
          </a:p>
        </p:txBody>
      </p:sp>
      <p:sp>
        <p:nvSpPr>
          <p:cNvPr id="195590" name="Text Box 6"/>
          <p:cNvSpPr txBox="1">
            <a:spLocks noChangeArrowheads="1"/>
          </p:cNvSpPr>
          <p:nvPr/>
        </p:nvSpPr>
        <p:spPr bwMode="auto">
          <a:xfrm>
            <a:off x="1701800" y="2146300"/>
            <a:ext cx="5749925" cy="1233488"/>
          </a:xfrm>
          <a:prstGeom prst="rect">
            <a:avLst/>
          </a:prstGeom>
          <a:noFill/>
          <a:ln w="9525">
            <a:solidFill>
              <a:schemeClr val="tx1"/>
            </a:solidFill>
            <a:miter lim="800000"/>
            <a:headEnd/>
            <a:tailEnd/>
          </a:ln>
          <a:effectLst/>
        </p:spPr>
        <p:txBody>
          <a:bodyPr>
            <a:spAutoFit/>
          </a:bodyPr>
          <a:lstStyle/>
          <a:p>
            <a:pPr>
              <a:lnSpc>
                <a:spcPct val="90000"/>
              </a:lnSpc>
              <a:spcBef>
                <a:spcPct val="20000"/>
              </a:spcBef>
            </a:pPr>
            <a:r>
              <a:rPr lang="en-US" altLang="zh-TW" sz="2400">
                <a:solidFill>
                  <a:srgbClr val="FF3300"/>
                </a:solidFill>
                <a:latin typeface="Courier New" pitchFamily="49" charset="0"/>
                <a:ea typeface="標楷體" pitchFamily="65" charset="-120"/>
              </a:rPr>
              <a:t>case</a:t>
            </a:r>
            <a:r>
              <a:rPr lang="en-US" altLang="zh-TW" sz="2400">
                <a:latin typeface="Courier New" pitchFamily="49" charset="0"/>
                <a:ea typeface="標楷體" pitchFamily="65" charset="-120"/>
              </a:rPr>
              <a:t> 'L'</a:t>
            </a:r>
            <a:r>
              <a:rPr lang="zh-TW" altLang="en-US" sz="2400">
                <a:solidFill>
                  <a:srgbClr val="FF3300"/>
                </a:solidFill>
                <a:latin typeface="Courier New" pitchFamily="49" charset="0"/>
                <a:ea typeface="標楷體" pitchFamily="65" charset="-120"/>
              </a:rPr>
              <a:t>：</a:t>
            </a:r>
            <a:endParaRPr lang="zh-TW" altLang="en-US" sz="2400">
              <a:solidFill>
                <a:srgbClr val="FF3300"/>
              </a:solidFill>
              <a:latin typeface="Courier New" pitchFamily="49" charset="0"/>
            </a:endParaRPr>
          </a:p>
          <a:p>
            <a:pPr>
              <a:lnSpc>
                <a:spcPct val="90000"/>
              </a:lnSpc>
              <a:spcBef>
                <a:spcPct val="20000"/>
              </a:spcBef>
            </a:pPr>
            <a:r>
              <a:rPr lang="zh-TW" altLang="en-US" sz="2400">
                <a:latin typeface="Courier New" pitchFamily="49" charset="0"/>
                <a:ea typeface="標楷體" pitchFamily="65" charset="-120"/>
              </a:rPr>
              <a:t>		</a:t>
            </a:r>
            <a:r>
              <a:rPr lang="en-US" altLang="zh-TW" sz="2400">
                <a:latin typeface="Courier New" pitchFamily="49" charset="0"/>
                <a:ea typeface="標楷體" pitchFamily="65" charset="-120"/>
              </a:rPr>
              <a:t>printf("Luther\n");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a:t>
            </a:r>
            <a:r>
              <a:rPr lang="en-US" altLang="zh-TW" sz="2400">
                <a:solidFill>
                  <a:srgbClr val="FF3300"/>
                </a:solidFill>
                <a:latin typeface="Courier New" pitchFamily="49" charset="0"/>
                <a:ea typeface="標楷體" pitchFamily="65" charset="-120"/>
              </a:rPr>
              <a:t>break;</a:t>
            </a:r>
            <a:endParaRPr lang="en-US" altLang="zh-TW" sz="2400">
              <a:solidFill>
                <a:srgbClr val="FF3300"/>
              </a:solidFill>
              <a:latin typeface="Courier New" pitchFamily="49" charset="0"/>
            </a:endParaRPr>
          </a:p>
        </p:txBody>
      </p:sp>
      <p:sp>
        <p:nvSpPr>
          <p:cNvPr id="195591" name="Text Box 7"/>
          <p:cNvSpPr txBox="1">
            <a:spLocks noChangeArrowheads="1"/>
          </p:cNvSpPr>
          <p:nvPr/>
        </p:nvSpPr>
        <p:spPr bwMode="auto">
          <a:xfrm>
            <a:off x="1701800" y="3500438"/>
            <a:ext cx="5749925" cy="1233487"/>
          </a:xfrm>
          <a:prstGeom prst="rect">
            <a:avLst/>
          </a:prstGeom>
          <a:noFill/>
          <a:ln w="9525">
            <a:solidFill>
              <a:schemeClr val="tx1"/>
            </a:solidFill>
            <a:miter lim="800000"/>
            <a:headEnd/>
            <a:tailEnd/>
          </a:ln>
          <a:effectLst/>
        </p:spPr>
        <p:txBody>
          <a:bodyPr>
            <a:spAutoFit/>
          </a:bodyPr>
          <a:lstStyle/>
          <a:p>
            <a:pPr>
              <a:lnSpc>
                <a:spcPct val="90000"/>
              </a:lnSpc>
              <a:spcBef>
                <a:spcPct val="20000"/>
              </a:spcBef>
            </a:pPr>
            <a:r>
              <a:rPr lang="en-US" altLang="zh-TW" sz="2400">
                <a:solidFill>
                  <a:srgbClr val="FF3300"/>
                </a:solidFill>
                <a:latin typeface="Courier New" pitchFamily="49" charset="0"/>
                <a:ea typeface="標楷體" pitchFamily="65" charset="-120"/>
              </a:rPr>
              <a:t>case</a:t>
            </a:r>
            <a:r>
              <a:rPr lang="en-US" altLang="zh-TW" sz="2400">
                <a:latin typeface="Courier New" pitchFamily="49" charset="0"/>
                <a:ea typeface="標楷體" pitchFamily="65" charset="-120"/>
              </a:rPr>
              <a:t> 'M'</a:t>
            </a:r>
            <a:r>
              <a:rPr lang="zh-TW" altLang="en-US" sz="2400">
                <a:solidFill>
                  <a:srgbClr val="FF3300"/>
                </a:solidFill>
                <a:latin typeface="Courier New" pitchFamily="49" charset="0"/>
                <a:ea typeface="標楷體" pitchFamily="65" charset="-120"/>
              </a:rPr>
              <a:t>：</a:t>
            </a:r>
            <a:endParaRPr lang="zh-TW" altLang="en-US" sz="2400">
              <a:solidFill>
                <a:srgbClr val="FF3300"/>
              </a:solidFill>
              <a:latin typeface="Courier New" pitchFamily="49" charset="0"/>
            </a:endParaRPr>
          </a:p>
          <a:p>
            <a:pPr>
              <a:lnSpc>
                <a:spcPct val="90000"/>
              </a:lnSpc>
              <a:spcBef>
                <a:spcPct val="20000"/>
              </a:spcBef>
            </a:pPr>
            <a:r>
              <a:rPr lang="zh-TW" altLang="en-US" sz="2400">
                <a:latin typeface="Courier New" pitchFamily="49" charset="0"/>
                <a:ea typeface="標楷體" pitchFamily="65" charset="-120"/>
              </a:rPr>
              <a:t>		</a:t>
            </a:r>
            <a:r>
              <a:rPr lang="en-US" altLang="zh-TW" sz="2400">
                <a:latin typeface="Courier New" pitchFamily="49" charset="0"/>
                <a:ea typeface="標楷體" pitchFamily="65" charset="-120"/>
              </a:rPr>
              <a:t>printf("Moody\n");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a:t>
            </a:r>
            <a:r>
              <a:rPr lang="en-US" altLang="zh-TW" sz="2400">
                <a:solidFill>
                  <a:srgbClr val="FF3300"/>
                </a:solidFill>
                <a:latin typeface="Courier New" pitchFamily="49" charset="0"/>
                <a:ea typeface="標楷體" pitchFamily="65" charset="-120"/>
              </a:rPr>
              <a:t>break;</a:t>
            </a:r>
          </a:p>
        </p:txBody>
      </p:sp>
      <p:sp>
        <p:nvSpPr>
          <p:cNvPr id="195592" name="Text Box 8"/>
          <p:cNvSpPr txBox="1">
            <a:spLocks noChangeArrowheads="1"/>
          </p:cNvSpPr>
          <p:nvPr/>
        </p:nvSpPr>
        <p:spPr bwMode="auto">
          <a:xfrm>
            <a:off x="1701800" y="4859338"/>
            <a:ext cx="5749925" cy="1233487"/>
          </a:xfrm>
          <a:prstGeom prst="rect">
            <a:avLst/>
          </a:prstGeom>
          <a:noFill/>
          <a:ln w="9525">
            <a:solidFill>
              <a:schemeClr val="tx1"/>
            </a:solidFill>
            <a:miter lim="800000"/>
            <a:headEnd/>
            <a:tailEnd/>
          </a:ln>
          <a:effectLst/>
        </p:spPr>
        <p:txBody>
          <a:bodyPr>
            <a:spAutoFit/>
          </a:bodyPr>
          <a:lstStyle/>
          <a:p>
            <a:pPr>
              <a:lnSpc>
                <a:spcPct val="90000"/>
              </a:lnSpc>
              <a:spcBef>
                <a:spcPct val="20000"/>
              </a:spcBef>
            </a:pPr>
            <a:r>
              <a:rPr lang="en-US" altLang="zh-TW" sz="2400">
                <a:solidFill>
                  <a:srgbClr val="FF3300"/>
                </a:solidFill>
                <a:latin typeface="Courier New" pitchFamily="49" charset="0"/>
                <a:ea typeface="標楷體" pitchFamily="65" charset="-120"/>
              </a:rPr>
              <a:t>default</a:t>
            </a:r>
            <a:r>
              <a:rPr lang="zh-TW" altLang="en-US" sz="2400">
                <a:solidFill>
                  <a:srgbClr val="FF3300"/>
                </a:solidFill>
                <a:latin typeface="Courier New" pitchFamily="49" charset="0"/>
                <a:ea typeface="標楷體" pitchFamily="65" charset="-120"/>
              </a:rPr>
              <a:t>：</a:t>
            </a:r>
            <a:endParaRPr lang="zh-TW" altLang="en-US" sz="2400">
              <a:solidFill>
                <a:srgbClr val="FF3300"/>
              </a:solidFill>
              <a:latin typeface="Courier New" pitchFamily="49" charset="0"/>
            </a:endParaRPr>
          </a:p>
          <a:p>
            <a:pPr>
              <a:lnSpc>
                <a:spcPct val="90000"/>
              </a:lnSpc>
              <a:spcBef>
                <a:spcPct val="20000"/>
              </a:spcBef>
            </a:pPr>
            <a:r>
              <a:rPr lang="zh-TW" altLang="en-US" sz="2400">
                <a:latin typeface="Courier New" pitchFamily="49" charset="0"/>
                <a:ea typeface="標楷體" pitchFamily="65" charset="-120"/>
              </a:rPr>
              <a:t>		</a:t>
            </a:r>
            <a:r>
              <a:rPr lang="en-US" altLang="zh-TW" sz="2400">
                <a:latin typeface="Courier New" pitchFamily="49" charset="0"/>
                <a:ea typeface="標楷體" pitchFamily="65" charset="-120"/>
              </a:rPr>
              <a:t>printf("Unknown\n");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a:t>
            </a:r>
            <a:r>
              <a:rPr lang="en-US" altLang="zh-TW" sz="2400">
                <a:solidFill>
                  <a:srgbClr val="FF3300"/>
                </a:solidFill>
                <a:latin typeface="Courier New" pitchFamily="49" charset="0"/>
                <a:ea typeface="標楷體" pitchFamily="65" charset="-120"/>
              </a:rPr>
              <a:t>break;</a:t>
            </a:r>
          </a:p>
        </p:txBody>
      </p:sp>
      <p:sp>
        <p:nvSpPr>
          <p:cNvPr id="195593"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5590"/>
                                        </p:tgtEl>
                                        <p:attrNameLst>
                                          <p:attrName>style.visibility</p:attrName>
                                        </p:attrNameLst>
                                      </p:cBhvr>
                                      <p:to>
                                        <p:strVal val="visible"/>
                                      </p:to>
                                    </p:set>
                                    <p:animEffect transition="in" filter="wipe(left)">
                                      <p:cBhvr>
                                        <p:cTn id="7" dur="500"/>
                                        <p:tgtEl>
                                          <p:spTgt spid="1955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5591"/>
                                        </p:tgtEl>
                                        <p:attrNameLst>
                                          <p:attrName>style.visibility</p:attrName>
                                        </p:attrNameLst>
                                      </p:cBhvr>
                                      <p:to>
                                        <p:strVal val="visible"/>
                                      </p:to>
                                    </p:set>
                                    <p:animEffect transition="in" filter="wipe(left)">
                                      <p:cBhvr>
                                        <p:cTn id="12" dur="500"/>
                                        <p:tgtEl>
                                          <p:spTgt spid="19559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5592"/>
                                        </p:tgtEl>
                                        <p:attrNameLst>
                                          <p:attrName>style.visibility</p:attrName>
                                        </p:attrNameLst>
                                      </p:cBhvr>
                                      <p:to>
                                        <p:strVal val="visible"/>
                                      </p:to>
                                    </p:set>
                                    <p:animEffect transition="in" filter="wipe(left)">
                                      <p:cBhvr>
                                        <p:cTn id="17" dur="500"/>
                                        <p:tgtEl>
                                          <p:spTgt spid="195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0" grpId="0" animBg="1"/>
      <p:bldP spid="195591" grpId="0" animBg="1"/>
      <p:bldP spid="195592" grpId="0"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投影片編號版面配置區 5"/>
          <p:cNvSpPr>
            <a:spLocks noGrp="1"/>
          </p:cNvSpPr>
          <p:nvPr>
            <p:ph type="sldNum" sz="quarter" idx="12"/>
          </p:nvPr>
        </p:nvSpPr>
        <p:spPr/>
        <p:txBody>
          <a:bodyPr/>
          <a:lstStyle/>
          <a:p>
            <a:fld id="{29ACA018-FBC8-46A6-9384-81CDBFA890EB}" type="slidenum">
              <a:rPr lang="en-US" altLang="zh-TW"/>
              <a:pPr/>
              <a:t>133</a:t>
            </a:fld>
            <a:endParaRPr lang="en-US" altLang="zh-TW"/>
          </a:p>
        </p:txBody>
      </p:sp>
      <p:sp>
        <p:nvSpPr>
          <p:cNvPr id="196611" name="Rectangle 3"/>
          <p:cNvSpPr>
            <a:spLocks noGrp="1" noChangeArrowheads="1"/>
          </p:cNvSpPr>
          <p:nvPr>
            <p:ph type="title"/>
          </p:nvPr>
        </p:nvSpPr>
        <p:spPr>
          <a:xfrm>
            <a:off x="838200" y="609600"/>
            <a:ext cx="7620000" cy="914400"/>
          </a:xfrm>
          <a:noFill/>
          <a:ln/>
        </p:spPr>
        <p:txBody>
          <a:bodyPr/>
          <a:lstStyle/>
          <a:p>
            <a:r>
              <a:rPr lang="en-US" altLang="zh-TW" sz="3600"/>
              <a:t>switch-case</a:t>
            </a:r>
            <a:r>
              <a:rPr lang="zh-TW" altLang="en-US" sz="3600"/>
              <a:t>多重條件選擇的</a:t>
            </a:r>
            <a:r>
              <a:rPr lang="zh-TW" altLang="en-US" sz="3400"/>
              <a:t>流程圖</a:t>
            </a:r>
          </a:p>
        </p:txBody>
      </p:sp>
      <p:grpSp>
        <p:nvGrpSpPr>
          <p:cNvPr id="196612" name="Group 4"/>
          <p:cNvGrpSpPr>
            <a:grpSpLocks/>
          </p:cNvGrpSpPr>
          <p:nvPr/>
        </p:nvGrpSpPr>
        <p:grpSpPr bwMode="auto">
          <a:xfrm>
            <a:off x="1676400" y="1676400"/>
            <a:ext cx="5078413" cy="4648200"/>
            <a:chOff x="1584" y="1056"/>
            <a:chExt cx="3199" cy="2928"/>
          </a:xfrm>
        </p:grpSpPr>
        <p:sp>
          <p:nvSpPr>
            <p:cNvPr id="196613" name="AutoShape 5"/>
            <p:cNvSpPr>
              <a:spLocks noChangeArrowheads="1"/>
            </p:cNvSpPr>
            <p:nvPr/>
          </p:nvSpPr>
          <p:spPr bwMode="auto">
            <a:xfrm>
              <a:off x="1584" y="1645"/>
              <a:ext cx="1226" cy="439"/>
            </a:xfrm>
            <a:prstGeom prst="diamond">
              <a:avLst/>
            </a:prstGeom>
            <a:solidFill>
              <a:srgbClr val="FFFFFF"/>
            </a:solidFill>
            <a:ln w="9525">
              <a:solidFill>
                <a:srgbClr val="000000"/>
              </a:solidFill>
              <a:miter lim="800000"/>
              <a:headEnd/>
              <a:tailEnd/>
            </a:ln>
          </p:spPr>
          <p:txBody>
            <a:bodyPr/>
            <a:lstStyle/>
            <a:p>
              <a:endParaRPr lang="zh-TW" altLang="en-US"/>
            </a:p>
          </p:txBody>
        </p:sp>
        <p:sp>
          <p:nvSpPr>
            <p:cNvPr id="196614" name="Text Box 6"/>
            <p:cNvSpPr txBox="1">
              <a:spLocks noChangeArrowheads="1"/>
            </p:cNvSpPr>
            <p:nvPr/>
          </p:nvSpPr>
          <p:spPr bwMode="auto">
            <a:xfrm>
              <a:off x="1824" y="1776"/>
              <a:ext cx="782" cy="144"/>
            </a:xfrm>
            <a:prstGeom prst="rect">
              <a:avLst/>
            </a:prstGeom>
            <a:noFill/>
            <a:ln w="9525">
              <a:noFill/>
              <a:miter lim="800000"/>
              <a:headEnd/>
              <a:tailEnd/>
            </a:ln>
          </p:spPr>
          <p:txBody>
            <a:bodyPr lIns="0" tIns="0" rIns="0" bIns="0"/>
            <a:lstStyle/>
            <a:p>
              <a:pPr eaLnBrk="0" hangingPunct="0"/>
              <a:r>
                <a:rPr kumimoji="0" lang="en-US" altLang="zh-TW" sz="2000"/>
                <a:t>case </a:t>
              </a:r>
              <a:r>
                <a:rPr kumimoji="0" lang="zh-TW" altLang="en-US" sz="2000">
                  <a:ea typeface="標楷體" pitchFamily="65" charset="-120"/>
                </a:rPr>
                <a:t>常數</a:t>
              </a:r>
              <a:r>
                <a:rPr kumimoji="0" lang="zh-TW" altLang="en-US" sz="2000"/>
                <a:t> </a:t>
              </a:r>
              <a:r>
                <a:rPr kumimoji="0" lang="en-US" altLang="zh-TW" sz="2000"/>
                <a:t>1</a:t>
              </a:r>
            </a:p>
          </p:txBody>
        </p:sp>
        <p:sp>
          <p:nvSpPr>
            <p:cNvPr id="196615" name="Text Box 7"/>
            <p:cNvSpPr txBox="1">
              <a:spLocks noChangeArrowheads="1"/>
            </p:cNvSpPr>
            <p:nvPr/>
          </p:nvSpPr>
          <p:spPr bwMode="auto">
            <a:xfrm>
              <a:off x="1968" y="2640"/>
              <a:ext cx="180" cy="163"/>
            </a:xfrm>
            <a:prstGeom prst="rect">
              <a:avLst/>
            </a:prstGeom>
            <a:noFill/>
            <a:ln w="9525">
              <a:noFill/>
              <a:miter lim="800000"/>
              <a:headEnd/>
              <a:tailEnd/>
            </a:ln>
          </p:spPr>
          <p:txBody>
            <a:bodyPr lIns="0" tIns="0" rIns="0" bIns="0"/>
            <a:lstStyle/>
            <a:p>
              <a:pPr eaLnBrk="0" hangingPunct="0"/>
              <a:r>
                <a:rPr kumimoji="0" lang="en-US" altLang="zh-TW" sz="2000">
                  <a:ea typeface="標楷體" pitchFamily="65" charset="-120"/>
                </a:rPr>
                <a:t>no</a:t>
              </a:r>
              <a:endParaRPr kumimoji="0" lang="en-US" altLang="zh-TW" sz="2000"/>
            </a:p>
          </p:txBody>
        </p:sp>
        <p:sp>
          <p:nvSpPr>
            <p:cNvPr id="196616" name="Text Box 8"/>
            <p:cNvSpPr txBox="1">
              <a:spLocks noChangeArrowheads="1"/>
            </p:cNvSpPr>
            <p:nvPr/>
          </p:nvSpPr>
          <p:spPr bwMode="auto">
            <a:xfrm>
              <a:off x="1985" y="2815"/>
              <a:ext cx="409" cy="438"/>
            </a:xfrm>
            <a:prstGeom prst="rect">
              <a:avLst/>
            </a:prstGeom>
            <a:noFill/>
            <a:ln w="9525">
              <a:noFill/>
              <a:miter lim="800000"/>
              <a:headEnd/>
              <a:tailEnd/>
            </a:ln>
          </p:spPr>
          <p:txBody>
            <a:bodyPr lIns="0" tIns="0" rIns="0" bIns="0"/>
            <a:lstStyle/>
            <a:p>
              <a:pPr algn="ctr" eaLnBrk="0" hangingPunct="0"/>
              <a:r>
                <a:rPr kumimoji="0" lang="en-US" altLang="zh-TW" sz="1200">
                  <a:ea typeface="標楷體" pitchFamily="65" charset="-120"/>
                </a:rPr>
                <a:t>‧</a:t>
              </a:r>
            </a:p>
            <a:p>
              <a:pPr algn="ctr" eaLnBrk="0" hangingPunct="0"/>
              <a:r>
                <a:rPr kumimoji="0" lang="en-US" altLang="zh-TW" sz="1200">
                  <a:ea typeface="標楷體" pitchFamily="65" charset="-120"/>
                </a:rPr>
                <a:t>‧</a:t>
              </a:r>
            </a:p>
            <a:p>
              <a:pPr algn="ctr" eaLnBrk="0" hangingPunct="0"/>
              <a:r>
                <a:rPr kumimoji="0" lang="en-US" altLang="zh-TW" sz="1200">
                  <a:ea typeface="標楷體" pitchFamily="65" charset="-120"/>
                </a:rPr>
                <a:t>‧</a:t>
              </a:r>
              <a:endParaRPr kumimoji="0" lang="en-US" altLang="zh-TW" sz="1200"/>
            </a:p>
          </p:txBody>
        </p:sp>
        <p:sp>
          <p:nvSpPr>
            <p:cNvPr id="196617" name="Text Box 9"/>
            <p:cNvSpPr txBox="1">
              <a:spLocks noChangeArrowheads="1"/>
            </p:cNvSpPr>
            <p:nvPr/>
          </p:nvSpPr>
          <p:spPr bwMode="auto">
            <a:xfrm>
              <a:off x="2880" y="2256"/>
              <a:ext cx="307" cy="146"/>
            </a:xfrm>
            <a:prstGeom prst="rect">
              <a:avLst/>
            </a:prstGeom>
            <a:noFill/>
            <a:ln w="9525">
              <a:noFill/>
              <a:miter lim="800000"/>
              <a:headEnd/>
              <a:tailEnd/>
            </a:ln>
          </p:spPr>
          <p:txBody>
            <a:bodyPr lIns="0" tIns="0" rIns="0" bIns="0"/>
            <a:lstStyle/>
            <a:p>
              <a:pPr eaLnBrk="0" hangingPunct="0"/>
              <a:r>
                <a:rPr kumimoji="0" lang="en-US" altLang="zh-TW" sz="2000">
                  <a:ea typeface="標楷體" pitchFamily="65" charset="-120"/>
                </a:rPr>
                <a:t>yes</a:t>
              </a:r>
              <a:endParaRPr kumimoji="0" lang="en-US" altLang="zh-TW" sz="2000"/>
            </a:p>
          </p:txBody>
        </p:sp>
        <p:sp>
          <p:nvSpPr>
            <p:cNvPr id="196618" name="Rectangle 10"/>
            <p:cNvSpPr>
              <a:spLocks noChangeArrowheads="1"/>
            </p:cNvSpPr>
            <p:nvPr/>
          </p:nvSpPr>
          <p:spPr bwMode="auto">
            <a:xfrm>
              <a:off x="3219" y="2303"/>
              <a:ext cx="818" cy="293"/>
            </a:xfrm>
            <a:prstGeom prst="rect">
              <a:avLst/>
            </a:prstGeom>
            <a:solidFill>
              <a:srgbClr val="FFFFFF"/>
            </a:solidFill>
            <a:ln w="9525">
              <a:solidFill>
                <a:srgbClr val="000000"/>
              </a:solidFill>
              <a:miter lim="800000"/>
              <a:headEnd/>
              <a:tailEnd/>
            </a:ln>
          </p:spPr>
          <p:txBody>
            <a:bodyPr/>
            <a:lstStyle/>
            <a:p>
              <a:endParaRPr lang="zh-TW" altLang="en-US"/>
            </a:p>
          </p:txBody>
        </p:sp>
        <p:sp>
          <p:nvSpPr>
            <p:cNvPr id="196619" name="Text Box 11"/>
            <p:cNvSpPr txBox="1">
              <a:spLocks noChangeArrowheads="1"/>
            </p:cNvSpPr>
            <p:nvPr/>
          </p:nvSpPr>
          <p:spPr bwMode="auto">
            <a:xfrm>
              <a:off x="3408" y="2352"/>
              <a:ext cx="512" cy="168"/>
            </a:xfrm>
            <a:prstGeom prst="rect">
              <a:avLst/>
            </a:prstGeom>
            <a:solidFill>
              <a:srgbClr val="FFFFFF"/>
            </a:solidFill>
            <a:ln w="9525">
              <a:noFill/>
              <a:miter lim="800000"/>
              <a:headEnd/>
              <a:tailEnd/>
            </a:ln>
          </p:spPr>
          <p:txBody>
            <a:bodyPr lIns="0" tIns="0" rIns="0" bIns="0"/>
            <a:lstStyle/>
            <a:p>
              <a:pPr eaLnBrk="0" hangingPunct="0"/>
              <a:r>
                <a:rPr kumimoji="0" lang="zh-TW" altLang="en-US" sz="2000">
                  <a:ea typeface="標楷體" pitchFamily="65" charset="-120"/>
                </a:rPr>
                <a:t>敘述</a:t>
              </a:r>
              <a:r>
                <a:rPr kumimoji="0" lang="zh-TW" altLang="en-US" sz="2000"/>
                <a:t> </a:t>
              </a:r>
              <a:r>
                <a:rPr kumimoji="0" lang="en-US" altLang="zh-TW" sz="2000"/>
                <a:t>2</a:t>
              </a:r>
              <a:endParaRPr kumimoji="0" lang="en-US" altLang="zh-TW" sz="2000">
                <a:ea typeface="標楷體" pitchFamily="65" charset="-120"/>
              </a:endParaRPr>
            </a:p>
          </p:txBody>
        </p:sp>
        <p:sp>
          <p:nvSpPr>
            <p:cNvPr id="196620" name="Rectangle 12"/>
            <p:cNvSpPr>
              <a:spLocks noChangeArrowheads="1"/>
            </p:cNvSpPr>
            <p:nvPr/>
          </p:nvSpPr>
          <p:spPr bwMode="auto">
            <a:xfrm>
              <a:off x="3219" y="1719"/>
              <a:ext cx="818" cy="292"/>
            </a:xfrm>
            <a:prstGeom prst="rect">
              <a:avLst/>
            </a:prstGeom>
            <a:solidFill>
              <a:srgbClr val="FFFFFF"/>
            </a:solidFill>
            <a:ln w="9525">
              <a:solidFill>
                <a:srgbClr val="000000"/>
              </a:solidFill>
              <a:miter lim="800000"/>
              <a:headEnd/>
              <a:tailEnd/>
            </a:ln>
          </p:spPr>
          <p:txBody>
            <a:bodyPr/>
            <a:lstStyle/>
            <a:p>
              <a:endParaRPr lang="zh-TW" altLang="en-US"/>
            </a:p>
          </p:txBody>
        </p:sp>
        <p:sp>
          <p:nvSpPr>
            <p:cNvPr id="196621" name="Text Box 13"/>
            <p:cNvSpPr txBox="1">
              <a:spLocks noChangeArrowheads="1"/>
            </p:cNvSpPr>
            <p:nvPr/>
          </p:nvSpPr>
          <p:spPr bwMode="auto">
            <a:xfrm>
              <a:off x="3408" y="1776"/>
              <a:ext cx="512" cy="176"/>
            </a:xfrm>
            <a:prstGeom prst="rect">
              <a:avLst/>
            </a:prstGeom>
            <a:solidFill>
              <a:srgbClr val="FFFFFF"/>
            </a:solidFill>
            <a:ln w="9525">
              <a:noFill/>
              <a:miter lim="800000"/>
              <a:headEnd/>
              <a:tailEnd/>
            </a:ln>
          </p:spPr>
          <p:txBody>
            <a:bodyPr lIns="0" tIns="0" rIns="0" bIns="0"/>
            <a:lstStyle/>
            <a:p>
              <a:pPr eaLnBrk="0" hangingPunct="0"/>
              <a:r>
                <a:rPr kumimoji="0" lang="zh-TW" altLang="en-US" sz="2000">
                  <a:ea typeface="標楷體" pitchFamily="65" charset="-120"/>
                </a:rPr>
                <a:t>敘述</a:t>
              </a:r>
              <a:r>
                <a:rPr kumimoji="0" lang="zh-TW" altLang="en-US" sz="2000"/>
                <a:t> </a:t>
              </a:r>
              <a:r>
                <a:rPr kumimoji="0" lang="en-US" altLang="zh-TW" sz="2000"/>
                <a:t>1</a:t>
              </a:r>
              <a:endParaRPr kumimoji="0" lang="en-US" altLang="zh-TW" sz="2000">
                <a:ea typeface="標楷體" pitchFamily="65" charset="-120"/>
              </a:endParaRPr>
            </a:p>
          </p:txBody>
        </p:sp>
        <p:sp>
          <p:nvSpPr>
            <p:cNvPr id="196622" name="Rectangle 14"/>
            <p:cNvSpPr>
              <a:spLocks noChangeArrowheads="1"/>
            </p:cNvSpPr>
            <p:nvPr/>
          </p:nvSpPr>
          <p:spPr bwMode="auto">
            <a:xfrm>
              <a:off x="1584" y="1207"/>
              <a:ext cx="1226" cy="292"/>
            </a:xfrm>
            <a:prstGeom prst="rect">
              <a:avLst/>
            </a:prstGeom>
            <a:solidFill>
              <a:srgbClr val="FFFFFF"/>
            </a:solidFill>
            <a:ln w="9525">
              <a:solidFill>
                <a:srgbClr val="000000"/>
              </a:solidFill>
              <a:miter lim="800000"/>
              <a:headEnd/>
              <a:tailEnd/>
            </a:ln>
          </p:spPr>
          <p:txBody>
            <a:bodyPr/>
            <a:lstStyle/>
            <a:p>
              <a:endParaRPr lang="zh-TW" altLang="en-US"/>
            </a:p>
          </p:txBody>
        </p:sp>
        <p:sp>
          <p:nvSpPr>
            <p:cNvPr id="196623" name="Text Box 15"/>
            <p:cNvSpPr txBox="1">
              <a:spLocks noChangeArrowheads="1"/>
            </p:cNvSpPr>
            <p:nvPr/>
          </p:nvSpPr>
          <p:spPr bwMode="auto">
            <a:xfrm>
              <a:off x="1680" y="1248"/>
              <a:ext cx="1076" cy="178"/>
            </a:xfrm>
            <a:prstGeom prst="rect">
              <a:avLst/>
            </a:prstGeom>
            <a:solidFill>
              <a:srgbClr val="FFFFFF"/>
            </a:solidFill>
            <a:ln w="9525">
              <a:noFill/>
              <a:miter lim="800000"/>
              <a:headEnd/>
              <a:tailEnd/>
            </a:ln>
          </p:spPr>
          <p:txBody>
            <a:bodyPr lIns="0" tIns="0" rIns="0" bIns="0"/>
            <a:lstStyle/>
            <a:p>
              <a:pPr eaLnBrk="0" hangingPunct="0"/>
              <a:r>
                <a:rPr kumimoji="0" lang="en-US" altLang="zh-TW" sz="2000"/>
                <a:t>switch(</a:t>
              </a:r>
              <a:r>
                <a:rPr kumimoji="0" lang="zh-TW" altLang="en-US" sz="2000">
                  <a:ea typeface="標楷體" pitchFamily="65" charset="-120"/>
                </a:rPr>
                <a:t>運算式</a:t>
              </a:r>
              <a:r>
                <a:rPr kumimoji="0" lang="en-US" altLang="zh-TW" sz="2000"/>
                <a:t>)</a:t>
              </a:r>
              <a:endParaRPr kumimoji="0" lang="en-US" altLang="zh-TW" sz="2000">
                <a:ea typeface="標楷體" pitchFamily="65" charset="-120"/>
              </a:endParaRPr>
            </a:p>
          </p:txBody>
        </p:sp>
        <p:sp>
          <p:nvSpPr>
            <p:cNvPr id="196624" name="AutoShape 16"/>
            <p:cNvSpPr>
              <a:spLocks noChangeArrowheads="1"/>
            </p:cNvSpPr>
            <p:nvPr/>
          </p:nvSpPr>
          <p:spPr bwMode="auto">
            <a:xfrm>
              <a:off x="1584" y="2230"/>
              <a:ext cx="1226" cy="439"/>
            </a:xfrm>
            <a:prstGeom prst="diamond">
              <a:avLst/>
            </a:prstGeom>
            <a:solidFill>
              <a:srgbClr val="FFFFFF"/>
            </a:solidFill>
            <a:ln w="9525">
              <a:solidFill>
                <a:srgbClr val="000000"/>
              </a:solidFill>
              <a:miter lim="800000"/>
              <a:headEnd/>
              <a:tailEnd/>
            </a:ln>
          </p:spPr>
          <p:txBody>
            <a:bodyPr/>
            <a:lstStyle/>
            <a:p>
              <a:endParaRPr lang="zh-TW" altLang="en-US"/>
            </a:p>
          </p:txBody>
        </p:sp>
        <p:sp>
          <p:nvSpPr>
            <p:cNvPr id="196625" name="Text Box 17"/>
            <p:cNvSpPr txBox="1">
              <a:spLocks noChangeArrowheads="1"/>
            </p:cNvSpPr>
            <p:nvPr/>
          </p:nvSpPr>
          <p:spPr bwMode="auto">
            <a:xfrm>
              <a:off x="1824" y="2352"/>
              <a:ext cx="782" cy="105"/>
            </a:xfrm>
            <a:prstGeom prst="rect">
              <a:avLst/>
            </a:prstGeom>
            <a:noFill/>
            <a:ln w="9525">
              <a:noFill/>
              <a:miter lim="800000"/>
              <a:headEnd/>
              <a:tailEnd/>
            </a:ln>
          </p:spPr>
          <p:txBody>
            <a:bodyPr lIns="0" tIns="0" rIns="0" bIns="0"/>
            <a:lstStyle/>
            <a:p>
              <a:pPr eaLnBrk="0" hangingPunct="0"/>
              <a:r>
                <a:rPr kumimoji="0" lang="en-US" altLang="zh-TW" sz="2000"/>
                <a:t>case </a:t>
              </a:r>
              <a:r>
                <a:rPr kumimoji="0" lang="zh-TW" altLang="en-US" sz="2000">
                  <a:ea typeface="標楷體" pitchFamily="65" charset="-120"/>
                </a:rPr>
                <a:t>常數</a:t>
              </a:r>
              <a:r>
                <a:rPr kumimoji="0" lang="zh-TW" altLang="en-US" sz="2000"/>
                <a:t> </a:t>
              </a:r>
              <a:r>
                <a:rPr kumimoji="0" lang="en-US" altLang="zh-TW" sz="2000"/>
                <a:t>2</a:t>
              </a:r>
            </a:p>
          </p:txBody>
        </p:sp>
        <p:sp>
          <p:nvSpPr>
            <p:cNvPr id="196626" name="AutoShape 18"/>
            <p:cNvSpPr>
              <a:spLocks noChangeArrowheads="1"/>
            </p:cNvSpPr>
            <p:nvPr/>
          </p:nvSpPr>
          <p:spPr bwMode="auto">
            <a:xfrm>
              <a:off x="1584" y="3399"/>
              <a:ext cx="1226" cy="439"/>
            </a:xfrm>
            <a:prstGeom prst="diamond">
              <a:avLst/>
            </a:prstGeom>
            <a:solidFill>
              <a:srgbClr val="FFFFFF"/>
            </a:solidFill>
            <a:ln w="9525">
              <a:solidFill>
                <a:srgbClr val="000000"/>
              </a:solidFill>
              <a:miter lim="800000"/>
              <a:headEnd/>
              <a:tailEnd/>
            </a:ln>
          </p:spPr>
          <p:txBody>
            <a:bodyPr/>
            <a:lstStyle/>
            <a:p>
              <a:endParaRPr lang="zh-TW" altLang="en-US"/>
            </a:p>
          </p:txBody>
        </p:sp>
        <p:sp>
          <p:nvSpPr>
            <p:cNvPr id="196627" name="Text Box 19"/>
            <p:cNvSpPr txBox="1">
              <a:spLocks noChangeArrowheads="1"/>
            </p:cNvSpPr>
            <p:nvPr/>
          </p:nvSpPr>
          <p:spPr bwMode="auto">
            <a:xfrm>
              <a:off x="1920" y="3504"/>
              <a:ext cx="577" cy="188"/>
            </a:xfrm>
            <a:prstGeom prst="rect">
              <a:avLst/>
            </a:prstGeom>
            <a:noFill/>
            <a:ln w="9525">
              <a:noFill/>
              <a:miter lim="800000"/>
              <a:headEnd/>
              <a:tailEnd/>
            </a:ln>
          </p:spPr>
          <p:txBody>
            <a:bodyPr lIns="0" tIns="0" rIns="0" bIns="0"/>
            <a:lstStyle/>
            <a:p>
              <a:pPr eaLnBrk="0" hangingPunct="0"/>
              <a:r>
                <a:rPr kumimoji="0" lang="en-US" altLang="zh-TW" sz="2400"/>
                <a:t>default</a:t>
              </a:r>
            </a:p>
          </p:txBody>
        </p:sp>
        <p:sp>
          <p:nvSpPr>
            <p:cNvPr id="196628" name="Rectangle 20"/>
            <p:cNvSpPr>
              <a:spLocks noChangeArrowheads="1"/>
            </p:cNvSpPr>
            <p:nvPr/>
          </p:nvSpPr>
          <p:spPr bwMode="auto">
            <a:xfrm>
              <a:off x="3219" y="3472"/>
              <a:ext cx="818" cy="293"/>
            </a:xfrm>
            <a:prstGeom prst="rect">
              <a:avLst/>
            </a:prstGeom>
            <a:solidFill>
              <a:srgbClr val="FFFFFF"/>
            </a:solidFill>
            <a:ln w="9525">
              <a:solidFill>
                <a:srgbClr val="000000"/>
              </a:solidFill>
              <a:miter lim="800000"/>
              <a:headEnd/>
              <a:tailEnd/>
            </a:ln>
          </p:spPr>
          <p:txBody>
            <a:bodyPr/>
            <a:lstStyle/>
            <a:p>
              <a:endParaRPr lang="zh-TW" altLang="en-US"/>
            </a:p>
          </p:txBody>
        </p:sp>
        <p:sp>
          <p:nvSpPr>
            <p:cNvPr id="196629" name="Text Box 21"/>
            <p:cNvSpPr txBox="1">
              <a:spLocks noChangeArrowheads="1"/>
            </p:cNvSpPr>
            <p:nvPr/>
          </p:nvSpPr>
          <p:spPr bwMode="auto">
            <a:xfrm>
              <a:off x="3408" y="3504"/>
              <a:ext cx="519" cy="151"/>
            </a:xfrm>
            <a:prstGeom prst="rect">
              <a:avLst/>
            </a:prstGeom>
            <a:solidFill>
              <a:srgbClr val="FFFFFF"/>
            </a:solidFill>
            <a:ln w="9525">
              <a:noFill/>
              <a:miter lim="800000"/>
              <a:headEnd/>
              <a:tailEnd/>
            </a:ln>
          </p:spPr>
          <p:txBody>
            <a:bodyPr lIns="0" tIns="0" rIns="0" bIns="0"/>
            <a:lstStyle/>
            <a:p>
              <a:pPr eaLnBrk="0" hangingPunct="0"/>
              <a:r>
                <a:rPr kumimoji="0" lang="zh-TW" altLang="en-US" sz="2000">
                  <a:ea typeface="標楷體" pitchFamily="65" charset="-120"/>
                </a:rPr>
                <a:t>敘述</a:t>
              </a:r>
              <a:r>
                <a:rPr kumimoji="0" lang="zh-TW" altLang="en-US" sz="2000"/>
                <a:t> </a:t>
              </a:r>
              <a:r>
                <a:rPr kumimoji="0" lang="en-US" altLang="zh-TW" sz="2000"/>
                <a:t>n</a:t>
              </a:r>
              <a:endParaRPr kumimoji="0" lang="en-US" altLang="zh-TW" sz="2000">
                <a:ea typeface="標楷體" pitchFamily="65" charset="-120"/>
              </a:endParaRPr>
            </a:p>
          </p:txBody>
        </p:sp>
        <p:sp>
          <p:nvSpPr>
            <p:cNvPr id="196630" name="Line 22"/>
            <p:cNvSpPr>
              <a:spLocks noChangeShapeType="1"/>
            </p:cNvSpPr>
            <p:nvPr/>
          </p:nvSpPr>
          <p:spPr bwMode="auto">
            <a:xfrm>
              <a:off x="2197" y="1499"/>
              <a:ext cx="0" cy="146"/>
            </a:xfrm>
            <a:prstGeom prst="line">
              <a:avLst/>
            </a:prstGeom>
            <a:noFill/>
            <a:ln w="9525">
              <a:solidFill>
                <a:srgbClr val="000000"/>
              </a:solidFill>
              <a:round/>
              <a:headEnd/>
              <a:tailEnd type="triangle" w="med" len="med"/>
            </a:ln>
          </p:spPr>
          <p:txBody>
            <a:bodyPr/>
            <a:lstStyle/>
            <a:p>
              <a:endParaRPr lang="zh-TW" altLang="en-US"/>
            </a:p>
          </p:txBody>
        </p:sp>
        <p:sp>
          <p:nvSpPr>
            <p:cNvPr id="196631" name="Line 23"/>
            <p:cNvSpPr>
              <a:spLocks noChangeShapeType="1"/>
            </p:cNvSpPr>
            <p:nvPr/>
          </p:nvSpPr>
          <p:spPr bwMode="auto">
            <a:xfrm>
              <a:off x="2197" y="2084"/>
              <a:ext cx="0" cy="146"/>
            </a:xfrm>
            <a:prstGeom prst="line">
              <a:avLst/>
            </a:prstGeom>
            <a:noFill/>
            <a:ln w="9525">
              <a:solidFill>
                <a:srgbClr val="000000"/>
              </a:solidFill>
              <a:round/>
              <a:headEnd/>
              <a:tailEnd type="triangle" w="med" len="med"/>
            </a:ln>
          </p:spPr>
          <p:txBody>
            <a:bodyPr/>
            <a:lstStyle/>
            <a:p>
              <a:endParaRPr lang="zh-TW" altLang="en-US"/>
            </a:p>
          </p:txBody>
        </p:sp>
        <p:sp>
          <p:nvSpPr>
            <p:cNvPr id="196632" name="Line 24"/>
            <p:cNvSpPr>
              <a:spLocks noChangeShapeType="1"/>
            </p:cNvSpPr>
            <p:nvPr/>
          </p:nvSpPr>
          <p:spPr bwMode="auto">
            <a:xfrm>
              <a:off x="2197" y="2669"/>
              <a:ext cx="0" cy="146"/>
            </a:xfrm>
            <a:prstGeom prst="line">
              <a:avLst/>
            </a:prstGeom>
            <a:noFill/>
            <a:ln w="9525">
              <a:solidFill>
                <a:srgbClr val="000000"/>
              </a:solidFill>
              <a:round/>
              <a:headEnd/>
              <a:tailEnd type="triangle" w="med" len="med"/>
            </a:ln>
          </p:spPr>
          <p:txBody>
            <a:bodyPr/>
            <a:lstStyle/>
            <a:p>
              <a:endParaRPr lang="zh-TW" altLang="en-US"/>
            </a:p>
          </p:txBody>
        </p:sp>
        <p:sp>
          <p:nvSpPr>
            <p:cNvPr id="196633" name="Line 25"/>
            <p:cNvSpPr>
              <a:spLocks noChangeShapeType="1"/>
            </p:cNvSpPr>
            <p:nvPr/>
          </p:nvSpPr>
          <p:spPr bwMode="auto">
            <a:xfrm>
              <a:off x="2197" y="3253"/>
              <a:ext cx="0" cy="146"/>
            </a:xfrm>
            <a:prstGeom prst="line">
              <a:avLst/>
            </a:prstGeom>
            <a:noFill/>
            <a:ln w="9525">
              <a:solidFill>
                <a:srgbClr val="000000"/>
              </a:solidFill>
              <a:round/>
              <a:headEnd/>
              <a:tailEnd type="triangle" w="med" len="med"/>
            </a:ln>
          </p:spPr>
          <p:txBody>
            <a:bodyPr/>
            <a:lstStyle/>
            <a:p>
              <a:endParaRPr lang="zh-TW" altLang="en-US"/>
            </a:p>
          </p:txBody>
        </p:sp>
        <p:sp>
          <p:nvSpPr>
            <p:cNvPr id="196634" name="Line 26"/>
            <p:cNvSpPr>
              <a:spLocks noChangeShapeType="1"/>
            </p:cNvSpPr>
            <p:nvPr/>
          </p:nvSpPr>
          <p:spPr bwMode="auto">
            <a:xfrm>
              <a:off x="2810" y="3619"/>
              <a:ext cx="409" cy="0"/>
            </a:xfrm>
            <a:prstGeom prst="line">
              <a:avLst/>
            </a:prstGeom>
            <a:noFill/>
            <a:ln w="9525">
              <a:solidFill>
                <a:srgbClr val="000000"/>
              </a:solidFill>
              <a:round/>
              <a:headEnd/>
              <a:tailEnd type="triangle" w="med" len="med"/>
            </a:ln>
          </p:spPr>
          <p:txBody>
            <a:bodyPr/>
            <a:lstStyle/>
            <a:p>
              <a:endParaRPr lang="zh-TW" altLang="en-US"/>
            </a:p>
          </p:txBody>
        </p:sp>
        <p:sp>
          <p:nvSpPr>
            <p:cNvPr id="196635" name="Line 27"/>
            <p:cNvSpPr>
              <a:spLocks noChangeShapeType="1"/>
            </p:cNvSpPr>
            <p:nvPr/>
          </p:nvSpPr>
          <p:spPr bwMode="auto">
            <a:xfrm>
              <a:off x="2810" y="2449"/>
              <a:ext cx="409" cy="0"/>
            </a:xfrm>
            <a:prstGeom prst="line">
              <a:avLst/>
            </a:prstGeom>
            <a:noFill/>
            <a:ln w="9525">
              <a:solidFill>
                <a:srgbClr val="000000"/>
              </a:solidFill>
              <a:round/>
              <a:headEnd/>
              <a:tailEnd type="triangle" w="med" len="med"/>
            </a:ln>
          </p:spPr>
          <p:txBody>
            <a:bodyPr/>
            <a:lstStyle/>
            <a:p>
              <a:endParaRPr lang="zh-TW" altLang="en-US"/>
            </a:p>
          </p:txBody>
        </p:sp>
        <p:sp>
          <p:nvSpPr>
            <p:cNvPr id="196636" name="Line 28"/>
            <p:cNvSpPr>
              <a:spLocks noChangeShapeType="1"/>
            </p:cNvSpPr>
            <p:nvPr/>
          </p:nvSpPr>
          <p:spPr bwMode="auto">
            <a:xfrm>
              <a:off x="2810" y="1865"/>
              <a:ext cx="409" cy="0"/>
            </a:xfrm>
            <a:prstGeom prst="line">
              <a:avLst/>
            </a:prstGeom>
            <a:noFill/>
            <a:ln w="9525">
              <a:solidFill>
                <a:srgbClr val="000000"/>
              </a:solidFill>
              <a:round/>
              <a:headEnd/>
              <a:tailEnd type="triangle" w="med" len="med"/>
            </a:ln>
          </p:spPr>
          <p:txBody>
            <a:bodyPr/>
            <a:lstStyle/>
            <a:p>
              <a:endParaRPr lang="zh-TW" altLang="en-US"/>
            </a:p>
          </p:txBody>
        </p:sp>
        <p:sp>
          <p:nvSpPr>
            <p:cNvPr id="196637" name="Line 29"/>
            <p:cNvSpPr>
              <a:spLocks noChangeShapeType="1"/>
            </p:cNvSpPr>
            <p:nvPr/>
          </p:nvSpPr>
          <p:spPr bwMode="auto">
            <a:xfrm>
              <a:off x="4037" y="1865"/>
              <a:ext cx="715" cy="0"/>
            </a:xfrm>
            <a:prstGeom prst="line">
              <a:avLst/>
            </a:prstGeom>
            <a:noFill/>
            <a:ln w="9525">
              <a:solidFill>
                <a:srgbClr val="000000"/>
              </a:solidFill>
              <a:round/>
              <a:headEnd/>
              <a:tailEnd/>
            </a:ln>
          </p:spPr>
          <p:txBody>
            <a:bodyPr/>
            <a:lstStyle/>
            <a:p>
              <a:endParaRPr lang="zh-TW" altLang="en-US"/>
            </a:p>
          </p:txBody>
        </p:sp>
        <p:sp>
          <p:nvSpPr>
            <p:cNvPr id="196638" name="Line 30"/>
            <p:cNvSpPr>
              <a:spLocks noChangeShapeType="1"/>
            </p:cNvSpPr>
            <p:nvPr/>
          </p:nvSpPr>
          <p:spPr bwMode="auto">
            <a:xfrm>
              <a:off x="4037" y="2449"/>
              <a:ext cx="715" cy="0"/>
            </a:xfrm>
            <a:prstGeom prst="line">
              <a:avLst/>
            </a:prstGeom>
            <a:noFill/>
            <a:ln w="9525">
              <a:solidFill>
                <a:srgbClr val="000000"/>
              </a:solidFill>
              <a:round/>
              <a:headEnd/>
              <a:tailEnd/>
            </a:ln>
          </p:spPr>
          <p:txBody>
            <a:bodyPr/>
            <a:lstStyle/>
            <a:p>
              <a:endParaRPr lang="zh-TW" altLang="en-US"/>
            </a:p>
          </p:txBody>
        </p:sp>
        <p:sp>
          <p:nvSpPr>
            <p:cNvPr id="196639" name="Line 31"/>
            <p:cNvSpPr>
              <a:spLocks noChangeShapeType="1"/>
            </p:cNvSpPr>
            <p:nvPr/>
          </p:nvSpPr>
          <p:spPr bwMode="auto">
            <a:xfrm>
              <a:off x="4037" y="3619"/>
              <a:ext cx="715" cy="0"/>
            </a:xfrm>
            <a:prstGeom prst="line">
              <a:avLst/>
            </a:prstGeom>
            <a:noFill/>
            <a:ln w="9525">
              <a:solidFill>
                <a:srgbClr val="000000"/>
              </a:solidFill>
              <a:round/>
              <a:headEnd/>
              <a:tailEnd/>
            </a:ln>
          </p:spPr>
          <p:txBody>
            <a:bodyPr/>
            <a:lstStyle/>
            <a:p>
              <a:endParaRPr lang="zh-TW" altLang="en-US"/>
            </a:p>
          </p:txBody>
        </p:sp>
        <p:sp>
          <p:nvSpPr>
            <p:cNvPr id="196640" name="Text Box 32"/>
            <p:cNvSpPr txBox="1">
              <a:spLocks noChangeArrowheads="1"/>
            </p:cNvSpPr>
            <p:nvPr/>
          </p:nvSpPr>
          <p:spPr bwMode="auto">
            <a:xfrm>
              <a:off x="2880" y="1680"/>
              <a:ext cx="307" cy="146"/>
            </a:xfrm>
            <a:prstGeom prst="rect">
              <a:avLst/>
            </a:prstGeom>
            <a:noFill/>
            <a:ln w="9525">
              <a:noFill/>
              <a:miter lim="800000"/>
              <a:headEnd/>
              <a:tailEnd/>
            </a:ln>
          </p:spPr>
          <p:txBody>
            <a:bodyPr lIns="0" tIns="0" rIns="0" bIns="0"/>
            <a:lstStyle/>
            <a:p>
              <a:pPr eaLnBrk="0" hangingPunct="0"/>
              <a:r>
                <a:rPr kumimoji="0" lang="en-US" altLang="zh-TW" sz="2000">
                  <a:ea typeface="標楷體" pitchFamily="65" charset="-120"/>
                </a:rPr>
                <a:t>yes</a:t>
              </a:r>
              <a:endParaRPr kumimoji="0" lang="en-US" altLang="zh-TW" sz="2000"/>
            </a:p>
          </p:txBody>
        </p:sp>
        <p:sp>
          <p:nvSpPr>
            <p:cNvPr id="196641" name="Text Box 33"/>
            <p:cNvSpPr txBox="1">
              <a:spLocks noChangeArrowheads="1"/>
            </p:cNvSpPr>
            <p:nvPr/>
          </p:nvSpPr>
          <p:spPr bwMode="auto">
            <a:xfrm>
              <a:off x="2880" y="3408"/>
              <a:ext cx="307" cy="147"/>
            </a:xfrm>
            <a:prstGeom prst="rect">
              <a:avLst/>
            </a:prstGeom>
            <a:noFill/>
            <a:ln w="9525">
              <a:noFill/>
              <a:miter lim="800000"/>
              <a:headEnd/>
              <a:tailEnd/>
            </a:ln>
          </p:spPr>
          <p:txBody>
            <a:bodyPr lIns="0" tIns="0" rIns="0" bIns="0"/>
            <a:lstStyle/>
            <a:p>
              <a:pPr eaLnBrk="0" hangingPunct="0"/>
              <a:r>
                <a:rPr kumimoji="0" lang="en-US" altLang="zh-TW" sz="2000">
                  <a:ea typeface="標楷體" pitchFamily="65" charset="-120"/>
                </a:rPr>
                <a:t>yes</a:t>
              </a:r>
              <a:endParaRPr kumimoji="0" lang="en-US" altLang="zh-TW" sz="2000"/>
            </a:p>
          </p:txBody>
        </p:sp>
        <p:sp>
          <p:nvSpPr>
            <p:cNvPr id="196642" name="Text Box 34"/>
            <p:cNvSpPr txBox="1">
              <a:spLocks noChangeArrowheads="1"/>
            </p:cNvSpPr>
            <p:nvPr/>
          </p:nvSpPr>
          <p:spPr bwMode="auto">
            <a:xfrm>
              <a:off x="4224" y="1680"/>
              <a:ext cx="432" cy="192"/>
            </a:xfrm>
            <a:prstGeom prst="rect">
              <a:avLst/>
            </a:prstGeom>
            <a:noFill/>
            <a:ln w="9525">
              <a:noFill/>
              <a:miter lim="800000"/>
              <a:headEnd/>
              <a:tailEnd/>
            </a:ln>
          </p:spPr>
          <p:txBody>
            <a:bodyPr lIns="0" tIns="0" rIns="0" bIns="0"/>
            <a:lstStyle/>
            <a:p>
              <a:pPr eaLnBrk="0" hangingPunct="0"/>
              <a:r>
                <a:rPr kumimoji="0" lang="en-US" altLang="zh-TW" sz="2000"/>
                <a:t>break</a:t>
              </a:r>
            </a:p>
          </p:txBody>
        </p:sp>
        <p:sp>
          <p:nvSpPr>
            <p:cNvPr id="196643" name="Text Box 35"/>
            <p:cNvSpPr txBox="1">
              <a:spLocks noChangeArrowheads="1"/>
            </p:cNvSpPr>
            <p:nvPr/>
          </p:nvSpPr>
          <p:spPr bwMode="auto">
            <a:xfrm>
              <a:off x="1968" y="2064"/>
              <a:ext cx="180" cy="172"/>
            </a:xfrm>
            <a:prstGeom prst="rect">
              <a:avLst/>
            </a:prstGeom>
            <a:noFill/>
            <a:ln w="9525">
              <a:noFill/>
              <a:miter lim="800000"/>
              <a:headEnd/>
              <a:tailEnd/>
            </a:ln>
          </p:spPr>
          <p:txBody>
            <a:bodyPr lIns="0" tIns="0" rIns="0" bIns="0"/>
            <a:lstStyle/>
            <a:p>
              <a:pPr eaLnBrk="0" hangingPunct="0"/>
              <a:r>
                <a:rPr kumimoji="0" lang="en-US" altLang="zh-TW" sz="2000">
                  <a:ea typeface="標楷體" pitchFamily="65" charset="-120"/>
                </a:rPr>
                <a:t>no</a:t>
              </a:r>
              <a:endParaRPr kumimoji="0" lang="en-US" altLang="zh-TW" sz="2000"/>
            </a:p>
          </p:txBody>
        </p:sp>
        <p:sp>
          <p:nvSpPr>
            <p:cNvPr id="196644" name="Text Box 36"/>
            <p:cNvSpPr txBox="1">
              <a:spLocks noChangeArrowheads="1"/>
            </p:cNvSpPr>
            <p:nvPr/>
          </p:nvSpPr>
          <p:spPr bwMode="auto">
            <a:xfrm>
              <a:off x="4224" y="2256"/>
              <a:ext cx="463" cy="120"/>
            </a:xfrm>
            <a:prstGeom prst="rect">
              <a:avLst/>
            </a:prstGeom>
            <a:noFill/>
            <a:ln w="9525">
              <a:noFill/>
              <a:miter lim="800000"/>
              <a:headEnd/>
              <a:tailEnd/>
            </a:ln>
          </p:spPr>
          <p:txBody>
            <a:bodyPr lIns="0" tIns="0" rIns="0" bIns="0"/>
            <a:lstStyle/>
            <a:p>
              <a:pPr eaLnBrk="0" hangingPunct="0"/>
              <a:r>
                <a:rPr kumimoji="0" lang="en-US" altLang="zh-TW" sz="2000"/>
                <a:t>break</a:t>
              </a:r>
            </a:p>
          </p:txBody>
        </p:sp>
        <p:sp>
          <p:nvSpPr>
            <p:cNvPr id="196645" name="Text Box 37"/>
            <p:cNvSpPr txBox="1">
              <a:spLocks noChangeArrowheads="1"/>
            </p:cNvSpPr>
            <p:nvPr/>
          </p:nvSpPr>
          <p:spPr bwMode="auto">
            <a:xfrm>
              <a:off x="4224" y="3408"/>
              <a:ext cx="559" cy="102"/>
            </a:xfrm>
            <a:prstGeom prst="rect">
              <a:avLst/>
            </a:prstGeom>
            <a:noFill/>
            <a:ln w="9525">
              <a:noFill/>
              <a:miter lim="800000"/>
              <a:headEnd/>
              <a:tailEnd/>
            </a:ln>
          </p:spPr>
          <p:txBody>
            <a:bodyPr lIns="0" tIns="0" rIns="0" bIns="0"/>
            <a:lstStyle/>
            <a:p>
              <a:pPr eaLnBrk="0" hangingPunct="0"/>
              <a:r>
                <a:rPr kumimoji="0" lang="en-US" altLang="zh-TW" sz="2000"/>
                <a:t>break</a:t>
              </a:r>
            </a:p>
          </p:txBody>
        </p:sp>
        <p:sp>
          <p:nvSpPr>
            <p:cNvPr id="196646" name="Line 38"/>
            <p:cNvSpPr>
              <a:spLocks noChangeShapeType="1"/>
            </p:cNvSpPr>
            <p:nvPr/>
          </p:nvSpPr>
          <p:spPr bwMode="auto">
            <a:xfrm>
              <a:off x="4752" y="1865"/>
              <a:ext cx="0" cy="2119"/>
            </a:xfrm>
            <a:prstGeom prst="line">
              <a:avLst/>
            </a:prstGeom>
            <a:noFill/>
            <a:ln w="9525">
              <a:solidFill>
                <a:srgbClr val="000000"/>
              </a:solidFill>
              <a:round/>
              <a:headEnd/>
              <a:tailEnd type="triangle" w="med" len="med"/>
            </a:ln>
            <a:effectLst/>
          </p:spPr>
          <p:txBody>
            <a:bodyPr/>
            <a:lstStyle/>
            <a:p>
              <a:endParaRPr lang="zh-TW" altLang="en-US"/>
            </a:p>
          </p:txBody>
        </p:sp>
        <p:sp>
          <p:nvSpPr>
            <p:cNvPr id="196647" name="Line 39"/>
            <p:cNvSpPr>
              <a:spLocks noChangeShapeType="1"/>
            </p:cNvSpPr>
            <p:nvPr/>
          </p:nvSpPr>
          <p:spPr bwMode="auto">
            <a:xfrm>
              <a:off x="2190" y="1056"/>
              <a:ext cx="0" cy="146"/>
            </a:xfrm>
            <a:prstGeom prst="line">
              <a:avLst/>
            </a:prstGeom>
            <a:noFill/>
            <a:ln w="9525">
              <a:solidFill>
                <a:srgbClr val="000000"/>
              </a:solidFill>
              <a:round/>
              <a:headEnd/>
              <a:tailEnd type="triangle" w="med" len="med"/>
            </a:ln>
          </p:spPr>
          <p:txBody>
            <a:bodyPr/>
            <a:lstStyle/>
            <a:p>
              <a:endParaRPr lang="zh-TW" altLang="en-US"/>
            </a:p>
          </p:txBody>
        </p:sp>
      </p:grpSp>
      <p:sp>
        <p:nvSpPr>
          <p:cNvPr id="196649" name="AutoShape 4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42" name="Text Box 49"/>
          <p:cNvSpPr txBox="1">
            <a:spLocks noChangeArrowheads="1"/>
          </p:cNvSpPr>
          <p:nvPr/>
        </p:nvSpPr>
        <p:spPr bwMode="auto">
          <a:xfrm>
            <a:off x="827584" y="2708920"/>
            <a:ext cx="752475" cy="519113"/>
          </a:xfrm>
          <a:prstGeom prst="rect">
            <a:avLst/>
          </a:prstGeom>
          <a:noFill/>
          <a:ln w="9525">
            <a:noFill/>
            <a:miter lim="800000"/>
            <a:headEnd/>
            <a:tailEnd/>
          </a:ln>
          <a:effectLst/>
        </p:spPr>
        <p:txBody>
          <a:bodyPr wrap="none">
            <a:spAutoFit/>
          </a:bodyPr>
          <a:lstStyle/>
          <a:p>
            <a:r>
              <a:rPr lang="en-US" altLang="zh-TW" sz="2800" b="1" dirty="0">
                <a:solidFill>
                  <a:srgbClr val="FF0000"/>
                </a:solidFill>
                <a:latin typeface="Courier New" pitchFamily="49" charset="0"/>
              </a:rPr>
              <a:t>2</a:t>
            </a:r>
            <a:r>
              <a:rPr lang="zh-TW" altLang="en-US" sz="2800" b="1" dirty="0">
                <a:solidFill>
                  <a:srgbClr val="FF0000"/>
                </a:solidFill>
                <a:latin typeface="Courier New" pitchFamily="49" charset="0"/>
              </a:rPr>
              <a:t>月</a:t>
            </a:r>
          </a:p>
        </p:txBody>
      </p:sp>
      <p:sp>
        <p:nvSpPr>
          <p:cNvPr id="43" name="Text Box 50"/>
          <p:cNvSpPr txBox="1">
            <a:spLocks noChangeArrowheads="1"/>
          </p:cNvSpPr>
          <p:nvPr/>
        </p:nvSpPr>
        <p:spPr bwMode="auto">
          <a:xfrm>
            <a:off x="4499992" y="2348880"/>
            <a:ext cx="965200" cy="519112"/>
          </a:xfrm>
          <a:prstGeom prst="rect">
            <a:avLst/>
          </a:prstGeom>
          <a:noFill/>
          <a:ln w="9525">
            <a:noFill/>
            <a:miter lim="800000"/>
            <a:headEnd/>
            <a:tailEnd/>
          </a:ln>
          <a:effectLst/>
        </p:spPr>
        <p:txBody>
          <a:bodyPr wrap="none">
            <a:spAutoFit/>
          </a:bodyPr>
          <a:lstStyle/>
          <a:p>
            <a:r>
              <a:rPr lang="en-US" altLang="zh-TW" sz="2800" b="1" dirty="0">
                <a:solidFill>
                  <a:srgbClr val="FF0000"/>
                </a:solidFill>
                <a:latin typeface="Courier New" pitchFamily="49" charset="0"/>
              </a:rPr>
              <a:t>28</a:t>
            </a:r>
            <a:r>
              <a:rPr lang="zh-TW" altLang="en-US" sz="2800" b="1" dirty="0">
                <a:solidFill>
                  <a:srgbClr val="FF0000"/>
                </a:solidFill>
                <a:latin typeface="Courier New" pitchFamily="49" charset="0"/>
              </a:rPr>
              <a:t>天</a:t>
            </a:r>
          </a:p>
        </p:txBody>
      </p:sp>
      <p:sp>
        <p:nvSpPr>
          <p:cNvPr id="44" name="Text Box 51"/>
          <p:cNvSpPr txBox="1">
            <a:spLocks noChangeArrowheads="1"/>
          </p:cNvSpPr>
          <p:nvPr/>
        </p:nvSpPr>
        <p:spPr bwMode="auto">
          <a:xfrm>
            <a:off x="395536" y="3501008"/>
            <a:ext cx="1258678" cy="954107"/>
          </a:xfrm>
          <a:prstGeom prst="rect">
            <a:avLst/>
          </a:prstGeom>
          <a:noFill/>
          <a:ln w="9525">
            <a:noFill/>
            <a:miter lim="800000"/>
            <a:headEnd/>
            <a:tailEnd/>
          </a:ln>
          <a:effectLst/>
        </p:spPr>
        <p:txBody>
          <a:bodyPr wrap="none">
            <a:spAutoFit/>
          </a:bodyPr>
          <a:lstStyle/>
          <a:p>
            <a:r>
              <a:rPr lang="en-US" altLang="zh-TW" sz="2800" b="1" dirty="0" smtClean="0">
                <a:solidFill>
                  <a:srgbClr val="FF0000"/>
                </a:solidFill>
                <a:latin typeface="Courier New" pitchFamily="49" charset="0"/>
              </a:rPr>
              <a:t>4,6,9</a:t>
            </a:r>
          </a:p>
          <a:p>
            <a:r>
              <a:rPr lang="en-US" altLang="zh-TW" sz="2800" b="1" dirty="0" smtClean="0">
                <a:solidFill>
                  <a:srgbClr val="FF0000"/>
                </a:solidFill>
                <a:latin typeface="Courier New" pitchFamily="49" charset="0"/>
              </a:rPr>
              <a:t>,</a:t>
            </a:r>
            <a:r>
              <a:rPr lang="en-US" altLang="zh-TW" sz="2800" b="1" dirty="0">
                <a:solidFill>
                  <a:srgbClr val="FF0000"/>
                </a:solidFill>
                <a:latin typeface="Courier New" pitchFamily="49" charset="0"/>
              </a:rPr>
              <a:t>11</a:t>
            </a:r>
            <a:r>
              <a:rPr lang="zh-TW" altLang="en-US" sz="2800" b="1" dirty="0">
                <a:solidFill>
                  <a:srgbClr val="FF0000"/>
                </a:solidFill>
                <a:latin typeface="Courier New" pitchFamily="49" charset="0"/>
              </a:rPr>
              <a:t>月</a:t>
            </a:r>
          </a:p>
        </p:txBody>
      </p:sp>
      <p:sp>
        <p:nvSpPr>
          <p:cNvPr id="45" name="Text Box 52"/>
          <p:cNvSpPr txBox="1">
            <a:spLocks noChangeArrowheads="1"/>
          </p:cNvSpPr>
          <p:nvPr/>
        </p:nvSpPr>
        <p:spPr bwMode="auto">
          <a:xfrm>
            <a:off x="4499992" y="4077072"/>
            <a:ext cx="965200" cy="519113"/>
          </a:xfrm>
          <a:prstGeom prst="rect">
            <a:avLst/>
          </a:prstGeom>
          <a:noFill/>
          <a:ln w="9525">
            <a:noFill/>
            <a:miter lim="800000"/>
            <a:headEnd/>
            <a:tailEnd/>
          </a:ln>
          <a:effectLst/>
        </p:spPr>
        <p:txBody>
          <a:bodyPr wrap="none">
            <a:spAutoFit/>
          </a:bodyPr>
          <a:lstStyle/>
          <a:p>
            <a:r>
              <a:rPr lang="en-US" altLang="zh-TW" sz="2800" b="1" dirty="0">
                <a:solidFill>
                  <a:srgbClr val="FF0000"/>
                </a:solidFill>
                <a:latin typeface="Courier New" pitchFamily="49" charset="0"/>
              </a:rPr>
              <a:t>30</a:t>
            </a:r>
            <a:r>
              <a:rPr lang="zh-TW" altLang="en-US" sz="2800" b="1" dirty="0">
                <a:solidFill>
                  <a:srgbClr val="FF0000"/>
                </a:solidFill>
                <a:latin typeface="Courier New" pitchFamily="49" charset="0"/>
              </a:rPr>
              <a:t>天</a:t>
            </a:r>
          </a:p>
        </p:txBody>
      </p:sp>
      <p:sp>
        <p:nvSpPr>
          <p:cNvPr id="46" name="Text Box 53"/>
          <p:cNvSpPr txBox="1">
            <a:spLocks noChangeArrowheads="1"/>
          </p:cNvSpPr>
          <p:nvPr/>
        </p:nvSpPr>
        <p:spPr bwMode="auto">
          <a:xfrm>
            <a:off x="4470896" y="5085184"/>
            <a:ext cx="965200" cy="519113"/>
          </a:xfrm>
          <a:prstGeom prst="rect">
            <a:avLst/>
          </a:prstGeom>
          <a:noFill/>
          <a:ln w="9525">
            <a:noFill/>
            <a:miter lim="800000"/>
            <a:headEnd/>
            <a:tailEnd/>
          </a:ln>
          <a:effectLst/>
        </p:spPr>
        <p:txBody>
          <a:bodyPr wrap="none">
            <a:spAutoFit/>
          </a:bodyPr>
          <a:lstStyle/>
          <a:p>
            <a:r>
              <a:rPr lang="en-US" altLang="zh-TW" sz="2800" b="1" dirty="0">
                <a:solidFill>
                  <a:srgbClr val="FF0000"/>
                </a:solidFill>
                <a:latin typeface="Courier New" pitchFamily="49" charset="0"/>
              </a:rPr>
              <a:t>31</a:t>
            </a:r>
            <a:r>
              <a:rPr lang="zh-TW" altLang="en-US" sz="2800" b="1" dirty="0">
                <a:solidFill>
                  <a:srgbClr val="FF0000"/>
                </a:solidFill>
                <a:latin typeface="Courier New" pitchFamily="49" charset="0"/>
              </a:rPr>
              <a:t>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96612"/>
                                        </p:tgtEl>
                                        <p:attrNameLst>
                                          <p:attrName>style.visibility</p:attrName>
                                        </p:attrNameLst>
                                      </p:cBhvr>
                                      <p:to>
                                        <p:strVal val="visible"/>
                                      </p:to>
                                    </p:set>
                                    <p:animEffect transition="in" filter="wipe(up)">
                                      <p:cBhvr>
                                        <p:cTn id="7" dur="500"/>
                                        <p:tgtEl>
                                          <p:spTgt spid="19661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500" fill="hold"/>
                                        <p:tgtEl>
                                          <p:spTgt spid="42"/>
                                        </p:tgtEl>
                                        <p:attrNameLst>
                                          <p:attrName>ppt_w</p:attrName>
                                        </p:attrNameLst>
                                      </p:cBhvr>
                                      <p:tavLst>
                                        <p:tav tm="0">
                                          <p:val>
                                            <p:fltVal val="0"/>
                                          </p:val>
                                        </p:tav>
                                        <p:tav tm="100000">
                                          <p:val>
                                            <p:strVal val="#ppt_w"/>
                                          </p:val>
                                        </p:tav>
                                      </p:tavLst>
                                    </p:anim>
                                    <p:anim calcmode="lin" valueType="num">
                                      <p:cBhvr>
                                        <p:cTn id="13" dur="500" fill="hold"/>
                                        <p:tgtEl>
                                          <p:spTgt spid="42"/>
                                        </p:tgtEl>
                                        <p:attrNameLst>
                                          <p:attrName>ppt_h</p:attrName>
                                        </p:attrNameLst>
                                      </p:cBhvr>
                                      <p:tavLst>
                                        <p:tav tm="0">
                                          <p:val>
                                            <p:fltVal val="0"/>
                                          </p:val>
                                        </p:tav>
                                        <p:tav tm="100000">
                                          <p:val>
                                            <p:strVal val="#ppt_h"/>
                                          </p:val>
                                        </p:tav>
                                      </p:tavLst>
                                    </p:anim>
                                  </p:childTnLst>
                                </p:cTn>
                              </p:par>
                              <p:par>
                                <p:cTn id="14" presetID="23" presetClass="entr" presetSubtype="16"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p:cTn id="16" dur="500" fill="hold"/>
                                        <p:tgtEl>
                                          <p:spTgt spid="43"/>
                                        </p:tgtEl>
                                        <p:attrNameLst>
                                          <p:attrName>ppt_w</p:attrName>
                                        </p:attrNameLst>
                                      </p:cBhvr>
                                      <p:tavLst>
                                        <p:tav tm="0">
                                          <p:val>
                                            <p:fltVal val="0"/>
                                          </p:val>
                                        </p:tav>
                                        <p:tav tm="100000">
                                          <p:val>
                                            <p:strVal val="#ppt_w"/>
                                          </p:val>
                                        </p:tav>
                                      </p:tavLst>
                                    </p:anim>
                                    <p:anim calcmode="lin" valueType="num">
                                      <p:cBhvr>
                                        <p:cTn id="17" dur="500" fill="hold"/>
                                        <p:tgtEl>
                                          <p:spTgt spid="43"/>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500" fill="hold"/>
                                        <p:tgtEl>
                                          <p:spTgt spid="44"/>
                                        </p:tgtEl>
                                        <p:attrNameLst>
                                          <p:attrName>ppt_w</p:attrName>
                                        </p:attrNameLst>
                                      </p:cBhvr>
                                      <p:tavLst>
                                        <p:tav tm="0">
                                          <p:val>
                                            <p:fltVal val="0"/>
                                          </p:val>
                                        </p:tav>
                                        <p:tav tm="100000">
                                          <p:val>
                                            <p:strVal val="#ppt_w"/>
                                          </p:val>
                                        </p:tav>
                                      </p:tavLst>
                                    </p:anim>
                                    <p:anim calcmode="lin" valueType="num">
                                      <p:cBhvr>
                                        <p:cTn id="23" dur="500" fill="hold"/>
                                        <p:tgtEl>
                                          <p:spTgt spid="44"/>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p:cTn id="26" dur="500" fill="hold"/>
                                        <p:tgtEl>
                                          <p:spTgt spid="45"/>
                                        </p:tgtEl>
                                        <p:attrNameLst>
                                          <p:attrName>ppt_w</p:attrName>
                                        </p:attrNameLst>
                                      </p:cBhvr>
                                      <p:tavLst>
                                        <p:tav tm="0">
                                          <p:val>
                                            <p:fltVal val="0"/>
                                          </p:val>
                                        </p:tav>
                                        <p:tav tm="100000">
                                          <p:val>
                                            <p:strVal val="#ppt_w"/>
                                          </p:val>
                                        </p:tav>
                                      </p:tavLst>
                                    </p:anim>
                                    <p:anim calcmode="lin" valueType="num">
                                      <p:cBhvr>
                                        <p:cTn id="27" dur="500" fill="hold"/>
                                        <p:tgtEl>
                                          <p:spTgt spid="45"/>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p:cTn id="32" dur="500" fill="hold"/>
                                        <p:tgtEl>
                                          <p:spTgt spid="46"/>
                                        </p:tgtEl>
                                        <p:attrNameLst>
                                          <p:attrName>ppt_w</p:attrName>
                                        </p:attrNameLst>
                                      </p:cBhvr>
                                      <p:tavLst>
                                        <p:tav tm="0">
                                          <p:val>
                                            <p:fltVal val="0"/>
                                          </p:val>
                                        </p:tav>
                                        <p:tav tm="100000">
                                          <p:val>
                                            <p:strVal val="#ppt_w"/>
                                          </p:val>
                                        </p:tav>
                                      </p:tavLst>
                                    </p:anim>
                                    <p:anim calcmode="lin" valueType="num">
                                      <p:cBhvr>
                                        <p:cTn id="33" dur="500" fill="hold"/>
                                        <p:tgtEl>
                                          <p:spTgt spid="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45" grpId="0"/>
      <p:bldP spid="46"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87AC0CBF-AC10-4256-B72E-C546B1D38F0C}" type="slidenum">
              <a:rPr lang="en-US" altLang="zh-TW"/>
              <a:pPr/>
              <a:t>134</a:t>
            </a:fld>
            <a:endParaRPr lang="en-US" altLang="zh-TW"/>
          </a:p>
        </p:txBody>
      </p:sp>
      <p:sp>
        <p:nvSpPr>
          <p:cNvPr id="197634" name="Rectangle 2"/>
          <p:cNvSpPr>
            <a:spLocks noGrp="1" noChangeArrowheads="1"/>
          </p:cNvSpPr>
          <p:nvPr>
            <p:ph type="title"/>
          </p:nvPr>
        </p:nvSpPr>
        <p:spPr>
          <a:xfrm>
            <a:off x="838200" y="609600"/>
            <a:ext cx="7620000" cy="914400"/>
          </a:xfrm>
          <a:noFill/>
          <a:ln/>
        </p:spPr>
        <p:txBody>
          <a:bodyPr/>
          <a:lstStyle/>
          <a:p>
            <a:r>
              <a:rPr lang="en-US" altLang="zh-TW" sz="3600"/>
              <a:t>Ch6_7 </a:t>
            </a:r>
            <a:r>
              <a:rPr lang="en-US" altLang="zh-TW"/>
              <a:t> (1/2)</a:t>
            </a:r>
          </a:p>
        </p:txBody>
      </p:sp>
      <p:sp>
        <p:nvSpPr>
          <p:cNvPr id="197637" name="Text Box 5"/>
          <p:cNvSpPr txBox="1">
            <a:spLocks noChangeArrowheads="1"/>
          </p:cNvSpPr>
          <p:nvPr/>
        </p:nvSpPr>
        <p:spPr bwMode="auto">
          <a:xfrm>
            <a:off x="900113" y="1600200"/>
            <a:ext cx="7543800" cy="2063750"/>
          </a:xfrm>
          <a:prstGeom prst="rect">
            <a:avLst/>
          </a:prstGeom>
          <a:noFill/>
          <a:ln w="9525">
            <a:noFill/>
            <a:miter lim="800000"/>
            <a:headEnd/>
            <a:tailEnd/>
          </a:ln>
          <a:effectLst/>
        </p:spPr>
        <p:txBody>
          <a:bodyPr>
            <a:spAutoFit/>
          </a:bodyPr>
          <a:lstStyle/>
          <a:p>
            <a:pPr eaLnBrk="0" hangingPunct="0">
              <a:lnSpc>
                <a:spcPct val="90000"/>
              </a:lnSpc>
            </a:pPr>
            <a:r>
              <a:rPr kumimoji="0" lang="en-US" altLang="zh-TW" sz="2400" b="1">
                <a:ea typeface="標楷體" pitchFamily="65" charset="-120"/>
              </a:rPr>
              <a:t>Ch6_7  </a:t>
            </a:r>
            <a:r>
              <a:rPr kumimoji="0" lang="zh-TW" altLang="en-US" sz="2400" b="1">
                <a:ea typeface="標楷體" pitchFamily="65" charset="-120"/>
              </a:rPr>
              <a:t>輸入一個整數，並輸出所輸入的數除以</a:t>
            </a:r>
            <a:r>
              <a:rPr kumimoji="0" lang="en-US" altLang="zh-TW" sz="2400" b="1">
                <a:ea typeface="標楷體" pitchFamily="65" charset="-120"/>
              </a:rPr>
              <a:t>5</a:t>
            </a:r>
            <a:r>
              <a:rPr kumimoji="0" lang="zh-TW" altLang="en-US" sz="2400" b="1">
                <a:ea typeface="標楷體" pitchFamily="65" charset="-120"/>
              </a:rPr>
              <a:t>之餘數</a:t>
            </a:r>
          </a:p>
          <a:p>
            <a:pPr eaLnBrk="0" hangingPunct="0">
              <a:lnSpc>
                <a:spcPct val="90000"/>
              </a:lnSpc>
              <a:buFont typeface="Times New Roman" pitchFamily="18" charset="0"/>
              <a:buNone/>
            </a:pPr>
            <a:r>
              <a:rPr kumimoji="0" lang="en-US" altLang="zh-TW" sz="2400">
                <a:ea typeface="標楷體" pitchFamily="65" charset="-120"/>
              </a:rPr>
              <a:t>1 </a:t>
            </a:r>
            <a:r>
              <a:rPr kumimoji="0" lang="en-US" altLang="zh-TW" sz="2400">
                <a:latin typeface="Courier New" pitchFamily="49" charset="0"/>
                <a:ea typeface="標楷體" pitchFamily="65" charset="-120"/>
              </a:rPr>
              <a:t>#include&lt;stdio.h&gt;</a:t>
            </a:r>
          </a:p>
          <a:p>
            <a:pPr eaLnBrk="0" hangingPunct="0">
              <a:lnSpc>
                <a:spcPct val="90000"/>
              </a:lnSpc>
              <a:buFont typeface="Times New Roman" pitchFamily="18" charset="0"/>
              <a:buNone/>
            </a:pPr>
            <a:r>
              <a:rPr kumimoji="0" lang="en-US" altLang="zh-TW" sz="2400">
                <a:ea typeface="標楷體" pitchFamily="65" charset="-120"/>
              </a:rPr>
              <a:t>2 </a:t>
            </a:r>
            <a:r>
              <a:rPr kumimoji="0" lang="en-US" altLang="zh-TW" sz="2400">
                <a:latin typeface="Courier New" pitchFamily="49" charset="0"/>
                <a:ea typeface="標楷體" pitchFamily="65" charset="-120"/>
              </a:rPr>
              <a:t>main(){</a:t>
            </a:r>
          </a:p>
          <a:p>
            <a:pPr eaLnBrk="0" hangingPunct="0">
              <a:lnSpc>
                <a:spcPct val="90000"/>
              </a:lnSpc>
              <a:buFont typeface="Times New Roman" pitchFamily="18" charset="0"/>
              <a:buNone/>
            </a:pPr>
            <a:r>
              <a:rPr kumimoji="0" lang="en-US" altLang="zh-TW" sz="2400">
                <a:ea typeface="標楷體" pitchFamily="65" charset="-120"/>
              </a:rPr>
              <a:t>3    </a:t>
            </a:r>
            <a:r>
              <a:rPr kumimoji="0" lang="en-US" altLang="zh-TW" sz="2400">
                <a:latin typeface="Courier New" pitchFamily="49" charset="0"/>
                <a:ea typeface="標楷體" pitchFamily="65" charset="-120"/>
              </a:rPr>
              <a:t>int num;</a:t>
            </a:r>
          </a:p>
          <a:p>
            <a:pPr eaLnBrk="0" hangingPunct="0">
              <a:lnSpc>
                <a:spcPct val="90000"/>
              </a:lnSpc>
              <a:buFont typeface="Times New Roman" pitchFamily="18" charset="0"/>
              <a:buNone/>
            </a:pPr>
            <a:r>
              <a:rPr kumimoji="0" lang="en-US" altLang="zh-TW" sz="2400">
                <a:ea typeface="標楷體" pitchFamily="65" charset="-120"/>
              </a:rPr>
              <a:t>4    </a:t>
            </a:r>
            <a:r>
              <a:rPr kumimoji="0" lang="en-US" altLang="zh-TW" sz="2400">
                <a:latin typeface="Courier New" pitchFamily="49" charset="0"/>
                <a:ea typeface="標楷體" pitchFamily="65" charset="-120"/>
              </a:rPr>
              <a:t>printf("Please input an integer</a:t>
            </a:r>
            <a:r>
              <a:rPr kumimoji="0" lang="zh-TW" altLang="en-US" sz="2400">
                <a:latin typeface="Courier New" pitchFamily="49" charset="0"/>
                <a:ea typeface="標楷體" pitchFamily="65" charset="-120"/>
              </a:rPr>
              <a:t>：</a:t>
            </a:r>
            <a:r>
              <a:rPr kumimoji="0" lang="en-US" altLang="zh-TW" sz="2400">
                <a:latin typeface="Courier New" pitchFamily="49" charset="0"/>
                <a:ea typeface="標楷體" pitchFamily="65" charset="-120"/>
              </a:rPr>
              <a:t>");</a:t>
            </a:r>
          </a:p>
          <a:p>
            <a:pPr eaLnBrk="0" hangingPunct="0">
              <a:lnSpc>
                <a:spcPct val="90000"/>
              </a:lnSpc>
            </a:pPr>
            <a:r>
              <a:rPr kumimoji="0" lang="en-US" altLang="zh-TW" sz="2400">
                <a:ea typeface="標楷體" pitchFamily="65" charset="-120"/>
              </a:rPr>
              <a:t>5    </a:t>
            </a:r>
            <a:r>
              <a:rPr kumimoji="0" lang="en-US" altLang="zh-TW" sz="2400">
                <a:latin typeface="Courier New" pitchFamily="49" charset="0"/>
                <a:ea typeface="標楷體" pitchFamily="65" charset="-120"/>
              </a:rPr>
              <a:t>scanf("</a:t>
            </a:r>
            <a:r>
              <a:rPr kumimoji="0" lang="en-US" altLang="zh-TW" sz="2400">
                <a:solidFill>
                  <a:srgbClr val="FF3300"/>
                </a:solidFill>
                <a:latin typeface="Courier New" pitchFamily="49" charset="0"/>
                <a:ea typeface="標楷體" pitchFamily="65" charset="-120"/>
              </a:rPr>
              <a:t>%i</a:t>
            </a:r>
            <a:r>
              <a:rPr kumimoji="0" lang="en-US" altLang="zh-TW" sz="2400">
                <a:latin typeface="Courier New" pitchFamily="49" charset="0"/>
                <a:ea typeface="標楷體" pitchFamily="65" charset="-120"/>
              </a:rPr>
              <a:t>", </a:t>
            </a:r>
            <a:r>
              <a:rPr kumimoji="0" lang="en-US" altLang="zh-TW" sz="2400">
                <a:solidFill>
                  <a:srgbClr val="FF3300"/>
                </a:solidFill>
                <a:latin typeface="Courier New" pitchFamily="49" charset="0"/>
                <a:ea typeface="標楷體" pitchFamily="65" charset="-120"/>
              </a:rPr>
              <a:t>&amp;num</a:t>
            </a:r>
            <a:r>
              <a:rPr kumimoji="0" lang="en-US" altLang="zh-TW" sz="2400">
                <a:latin typeface="Courier New" pitchFamily="49" charset="0"/>
                <a:ea typeface="標楷體" pitchFamily="65" charset="-120"/>
              </a:rPr>
              <a:t>);</a:t>
            </a:r>
          </a:p>
        </p:txBody>
      </p:sp>
      <p:sp>
        <p:nvSpPr>
          <p:cNvPr id="197638" name="Text Box 6"/>
          <p:cNvSpPr txBox="1">
            <a:spLocks noChangeArrowheads="1"/>
          </p:cNvSpPr>
          <p:nvPr/>
        </p:nvSpPr>
        <p:spPr bwMode="auto">
          <a:xfrm>
            <a:off x="900113" y="3789363"/>
            <a:ext cx="7543800" cy="1406525"/>
          </a:xfrm>
          <a:prstGeom prst="rect">
            <a:avLst/>
          </a:prstGeom>
          <a:noFill/>
          <a:ln w="9525">
            <a:noFill/>
            <a:miter lim="800000"/>
            <a:headEnd/>
            <a:tailEnd/>
          </a:ln>
          <a:effectLst/>
        </p:spPr>
        <p:txBody>
          <a:bodyPr>
            <a:spAutoFit/>
          </a:bodyPr>
          <a:lstStyle/>
          <a:p>
            <a:pPr eaLnBrk="0" hangingPunct="0">
              <a:lnSpc>
                <a:spcPct val="90000"/>
              </a:lnSpc>
            </a:pPr>
            <a:r>
              <a:rPr kumimoji="0" lang="en-US" altLang="zh-TW" sz="2400">
                <a:cs typeface="Times New Roman" pitchFamily="18" charset="0"/>
              </a:rPr>
              <a:t>6    </a:t>
            </a:r>
            <a:r>
              <a:rPr kumimoji="0" lang="en-US" altLang="zh-TW" sz="2400">
                <a:solidFill>
                  <a:srgbClr val="FF3300"/>
                </a:solidFill>
                <a:latin typeface="Courier New" pitchFamily="49" charset="0"/>
                <a:ea typeface="標楷體" pitchFamily="65" charset="-120"/>
              </a:rPr>
              <a:t>switch</a:t>
            </a:r>
            <a:r>
              <a:rPr kumimoji="0" lang="en-US" altLang="zh-TW" sz="2400">
                <a:latin typeface="Courier New" pitchFamily="49" charset="0"/>
                <a:ea typeface="標楷體" pitchFamily="65" charset="-120"/>
              </a:rPr>
              <a:t>(num%5){</a:t>
            </a:r>
            <a:endParaRPr kumimoji="0" lang="en-US" altLang="zh-TW" sz="2400">
              <a:latin typeface="Courier New" pitchFamily="49" charset="0"/>
            </a:endParaRPr>
          </a:p>
          <a:p>
            <a:pPr eaLnBrk="0" hangingPunct="0">
              <a:lnSpc>
                <a:spcPct val="90000"/>
              </a:lnSpc>
            </a:pPr>
            <a:r>
              <a:rPr kumimoji="0" lang="en-US" altLang="zh-TW" sz="2400">
                <a:cs typeface="Times New Roman" pitchFamily="18" charset="0"/>
              </a:rPr>
              <a:t>7     </a:t>
            </a:r>
            <a:r>
              <a:rPr kumimoji="0" lang="en-US" altLang="zh-TW" sz="2400">
                <a:ea typeface="標楷體" pitchFamily="65" charset="-120"/>
              </a:rPr>
              <a:t>     </a:t>
            </a:r>
            <a:r>
              <a:rPr kumimoji="0" lang="en-US" altLang="zh-TW" sz="2400">
                <a:solidFill>
                  <a:srgbClr val="FF3300"/>
                </a:solidFill>
                <a:latin typeface="Courier New" pitchFamily="49" charset="0"/>
                <a:ea typeface="標楷體" pitchFamily="65" charset="-120"/>
              </a:rPr>
              <a:t>case 0</a:t>
            </a:r>
            <a:r>
              <a:rPr kumimoji="0" lang="zh-TW" altLang="en-US" sz="2400">
                <a:solidFill>
                  <a:srgbClr val="FF3300"/>
                </a:solidFill>
                <a:latin typeface="Courier New" pitchFamily="49" charset="0"/>
                <a:ea typeface="標楷體" pitchFamily="65" charset="-120"/>
              </a:rPr>
              <a:t>：</a:t>
            </a:r>
            <a:endParaRPr kumimoji="0" lang="zh-TW" altLang="en-US" sz="2400">
              <a:solidFill>
                <a:srgbClr val="FF3300"/>
              </a:solidFill>
              <a:latin typeface="Courier New" pitchFamily="49" charset="0"/>
            </a:endParaRPr>
          </a:p>
          <a:p>
            <a:pPr eaLnBrk="0" hangingPunct="0">
              <a:lnSpc>
                <a:spcPct val="90000"/>
              </a:lnSpc>
            </a:pPr>
            <a:r>
              <a:rPr kumimoji="0" lang="en-US" altLang="zh-TW" sz="2400">
                <a:cs typeface="Times New Roman" pitchFamily="18" charset="0"/>
              </a:rPr>
              <a:t>8         </a:t>
            </a:r>
            <a:r>
              <a:rPr kumimoji="0" lang="en-US" altLang="zh-TW" sz="2400">
                <a:ea typeface="標楷體" pitchFamily="65" charset="-120"/>
              </a:rPr>
              <a:t>             printf("%i</a:t>
            </a:r>
            <a:r>
              <a:rPr kumimoji="0" lang="zh-TW" altLang="en-US" sz="2400">
                <a:ea typeface="標楷體" pitchFamily="65" charset="-120"/>
              </a:rPr>
              <a:t>可被</a:t>
            </a:r>
            <a:r>
              <a:rPr kumimoji="0" lang="en-US" altLang="zh-TW" sz="2400">
                <a:ea typeface="標楷體" pitchFamily="65" charset="-120"/>
              </a:rPr>
              <a:t>5</a:t>
            </a:r>
            <a:r>
              <a:rPr kumimoji="0" lang="zh-TW" altLang="en-US" sz="2400">
                <a:ea typeface="標楷體" pitchFamily="65" charset="-120"/>
              </a:rPr>
              <a:t>整除。</a:t>
            </a:r>
            <a:r>
              <a:rPr kumimoji="0" lang="en-US" altLang="zh-TW" sz="2400">
                <a:ea typeface="標楷體" pitchFamily="65" charset="-120"/>
              </a:rPr>
              <a:t>\n", num);</a:t>
            </a:r>
            <a:endParaRPr kumimoji="0" lang="en-US" altLang="zh-TW" sz="2400"/>
          </a:p>
          <a:p>
            <a:pPr eaLnBrk="0" hangingPunct="0">
              <a:lnSpc>
                <a:spcPct val="90000"/>
              </a:lnSpc>
            </a:pPr>
            <a:r>
              <a:rPr kumimoji="0" lang="en-US" altLang="zh-TW" sz="2400">
                <a:cs typeface="Times New Roman" pitchFamily="18" charset="0"/>
              </a:rPr>
              <a:t>9         </a:t>
            </a:r>
            <a:r>
              <a:rPr kumimoji="0" lang="en-US" altLang="zh-TW" sz="2400">
                <a:ea typeface="標楷體" pitchFamily="65" charset="-120"/>
              </a:rPr>
              <a:t>             </a:t>
            </a:r>
            <a:r>
              <a:rPr kumimoji="0" lang="en-US" altLang="zh-TW" sz="2400">
                <a:solidFill>
                  <a:srgbClr val="FF3300"/>
                </a:solidFill>
                <a:latin typeface="Courier New" pitchFamily="49" charset="0"/>
                <a:ea typeface="標楷體" pitchFamily="65" charset="-120"/>
              </a:rPr>
              <a:t>break;</a:t>
            </a:r>
            <a:endParaRPr kumimoji="0" lang="en-US" altLang="zh-TW" sz="2400">
              <a:solidFill>
                <a:srgbClr val="FF3300"/>
              </a:solidFill>
              <a:latin typeface="Courier New" pitchFamily="49" charset="0"/>
            </a:endParaRPr>
          </a:p>
        </p:txBody>
      </p:sp>
      <p:sp>
        <p:nvSpPr>
          <p:cNvPr id="197639" name="Text Box 7"/>
          <p:cNvSpPr txBox="1">
            <a:spLocks noChangeArrowheads="1"/>
          </p:cNvSpPr>
          <p:nvPr/>
        </p:nvSpPr>
        <p:spPr bwMode="auto">
          <a:xfrm>
            <a:off x="900113" y="5303838"/>
            <a:ext cx="7543800" cy="1077912"/>
          </a:xfrm>
          <a:prstGeom prst="rect">
            <a:avLst/>
          </a:prstGeom>
          <a:noFill/>
          <a:ln w="9525">
            <a:noFill/>
            <a:miter lim="800000"/>
            <a:headEnd/>
            <a:tailEnd/>
          </a:ln>
          <a:effectLst/>
        </p:spPr>
        <p:txBody>
          <a:bodyPr>
            <a:spAutoFit/>
          </a:bodyPr>
          <a:lstStyle/>
          <a:p>
            <a:pPr eaLnBrk="0" hangingPunct="0">
              <a:lnSpc>
                <a:spcPct val="90000"/>
              </a:lnSpc>
            </a:pPr>
            <a:r>
              <a:rPr kumimoji="0" lang="en-US" altLang="zh-TW" sz="2400">
                <a:cs typeface="Times New Roman" pitchFamily="18" charset="0"/>
              </a:rPr>
              <a:t>10      </a:t>
            </a:r>
            <a:r>
              <a:rPr kumimoji="0" lang="en-US" altLang="zh-TW" sz="2400">
                <a:ea typeface="標楷體" pitchFamily="65" charset="-120"/>
              </a:rPr>
              <a:t>  </a:t>
            </a:r>
            <a:r>
              <a:rPr kumimoji="0" lang="en-US" altLang="zh-TW" sz="2400">
                <a:solidFill>
                  <a:srgbClr val="FF3300"/>
                </a:solidFill>
                <a:latin typeface="Courier New" pitchFamily="49" charset="0"/>
                <a:ea typeface="標楷體" pitchFamily="65" charset="-120"/>
              </a:rPr>
              <a:t>case 1</a:t>
            </a:r>
            <a:r>
              <a:rPr kumimoji="0" lang="zh-TW" altLang="en-US" sz="2400">
                <a:solidFill>
                  <a:srgbClr val="FF3300"/>
                </a:solidFill>
                <a:latin typeface="Courier New" pitchFamily="49" charset="0"/>
                <a:ea typeface="標楷體" pitchFamily="65" charset="-120"/>
              </a:rPr>
              <a:t>：</a:t>
            </a:r>
            <a:endParaRPr kumimoji="0" lang="zh-TW" altLang="en-US" sz="2400">
              <a:solidFill>
                <a:srgbClr val="FF3300"/>
              </a:solidFill>
              <a:latin typeface="Courier New" pitchFamily="49" charset="0"/>
            </a:endParaRPr>
          </a:p>
          <a:p>
            <a:pPr eaLnBrk="0" hangingPunct="0">
              <a:lnSpc>
                <a:spcPct val="90000"/>
              </a:lnSpc>
            </a:pPr>
            <a:r>
              <a:rPr kumimoji="0" lang="en-US" altLang="zh-TW" sz="2400">
                <a:cs typeface="Times New Roman" pitchFamily="18" charset="0"/>
              </a:rPr>
              <a:t>11      </a:t>
            </a:r>
            <a:r>
              <a:rPr kumimoji="0" lang="en-US" altLang="zh-TW" sz="2400">
                <a:ea typeface="標楷體" pitchFamily="65" charset="-120"/>
              </a:rPr>
              <a:t>               printf("%i</a:t>
            </a:r>
            <a:r>
              <a:rPr kumimoji="0" lang="zh-TW" altLang="en-US" sz="2400">
                <a:ea typeface="標楷體" pitchFamily="65" charset="-120"/>
              </a:rPr>
              <a:t>除以</a:t>
            </a:r>
            <a:r>
              <a:rPr kumimoji="0" lang="en-US" altLang="zh-TW" sz="2400">
                <a:ea typeface="標楷體" pitchFamily="65" charset="-120"/>
              </a:rPr>
              <a:t>5</a:t>
            </a:r>
            <a:r>
              <a:rPr kumimoji="0" lang="zh-TW" altLang="en-US" sz="2400">
                <a:ea typeface="標楷體" pitchFamily="65" charset="-120"/>
              </a:rPr>
              <a:t>的餘數為</a:t>
            </a:r>
            <a:r>
              <a:rPr kumimoji="0" lang="en-US" altLang="zh-TW" sz="2400">
                <a:ea typeface="標楷體" pitchFamily="65" charset="-120"/>
              </a:rPr>
              <a:t>1</a:t>
            </a:r>
            <a:r>
              <a:rPr kumimoji="0" lang="zh-TW" altLang="en-US" sz="2400">
                <a:ea typeface="標楷體" pitchFamily="65" charset="-120"/>
              </a:rPr>
              <a:t>。</a:t>
            </a:r>
            <a:r>
              <a:rPr kumimoji="0" lang="en-US" altLang="zh-TW" sz="2400">
                <a:ea typeface="標楷體" pitchFamily="65" charset="-120"/>
              </a:rPr>
              <a:t>\n", num);</a:t>
            </a:r>
            <a:endParaRPr kumimoji="0" lang="en-US" altLang="zh-TW" sz="2400"/>
          </a:p>
          <a:p>
            <a:pPr eaLnBrk="0" hangingPunct="0">
              <a:lnSpc>
                <a:spcPct val="90000"/>
              </a:lnSpc>
            </a:pPr>
            <a:r>
              <a:rPr kumimoji="0" lang="en-US" altLang="zh-TW" sz="2400">
                <a:cs typeface="Times New Roman" pitchFamily="18" charset="0"/>
              </a:rPr>
              <a:t>12      </a:t>
            </a:r>
            <a:r>
              <a:rPr kumimoji="0" lang="en-US" altLang="zh-TW" sz="2400">
                <a:ea typeface="標楷體" pitchFamily="65" charset="-120"/>
              </a:rPr>
              <a:t>               </a:t>
            </a:r>
            <a:r>
              <a:rPr kumimoji="0" lang="en-US" altLang="zh-TW" sz="2400">
                <a:solidFill>
                  <a:srgbClr val="FF3300"/>
                </a:solidFill>
                <a:latin typeface="Courier New" pitchFamily="49" charset="0"/>
                <a:ea typeface="標楷體" pitchFamily="65" charset="-120"/>
              </a:rPr>
              <a:t>break;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7638"/>
                                        </p:tgtEl>
                                        <p:attrNameLst>
                                          <p:attrName>style.visibility</p:attrName>
                                        </p:attrNameLst>
                                      </p:cBhvr>
                                      <p:to>
                                        <p:strVal val="visible"/>
                                      </p:to>
                                    </p:set>
                                    <p:anim calcmode="lin" valueType="num">
                                      <p:cBhvr>
                                        <p:cTn id="7" dur="500" fill="hold"/>
                                        <p:tgtEl>
                                          <p:spTgt spid="197638"/>
                                        </p:tgtEl>
                                        <p:attrNameLst>
                                          <p:attrName>ppt_w</p:attrName>
                                        </p:attrNameLst>
                                      </p:cBhvr>
                                      <p:tavLst>
                                        <p:tav tm="0">
                                          <p:val>
                                            <p:fltVal val="0"/>
                                          </p:val>
                                        </p:tav>
                                        <p:tav tm="100000">
                                          <p:val>
                                            <p:strVal val="#ppt_w"/>
                                          </p:val>
                                        </p:tav>
                                      </p:tavLst>
                                    </p:anim>
                                    <p:anim calcmode="lin" valueType="num">
                                      <p:cBhvr>
                                        <p:cTn id="8" dur="500" fill="hold"/>
                                        <p:tgtEl>
                                          <p:spTgt spid="1976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7639"/>
                                        </p:tgtEl>
                                        <p:attrNameLst>
                                          <p:attrName>style.visibility</p:attrName>
                                        </p:attrNameLst>
                                      </p:cBhvr>
                                      <p:to>
                                        <p:strVal val="visible"/>
                                      </p:to>
                                    </p:set>
                                    <p:anim calcmode="lin" valueType="num">
                                      <p:cBhvr>
                                        <p:cTn id="13" dur="500" fill="hold"/>
                                        <p:tgtEl>
                                          <p:spTgt spid="197639"/>
                                        </p:tgtEl>
                                        <p:attrNameLst>
                                          <p:attrName>ppt_w</p:attrName>
                                        </p:attrNameLst>
                                      </p:cBhvr>
                                      <p:tavLst>
                                        <p:tav tm="0">
                                          <p:val>
                                            <p:fltVal val="0"/>
                                          </p:val>
                                        </p:tav>
                                        <p:tav tm="100000">
                                          <p:val>
                                            <p:strVal val="#ppt_w"/>
                                          </p:val>
                                        </p:tav>
                                      </p:tavLst>
                                    </p:anim>
                                    <p:anim calcmode="lin" valueType="num">
                                      <p:cBhvr>
                                        <p:cTn id="14" dur="500" fill="hold"/>
                                        <p:tgtEl>
                                          <p:spTgt spid="1976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8" grpId="0"/>
      <p:bldP spid="197639"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C656F0AA-2503-4F55-9B79-B08E0B04722C}" type="slidenum">
              <a:rPr lang="en-US" altLang="zh-TW"/>
              <a:pPr/>
              <a:t>135</a:t>
            </a:fld>
            <a:endParaRPr lang="en-US" altLang="zh-TW"/>
          </a:p>
        </p:txBody>
      </p:sp>
      <p:sp>
        <p:nvSpPr>
          <p:cNvPr id="198659" name="Rectangle 3"/>
          <p:cNvSpPr>
            <a:spLocks noGrp="1" noChangeArrowheads="1"/>
          </p:cNvSpPr>
          <p:nvPr>
            <p:ph type="title"/>
          </p:nvPr>
        </p:nvSpPr>
        <p:spPr>
          <a:xfrm>
            <a:off x="838200" y="609600"/>
            <a:ext cx="7620000" cy="914400"/>
          </a:xfrm>
          <a:noFill/>
          <a:ln/>
        </p:spPr>
        <p:txBody>
          <a:bodyPr/>
          <a:lstStyle/>
          <a:p>
            <a:r>
              <a:rPr lang="en-US" altLang="zh-TW" sz="3600"/>
              <a:t>Ch6_7 </a:t>
            </a:r>
            <a:r>
              <a:rPr lang="en-US" altLang="zh-TW"/>
              <a:t> (2/2)</a:t>
            </a:r>
          </a:p>
        </p:txBody>
      </p:sp>
      <p:sp>
        <p:nvSpPr>
          <p:cNvPr id="198661" name="Text Box 5"/>
          <p:cNvSpPr txBox="1">
            <a:spLocks noChangeArrowheads="1"/>
          </p:cNvSpPr>
          <p:nvPr/>
        </p:nvSpPr>
        <p:spPr bwMode="auto">
          <a:xfrm>
            <a:off x="971550" y="1524000"/>
            <a:ext cx="7467600" cy="1184275"/>
          </a:xfrm>
          <a:prstGeom prst="rect">
            <a:avLst/>
          </a:prstGeom>
          <a:noFill/>
          <a:ln w="9525">
            <a:noFill/>
            <a:miter lim="800000"/>
            <a:headEnd/>
            <a:tailEnd/>
          </a:ln>
        </p:spPr>
        <p:txBody>
          <a:bodyPr/>
          <a:lstStyle/>
          <a:p>
            <a:pPr eaLnBrk="0" hangingPunct="0">
              <a:buFont typeface="Times New Roman" pitchFamily="18" charset="0"/>
              <a:buChar char="1"/>
            </a:pPr>
            <a:r>
              <a:rPr kumimoji="0" lang="en-US" altLang="zh-TW" sz="2400">
                <a:ea typeface="標楷體" pitchFamily="65" charset="-120"/>
              </a:rPr>
              <a:t>5      </a:t>
            </a:r>
            <a:r>
              <a:rPr kumimoji="0" lang="en-US" altLang="zh-TW" sz="2400">
                <a:solidFill>
                  <a:srgbClr val="FF3300"/>
                </a:solidFill>
                <a:latin typeface="Courier New" pitchFamily="49" charset="0"/>
                <a:ea typeface="標楷體" pitchFamily="65" charset="-120"/>
              </a:rPr>
              <a:t>case 2</a:t>
            </a:r>
            <a:r>
              <a:rPr kumimoji="0" lang="zh-TW" altLang="en-US" sz="2400">
                <a:solidFill>
                  <a:srgbClr val="FF3300"/>
                </a:solidFill>
                <a:latin typeface="Courier New" pitchFamily="49" charset="0"/>
                <a:ea typeface="標楷體" pitchFamily="65" charset="-120"/>
              </a:rPr>
              <a:t>：</a:t>
            </a:r>
          </a:p>
          <a:p>
            <a:pPr eaLnBrk="0" hangingPunct="0">
              <a:buFont typeface="Times New Roman" pitchFamily="18" charset="0"/>
              <a:buNone/>
            </a:pPr>
            <a:r>
              <a:rPr kumimoji="0" lang="en-US" altLang="zh-TW" sz="2400">
                <a:ea typeface="標楷體" pitchFamily="65" charset="-120"/>
              </a:rPr>
              <a:t>16     	         printf("%i</a:t>
            </a:r>
            <a:r>
              <a:rPr kumimoji="0" lang="zh-TW" altLang="en-US" sz="2400">
                <a:ea typeface="標楷體" pitchFamily="65" charset="-120"/>
              </a:rPr>
              <a:t>除以</a:t>
            </a:r>
            <a:r>
              <a:rPr kumimoji="0" lang="en-US" altLang="zh-TW" sz="2400">
                <a:ea typeface="標楷體" pitchFamily="65" charset="-120"/>
              </a:rPr>
              <a:t>5</a:t>
            </a:r>
            <a:r>
              <a:rPr kumimoji="0" lang="zh-TW" altLang="en-US" sz="2400">
                <a:ea typeface="標楷體" pitchFamily="65" charset="-120"/>
              </a:rPr>
              <a:t>的餘數為</a:t>
            </a:r>
            <a:r>
              <a:rPr kumimoji="0" lang="en-US" altLang="zh-TW" sz="2400">
                <a:ea typeface="標楷體" pitchFamily="65" charset="-120"/>
              </a:rPr>
              <a:t>2</a:t>
            </a:r>
            <a:r>
              <a:rPr kumimoji="0" lang="zh-TW" altLang="en-US" sz="2400">
                <a:ea typeface="標楷體" pitchFamily="65" charset="-120"/>
              </a:rPr>
              <a:t>。</a:t>
            </a:r>
            <a:r>
              <a:rPr kumimoji="0" lang="en-US" altLang="zh-TW" sz="2400">
                <a:ea typeface="標楷體" pitchFamily="65" charset="-120"/>
              </a:rPr>
              <a:t>\n", num);</a:t>
            </a:r>
          </a:p>
          <a:p>
            <a:pPr eaLnBrk="0" hangingPunct="0">
              <a:buFont typeface="Times New Roman" pitchFamily="18" charset="0"/>
              <a:buNone/>
            </a:pPr>
            <a:r>
              <a:rPr kumimoji="0" lang="en-US" altLang="zh-TW" sz="2400">
                <a:ea typeface="標楷體" pitchFamily="65" charset="-120"/>
              </a:rPr>
              <a:t>17     	         </a:t>
            </a:r>
            <a:r>
              <a:rPr kumimoji="0" lang="en-US" altLang="zh-TW" sz="2400">
                <a:solidFill>
                  <a:srgbClr val="FF3300"/>
                </a:solidFill>
                <a:latin typeface="Courier New" pitchFamily="49" charset="0"/>
                <a:ea typeface="標楷體" pitchFamily="65" charset="-120"/>
              </a:rPr>
              <a:t>break;</a:t>
            </a:r>
          </a:p>
        </p:txBody>
      </p:sp>
      <p:sp>
        <p:nvSpPr>
          <p:cNvPr id="198664" name="Text Box 8"/>
          <p:cNvSpPr txBox="1">
            <a:spLocks noChangeArrowheads="1"/>
          </p:cNvSpPr>
          <p:nvPr/>
        </p:nvSpPr>
        <p:spPr bwMode="auto">
          <a:xfrm>
            <a:off x="4427538" y="765175"/>
            <a:ext cx="3657600" cy="8382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400">
                <a:ea typeface="標楷體" pitchFamily="65" charset="-120"/>
              </a:rPr>
              <a:t>Please input an integer</a:t>
            </a:r>
            <a:r>
              <a:rPr kumimoji="0" lang="zh-TW" altLang="en-US" sz="2400">
                <a:ea typeface="標楷體" pitchFamily="65" charset="-120"/>
              </a:rPr>
              <a:t>：</a:t>
            </a:r>
            <a:r>
              <a:rPr kumimoji="0" lang="en-US" altLang="zh-TW" sz="2400">
                <a:ea typeface="標楷體" pitchFamily="65" charset="-120"/>
              </a:rPr>
              <a:t>56</a:t>
            </a:r>
          </a:p>
          <a:p>
            <a:pPr eaLnBrk="0" hangingPunct="0"/>
            <a:r>
              <a:rPr kumimoji="0" lang="en-US" altLang="zh-TW" sz="2400">
                <a:ea typeface="標楷體" pitchFamily="65" charset="-120"/>
              </a:rPr>
              <a:t>56</a:t>
            </a:r>
            <a:r>
              <a:rPr kumimoji="0" lang="zh-TW" altLang="en-US" sz="2400">
                <a:ea typeface="標楷體" pitchFamily="65" charset="-120"/>
              </a:rPr>
              <a:t>除以</a:t>
            </a:r>
            <a:r>
              <a:rPr kumimoji="0" lang="en-US" altLang="zh-TW" sz="2400">
                <a:ea typeface="標楷體" pitchFamily="65" charset="-120"/>
              </a:rPr>
              <a:t>5</a:t>
            </a:r>
            <a:r>
              <a:rPr kumimoji="0" lang="zh-TW" altLang="en-US" sz="2400">
                <a:ea typeface="標楷體" pitchFamily="65" charset="-120"/>
              </a:rPr>
              <a:t>的餘數為</a:t>
            </a:r>
            <a:r>
              <a:rPr kumimoji="0" lang="en-US" altLang="zh-TW" sz="2400">
                <a:ea typeface="標楷體" pitchFamily="65" charset="-120"/>
              </a:rPr>
              <a:t>1</a:t>
            </a:r>
            <a:endParaRPr kumimoji="0" lang="en-US" altLang="zh-TW" sz="2400"/>
          </a:p>
        </p:txBody>
      </p:sp>
      <p:sp>
        <p:nvSpPr>
          <p:cNvPr id="198666" name="Text Box 10"/>
          <p:cNvSpPr txBox="1">
            <a:spLocks noChangeArrowheads="1"/>
          </p:cNvSpPr>
          <p:nvPr/>
        </p:nvSpPr>
        <p:spPr bwMode="auto">
          <a:xfrm>
            <a:off x="971550" y="2781300"/>
            <a:ext cx="7467600" cy="1223963"/>
          </a:xfrm>
          <a:prstGeom prst="rect">
            <a:avLst/>
          </a:prstGeom>
          <a:noFill/>
          <a:ln w="9525">
            <a:noFill/>
            <a:miter lim="800000"/>
            <a:headEnd/>
            <a:tailEnd/>
          </a:ln>
        </p:spPr>
        <p:txBody>
          <a:bodyPr/>
          <a:lstStyle/>
          <a:p>
            <a:pPr eaLnBrk="0" hangingPunct="0">
              <a:buFont typeface="Times New Roman" pitchFamily="18" charset="0"/>
              <a:buNone/>
            </a:pPr>
            <a:r>
              <a:rPr kumimoji="0" lang="en-US" altLang="zh-TW" sz="2400">
                <a:ea typeface="標楷體" pitchFamily="65" charset="-120"/>
              </a:rPr>
              <a:t>18      </a:t>
            </a:r>
            <a:r>
              <a:rPr kumimoji="0" lang="en-US" altLang="zh-TW" sz="2400">
                <a:solidFill>
                  <a:srgbClr val="FF3300"/>
                </a:solidFill>
                <a:latin typeface="Courier New" pitchFamily="49" charset="0"/>
                <a:ea typeface="標楷體" pitchFamily="65" charset="-120"/>
              </a:rPr>
              <a:t>case 3</a:t>
            </a:r>
            <a:r>
              <a:rPr kumimoji="0" lang="zh-TW" altLang="en-US" sz="2400">
                <a:solidFill>
                  <a:srgbClr val="FF3300"/>
                </a:solidFill>
                <a:latin typeface="Courier New" pitchFamily="49" charset="0"/>
                <a:ea typeface="標楷體" pitchFamily="65" charset="-120"/>
              </a:rPr>
              <a:t>：</a:t>
            </a:r>
          </a:p>
          <a:p>
            <a:pPr eaLnBrk="0" hangingPunct="0">
              <a:buFont typeface="Times New Roman" pitchFamily="18" charset="0"/>
              <a:buNone/>
            </a:pPr>
            <a:r>
              <a:rPr kumimoji="0" lang="en-US" altLang="zh-TW" sz="2400">
                <a:ea typeface="標楷體" pitchFamily="65" charset="-120"/>
              </a:rPr>
              <a:t>19      	         printf("%i</a:t>
            </a:r>
            <a:r>
              <a:rPr kumimoji="0" lang="zh-TW" altLang="en-US" sz="2400">
                <a:ea typeface="標楷體" pitchFamily="65" charset="-120"/>
              </a:rPr>
              <a:t>除以</a:t>
            </a:r>
            <a:r>
              <a:rPr kumimoji="0" lang="en-US" altLang="zh-TW" sz="2400">
                <a:ea typeface="標楷體" pitchFamily="65" charset="-120"/>
              </a:rPr>
              <a:t>5</a:t>
            </a:r>
            <a:r>
              <a:rPr kumimoji="0" lang="zh-TW" altLang="en-US" sz="2400">
                <a:ea typeface="標楷體" pitchFamily="65" charset="-120"/>
              </a:rPr>
              <a:t>的餘數為</a:t>
            </a:r>
            <a:r>
              <a:rPr kumimoji="0" lang="en-US" altLang="zh-TW" sz="2400">
                <a:ea typeface="標楷體" pitchFamily="65" charset="-120"/>
              </a:rPr>
              <a:t>3</a:t>
            </a:r>
            <a:r>
              <a:rPr kumimoji="0" lang="zh-TW" altLang="en-US" sz="2400">
                <a:ea typeface="標楷體" pitchFamily="65" charset="-120"/>
              </a:rPr>
              <a:t>。</a:t>
            </a:r>
            <a:r>
              <a:rPr kumimoji="0" lang="en-US" altLang="zh-TW" sz="2400">
                <a:ea typeface="標楷體" pitchFamily="65" charset="-120"/>
              </a:rPr>
              <a:t>\n", num);</a:t>
            </a:r>
          </a:p>
          <a:p>
            <a:pPr eaLnBrk="0" hangingPunct="0">
              <a:buFont typeface="Times New Roman" pitchFamily="18" charset="0"/>
              <a:buNone/>
            </a:pPr>
            <a:r>
              <a:rPr kumimoji="0" lang="en-US" altLang="zh-TW" sz="2400">
                <a:ea typeface="標楷體" pitchFamily="65" charset="-120"/>
              </a:rPr>
              <a:t>20      	         </a:t>
            </a:r>
            <a:r>
              <a:rPr kumimoji="0" lang="en-US" altLang="zh-TW" sz="2400">
                <a:solidFill>
                  <a:srgbClr val="FF3300"/>
                </a:solidFill>
                <a:latin typeface="Courier New" pitchFamily="49" charset="0"/>
                <a:ea typeface="標楷體" pitchFamily="65" charset="-120"/>
              </a:rPr>
              <a:t>break;</a:t>
            </a:r>
          </a:p>
        </p:txBody>
      </p:sp>
      <p:sp>
        <p:nvSpPr>
          <p:cNvPr id="198667" name="Text Box 11"/>
          <p:cNvSpPr txBox="1">
            <a:spLocks noChangeArrowheads="1"/>
          </p:cNvSpPr>
          <p:nvPr/>
        </p:nvSpPr>
        <p:spPr bwMode="auto">
          <a:xfrm>
            <a:off x="971550" y="4076700"/>
            <a:ext cx="7467600" cy="1944688"/>
          </a:xfrm>
          <a:prstGeom prst="rect">
            <a:avLst/>
          </a:prstGeom>
          <a:noFill/>
          <a:ln w="9525">
            <a:noFill/>
            <a:miter lim="800000"/>
            <a:headEnd/>
            <a:tailEnd/>
          </a:ln>
        </p:spPr>
        <p:txBody>
          <a:bodyPr/>
          <a:lstStyle/>
          <a:p>
            <a:pPr eaLnBrk="0" hangingPunct="0">
              <a:buFont typeface="Times New Roman" pitchFamily="18" charset="0"/>
              <a:buNone/>
            </a:pPr>
            <a:r>
              <a:rPr kumimoji="0" lang="en-US" altLang="zh-TW" sz="2400">
                <a:ea typeface="標楷體" pitchFamily="65" charset="-120"/>
              </a:rPr>
              <a:t>21       </a:t>
            </a:r>
            <a:r>
              <a:rPr kumimoji="0" lang="en-US" altLang="zh-TW" sz="2400">
                <a:solidFill>
                  <a:srgbClr val="FF3300"/>
                </a:solidFill>
                <a:latin typeface="Courier New" pitchFamily="49" charset="0"/>
                <a:ea typeface="標楷體" pitchFamily="65" charset="-120"/>
              </a:rPr>
              <a:t>case 4</a:t>
            </a:r>
            <a:r>
              <a:rPr kumimoji="0" lang="zh-TW" altLang="en-US" sz="2400">
                <a:solidFill>
                  <a:srgbClr val="FF3300"/>
                </a:solidFill>
                <a:latin typeface="Courier New" pitchFamily="49" charset="0"/>
                <a:ea typeface="標楷體" pitchFamily="65" charset="-120"/>
              </a:rPr>
              <a:t>：</a:t>
            </a:r>
          </a:p>
          <a:p>
            <a:pPr eaLnBrk="0" hangingPunct="0">
              <a:buFont typeface="Times New Roman" pitchFamily="18" charset="0"/>
              <a:buNone/>
            </a:pPr>
            <a:r>
              <a:rPr kumimoji="0" lang="en-US" altLang="zh-TW" sz="2400">
                <a:ea typeface="標楷體" pitchFamily="65" charset="-120"/>
              </a:rPr>
              <a:t>22      	         printf("%i</a:t>
            </a:r>
            <a:r>
              <a:rPr kumimoji="0" lang="zh-TW" altLang="en-US" sz="2400">
                <a:ea typeface="標楷體" pitchFamily="65" charset="-120"/>
              </a:rPr>
              <a:t>除以</a:t>
            </a:r>
            <a:r>
              <a:rPr kumimoji="0" lang="en-US" altLang="zh-TW" sz="2400">
                <a:ea typeface="標楷體" pitchFamily="65" charset="-120"/>
              </a:rPr>
              <a:t>5</a:t>
            </a:r>
            <a:r>
              <a:rPr kumimoji="0" lang="zh-TW" altLang="en-US" sz="2400">
                <a:ea typeface="標楷體" pitchFamily="65" charset="-120"/>
              </a:rPr>
              <a:t>的餘數為</a:t>
            </a:r>
            <a:r>
              <a:rPr kumimoji="0" lang="en-US" altLang="zh-TW" sz="2400">
                <a:ea typeface="標楷體" pitchFamily="65" charset="-120"/>
              </a:rPr>
              <a:t>4</a:t>
            </a:r>
            <a:r>
              <a:rPr kumimoji="0" lang="zh-TW" altLang="en-US" sz="2400">
                <a:ea typeface="標楷體" pitchFamily="65" charset="-120"/>
              </a:rPr>
              <a:t>。</a:t>
            </a:r>
            <a:r>
              <a:rPr kumimoji="0" lang="en-US" altLang="zh-TW" sz="2400">
                <a:ea typeface="標楷體" pitchFamily="65" charset="-120"/>
              </a:rPr>
              <a:t>\n", num);</a:t>
            </a:r>
          </a:p>
          <a:p>
            <a:pPr eaLnBrk="0" hangingPunct="0">
              <a:buFont typeface="Times New Roman" pitchFamily="18" charset="0"/>
              <a:buNone/>
            </a:pPr>
            <a:r>
              <a:rPr kumimoji="0" lang="en-US" altLang="zh-TW" sz="2400">
                <a:ea typeface="標楷體" pitchFamily="65" charset="-120"/>
              </a:rPr>
              <a:t>23      	         </a:t>
            </a:r>
            <a:r>
              <a:rPr kumimoji="0" lang="en-US" altLang="zh-TW" sz="2400">
                <a:solidFill>
                  <a:srgbClr val="FF3300"/>
                </a:solidFill>
                <a:latin typeface="Courier New" pitchFamily="49" charset="0"/>
                <a:ea typeface="標楷體" pitchFamily="65" charset="-120"/>
              </a:rPr>
              <a:t>break;</a:t>
            </a:r>
          </a:p>
          <a:p>
            <a:pPr eaLnBrk="0" hangingPunct="0">
              <a:buFont typeface="Times New Roman" pitchFamily="18" charset="0"/>
              <a:buNone/>
            </a:pPr>
            <a:r>
              <a:rPr kumimoji="0" lang="en-US" altLang="zh-TW" sz="2400">
                <a:ea typeface="標楷體" pitchFamily="65" charset="-120"/>
              </a:rPr>
              <a:t>24     </a:t>
            </a:r>
            <a:r>
              <a:rPr kumimoji="0" lang="en-US" altLang="zh-TW" sz="2400">
                <a:latin typeface="Courier New" pitchFamily="49" charset="0"/>
                <a:ea typeface="標楷體" pitchFamily="65" charset="-120"/>
              </a:rPr>
              <a:t>}</a:t>
            </a:r>
          </a:p>
          <a:p>
            <a:pPr eaLnBrk="0" hangingPunct="0"/>
            <a:r>
              <a:rPr kumimoji="0" lang="en-US" altLang="zh-TW" sz="2400">
                <a:ea typeface="標楷體" pitchFamily="65" charset="-120"/>
              </a:rPr>
              <a:t>25  }</a:t>
            </a:r>
            <a:endParaRPr kumimoji="0" lang="en-US" altLang="zh-TW" sz="2400"/>
          </a:p>
        </p:txBody>
      </p:sp>
      <p:sp>
        <p:nvSpPr>
          <p:cNvPr id="198669" name="Text Box 13"/>
          <p:cNvSpPr txBox="1">
            <a:spLocks noChangeArrowheads="1"/>
          </p:cNvSpPr>
          <p:nvPr/>
        </p:nvSpPr>
        <p:spPr bwMode="auto">
          <a:xfrm>
            <a:off x="3995936" y="5301208"/>
            <a:ext cx="3313485" cy="1197571"/>
          </a:xfrm>
          <a:prstGeom prst="rect">
            <a:avLst/>
          </a:prstGeom>
          <a:solidFill>
            <a:srgbClr val="FFFFFF"/>
          </a:solidFill>
          <a:ln w="9525">
            <a:solidFill>
              <a:srgbClr val="000000"/>
            </a:solidFill>
            <a:miter lim="800000"/>
            <a:headEnd/>
            <a:tailEnd/>
          </a:ln>
        </p:spPr>
        <p:txBody>
          <a:bodyPr/>
          <a:lstStyle/>
          <a:p>
            <a:pPr eaLnBrk="0" hangingPunct="0"/>
            <a:r>
              <a:rPr kumimoji="0" lang="zh-TW" altLang="en-US" sz="2400" dirty="0" smtClean="0">
                <a:latin typeface="Verdana" pitchFamily="34" charset="0"/>
                <a:ea typeface="標楷體" pitchFamily="65" charset="-120"/>
              </a:rPr>
              <a:t>其他例子</a:t>
            </a:r>
            <a:endParaRPr kumimoji="0" lang="en-US" altLang="zh-TW" sz="2400" dirty="0" smtClean="0">
              <a:latin typeface="Verdana" pitchFamily="34" charset="0"/>
              <a:ea typeface="標楷體" pitchFamily="65" charset="-120"/>
            </a:endParaRPr>
          </a:p>
          <a:p>
            <a:pPr eaLnBrk="0" hangingPunct="0"/>
            <a:r>
              <a:rPr kumimoji="0" lang="zh-TW" altLang="en-US" sz="2400" dirty="0" smtClean="0">
                <a:latin typeface="Verdana" pitchFamily="34" charset="0"/>
                <a:ea typeface="標楷體" pitchFamily="65" charset="-120"/>
              </a:rPr>
              <a:t>出生</a:t>
            </a:r>
            <a:r>
              <a:rPr kumimoji="0" lang="zh-TW" altLang="en-US" sz="2400" dirty="0">
                <a:latin typeface="Verdana" pitchFamily="34" charset="0"/>
                <a:ea typeface="標楷體" pitchFamily="65" charset="-120"/>
              </a:rPr>
              <a:t>年份</a:t>
            </a:r>
            <a:r>
              <a:rPr kumimoji="0" lang="zh-TW" altLang="en-US" sz="2400" dirty="0">
                <a:latin typeface="Verdana" pitchFamily="34" charset="0"/>
              </a:rPr>
              <a:t>：</a:t>
            </a:r>
            <a:r>
              <a:rPr kumimoji="0" lang="en-US" altLang="zh-TW" sz="2400" dirty="0">
                <a:latin typeface="Verdana" pitchFamily="34" charset="0"/>
              </a:rPr>
              <a:t>1994</a:t>
            </a:r>
            <a:endParaRPr kumimoji="0" lang="en-US" altLang="zh-TW" sz="2400" dirty="0">
              <a:latin typeface="Verdana" pitchFamily="34" charset="0"/>
              <a:ea typeface="標楷體" pitchFamily="65" charset="-120"/>
            </a:endParaRPr>
          </a:p>
          <a:p>
            <a:pPr eaLnBrk="0" hangingPunct="0"/>
            <a:r>
              <a:rPr kumimoji="0" lang="zh-TW" altLang="en-US" sz="2400" dirty="0">
                <a:latin typeface="Verdana" pitchFamily="34" charset="0"/>
                <a:ea typeface="標楷體" pitchFamily="65" charset="-120"/>
              </a:rPr>
              <a:t>生肖</a:t>
            </a:r>
            <a:r>
              <a:rPr kumimoji="0" lang="zh-TW" altLang="en-US" sz="2400" dirty="0">
                <a:latin typeface="Verdana" pitchFamily="34" charset="0"/>
              </a:rPr>
              <a:t>：狗年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8661"/>
                                        </p:tgtEl>
                                        <p:attrNameLst>
                                          <p:attrName>style.visibility</p:attrName>
                                        </p:attrNameLst>
                                      </p:cBhvr>
                                      <p:to>
                                        <p:strVal val="visible"/>
                                      </p:to>
                                    </p:set>
                                    <p:anim calcmode="lin" valueType="num">
                                      <p:cBhvr>
                                        <p:cTn id="7" dur="500" fill="hold"/>
                                        <p:tgtEl>
                                          <p:spTgt spid="198661"/>
                                        </p:tgtEl>
                                        <p:attrNameLst>
                                          <p:attrName>ppt_w</p:attrName>
                                        </p:attrNameLst>
                                      </p:cBhvr>
                                      <p:tavLst>
                                        <p:tav tm="0">
                                          <p:val>
                                            <p:fltVal val="0"/>
                                          </p:val>
                                        </p:tav>
                                        <p:tav tm="100000">
                                          <p:val>
                                            <p:strVal val="#ppt_w"/>
                                          </p:val>
                                        </p:tav>
                                      </p:tavLst>
                                    </p:anim>
                                    <p:anim calcmode="lin" valueType="num">
                                      <p:cBhvr>
                                        <p:cTn id="8" dur="500" fill="hold"/>
                                        <p:tgtEl>
                                          <p:spTgt spid="19866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8666"/>
                                        </p:tgtEl>
                                        <p:attrNameLst>
                                          <p:attrName>style.visibility</p:attrName>
                                        </p:attrNameLst>
                                      </p:cBhvr>
                                      <p:to>
                                        <p:strVal val="visible"/>
                                      </p:to>
                                    </p:set>
                                    <p:anim calcmode="lin" valueType="num">
                                      <p:cBhvr>
                                        <p:cTn id="13" dur="500" fill="hold"/>
                                        <p:tgtEl>
                                          <p:spTgt spid="198666"/>
                                        </p:tgtEl>
                                        <p:attrNameLst>
                                          <p:attrName>ppt_w</p:attrName>
                                        </p:attrNameLst>
                                      </p:cBhvr>
                                      <p:tavLst>
                                        <p:tav tm="0">
                                          <p:val>
                                            <p:fltVal val="0"/>
                                          </p:val>
                                        </p:tav>
                                        <p:tav tm="100000">
                                          <p:val>
                                            <p:strVal val="#ppt_w"/>
                                          </p:val>
                                        </p:tav>
                                      </p:tavLst>
                                    </p:anim>
                                    <p:anim calcmode="lin" valueType="num">
                                      <p:cBhvr>
                                        <p:cTn id="14" dur="500" fill="hold"/>
                                        <p:tgtEl>
                                          <p:spTgt spid="19866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98667"/>
                                        </p:tgtEl>
                                        <p:attrNameLst>
                                          <p:attrName>style.visibility</p:attrName>
                                        </p:attrNameLst>
                                      </p:cBhvr>
                                      <p:to>
                                        <p:strVal val="visible"/>
                                      </p:to>
                                    </p:set>
                                    <p:anim calcmode="lin" valueType="num">
                                      <p:cBhvr>
                                        <p:cTn id="19" dur="500" fill="hold"/>
                                        <p:tgtEl>
                                          <p:spTgt spid="198667"/>
                                        </p:tgtEl>
                                        <p:attrNameLst>
                                          <p:attrName>ppt_w</p:attrName>
                                        </p:attrNameLst>
                                      </p:cBhvr>
                                      <p:tavLst>
                                        <p:tav tm="0">
                                          <p:val>
                                            <p:fltVal val="0"/>
                                          </p:val>
                                        </p:tav>
                                        <p:tav tm="100000">
                                          <p:val>
                                            <p:strVal val="#ppt_w"/>
                                          </p:val>
                                        </p:tav>
                                      </p:tavLst>
                                    </p:anim>
                                    <p:anim calcmode="lin" valueType="num">
                                      <p:cBhvr>
                                        <p:cTn id="20" dur="500" fill="hold"/>
                                        <p:tgtEl>
                                          <p:spTgt spid="198667"/>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98664"/>
                                        </p:tgtEl>
                                        <p:attrNameLst>
                                          <p:attrName>style.visibility</p:attrName>
                                        </p:attrNameLst>
                                      </p:cBhvr>
                                      <p:to>
                                        <p:strVal val="visible"/>
                                      </p:to>
                                    </p:set>
                                    <p:anim calcmode="lin" valueType="num">
                                      <p:cBhvr>
                                        <p:cTn id="25" dur="500" fill="hold"/>
                                        <p:tgtEl>
                                          <p:spTgt spid="198664"/>
                                        </p:tgtEl>
                                        <p:attrNameLst>
                                          <p:attrName>ppt_w</p:attrName>
                                        </p:attrNameLst>
                                      </p:cBhvr>
                                      <p:tavLst>
                                        <p:tav tm="0">
                                          <p:val>
                                            <p:fltVal val="0"/>
                                          </p:val>
                                        </p:tav>
                                        <p:tav tm="100000">
                                          <p:val>
                                            <p:strVal val="#ppt_w"/>
                                          </p:val>
                                        </p:tav>
                                      </p:tavLst>
                                    </p:anim>
                                    <p:anim calcmode="lin" valueType="num">
                                      <p:cBhvr>
                                        <p:cTn id="26" dur="500" fill="hold"/>
                                        <p:tgtEl>
                                          <p:spTgt spid="198664"/>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98669"/>
                                        </p:tgtEl>
                                        <p:attrNameLst>
                                          <p:attrName>style.visibility</p:attrName>
                                        </p:attrNameLst>
                                      </p:cBhvr>
                                      <p:to>
                                        <p:strVal val="visible"/>
                                      </p:to>
                                    </p:set>
                                    <p:anim calcmode="lin" valueType="num">
                                      <p:cBhvr>
                                        <p:cTn id="31" dur="500" fill="hold"/>
                                        <p:tgtEl>
                                          <p:spTgt spid="198669"/>
                                        </p:tgtEl>
                                        <p:attrNameLst>
                                          <p:attrName>ppt_w</p:attrName>
                                        </p:attrNameLst>
                                      </p:cBhvr>
                                      <p:tavLst>
                                        <p:tav tm="0">
                                          <p:val>
                                            <p:fltVal val="0"/>
                                          </p:val>
                                        </p:tav>
                                        <p:tav tm="100000">
                                          <p:val>
                                            <p:strVal val="#ppt_w"/>
                                          </p:val>
                                        </p:tav>
                                      </p:tavLst>
                                    </p:anim>
                                    <p:anim calcmode="lin" valueType="num">
                                      <p:cBhvr>
                                        <p:cTn id="32" dur="500" fill="hold"/>
                                        <p:tgtEl>
                                          <p:spTgt spid="1986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1" grpId="0"/>
      <p:bldP spid="198664" grpId="0" animBg="1"/>
      <p:bldP spid="198666" grpId="0"/>
      <p:bldP spid="198667" grpId="0"/>
      <p:bldP spid="198669"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0B048145-F630-40FC-91B5-01A00A20ACBC}" type="slidenum">
              <a:rPr lang="en-US" altLang="zh-TW"/>
              <a:pPr/>
              <a:t>136</a:t>
            </a:fld>
            <a:endParaRPr lang="en-US" altLang="zh-TW"/>
          </a:p>
        </p:txBody>
      </p:sp>
      <p:sp>
        <p:nvSpPr>
          <p:cNvPr id="199682" name="Rectangle 2"/>
          <p:cNvSpPr>
            <a:spLocks noGrp="1" noChangeArrowheads="1"/>
          </p:cNvSpPr>
          <p:nvPr>
            <p:ph type="body" idx="1"/>
          </p:nvPr>
        </p:nvSpPr>
        <p:spPr>
          <a:xfrm>
            <a:off x="685800" y="1447800"/>
            <a:ext cx="7772400" cy="5105400"/>
          </a:xfrm>
        </p:spPr>
        <p:txBody>
          <a:bodyPr/>
          <a:lstStyle/>
          <a:p>
            <a:pPr algn="just">
              <a:lnSpc>
                <a:spcPct val="90000"/>
              </a:lnSpc>
            </a:pPr>
            <a:r>
              <a:rPr lang="en-US" altLang="zh-TW" sz="2400" dirty="0" err="1">
                <a:latin typeface="Arial" pitchFamily="34" charset="0"/>
                <a:cs typeface="Arial" pitchFamily="34" charset="0"/>
              </a:rPr>
              <a:t>goto</a:t>
            </a:r>
            <a:r>
              <a:rPr lang="zh-TW" altLang="en-US" sz="2400" dirty="0">
                <a:latin typeface="Arial" pitchFamily="34" charset="0"/>
                <a:cs typeface="Arial" pitchFamily="34" charset="0"/>
              </a:rPr>
              <a:t>敘述為無條件跳躍指令，不論處於何種狀況下都會將程式執行的控制權無條件地轉移到所指定的標籤處，然後繼續往下執行。</a:t>
            </a:r>
          </a:p>
          <a:p>
            <a:pPr>
              <a:lnSpc>
                <a:spcPct val="90000"/>
              </a:lnSpc>
            </a:pPr>
            <a:r>
              <a:rPr lang="zh-TW" altLang="en-US" sz="2400" dirty="0">
                <a:latin typeface="Arial" pitchFamily="34" charset="0"/>
                <a:cs typeface="Arial" pitchFamily="34" charset="0"/>
              </a:rPr>
              <a:t>語法一</a:t>
            </a:r>
            <a:endParaRPr lang="zh-TW" altLang="en-US" sz="2400" dirty="0">
              <a:latin typeface="Arial" pitchFamily="34" charset="0"/>
              <a:ea typeface="新細明體" pitchFamily="18" charset="-120"/>
              <a:cs typeface="Arial" pitchFamily="34" charset="0"/>
            </a:endParaRPr>
          </a:p>
          <a:p>
            <a:pPr lvl="1">
              <a:lnSpc>
                <a:spcPct val="90000"/>
              </a:lnSpc>
              <a:buFontTx/>
              <a:buNone/>
            </a:pPr>
            <a:r>
              <a:rPr lang="zh-TW" altLang="en-US" sz="2400" dirty="0">
                <a:solidFill>
                  <a:srgbClr val="FF3300"/>
                </a:solidFill>
                <a:latin typeface="Arial" pitchFamily="34" charset="0"/>
                <a:cs typeface="Arial" pitchFamily="34" charset="0"/>
              </a:rPr>
              <a:t>			</a:t>
            </a:r>
            <a:r>
              <a:rPr lang="en-US" altLang="zh-TW" sz="2400" dirty="0" err="1">
                <a:solidFill>
                  <a:srgbClr val="FF3300"/>
                </a:solidFill>
                <a:latin typeface="Arial" pitchFamily="34" charset="0"/>
                <a:cs typeface="Arial" pitchFamily="34" charset="0"/>
              </a:rPr>
              <a:t>goto</a:t>
            </a:r>
            <a:r>
              <a:rPr lang="en-US" altLang="zh-TW" sz="2400" dirty="0">
                <a:solidFill>
                  <a:srgbClr val="FF3300"/>
                </a:solidFill>
                <a:latin typeface="Arial" pitchFamily="34" charset="0"/>
                <a:cs typeface="Arial" pitchFamily="34" charset="0"/>
              </a:rPr>
              <a:t> </a:t>
            </a:r>
            <a:r>
              <a:rPr lang="zh-TW" altLang="en-US" sz="2400" dirty="0">
                <a:solidFill>
                  <a:srgbClr val="FF3300"/>
                </a:solidFill>
                <a:latin typeface="Arial" pitchFamily="34" charset="0"/>
                <a:cs typeface="Arial" pitchFamily="34" charset="0"/>
              </a:rPr>
              <a:t>標籤</a:t>
            </a:r>
            <a:r>
              <a:rPr lang="en-US" altLang="zh-TW" sz="2400" dirty="0">
                <a:solidFill>
                  <a:srgbClr val="FF3300"/>
                </a:solidFill>
                <a:latin typeface="Arial" pitchFamily="34" charset="0"/>
                <a:cs typeface="Arial" pitchFamily="34" charset="0"/>
              </a:rPr>
              <a:t>1;</a:t>
            </a:r>
            <a:endParaRPr lang="en-US" altLang="zh-TW" sz="2400" dirty="0">
              <a:solidFill>
                <a:srgbClr val="FF3300"/>
              </a:solidFill>
              <a:latin typeface="Arial" pitchFamily="34" charset="0"/>
              <a:ea typeface="新細明體" pitchFamily="18" charset="-120"/>
              <a:cs typeface="Arial" pitchFamily="34" charset="0"/>
            </a:endParaRPr>
          </a:p>
          <a:p>
            <a:pPr>
              <a:lnSpc>
                <a:spcPct val="90000"/>
              </a:lnSpc>
              <a:buFontTx/>
              <a:buNone/>
            </a:pPr>
            <a:r>
              <a:rPr lang="en-US" altLang="zh-TW" sz="2400" dirty="0">
                <a:latin typeface="Arial" pitchFamily="34" charset="0"/>
                <a:cs typeface="Arial" pitchFamily="34" charset="0"/>
              </a:rPr>
              <a:t>			</a:t>
            </a:r>
            <a:r>
              <a:rPr lang="zh-TW" altLang="en-US" sz="2400" dirty="0">
                <a:latin typeface="Arial" pitchFamily="34" charset="0"/>
                <a:cs typeface="Arial" pitchFamily="34" charset="0"/>
              </a:rPr>
              <a:t>敘述 </a:t>
            </a:r>
            <a:r>
              <a:rPr lang="en-US" altLang="zh-TW" sz="2400" dirty="0">
                <a:latin typeface="Arial" pitchFamily="34" charset="0"/>
                <a:cs typeface="Arial" pitchFamily="34" charset="0"/>
              </a:rPr>
              <a:t>1; </a:t>
            </a:r>
            <a:endParaRPr lang="en-US" altLang="zh-TW" sz="2400" dirty="0">
              <a:latin typeface="Arial" pitchFamily="34" charset="0"/>
              <a:ea typeface="新細明體" pitchFamily="18" charset="-120"/>
              <a:cs typeface="Arial" pitchFamily="34" charset="0"/>
            </a:endParaRPr>
          </a:p>
          <a:p>
            <a:pPr>
              <a:lnSpc>
                <a:spcPct val="90000"/>
              </a:lnSpc>
              <a:buFontTx/>
              <a:buNone/>
            </a:pPr>
            <a:r>
              <a:rPr lang="en-US" altLang="zh-TW" sz="2400" dirty="0">
                <a:latin typeface="Arial" pitchFamily="34" charset="0"/>
                <a:cs typeface="Arial" pitchFamily="34" charset="0"/>
              </a:rPr>
              <a:t>		</a:t>
            </a:r>
            <a:r>
              <a:rPr lang="zh-TW" altLang="en-US" sz="2400" dirty="0">
                <a:solidFill>
                  <a:srgbClr val="FF3300"/>
                </a:solidFill>
                <a:latin typeface="Arial" pitchFamily="34" charset="0"/>
                <a:cs typeface="Arial" pitchFamily="34" charset="0"/>
              </a:rPr>
              <a:t>標籤</a:t>
            </a:r>
            <a:r>
              <a:rPr lang="en-US" altLang="zh-TW" sz="2400" dirty="0">
                <a:solidFill>
                  <a:srgbClr val="FF3300"/>
                </a:solidFill>
                <a:latin typeface="Arial" pitchFamily="34" charset="0"/>
                <a:cs typeface="Arial" pitchFamily="34" charset="0"/>
              </a:rPr>
              <a:t>1</a:t>
            </a:r>
            <a:r>
              <a:rPr lang="zh-TW" altLang="en-US" sz="2400" dirty="0">
                <a:latin typeface="Arial" pitchFamily="34" charset="0"/>
                <a:cs typeface="Arial" pitchFamily="34" charset="0"/>
              </a:rPr>
              <a:t>：</a:t>
            </a:r>
            <a:endParaRPr lang="zh-TW" altLang="en-US" sz="2400" dirty="0">
              <a:latin typeface="Arial" pitchFamily="34" charset="0"/>
              <a:ea typeface="新細明體" pitchFamily="18" charset="-120"/>
              <a:cs typeface="Arial" pitchFamily="34" charset="0"/>
            </a:endParaRPr>
          </a:p>
          <a:p>
            <a:pPr>
              <a:lnSpc>
                <a:spcPct val="90000"/>
              </a:lnSpc>
              <a:buFontTx/>
              <a:buNone/>
            </a:pPr>
            <a:r>
              <a:rPr lang="zh-TW" altLang="en-US" sz="2400" dirty="0">
                <a:latin typeface="Arial" pitchFamily="34" charset="0"/>
                <a:cs typeface="Arial" pitchFamily="34" charset="0"/>
              </a:rPr>
              <a:t>			敘述 </a:t>
            </a:r>
            <a:r>
              <a:rPr lang="en-US" altLang="zh-TW" sz="2400" dirty="0">
                <a:latin typeface="Arial" pitchFamily="34" charset="0"/>
                <a:cs typeface="Arial" pitchFamily="34" charset="0"/>
              </a:rPr>
              <a:t>2; </a:t>
            </a:r>
            <a:endParaRPr lang="en-US" altLang="zh-TW" sz="2400" dirty="0">
              <a:latin typeface="Arial" pitchFamily="34" charset="0"/>
              <a:ea typeface="新細明體" pitchFamily="18" charset="-120"/>
              <a:cs typeface="Arial" pitchFamily="34" charset="0"/>
            </a:endParaRPr>
          </a:p>
          <a:p>
            <a:pPr>
              <a:lnSpc>
                <a:spcPct val="90000"/>
              </a:lnSpc>
            </a:pPr>
            <a:r>
              <a:rPr lang="zh-TW" altLang="en-US" sz="2400" dirty="0">
                <a:latin typeface="Arial" pitchFamily="34" charset="0"/>
                <a:cs typeface="Arial" pitchFamily="34" charset="0"/>
              </a:rPr>
              <a:t>語法二</a:t>
            </a:r>
            <a:endParaRPr lang="zh-TW" altLang="en-US" sz="2400" dirty="0">
              <a:latin typeface="Arial" pitchFamily="34" charset="0"/>
              <a:ea typeface="新細明體" pitchFamily="18" charset="-120"/>
              <a:cs typeface="Arial" pitchFamily="34" charset="0"/>
            </a:endParaRPr>
          </a:p>
          <a:p>
            <a:pPr>
              <a:lnSpc>
                <a:spcPct val="90000"/>
              </a:lnSpc>
              <a:buFontTx/>
              <a:buNone/>
            </a:pPr>
            <a:r>
              <a:rPr lang="zh-TW" altLang="en-US" sz="2400" dirty="0">
                <a:latin typeface="Arial" pitchFamily="34" charset="0"/>
                <a:cs typeface="Arial" pitchFamily="34" charset="0"/>
              </a:rPr>
              <a:t>		標籤</a:t>
            </a:r>
            <a:r>
              <a:rPr lang="en-US" altLang="zh-TW" sz="2400" dirty="0">
                <a:latin typeface="Arial" pitchFamily="34" charset="0"/>
                <a:cs typeface="Arial" pitchFamily="34" charset="0"/>
              </a:rPr>
              <a:t>2</a:t>
            </a:r>
            <a:r>
              <a:rPr lang="zh-TW" altLang="en-US" sz="2400" dirty="0">
                <a:latin typeface="Arial" pitchFamily="34" charset="0"/>
                <a:cs typeface="Arial" pitchFamily="34" charset="0"/>
              </a:rPr>
              <a:t>：</a:t>
            </a:r>
            <a:endParaRPr lang="zh-TW" altLang="en-US" sz="2400" dirty="0">
              <a:latin typeface="Arial" pitchFamily="34" charset="0"/>
              <a:ea typeface="新細明體" pitchFamily="18" charset="-120"/>
              <a:cs typeface="Arial" pitchFamily="34" charset="0"/>
            </a:endParaRPr>
          </a:p>
          <a:p>
            <a:pPr>
              <a:lnSpc>
                <a:spcPct val="90000"/>
              </a:lnSpc>
              <a:buFontTx/>
              <a:buNone/>
            </a:pPr>
            <a:r>
              <a:rPr lang="zh-TW" altLang="en-US" sz="2400" dirty="0">
                <a:latin typeface="Arial" pitchFamily="34" charset="0"/>
                <a:cs typeface="Arial" pitchFamily="34" charset="0"/>
              </a:rPr>
              <a:t>			敘述 </a:t>
            </a:r>
            <a:r>
              <a:rPr lang="en-US" altLang="zh-TW" sz="2400" dirty="0">
                <a:latin typeface="Arial" pitchFamily="34" charset="0"/>
                <a:cs typeface="Arial" pitchFamily="34" charset="0"/>
              </a:rPr>
              <a:t>1; </a:t>
            </a:r>
            <a:endParaRPr lang="en-US" altLang="zh-TW" sz="2400" dirty="0">
              <a:latin typeface="Arial" pitchFamily="34" charset="0"/>
              <a:ea typeface="新細明體" pitchFamily="18" charset="-120"/>
              <a:cs typeface="Arial" pitchFamily="34" charset="0"/>
            </a:endParaRPr>
          </a:p>
          <a:p>
            <a:pPr>
              <a:lnSpc>
                <a:spcPct val="90000"/>
              </a:lnSpc>
              <a:buFontTx/>
              <a:buNone/>
            </a:pPr>
            <a:r>
              <a:rPr lang="en-US" altLang="zh-TW" sz="2400" dirty="0">
                <a:latin typeface="Arial" pitchFamily="34" charset="0"/>
                <a:cs typeface="Arial" pitchFamily="34" charset="0"/>
              </a:rPr>
              <a:t>			</a:t>
            </a:r>
            <a:r>
              <a:rPr lang="en-US" altLang="zh-TW" sz="2400" dirty="0" err="1">
                <a:latin typeface="Arial" pitchFamily="34" charset="0"/>
                <a:cs typeface="Arial" pitchFamily="34" charset="0"/>
              </a:rPr>
              <a:t>goto</a:t>
            </a:r>
            <a:r>
              <a:rPr lang="en-US" altLang="zh-TW" sz="2400" dirty="0">
                <a:latin typeface="Arial" pitchFamily="34" charset="0"/>
                <a:cs typeface="Arial" pitchFamily="34" charset="0"/>
              </a:rPr>
              <a:t> </a:t>
            </a:r>
            <a:r>
              <a:rPr lang="zh-TW" altLang="en-US" sz="2400" dirty="0">
                <a:latin typeface="Arial" pitchFamily="34" charset="0"/>
                <a:cs typeface="Arial" pitchFamily="34" charset="0"/>
              </a:rPr>
              <a:t>標籤</a:t>
            </a:r>
            <a:r>
              <a:rPr lang="en-US" altLang="zh-TW" sz="2400" dirty="0">
                <a:latin typeface="Arial" pitchFamily="34" charset="0"/>
                <a:cs typeface="Arial" pitchFamily="34" charset="0"/>
              </a:rPr>
              <a:t>2;</a:t>
            </a:r>
            <a:endParaRPr lang="en-US" altLang="zh-TW" sz="2400" dirty="0">
              <a:latin typeface="Arial" pitchFamily="34" charset="0"/>
              <a:ea typeface="新細明體" pitchFamily="18" charset="-120"/>
              <a:cs typeface="Arial" pitchFamily="34" charset="0"/>
            </a:endParaRPr>
          </a:p>
          <a:p>
            <a:pPr>
              <a:lnSpc>
                <a:spcPct val="90000"/>
              </a:lnSpc>
              <a:buFontTx/>
              <a:buNone/>
            </a:pPr>
            <a:r>
              <a:rPr lang="en-US" altLang="zh-TW" sz="2400" dirty="0">
                <a:latin typeface="Arial" pitchFamily="34" charset="0"/>
                <a:cs typeface="Arial" pitchFamily="34" charset="0"/>
              </a:rPr>
              <a:t>			</a:t>
            </a:r>
            <a:r>
              <a:rPr lang="zh-TW" altLang="en-US" sz="2400" dirty="0">
                <a:latin typeface="Arial" pitchFamily="34" charset="0"/>
                <a:cs typeface="Arial" pitchFamily="34" charset="0"/>
              </a:rPr>
              <a:t>敘述 </a:t>
            </a:r>
            <a:r>
              <a:rPr lang="en-US" altLang="zh-TW" sz="2400" dirty="0">
                <a:latin typeface="Arial" pitchFamily="34" charset="0"/>
                <a:cs typeface="Arial" pitchFamily="34" charset="0"/>
              </a:rPr>
              <a:t>2;</a:t>
            </a:r>
          </a:p>
        </p:txBody>
      </p:sp>
      <p:sp>
        <p:nvSpPr>
          <p:cNvPr id="199683" name="Rectangle 3"/>
          <p:cNvSpPr>
            <a:spLocks noGrp="1" noChangeArrowheads="1"/>
          </p:cNvSpPr>
          <p:nvPr>
            <p:ph type="title"/>
          </p:nvPr>
        </p:nvSpPr>
        <p:spPr>
          <a:xfrm>
            <a:off x="838200" y="609600"/>
            <a:ext cx="7620000" cy="914400"/>
          </a:xfrm>
          <a:noFill/>
          <a:ln/>
        </p:spPr>
        <p:txBody>
          <a:bodyPr/>
          <a:lstStyle/>
          <a:p>
            <a:r>
              <a:rPr lang="en-US" altLang="zh-TW" sz="3600">
                <a:solidFill>
                  <a:srgbClr val="FF3300"/>
                </a:solidFill>
              </a:rPr>
              <a:t>goto</a:t>
            </a:r>
            <a:r>
              <a:rPr lang="zh-TW" altLang="en-US" sz="3600"/>
              <a:t>敘述 </a:t>
            </a:r>
            <a:r>
              <a:rPr lang="en-US" altLang="zh-TW" sz="3600"/>
              <a:t>(</a:t>
            </a:r>
            <a:r>
              <a:rPr lang="zh-TW" altLang="en-US" sz="3600">
                <a:solidFill>
                  <a:srgbClr val="FF3300"/>
                </a:solidFill>
              </a:rPr>
              <a:t>不鼓勵使用</a:t>
            </a:r>
            <a:r>
              <a:rPr lang="en-US" altLang="zh-TW" sz="3600"/>
              <a:t>)</a:t>
            </a:r>
          </a:p>
        </p:txBody>
      </p:sp>
      <p:sp>
        <p:nvSpPr>
          <p:cNvPr id="6" name="文字方塊 5"/>
          <p:cNvSpPr txBox="1"/>
          <p:nvPr/>
        </p:nvSpPr>
        <p:spPr>
          <a:xfrm>
            <a:off x="5724128" y="2564904"/>
            <a:ext cx="1877437" cy="3170099"/>
          </a:xfrm>
          <a:prstGeom prst="rect">
            <a:avLst/>
          </a:prstGeom>
          <a:noFill/>
        </p:spPr>
        <p:txBody>
          <a:bodyPr wrap="none" rtlCol="0">
            <a:spAutoFit/>
          </a:bodyPr>
          <a:lstStyle/>
          <a:p>
            <a:r>
              <a:rPr lang="en-US" altLang="zh-TW" sz="20000" dirty="0" smtClean="0">
                <a:solidFill>
                  <a:srgbClr val="FF0000"/>
                </a:solidFill>
                <a:sym typeface="Wingdings"/>
              </a:rPr>
              <a:t></a:t>
            </a:r>
            <a:endParaRPr lang="zh-TW" altLang="en-US" sz="20000" dirty="0">
              <a:solidFill>
                <a:srgbClr val="FF0000"/>
              </a:solidFill>
            </a:endParaRP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D369BBF9-262D-44CD-8E55-76313CCDF303}" type="slidenum">
              <a:rPr lang="en-US" altLang="zh-TW"/>
              <a:pPr/>
              <a:t>137</a:t>
            </a:fld>
            <a:endParaRPr lang="en-US" altLang="zh-TW"/>
          </a:p>
        </p:txBody>
      </p:sp>
      <p:sp>
        <p:nvSpPr>
          <p:cNvPr id="200707" name="Rectangle 3"/>
          <p:cNvSpPr>
            <a:spLocks noGrp="1" noChangeArrowheads="1"/>
          </p:cNvSpPr>
          <p:nvPr>
            <p:ph type="title"/>
          </p:nvPr>
        </p:nvSpPr>
        <p:spPr>
          <a:xfrm>
            <a:off x="838200" y="609600"/>
            <a:ext cx="7620000" cy="762000"/>
          </a:xfrm>
          <a:noFill/>
          <a:ln/>
        </p:spPr>
        <p:txBody>
          <a:bodyPr/>
          <a:lstStyle/>
          <a:p>
            <a:r>
              <a:rPr lang="en-US" altLang="zh-TW" sz="4000"/>
              <a:t>Ch6_8 </a:t>
            </a:r>
            <a:r>
              <a:rPr lang="zh-TW" altLang="en-US" sz="4000">
                <a:solidFill>
                  <a:srgbClr val="FF3300"/>
                </a:solidFill>
              </a:rPr>
              <a:t>不鼓勵使用</a:t>
            </a:r>
            <a:r>
              <a:rPr lang="en-US" altLang="zh-TW" sz="4000">
                <a:solidFill>
                  <a:srgbClr val="FF3300"/>
                </a:solidFill>
              </a:rPr>
              <a:t>goto</a:t>
            </a:r>
          </a:p>
        </p:txBody>
      </p:sp>
      <p:sp>
        <p:nvSpPr>
          <p:cNvPr id="200708" name="Text Box 4"/>
          <p:cNvSpPr txBox="1">
            <a:spLocks noChangeArrowheads="1"/>
          </p:cNvSpPr>
          <p:nvPr/>
        </p:nvSpPr>
        <p:spPr bwMode="auto">
          <a:xfrm>
            <a:off x="990600" y="1447800"/>
            <a:ext cx="7315200" cy="4876800"/>
          </a:xfrm>
          <a:prstGeom prst="rect">
            <a:avLst/>
          </a:prstGeom>
          <a:noFill/>
          <a:ln w="9525">
            <a:noFill/>
            <a:miter lim="800000"/>
            <a:headEnd/>
            <a:tailEnd/>
          </a:ln>
        </p:spPr>
        <p:txBody>
          <a:bodyPr/>
          <a:lstStyle/>
          <a:p>
            <a:pPr eaLnBrk="0" hangingPunct="0"/>
            <a:r>
              <a:rPr kumimoji="0" lang="en-US" altLang="zh-TW" sz="2400" b="1" dirty="0">
                <a:ea typeface="標楷體" pitchFamily="65" charset="-120"/>
              </a:rPr>
              <a:t>Ch6_8  </a:t>
            </a:r>
            <a:r>
              <a:rPr kumimoji="0" lang="zh-TW" altLang="en-US" sz="2400" b="1" dirty="0">
                <a:ea typeface="標楷體" pitchFamily="65" charset="-120"/>
              </a:rPr>
              <a:t>計算從</a:t>
            </a:r>
            <a:r>
              <a:rPr kumimoji="0" lang="en-US" altLang="zh-TW" sz="2400" b="1" dirty="0">
                <a:ea typeface="標楷體" pitchFamily="65" charset="-120"/>
              </a:rPr>
              <a:t>1</a:t>
            </a:r>
            <a:r>
              <a:rPr kumimoji="0" lang="zh-TW" altLang="en-US" sz="2400" b="1" dirty="0">
                <a:ea typeface="標楷體" pitchFamily="65" charset="-120"/>
              </a:rPr>
              <a:t>累加到</a:t>
            </a:r>
            <a:r>
              <a:rPr kumimoji="0" lang="en-US" altLang="zh-TW" sz="2400" b="1" dirty="0">
                <a:ea typeface="標楷體" pitchFamily="65" charset="-120"/>
              </a:rPr>
              <a:t>10</a:t>
            </a:r>
            <a:r>
              <a:rPr kumimoji="0" lang="zh-TW" altLang="en-US" sz="2400" b="1" dirty="0">
                <a:ea typeface="標楷體" pitchFamily="65" charset="-120"/>
              </a:rPr>
              <a:t>的總和</a:t>
            </a:r>
            <a:endParaRPr kumimoji="0" lang="zh-TW" altLang="en-US" sz="2800" b="1" dirty="0">
              <a:ea typeface="標楷體" pitchFamily="65" charset="-120"/>
            </a:endParaRPr>
          </a:p>
          <a:p>
            <a:pPr eaLnBrk="0" hangingPunct="0"/>
            <a:r>
              <a:rPr kumimoji="0" lang="en-US" altLang="zh-TW" sz="2800" dirty="0">
                <a:latin typeface="Courier New" pitchFamily="49" charset="0"/>
                <a:ea typeface="標楷體" pitchFamily="65" charset="-120"/>
              </a:rPr>
              <a:t>1 #include&lt;</a:t>
            </a:r>
            <a:r>
              <a:rPr kumimoji="0" lang="en-US" altLang="zh-TW" sz="2800" dirty="0" err="1">
                <a:latin typeface="Courier New" pitchFamily="49" charset="0"/>
                <a:ea typeface="標楷體" pitchFamily="65" charset="-120"/>
              </a:rPr>
              <a:t>stdio.h</a:t>
            </a:r>
            <a:r>
              <a:rPr kumimoji="0" lang="en-US" altLang="zh-TW" sz="2800" dirty="0">
                <a:latin typeface="Courier New" pitchFamily="49" charset="0"/>
                <a:ea typeface="標楷體" pitchFamily="65" charset="-120"/>
              </a:rPr>
              <a:t>&gt;</a:t>
            </a:r>
          </a:p>
          <a:p>
            <a:pPr eaLnBrk="0" hangingPunct="0">
              <a:buFont typeface="Times New Roman" pitchFamily="18" charset="0"/>
              <a:buNone/>
            </a:pPr>
            <a:r>
              <a:rPr kumimoji="0" lang="en-US" altLang="zh-TW" sz="2800" dirty="0">
                <a:latin typeface="Courier New" pitchFamily="49" charset="0"/>
                <a:ea typeface="標楷體" pitchFamily="65" charset="-120"/>
              </a:rPr>
              <a:t>2 main(){</a:t>
            </a:r>
          </a:p>
          <a:p>
            <a:pPr eaLnBrk="0" hangingPunct="0">
              <a:buFont typeface="Times New Roman" pitchFamily="18" charset="0"/>
              <a:buNone/>
            </a:pPr>
            <a:r>
              <a:rPr kumimoji="0" lang="en-US" altLang="zh-TW" sz="2800" dirty="0">
                <a:latin typeface="Courier New" pitchFamily="49" charset="0"/>
                <a:ea typeface="標楷體" pitchFamily="65" charset="-120"/>
              </a:rPr>
              <a:t>3     </a:t>
            </a:r>
            <a:r>
              <a:rPr kumimoji="0" lang="en-US" altLang="zh-TW" sz="2800" dirty="0" err="1">
                <a:latin typeface="Courier New" pitchFamily="49" charset="0"/>
                <a:ea typeface="標楷體" pitchFamily="65" charset="-120"/>
              </a:rPr>
              <a:t>int</a:t>
            </a:r>
            <a:r>
              <a:rPr kumimoji="0" lang="en-US" altLang="zh-TW" sz="2800" dirty="0">
                <a:latin typeface="Courier New" pitchFamily="49" charset="0"/>
                <a:ea typeface="標楷體" pitchFamily="65" charset="-120"/>
              </a:rPr>
              <a:t> </a:t>
            </a:r>
            <a:r>
              <a:rPr kumimoji="0" lang="en-US" altLang="zh-TW" sz="2800" dirty="0" err="1">
                <a:latin typeface="Courier New" pitchFamily="49" charset="0"/>
                <a:ea typeface="標楷體" pitchFamily="65" charset="-120"/>
              </a:rPr>
              <a:t>i</a:t>
            </a:r>
            <a:r>
              <a:rPr kumimoji="0" lang="en-US" altLang="zh-TW" sz="2800" dirty="0">
                <a:latin typeface="Courier New" pitchFamily="49" charset="0"/>
                <a:ea typeface="標楷體" pitchFamily="65" charset="-120"/>
              </a:rPr>
              <a:t>=1, sum=0;</a:t>
            </a:r>
          </a:p>
          <a:p>
            <a:pPr eaLnBrk="0" hangingPunct="0">
              <a:buFont typeface="Times New Roman" pitchFamily="18" charset="0"/>
              <a:buNone/>
            </a:pPr>
            <a:r>
              <a:rPr kumimoji="0" lang="en-US" altLang="zh-TW" sz="2800" dirty="0">
                <a:latin typeface="Courier New" pitchFamily="49" charset="0"/>
                <a:ea typeface="標楷體" pitchFamily="65" charset="-120"/>
              </a:rPr>
              <a:t>4  </a:t>
            </a:r>
            <a:r>
              <a:rPr kumimoji="0" lang="en-US" altLang="zh-TW" sz="2800" dirty="0">
                <a:solidFill>
                  <a:srgbClr val="FF3300"/>
                </a:solidFill>
                <a:latin typeface="Courier New" pitchFamily="49" charset="0"/>
                <a:ea typeface="標楷體" pitchFamily="65" charset="-120"/>
              </a:rPr>
              <a:t>loop</a:t>
            </a:r>
            <a:r>
              <a:rPr kumimoji="0" lang="zh-TW" altLang="en-US" sz="2800" dirty="0">
                <a:solidFill>
                  <a:srgbClr val="FF3300"/>
                </a:solidFill>
                <a:latin typeface="Courier New" pitchFamily="49" charset="0"/>
                <a:ea typeface="標楷體" pitchFamily="65" charset="-120"/>
              </a:rPr>
              <a:t>：</a:t>
            </a:r>
            <a:endParaRPr kumimoji="0" lang="zh-TW" altLang="en-US" sz="2800" dirty="0">
              <a:latin typeface="Courier New" pitchFamily="49" charset="0"/>
              <a:ea typeface="標楷體" pitchFamily="65" charset="-120"/>
            </a:endParaRPr>
          </a:p>
          <a:p>
            <a:pPr eaLnBrk="0" hangingPunct="0">
              <a:buFont typeface="Times New Roman" pitchFamily="18" charset="0"/>
              <a:buNone/>
            </a:pPr>
            <a:r>
              <a:rPr kumimoji="0" lang="en-US" altLang="zh-TW" sz="2800" dirty="0">
                <a:latin typeface="Courier New" pitchFamily="49" charset="0"/>
                <a:ea typeface="標楷體" pitchFamily="65" charset="-120"/>
              </a:rPr>
              <a:t>5   	  sum += </a:t>
            </a:r>
            <a:r>
              <a:rPr kumimoji="0" lang="en-US" altLang="zh-TW" sz="2800" dirty="0" err="1">
                <a:latin typeface="Courier New" pitchFamily="49" charset="0"/>
                <a:ea typeface="標楷體" pitchFamily="65" charset="-120"/>
              </a:rPr>
              <a:t>i</a:t>
            </a:r>
            <a:r>
              <a:rPr kumimoji="0" lang="en-US" altLang="zh-TW" sz="2800" dirty="0">
                <a:latin typeface="Courier New" pitchFamily="49" charset="0"/>
                <a:ea typeface="標楷體" pitchFamily="65" charset="-120"/>
              </a:rPr>
              <a:t>;</a:t>
            </a:r>
          </a:p>
          <a:p>
            <a:pPr eaLnBrk="0" hangingPunct="0">
              <a:buFont typeface="Times New Roman" pitchFamily="18" charset="0"/>
              <a:buNone/>
            </a:pPr>
            <a:r>
              <a:rPr kumimoji="0" lang="en-US" altLang="zh-TW" sz="2800" dirty="0">
                <a:latin typeface="Courier New" pitchFamily="49" charset="0"/>
                <a:ea typeface="標楷體" pitchFamily="65" charset="-120"/>
              </a:rPr>
              <a:t>6   	  </a:t>
            </a:r>
            <a:r>
              <a:rPr kumimoji="0" lang="en-US" altLang="zh-TW" sz="2800" dirty="0" err="1">
                <a:latin typeface="Courier New" pitchFamily="49" charset="0"/>
                <a:ea typeface="標楷體" pitchFamily="65" charset="-120"/>
              </a:rPr>
              <a:t>i</a:t>
            </a:r>
            <a:r>
              <a:rPr kumimoji="0" lang="en-US" altLang="zh-TW" sz="2800" dirty="0">
                <a:latin typeface="Courier New" pitchFamily="49" charset="0"/>
                <a:ea typeface="標楷體" pitchFamily="65" charset="-120"/>
              </a:rPr>
              <a:t> ++;</a:t>
            </a:r>
          </a:p>
          <a:p>
            <a:pPr eaLnBrk="0" hangingPunct="0">
              <a:buFont typeface="Times New Roman" pitchFamily="18" charset="0"/>
              <a:buNone/>
            </a:pPr>
            <a:r>
              <a:rPr kumimoji="0" lang="en-US" altLang="zh-TW" sz="2800" dirty="0">
                <a:latin typeface="Courier New" pitchFamily="49" charset="0"/>
                <a:ea typeface="標楷體" pitchFamily="65" charset="-120"/>
              </a:rPr>
              <a:t>7   	  if(</a:t>
            </a:r>
            <a:r>
              <a:rPr kumimoji="0" lang="en-US" altLang="zh-TW" sz="2800" dirty="0" err="1">
                <a:latin typeface="Courier New" pitchFamily="49" charset="0"/>
                <a:ea typeface="標楷體" pitchFamily="65" charset="-120"/>
              </a:rPr>
              <a:t>i</a:t>
            </a:r>
            <a:r>
              <a:rPr kumimoji="0" lang="en-US" altLang="zh-TW" sz="2800" dirty="0">
                <a:latin typeface="Courier New" pitchFamily="49" charset="0"/>
                <a:ea typeface="標楷體" pitchFamily="65" charset="-120"/>
              </a:rPr>
              <a:t> &lt;= 10)</a:t>
            </a:r>
          </a:p>
          <a:p>
            <a:pPr eaLnBrk="0" hangingPunct="0">
              <a:buFont typeface="Times New Roman" pitchFamily="18" charset="0"/>
              <a:buNone/>
            </a:pPr>
            <a:r>
              <a:rPr kumimoji="0" lang="en-US" altLang="zh-TW" sz="2800" dirty="0">
                <a:latin typeface="Courier New" pitchFamily="49" charset="0"/>
                <a:ea typeface="標楷體" pitchFamily="65" charset="-120"/>
              </a:rPr>
              <a:t>8       </a:t>
            </a:r>
            <a:r>
              <a:rPr kumimoji="0" lang="en-US" altLang="zh-TW" sz="2800" dirty="0" err="1">
                <a:solidFill>
                  <a:srgbClr val="FF3300"/>
                </a:solidFill>
                <a:latin typeface="Courier New" pitchFamily="49" charset="0"/>
                <a:ea typeface="標楷體" pitchFamily="65" charset="-120"/>
              </a:rPr>
              <a:t>goto</a:t>
            </a:r>
            <a:r>
              <a:rPr kumimoji="0" lang="en-US" altLang="zh-TW" sz="2800" dirty="0">
                <a:solidFill>
                  <a:srgbClr val="FF3300"/>
                </a:solidFill>
                <a:latin typeface="Courier New" pitchFamily="49" charset="0"/>
                <a:ea typeface="標楷體" pitchFamily="65" charset="-120"/>
              </a:rPr>
              <a:t> loop;</a:t>
            </a:r>
          </a:p>
          <a:p>
            <a:pPr eaLnBrk="0" hangingPunct="0">
              <a:buFont typeface="Times New Roman" pitchFamily="18" charset="0"/>
              <a:buNone/>
            </a:pPr>
            <a:r>
              <a:rPr kumimoji="0" lang="en-US" altLang="zh-TW" sz="2800" dirty="0">
                <a:latin typeface="Courier New" pitchFamily="49" charset="0"/>
                <a:ea typeface="標楷體" pitchFamily="65" charset="-120"/>
              </a:rPr>
              <a:t>9  	  </a:t>
            </a:r>
            <a:r>
              <a:rPr kumimoji="0" lang="en-US" altLang="zh-TW" sz="2800" dirty="0" err="1">
                <a:latin typeface="Courier New" pitchFamily="49" charset="0"/>
                <a:ea typeface="標楷體" pitchFamily="65" charset="-120"/>
              </a:rPr>
              <a:t>printf</a:t>
            </a:r>
            <a:r>
              <a:rPr kumimoji="0" lang="en-US" altLang="zh-TW" sz="2800" dirty="0">
                <a:latin typeface="Courier New" pitchFamily="49" charset="0"/>
                <a:ea typeface="標楷體" pitchFamily="65" charset="-120"/>
              </a:rPr>
              <a:t>("%</a:t>
            </a:r>
            <a:r>
              <a:rPr kumimoji="0" lang="en-US" altLang="zh-TW" sz="2800" dirty="0" err="1">
                <a:latin typeface="Courier New" pitchFamily="49" charset="0"/>
                <a:ea typeface="標楷體" pitchFamily="65" charset="-120"/>
              </a:rPr>
              <a:t>i</a:t>
            </a:r>
            <a:r>
              <a:rPr kumimoji="0" lang="en-US" altLang="zh-TW" sz="2800" dirty="0">
                <a:latin typeface="Courier New" pitchFamily="49" charset="0"/>
                <a:ea typeface="標楷體" pitchFamily="65" charset="-120"/>
              </a:rPr>
              <a:t>", sum);</a:t>
            </a:r>
          </a:p>
          <a:p>
            <a:pPr eaLnBrk="0" hangingPunct="0"/>
            <a:r>
              <a:rPr kumimoji="0" lang="en-US" altLang="zh-TW" sz="2800" dirty="0">
                <a:latin typeface="Courier New" pitchFamily="49" charset="0"/>
                <a:ea typeface="標楷體" pitchFamily="65" charset="-120"/>
              </a:rPr>
              <a:t>10}</a:t>
            </a:r>
          </a:p>
        </p:txBody>
      </p:sp>
      <p:sp>
        <p:nvSpPr>
          <p:cNvPr id="200709" name="Text Box 5"/>
          <p:cNvSpPr txBox="1">
            <a:spLocks noChangeArrowheads="1"/>
          </p:cNvSpPr>
          <p:nvPr/>
        </p:nvSpPr>
        <p:spPr bwMode="auto">
          <a:xfrm>
            <a:off x="6227763" y="4076700"/>
            <a:ext cx="1981200" cy="7620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800">
                <a:ea typeface="標楷體" pitchFamily="65" charset="-120"/>
              </a:rPr>
              <a:t> </a:t>
            </a:r>
            <a:r>
              <a:rPr kumimoji="0" lang="en-US" altLang="zh-TW">
                <a:latin typeface="Courier New" pitchFamily="49" charset="0"/>
                <a:ea typeface="標楷體" pitchFamily="65" charset="-120"/>
              </a:rPr>
              <a:t>55</a:t>
            </a:r>
            <a:endParaRPr kumimoji="0" lang="en-US" altLang="zh-TW">
              <a:latin typeface="Courier New" pitchFamily="49" charset="0"/>
            </a:endParaRPr>
          </a:p>
        </p:txBody>
      </p:sp>
      <p:sp>
        <p:nvSpPr>
          <p:cNvPr id="200712" name="Freeform 8"/>
          <p:cNvSpPr>
            <a:spLocks/>
          </p:cNvSpPr>
          <p:nvPr/>
        </p:nvSpPr>
        <p:spPr bwMode="auto">
          <a:xfrm>
            <a:off x="1693863" y="3716338"/>
            <a:ext cx="719137" cy="1368425"/>
          </a:xfrm>
          <a:custGeom>
            <a:avLst/>
            <a:gdLst/>
            <a:ahLst/>
            <a:cxnLst>
              <a:cxn ang="0">
                <a:pos x="453" y="862"/>
              </a:cxn>
              <a:cxn ang="0">
                <a:pos x="3" y="859"/>
              </a:cxn>
              <a:cxn ang="0">
                <a:pos x="0" y="0"/>
              </a:cxn>
            </a:cxnLst>
            <a:rect l="0" t="0" r="r" b="b"/>
            <a:pathLst>
              <a:path w="453" h="862">
                <a:moveTo>
                  <a:pt x="453" y="862"/>
                </a:moveTo>
                <a:lnTo>
                  <a:pt x="3" y="859"/>
                </a:lnTo>
                <a:lnTo>
                  <a:pt x="0" y="0"/>
                </a:lnTo>
              </a:path>
            </a:pathLst>
          </a:custGeom>
          <a:noFill/>
          <a:ln w="28575" cap="flat" cmpd="sng">
            <a:solidFill>
              <a:schemeClr val="tx1"/>
            </a:solidFill>
            <a:prstDash val="dash"/>
            <a:round/>
            <a:headEnd type="none" w="med" len="med"/>
            <a:tailEnd type="triangle" w="med" len="med"/>
          </a:ln>
          <a:effectLst/>
        </p:spPr>
        <p:txBody>
          <a:bodyPr wrap="none"/>
          <a:lstStyle/>
          <a:p>
            <a:endParaRPr lang="zh-TW" altLang="en-US"/>
          </a:p>
        </p:txBody>
      </p:sp>
      <p:sp>
        <p:nvSpPr>
          <p:cNvPr id="8" name="文字方塊 7"/>
          <p:cNvSpPr txBox="1"/>
          <p:nvPr/>
        </p:nvSpPr>
        <p:spPr>
          <a:xfrm>
            <a:off x="6294963" y="764704"/>
            <a:ext cx="1877437" cy="3170099"/>
          </a:xfrm>
          <a:prstGeom prst="rect">
            <a:avLst/>
          </a:prstGeom>
          <a:noFill/>
        </p:spPr>
        <p:txBody>
          <a:bodyPr wrap="none" rtlCol="0">
            <a:spAutoFit/>
          </a:bodyPr>
          <a:lstStyle/>
          <a:p>
            <a:r>
              <a:rPr lang="en-US" altLang="zh-TW" sz="20000" dirty="0" smtClean="0">
                <a:solidFill>
                  <a:srgbClr val="FF0000"/>
                </a:solidFill>
                <a:sym typeface="Wingdings"/>
              </a:rPr>
              <a:t></a:t>
            </a:r>
            <a:endParaRPr lang="zh-TW" altLang="en-US" sz="20000" dirty="0">
              <a:solidFill>
                <a:srgbClr val="FF0000"/>
              </a:solidFill>
            </a:endParaRP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D3258E36-6354-4C06-95EC-F49CE53B6A69}" type="slidenum">
              <a:rPr lang="en-US" altLang="zh-TW"/>
              <a:pPr/>
              <a:t>138</a:t>
            </a:fld>
            <a:endParaRPr lang="en-US" altLang="zh-TW"/>
          </a:p>
        </p:txBody>
      </p:sp>
      <p:sp>
        <p:nvSpPr>
          <p:cNvPr id="201730" name="Rectangle 2"/>
          <p:cNvSpPr>
            <a:spLocks noGrp="1" noChangeArrowheads="1"/>
          </p:cNvSpPr>
          <p:nvPr>
            <p:ph type="body" idx="1"/>
          </p:nvPr>
        </p:nvSpPr>
        <p:spPr>
          <a:xfrm>
            <a:off x="685800" y="1371600"/>
            <a:ext cx="7848600" cy="5181600"/>
          </a:xfrm>
        </p:spPr>
        <p:txBody>
          <a:bodyPr/>
          <a:lstStyle/>
          <a:p>
            <a:pPr>
              <a:lnSpc>
                <a:spcPct val="90000"/>
              </a:lnSpc>
            </a:pPr>
            <a:r>
              <a:rPr lang="zh-TW" altLang="en-US" sz="2800" dirty="0">
                <a:latin typeface="Arial" pitchFamily="34" charset="0"/>
                <a:cs typeface="Arial" pitchFamily="34" charset="0"/>
              </a:rPr>
              <a:t>當遇到</a:t>
            </a:r>
            <a:r>
              <a:rPr lang="en-US" altLang="zh-TW" sz="2800" dirty="0">
                <a:latin typeface="Arial" pitchFamily="34" charset="0"/>
                <a:cs typeface="Arial" pitchFamily="34" charset="0"/>
              </a:rPr>
              <a:t>continue</a:t>
            </a:r>
            <a:r>
              <a:rPr lang="zh-TW" altLang="en-US" sz="2800" dirty="0">
                <a:latin typeface="Arial" pitchFamily="34" charset="0"/>
                <a:cs typeface="Arial" pitchFamily="34" charset="0"/>
              </a:rPr>
              <a:t>敘述時，便直接回到迴路開始的地方，其下面的敘述將會被省略。 </a:t>
            </a:r>
          </a:p>
          <a:p>
            <a:pPr>
              <a:lnSpc>
                <a:spcPct val="90000"/>
              </a:lnSpc>
            </a:pPr>
            <a:r>
              <a:rPr lang="en-US" altLang="zh-TW" sz="2800" dirty="0">
                <a:latin typeface="Arial" pitchFamily="34" charset="0"/>
                <a:cs typeface="Arial" pitchFamily="34" charset="0"/>
              </a:rPr>
              <a:t>continue</a:t>
            </a:r>
            <a:r>
              <a:rPr lang="zh-TW" altLang="en-US" sz="2800" dirty="0">
                <a:latin typeface="Arial" pitchFamily="34" charset="0"/>
                <a:cs typeface="Arial" pitchFamily="34" charset="0"/>
              </a:rPr>
              <a:t>敘述配合</a:t>
            </a:r>
            <a:r>
              <a:rPr lang="en-US" altLang="zh-TW" sz="2800" dirty="0">
                <a:latin typeface="Arial" pitchFamily="34" charset="0"/>
                <a:cs typeface="Arial" pitchFamily="34" charset="0"/>
              </a:rPr>
              <a:t>if</a:t>
            </a:r>
            <a:r>
              <a:rPr lang="zh-TW" altLang="en-US" sz="2800" dirty="0">
                <a:latin typeface="Arial" pitchFamily="34" charset="0"/>
                <a:cs typeface="Arial" pitchFamily="34" charset="0"/>
              </a:rPr>
              <a:t>條件，放在</a:t>
            </a:r>
          </a:p>
          <a:p>
            <a:pPr lvl="1">
              <a:lnSpc>
                <a:spcPct val="90000"/>
              </a:lnSpc>
            </a:pPr>
            <a:r>
              <a:rPr lang="en-US" altLang="zh-TW" sz="2400" dirty="0">
                <a:latin typeface="Arial" pitchFamily="34" charset="0"/>
                <a:cs typeface="Arial" pitchFamily="34" charset="0"/>
              </a:rPr>
              <a:t>for</a:t>
            </a:r>
            <a:r>
              <a:rPr lang="zh-TW" altLang="en-US" sz="2400" dirty="0">
                <a:latin typeface="Arial" pitchFamily="34" charset="0"/>
                <a:cs typeface="Arial" pitchFamily="34" charset="0"/>
              </a:rPr>
              <a:t>的迴路</a:t>
            </a:r>
          </a:p>
          <a:p>
            <a:pPr lvl="1">
              <a:lnSpc>
                <a:spcPct val="90000"/>
              </a:lnSpc>
            </a:pPr>
            <a:r>
              <a:rPr lang="en-US" altLang="zh-TW" sz="2400" dirty="0">
                <a:latin typeface="Arial" pitchFamily="34" charset="0"/>
                <a:cs typeface="Arial" pitchFamily="34" charset="0"/>
              </a:rPr>
              <a:t>while</a:t>
            </a:r>
            <a:r>
              <a:rPr lang="zh-TW" altLang="en-US" sz="2400" dirty="0">
                <a:latin typeface="Arial" pitchFamily="34" charset="0"/>
                <a:cs typeface="Arial" pitchFamily="34" charset="0"/>
              </a:rPr>
              <a:t>的迴路</a:t>
            </a:r>
          </a:p>
          <a:p>
            <a:pPr lvl="1">
              <a:lnSpc>
                <a:spcPct val="90000"/>
              </a:lnSpc>
            </a:pPr>
            <a:r>
              <a:rPr lang="en-US" altLang="zh-TW" sz="2400" dirty="0">
                <a:latin typeface="Arial" pitchFamily="34" charset="0"/>
                <a:cs typeface="Arial" pitchFamily="34" charset="0"/>
              </a:rPr>
              <a:t>do-while</a:t>
            </a:r>
            <a:r>
              <a:rPr lang="zh-TW" altLang="en-US" sz="2400" dirty="0">
                <a:latin typeface="Arial" pitchFamily="34" charset="0"/>
                <a:cs typeface="Arial" pitchFamily="34" charset="0"/>
              </a:rPr>
              <a:t>的迴路</a:t>
            </a:r>
          </a:p>
          <a:p>
            <a:pPr>
              <a:lnSpc>
                <a:spcPct val="90000"/>
              </a:lnSpc>
            </a:pPr>
            <a:r>
              <a:rPr lang="zh-TW" altLang="en-US" sz="2800" dirty="0">
                <a:latin typeface="Arial" pitchFamily="34" charset="0"/>
                <a:cs typeface="Arial" pitchFamily="34" charset="0"/>
              </a:rPr>
              <a:t>語法</a:t>
            </a:r>
            <a:endParaRPr lang="zh-TW" altLang="en-US" sz="2800" dirty="0">
              <a:latin typeface="Arial" pitchFamily="34" charset="0"/>
              <a:ea typeface="新細明體" pitchFamily="18" charset="-120"/>
              <a:cs typeface="Arial" pitchFamily="34" charset="0"/>
            </a:endParaRPr>
          </a:p>
          <a:p>
            <a:pPr>
              <a:lnSpc>
                <a:spcPct val="90000"/>
              </a:lnSpc>
              <a:buFontTx/>
              <a:buNone/>
            </a:pPr>
            <a:r>
              <a:rPr lang="zh-TW" altLang="en-US" sz="2800" dirty="0">
                <a:latin typeface="Arial" pitchFamily="34" charset="0"/>
                <a:cs typeface="Arial" pitchFamily="34" charset="0"/>
              </a:rPr>
              <a:t>	</a:t>
            </a:r>
            <a:r>
              <a:rPr lang="en-US" altLang="zh-TW" sz="2400" dirty="0">
                <a:solidFill>
                  <a:srgbClr val="FF3300"/>
                </a:solidFill>
                <a:latin typeface="Arial" pitchFamily="34" charset="0"/>
                <a:cs typeface="Arial" pitchFamily="34" charset="0"/>
              </a:rPr>
              <a:t>for</a:t>
            </a:r>
            <a:r>
              <a:rPr lang="en-US" altLang="zh-TW" sz="2400" dirty="0">
                <a:latin typeface="Arial" pitchFamily="34" charset="0"/>
                <a:cs typeface="Arial" pitchFamily="34" charset="0"/>
              </a:rPr>
              <a:t>(</a:t>
            </a:r>
            <a:r>
              <a:rPr lang="zh-TW" altLang="en-US" sz="2400" dirty="0">
                <a:latin typeface="Arial" pitchFamily="34" charset="0"/>
                <a:cs typeface="Arial" pitchFamily="34" charset="0"/>
              </a:rPr>
              <a:t>起始運算式；條件運算式；累加運算式</a:t>
            </a:r>
            <a:r>
              <a:rPr lang="en-US" altLang="zh-TW" sz="2400" dirty="0">
                <a:latin typeface="Arial" pitchFamily="34" charset="0"/>
                <a:cs typeface="Arial" pitchFamily="34" charset="0"/>
              </a:rPr>
              <a:t>) {</a:t>
            </a:r>
            <a:endParaRPr lang="en-US" altLang="zh-TW" sz="2400" dirty="0">
              <a:latin typeface="Arial" pitchFamily="34" charset="0"/>
              <a:ea typeface="新細明體" pitchFamily="18" charset="-120"/>
              <a:cs typeface="Arial" pitchFamily="34" charset="0"/>
            </a:endParaRPr>
          </a:p>
          <a:p>
            <a:pPr lvl="2">
              <a:lnSpc>
                <a:spcPct val="90000"/>
              </a:lnSpc>
              <a:buFontTx/>
              <a:buNone/>
            </a:pPr>
            <a:r>
              <a:rPr lang="zh-TW" altLang="en-US" dirty="0">
                <a:latin typeface="Arial" pitchFamily="34" charset="0"/>
                <a:ea typeface="新細明體" pitchFamily="18" charset="-120"/>
                <a:cs typeface="Arial" pitchFamily="34" charset="0"/>
              </a:rPr>
              <a:t>．．．</a:t>
            </a:r>
            <a:r>
              <a:rPr lang="zh-TW" altLang="en-US" dirty="0">
                <a:latin typeface="Arial" pitchFamily="34" charset="0"/>
                <a:cs typeface="Arial" pitchFamily="34" charset="0"/>
              </a:rPr>
              <a:t/>
            </a:r>
            <a:br>
              <a:rPr lang="zh-TW" altLang="en-US" dirty="0">
                <a:latin typeface="Arial" pitchFamily="34" charset="0"/>
                <a:cs typeface="Arial" pitchFamily="34" charset="0"/>
              </a:rPr>
            </a:br>
            <a:r>
              <a:rPr lang="en-US" altLang="zh-TW" dirty="0">
                <a:latin typeface="Arial" pitchFamily="34" charset="0"/>
                <a:cs typeface="Arial" pitchFamily="34" charset="0"/>
              </a:rPr>
              <a:t>if (condition)   </a:t>
            </a:r>
            <a:r>
              <a:rPr lang="en-US" altLang="zh-TW" dirty="0">
                <a:solidFill>
                  <a:srgbClr val="FF3300"/>
                </a:solidFill>
                <a:latin typeface="Arial" pitchFamily="34" charset="0"/>
                <a:cs typeface="Arial" pitchFamily="34" charset="0"/>
              </a:rPr>
              <a:t>continue;</a:t>
            </a:r>
            <a:endParaRPr lang="en-US" altLang="zh-TW" dirty="0">
              <a:solidFill>
                <a:srgbClr val="FF3300"/>
              </a:solidFill>
              <a:latin typeface="Arial" pitchFamily="34" charset="0"/>
              <a:ea typeface="新細明體" pitchFamily="18" charset="-120"/>
              <a:cs typeface="Arial" pitchFamily="34" charset="0"/>
            </a:endParaRPr>
          </a:p>
          <a:p>
            <a:pPr lvl="2">
              <a:lnSpc>
                <a:spcPct val="90000"/>
              </a:lnSpc>
              <a:buFontTx/>
              <a:buNone/>
            </a:pPr>
            <a:r>
              <a:rPr lang="zh-TW" altLang="en-US" dirty="0">
                <a:latin typeface="Arial" pitchFamily="34" charset="0"/>
                <a:ea typeface="新細明體" pitchFamily="18" charset="-120"/>
                <a:cs typeface="Arial" pitchFamily="34" charset="0"/>
              </a:rPr>
              <a:t>．．．</a:t>
            </a:r>
          </a:p>
          <a:p>
            <a:pPr>
              <a:lnSpc>
                <a:spcPct val="90000"/>
              </a:lnSpc>
              <a:buFontTx/>
              <a:buNone/>
            </a:pPr>
            <a:r>
              <a:rPr lang="zh-TW" altLang="en-US" sz="2400" dirty="0">
                <a:latin typeface="Arial" pitchFamily="34" charset="0"/>
                <a:cs typeface="Arial" pitchFamily="34" charset="0"/>
              </a:rPr>
              <a:t>	</a:t>
            </a:r>
            <a:r>
              <a:rPr lang="en-US" altLang="zh-TW" sz="2400" dirty="0">
                <a:latin typeface="Arial" pitchFamily="34" charset="0"/>
                <a:cs typeface="Arial" pitchFamily="34" charset="0"/>
              </a:rPr>
              <a:t>}</a:t>
            </a:r>
          </a:p>
        </p:txBody>
      </p:sp>
      <p:sp>
        <p:nvSpPr>
          <p:cNvPr id="201731" name="Rectangle 3"/>
          <p:cNvSpPr>
            <a:spLocks noGrp="1" noChangeArrowheads="1"/>
          </p:cNvSpPr>
          <p:nvPr>
            <p:ph type="title"/>
          </p:nvPr>
        </p:nvSpPr>
        <p:spPr>
          <a:xfrm>
            <a:off x="838200" y="609600"/>
            <a:ext cx="7620000" cy="914400"/>
          </a:xfrm>
          <a:noFill/>
          <a:ln/>
        </p:spPr>
        <p:txBody>
          <a:bodyPr/>
          <a:lstStyle/>
          <a:p>
            <a:r>
              <a:rPr lang="en-US" altLang="zh-TW" sz="3600"/>
              <a:t> continue</a:t>
            </a:r>
            <a:r>
              <a:rPr lang="zh-TW" altLang="en-US" sz="3600"/>
              <a:t>敘述</a:t>
            </a:r>
            <a:r>
              <a:rPr lang="zh-TW" altLang="en-US" sz="3600" b="1" i="1"/>
              <a:t> </a:t>
            </a:r>
          </a:p>
        </p:txBody>
      </p:sp>
      <p:grpSp>
        <p:nvGrpSpPr>
          <p:cNvPr id="201737" name="Group 9"/>
          <p:cNvGrpSpPr>
            <a:grpSpLocks/>
          </p:cNvGrpSpPr>
          <p:nvPr/>
        </p:nvGrpSpPr>
        <p:grpSpPr bwMode="auto">
          <a:xfrm>
            <a:off x="7445375" y="4581525"/>
            <a:ext cx="511175" cy="792163"/>
            <a:chOff x="4690" y="2886"/>
            <a:chExt cx="322" cy="499"/>
          </a:xfrm>
        </p:grpSpPr>
        <p:sp>
          <p:nvSpPr>
            <p:cNvPr id="201733" name="Line 5"/>
            <p:cNvSpPr>
              <a:spLocks noChangeShapeType="1"/>
            </p:cNvSpPr>
            <p:nvPr/>
          </p:nvSpPr>
          <p:spPr bwMode="auto">
            <a:xfrm>
              <a:off x="4694" y="3385"/>
              <a:ext cx="318" cy="0"/>
            </a:xfrm>
            <a:prstGeom prst="line">
              <a:avLst/>
            </a:prstGeom>
            <a:noFill/>
            <a:ln w="38100">
              <a:solidFill>
                <a:srgbClr val="FF3300"/>
              </a:solidFill>
              <a:round/>
              <a:headEnd/>
              <a:tailEnd/>
            </a:ln>
          </p:spPr>
          <p:txBody>
            <a:bodyPr/>
            <a:lstStyle/>
            <a:p>
              <a:endParaRPr lang="zh-TW" altLang="en-US"/>
            </a:p>
          </p:txBody>
        </p:sp>
        <p:sp>
          <p:nvSpPr>
            <p:cNvPr id="201734" name="Line 6"/>
            <p:cNvSpPr>
              <a:spLocks noChangeShapeType="1"/>
            </p:cNvSpPr>
            <p:nvPr/>
          </p:nvSpPr>
          <p:spPr bwMode="auto">
            <a:xfrm flipV="1">
              <a:off x="5012" y="2886"/>
              <a:ext cx="0" cy="499"/>
            </a:xfrm>
            <a:prstGeom prst="line">
              <a:avLst/>
            </a:prstGeom>
            <a:noFill/>
            <a:ln w="38100">
              <a:solidFill>
                <a:srgbClr val="FF3300"/>
              </a:solidFill>
              <a:round/>
              <a:headEnd/>
              <a:tailEnd/>
            </a:ln>
          </p:spPr>
          <p:txBody>
            <a:bodyPr/>
            <a:lstStyle/>
            <a:p>
              <a:endParaRPr lang="zh-TW" altLang="en-US"/>
            </a:p>
          </p:txBody>
        </p:sp>
        <p:sp>
          <p:nvSpPr>
            <p:cNvPr id="201735" name="Line 7"/>
            <p:cNvSpPr>
              <a:spLocks noChangeShapeType="1"/>
            </p:cNvSpPr>
            <p:nvPr/>
          </p:nvSpPr>
          <p:spPr bwMode="auto">
            <a:xfrm flipH="1">
              <a:off x="4690" y="2886"/>
              <a:ext cx="322" cy="0"/>
            </a:xfrm>
            <a:prstGeom prst="line">
              <a:avLst/>
            </a:prstGeom>
            <a:noFill/>
            <a:ln w="38100">
              <a:solidFill>
                <a:srgbClr val="FF3300"/>
              </a:solidFill>
              <a:round/>
              <a:headEnd/>
              <a:tailEnd type="stealth" w="med" len="med"/>
            </a:ln>
          </p:spPr>
          <p:txBody>
            <a:bodyPr/>
            <a:lstStyle/>
            <a:p>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1737"/>
                                        </p:tgtEl>
                                        <p:attrNameLst>
                                          <p:attrName>style.visibility</p:attrName>
                                        </p:attrNameLst>
                                      </p:cBhvr>
                                      <p:to>
                                        <p:strVal val="visible"/>
                                      </p:to>
                                    </p:set>
                                    <p:animEffect transition="in" filter="wipe(down)">
                                      <p:cBhvr>
                                        <p:cTn id="7" dur="500"/>
                                        <p:tgtEl>
                                          <p:spTgt spid="201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2"/>
          </p:nvPr>
        </p:nvSpPr>
        <p:spPr/>
        <p:txBody>
          <a:bodyPr/>
          <a:lstStyle/>
          <a:p>
            <a:fld id="{8A0551B9-1876-49EC-8562-941C53BAFD53}" type="slidenum">
              <a:rPr lang="en-US" altLang="zh-TW"/>
              <a:pPr/>
              <a:t>139</a:t>
            </a:fld>
            <a:endParaRPr lang="en-US" altLang="zh-TW"/>
          </a:p>
        </p:txBody>
      </p:sp>
      <p:sp>
        <p:nvSpPr>
          <p:cNvPr id="202755" name="Rectangle 3"/>
          <p:cNvSpPr>
            <a:spLocks noGrp="1" noChangeArrowheads="1"/>
          </p:cNvSpPr>
          <p:nvPr>
            <p:ph type="title"/>
          </p:nvPr>
        </p:nvSpPr>
        <p:spPr>
          <a:xfrm>
            <a:off x="838200" y="609600"/>
            <a:ext cx="7620000" cy="914400"/>
          </a:xfrm>
          <a:noFill/>
          <a:ln/>
        </p:spPr>
        <p:txBody>
          <a:bodyPr/>
          <a:lstStyle/>
          <a:p>
            <a:r>
              <a:rPr lang="en-US" altLang="zh-TW" sz="3600"/>
              <a:t>Ch6_9</a:t>
            </a:r>
            <a:endParaRPr lang="en-US" altLang="zh-TW"/>
          </a:p>
        </p:txBody>
      </p:sp>
      <p:sp>
        <p:nvSpPr>
          <p:cNvPr id="202756" name="Text Box 4"/>
          <p:cNvSpPr txBox="1">
            <a:spLocks noChangeArrowheads="1"/>
          </p:cNvSpPr>
          <p:nvPr/>
        </p:nvSpPr>
        <p:spPr bwMode="auto">
          <a:xfrm>
            <a:off x="990600" y="1371600"/>
            <a:ext cx="7162800" cy="4362450"/>
          </a:xfrm>
          <a:prstGeom prst="rect">
            <a:avLst/>
          </a:prstGeom>
          <a:noFill/>
          <a:ln w="9525">
            <a:noFill/>
            <a:miter lim="800000"/>
            <a:headEnd/>
            <a:tailEnd/>
          </a:ln>
        </p:spPr>
        <p:txBody>
          <a:bodyPr/>
          <a:lstStyle/>
          <a:p>
            <a:pPr eaLnBrk="0" hangingPunct="0"/>
            <a:r>
              <a:rPr kumimoji="0" lang="en-US" altLang="zh-TW" sz="2400" b="1" dirty="0">
                <a:ea typeface="標楷體" pitchFamily="65" charset="-120"/>
              </a:rPr>
              <a:t>Ch6_9  </a:t>
            </a:r>
            <a:r>
              <a:rPr kumimoji="0" lang="zh-TW" altLang="en-US" sz="2400" b="1" dirty="0">
                <a:ea typeface="標楷體" pitchFamily="65" charset="-120"/>
              </a:rPr>
              <a:t>計算</a:t>
            </a:r>
            <a:r>
              <a:rPr kumimoji="0" lang="en-US" altLang="zh-TW" sz="2400" b="1" dirty="0">
                <a:ea typeface="標楷體" pitchFamily="65" charset="-120"/>
              </a:rPr>
              <a:t>sum = 2 + 4 + 6 + 8 + 10</a:t>
            </a:r>
          </a:p>
          <a:p>
            <a:pPr eaLnBrk="0" hangingPunct="0">
              <a:buFont typeface="Times New Roman" pitchFamily="18" charset="0"/>
              <a:buNone/>
            </a:pPr>
            <a:r>
              <a:rPr kumimoji="0" lang="en-US" altLang="zh-TW" sz="2800" dirty="0">
                <a:latin typeface="Courier New" pitchFamily="49" charset="0"/>
                <a:ea typeface="標楷體" pitchFamily="65" charset="-120"/>
              </a:rPr>
              <a:t>1 #include&lt;</a:t>
            </a:r>
            <a:r>
              <a:rPr kumimoji="0" lang="en-US" altLang="zh-TW" sz="2800" dirty="0" err="1">
                <a:latin typeface="Courier New" pitchFamily="49" charset="0"/>
                <a:ea typeface="標楷體" pitchFamily="65" charset="-120"/>
              </a:rPr>
              <a:t>stdio.h</a:t>
            </a:r>
            <a:r>
              <a:rPr kumimoji="0" lang="en-US" altLang="zh-TW" sz="2800" dirty="0">
                <a:latin typeface="Courier New" pitchFamily="49" charset="0"/>
                <a:ea typeface="標楷體" pitchFamily="65" charset="-120"/>
              </a:rPr>
              <a:t>&gt;</a:t>
            </a:r>
          </a:p>
          <a:p>
            <a:pPr eaLnBrk="0" hangingPunct="0">
              <a:buFont typeface="Times New Roman" pitchFamily="18" charset="0"/>
              <a:buNone/>
            </a:pPr>
            <a:r>
              <a:rPr kumimoji="0" lang="en-US" altLang="zh-TW" sz="2800" dirty="0">
                <a:latin typeface="Courier New" pitchFamily="49" charset="0"/>
                <a:ea typeface="標楷體" pitchFamily="65" charset="-120"/>
              </a:rPr>
              <a:t>2 main(){</a:t>
            </a:r>
          </a:p>
          <a:p>
            <a:pPr eaLnBrk="0" hangingPunct="0">
              <a:buFont typeface="Times New Roman" pitchFamily="18" charset="0"/>
              <a:buNone/>
            </a:pPr>
            <a:r>
              <a:rPr kumimoji="0" lang="en-US" altLang="zh-TW" sz="2800" dirty="0">
                <a:latin typeface="Courier New" pitchFamily="49" charset="0"/>
                <a:ea typeface="標楷體" pitchFamily="65" charset="-120"/>
              </a:rPr>
              <a:t>3  </a:t>
            </a:r>
            <a:r>
              <a:rPr kumimoji="0" lang="en-US" altLang="zh-TW" sz="2800" dirty="0" err="1">
                <a:latin typeface="Courier New" pitchFamily="49" charset="0"/>
                <a:ea typeface="標楷體" pitchFamily="65" charset="-120"/>
              </a:rPr>
              <a:t>int</a:t>
            </a:r>
            <a:r>
              <a:rPr kumimoji="0" lang="en-US" altLang="zh-TW" sz="2800" dirty="0">
                <a:latin typeface="Courier New" pitchFamily="49" charset="0"/>
                <a:ea typeface="標楷體" pitchFamily="65" charset="-120"/>
              </a:rPr>
              <a:t> </a:t>
            </a:r>
            <a:r>
              <a:rPr kumimoji="0" lang="en-US" altLang="zh-TW" sz="2800" dirty="0" err="1">
                <a:latin typeface="Courier New" pitchFamily="49" charset="0"/>
                <a:ea typeface="標楷體" pitchFamily="65" charset="-120"/>
              </a:rPr>
              <a:t>i</a:t>
            </a:r>
            <a:r>
              <a:rPr kumimoji="0" lang="en-US" altLang="zh-TW" sz="2800" dirty="0">
                <a:latin typeface="Courier New" pitchFamily="49" charset="0"/>
                <a:ea typeface="標楷體" pitchFamily="65" charset="-120"/>
              </a:rPr>
              <a:t>, sum=0;</a:t>
            </a:r>
          </a:p>
          <a:p>
            <a:pPr eaLnBrk="0" hangingPunct="0">
              <a:buFont typeface="Times New Roman" pitchFamily="18" charset="0"/>
              <a:buNone/>
            </a:pPr>
            <a:r>
              <a:rPr kumimoji="0" lang="en-US" altLang="zh-TW" sz="2800" dirty="0">
                <a:latin typeface="Courier New" pitchFamily="49" charset="0"/>
                <a:ea typeface="標楷體" pitchFamily="65" charset="-120"/>
              </a:rPr>
              <a:t>4  </a:t>
            </a:r>
            <a:r>
              <a:rPr kumimoji="0" lang="en-US" altLang="zh-TW" sz="2800" dirty="0">
                <a:solidFill>
                  <a:srgbClr val="FF3300"/>
                </a:solidFill>
                <a:latin typeface="Courier New" pitchFamily="49" charset="0"/>
                <a:ea typeface="標楷體" pitchFamily="65" charset="-120"/>
              </a:rPr>
              <a:t>for </a:t>
            </a:r>
            <a:r>
              <a:rPr kumimoji="0" lang="en-US" altLang="zh-TW" sz="2800" dirty="0">
                <a:latin typeface="Courier New" pitchFamily="49" charset="0"/>
                <a:ea typeface="標楷體" pitchFamily="65" charset="-120"/>
              </a:rPr>
              <a:t>(</a:t>
            </a:r>
            <a:r>
              <a:rPr kumimoji="0" lang="en-US" altLang="zh-TW" sz="2800" dirty="0" err="1">
                <a:latin typeface="Courier New" pitchFamily="49" charset="0"/>
                <a:ea typeface="標楷體" pitchFamily="65" charset="-120"/>
              </a:rPr>
              <a:t>i</a:t>
            </a:r>
            <a:r>
              <a:rPr kumimoji="0" lang="en-US" altLang="zh-TW" sz="2800" dirty="0">
                <a:latin typeface="Courier New" pitchFamily="49" charset="0"/>
                <a:ea typeface="標楷體" pitchFamily="65" charset="-120"/>
              </a:rPr>
              <a:t>=1; </a:t>
            </a:r>
            <a:r>
              <a:rPr kumimoji="0" lang="en-US" altLang="zh-TW" sz="2800" dirty="0" err="1">
                <a:latin typeface="Courier New" pitchFamily="49" charset="0"/>
                <a:ea typeface="標楷體" pitchFamily="65" charset="-120"/>
              </a:rPr>
              <a:t>i</a:t>
            </a:r>
            <a:r>
              <a:rPr kumimoji="0" lang="en-US" altLang="zh-TW" sz="2800" dirty="0">
                <a:latin typeface="Courier New" pitchFamily="49" charset="0"/>
                <a:ea typeface="標楷體" pitchFamily="65" charset="-120"/>
              </a:rPr>
              <a:t>&lt;=10; </a:t>
            </a:r>
            <a:r>
              <a:rPr kumimoji="0" lang="en-US" altLang="zh-TW" sz="2800" dirty="0" err="1">
                <a:latin typeface="Courier New" pitchFamily="49" charset="0"/>
                <a:ea typeface="標楷體" pitchFamily="65" charset="-120"/>
              </a:rPr>
              <a:t>i</a:t>
            </a:r>
            <a:r>
              <a:rPr kumimoji="0" lang="en-US" altLang="zh-TW" sz="2800" dirty="0">
                <a:latin typeface="Courier New" pitchFamily="49" charset="0"/>
                <a:ea typeface="標楷體" pitchFamily="65" charset="-120"/>
              </a:rPr>
              <a:t>++) {</a:t>
            </a:r>
          </a:p>
          <a:p>
            <a:pPr eaLnBrk="0" hangingPunct="0"/>
            <a:r>
              <a:rPr kumimoji="0" lang="en-US" altLang="zh-TW" sz="2800" dirty="0">
                <a:latin typeface="Courier New" pitchFamily="49" charset="0"/>
                <a:cs typeface="Times New Roman" pitchFamily="18" charset="0"/>
              </a:rPr>
              <a:t>5</a:t>
            </a:r>
            <a:endParaRPr kumimoji="0" lang="en-US" altLang="zh-TW" sz="2800" i="1" dirty="0">
              <a:solidFill>
                <a:srgbClr val="FF3300"/>
              </a:solidFill>
              <a:latin typeface="Courier New" pitchFamily="49" charset="0"/>
            </a:endParaRPr>
          </a:p>
          <a:p>
            <a:pPr eaLnBrk="0" hangingPunct="0"/>
            <a:r>
              <a:rPr kumimoji="0" lang="en-US" altLang="zh-TW" sz="2800" dirty="0">
                <a:latin typeface="Courier New" pitchFamily="49" charset="0"/>
                <a:ea typeface="標楷體" pitchFamily="65" charset="-120"/>
              </a:rPr>
              <a:t>6</a:t>
            </a:r>
            <a:r>
              <a:rPr kumimoji="0" lang="en-US" altLang="zh-TW" sz="2800" dirty="0">
                <a:latin typeface="Courier New" pitchFamily="49" charset="0"/>
                <a:cs typeface="Times New Roman" pitchFamily="18" charset="0"/>
              </a:rPr>
              <a:t>    </a:t>
            </a:r>
            <a:r>
              <a:rPr kumimoji="0" lang="en-US" altLang="zh-TW" sz="2800" b="1" dirty="0">
                <a:effectLst>
                  <a:outerShdw blurRad="38100" dist="38100" dir="2700000" algn="tl">
                    <a:srgbClr val="C0C0C0"/>
                  </a:outerShdw>
                </a:effectLst>
                <a:latin typeface="Courier New" pitchFamily="49" charset="0"/>
                <a:ea typeface="標楷體" pitchFamily="65" charset="-120"/>
              </a:rPr>
              <a:t>sum += </a:t>
            </a:r>
            <a:r>
              <a:rPr kumimoji="0" lang="en-US" altLang="zh-TW" sz="2800" b="1" dirty="0" err="1">
                <a:effectLst>
                  <a:outerShdw blurRad="38100" dist="38100" dir="2700000" algn="tl">
                    <a:srgbClr val="C0C0C0"/>
                  </a:outerShdw>
                </a:effectLst>
                <a:latin typeface="Courier New" pitchFamily="49" charset="0"/>
                <a:ea typeface="標楷體" pitchFamily="65" charset="-120"/>
              </a:rPr>
              <a:t>i</a:t>
            </a:r>
            <a:r>
              <a:rPr kumimoji="0" lang="en-US" altLang="zh-TW" sz="2800" b="1" dirty="0">
                <a:effectLst>
                  <a:outerShdw blurRad="38100" dist="38100" dir="2700000" algn="tl">
                    <a:srgbClr val="C0C0C0"/>
                  </a:outerShdw>
                </a:effectLst>
                <a:latin typeface="Courier New" pitchFamily="49" charset="0"/>
                <a:ea typeface="標楷體" pitchFamily="65" charset="-120"/>
              </a:rPr>
              <a:t>;</a:t>
            </a:r>
            <a:endParaRPr kumimoji="0" lang="en-US" altLang="zh-TW" sz="2800" b="1" dirty="0">
              <a:effectLst>
                <a:outerShdw blurRad="38100" dist="38100" dir="2700000" algn="tl">
                  <a:srgbClr val="C0C0C0"/>
                </a:outerShdw>
              </a:effectLst>
              <a:latin typeface="Courier New" pitchFamily="49" charset="0"/>
            </a:endParaRPr>
          </a:p>
          <a:p>
            <a:pPr eaLnBrk="0" hangingPunct="0"/>
            <a:r>
              <a:rPr kumimoji="0" lang="en-US" altLang="zh-TW" sz="2800" dirty="0">
                <a:latin typeface="Courier New" pitchFamily="49" charset="0"/>
                <a:ea typeface="標楷體" pitchFamily="65" charset="-120"/>
              </a:rPr>
              <a:t>7</a:t>
            </a:r>
            <a:r>
              <a:rPr kumimoji="0" lang="en-US" altLang="zh-TW" sz="2800" dirty="0">
                <a:latin typeface="Courier New" pitchFamily="49" charset="0"/>
                <a:cs typeface="Times New Roman" pitchFamily="18" charset="0"/>
              </a:rPr>
              <a:t>  </a:t>
            </a:r>
            <a:r>
              <a:rPr kumimoji="0" lang="en-US" altLang="zh-TW" sz="2800" dirty="0">
                <a:latin typeface="Courier New" pitchFamily="49" charset="0"/>
                <a:ea typeface="標楷體" pitchFamily="65" charset="-120"/>
              </a:rPr>
              <a:t>}</a:t>
            </a:r>
            <a:endParaRPr kumimoji="0" lang="en-US" altLang="zh-TW" sz="2800" dirty="0">
              <a:latin typeface="Courier New" pitchFamily="49" charset="0"/>
            </a:endParaRPr>
          </a:p>
          <a:p>
            <a:pPr eaLnBrk="0" hangingPunct="0"/>
            <a:r>
              <a:rPr kumimoji="0" lang="en-US" altLang="zh-TW" sz="2800" dirty="0">
                <a:latin typeface="Courier New" pitchFamily="49" charset="0"/>
                <a:ea typeface="標楷體" pitchFamily="65" charset="-120"/>
              </a:rPr>
              <a:t>8</a:t>
            </a:r>
            <a:r>
              <a:rPr kumimoji="0" lang="en-US" altLang="zh-TW" sz="2800" dirty="0">
                <a:latin typeface="Courier New" pitchFamily="49" charset="0"/>
                <a:cs typeface="Times New Roman" pitchFamily="18" charset="0"/>
              </a:rPr>
              <a:t>  </a:t>
            </a:r>
            <a:r>
              <a:rPr kumimoji="0" lang="en-US" altLang="zh-TW" sz="2800" dirty="0" err="1">
                <a:latin typeface="Courier New" pitchFamily="49" charset="0"/>
                <a:ea typeface="標楷體" pitchFamily="65" charset="-120"/>
              </a:rPr>
              <a:t>printf</a:t>
            </a:r>
            <a:r>
              <a:rPr kumimoji="0" lang="en-US" altLang="zh-TW" sz="2800" dirty="0">
                <a:latin typeface="Courier New" pitchFamily="49" charset="0"/>
                <a:ea typeface="標楷體" pitchFamily="65" charset="-120"/>
              </a:rPr>
              <a:t>("sum = </a:t>
            </a:r>
            <a:r>
              <a:rPr kumimoji="0" lang="en-US" altLang="zh-TW" sz="2800" dirty="0">
                <a:solidFill>
                  <a:srgbClr val="FF3300"/>
                </a:solidFill>
                <a:latin typeface="Courier New" pitchFamily="49" charset="0"/>
                <a:ea typeface="標楷體" pitchFamily="65" charset="-120"/>
              </a:rPr>
              <a:t>%</a:t>
            </a:r>
            <a:r>
              <a:rPr kumimoji="0" lang="en-US" altLang="zh-TW" sz="2800" dirty="0" err="1">
                <a:solidFill>
                  <a:srgbClr val="FF3300"/>
                </a:solidFill>
                <a:latin typeface="Courier New" pitchFamily="49" charset="0"/>
                <a:ea typeface="標楷體" pitchFamily="65" charset="-120"/>
              </a:rPr>
              <a:t>i</a:t>
            </a:r>
            <a:r>
              <a:rPr kumimoji="0" lang="en-US" altLang="zh-TW" sz="2800" dirty="0">
                <a:latin typeface="Courier New" pitchFamily="49" charset="0"/>
                <a:ea typeface="標楷體" pitchFamily="65" charset="-120"/>
              </a:rPr>
              <a:t>\n", </a:t>
            </a:r>
            <a:r>
              <a:rPr kumimoji="0" lang="en-US" altLang="zh-TW" sz="2800" dirty="0">
                <a:solidFill>
                  <a:srgbClr val="FF3300"/>
                </a:solidFill>
                <a:latin typeface="Courier New" pitchFamily="49" charset="0"/>
                <a:ea typeface="標楷體" pitchFamily="65" charset="-120"/>
              </a:rPr>
              <a:t>sum</a:t>
            </a:r>
            <a:r>
              <a:rPr kumimoji="0" lang="en-US" altLang="zh-TW" sz="2800" dirty="0">
                <a:latin typeface="Courier New" pitchFamily="49" charset="0"/>
                <a:ea typeface="標楷體" pitchFamily="65" charset="-120"/>
              </a:rPr>
              <a:t>);</a:t>
            </a:r>
            <a:endParaRPr kumimoji="0" lang="en-US" altLang="zh-TW" sz="2800" dirty="0">
              <a:latin typeface="Courier New" pitchFamily="49" charset="0"/>
            </a:endParaRPr>
          </a:p>
          <a:p>
            <a:pPr eaLnBrk="0" hangingPunct="0"/>
            <a:r>
              <a:rPr kumimoji="0" lang="en-US" altLang="zh-TW" sz="2800" dirty="0">
                <a:latin typeface="Courier New" pitchFamily="49" charset="0"/>
                <a:ea typeface="標楷體" pitchFamily="65" charset="-120"/>
              </a:rPr>
              <a:t>9 } </a:t>
            </a:r>
          </a:p>
        </p:txBody>
      </p:sp>
      <p:sp>
        <p:nvSpPr>
          <p:cNvPr id="202757" name="Text Box 5"/>
          <p:cNvSpPr txBox="1">
            <a:spLocks noChangeArrowheads="1"/>
          </p:cNvSpPr>
          <p:nvPr/>
        </p:nvSpPr>
        <p:spPr bwMode="auto">
          <a:xfrm>
            <a:off x="6227763" y="765175"/>
            <a:ext cx="2286000" cy="649288"/>
          </a:xfrm>
          <a:prstGeom prst="rect">
            <a:avLst/>
          </a:prstGeom>
          <a:solidFill>
            <a:srgbClr val="FFFFFF"/>
          </a:solidFill>
          <a:ln w="9525">
            <a:solidFill>
              <a:srgbClr val="000000"/>
            </a:solidFill>
            <a:miter lim="800000"/>
            <a:headEnd/>
            <a:tailEnd/>
          </a:ln>
        </p:spPr>
        <p:txBody>
          <a:bodyPr/>
          <a:lstStyle/>
          <a:p>
            <a:pPr eaLnBrk="0" hangingPunct="0"/>
            <a:r>
              <a:rPr kumimoji="0" lang="en-US" altLang="zh-TW" sz="3200">
                <a:ea typeface="標楷體" pitchFamily="65" charset="-120"/>
              </a:rPr>
              <a:t>sum = 30</a:t>
            </a:r>
            <a:endParaRPr kumimoji="0" lang="en-US" altLang="zh-TW" sz="3200"/>
          </a:p>
        </p:txBody>
      </p:sp>
      <p:sp>
        <p:nvSpPr>
          <p:cNvPr id="202761" name="AutoShape 9"/>
          <p:cNvSpPr>
            <a:spLocks noChangeArrowheads="1"/>
          </p:cNvSpPr>
          <p:nvPr/>
        </p:nvSpPr>
        <p:spPr bwMode="auto">
          <a:xfrm rot="-10800000">
            <a:off x="6804025" y="2924175"/>
            <a:ext cx="576263" cy="838200"/>
          </a:xfrm>
          <a:prstGeom prst="curvedRightArrow">
            <a:avLst>
              <a:gd name="adj1" fmla="val 24108"/>
              <a:gd name="adj2" fmla="val 65239"/>
              <a:gd name="adj3" fmla="val 56782"/>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202762" name="AutoShape 10"/>
          <p:cNvSpPr>
            <a:spLocks/>
          </p:cNvSpPr>
          <p:nvPr/>
        </p:nvSpPr>
        <p:spPr bwMode="auto">
          <a:xfrm>
            <a:off x="4932363" y="2276475"/>
            <a:ext cx="2808287" cy="504825"/>
          </a:xfrm>
          <a:prstGeom prst="borderCallout1">
            <a:avLst>
              <a:gd name="adj1" fmla="val 22644"/>
              <a:gd name="adj2" fmla="val -2713"/>
              <a:gd name="adj3" fmla="val 256917"/>
              <a:gd name="adj4" fmla="val -50310"/>
            </a:avLst>
          </a:prstGeom>
          <a:solidFill>
            <a:srgbClr val="FFFFFF"/>
          </a:solidFill>
          <a:ln w="9525">
            <a:solidFill>
              <a:srgbClr val="000000"/>
            </a:solidFill>
            <a:miter lim="800000"/>
            <a:headEnd/>
            <a:tailEnd/>
          </a:ln>
        </p:spPr>
        <p:txBody>
          <a:bodyPr/>
          <a:lstStyle/>
          <a:p>
            <a:pPr algn="ctr" eaLnBrk="0" hangingPunct="0"/>
            <a:r>
              <a:rPr kumimoji="0" lang="zh-TW" altLang="en-US" sz="2400">
                <a:latin typeface="Courier New" pitchFamily="49" charset="0"/>
              </a:rPr>
              <a:t>若</a:t>
            </a:r>
            <a:r>
              <a:rPr kumimoji="0" lang="en-US" altLang="zh-TW" sz="2400">
                <a:latin typeface="Courier New" pitchFamily="49" charset="0"/>
              </a:rPr>
              <a:t>i</a:t>
            </a:r>
            <a:r>
              <a:rPr kumimoji="0" lang="zh-TW" altLang="en-US" sz="2400">
                <a:latin typeface="Courier New" pitchFamily="49" charset="0"/>
              </a:rPr>
              <a:t>是單數</a:t>
            </a:r>
            <a:r>
              <a:rPr kumimoji="0" lang="en-US" altLang="zh-TW" sz="2400">
                <a:latin typeface="Courier New" pitchFamily="49" charset="0"/>
              </a:rPr>
              <a:t>,</a:t>
            </a:r>
            <a:r>
              <a:rPr kumimoji="0" lang="zh-TW" altLang="en-US" sz="2400">
                <a:latin typeface="Courier New" pitchFamily="49" charset="0"/>
              </a:rPr>
              <a:t>則略過</a:t>
            </a:r>
          </a:p>
        </p:txBody>
      </p:sp>
      <p:sp>
        <p:nvSpPr>
          <p:cNvPr id="202763" name="AutoShape 11"/>
          <p:cNvSpPr>
            <a:spLocks/>
          </p:cNvSpPr>
          <p:nvPr/>
        </p:nvSpPr>
        <p:spPr bwMode="auto">
          <a:xfrm>
            <a:off x="3563938" y="5446713"/>
            <a:ext cx="1585912" cy="574675"/>
          </a:xfrm>
          <a:prstGeom prst="borderCallout1">
            <a:avLst>
              <a:gd name="adj1" fmla="val 19889"/>
              <a:gd name="adj2" fmla="val -4806"/>
              <a:gd name="adj3" fmla="val -187569"/>
              <a:gd name="adj4" fmla="val -42241"/>
            </a:avLst>
          </a:prstGeom>
          <a:solidFill>
            <a:srgbClr val="FFFFFF"/>
          </a:solidFill>
          <a:ln w="9525">
            <a:solidFill>
              <a:srgbClr val="000000"/>
            </a:solidFill>
            <a:miter lim="800000"/>
            <a:headEnd/>
            <a:tailEnd/>
          </a:ln>
        </p:spPr>
        <p:txBody>
          <a:bodyPr/>
          <a:lstStyle/>
          <a:p>
            <a:pPr algn="ctr" eaLnBrk="0" hangingPunct="0"/>
            <a:r>
              <a:rPr kumimoji="0" lang="zh-TW" altLang="en-US" sz="2400">
                <a:latin typeface="Courier New" pitchFamily="49" charset="0"/>
              </a:rPr>
              <a:t>只加雙數</a:t>
            </a:r>
          </a:p>
        </p:txBody>
      </p:sp>
      <p:sp>
        <p:nvSpPr>
          <p:cNvPr id="202764" name="Text Box 12"/>
          <p:cNvSpPr txBox="1">
            <a:spLocks noChangeArrowheads="1"/>
          </p:cNvSpPr>
          <p:nvPr/>
        </p:nvSpPr>
        <p:spPr bwMode="auto">
          <a:xfrm>
            <a:off x="2051050" y="3429000"/>
            <a:ext cx="4681538" cy="474663"/>
          </a:xfrm>
          <a:prstGeom prst="rect">
            <a:avLst/>
          </a:prstGeom>
          <a:noFill/>
          <a:ln w="9525">
            <a:noFill/>
            <a:miter lim="800000"/>
            <a:headEnd/>
            <a:tailEnd/>
          </a:ln>
        </p:spPr>
        <p:txBody>
          <a:bodyPr/>
          <a:lstStyle/>
          <a:p>
            <a:pPr eaLnBrk="0" hangingPunct="0"/>
            <a:r>
              <a:rPr kumimoji="0" lang="en-US" altLang="zh-TW" sz="2800">
                <a:latin typeface="Courier New" pitchFamily="49" charset="0"/>
                <a:ea typeface="標楷體" pitchFamily="65" charset="-120"/>
              </a:rPr>
              <a:t>if(i%2==1) </a:t>
            </a:r>
            <a:r>
              <a:rPr kumimoji="0" lang="en-US" altLang="zh-TW" sz="2800" i="1">
                <a:solidFill>
                  <a:srgbClr val="FF3300"/>
                </a:solidFill>
                <a:latin typeface="Courier New" pitchFamily="49" charset="0"/>
                <a:ea typeface="標楷體" pitchFamily="65" charset="-120"/>
              </a:rPr>
              <a:t>continue;</a:t>
            </a:r>
            <a:endParaRPr kumimoji="0" lang="en-US" altLang="zh-TW" sz="2800" i="1">
              <a:solidFill>
                <a:srgbClr val="FF3300"/>
              </a:solidFill>
              <a:latin typeface="Courier New" pitchFamily="49" charset="0"/>
            </a:endParaRPr>
          </a:p>
        </p:txBody>
      </p:sp>
      <p:sp>
        <p:nvSpPr>
          <p:cNvPr id="202765" name="AutoShape 13"/>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02766" name="Rectangle 14"/>
          <p:cNvSpPr>
            <a:spLocks noChangeArrowheads="1"/>
          </p:cNvSpPr>
          <p:nvPr/>
        </p:nvSpPr>
        <p:spPr bwMode="auto">
          <a:xfrm>
            <a:off x="1547813" y="3068638"/>
            <a:ext cx="5184775" cy="1728787"/>
          </a:xfrm>
          <a:prstGeom prst="rect">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2764"/>
                                        </p:tgtEl>
                                        <p:attrNameLst>
                                          <p:attrName>style.visibility</p:attrName>
                                        </p:attrNameLst>
                                      </p:cBhvr>
                                      <p:to>
                                        <p:strVal val="visible"/>
                                      </p:to>
                                    </p:set>
                                    <p:anim calcmode="lin" valueType="num">
                                      <p:cBhvr>
                                        <p:cTn id="7" dur="500" fill="hold"/>
                                        <p:tgtEl>
                                          <p:spTgt spid="202764"/>
                                        </p:tgtEl>
                                        <p:attrNameLst>
                                          <p:attrName>ppt_w</p:attrName>
                                        </p:attrNameLst>
                                      </p:cBhvr>
                                      <p:tavLst>
                                        <p:tav tm="0">
                                          <p:val>
                                            <p:fltVal val="0"/>
                                          </p:val>
                                        </p:tav>
                                        <p:tav tm="100000">
                                          <p:val>
                                            <p:strVal val="#ppt_w"/>
                                          </p:val>
                                        </p:tav>
                                      </p:tavLst>
                                    </p:anim>
                                    <p:anim calcmode="lin" valueType="num">
                                      <p:cBhvr>
                                        <p:cTn id="8" dur="500" fill="hold"/>
                                        <p:tgtEl>
                                          <p:spTgt spid="20276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202761"/>
                                        </p:tgtEl>
                                        <p:attrNameLst>
                                          <p:attrName>style.visibility</p:attrName>
                                        </p:attrNameLst>
                                      </p:cBhvr>
                                      <p:to>
                                        <p:strVal val="visible"/>
                                      </p:to>
                                    </p:set>
                                    <p:animEffect transition="in" filter="wipe(down)">
                                      <p:cBhvr>
                                        <p:cTn id="12" dur="500"/>
                                        <p:tgtEl>
                                          <p:spTgt spid="202761"/>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grpId="0" nodeType="clickEffect">
                                  <p:stCondLst>
                                    <p:cond delay="0"/>
                                  </p:stCondLst>
                                  <p:childTnLst>
                                    <p:set>
                                      <p:cBhvr>
                                        <p:cTn id="16" dur="1" fill="hold">
                                          <p:stCondLst>
                                            <p:cond delay="0"/>
                                          </p:stCondLst>
                                        </p:cTn>
                                        <p:tgtEl>
                                          <p:spTgt spid="202762"/>
                                        </p:tgtEl>
                                        <p:attrNameLst>
                                          <p:attrName>style.visibility</p:attrName>
                                        </p:attrNameLst>
                                      </p:cBhvr>
                                      <p:to>
                                        <p:strVal val="visible"/>
                                      </p:to>
                                    </p:set>
                                    <p:animEffect transition="in" filter="fade">
                                      <p:cBhvr>
                                        <p:cTn id="17" dur="1000"/>
                                        <p:tgtEl>
                                          <p:spTgt spid="202762"/>
                                        </p:tgtEl>
                                      </p:cBhvr>
                                    </p:animEffect>
                                    <p:anim calcmode="lin" valueType="num">
                                      <p:cBhvr>
                                        <p:cTn id="18" dur="1000" fill="hold"/>
                                        <p:tgtEl>
                                          <p:spTgt spid="202762"/>
                                        </p:tgtEl>
                                        <p:attrNameLst>
                                          <p:attrName>style.rotation</p:attrName>
                                        </p:attrNameLst>
                                      </p:cBhvr>
                                      <p:tavLst>
                                        <p:tav tm="0">
                                          <p:val>
                                            <p:fltVal val="720"/>
                                          </p:val>
                                        </p:tav>
                                        <p:tav tm="100000">
                                          <p:val>
                                            <p:fltVal val="0"/>
                                          </p:val>
                                        </p:tav>
                                      </p:tavLst>
                                    </p:anim>
                                    <p:anim calcmode="lin" valueType="num">
                                      <p:cBhvr>
                                        <p:cTn id="19" dur="1000" fill="hold"/>
                                        <p:tgtEl>
                                          <p:spTgt spid="202762"/>
                                        </p:tgtEl>
                                        <p:attrNameLst>
                                          <p:attrName>ppt_h</p:attrName>
                                        </p:attrNameLst>
                                      </p:cBhvr>
                                      <p:tavLst>
                                        <p:tav tm="0">
                                          <p:val>
                                            <p:fltVal val="0"/>
                                          </p:val>
                                        </p:tav>
                                        <p:tav tm="100000">
                                          <p:val>
                                            <p:strVal val="#ppt_h"/>
                                          </p:val>
                                        </p:tav>
                                      </p:tavLst>
                                    </p:anim>
                                    <p:anim calcmode="lin" valueType="num">
                                      <p:cBhvr>
                                        <p:cTn id="20" dur="1000" fill="hold"/>
                                        <p:tgtEl>
                                          <p:spTgt spid="202762"/>
                                        </p:tgtEl>
                                        <p:attrNameLst>
                                          <p:attrName>ppt_w</p:attrName>
                                        </p:attrNameLst>
                                      </p:cBhvr>
                                      <p:tavLst>
                                        <p:tav tm="0">
                                          <p:val>
                                            <p:fltVal val="0"/>
                                          </p:val>
                                        </p:tav>
                                        <p:tav tm="100000">
                                          <p:val>
                                            <p:strVal val="#ppt_w"/>
                                          </p:val>
                                        </p:tav>
                                      </p:tavLst>
                                    </p:anim>
                                  </p:childTnLst>
                                </p:cTn>
                              </p:par>
                              <p:par>
                                <p:cTn id="21" presetID="35" presetClass="entr" presetSubtype="0" fill="hold" grpId="0" nodeType="withEffect">
                                  <p:stCondLst>
                                    <p:cond delay="0"/>
                                  </p:stCondLst>
                                  <p:childTnLst>
                                    <p:set>
                                      <p:cBhvr>
                                        <p:cTn id="22" dur="1" fill="hold">
                                          <p:stCondLst>
                                            <p:cond delay="0"/>
                                          </p:stCondLst>
                                        </p:cTn>
                                        <p:tgtEl>
                                          <p:spTgt spid="202763"/>
                                        </p:tgtEl>
                                        <p:attrNameLst>
                                          <p:attrName>style.visibility</p:attrName>
                                        </p:attrNameLst>
                                      </p:cBhvr>
                                      <p:to>
                                        <p:strVal val="visible"/>
                                      </p:to>
                                    </p:set>
                                    <p:animEffect transition="in" filter="fade">
                                      <p:cBhvr>
                                        <p:cTn id="23" dur="1000"/>
                                        <p:tgtEl>
                                          <p:spTgt spid="202763"/>
                                        </p:tgtEl>
                                      </p:cBhvr>
                                    </p:animEffect>
                                    <p:anim calcmode="lin" valueType="num">
                                      <p:cBhvr>
                                        <p:cTn id="24" dur="1000" fill="hold"/>
                                        <p:tgtEl>
                                          <p:spTgt spid="202763"/>
                                        </p:tgtEl>
                                        <p:attrNameLst>
                                          <p:attrName>style.rotation</p:attrName>
                                        </p:attrNameLst>
                                      </p:cBhvr>
                                      <p:tavLst>
                                        <p:tav tm="0">
                                          <p:val>
                                            <p:fltVal val="720"/>
                                          </p:val>
                                        </p:tav>
                                        <p:tav tm="100000">
                                          <p:val>
                                            <p:fltVal val="0"/>
                                          </p:val>
                                        </p:tav>
                                      </p:tavLst>
                                    </p:anim>
                                    <p:anim calcmode="lin" valueType="num">
                                      <p:cBhvr>
                                        <p:cTn id="25" dur="1000" fill="hold"/>
                                        <p:tgtEl>
                                          <p:spTgt spid="202763"/>
                                        </p:tgtEl>
                                        <p:attrNameLst>
                                          <p:attrName>ppt_h</p:attrName>
                                        </p:attrNameLst>
                                      </p:cBhvr>
                                      <p:tavLst>
                                        <p:tav tm="0">
                                          <p:val>
                                            <p:fltVal val="0"/>
                                          </p:val>
                                        </p:tav>
                                        <p:tav tm="100000">
                                          <p:val>
                                            <p:strVal val="#ppt_h"/>
                                          </p:val>
                                        </p:tav>
                                      </p:tavLst>
                                    </p:anim>
                                    <p:anim calcmode="lin" valueType="num">
                                      <p:cBhvr>
                                        <p:cTn id="26" dur="1000" fill="hold"/>
                                        <p:tgtEl>
                                          <p:spTgt spid="202763"/>
                                        </p:tgtEl>
                                        <p:attrNameLst>
                                          <p:attrName>ppt_w</p:attrName>
                                        </p:attrNameLst>
                                      </p:cBhvr>
                                      <p:tavLst>
                                        <p:tav tm="0">
                                          <p:val>
                                            <p:fltVal val="0"/>
                                          </p:val>
                                        </p:tav>
                                        <p:tav tm="100000">
                                          <p:val>
                                            <p:strVal val="#ppt_w"/>
                                          </p:val>
                                        </p:tav>
                                      </p:tavLst>
                                    </p:anim>
                                  </p:childTnLst>
                                </p:cTn>
                              </p:par>
                            </p:childTnLst>
                          </p:cTn>
                        </p:par>
                        <p:par>
                          <p:cTn id="27" fill="hold">
                            <p:stCondLst>
                              <p:cond delay="1000"/>
                            </p:stCondLst>
                            <p:childTnLst>
                              <p:par>
                                <p:cTn id="28" presetID="23" presetClass="entr" presetSubtype="16" fill="hold" grpId="0" nodeType="afterEffect">
                                  <p:stCondLst>
                                    <p:cond delay="0"/>
                                  </p:stCondLst>
                                  <p:childTnLst>
                                    <p:set>
                                      <p:cBhvr>
                                        <p:cTn id="29" dur="1" fill="hold">
                                          <p:stCondLst>
                                            <p:cond delay="0"/>
                                          </p:stCondLst>
                                        </p:cTn>
                                        <p:tgtEl>
                                          <p:spTgt spid="202757"/>
                                        </p:tgtEl>
                                        <p:attrNameLst>
                                          <p:attrName>style.visibility</p:attrName>
                                        </p:attrNameLst>
                                      </p:cBhvr>
                                      <p:to>
                                        <p:strVal val="visible"/>
                                      </p:to>
                                    </p:set>
                                    <p:anim calcmode="lin" valueType="num">
                                      <p:cBhvr>
                                        <p:cTn id="30" dur="500" fill="hold"/>
                                        <p:tgtEl>
                                          <p:spTgt spid="202757"/>
                                        </p:tgtEl>
                                        <p:attrNameLst>
                                          <p:attrName>ppt_w</p:attrName>
                                        </p:attrNameLst>
                                      </p:cBhvr>
                                      <p:tavLst>
                                        <p:tav tm="0">
                                          <p:val>
                                            <p:fltVal val="0"/>
                                          </p:val>
                                        </p:tav>
                                        <p:tav tm="100000">
                                          <p:val>
                                            <p:strVal val="#ppt_w"/>
                                          </p:val>
                                        </p:tav>
                                      </p:tavLst>
                                    </p:anim>
                                    <p:anim calcmode="lin" valueType="num">
                                      <p:cBhvr>
                                        <p:cTn id="31" dur="500" fill="hold"/>
                                        <p:tgtEl>
                                          <p:spTgt spid="2027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7" grpId="0" animBg="1"/>
      <p:bldP spid="202761" grpId="0" animBg="1"/>
      <p:bldP spid="202762" grpId="0" animBg="1"/>
      <p:bldP spid="202763" grpId="0" animBg="1"/>
      <p:bldP spid="2027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BB5D207C-77BC-48E9-8BB5-AA1E12C69321}" type="slidenum">
              <a:rPr lang="en-US" altLang="zh-TW"/>
              <a:pPr/>
              <a:t>14</a:t>
            </a:fld>
            <a:endParaRPr lang="en-US" altLang="zh-TW"/>
          </a:p>
        </p:txBody>
      </p:sp>
      <p:sp>
        <p:nvSpPr>
          <p:cNvPr id="28675" name="Rectangle 3"/>
          <p:cNvSpPr>
            <a:spLocks noChangeArrowheads="1"/>
          </p:cNvSpPr>
          <p:nvPr/>
        </p:nvSpPr>
        <p:spPr bwMode="auto">
          <a:xfrm>
            <a:off x="1066800" y="1828800"/>
            <a:ext cx="7537450" cy="2320925"/>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b="1">
                <a:ea typeface="標楷體" pitchFamily="65" charset="-120"/>
              </a:rPr>
              <a:t>Ch1_5  ─</a:t>
            </a:r>
            <a:r>
              <a:rPr lang="zh-TW" altLang="en-US" sz="2800" b="1">
                <a:latin typeface="標楷體" pitchFamily="65" charset="-120"/>
                <a:ea typeface="標楷體" pitchFamily="65" charset="-120"/>
              </a:rPr>
              <a:t>定義字串或字元</a:t>
            </a:r>
            <a:endParaRPr lang="zh-TW" altLang="en-US" sz="2800" b="1">
              <a:ea typeface="標楷體" pitchFamily="65" charset="-120"/>
            </a:endParaRPr>
          </a:p>
          <a:p>
            <a:pPr marL="609600" indent="-609600">
              <a:lnSpc>
                <a:spcPct val="90000"/>
              </a:lnSpc>
              <a:spcBef>
                <a:spcPct val="20000"/>
              </a:spcBef>
            </a:pPr>
            <a:r>
              <a:rPr lang="en-US" altLang="zh-TW" sz="2800">
                <a:latin typeface="Courier New" pitchFamily="49" charset="0"/>
                <a:ea typeface="標楷體" pitchFamily="65" charset="-120"/>
              </a:rPr>
              <a:t>1 #include&lt;stdio.h&gt;</a:t>
            </a:r>
          </a:p>
          <a:p>
            <a:pPr marL="609600" indent="-609600">
              <a:lnSpc>
                <a:spcPct val="90000"/>
              </a:lnSpc>
              <a:spcBef>
                <a:spcPct val="20000"/>
              </a:spcBef>
            </a:pPr>
            <a:r>
              <a:rPr lang="en-US" altLang="zh-TW" sz="2800">
                <a:latin typeface="Courier New" pitchFamily="49" charset="0"/>
                <a:ea typeface="標楷體" pitchFamily="65" charset="-120"/>
              </a:rPr>
              <a:t>2 </a:t>
            </a:r>
            <a:r>
              <a:rPr lang="en-US" altLang="zh-TW" sz="2800">
                <a:solidFill>
                  <a:srgbClr val="FF3300"/>
                </a:solidFill>
                <a:latin typeface="Courier New" pitchFamily="49" charset="0"/>
                <a:ea typeface="標楷體" pitchFamily="65" charset="-120"/>
              </a:rPr>
              <a:t>#define S</a:t>
            </a:r>
            <a:r>
              <a:rPr lang="en-US" altLang="zh-TW" sz="2800">
                <a:latin typeface="Courier New" pitchFamily="49" charset="0"/>
                <a:ea typeface="標楷體" pitchFamily="65" charset="-120"/>
              </a:rPr>
              <a:t> "The abbreviation is "</a:t>
            </a:r>
          </a:p>
          <a:p>
            <a:pPr marL="609600" indent="-609600">
              <a:lnSpc>
                <a:spcPct val="90000"/>
              </a:lnSpc>
              <a:spcBef>
                <a:spcPct val="20000"/>
              </a:spcBef>
            </a:pPr>
            <a:r>
              <a:rPr lang="en-US" altLang="zh-TW" sz="2800">
                <a:latin typeface="Courier New" pitchFamily="49" charset="0"/>
                <a:ea typeface="標楷體" pitchFamily="65" charset="-120"/>
              </a:rPr>
              <a:t>3 </a:t>
            </a:r>
            <a:r>
              <a:rPr lang="en-US" altLang="zh-TW" sz="2800">
                <a:solidFill>
                  <a:srgbClr val="FF3300"/>
                </a:solidFill>
                <a:latin typeface="Courier New" pitchFamily="49" charset="0"/>
                <a:ea typeface="標楷體" pitchFamily="65" charset="-120"/>
              </a:rPr>
              <a:t>#define C</a:t>
            </a:r>
            <a:r>
              <a:rPr lang="en-US" altLang="zh-TW" sz="2800">
                <a:latin typeface="Courier New" pitchFamily="49" charset="0"/>
                <a:ea typeface="標楷體" pitchFamily="65" charset="-120"/>
              </a:rPr>
              <a:t> 'n'</a:t>
            </a:r>
            <a:r>
              <a:rPr lang="en-US" altLang="zh-TW" sz="2800">
                <a:ea typeface="標楷體" pitchFamily="65" charset="-120"/>
              </a:rPr>
              <a:t> </a:t>
            </a:r>
          </a:p>
        </p:txBody>
      </p:sp>
      <p:sp>
        <p:nvSpPr>
          <p:cNvPr id="28678" name="Rectangle 6"/>
          <p:cNvSpPr>
            <a:spLocks noChangeArrowheads="1"/>
          </p:cNvSpPr>
          <p:nvPr/>
        </p:nvSpPr>
        <p:spPr bwMode="auto">
          <a:xfrm>
            <a:off x="2268538" y="5445125"/>
            <a:ext cx="5040312" cy="779463"/>
          </a:xfrm>
          <a:prstGeom prst="rect">
            <a:avLst/>
          </a:prstGeom>
          <a:noFill/>
          <a:ln w="9525">
            <a:solidFill>
              <a:schemeClr val="tx1"/>
            </a:solidFill>
            <a:miter lim="800000"/>
            <a:headEnd/>
            <a:tailEnd/>
          </a:ln>
          <a:effectLst/>
        </p:spPr>
        <p:txBody>
          <a:bodyPr wrap="none" anchor="ctr"/>
          <a:lstStyle/>
          <a:p>
            <a:pPr eaLnBrk="0" hangingPunct="0"/>
            <a:r>
              <a:rPr lang="en-US" altLang="zh-TW" sz="2400" u="sng">
                <a:latin typeface="Verdana" pitchFamily="34" charset="0"/>
                <a:ea typeface="標楷體" pitchFamily="65" charset="-120"/>
              </a:rPr>
              <a:t>The abbreviation is</a:t>
            </a:r>
            <a:r>
              <a:rPr lang="en-US" altLang="zh-TW" sz="2400">
                <a:latin typeface="Verdana" pitchFamily="34" charset="0"/>
                <a:ea typeface="標楷體" pitchFamily="65" charset="-120"/>
              </a:rPr>
              <a:t> </a:t>
            </a:r>
            <a:r>
              <a:rPr lang="en-US" altLang="zh-TW" sz="2400">
                <a:solidFill>
                  <a:srgbClr val="FF3300"/>
                </a:solidFill>
                <a:latin typeface="Verdana" pitchFamily="34" charset="0"/>
                <a:ea typeface="標楷體" pitchFamily="65" charset="-120"/>
              </a:rPr>
              <a:t>n</a:t>
            </a:r>
            <a:r>
              <a:rPr lang="en-US" altLang="zh-TW" sz="2400">
                <a:latin typeface="Verdana" pitchFamily="34" charset="0"/>
                <a:ea typeface="標楷體" pitchFamily="65" charset="-120"/>
              </a:rPr>
              <a:t>.</a:t>
            </a:r>
          </a:p>
        </p:txBody>
      </p:sp>
      <p:sp>
        <p:nvSpPr>
          <p:cNvPr id="28679" name="Rectangle 7"/>
          <p:cNvSpPr>
            <a:spLocks noGrp="1" noChangeArrowheads="1"/>
          </p:cNvSpPr>
          <p:nvPr>
            <p:ph type="title"/>
          </p:nvPr>
        </p:nvSpPr>
        <p:spPr/>
        <p:txBody>
          <a:bodyPr/>
          <a:lstStyle/>
          <a:p>
            <a:r>
              <a:rPr lang="en-US" altLang="zh-TW" sz="3600"/>
              <a:t>Ch1_5 </a:t>
            </a:r>
            <a:r>
              <a:rPr lang="en-US" altLang="zh-TW" sz="3800" b="1">
                <a:solidFill>
                  <a:schemeClr val="tx1"/>
                </a:solidFill>
              </a:rPr>
              <a:t>#define</a:t>
            </a:r>
            <a:r>
              <a:rPr lang="zh-TW" altLang="en-US" sz="3800" b="1">
                <a:solidFill>
                  <a:schemeClr val="tx1"/>
                </a:solidFill>
              </a:rPr>
              <a:t>之應用</a:t>
            </a:r>
          </a:p>
        </p:txBody>
      </p:sp>
      <p:sp>
        <p:nvSpPr>
          <p:cNvPr id="28681" name="AutoShape 9"/>
          <p:cNvSpPr>
            <a:spLocks/>
          </p:cNvSpPr>
          <p:nvPr/>
        </p:nvSpPr>
        <p:spPr bwMode="auto">
          <a:xfrm>
            <a:off x="7113588" y="3581400"/>
            <a:ext cx="914400" cy="609600"/>
          </a:xfrm>
          <a:prstGeom prst="borderCallout1">
            <a:avLst>
              <a:gd name="adj1" fmla="val 18750"/>
              <a:gd name="adj2" fmla="val -8333"/>
              <a:gd name="adj3" fmla="val 160676"/>
              <a:gd name="adj4" fmla="val -108333"/>
            </a:avLst>
          </a:prstGeom>
          <a:noFill/>
          <a:ln w="9525">
            <a:solidFill>
              <a:schemeClr val="tx1"/>
            </a:solidFill>
            <a:miter lim="800000"/>
            <a:headEnd/>
            <a:tailEnd/>
          </a:ln>
          <a:effectLst/>
        </p:spPr>
        <p:txBody>
          <a:bodyPr/>
          <a:lstStyle/>
          <a:p>
            <a:pPr algn="ctr"/>
            <a:r>
              <a:rPr lang="zh-TW" altLang="en-US" sz="2400">
                <a:ea typeface="標楷體" pitchFamily="65" charset="-120"/>
              </a:rPr>
              <a:t>大寫</a:t>
            </a:r>
          </a:p>
        </p:txBody>
      </p:sp>
      <p:sp>
        <p:nvSpPr>
          <p:cNvPr id="28682" name="AutoShape 10"/>
          <p:cNvSpPr>
            <a:spLocks/>
          </p:cNvSpPr>
          <p:nvPr/>
        </p:nvSpPr>
        <p:spPr bwMode="auto">
          <a:xfrm>
            <a:off x="6659563" y="1700213"/>
            <a:ext cx="914400" cy="609600"/>
          </a:xfrm>
          <a:prstGeom prst="borderCallout1">
            <a:avLst>
              <a:gd name="adj1" fmla="val 18750"/>
              <a:gd name="adj2" fmla="val -8333"/>
              <a:gd name="adj3" fmla="val 182292"/>
              <a:gd name="adj4" fmla="val -133856"/>
            </a:avLst>
          </a:prstGeom>
          <a:noFill/>
          <a:ln w="9525">
            <a:solidFill>
              <a:schemeClr val="tx1"/>
            </a:solidFill>
            <a:miter lim="800000"/>
            <a:headEnd/>
            <a:tailEnd/>
          </a:ln>
          <a:effectLst/>
        </p:spPr>
        <p:txBody>
          <a:bodyPr/>
          <a:lstStyle/>
          <a:p>
            <a:pPr algn="ctr"/>
            <a:r>
              <a:rPr lang="zh-TW" altLang="en-US" sz="2400">
                <a:ea typeface="標楷體" pitchFamily="65" charset="-120"/>
              </a:rPr>
              <a:t>簡寫</a:t>
            </a:r>
          </a:p>
        </p:txBody>
      </p:sp>
      <p:sp>
        <p:nvSpPr>
          <p:cNvPr id="28683" name="Rectangle 11"/>
          <p:cNvSpPr>
            <a:spLocks noChangeArrowheads="1"/>
          </p:cNvSpPr>
          <p:nvPr/>
        </p:nvSpPr>
        <p:spPr bwMode="auto">
          <a:xfrm>
            <a:off x="1066800" y="4005263"/>
            <a:ext cx="6313488" cy="1454150"/>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a:latin typeface="Courier New" pitchFamily="49" charset="0"/>
                <a:ea typeface="標楷體" pitchFamily="65" charset="-120"/>
              </a:rPr>
              <a:t>4 main(){</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5	 printf("</a:t>
            </a:r>
            <a:r>
              <a:rPr lang="en-US" altLang="zh-TW" sz="2800">
                <a:solidFill>
                  <a:srgbClr val="FF3300"/>
                </a:solidFill>
                <a:latin typeface="Courier New" pitchFamily="49" charset="0"/>
                <a:ea typeface="標楷體" pitchFamily="65" charset="-120"/>
              </a:rPr>
              <a:t>%s %c</a:t>
            </a:r>
            <a:r>
              <a:rPr lang="en-US" altLang="zh-TW" sz="2800">
                <a:latin typeface="Courier New" pitchFamily="49" charset="0"/>
                <a:ea typeface="標楷體" pitchFamily="65" charset="-120"/>
              </a:rPr>
              <a:t>.\n", </a:t>
            </a:r>
            <a:r>
              <a:rPr lang="en-US" altLang="zh-TW" sz="2800">
                <a:solidFill>
                  <a:srgbClr val="FF3300"/>
                </a:solidFill>
                <a:latin typeface="Courier New" pitchFamily="49" charset="0"/>
                <a:ea typeface="標楷體" pitchFamily="65" charset="-120"/>
              </a:rPr>
              <a:t>S,C</a:t>
            </a:r>
            <a:r>
              <a:rPr lang="en-US" altLang="zh-TW" sz="2800">
                <a:latin typeface="Courier New" pitchFamily="49" charset="0"/>
                <a:ea typeface="標楷體" pitchFamily="65" charset="-120"/>
              </a:rPr>
              <a:t>);</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6 }</a:t>
            </a:r>
            <a:r>
              <a:rPr lang="en-US" altLang="zh-TW" sz="2400">
                <a:ea typeface="標楷體" pitchFamily="65" charset="-120"/>
              </a:rPr>
              <a:t> </a:t>
            </a:r>
          </a:p>
        </p:txBody>
      </p:sp>
      <p:sp>
        <p:nvSpPr>
          <p:cNvPr id="28684" name="Freeform 12"/>
          <p:cNvSpPr>
            <a:spLocks/>
          </p:cNvSpPr>
          <p:nvPr/>
        </p:nvSpPr>
        <p:spPr bwMode="auto">
          <a:xfrm>
            <a:off x="4787900" y="3716338"/>
            <a:ext cx="1655763" cy="720725"/>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0000FF"/>
            </a:solidFill>
            <a:prstDash val="dash"/>
            <a:round/>
            <a:headEnd type="none" w="med" len="med"/>
            <a:tailEnd type="triangle" w="med" len="med"/>
          </a:ln>
          <a:effectLst/>
        </p:spPr>
        <p:txBody>
          <a:bodyPr wrap="none"/>
          <a:lstStyle/>
          <a:p>
            <a:endParaRPr lang="zh-TW" altLang="en-US"/>
          </a:p>
        </p:txBody>
      </p:sp>
      <p:sp>
        <p:nvSpPr>
          <p:cNvPr id="28685" name="Freeform 13"/>
          <p:cNvSpPr>
            <a:spLocks/>
          </p:cNvSpPr>
          <p:nvPr/>
        </p:nvSpPr>
        <p:spPr bwMode="auto">
          <a:xfrm>
            <a:off x="3852863" y="3752850"/>
            <a:ext cx="2232025" cy="719138"/>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FF3300"/>
            </a:solidFill>
            <a:prstDash val="dash"/>
            <a:round/>
            <a:headEnd type="none" w="med" len="med"/>
            <a:tailEnd type="triangle" w="med" len="med"/>
          </a:ln>
          <a:effectLst/>
        </p:spPr>
        <p:txBody>
          <a:bodyPr wrap="none"/>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8682"/>
                                        </p:tgtEl>
                                        <p:attrNameLst>
                                          <p:attrName>style.visibility</p:attrName>
                                        </p:attrNameLst>
                                      </p:cBhvr>
                                      <p:to>
                                        <p:strVal val="visible"/>
                                      </p:to>
                                    </p:set>
                                    <p:animEffect transition="in" filter="fade">
                                      <p:cBhvr>
                                        <p:cTn id="7" dur="1000"/>
                                        <p:tgtEl>
                                          <p:spTgt spid="28682"/>
                                        </p:tgtEl>
                                      </p:cBhvr>
                                    </p:animEffect>
                                    <p:anim calcmode="lin" valueType="num">
                                      <p:cBhvr>
                                        <p:cTn id="8" dur="1000" fill="hold"/>
                                        <p:tgtEl>
                                          <p:spTgt spid="28682"/>
                                        </p:tgtEl>
                                        <p:attrNameLst>
                                          <p:attrName>style.rotation</p:attrName>
                                        </p:attrNameLst>
                                      </p:cBhvr>
                                      <p:tavLst>
                                        <p:tav tm="0">
                                          <p:val>
                                            <p:fltVal val="720"/>
                                          </p:val>
                                        </p:tav>
                                        <p:tav tm="100000">
                                          <p:val>
                                            <p:fltVal val="0"/>
                                          </p:val>
                                        </p:tav>
                                      </p:tavLst>
                                    </p:anim>
                                    <p:anim calcmode="lin" valueType="num">
                                      <p:cBhvr>
                                        <p:cTn id="9" dur="1000" fill="hold"/>
                                        <p:tgtEl>
                                          <p:spTgt spid="28682"/>
                                        </p:tgtEl>
                                        <p:attrNameLst>
                                          <p:attrName>ppt_h</p:attrName>
                                        </p:attrNameLst>
                                      </p:cBhvr>
                                      <p:tavLst>
                                        <p:tav tm="0">
                                          <p:val>
                                            <p:fltVal val="0"/>
                                          </p:val>
                                        </p:tav>
                                        <p:tav tm="100000">
                                          <p:val>
                                            <p:strVal val="#ppt_h"/>
                                          </p:val>
                                        </p:tav>
                                      </p:tavLst>
                                    </p:anim>
                                    <p:anim calcmode="lin" valueType="num">
                                      <p:cBhvr>
                                        <p:cTn id="10" dur="1000" fill="hold"/>
                                        <p:tgtEl>
                                          <p:spTgt spid="2868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28683"/>
                                        </p:tgtEl>
                                        <p:attrNameLst>
                                          <p:attrName>style.visibility</p:attrName>
                                        </p:attrNameLst>
                                      </p:cBhvr>
                                      <p:to>
                                        <p:strVal val="visible"/>
                                      </p:to>
                                    </p:set>
                                    <p:anim calcmode="lin" valueType="num">
                                      <p:cBhvr>
                                        <p:cTn id="15" dur="500" fill="hold"/>
                                        <p:tgtEl>
                                          <p:spTgt spid="28683"/>
                                        </p:tgtEl>
                                        <p:attrNameLst>
                                          <p:attrName>ppt_w</p:attrName>
                                        </p:attrNameLst>
                                      </p:cBhvr>
                                      <p:tavLst>
                                        <p:tav tm="0">
                                          <p:val>
                                            <p:fltVal val="0"/>
                                          </p:val>
                                        </p:tav>
                                        <p:tav tm="100000">
                                          <p:val>
                                            <p:strVal val="#ppt_w"/>
                                          </p:val>
                                        </p:tav>
                                      </p:tavLst>
                                    </p:anim>
                                    <p:anim calcmode="lin" valueType="num">
                                      <p:cBhvr>
                                        <p:cTn id="16" dur="500" fill="hold"/>
                                        <p:tgtEl>
                                          <p:spTgt spid="28683"/>
                                        </p:tgtEl>
                                        <p:attrNameLst>
                                          <p:attrName>ppt_h</p:attrName>
                                        </p:attrNameLst>
                                      </p:cBhvr>
                                      <p:tavLst>
                                        <p:tav tm="0">
                                          <p:val>
                                            <p:fltVal val="0"/>
                                          </p:val>
                                        </p:tav>
                                        <p:tav tm="100000">
                                          <p:val>
                                            <p:strVal val="#ppt_h"/>
                                          </p:val>
                                        </p:tav>
                                      </p:tavLst>
                                    </p:anim>
                                  </p:childTnLst>
                                </p:cTn>
                              </p:par>
                            </p:childTnLst>
                          </p:cTn>
                        </p:par>
                        <p:par>
                          <p:cTn id="17" fill="hold">
                            <p:stCondLst>
                              <p:cond delay="500"/>
                            </p:stCondLst>
                            <p:childTnLst>
                              <p:par>
                                <p:cTn id="18" presetID="35" presetClass="entr" presetSubtype="0" fill="hold" grpId="0" nodeType="afterEffect">
                                  <p:stCondLst>
                                    <p:cond delay="0"/>
                                  </p:stCondLst>
                                  <p:childTnLst>
                                    <p:set>
                                      <p:cBhvr>
                                        <p:cTn id="19" dur="1" fill="hold">
                                          <p:stCondLst>
                                            <p:cond delay="0"/>
                                          </p:stCondLst>
                                        </p:cTn>
                                        <p:tgtEl>
                                          <p:spTgt spid="28681"/>
                                        </p:tgtEl>
                                        <p:attrNameLst>
                                          <p:attrName>style.visibility</p:attrName>
                                        </p:attrNameLst>
                                      </p:cBhvr>
                                      <p:to>
                                        <p:strVal val="visible"/>
                                      </p:to>
                                    </p:set>
                                    <p:animEffect transition="in" filter="fade">
                                      <p:cBhvr>
                                        <p:cTn id="20" dur="1000"/>
                                        <p:tgtEl>
                                          <p:spTgt spid="28681"/>
                                        </p:tgtEl>
                                      </p:cBhvr>
                                    </p:animEffect>
                                    <p:anim calcmode="lin" valueType="num">
                                      <p:cBhvr>
                                        <p:cTn id="21" dur="1000" fill="hold"/>
                                        <p:tgtEl>
                                          <p:spTgt spid="28681"/>
                                        </p:tgtEl>
                                        <p:attrNameLst>
                                          <p:attrName>style.rotation</p:attrName>
                                        </p:attrNameLst>
                                      </p:cBhvr>
                                      <p:tavLst>
                                        <p:tav tm="0">
                                          <p:val>
                                            <p:fltVal val="720"/>
                                          </p:val>
                                        </p:tav>
                                        <p:tav tm="100000">
                                          <p:val>
                                            <p:fltVal val="0"/>
                                          </p:val>
                                        </p:tav>
                                      </p:tavLst>
                                    </p:anim>
                                    <p:anim calcmode="lin" valueType="num">
                                      <p:cBhvr>
                                        <p:cTn id="22" dur="1000" fill="hold"/>
                                        <p:tgtEl>
                                          <p:spTgt spid="28681"/>
                                        </p:tgtEl>
                                        <p:attrNameLst>
                                          <p:attrName>ppt_h</p:attrName>
                                        </p:attrNameLst>
                                      </p:cBhvr>
                                      <p:tavLst>
                                        <p:tav tm="0">
                                          <p:val>
                                            <p:fltVal val="0"/>
                                          </p:val>
                                        </p:tav>
                                        <p:tav tm="100000">
                                          <p:val>
                                            <p:strVal val="#ppt_h"/>
                                          </p:val>
                                        </p:tav>
                                      </p:tavLst>
                                    </p:anim>
                                    <p:anim calcmode="lin" valueType="num">
                                      <p:cBhvr>
                                        <p:cTn id="23" dur="1000" fill="hold"/>
                                        <p:tgtEl>
                                          <p:spTgt spid="28681"/>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28678"/>
                                        </p:tgtEl>
                                        <p:attrNameLst>
                                          <p:attrName>style.visibility</p:attrName>
                                        </p:attrNameLst>
                                      </p:cBhvr>
                                      <p:to>
                                        <p:strVal val="visible"/>
                                      </p:to>
                                    </p:set>
                                    <p:anim calcmode="lin" valueType="num">
                                      <p:cBhvr>
                                        <p:cTn id="28" dur="500" fill="hold"/>
                                        <p:tgtEl>
                                          <p:spTgt spid="28678"/>
                                        </p:tgtEl>
                                        <p:attrNameLst>
                                          <p:attrName>ppt_w</p:attrName>
                                        </p:attrNameLst>
                                      </p:cBhvr>
                                      <p:tavLst>
                                        <p:tav tm="0">
                                          <p:val>
                                            <p:fltVal val="0"/>
                                          </p:val>
                                        </p:tav>
                                        <p:tav tm="100000">
                                          <p:val>
                                            <p:strVal val="#ppt_w"/>
                                          </p:val>
                                        </p:tav>
                                      </p:tavLst>
                                    </p:anim>
                                    <p:anim calcmode="lin" valueType="num">
                                      <p:cBhvr>
                                        <p:cTn id="29" dur="500" fill="hold"/>
                                        <p:tgtEl>
                                          <p:spTgt spid="28678"/>
                                        </p:tgtEl>
                                        <p:attrNameLst>
                                          <p:attrName>ppt_h</p:attrName>
                                        </p:attrNameLst>
                                      </p:cBhvr>
                                      <p:tavLst>
                                        <p:tav tm="0">
                                          <p:val>
                                            <p:fltVal val="0"/>
                                          </p:val>
                                        </p:tav>
                                        <p:tav tm="100000">
                                          <p:val>
                                            <p:strVal val="#ppt_h"/>
                                          </p:val>
                                        </p:tav>
                                      </p:tavLst>
                                    </p:anim>
                                  </p:childTnLst>
                                </p:cTn>
                              </p:par>
                              <p:par>
                                <p:cTn id="30" presetID="22" presetClass="entr" presetSubtype="2" fill="hold" grpId="0" nodeType="withEffect">
                                  <p:stCondLst>
                                    <p:cond delay="0"/>
                                  </p:stCondLst>
                                  <p:childTnLst>
                                    <p:set>
                                      <p:cBhvr>
                                        <p:cTn id="31" dur="1" fill="hold">
                                          <p:stCondLst>
                                            <p:cond delay="0"/>
                                          </p:stCondLst>
                                        </p:cTn>
                                        <p:tgtEl>
                                          <p:spTgt spid="28685"/>
                                        </p:tgtEl>
                                        <p:attrNameLst>
                                          <p:attrName>style.visibility</p:attrName>
                                        </p:attrNameLst>
                                      </p:cBhvr>
                                      <p:to>
                                        <p:strVal val="visible"/>
                                      </p:to>
                                    </p:set>
                                    <p:animEffect transition="in" filter="wipe(right)">
                                      <p:cBhvr>
                                        <p:cTn id="32" dur="500"/>
                                        <p:tgtEl>
                                          <p:spTgt spid="28685"/>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28684"/>
                                        </p:tgtEl>
                                        <p:attrNameLst>
                                          <p:attrName>style.visibility</p:attrName>
                                        </p:attrNameLst>
                                      </p:cBhvr>
                                      <p:to>
                                        <p:strVal val="visible"/>
                                      </p:to>
                                    </p:set>
                                    <p:animEffect transition="in" filter="wipe(right)">
                                      <p:cBhvr>
                                        <p:cTn id="35"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animBg="1"/>
      <p:bldP spid="28681" grpId="0" animBg="1"/>
      <p:bldP spid="28682" grpId="0" animBg="1"/>
      <p:bldP spid="28683" grpId="0"/>
      <p:bldP spid="28684" grpId="0" animBg="1"/>
      <p:bldP spid="28685"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033BB220-4D90-4F33-99FC-2FCA705D7F64}" type="slidenum">
              <a:rPr lang="en-US" altLang="zh-TW"/>
              <a:pPr/>
              <a:t>140</a:t>
            </a:fld>
            <a:endParaRPr lang="en-US" altLang="zh-TW"/>
          </a:p>
        </p:txBody>
      </p:sp>
      <p:sp>
        <p:nvSpPr>
          <p:cNvPr id="203778" name="Rectangle 2"/>
          <p:cNvSpPr>
            <a:spLocks noGrp="1" noChangeArrowheads="1"/>
          </p:cNvSpPr>
          <p:nvPr>
            <p:ph type="body" idx="1"/>
          </p:nvPr>
        </p:nvSpPr>
        <p:spPr>
          <a:xfrm>
            <a:off x="685800" y="1447800"/>
            <a:ext cx="7772400" cy="4645025"/>
          </a:xfrm>
        </p:spPr>
        <p:txBody>
          <a:bodyPr/>
          <a:lstStyle/>
          <a:p>
            <a:r>
              <a:rPr lang="en-US" altLang="zh-TW" sz="2400" dirty="0">
                <a:latin typeface="Arial" pitchFamily="34" charset="0"/>
                <a:cs typeface="Arial" pitchFamily="34" charset="0"/>
              </a:rPr>
              <a:t>break</a:t>
            </a:r>
            <a:r>
              <a:rPr lang="zh-TW" altLang="en-US" sz="2400" dirty="0">
                <a:latin typeface="Arial" pitchFamily="34" charset="0"/>
                <a:cs typeface="Arial" pitchFamily="34" charset="0"/>
              </a:rPr>
              <a:t>敘述有兩種用法：</a:t>
            </a:r>
          </a:p>
          <a:p>
            <a:pPr lvl="1"/>
            <a:r>
              <a:rPr lang="zh-TW" altLang="en-US" sz="2400" dirty="0">
                <a:latin typeface="Arial" pitchFamily="34" charset="0"/>
                <a:cs typeface="Arial" pitchFamily="34" charset="0"/>
              </a:rPr>
              <a:t>在</a:t>
            </a:r>
            <a:r>
              <a:rPr lang="en-US" altLang="zh-TW" sz="2400" dirty="0">
                <a:latin typeface="Arial" pitchFamily="34" charset="0"/>
                <a:cs typeface="Arial" pitchFamily="34" charset="0"/>
              </a:rPr>
              <a:t>switch</a:t>
            </a:r>
            <a:r>
              <a:rPr lang="zh-TW" altLang="en-US" sz="2400" dirty="0">
                <a:latin typeface="Arial" pitchFamily="34" charset="0"/>
                <a:cs typeface="Arial" pitchFamily="34" charset="0"/>
              </a:rPr>
              <a:t>敘述中扮演中斷</a:t>
            </a:r>
            <a:r>
              <a:rPr lang="en-US" altLang="zh-TW" sz="2400" dirty="0">
                <a:latin typeface="Arial" pitchFamily="34" charset="0"/>
                <a:cs typeface="Arial" pitchFamily="34" charset="0"/>
              </a:rPr>
              <a:t>case</a:t>
            </a:r>
            <a:r>
              <a:rPr lang="zh-TW" altLang="en-US" sz="2400" dirty="0">
                <a:latin typeface="Arial" pitchFamily="34" charset="0"/>
                <a:cs typeface="Arial" pitchFamily="34" charset="0"/>
              </a:rPr>
              <a:t>敘述的角色</a:t>
            </a:r>
          </a:p>
          <a:p>
            <a:pPr lvl="1"/>
            <a:r>
              <a:rPr lang="zh-TW" altLang="en-US" sz="2400" dirty="0">
                <a:latin typeface="Arial" pitchFamily="34" charset="0"/>
                <a:cs typeface="Arial" pitchFamily="34" charset="0"/>
              </a:rPr>
              <a:t>強迫中斷一般迴路敘述如：</a:t>
            </a:r>
            <a:r>
              <a:rPr lang="en-US" altLang="zh-TW" sz="2400" dirty="0">
                <a:latin typeface="Arial" pitchFamily="34" charset="0"/>
                <a:cs typeface="Arial" pitchFamily="34" charset="0"/>
              </a:rPr>
              <a:t>for</a:t>
            </a:r>
            <a:r>
              <a:rPr lang="zh-TW" altLang="en-US" sz="2400" dirty="0">
                <a:latin typeface="Arial" pitchFamily="34" charset="0"/>
                <a:cs typeface="Arial" pitchFamily="34" charset="0"/>
              </a:rPr>
              <a:t>、</a:t>
            </a:r>
            <a:r>
              <a:rPr lang="en-US" altLang="zh-TW" sz="2400" dirty="0">
                <a:latin typeface="Arial" pitchFamily="34" charset="0"/>
                <a:cs typeface="Arial" pitchFamily="34" charset="0"/>
              </a:rPr>
              <a:t>while</a:t>
            </a:r>
            <a:r>
              <a:rPr lang="zh-TW" altLang="en-US" sz="2400" dirty="0">
                <a:latin typeface="Arial" pitchFamily="34" charset="0"/>
                <a:cs typeface="Arial" pitchFamily="34" charset="0"/>
              </a:rPr>
              <a:t>和</a:t>
            </a:r>
            <a:r>
              <a:rPr lang="en-US" altLang="zh-TW" sz="2400" dirty="0">
                <a:latin typeface="Arial" pitchFamily="34" charset="0"/>
                <a:cs typeface="Arial" pitchFamily="34" charset="0"/>
              </a:rPr>
              <a:t>do-while</a:t>
            </a:r>
            <a:endParaRPr lang="en-US" altLang="zh-TW" sz="2000" dirty="0">
              <a:latin typeface="Arial" pitchFamily="34" charset="0"/>
              <a:cs typeface="Arial" pitchFamily="34" charset="0"/>
            </a:endParaRPr>
          </a:p>
          <a:p>
            <a:r>
              <a:rPr lang="zh-TW" altLang="en-US" sz="2400" dirty="0">
                <a:latin typeface="Arial" pitchFamily="34" charset="0"/>
                <a:cs typeface="Arial" pitchFamily="34" charset="0"/>
              </a:rPr>
              <a:t>語法 </a:t>
            </a:r>
          </a:p>
          <a:p>
            <a:pPr>
              <a:buFontTx/>
              <a:buNone/>
            </a:pPr>
            <a:r>
              <a:rPr lang="zh-TW" altLang="en-US" sz="2400" dirty="0">
                <a:latin typeface="Arial" pitchFamily="34" charset="0"/>
                <a:cs typeface="Arial" pitchFamily="34" charset="0"/>
              </a:rPr>
              <a:t>	</a:t>
            </a:r>
            <a:r>
              <a:rPr lang="en-US" altLang="zh-TW" sz="2400" dirty="0">
                <a:solidFill>
                  <a:srgbClr val="FF3300"/>
                </a:solidFill>
                <a:latin typeface="Arial" pitchFamily="34" charset="0"/>
                <a:cs typeface="Arial" pitchFamily="34" charset="0"/>
              </a:rPr>
              <a:t>for </a:t>
            </a:r>
            <a:r>
              <a:rPr lang="en-US" altLang="zh-TW" sz="2400" dirty="0">
                <a:latin typeface="Arial" pitchFamily="34" charset="0"/>
                <a:cs typeface="Arial" pitchFamily="34" charset="0"/>
              </a:rPr>
              <a:t>(</a:t>
            </a:r>
            <a:r>
              <a:rPr lang="en-US" altLang="zh-TW" sz="2400" dirty="0" err="1">
                <a:latin typeface="Arial" pitchFamily="34" charset="0"/>
                <a:cs typeface="Arial" pitchFamily="34" charset="0"/>
              </a:rPr>
              <a:t>i</a:t>
            </a:r>
            <a:r>
              <a:rPr lang="en-US" altLang="zh-TW" sz="2400" dirty="0">
                <a:latin typeface="Arial" pitchFamily="34" charset="0"/>
                <a:cs typeface="Arial" pitchFamily="34" charset="0"/>
              </a:rPr>
              <a:t>=0; </a:t>
            </a:r>
            <a:r>
              <a:rPr lang="en-US" altLang="zh-TW" sz="2400" dirty="0" err="1">
                <a:latin typeface="Arial" pitchFamily="34" charset="0"/>
                <a:cs typeface="Arial" pitchFamily="34" charset="0"/>
              </a:rPr>
              <a:t>i</a:t>
            </a:r>
            <a:r>
              <a:rPr lang="en-US" altLang="zh-TW" sz="2400" dirty="0">
                <a:latin typeface="Arial" pitchFamily="34" charset="0"/>
                <a:cs typeface="Arial" pitchFamily="34" charset="0"/>
              </a:rPr>
              <a:t>&lt;10; </a:t>
            </a:r>
            <a:r>
              <a:rPr lang="en-US" altLang="zh-TW" sz="2400" dirty="0" err="1">
                <a:latin typeface="Arial" pitchFamily="34" charset="0"/>
                <a:cs typeface="Arial" pitchFamily="34" charset="0"/>
              </a:rPr>
              <a:t>i</a:t>
            </a:r>
            <a:r>
              <a:rPr lang="en-US" altLang="zh-TW" sz="2400" dirty="0">
                <a:latin typeface="Arial" pitchFamily="34" charset="0"/>
                <a:cs typeface="Arial" pitchFamily="34" charset="0"/>
              </a:rPr>
              <a:t>++)</a:t>
            </a:r>
            <a:r>
              <a:rPr lang="en-US" altLang="zh-TW" sz="2400" dirty="0">
                <a:latin typeface="Arial" pitchFamily="34" charset="0"/>
                <a:ea typeface="新細明體" pitchFamily="18" charset="-120"/>
                <a:cs typeface="Arial" pitchFamily="34" charset="0"/>
              </a:rPr>
              <a:t>	</a:t>
            </a:r>
            <a:r>
              <a:rPr lang="en-US" altLang="zh-TW" sz="2400" dirty="0">
                <a:latin typeface="Arial" pitchFamily="34" charset="0"/>
                <a:cs typeface="Arial" pitchFamily="34" charset="0"/>
              </a:rPr>
              <a:t>{</a:t>
            </a:r>
            <a:r>
              <a:rPr lang="en-US" altLang="zh-TW" sz="2400" dirty="0">
                <a:latin typeface="Arial" pitchFamily="34" charset="0"/>
                <a:ea typeface="新細明體" pitchFamily="18" charset="-120"/>
                <a:cs typeface="Arial" pitchFamily="34" charset="0"/>
              </a:rPr>
              <a:t> </a:t>
            </a:r>
          </a:p>
          <a:p>
            <a:pPr>
              <a:buFontTx/>
              <a:buNone/>
            </a:pPr>
            <a:r>
              <a:rPr lang="en-US" altLang="zh-TW" sz="2400" dirty="0" smtClean="0">
                <a:latin typeface="Arial" pitchFamily="34" charset="0"/>
                <a:cs typeface="Arial" pitchFamily="34" charset="0"/>
              </a:rPr>
              <a:t>	       if (i%2==1) </a:t>
            </a:r>
            <a:r>
              <a:rPr lang="en-US" altLang="zh-TW" sz="2400" dirty="0" smtClean="0">
                <a:solidFill>
                  <a:srgbClr val="FF0000"/>
                </a:solidFill>
                <a:latin typeface="Arial" pitchFamily="34" charset="0"/>
                <a:cs typeface="Arial" pitchFamily="34" charset="0"/>
              </a:rPr>
              <a:t>continue</a:t>
            </a:r>
            <a:r>
              <a:rPr lang="en-US" altLang="zh-TW" sz="2400" dirty="0" smtClean="0">
                <a:latin typeface="Arial" pitchFamily="34" charset="0"/>
                <a:cs typeface="Arial" pitchFamily="34" charset="0"/>
              </a:rPr>
              <a:t>;</a:t>
            </a:r>
          </a:p>
          <a:p>
            <a:pPr>
              <a:buNone/>
            </a:pPr>
            <a:r>
              <a:rPr lang="en-US" altLang="zh-TW" sz="2400" dirty="0" smtClean="0">
                <a:latin typeface="Arial" pitchFamily="34" charset="0"/>
                <a:ea typeface="新細明體" pitchFamily="18" charset="-120"/>
                <a:cs typeface="Arial" pitchFamily="34" charset="0"/>
              </a:rPr>
              <a:t>	       sum += </a:t>
            </a:r>
            <a:r>
              <a:rPr lang="en-US" altLang="zh-TW" sz="2400" dirty="0" err="1" smtClean="0">
                <a:latin typeface="Arial" pitchFamily="34" charset="0"/>
                <a:ea typeface="新細明體" pitchFamily="18" charset="-120"/>
                <a:cs typeface="Arial" pitchFamily="34" charset="0"/>
              </a:rPr>
              <a:t>i</a:t>
            </a:r>
            <a:r>
              <a:rPr lang="en-US" altLang="zh-TW" sz="2400" dirty="0" smtClean="0">
                <a:latin typeface="Arial" pitchFamily="34" charset="0"/>
                <a:ea typeface="新細明體" pitchFamily="18" charset="-120"/>
                <a:cs typeface="Arial" pitchFamily="34" charset="0"/>
              </a:rPr>
              <a:t>;</a:t>
            </a:r>
          </a:p>
          <a:p>
            <a:pPr>
              <a:buFontTx/>
              <a:buNone/>
            </a:pPr>
            <a:r>
              <a:rPr lang="en-US" altLang="zh-TW" sz="2400" dirty="0">
                <a:latin typeface="Arial" pitchFamily="34" charset="0"/>
                <a:cs typeface="Arial" pitchFamily="34" charset="0"/>
              </a:rPr>
              <a:t>	       if (sum&gt;50</a:t>
            </a:r>
            <a:r>
              <a:rPr lang="en-US" altLang="zh-TW" sz="2400" dirty="0" smtClean="0">
                <a:latin typeface="Arial" pitchFamily="34" charset="0"/>
                <a:cs typeface="Arial" pitchFamily="34" charset="0"/>
              </a:rPr>
              <a:t>) </a:t>
            </a:r>
            <a:r>
              <a:rPr lang="en-US" altLang="zh-TW" sz="2400" dirty="0">
                <a:solidFill>
                  <a:srgbClr val="FF3300"/>
                </a:solidFill>
                <a:latin typeface="Arial" pitchFamily="34" charset="0"/>
                <a:cs typeface="Arial" pitchFamily="34" charset="0"/>
              </a:rPr>
              <a:t>break</a:t>
            </a:r>
            <a:r>
              <a:rPr lang="en-US" altLang="zh-TW" sz="2400" dirty="0" smtClean="0">
                <a:latin typeface="Arial" pitchFamily="34" charset="0"/>
                <a:cs typeface="Arial" pitchFamily="34" charset="0"/>
              </a:rPr>
              <a:t>;</a:t>
            </a:r>
            <a:endParaRPr lang="en-US" altLang="zh-TW" sz="2400" dirty="0">
              <a:latin typeface="Arial" pitchFamily="34" charset="0"/>
              <a:ea typeface="新細明體" pitchFamily="18" charset="-120"/>
              <a:cs typeface="Arial" pitchFamily="34" charset="0"/>
            </a:endParaRPr>
          </a:p>
          <a:p>
            <a:pPr>
              <a:buFontTx/>
              <a:buNone/>
            </a:pPr>
            <a:r>
              <a:rPr lang="en-US" altLang="zh-TW" sz="2400" dirty="0">
                <a:latin typeface="Arial" pitchFamily="34" charset="0"/>
                <a:ea typeface="新細明體" pitchFamily="18" charset="-120"/>
                <a:cs typeface="Arial" pitchFamily="34" charset="0"/>
              </a:rPr>
              <a:t>		      </a:t>
            </a:r>
            <a:r>
              <a:rPr lang="zh-TW" altLang="en-US" sz="2400" dirty="0">
                <a:latin typeface="Arial" pitchFamily="34" charset="0"/>
                <a:ea typeface="新細明體" pitchFamily="18" charset="-120"/>
                <a:cs typeface="Arial" pitchFamily="34" charset="0"/>
              </a:rPr>
              <a:t>．．．</a:t>
            </a:r>
          </a:p>
          <a:p>
            <a:pPr>
              <a:buFontTx/>
              <a:buNone/>
            </a:pPr>
            <a:r>
              <a:rPr lang="zh-TW" altLang="en-US" sz="2400" dirty="0">
                <a:latin typeface="Arial" pitchFamily="34" charset="0"/>
                <a:cs typeface="Arial" pitchFamily="34" charset="0"/>
              </a:rPr>
              <a:t>   	 </a:t>
            </a:r>
            <a:r>
              <a:rPr lang="en-US" altLang="zh-TW" sz="2400" dirty="0">
                <a:latin typeface="Arial" pitchFamily="34" charset="0"/>
                <a:cs typeface="Arial" pitchFamily="34" charset="0"/>
              </a:rPr>
              <a:t>}</a:t>
            </a:r>
          </a:p>
        </p:txBody>
      </p:sp>
      <p:sp>
        <p:nvSpPr>
          <p:cNvPr id="203779" name="Rectangle 3"/>
          <p:cNvSpPr>
            <a:spLocks noGrp="1" noChangeArrowheads="1"/>
          </p:cNvSpPr>
          <p:nvPr>
            <p:ph type="title"/>
          </p:nvPr>
        </p:nvSpPr>
        <p:spPr>
          <a:xfrm>
            <a:off x="838200" y="609600"/>
            <a:ext cx="7620000" cy="914400"/>
          </a:xfrm>
          <a:noFill/>
          <a:ln/>
        </p:spPr>
        <p:txBody>
          <a:bodyPr/>
          <a:lstStyle/>
          <a:p>
            <a:r>
              <a:rPr lang="en-US" altLang="zh-TW" sz="3600"/>
              <a:t> </a:t>
            </a:r>
            <a:r>
              <a:rPr lang="en-US" altLang="zh-TW" sz="3600">
                <a:solidFill>
                  <a:srgbClr val="FF3300"/>
                </a:solidFill>
              </a:rPr>
              <a:t>break</a:t>
            </a:r>
            <a:r>
              <a:rPr lang="zh-TW" altLang="en-US" sz="3600"/>
              <a:t>敘述 </a:t>
            </a:r>
          </a:p>
        </p:txBody>
      </p:sp>
      <p:grpSp>
        <p:nvGrpSpPr>
          <p:cNvPr id="203780" name="Group 4"/>
          <p:cNvGrpSpPr>
            <a:grpSpLocks/>
          </p:cNvGrpSpPr>
          <p:nvPr/>
        </p:nvGrpSpPr>
        <p:grpSpPr bwMode="auto">
          <a:xfrm>
            <a:off x="4355976" y="4797152"/>
            <a:ext cx="1008112" cy="1371600"/>
            <a:chOff x="2520" y="13680"/>
            <a:chExt cx="900" cy="1620"/>
          </a:xfrm>
        </p:grpSpPr>
        <p:sp>
          <p:nvSpPr>
            <p:cNvPr id="203781" name="Line 5"/>
            <p:cNvSpPr>
              <a:spLocks noChangeShapeType="1"/>
            </p:cNvSpPr>
            <p:nvPr/>
          </p:nvSpPr>
          <p:spPr bwMode="auto">
            <a:xfrm>
              <a:off x="2520" y="13680"/>
              <a:ext cx="900" cy="0"/>
            </a:xfrm>
            <a:prstGeom prst="line">
              <a:avLst/>
            </a:prstGeom>
            <a:noFill/>
            <a:ln w="38100">
              <a:solidFill>
                <a:srgbClr val="FF3300"/>
              </a:solidFill>
              <a:round/>
              <a:headEnd/>
              <a:tailEnd/>
            </a:ln>
            <a:effectLst/>
          </p:spPr>
          <p:txBody>
            <a:bodyPr/>
            <a:lstStyle/>
            <a:p>
              <a:endParaRPr lang="zh-TW" altLang="en-US"/>
            </a:p>
          </p:txBody>
        </p:sp>
        <p:sp>
          <p:nvSpPr>
            <p:cNvPr id="203782" name="Line 6"/>
            <p:cNvSpPr>
              <a:spLocks noChangeShapeType="1"/>
            </p:cNvSpPr>
            <p:nvPr/>
          </p:nvSpPr>
          <p:spPr bwMode="auto">
            <a:xfrm>
              <a:off x="3420" y="13680"/>
              <a:ext cx="0" cy="1620"/>
            </a:xfrm>
            <a:prstGeom prst="line">
              <a:avLst/>
            </a:prstGeom>
            <a:noFill/>
            <a:ln w="38100">
              <a:solidFill>
                <a:srgbClr val="FF3300"/>
              </a:solidFill>
              <a:round/>
              <a:headEnd/>
              <a:tailEnd/>
            </a:ln>
            <a:effectLst/>
          </p:spPr>
          <p:txBody>
            <a:bodyPr/>
            <a:lstStyle/>
            <a:p>
              <a:endParaRPr lang="zh-TW" altLang="en-US"/>
            </a:p>
          </p:txBody>
        </p:sp>
        <p:sp>
          <p:nvSpPr>
            <p:cNvPr id="203783" name="Line 7"/>
            <p:cNvSpPr>
              <a:spLocks noChangeShapeType="1"/>
            </p:cNvSpPr>
            <p:nvPr/>
          </p:nvSpPr>
          <p:spPr bwMode="auto">
            <a:xfrm flipH="1">
              <a:off x="2520" y="15300"/>
              <a:ext cx="900" cy="0"/>
            </a:xfrm>
            <a:prstGeom prst="line">
              <a:avLst/>
            </a:prstGeom>
            <a:noFill/>
            <a:ln w="38100">
              <a:solidFill>
                <a:srgbClr val="FF3300"/>
              </a:solidFill>
              <a:round/>
              <a:headEnd/>
              <a:tailEnd type="stealth" w="med" len="med"/>
            </a:ln>
            <a:effectLst/>
          </p:spPr>
          <p:txBody>
            <a:bodyPr/>
            <a:lstStyle/>
            <a:p>
              <a:endParaRPr lang="zh-TW" altLang="en-US"/>
            </a:p>
          </p:txBody>
        </p:sp>
      </p:grpSp>
      <p:sp>
        <p:nvSpPr>
          <p:cNvPr id="203785" name="Rectangle 9"/>
          <p:cNvSpPr>
            <a:spLocks noChangeArrowheads="1"/>
          </p:cNvSpPr>
          <p:nvPr/>
        </p:nvSpPr>
        <p:spPr bwMode="auto">
          <a:xfrm>
            <a:off x="5868144" y="5157192"/>
            <a:ext cx="1845377" cy="461665"/>
          </a:xfrm>
          <a:prstGeom prst="rect">
            <a:avLst/>
          </a:prstGeom>
          <a:noFill/>
          <a:ln w="9525">
            <a:noFill/>
            <a:miter lim="800000"/>
            <a:headEnd/>
            <a:tailEnd/>
          </a:ln>
          <a:effectLst/>
        </p:spPr>
        <p:txBody>
          <a:bodyPr wrap="none">
            <a:spAutoFit/>
          </a:bodyPr>
          <a:lstStyle/>
          <a:p>
            <a:r>
              <a:rPr lang="zh-TW" altLang="en-US" sz="2400" dirty="0">
                <a:solidFill>
                  <a:srgbClr val="FF3300"/>
                </a:solidFill>
                <a:latin typeface="Arial" pitchFamily="34" charset="0"/>
                <a:cs typeface="Arial" pitchFamily="34" charset="0"/>
              </a:rPr>
              <a:t>跳出</a:t>
            </a:r>
            <a:r>
              <a:rPr lang="en-US" altLang="zh-TW" sz="2400" dirty="0">
                <a:latin typeface="Arial" pitchFamily="34" charset="0"/>
                <a:cs typeface="Arial" pitchFamily="34" charset="0"/>
              </a:rPr>
              <a:t>for-loop</a:t>
            </a:r>
          </a:p>
        </p:txBody>
      </p:sp>
      <p:grpSp>
        <p:nvGrpSpPr>
          <p:cNvPr id="11" name="Group 9"/>
          <p:cNvGrpSpPr>
            <a:grpSpLocks/>
          </p:cNvGrpSpPr>
          <p:nvPr/>
        </p:nvGrpSpPr>
        <p:grpSpPr bwMode="auto">
          <a:xfrm>
            <a:off x="4860033" y="3429000"/>
            <a:ext cx="432048" cy="576139"/>
            <a:chOff x="4690" y="2886"/>
            <a:chExt cx="322" cy="499"/>
          </a:xfrm>
        </p:grpSpPr>
        <p:sp>
          <p:nvSpPr>
            <p:cNvPr id="12" name="Line 5"/>
            <p:cNvSpPr>
              <a:spLocks noChangeShapeType="1"/>
            </p:cNvSpPr>
            <p:nvPr/>
          </p:nvSpPr>
          <p:spPr bwMode="auto">
            <a:xfrm>
              <a:off x="4694" y="3385"/>
              <a:ext cx="318" cy="0"/>
            </a:xfrm>
            <a:prstGeom prst="line">
              <a:avLst/>
            </a:prstGeom>
            <a:noFill/>
            <a:ln w="38100">
              <a:solidFill>
                <a:srgbClr val="FF3300"/>
              </a:solidFill>
              <a:round/>
              <a:headEnd/>
              <a:tailEnd/>
            </a:ln>
          </p:spPr>
          <p:txBody>
            <a:bodyPr/>
            <a:lstStyle/>
            <a:p>
              <a:endParaRPr lang="zh-TW" altLang="en-US"/>
            </a:p>
          </p:txBody>
        </p:sp>
        <p:sp>
          <p:nvSpPr>
            <p:cNvPr id="13" name="Line 6"/>
            <p:cNvSpPr>
              <a:spLocks noChangeShapeType="1"/>
            </p:cNvSpPr>
            <p:nvPr/>
          </p:nvSpPr>
          <p:spPr bwMode="auto">
            <a:xfrm flipV="1">
              <a:off x="5012" y="2886"/>
              <a:ext cx="0" cy="499"/>
            </a:xfrm>
            <a:prstGeom prst="line">
              <a:avLst/>
            </a:prstGeom>
            <a:noFill/>
            <a:ln w="38100">
              <a:solidFill>
                <a:srgbClr val="FF3300"/>
              </a:solidFill>
              <a:round/>
              <a:headEnd/>
              <a:tailEnd/>
            </a:ln>
          </p:spPr>
          <p:txBody>
            <a:bodyPr/>
            <a:lstStyle/>
            <a:p>
              <a:endParaRPr lang="zh-TW" altLang="en-US"/>
            </a:p>
          </p:txBody>
        </p:sp>
        <p:sp>
          <p:nvSpPr>
            <p:cNvPr id="14" name="Line 7"/>
            <p:cNvSpPr>
              <a:spLocks noChangeShapeType="1"/>
            </p:cNvSpPr>
            <p:nvPr/>
          </p:nvSpPr>
          <p:spPr bwMode="auto">
            <a:xfrm flipH="1">
              <a:off x="4690" y="2886"/>
              <a:ext cx="322" cy="0"/>
            </a:xfrm>
            <a:prstGeom prst="line">
              <a:avLst/>
            </a:prstGeom>
            <a:noFill/>
            <a:ln w="38100">
              <a:solidFill>
                <a:srgbClr val="FF3300"/>
              </a:solidFill>
              <a:round/>
              <a:headEnd/>
              <a:tailEnd type="stealth" w="med" len="med"/>
            </a:ln>
          </p:spPr>
          <p:txBody>
            <a:bodyPr/>
            <a:lstStyle/>
            <a:p>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03780"/>
                                        </p:tgtEl>
                                        <p:attrNameLst>
                                          <p:attrName>style.visibility</p:attrName>
                                        </p:attrNameLst>
                                      </p:cBhvr>
                                      <p:to>
                                        <p:strVal val="visible"/>
                                      </p:to>
                                    </p:set>
                                    <p:animEffect transition="in" filter="wipe(up)">
                                      <p:cBhvr>
                                        <p:cTn id="12" dur="500"/>
                                        <p:tgtEl>
                                          <p:spTgt spid="203780"/>
                                        </p:tgtEl>
                                      </p:cBhvr>
                                    </p:animEffect>
                                  </p:childTnLst>
                                </p:cTn>
                              </p:par>
                              <p:par>
                                <p:cTn id="13" presetID="23" presetClass="entr" presetSubtype="16" fill="hold" grpId="0" nodeType="withEffect">
                                  <p:stCondLst>
                                    <p:cond delay="0"/>
                                  </p:stCondLst>
                                  <p:childTnLst>
                                    <p:set>
                                      <p:cBhvr>
                                        <p:cTn id="14" dur="1" fill="hold">
                                          <p:stCondLst>
                                            <p:cond delay="0"/>
                                          </p:stCondLst>
                                        </p:cTn>
                                        <p:tgtEl>
                                          <p:spTgt spid="203785"/>
                                        </p:tgtEl>
                                        <p:attrNameLst>
                                          <p:attrName>style.visibility</p:attrName>
                                        </p:attrNameLst>
                                      </p:cBhvr>
                                      <p:to>
                                        <p:strVal val="visible"/>
                                      </p:to>
                                    </p:set>
                                    <p:anim calcmode="lin" valueType="num">
                                      <p:cBhvr>
                                        <p:cTn id="15" dur="500" fill="hold"/>
                                        <p:tgtEl>
                                          <p:spTgt spid="203785"/>
                                        </p:tgtEl>
                                        <p:attrNameLst>
                                          <p:attrName>ppt_w</p:attrName>
                                        </p:attrNameLst>
                                      </p:cBhvr>
                                      <p:tavLst>
                                        <p:tav tm="0">
                                          <p:val>
                                            <p:fltVal val="0"/>
                                          </p:val>
                                        </p:tav>
                                        <p:tav tm="100000">
                                          <p:val>
                                            <p:strVal val="#ppt_w"/>
                                          </p:val>
                                        </p:tav>
                                      </p:tavLst>
                                    </p:anim>
                                    <p:anim calcmode="lin" valueType="num">
                                      <p:cBhvr>
                                        <p:cTn id="16" dur="500" fill="hold"/>
                                        <p:tgtEl>
                                          <p:spTgt spid="2037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5" grpId="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0BC82C03-560B-48B4-A007-960247BDEB7E}" type="slidenum">
              <a:rPr lang="en-US" altLang="zh-TW"/>
              <a:pPr/>
              <a:t>141</a:t>
            </a:fld>
            <a:endParaRPr lang="en-US" altLang="zh-TW"/>
          </a:p>
        </p:txBody>
      </p:sp>
      <p:sp>
        <p:nvSpPr>
          <p:cNvPr id="204802" name="Rectangle 2"/>
          <p:cNvSpPr>
            <a:spLocks noGrp="1" noChangeArrowheads="1"/>
          </p:cNvSpPr>
          <p:nvPr>
            <p:ph type="title"/>
          </p:nvPr>
        </p:nvSpPr>
        <p:spPr>
          <a:xfrm>
            <a:off x="838200" y="609600"/>
            <a:ext cx="7620000" cy="914400"/>
          </a:xfrm>
          <a:noFill/>
          <a:ln/>
        </p:spPr>
        <p:txBody>
          <a:bodyPr/>
          <a:lstStyle/>
          <a:p>
            <a:r>
              <a:rPr lang="en-US" altLang="zh-TW" sz="3600"/>
              <a:t>Ch6_10 (1/2)</a:t>
            </a:r>
            <a:endParaRPr lang="en-US" altLang="zh-TW"/>
          </a:p>
        </p:txBody>
      </p:sp>
      <p:sp>
        <p:nvSpPr>
          <p:cNvPr id="204805" name="Text Box 5"/>
          <p:cNvSpPr txBox="1">
            <a:spLocks noChangeArrowheads="1"/>
          </p:cNvSpPr>
          <p:nvPr/>
        </p:nvSpPr>
        <p:spPr bwMode="auto">
          <a:xfrm>
            <a:off x="900113" y="1557338"/>
            <a:ext cx="7329487" cy="1077912"/>
          </a:xfrm>
          <a:prstGeom prst="rect">
            <a:avLst/>
          </a:prstGeom>
          <a:noFill/>
          <a:ln w="9525">
            <a:noFill/>
            <a:miter lim="800000"/>
            <a:headEnd/>
            <a:tailEnd/>
          </a:ln>
          <a:effectLst/>
        </p:spPr>
        <p:txBody>
          <a:bodyPr>
            <a:spAutoFit/>
          </a:bodyPr>
          <a:lstStyle/>
          <a:p>
            <a:pPr algn="just" eaLnBrk="0" hangingPunct="0">
              <a:lnSpc>
                <a:spcPct val="90000"/>
              </a:lnSpc>
            </a:pPr>
            <a:r>
              <a:rPr kumimoji="0" lang="en-US" altLang="zh-TW" sz="2400" b="1">
                <a:ea typeface="標楷體" pitchFamily="65" charset="-120"/>
              </a:rPr>
              <a:t>Ch6_10  </a:t>
            </a:r>
            <a:r>
              <a:rPr kumimoji="0" lang="zh-TW" altLang="en-US" sz="2400" b="1">
                <a:solidFill>
                  <a:srgbClr val="FF3300"/>
                </a:solidFill>
                <a:ea typeface="標楷體" pitchFamily="65" charset="-120"/>
              </a:rPr>
              <a:t>搜尋</a:t>
            </a:r>
            <a:r>
              <a:rPr kumimoji="0" lang="zh-TW" altLang="en-US" sz="2400" b="1">
                <a:ea typeface="標楷體" pitchFamily="65" charset="-120"/>
              </a:rPr>
              <a:t>在字串中第一個與之</a:t>
            </a:r>
            <a:r>
              <a:rPr kumimoji="0" lang="zh-TW" altLang="en-US" sz="2400" b="1">
                <a:solidFill>
                  <a:srgbClr val="FF3300"/>
                </a:solidFill>
                <a:ea typeface="標楷體" pitchFamily="65" charset="-120"/>
              </a:rPr>
              <a:t>相符</a:t>
            </a:r>
            <a:r>
              <a:rPr kumimoji="0" lang="zh-TW" altLang="en-US" sz="2400" b="1">
                <a:ea typeface="標楷體" pitchFamily="65" charset="-120"/>
              </a:rPr>
              <a:t>的</a:t>
            </a:r>
            <a:r>
              <a:rPr kumimoji="0" lang="zh-TW" altLang="en-US" sz="2400" b="1">
                <a:solidFill>
                  <a:srgbClr val="FF3300"/>
                </a:solidFill>
                <a:ea typeface="標楷體" pitchFamily="65" charset="-120"/>
              </a:rPr>
              <a:t>字元</a:t>
            </a:r>
          </a:p>
          <a:p>
            <a:pPr algn="just" eaLnBrk="0" hangingPunct="0">
              <a:lnSpc>
                <a:spcPct val="90000"/>
              </a:lnSpc>
              <a:buFont typeface="Times New Roman" pitchFamily="18" charset="0"/>
              <a:buNone/>
            </a:pPr>
            <a:r>
              <a:rPr kumimoji="0" lang="en-US" altLang="zh-TW" sz="2400">
                <a:latin typeface="Courier New" pitchFamily="49" charset="0"/>
                <a:ea typeface="標楷體" pitchFamily="65" charset="-120"/>
              </a:rPr>
              <a:t>char </a:t>
            </a:r>
            <a:r>
              <a:rPr kumimoji="0" lang="en-US" altLang="zh-TW" sz="2400">
                <a:solidFill>
                  <a:srgbClr val="FF3300"/>
                </a:solidFill>
                <a:latin typeface="Courier New" pitchFamily="49" charset="0"/>
                <a:ea typeface="標楷體" pitchFamily="65" charset="-120"/>
              </a:rPr>
              <a:t>string[20]</a:t>
            </a:r>
            <a:r>
              <a:rPr kumimoji="0" lang="en-US" altLang="zh-TW" sz="2400">
                <a:latin typeface="Courier New" pitchFamily="49" charset="0"/>
                <a:ea typeface="標楷體" pitchFamily="65" charset="-120"/>
              </a:rPr>
              <a:t>="Taiwan University";</a:t>
            </a:r>
          </a:p>
          <a:p>
            <a:pPr algn="just" eaLnBrk="0" hangingPunct="0">
              <a:lnSpc>
                <a:spcPct val="90000"/>
              </a:lnSpc>
              <a:buFont typeface="Times New Roman" pitchFamily="18" charset="0"/>
              <a:buNone/>
            </a:pPr>
            <a:r>
              <a:rPr kumimoji="0" lang="en-US" altLang="zh-TW" sz="2400">
                <a:latin typeface="Courier New" pitchFamily="49" charset="0"/>
                <a:ea typeface="標楷體" pitchFamily="65" charset="-120"/>
              </a:rPr>
              <a:t>int i; char </a:t>
            </a:r>
            <a:r>
              <a:rPr kumimoji="0" lang="en-US" altLang="zh-TW" sz="2400">
                <a:solidFill>
                  <a:srgbClr val="FF3300"/>
                </a:solidFill>
                <a:latin typeface="Courier New" pitchFamily="49" charset="0"/>
                <a:ea typeface="標楷體" pitchFamily="65" charset="-120"/>
              </a:rPr>
              <a:t>ch</a:t>
            </a:r>
            <a:r>
              <a:rPr kumimoji="0" lang="en-US" altLang="zh-TW" sz="2400">
                <a:latin typeface="Courier New" pitchFamily="49" charset="0"/>
                <a:ea typeface="標楷體" pitchFamily="65" charset="-120"/>
              </a:rPr>
              <a:t>;</a:t>
            </a:r>
          </a:p>
        </p:txBody>
      </p:sp>
      <p:sp>
        <p:nvSpPr>
          <p:cNvPr id="204806" name="AutoShape 6"/>
          <p:cNvSpPr>
            <a:spLocks noChangeArrowheads="1"/>
          </p:cNvSpPr>
          <p:nvPr/>
        </p:nvSpPr>
        <p:spPr bwMode="auto">
          <a:xfrm rot="10800000" flipV="1">
            <a:off x="5940425" y="5445125"/>
            <a:ext cx="576263" cy="936625"/>
          </a:xfrm>
          <a:prstGeom prst="curvedRightArrow">
            <a:avLst>
              <a:gd name="adj1" fmla="val 23455"/>
              <a:gd name="adj2" fmla="val 69416"/>
              <a:gd name="adj3" fmla="val 52083"/>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204808" name="Text Box 8"/>
          <p:cNvSpPr txBox="1">
            <a:spLocks noChangeArrowheads="1"/>
          </p:cNvSpPr>
          <p:nvPr/>
        </p:nvSpPr>
        <p:spPr bwMode="auto">
          <a:xfrm>
            <a:off x="900113" y="2781300"/>
            <a:ext cx="7329487" cy="749300"/>
          </a:xfrm>
          <a:prstGeom prst="rect">
            <a:avLst/>
          </a:prstGeom>
          <a:noFill/>
          <a:ln w="9525">
            <a:noFill/>
            <a:miter lim="800000"/>
            <a:headEnd/>
            <a:tailEnd/>
          </a:ln>
          <a:effectLst/>
        </p:spPr>
        <p:txBody>
          <a:bodyPr>
            <a:spAutoFit/>
          </a:bodyPr>
          <a:lstStyle/>
          <a:p>
            <a:pPr eaLnBrk="0" hangingPunct="0">
              <a:lnSpc>
                <a:spcPct val="90000"/>
              </a:lnSpc>
              <a:buFont typeface="Times New Roman" pitchFamily="18" charset="0"/>
              <a:buNone/>
            </a:pPr>
            <a:r>
              <a:rPr kumimoji="0" lang="en-US" altLang="zh-TW" sz="2400">
                <a:latin typeface="Courier New" pitchFamily="49" charset="0"/>
                <a:ea typeface="標楷體" pitchFamily="65" charset="-120"/>
              </a:rPr>
              <a:t>for (i=0; </a:t>
            </a:r>
            <a:r>
              <a:rPr kumimoji="0" lang="en-US" altLang="zh-TW" sz="2400">
                <a:solidFill>
                  <a:srgbClr val="FF3300"/>
                </a:solidFill>
                <a:latin typeface="Courier New" pitchFamily="49" charset="0"/>
                <a:ea typeface="標楷體" pitchFamily="65" charset="-120"/>
              </a:rPr>
              <a:t>i&lt;strlen(string);</a:t>
            </a:r>
            <a:r>
              <a:rPr kumimoji="0" lang="en-US" altLang="zh-TW" sz="2400">
                <a:latin typeface="Courier New" pitchFamily="49" charset="0"/>
                <a:ea typeface="標楷體" pitchFamily="65" charset="-120"/>
              </a:rPr>
              <a:t> i++)</a:t>
            </a:r>
          </a:p>
          <a:p>
            <a:pPr eaLnBrk="0" hangingPunct="0">
              <a:lnSpc>
                <a:spcPct val="90000"/>
              </a:lnSpc>
              <a:buFont typeface="Times New Roman" pitchFamily="18" charset="0"/>
              <a:buNone/>
            </a:pPr>
            <a:r>
              <a:rPr kumimoji="0" lang="en-US" altLang="zh-TW" sz="2400">
                <a:latin typeface="Courier New" pitchFamily="49" charset="0"/>
                <a:ea typeface="標楷體" pitchFamily="65" charset="-120"/>
              </a:rPr>
              <a:t>   printf("</a:t>
            </a:r>
            <a:r>
              <a:rPr kumimoji="0" lang="en-US" altLang="zh-TW" sz="2400">
                <a:solidFill>
                  <a:srgbClr val="FF3300"/>
                </a:solidFill>
                <a:latin typeface="Courier New" pitchFamily="49" charset="0"/>
                <a:ea typeface="標楷體" pitchFamily="65" charset="-120"/>
              </a:rPr>
              <a:t>%c</a:t>
            </a:r>
            <a:r>
              <a:rPr kumimoji="0" lang="en-US" altLang="zh-TW" sz="2400">
                <a:latin typeface="Courier New" pitchFamily="49" charset="0"/>
                <a:ea typeface="標楷體" pitchFamily="65" charset="-120"/>
              </a:rPr>
              <a:t>", string</a:t>
            </a:r>
            <a:r>
              <a:rPr kumimoji="0" lang="en-US" altLang="zh-TW" sz="2400">
                <a:solidFill>
                  <a:srgbClr val="FF3300"/>
                </a:solidFill>
                <a:latin typeface="Courier New" pitchFamily="49" charset="0"/>
                <a:ea typeface="標楷體" pitchFamily="65" charset="-120"/>
              </a:rPr>
              <a:t>[i]</a:t>
            </a:r>
            <a:r>
              <a:rPr kumimoji="0" lang="en-US" altLang="zh-TW" sz="2400">
                <a:latin typeface="Courier New" pitchFamily="49" charset="0"/>
                <a:ea typeface="標楷體" pitchFamily="65" charset="-120"/>
              </a:rPr>
              <a:t>);</a:t>
            </a:r>
          </a:p>
        </p:txBody>
      </p:sp>
      <p:sp>
        <p:nvSpPr>
          <p:cNvPr id="204809" name="Text Box 9"/>
          <p:cNvSpPr txBox="1">
            <a:spLocks noChangeArrowheads="1"/>
          </p:cNvSpPr>
          <p:nvPr/>
        </p:nvSpPr>
        <p:spPr bwMode="auto">
          <a:xfrm>
            <a:off x="900113" y="3832225"/>
            <a:ext cx="7329487" cy="749300"/>
          </a:xfrm>
          <a:prstGeom prst="rect">
            <a:avLst/>
          </a:prstGeom>
          <a:noFill/>
          <a:ln w="9525">
            <a:noFill/>
            <a:miter lim="800000"/>
            <a:headEnd/>
            <a:tailEnd/>
          </a:ln>
          <a:effectLst/>
        </p:spPr>
        <p:txBody>
          <a:bodyPr>
            <a:spAutoFit/>
          </a:bodyPr>
          <a:lstStyle/>
          <a:p>
            <a:pPr eaLnBrk="0" hangingPunct="0">
              <a:lnSpc>
                <a:spcPct val="90000"/>
              </a:lnSpc>
              <a:buFont typeface="Times New Roman" pitchFamily="18" charset="0"/>
              <a:buNone/>
            </a:pPr>
            <a:r>
              <a:rPr kumimoji="0" lang="en-US" altLang="zh-TW" sz="2400">
                <a:latin typeface="Courier New" pitchFamily="49" charset="0"/>
                <a:ea typeface="標楷體" pitchFamily="65" charset="-120"/>
              </a:rPr>
              <a:t>printf("\n</a:t>
            </a:r>
            <a:r>
              <a:rPr kumimoji="0" lang="zh-TW" altLang="en-US" sz="2400">
                <a:latin typeface="Courier New" pitchFamily="49" charset="0"/>
                <a:ea typeface="標楷體" pitchFamily="65" charset="-120"/>
              </a:rPr>
              <a:t>請輸入要搜尋的字元：</a:t>
            </a:r>
            <a:r>
              <a:rPr kumimoji="0" lang="en-US" altLang="zh-TW" sz="2400">
                <a:latin typeface="Courier New" pitchFamily="49" charset="0"/>
                <a:ea typeface="標楷體" pitchFamily="65" charset="-120"/>
              </a:rPr>
              <a:t>");</a:t>
            </a:r>
          </a:p>
          <a:p>
            <a:pPr eaLnBrk="0" hangingPunct="0">
              <a:lnSpc>
                <a:spcPct val="90000"/>
              </a:lnSpc>
              <a:buFont typeface="Times New Roman" pitchFamily="18" charset="0"/>
              <a:buNone/>
            </a:pPr>
            <a:r>
              <a:rPr kumimoji="0" lang="en-US" altLang="zh-TW" sz="2400">
                <a:latin typeface="Courier New" pitchFamily="49" charset="0"/>
                <a:ea typeface="標楷體" pitchFamily="65" charset="-120"/>
              </a:rPr>
              <a:t>scanf("</a:t>
            </a:r>
            <a:r>
              <a:rPr kumimoji="0" lang="en-US" altLang="zh-TW" sz="2400">
                <a:solidFill>
                  <a:srgbClr val="FF3300"/>
                </a:solidFill>
                <a:latin typeface="Courier New" pitchFamily="49" charset="0"/>
                <a:ea typeface="標楷體" pitchFamily="65" charset="-120"/>
              </a:rPr>
              <a:t>%c</a:t>
            </a:r>
            <a:r>
              <a:rPr kumimoji="0" lang="en-US" altLang="zh-TW" sz="2400">
                <a:latin typeface="Courier New" pitchFamily="49" charset="0"/>
                <a:ea typeface="標楷體" pitchFamily="65" charset="-120"/>
              </a:rPr>
              <a:t>", </a:t>
            </a:r>
            <a:r>
              <a:rPr kumimoji="0" lang="en-US" altLang="zh-TW" sz="2400">
                <a:solidFill>
                  <a:srgbClr val="FF3300"/>
                </a:solidFill>
                <a:latin typeface="Courier New" pitchFamily="49" charset="0"/>
                <a:ea typeface="標楷體" pitchFamily="65" charset="-120"/>
              </a:rPr>
              <a:t>&amp;ch</a:t>
            </a:r>
            <a:r>
              <a:rPr kumimoji="0" lang="en-US" altLang="zh-TW" sz="2400">
                <a:latin typeface="Courier New" pitchFamily="49" charset="0"/>
                <a:ea typeface="標楷體" pitchFamily="65" charset="-120"/>
              </a:rPr>
              <a:t>);</a:t>
            </a:r>
          </a:p>
        </p:txBody>
      </p:sp>
      <p:sp>
        <p:nvSpPr>
          <p:cNvPr id="204810" name="Text Box 10"/>
          <p:cNvSpPr txBox="1">
            <a:spLocks noChangeArrowheads="1"/>
          </p:cNvSpPr>
          <p:nvPr/>
        </p:nvSpPr>
        <p:spPr bwMode="auto">
          <a:xfrm>
            <a:off x="900113" y="4941888"/>
            <a:ext cx="7329487" cy="1406525"/>
          </a:xfrm>
          <a:prstGeom prst="rect">
            <a:avLst/>
          </a:prstGeom>
          <a:noFill/>
          <a:ln w="9525">
            <a:noFill/>
            <a:miter lim="800000"/>
            <a:headEnd/>
            <a:tailEnd/>
          </a:ln>
          <a:effectLst/>
        </p:spPr>
        <p:txBody>
          <a:bodyPr>
            <a:spAutoFit/>
          </a:bodyPr>
          <a:lstStyle/>
          <a:p>
            <a:pPr eaLnBrk="0" hangingPunct="0">
              <a:lnSpc>
                <a:spcPct val="90000"/>
              </a:lnSpc>
              <a:buFont typeface="Times New Roman" pitchFamily="18" charset="0"/>
              <a:buNone/>
            </a:pPr>
            <a:r>
              <a:rPr kumimoji="0" lang="en-US" altLang="zh-TW" sz="2400">
                <a:latin typeface="Courier New" pitchFamily="49" charset="0"/>
                <a:ea typeface="標楷體" pitchFamily="65" charset="-120"/>
              </a:rPr>
              <a:t>for (i=0; i&lt;strlen(string); i++) {</a:t>
            </a:r>
          </a:p>
          <a:p>
            <a:pPr algn="just" eaLnBrk="0" hangingPunct="0">
              <a:lnSpc>
                <a:spcPct val="90000"/>
              </a:lnSpc>
              <a:buFont typeface="Times New Roman" pitchFamily="18" charset="0"/>
              <a:buNone/>
            </a:pPr>
            <a:r>
              <a:rPr kumimoji="0" lang="en-US" altLang="zh-TW" sz="2400">
                <a:latin typeface="Courier New" pitchFamily="49" charset="0"/>
                <a:ea typeface="標楷體" pitchFamily="65" charset="-120"/>
              </a:rPr>
              <a:t>   if(string</a:t>
            </a:r>
            <a:r>
              <a:rPr kumimoji="0" lang="en-US" altLang="zh-TW" sz="2400">
                <a:solidFill>
                  <a:srgbClr val="FF3300"/>
                </a:solidFill>
                <a:latin typeface="Courier New" pitchFamily="49" charset="0"/>
                <a:ea typeface="標楷體" pitchFamily="65" charset="-120"/>
              </a:rPr>
              <a:t>[i]==ch</a:t>
            </a:r>
            <a:r>
              <a:rPr kumimoji="0" lang="en-US" altLang="zh-TW" sz="2400">
                <a:latin typeface="Courier New" pitchFamily="49" charset="0"/>
                <a:ea typeface="標楷體" pitchFamily="65" charset="-120"/>
              </a:rPr>
              <a:t>) break;	// </a:t>
            </a:r>
            <a:r>
              <a:rPr kumimoji="0" lang="zh-TW" altLang="en-US" sz="2400">
                <a:latin typeface="Courier New" pitchFamily="49" charset="0"/>
                <a:ea typeface="標楷體" pitchFamily="65" charset="-120"/>
              </a:rPr>
              <a:t>找到了</a:t>
            </a:r>
          </a:p>
          <a:p>
            <a:pPr algn="just" eaLnBrk="0" hangingPunct="0">
              <a:lnSpc>
                <a:spcPct val="90000"/>
              </a:lnSpc>
              <a:buFont typeface="Times New Roman" pitchFamily="18" charset="0"/>
              <a:buNone/>
            </a:pPr>
            <a:r>
              <a:rPr kumimoji="0" lang="en-US" altLang="zh-TW" sz="2400">
                <a:latin typeface="Courier New" pitchFamily="49" charset="0"/>
                <a:ea typeface="標楷體" pitchFamily="65" charset="-120"/>
              </a:rPr>
              <a:t>}</a:t>
            </a:r>
          </a:p>
          <a:p>
            <a:pPr algn="just" eaLnBrk="0" hangingPunct="0">
              <a:lnSpc>
                <a:spcPct val="90000"/>
              </a:lnSpc>
              <a:buFont typeface="Times New Roman" pitchFamily="18" charset="0"/>
              <a:buNone/>
            </a:pPr>
            <a:r>
              <a:rPr kumimoji="0" lang="en-US" altLang="zh-TW" sz="2400">
                <a:latin typeface="Courier New" pitchFamily="49" charset="0"/>
                <a:ea typeface="標楷體" pitchFamily="65" charset="-120"/>
              </a:rPr>
              <a:t>printf("%</a:t>
            </a:r>
            <a:r>
              <a:rPr kumimoji="0" lang="en-US" altLang="zh-TW" sz="2400">
                <a:solidFill>
                  <a:srgbClr val="FF3300"/>
                </a:solidFill>
                <a:latin typeface="Courier New" pitchFamily="49" charset="0"/>
                <a:ea typeface="標楷體" pitchFamily="65" charset="-120"/>
              </a:rPr>
              <a:t>i\n</a:t>
            </a:r>
            <a:r>
              <a:rPr kumimoji="0" lang="en-US" altLang="zh-TW" sz="2400">
                <a:latin typeface="Courier New" pitchFamily="49" charset="0"/>
                <a:ea typeface="標楷體" pitchFamily="65" charset="-120"/>
              </a:rPr>
              <a:t>",i);</a:t>
            </a:r>
          </a:p>
        </p:txBody>
      </p:sp>
      <p:sp>
        <p:nvSpPr>
          <p:cNvPr id="204811" name="Text Box 11"/>
          <p:cNvSpPr txBox="1">
            <a:spLocks noChangeArrowheads="1"/>
          </p:cNvSpPr>
          <p:nvPr/>
        </p:nvSpPr>
        <p:spPr bwMode="auto">
          <a:xfrm>
            <a:off x="8388350" y="836613"/>
            <a:ext cx="360363" cy="4968875"/>
          </a:xfrm>
          <a:prstGeom prst="rect">
            <a:avLst/>
          </a:prstGeom>
          <a:noFill/>
          <a:ln w="9525">
            <a:noFill/>
            <a:miter lim="800000"/>
            <a:headEnd/>
            <a:tailEnd/>
          </a:ln>
          <a:effectLst/>
        </p:spPr>
        <p:txBody>
          <a:bodyPr>
            <a:spAutoFit/>
          </a:bodyPr>
          <a:lstStyle/>
          <a:p>
            <a:r>
              <a:rPr lang="en-US" altLang="zh-TW" sz="2000">
                <a:latin typeface="Courier New" pitchFamily="49" charset="0"/>
              </a:rPr>
              <a:t>TaiwanUniversity</a:t>
            </a:r>
          </a:p>
        </p:txBody>
      </p:sp>
      <p:sp>
        <p:nvSpPr>
          <p:cNvPr id="204812" name="AutoShape 12"/>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08"/>
                                        </p:tgtEl>
                                        <p:attrNameLst>
                                          <p:attrName>style.visibility</p:attrName>
                                        </p:attrNameLst>
                                      </p:cBhvr>
                                      <p:to>
                                        <p:strVal val="visible"/>
                                      </p:to>
                                    </p:set>
                                    <p:anim calcmode="lin" valueType="num">
                                      <p:cBhvr>
                                        <p:cTn id="7" dur="500" fill="hold"/>
                                        <p:tgtEl>
                                          <p:spTgt spid="204808"/>
                                        </p:tgtEl>
                                        <p:attrNameLst>
                                          <p:attrName>ppt_w</p:attrName>
                                        </p:attrNameLst>
                                      </p:cBhvr>
                                      <p:tavLst>
                                        <p:tav tm="0">
                                          <p:val>
                                            <p:fltVal val="0"/>
                                          </p:val>
                                        </p:tav>
                                        <p:tav tm="100000">
                                          <p:val>
                                            <p:strVal val="#ppt_w"/>
                                          </p:val>
                                        </p:tav>
                                      </p:tavLst>
                                    </p:anim>
                                    <p:anim calcmode="lin" valueType="num">
                                      <p:cBhvr>
                                        <p:cTn id="8" dur="500" fill="hold"/>
                                        <p:tgtEl>
                                          <p:spTgt spid="20480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204811"/>
                                        </p:tgtEl>
                                        <p:attrNameLst>
                                          <p:attrName>style.visibility</p:attrName>
                                        </p:attrNameLst>
                                      </p:cBhvr>
                                      <p:to>
                                        <p:strVal val="visible"/>
                                      </p:to>
                                    </p:set>
                                    <p:animEffect transition="in" filter="wipe(up)">
                                      <p:cBhvr>
                                        <p:cTn id="12" dur="500"/>
                                        <p:tgtEl>
                                          <p:spTgt spid="204811"/>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04809"/>
                                        </p:tgtEl>
                                        <p:attrNameLst>
                                          <p:attrName>style.visibility</p:attrName>
                                        </p:attrNameLst>
                                      </p:cBhvr>
                                      <p:to>
                                        <p:strVal val="visible"/>
                                      </p:to>
                                    </p:set>
                                    <p:anim calcmode="lin" valueType="num">
                                      <p:cBhvr>
                                        <p:cTn id="17" dur="500" fill="hold"/>
                                        <p:tgtEl>
                                          <p:spTgt spid="204809"/>
                                        </p:tgtEl>
                                        <p:attrNameLst>
                                          <p:attrName>ppt_w</p:attrName>
                                        </p:attrNameLst>
                                      </p:cBhvr>
                                      <p:tavLst>
                                        <p:tav tm="0">
                                          <p:val>
                                            <p:fltVal val="0"/>
                                          </p:val>
                                        </p:tav>
                                        <p:tav tm="100000">
                                          <p:val>
                                            <p:strVal val="#ppt_w"/>
                                          </p:val>
                                        </p:tav>
                                      </p:tavLst>
                                    </p:anim>
                                    <p:anim calcmode="lin" valueType="num">
                                      <p:cBhvr>
                                        <p:cTn id="18" dur="500" fill="hold"/>
                                        <p:tgtEl>
                                          <p:spTgt spid="204809"/>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04810"/>
                                        </p:tgtEl>
                                        <p:attrNameLst>
                                          <p:attrName>style.visibility</p:attrName>
                                        </p:attrNameLst>
                                      </p:cBhvr>
                                      <p:to>
                                        <p:strVal val="visible"/>
                                      </p:to>
                                    </p:set>
                                    <p:anim calcmode="lin" valueType="num">
                                      <p:cBhvr>
                                        <p:cTn id="23" dur="500" fill="hold"/>
                                        <p:tgtEl>
                                          <p:spTgt spid="204810"/>
                                        </p:tgtEl>
                                        <p:attrNameLst>
                                          <p:attrName>ppt_w</p:attrName>
                                        </p:attrNameLst>
                                      </p:cBhvr>
                                      <p:tavLst>
                                        <p:tav tm="0">
                                          <p:val>
                                            <p:fltVal val="0"/>
                                          </p:val>
                                        </p:tav>
                                        <p:tav tm="100000">
                                          <p:val>
                                            <p:strVal val="#ppt_w"/>
                                          </p:val>
                                        </p:tav>
                                      </p:tavLst>
                                    </p:anim>
                                    <p:anim calcmode="lin" valueType="num">
                                      <p:cBhvr>
                                        <p:cTn id="24" dur="500" fill="hold"/>
                                        <p:tgtEl>
                                          <p:spTgt spid="204810"/>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204806"/>
                                        </p:tgtEl>
                                        <p:attrNameLst>
                                          <p:attrName>style.visibility</p:attrName>
                                        </p:attrNameLst>
                                      </p:cBhvr>
                                      <p:to>
                                        <p:strVal val="visible"/>
                                      </p:to>
                                    </p:set>
                                    <p:animEffect transition="in" filter="wipe(up)">
                                      <p:cBhvr>
                                        <p:cTn id="28" dur="500"/>
                                        <p:tgtEl>
                                          <p:spTgt spid="204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nimBg="1"/>
      <p:bldP spid="204808" grpId="0"/>
      <p:bldP spid="204809" grpId="0"/>
      <p:bldP spid="204810" grpId="0"/>
      <p:bldP spid="204811"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714EEDCE-EAE4-46F6-9CFD-D9E3E50EA4D8}" type="slidenum">
              <a:rPr lang="en-US" altLang="zh-TW"/>
              <a:pPr/>
              <a:t>142</a:t>
            </a:fld>
            <a:endParaRPr lang="en-US" altLang="zh-TW"/>
          </a:p>
        </p:txBody>
      </p:sp>
      <p:sp>
        <p:nvSpPr>
          <p:cNvPr id="205827" name="Rectangle 3"/>
          <p:cNvSpPr>
            <a:spLocks noGrp="1" noChangeArrowheads="1"/>
          </p:cNvSpPr>
          <p:nvPr>
            <p:ph type="title"/>
          </p:nvPr>
        </p:nvSpPr>
        <p:spPr>
          <a:xfrm>
            <a:off x="838200" y="609600"/>
            <a:ext cx="7620000" cy="914400"/>
          </a:xfrm>
          <a:noFill/>
          <a:ln/>
        </p:spPr>
        <p:txBody>
          <a:bodyPr/>
          <a:lstStyle/>
          <a:p>
            <a:r>
              <a:rPr lang="en-US" altLang="zh-TW" sz="3600"/>
              <a:t>Ch6_10 (2/2)</a:t>
            </a:r>
            <a:endParaRPr lang="en-US" altLang="zh-TW"/>
          </a:p>
        </p:txBody>
      </p:sp>
      <p:sp>
        <p:nvSpPr>
          <p:cNvPr id="205828" name="Text Box 4"/>
          <p:cNvSpPr txBox="1">
            <a:spLocks noChangeArrowheads="1"/>
          </p:cNvSpPr>
          <p:nvPr/>
        </p:nvSpPr>
        <p:spPr bwMode="auto">
          <a:xfrm>
            <a:off x="683568" y="1524000"/>
            <a:ext cx="8280920" cy="2057400"/>
          </a:xfrm>
          <a:prstGeom prst="rect">
            <a:avLst/>
          </a:prstGeom>
          <a:solidFill>
            <a:srgbClr val="FFFFFF"/>
          </a:solidFill>
          <a:ln w="9525">
            <a:noFill/>
            <a:miter lim="800000"/>
            <a:headEnd/>
            <a:tailEnd/>
          </a:ln>
        </p:spPr>
        <p:txBody>
          <a:bodyPr/>
          <a:lstStyle/>
          <a:p>
            <a:pPr algn="just" eaLnBrk="0" hangingPunct="0">
              <a:buFont typeface="Times New Roman" pitchFamily="18" charset="0"/>
              <a:buChar char="1"/>
            </a:pPr>
            <a:r>
              <a:rPr kumimoji="0" lang="en-US" altLang="zh-TW" sz="2400" dirty="0">
                <a:latin typeface="Courier New" pitchFamily="49" charset="0"/>
                <a:ea typeface="標楷體" pitchFamily="65" charset="-120"/>
                <a:cs typeface="Courier New" pitchFamily="49" charset="0"/>
              </a:rPr>
              <a:t>6 </a:t>
            </a:r>
            <a:r>
              <a:rPr kumimoji="0" lang="en-US" altLang="zh-TW" sz="2400" dirty="0" smtClean="0">
                <a:latin typeface="Courier New" pitchFamily="49" charset="0"/>
                <a:ea typeface="標楷體" pitchFamily="65" charset="-120"/>
                <a:cs typeface="Courier New" pitchFamily="49" charset="0"/>
              </a:rPr>
              <a:t>if(</a:t>
            </a:r>
            <a:r>
              <a:rPr kumimoji="0" lang="en-US" altLang="zh-TW" sz="2400" dirty="0" err="1" smtClean="0">
                <a:latin typeface="Courier New" pitchFamily="49" charset="0"/>
                <a:ea typeface="標楷體" pitchFamily="65" charset="-120"/>
                <a:cs typeface="Courier New" pitchFamily="49" charset="0"/>
              </a:rPr>
              <a:t>i</a:t>
            </a:r>
            <a:r>
              <a:rPr kumimoji="0" lang="en-US" altLang="zh-TW" sz="2400" dirty="0" smtClean="0">
                <a:latin typeface="Courier New" pitchFamily="49" charset="0"/>
                <a:ea typeface="標楷體" pitchFamily="65" charset="-120"/>
                <a:cs typeface="Courier New" pitchFamily="49" charset="0"/>
              </a:rPr>
              <a:t>&lt;</a:t>
            </a:r>
            <a:r>
              <a:rPr kumimoji="0" lang="en-US" altLang="zh-TW" sz="2400" dirty="0" err="1" smtClean="0">
                <a:latin typeface="Courier New" pitchFamily="49" charset="0"/>
                <a:ea typeface="標楷體" pitchFamily="65" charset="-120"/>
                <a:cs typeface="Courier New" pitchFamily="49" charset="0"/>
              </a:rPr>
              <a:t>strlen</a:t>
            </a:r>
            <a:r>
              <a:rPr kumimoji="0" lang="en-US" altLang="zh-TW" sz="2400" dirty="0" smtClean="0">
                <a:latin typeface="Courier New" pitchFamily="49" charset="0"/>
                <a:ea typeface="標楷體" pitchFamily="65" charset="-120"/>
                <a:cs typeface="Courier New" pitchFamily="49" charset="0"/>
              </a:rPr>
              <a:t>(string</a:t>
            </a:r>
            <a:r>
              <a:rPr kumimoji="0" lang="en-US" altLang="zh-TW" sz="2400" dirty="0">
                <a:latin typeface="Courier New" pitchFamily="49" charset="0"/>
                <a:ea typeface="標楷體" pitchFamily="65" charset="-120"/>
                <a:cs typeface="Courier New" pitchFamily="49" charset="0"/>
              </a:rPr>
              <a:t>))</a:t>
            </a:r>
          </a:p>
          <a:p>
            <a:pPr algn="just"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17 </a:t>
            </a:r>
            <a:r>
              <a:rPr kumimoji="0" lang="en-US" altLang="zh-TW" sz="2400" dirty="0" smtClean="0">
                <a:latin typeface="Courier New" pitchFamily="49" charset="0"/>
                <a:ea typeface="標楷體" pitchFamily="65" charset="-120"/>
                <a:cs typeface="Courier New" pitchFamily="49" charset="0"/>
              </a:rPr>
              <a:t>  </a:t>
            </a:r>
            <a:r>
              <a:rPr kumimoji="0" lang="en-US" altLang="zh-TW" sz="2400" dirty="0" err="1" smtClean="0">
                <a:latin typeface="Courier New" pitchFamily="49" charset="0"/>
                <a:ea typeface="標楷體" pitchFamily="65" charset="-120"/>
                <a:cs typeface="Courier New" pitchFamily="49" charset="0"/>
              </a:rPr>
              <a:t>printf</a:t>
            </a:r>
            <a:r>
              <a:rPr kumimoji="0" lang="en-US" altLang="zh-TW" sz="2400" dirty="0" smtClean="0">
                <a:latin typeface="Courier New" pitchFamily="49" charset="0"/>
                <a:ea typeface="標楷體" pitchFamily="65" charset="-120"/>
                <a:cs typeface="Courier New" pitchFamily="49" charset="0"/>
              </a:rPr>
              <a:t>("</a:t>
            </a:r>
            <a:r>
              <a:rPr kumimoji="0" lang="zh-TW" altLang="en-US" sz="2400" dirty="0" smtClean="0">
                <a:latin typeface="Courier New" pitchFamily="49" charset="0"/>
                <a:ea typeface="標楷體" pitchFamily="65" charset="-120"/>
                <a:cs typeface="Courier New" pitchFamily="49" charset="0"/>
              </a:rPr>
              <a:t>第</a:t>
            </a:r>
            <a:r>
              <a:rPr kumimoji="0" lang="en-US" altLang="zh-TW" sz="2400" dirty="0" smtClean="0">
                <a:latin typeface="Courier New" pitchFamily="49" charset="0"/>
                <a:ea typeface="標楷體" pitchFamily="65" charset="-120"/>
                <a:cs typeface="Courier New" pitchFamily="49" charset="0"/>
              </a:rPr>
              <a:t>%</a:t>
            </a:r>
            <a:r>
              <a:rPr kumimoji="0" lang="en-US" altLang="zh-TW" sz="2400" dirty="0" err="1" smtClean="0">
                <a:latin typeface="Courier New" pitchFamily="49" charset="0"/>
                <a:ea typeface="標楷體" pitchFamily="65" charset="-120"/>
                <a:cs typeface="Courier New" pitchFamily="49" charset="0"/>
              </a:rPr>
              <a:t>i</a:t>
            </a:r>
            <a:r>
              <a:rPr kumimoji="0" lang="zh-TW" altLang="en-US" sz="2400" dirty="0" smtClean="0">
                <a:latin typeface="Courier New" pitchFamily="49" charset="0"/>
                <a:ea typeface="標楷體" pitchFamily="65" charset="-120"/>
                <a:cs typeface="Courier New" pitchFamily="49" charset="0"/>
              </a:rPr>
              <a:t>個</a:t>
            </a:r>
            <a:r>
              <a:rPr kumimoji="0" lang="zh-TW" altLang="en-US" sz="2400" dirty="0">
                <a:latin typeface="Courier New" pitchFamily="49" charset="0"/>
                <a:ea typeface="標楷體" pitchFamily="65" charset="-120"/>
                <a:cs typeface="Courier New" pitchFamily="49" charset="0"/>
              </a:rPr>
              <a:t>字元為 </a:t>
            </a:r>
            <a:r>
              <a:rPr kumimoji="0" lang="en-US" altLang="zh-TW" sz="2400" dirty="0">
                <a:latin typeface="Courier New" pitchFamily="49" charset="0"/>
                <a:ea typeface="標楷體" pitchFamily="65" charset="-120"/>
                <a:cs typeface="Courier New" pitchFamily="49" charset="0"/>
              </a:rPr>
              <a:t>%c\n", ++</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 </a:t>
            </a:r>
            <a:r>
              <a:rPr kumimoji="0" lang="en-US" altLang="zh-TW" sz="2400" dirty="0" err="1">
                <a:latin typeface="Courier New" pitchFamily="49" charset="0"/>
                <a:ea typeface="標楷體" pitchFamily="65" charset="-120"/>
                <a:cs typeface="Courier New" pitchFamily="49" charset="0"/>
              </a:rPr>
              <a:t>ch</a:t>
            </a:r>
            <a:r>
              <a:rPr kumimoji="0" lang="en-US" altLang="zh-TW" sz="2400" dirty="0">
                <a:latin typeface="Courier New" pitchFamily="49" charset="0"/>
                <a:ea typeface="標楷體" pitchFamily="65" charset="-120"/>
                <a:cs typeface="Courier New" pitchFamily="49" charset="0"/>
              </a:rPr>
              <a:t>);</a:t>
            </a:r>
          </a:p>
          <a:p>
            <a:pPr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18 </a:t>
            </a:r>
            <a:r>
              <a:rPr kumimoji="0" lang="en-US" altLang="zh-TW" sz="2400" dirty="0" smtClean="0">
                <a:latin typeface="Courier New" pitchFamily="49" charset="0"/>
                <a:ea typeface="標楷體" pitchFamily="65" charset="-120"/>
                <a:cs typeface="Courier New" pitchFamily="49" charset="0"/>
              </a:rPr>
              <a:t>else</a:t>
            </a:r>
            <a:endParaRPr kumimoji="0" lang="en-US" altLang="zh-TW" sz="2400" dirty="0">
              <a:latin typeface="Courier New" pitchFamily="49" charset="0"/>
              <a:ea typeface="標楷體" pitchFamily="65" charset="-120"/>
              <a:cs typeface="Courier New" pitchFamily="49" charset="0"/>
            </a:endParaRPr>
          </a:p>
          <a:p>
            <a:pPr eaLnBrk="0" hangingPunct="0">
              <a:buFont typeface="Times New Roman" pitchFamily="18" charset="0"/>
              <a:buNone/>
            </a:pPr>
            <a:r>
              <a:rPr kumimoji="0" lang="en-US" altLang="zh-TW" sz="2400" dirty="0">
                <a:latin typeface="Courier New" pitchFamily="49" charset="0"/>
                <a:ea typeface="標楷體" pitchFamily="65" charset="-120"/>
                <a:cs typeface="Courier New" pitchFamily="49" charset="0"/>
              </a:rPr>
              <a:t>19 </a:t>
            </a:r>
            <a:r>
              <a:rPr kumimoji="0" lang="en-US" altLang="zh-TW" sz="2400" dirty="0" smtClean="0">
                <a:latin typeface="Courier New" pitchFamily="49" charset="0"/>
                <a:ea typeface="標楷體" pitchFamily="65" charset="-120"/>
                <a:cs typeface="Courier New" pitchFamily="49" charset="0"/>
              </a:rPr>
              <a:t>  </a:t>
            </a:r>
            <a:r>
              <a:rPr kumimoji="0" lang="en-US" altLang="zh-TW" sz="2400" dirty="0" err="1">
                <a:latin typeface="Courier New" pitchFamily="49" charset="0"/>
                <a:ea typeface="標楷體" pitchFamily="65" charset="-120"/>
                <a:cs typeface="Courier New" pitchFamily="49" charset="0"/>
              </a:rPr>
              <a:t>printf</a:t>
            </a:r>
            <a:r>
              <a:rPr kumimoji="0" lang="en-US" altLang="zh-TW" sz="2400" dirty="0" smtClean="0">
                <a:latin typeface="Courier New" pitchFamily="49" charset="0"/>
                <a:ea typeface="標楷體" pitchFamily="65" charset="-120"/>
                <a:cs typeface="Courier New" pitchFamily="49" charset="0"/>
              </a:rPr>
              <a:t>("</a:t>
            </a:r>
            <a:r>
              <a:rPr kumimoji="0" lang="zh-TW" altLang="en-US" sz="2400" dirty="0" smtClean="0">
                <a:latin typeface="Courier New" pitchFamily="49" charset="0"/>
                <a:ea typeface="標楷體" pitchFamily="65" charset="-120"/>
                <a:cs typeface="Courier New" pitchFamily="49" charset="0"/>
              </a:rPr>
              <a:t>找不到字元</a:t>
            </a:r>
            <a:r>
              <a:rPr kumimoji="0" lang="en-US" altLang="zh-TW" sz="2400" dirty="0" smtClean="0">
                <a:latin typeface="Courier New" pitchFamily="49" charset="0"/>
                <a:ea typeface="標楷體" pitchFamily="65" charset="-120"/>
                <a:cs typeface="Courier New" pitchFamily="49" charset="0"/>
              </a:rPr>
              <a:t>%c\</a:t>
            </a:r>
            <a:r>
              <a:rPr kumimoji="0" lang="en-US" altLang="zh-TW" sz="2400" dirty="0" err="1" smtClean="0">
                <a:latin typeface="Courier New" pitchFamily="49" charset="0"/>
                <a:ea typeface="標楷體" pitchFamily="65" charset="-120"/>
                <a:cs typeface="Courier New" pitchFamily="49" charset="0"/>
              </a:rPr>
              <a:t>n",ch</a:t>
            </a:r>
            <a:r>
              <a:rPr kumimoji="0" lang="en-US" altLang="zh-TW" sz="2400" dirty="0" smtClean="0">
                <a:latin typeface="Courier New" pitchFamily="49" charset="0"/>
                <a:ea typeface="標楷體" pitchFamily="65" charset="-120"/>
                <a:cs typeface="Courier New" pitchFamily="49" charset="0"/>
              </a:rPr>
              <a:t>);</a:t>
            </a:r>
            <a:endParaRPr kumimoji="0" lang="en-US" altLang="zh-TW" sz="2400" dirty="0">
              <a:latin typeface="Courier New" pitchFamily="49" charset="0"/>
              <a:ea typeface="標楷體" pitchFamily="65" charset="-120"/>
              <a:cs typeface="Courier New" pitchFamily="49" charset="0"/>
            </a:endParaRPr>
          </a:p>
          <a:p>
            <a:pPr eaLnBrk="0" hangingPunct="0"/>
            <a:r>
              <a:rPr kumimoji="0" lang="en-US" altLang="zh-TW" sz="2400" dirty="0">
                <a:latin typeface="Courier New" pitchFamily="49" charset="0"/>
                <a:ea typeface="標楷體" pitchFamily="65" charset="-120"/>
                <a:cs typeface="Courier New" pitchFamily="49" charset="0"/>
              </a:rPr>
              <a:t>20 }</a:t>
            </a:r>
            <a:endParaRPr kumimoji="0" lang="en-US" altLang="zh-TW" sz="2400" dirty="0">
              <a:latin typeface="Courier New" pitchFamily="49" charset="0"/>
              <a:cs typeface="Courier New" pitchFamily="49" charset="0"/>
            </a:endParaRPr>
          </a:p>
        </p:txBody>
      </p:sp>
      <p:sp>
        <p:nvSpPr>
          <p:cNvPr id="205829" name="Text Box 5"/>
          <p:cNvSpPr txBox="1">
            <a:spLocks noChangeArrowheads="1"/>
          </p:cNvSpPr>
          <p:nvPr/>
        </p:nvSpPr>
        <p:spPr bwMode="auto">
          <a:xfrm>
            <a:off x="2843213" y="3500438"/>
            <a:ext cx="4005262" cy="2519362"/>
          </a:xfrm>
          <a:prstGeom prst="rect">
            <a:avLst/>
          </a:prstGeom>
          <a:solidFill>
            <a:srgbClr val="FFFFFF"/>
          </a:solidFill>
          <a:ln w="9525">
            <a:solidFill>
              <a:srgbClr val="000000"/>
            </a:solidFill>
            <a:miter lim="800000"/>
            <a:headEnd/>
            <a:tailEnd/>
          </a:ln>
        </p:spPr>
        <p:txBody>
          <a:bodyPr/>
          <a:lstStyle/>
          <a:p>
            <a:pPr algn="just" eaLnBrk="0" hangingPunct="0"/>
            <a:r>
              <a:rPr kumimoji="0" lang="en-US" altLang="zh-TW" sz="2400" dirty="0">
                <a:latin typeface="Arial" pitchFamily="34" charset="0"/>
                <a:ea typeface="標楷體" pitchFamily="65" charset="-120"/>
                <a:cs typeface="Arial" pitchFamily="34" charset="0"/>
              </a:rPr>
              <a:t>Taiwan University</a:t>
            </a:r>
          </a:p>
          <a:p>
            <a:pPr algn="just" eaLnBrk="0" hangingPunct="0"/>
            <a:r>
              <a:rPr kumimoji="0" lang="zh-TW" altLang="en-US" sz="2400" dirty="0">
                <a:latin typeface="Arial" pitchFamily="34" charset="0"/>
                <a:ea typeface="標楷體" pitchFamily="65" charset="-120"/>
                <a:cs typeface="Arial" pitchFamily="34" charset="0"/>
              </a:rPr>
              <a:t>請輸入要搜尋的字元：</a:t>
            </a:r>
            <a:r>
              <a:rPr kumimoji="0" lang="en-US" altLang="zh-TW" sz="2400" dirty="0" err="1">
                <a:solidFill>
                  <a:srgbClr val="FF3300"/>
                </a:solidFill>
                <a:latin typeface="Arial" pitchFamily="34" charset="0"/>
                <a:ea typeface="標楷體" pitchFamily="65" charset="-120"/>
                <a:cs typeface="Arial" pitchFamily="34" charset="0"/>
              </a:rPr>
              <a:t>i</a:t>
            </a:r>
            <a:endParaRPr kumimoji="0" lang="en-US" altLang="zh-TW" sz="2400" dirty="0">
              <a:solidFill>
                <a:srgbClr val="FF3300"/>
              </a:solidFill>
              <a:latin typeface="Arial" pitchFamily="34" charset="0"/>
              <a:ea typeface="標楷體" pitchFamily="65" charset="-120"/>
              <a:cs typeface="Arial" pitchFamily="34" charset="0"/>
            </a:endParaRPr>
          </a:p>
          <a:p>
            <a:pPr algn="just" eaLnBrk="0" hangingPunct="0"/>
            <a:r>
              <a:rPr kumimoji="0" lang="zh-TW" altLang="en-US" sz="2400" dirty="0">
                <a:latin typeface="Arial" pitchFamily="34" charset="0"/>
                <a:ea typeface="標楷體" pitchFamily="65" charset="-120"/>
                <a:cs typeface="Arial" pitchFamily="34" charset="0"/>
              </a:rPr>
              <a:t>第 </a:t>
            </a:r>
            <a:r>
              <a:rPr kumimoji="0" lang="en-US" altLang="zh-TW" sz="2400" dirty="0">
                <a:solidFill>
                  <a:srgbClr val="FF3300"/>
                </a:solidFill>
                <a:latin typeface="Arial" pitchFamily="34" charset="0"/>
                <a:ea typeface="標楷體" pitchFamily="65" charset="-120"/>
                <a:cs typeface="Arial" pitchFamily="34" charset="0"/>
              </a:rPr>
              <a:t>3</a:t>
            </a:r>
            <a:r>
              <a:rPr kumimoji="0" lang="en-US" altLang="zh-TW" sz="2400" dirty="0">
                <a:latin typeface="Arial" pitchFamily="34" charset="0"/>
                <a:ea typeface="標楷體" pitchFamily="65" charset="-120"/>
                <a:cs typeface="Arial" pitchFamily="34" charset="0"/>
              </a:rPr>
              <a:t> </a:t>
            </a:r>
            <a:r>
              <a:rPr kumimoji="0" lang="zh-TW" altLang="en-US" sz="2400" dirty="0">
                <a:latin typeface="Arial" pitchFamily="34" charset="0"/>
                <a:ea typeface="標楷體" pitchFamily="65" charset="-120"/>
                <a:cs typeface="Arial" pitchFamily="34" charset="0"/>
              </a:rPr>
              <a:t>個字元為</a:t>
            </a:r>
            <a:r>
              <a:rPr kumimoji="0" lang="en-US" altLang="zh-TW" sz="2400" dirty="0" err="1">
                <a:latin typeface="Arial" pitchFamily="34" charset="0"/>
                <a:ea typeface="標楷體" pitchFamily="65" charset="-120"/>
                <a:cs typeface="Arial" pitchFamily="34" charset="0"/>
              </a:rPr>
              <a:t>i</a:t>
            </a:r>
            <a:endParaRPr kumimoji="0" lang="en-US" altLang="zh-TW" sz="2400" dirty="0">
              <a:latin typeface="Arial" pitchFamily="34" charset="0"/>
              <a:ea typeface="標楷體" pitchFamily="65" charset="-120"/>
              <a:cs typeface="Arial" pitchFamily="34" charset="0"/>
            </a:endParaRPr>
          </a:p>
          <a:p>
            <a:pPr algn="just" eaLnBrk="0" hangingPunct="0"/>
            <a:endParaRPr kumimoji="0" lang="en-US" altLang="zh-TW" sz="2400" dirty="0">
              <a:latin typeface="Arial" pitchFamily="34" charset="0"/>
              <a:ea typeface="標楷體" pitchFamily="65" charset="-120"/>
              <a:cs typeface="Arial" pitchFamily="34" charset="0"/>
            </a:endParaRPr>
          </a:p>
          <a:p>
            <a:pPr algn="just" eaLnBrk="0" hangingPunct="0"/>
            <a:r>
              <a:rPr kumimoji="0" lang="zh-TW" altLang="en-US" sz="2400" dirty="0">
                <a:latin typeface="Arial" pitchFamily="34" charset="0"/>
                <a:ea typeface="標楷體" pitchFamily="65" charset="-120"/>
                <a:cs typeface="Arial" pitchFamily="34" charset="0"/>
              </a:rPr>
              <a:t>請輸入要搜尋的字元：</a:t>
            </a:r>
            <a:r>
              <a:rPr kumimoji="0" lang="en-US" altLang="zh-TW" sz="2400" dirty="0">
                <a:solidFill>
                  <a:srgbClr val="FF3300"/>
                </a:solidFill>
                <a:latin typeface="Arial" pitchFamily="34" charset="0"/>
                <a:ea typeface="標楷體" pitchFamily="65" charset="-120"/>
                <a:cs typeface="Arial" pitchFamily="34" charset="0"/>
              </a:rPr>
              <a:t>x</a:t>
            </a:r>
          </a:p>
          <a:p>
            <a:pPr algn="just" eaLnBrk="0" hangingPunct="0"/>
            <a:r>
              <a:rPr kumimoji="0" lang="zh-TW" altLang="en-US" sz="2400" dirty="0" smtClean="0">
                <a:solidFill>
                  <a:srgbClr val="FF3300"/>
                </a:solidFill>
                <a:latin typeface="Arial" pitchFamily="34" charset="0"/>
                <a:ea typeface="標楷體" pitchFamily="65" charset="-120"/>
                <a:cs typeface="Arial" pitchFamily="34" charset="0"/>
              </a:rPr>
              <a:t>找不到</a:t>
            </a:r>
            <a:r>
              <a:rPr kumimoji="0" lang="zh-TW" altLang="en-US" sz="2400" dirty="0" smtClean="0">
                <a:latin typeface="Arial" pitchFamily="34" charset="0"/>
                <a:ea typeface="標楷體" pitchFamily="65" charset="-120"/>
                <a:cs typeface="Arial" pitchFamily="34" charset="0"/>
              </a:rPr>
              <a:t>字元</a:t>
            </a:r>
            <a:r>
              <a:rPr kumimoji="0" lang="en-US" altLang="zh-TW" sz="2400" dirty="0" smtClean="0">
                <a:solidFill>
                  <a:srgbClr val="FF3300"/>
                </a:solidFill>
                <a:latin typeface="Arial" pitchFamily="34" charset="0"/>
                <a:ea typeface="標楷體" pitchFamily="65" charset="-120"/>
                <a:cs typeface="Arial" pitchFamily="34" charset="0"/>
              </a:rPr>
              <a:t>x</a:t>
            </a:r>
            <a:endParaRPr kumimoji="0" lang="zh-TW" altLang="en-US" sz="2400" dirty="0">
              <a:latin typeface="Arial" pitchFamily="34" charset="0"/>
              <a:ea typeface="標楷體" pitchFamily="65" charset="-120"/>
              <a:cs typeface="Arial" pitchFamily="34" charset="0"/>
            </a:endParaRPr>
          </a:p>
        </p:txBody>
      </p:sp>
      <p:sp>
        <p:nvSpPr>
          <p:cNvPr id="205832"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829"/>
                                        </p:tgtEl>
                                        <p:attrNameLst>
                                          <p:attrName>style.visibility</p:attrName>
                                        </p:attrNameLst>
                                      </p:cBhvr>
                                      <p:to>
                                        <p:strVal val="visible"/>
                                      </p:to>
                                    </p:set>
                                    <p:anim calcmode="lin" valueType="num">
                                      <p:cBhvr>
                                        <p:cTn id="7" dur="500" fill="hold"/>
                                        <p:tgtEl>
                                          <p:spTgt spid="205829"/>
                                        </p:tgtEl>
                                        <p:attrNameLst>
                                          <p:attrName>ppt_w</p:attrName>
                                        </p:attrNameLst>
                                      </p:cBhvr>
                                      <p:tavLst>
                                        <p:tav tm="0">
                                          <p:val>
                                            <p:fltVal val="0"/>
                                          </p:val>
                                        </p:tav>
                                        <p:tav tm="100000">
                                          <p:val>
                                            <p:strVal val="#ppt_w"/>
                                          </p:val>
                                        </p:tav>
                                      </p:tavLst>
                                    </p:anim>
                                    <p:anim calcmode="lin" valueType="num">
                                      <p:cBhvr>
                                        <p:cTn id="8" dur="500" fill="hold"/>
                                        <p:tgtEl>
                                          <p:spTgt spid="2058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9" grpId="0" animBg="1"/>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3EFE2646-C74E-4096-B293-84FF76D2E6DF}" type="slidenum">
              <a:rPr lang="en-US" altLang="zh-TW"/>
              <a:pPr/>
              <a:t>143</a:t>
            </a:fld>
            <a:endParaRPr lang="en-US" altLang="zh-TW"/>
          </a:p>
        </p:txBody>
      </p:sp>
      <p:sp>
        <p:nvSpPr>
          <p:cNvPr id="207874" name="Rectangle 2"/>
          <p:cNvSpPr>
            <a:spLocks noGrp="1" noChangeArrowheads="1"/>
          </p:cNvSpPr>
          <p:nvPr>
            <p:ph type="title"/>
          </p:nvPr>
        </p:nvSpPr>
        <p:spPr>
          <a:xfrm>
            <a:off x="838200" y="609600"/>
            <a:ext cx="7620000" cy="884238"/>
          </a:xfrm>
        </p:spPr>
        <p:txBody>
          <a:bodyPr/>
          <a:lstStyle/>
          <a:p>
            <a:r>
              <a:rPr lang="zh-TW" altLang="en-US"/>
              <a:t>第七章 函數 </a:t>
            </a:r>
            <a:r>
              <a:rPr lang="en-US" altLang="zh-TW"/>
              <a:t>Functions</a:t>
            </a:r>
          </a:p>
        </p:txBody>
      </p:sp>
      <p:sp>
        <p:nvSpPr>
          <p:cNvPr id="207875" name="Rectangle 3"/>
          <p:cNvSpPr>
            <a:spLocks noGrp="1" noChangeArrowheads="1"/>
          </p:cNvSpPr>
          <p:nvPr>
            <p:ph type="body" idx="1"/>
          </p:nvPr>
        </p:nvSpPr>
        <p:spPr>
          <a:xfrm>
            <a:off x="876300" y="1500188"/>
            <a:ext cx="7546975" cy="4248150"/>
          </a:xfrm>
        </p:spPr>
        <p:txBody>
          <a:bodyPr/>
          <a:lstStyle/>
          <a:p>
            <a:pPr>
              <a:buFontTx/>
              <a:buNone/>
            </a:pPr>
            <a:r>
              <a:rPr lang="en-US" altLang="zh-TW"/>
              <a:t>7-1 </a:t>
            </a:r>
            <a:r>
              <a:rPr lang="zh-TW" altLang="en-US"/>
              <a:t>函數的概念</a:t>
            </a:r>
          </a:p>
          <a:p>
            <a:pPr>
              <a:buFontTx/>
              <a:buNone/>
            </a:pPr>
            <a:r>
              <a:rPr lang="en-US" altLang="zh-TW"/>
              <a:t>7-2 </a:t>
            </a:r>
            <a:r>
              <a:rPr lang="zh-TW" altLang="en-US"/>
              <a:t>函數的基本形式</a:t>
            </a:r>
          </a:p>
          <a:p>
            <a:pPr>
              <a:buFontTx/>
              <a:buNone/>
            </a:pPr>
            <a:r>
              <a:rPr lang="en-US" altLang="zh-TW"/>
              <a:t>7-3 </a:t>
            </a:r>
            <a:r>
              <a:rPr lang="zh-TW" altLang="en-US"/>
              <a:t>函數的呼叫</a:t>
            </a:r>
          </a:p>
          <a:p>
            <a:pPr>
              <a:buFontTx/>
              <a:buNone/>
            </a:pPr>
            <a:r>
              <a:rPr lang="en-US" altLang="zh-TW"/>
              <a:t>7-4 </a:t>
            </a:r>
            <a:r>
              <a:rPr lang="zh-TW" altLang="en-US"/>
              <a:t>遞迴函數</a:t>
            </a:r>
          </a:p>
          <a:p>
            <a:pPr>
              <a:buFontTx/>
              <a:buNone/>
            </a:pPr>
            <a:r>
              <a:rPr lang="en-US" altLang="zh-TW"/>
              <a:t>7-5 </a:t>
            </a:r>
            <a:r>
              <a:rPr lang="zh-TW" altLang="en-US"/>
              <a:t>常用的數學函數</a:t>
            </a:r>
          </a:p>
          <a:p>
            <a:pPr>
              <a:buFontTx/>
              <a:buNone/>
            </a:pPr>
            <a:r>
              <a:rPr lang="en-US" altLang="zh-TW"/>
              <a:t>7-6 </a:t>
            </a:r>
            <a:r>
              <a:rPr lang="zh-TW" altLang="en-US"/>
              <a:t>儲存類別</a:t>
            </a: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90F592C1-9C7B-4681-9F20-89CF8B9362D1}" type="slidenum">
              <a:rPr lang="en-US" altLang="zh-TW"/>
              <a:pPr/>
              <a:t>144</a:t>
            </a:fld>
            <a:endParaRPr lang="en-US" altLang="zh-TW"/>
          </a:p>
        </p:txBody>
      </p:sp>
      <p:sp>
        <p:nvSpPr>
          <p:cNvPr id="208898" name="Rectangle 2"/>
          <p:cNvSpPr>
            <a:spLocks noGrp="1" noChangeArrowheads="1"/>
          </p:cNvSpPr>
          <p:nvPr>
            <p:ph type="title"/>
          </p:nvPr>
        </p:nvSpPr>
        <p:spPr>
          <a:xfrm>
            <a:off x="838200" y="609600"/>
            <a:ext cx="7620000" cy="676275"/>
          </a:xfrm>
        </p:spPr>
        <p:txBody>
          <a:bodyPr/>
          <a:lstStyle/>
          <a:p>
            <a:r>
              <a:rPr lang="zh-TW" altLang="en-US" sz="3600" dirty="0">
                <a:latin typeface="Verdana" pitchFamily="34" charset="0"/>
                <a:cs typeface="Verdana" pitchFamily="34" charset="0"/>
              </a:rPr>
              <a:t>函數 </a:t>
            </a:r>
            <a:r>
              <a:rPr lang="en-US" altLang="zh-TW" sz="3600" dirty="0">
                <a:latin typeface="Verdana" pitchFamily="34" charset="0"/>
                <a:ea typeface="Verdana" pitchFamily="34" charset="0"/>
                <a:cs typeface="Verdana" pitchFamily="34" charset="0"/>
              </a:rPr>
              <a:t>function </a:t>
            </a:r>
            <a:r>
              <a:rPr lang="zh-TW" altLang="en-US" sz="3600" dirty="0">
                <a:latin typeface="Verdana" pitchFamily="34" charset="0"/>
                <a:cs typeface="Verdana" pitchFamily="34" charset="0"/>
              </a:rPr>
              <a:t>的概念</a:t>
            </a:r>
          </a:p>
        </p:txBody>
      </p:sp>
      <p:sp>
        <p:nvSpPr>
          <p:cNvPr id="208899" name="Rectangle 3"/>
          <p:cNvSpPr>
            <a:spLocks noGrp="1" noChangeArrowheads="1"/>
          </p:cNvSpPr>
          <p:nvPr>
            <p:ph type="body" idx="1"/>
          </p:nvPr>
        </p:nvSpPr>
        <p:spPr>
          <a:xfrm>
            <a:off x="633412" y="1328738"/>
            <a:ext cx="8259067" cy="4767262"/>
          </a:xfrm>
        </p:spPr>
        <p:txBody>
          <a:bodyPr/>
          <a:lstStyle/>
          <a:p>
            <a:r>
              <a:rPr lang="zh-TW" altLang="en-US" sz="2800">
                <a:latin typeface="Arial" pitchFamily="34" charset="0"/>
                <a:cs typeface="Arial" pitchFamily="34" charset="0"/>
              </a:rPr>
              <a:t>函數的優點</a:t>
            </a:r>
          </a:p>
          <a:p>
            <a:pPr lvl="1"/>
            <a:r>
              <a:rPr lang="zh-TW" altLang="en-US">
                <a:solidFill>
                  <a:srgbClr val="FF3300"/>
                </a:solidFill>
                <a:latin typeface="Arial" pitchFamily="34" charset="0"/>
                <a:cs typeface="Arial" pitchFamily="34" charset="0"/>
              </a:rPr>
              <a:t>分工</a:t>
            </a:r>
            <a:r>
              <a:rPr lang="zh-TW" altLang="en-US">
                <a:latin typeface="Arial" pitchFamily="34" charset="0"/>
                <a:cs typeface="Arial" pitchFamily="34" charset="0"/>
              </a:rPr>
              <a:t>合作</a:t>
            </a:r>
          </a:p>
          <a:p>
            <a:pPr lvl="1"/>
            <a:r>
              <a:rPr lang="zh-TW" altLang="en-US">
                <a:latin typeface="Arial" pitchFamily="34" charset="0"/>
                <a:cs typeface="Arial" pitchFamily="34" charset="0"/>
              </a:rPr>
              <a:t>較好的</a:t>
            </a:r>
            <a:r>
              <a:rPr lang="zh-TW" altLang="en-US">
                <a:solidFill>
                  <a:srgbClr val="FF3300"/>
                </a:solidFill>
                <a:latin typeface="Arial" pitchFamily="34" charset="0"/>
                <a:cs typeface="Arial" pitchFamily="34" charset="0"/>
              </a:rPr>
              <a:t>可讀性</a:t>
            </a:r>
            <a:endParaRPr lang="zh-TW" altLang="en-US">
              <a:latin typeface="Arial" pitchFamily="34" charset="0"/>
              <a:cs typeface="Arial" pitchFamily="34" charset="0"/>
            </a:endParaRPr>
          </a:p>
          <a:p>
            <a:pPr lvl="1"/>
            <a:r>
              <a:rPr lang="zh-TW" altLang="en-US">
                <a:latin typeface="Arial" pitchFamily="34" charset="0"/>
                <a:cs typeface="Arial" pitchFamily="34" charset="0"/>
              </a:rPr>
              <a:t>便於</a:t>
            </a:r>
            <a:r>
              <a:rPr lang="zh-TW" altLang="en-US">
                <a:solidFill>
                  <a:srgbClr val="FF3300"/>
                </a:solidFill>
                <a:latin typeface="Arial" pitchFamily="34" charset="0"/>
                <a:cs typeface="Arial" pitchFamily="34" charset="0"/>
              </a:rPr>
              <a:t>修改、除錯</a:t>
            </a:r>
            <a:endParaRPr lang="zh-TW" altLang="en-US">
              <a:latin typeface="Arial" pitchFamily="34" charset="0"/>
              <a:cs typeface="Arial" pitchFamily="34" charset="0"/>
            </a:endParaRPr>
          </a:p>
          <a:p>
            <a:pPr lvl="1"/>
            <a:r>
              <a:rPr lang="zh-TW" altLang="en-US">
                <a:latin typeface="Arial" pitchFamily="34" charset="0"/>
                <a:cs typeface="Arial" pitchFamily="34" charset="0"/>
              </a:rPr>
              <a:t>提高撰寫程式的</a:t>
            </a:r>
            <a:r>
              <a:rPr lang="zh-TW" altLang="en-US">
                <a:solidFill>
                  <a:srgbClr val="FF3300"/>
                </a:solidFill>
                <a:latin typeface="Arial" pitchFamily="34" charset="0"/>
                <a:cs typeface="Arial" pitchFamily="34" charset="0"/>
              </a:rPr>
              <a:t>效率</a:t>
            </a:r>
            <a:endParaRPr lang="zh-TW" altLang="en-US">
              <a:latin typeface="Arial" pitchFamily="34" charset="0"/>
              <a:cs typeface="Arial" pitchFamily="34" charset="0"/>
            </a:endParaRPr>
          </a:p>
          <a:p>
            <a:pPr lvl="1"/>
            <a:r>
              <a:rPr lang="zh-TW" altLang="en-US">
                <a:latin typeface="Arial" pitchFamily="34" charset="0"/>
                <a:cs typeface="Arial" pitchFamily="34" charset="0"/>
              </a:rPr>
              <a:t>可以</a:t>
            </a:r>
            <a:r>
              <a:rPr lang="zh-TW" altLang="en-US">
                <a:solidFill>
                  <a:srgbClr val="FF3300"/>
                </a:solidFill>
                <a:latin typeface="Arial" pitchFamily="34" charset="0"/>
                <a:cs typeface="Arial" pitchFamily="34" charset="0"/>
              </a:rPr>
              <a:t>無限次</a:t>
            </a:r>
            <a:r>
              <a:rPr lang="zh-TW" altLang="en-US">
                <a:latin typeface="Arial" pitchFamily="34" charset="0"/>
                <a:cs typeface="Arial" pitchFamily="34" charset="0"/>
              </a:rPr>
              <a:t>使用</a:t>
            </a:r>
            <a:r>
              <a:rPr lang="en-US" altLang="zh-TW">
                <a:latin typeface="Arial" pitchFamily="34" charset="0"/>
                <a:cs typeface="Arial" pitchFamily="34" charset="0"/>
              </a:rPr>
              <a:t>(</a:t>
            </a:r>
            <a:r>
              <a:rPr lang="zh-TW" altLang="en-US">
                <a:latin typeface="Arial" pitchFamily="34" charset="0"/>
                <a:cs typeface="Arial" pitchFamily="34" charset="0"/>
              </a:rPr>
              <a:t>呼叫</a:t>
            </a:r>
            <a:r>
              <a:rPr lang="en-US" altLang="zh-TW">
                <a:latin typeface="Arial" pitchFamily="34" charset="0"/>
                <a:cs typeface="Arial" pitchFamily="34" charset="0"/>
              </a:rPr>
              <a:t>)</a:t>
            </a:r>
          </a:p>
          <a:p>
            <a:r>
              <a:rPr lang="zh-TW" altLang="en-US" sz="2800">
                <a:latin typeface="Arial" pitchFamily="34" charset="0"/>
                <a:cs typeface="Arial" pitchFamily="34" charset="0"/>
              </a:rPr>
              <a:t>函數可分成兩種型態</a:t>
            </a:r>
          </a:p>
          <a:p>
            <a:pPr lvl="1"/>
            <a:r>
              <a:rPr lang="zh-TW" altLang="en-US">
                <a:solidFill>
                  <a:srgbClr val="FF3300"/>
                </a:solidFill>
                <a:latin typeface="Arial" pitchFamily="34" charset="0"/>
                <a:cs typeface="Arial" pitchFamily="34" charset="0"/>
              </a:rPr>
              <a:t>系統</a:t>
            </a:r>
            <a:r>
              <a:rPr lang="zh-TW" altLang="en-US">
                <a:latin typeface="Arial" pitchFamily="34" charset="0"/>
                <a:cs typeface="Arial" pitchFamily="34" charset="0"/>
              </a:rPr>
              <a:t>提供的標準函數 </a:t>
            </a:r>
            <a:r>
              <a:rPr lang="en-US" altLang="zh-TW">
                <a:latin typeface="Arial" pitchFamily="34" charset="0"/>
                <a:cs typeface="Arial" pitchFamily="34" charset="0"/>
              </a:rPr>
              <a:t>(e.g. toupper, rand, abs)</a:t>
            </a:r>
          </a:p>
          <a:p>
            <a:pPr lvl="1"/>
            <a:r>
              <a:rPr lang="zh-TW" altLang="en-US">
                <a:solidFill>
                  <a:srgbClr val="FF3300"/>
                </a:solidFill>
                <a:latin typeface="Arial" pitchFamily="34" charset="0"/>
                <a:cs typeface="Arial" pitchFamily="34" charset="0"/>
              </a:rPr>
              <a:t>使用者</a:t>
            </a:r>
            <a:r>
              <a:rPr lang="zh-TW" altLang="en-US">
                <a:latin typeface="Arial" pitchFamily="34" charset="0"/>
                <a:cs typeface="Arial" pitchFamily="34" charset="0"/>
              </a:rPr>
              <a:t>設計的函數 </a:t>
            </a:r>
            <a:r>
              <a:rPr lang="en-US" altLang="zh-TW">
                <a:latin typeface="Arial" pitchFamily="34" charset="0"/>
                <a:cs typeface="Arial" pitchFamily="34" charset="0"/>
              </a:rPr>
              <a:t>(e.g. drawline, min, max)</a:t>
            </a:r>
          </a:p>
        </p:txBody>
      </p:sp>
      <p:sp>
        <p:nvSpPr>
          <p:cNvPr id="208901"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DA5A8D9F-D379-412F-AA98-9CE81007A20A}" type="slidenum">
              <a:rPr lang="en-US" altLang="zh-TW"/>
              <a:pPr/>
              <a:t>145</a:t>
            </a:fld>
            <a:endParaRPr lang="en-US" altLang="zh-TW"/>
          </a:p>
        </p:txBody>
      </p:sp>
      <p:sp>
        <p:nvSpPr>
          <p:cNvPr id="209922" name="Rectangle 2"/>
          <p:cNvSpPr>
            <a:spLocks noGrp="1" noChangeArrowheads="1"/>
          </p:cNvSpPr>
          <p:nvPr>
            <p:ph type="title"/>
          </p:nvPr>
        </p:nvSpPr>
        <p:spPr>
          <a:xfrm>
            <a:off x="838200" y="609600"/>
            <a:ext cx="7620000" cy="781050"/>
          </a:xfrm>
        </p:spPr>
        <p:txBody>
          <a:bodyPr/>
          <a:lstStyle/>
          <a:p>
            <a:r>
              <a:rPr lang="zh-TW" altLang="en-US" sz="3600"/>
              <a:t>函數的基本形式</a:t>
            </a:r>
            <a:r>
              <a:rPr lang="zh-TW" altLang="en-US"/>
              <a:t> </a:t>
            </a:r>
          </a:p>
        </p:txBody>
      </p:sp>
      <p:sp>
        <p:nvSpPr>
          <p:cNvPr id="209923" name="Rectangle 3"/>
          <p:cNvSpPr>
            <a:spLocks noGrp="1" noChangeArrowheads="1"/>
          </p:cNvSpPr>
          <p:nvPr>
            <p:ph type="body" idx="1"/>
          </p:nvPr>
        </p:nvSpPr>
        <p:spPr>
          <a:xfrm>
            <a:off x="685800" y="1430338"/>
            <a:ext cx="7772400" cy="4248150"/>
          </a:xfrm>
        </p:spPr>
        <p:txBody>
          <a:bodyPr/>
          <a:lstStyle/>
          <a:p>
            <a:r>
              <a:rPr lang="zh-TW" altLang="en-US" sz="2400" b="1"/>
              <a:t>函數定義的語法</a:t>
            </a:r>
          </a:p>
          <a:p>
            <a:pPr>
              <a:buFontTx/>
              <a:buNone/>
            </a:pPr>
            <a:endParaRPr lang="zh-TW" altLang="en-US" sz="2400" b="1"/>
          </a:p>
          <a:p>
            <a:pPr lvl="1" algn="just">
              <a:buFontTx/>
              <a:buNone/>
            </a:pPr>
            <a:r>
              <a:rPr lang="zh-TW" altLang="en-US" sz="2400"/>
              <a:t>傳回值型態  函數名稱</a:t>
            </a:r>
            <a:r>
              <a:rPr lang="en-US" altLang="zh-TW" sz="2400"/>
              <a:t>(</a:t>
            </a:r>
            <a:r>
              <a:rPr lang="zh-TW" altLang="en-US" sz="2400"/>
              <a:t>參數傳遞</a:t>
            </a:r>
            <a:r>
              <a:rPr lang="en-US" altLang="zh-TW" sz="2400"/>
              <a:t>)</a:t>
            </a:r>
            <a:endParaRPr lang="en-US" altLang="zh-TW" sz="2400">
              <a:ea typeface="新細明體" pitchFamily="18" charset="-120"/>
            </a:endParaRPr>
          </a:p>
          <a:p>
            <a:pPr lvl="1" algn="just">
              <a:buFontTx/>
              <a:buNone/>
            </a:pPr>
            <a:r>
              <a:rPr lang="zh-TW" altLang="en-US" sz="2400"/>
              <a:t>參數傳遞型態</a:t>
            </a:r>
            <a:endParaRPr lang="zh-TW" altLang="en-US" sz="2400">
              <a:ea typeface="新細明體" pitchFamily="18" charset="-120"/>
            </a:endParaRPr>
          </a:p>
          <a:p>
            <a:pPr lvl="1">
              <a:buFontTx/>
              <a:buNone/>
            </a:pPr>
            <a:r>
              <a:rPr lang="en-US" altLang="zh-TW" sz="2400"/>
              <a:t>{</a:t>
            </a:r>
            <a:endParaRPr lang="en-US" altLang="zh-TW" sz="2400">
              <a:ea typeface="新細明體" pitchFamily="18" charset="-120"/>
            </a:endParaRPr>
          </a:p>
          <a:p>
            <a:pPr lvl="1">
              <a:buFontTx/>
              <a:buNone/>
            </a:pPr>
            <a:r>
              <a:rPr lang="en-US" altLang="zh-TW" sz="2400"/>
              <a:t>    </a:t>
            </a:r>
            <a:r>
              <a:rPr lang="zh-TW" altLang="en-US" sz="2400"/>
              <a:t>函數主體</a:t>
            </a:r>
            <a:endParaRPr lang="zh-TW" altLang="en-US" sz="2400">
              <a:ea typeface="新細明體" pitchFamily="18" charset="-120"/>
            </a:endParaRPr>
          </a:p>
          <a:p>
            <a:pPr lvl="1" algn="just">
              <a:buFontTx/>
              <a:buNone/>
            </a:pPr>
            <a:r>
              <a:rPr lang="zh-TW" altLang="en-US" sz="2400"/>
              <a:t> </a:t>
            </a:r>
            <a:r>
              <a:rPr lang="en-US" altLang="zh-TW" sz="2400"/>
              <a:t>}</a:t>
            </a:r>
            <a:endParaRPr lang="en-US" altLang="zh-TW" sz="2400">
              <a:ea typeface="新細明體" pitchFamily="18" charset="-120"/>
            </a:endParaRPr>
          </a:p>
          <a:p>
            <a:pPr lvl="1" algn="just">
              <a:buFontTx/>
              <a:buNone/>
            </a:pPr>
            <a:endParaRPr lang="en-US" altLang="zh-TW" sz="240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2"/>
          </p:nvPr>
        </p:nvSpPr>
        <p:spPr/>
        <p:txBody>
          <a:bodyPr/>
          <a:lstStyle/>
          <a:p>
            <a:fld id="{E5D8B6EE-1614-4245-9241-84A3CDC68784}" type="slidenum">
              <a:rPr lang="en-US" altLang="zh-TW"/>
              <a:pPr/>
              <a:t>146</a:t>
            </a:fld>
            <a:endParaRPr lang="en-US" altLang="zh-TW"/>
          </a:p>
        </p:txBody>
      </p:sp>
      <p:sp>
        <p:nvSpPr>
          <p:cNvPr id="210946" name="Rectangle 2"/>
          <p:cNvSpPr>
            <a:spLocks noGrp="1" noChangeArrowheads="1"/>
          </p:cNvSpPr>
          <p:nvPr>
            <p:ph type="title"/>
          </p:nvPr>
        </p:nvSpPr>
        <p:spPr>
          <a:xfrm>
            <a:off x="838200" y="609600"/>
            <a:ext cx="7620000" cy="685800"/>
          </a:xfrm>
        </p:spPr>
        <p:txBody>
          <a:bodyPr/>
          <a:lstStyle/>
          <a:p>
            <a:r>
              <a:rPr lang="en-US" altLang="zh-TW" sz="3600"/>
              <a:t>Ch7_2</a:t>
            </a:r>
            <a:endParaRPr lang="en-US" altLang="zh-TW" b="1" i="1"/>
          </a:p>
        </p:txBody>
      </p:sp>
      <p:sp>
        <p:nvSpPr>
          <p:cNvPr id="210949" name="Text Box 5"/>
          <p:cNvSpPr txBox="1">
            <a:spLocks noChangeArrowheads="1"/>
          </p:cNvSpPr>
          <p:nvPr/>
        </p:nvSpPr>
        <p:spPr bwMode="auto">
          <a:xfrm>
            <a:off x="6443663" y="3357563"/>
            <a:ext cx="2387600" cy="1014412"/>
          </a:xfrm>
          <a:prstGeom prst="rect">
            <a:avLst/>
          </a:prstGeom>
          <a:solidFill>
            <a:srgbClr val="FFFFFF"/>
          </a:solidFill>
          <a:ln w="9525">
            <a:solidFill>
              <a:schemeClr val="tx1"/>
            </a:solidFill>
            <a:miter lim="800000"/>
            <a:headEnd/>
            <a:tailEnd/>
          </a:ln>
          <a:effectLst/>
        </p:spPr>
        <p:txBody>
          <a:bodyPr>
            <a:spAutoFit/>
          </a:bodyPr>
          <a:lstStyle/>
          <a:p>
            <a:pPr>
              <a:spcBef>
                <a:spcPct val="50000"/>
              </a:spcBef>
            </a:pPr>
            <a:r>
              <a:rPr lang="en-US" altLang="zh-TW" sz="2400">
                <a:latin typeface="Courier New" pitchFamily="49" charset="0"/>
                <a:ea typeface="標楷體" pitchFamily="65" charset="-120"/>
              </a:rPr>
              <a:t>3</a:t>
            </a:r>
            <a:r>
              <a:rPr lang="en-US" altLang="zh-TW" sz="2400">
                <a:solidFill>
                  <a:srgbClr val="FF3300"/>
                </a:solidFill>
              </a:rPr>
              <a:t>²</a:t>
            </a:r>
            <a:r>
              <a:rPr lang="en-US" altLang="zh-TW" sz="2400">
                <a:solidFill>
                  <a:srgbClr val="FF3300"/>
                </a:solidFill>
                <a:sym typeface="Symbol" pitchFamily="18" charset="2"/>
              </a:rPr>
              <a:t></a:t>
            </a:r>
            <a:r>
              <a:rPr lang="en-US" altLang="zh-TW" sz="2400">
                <a:latin typeface="Courier New" pitchFamily="49" charset="0"/>
                <a:ea typeface="標楷體" pitchFamily="65" charset="-120"/>
              </a:rPr>
              <a:t>2</a:t>
            </a:r>
            <a:r>
              <a:rPr lang="en-US" altLang="zh-TW" sz="2400">
                <a:solidFill>
                  <a:srgbClr val="FF3300"/>
                </a:solidFill>
              </a:rPr>
              <a:t>²</a:t>
            </a:r>
            <a:r>
              <a:rPr lang="en-US" altLang="zh-TW" sz="2400">
                <a:latin typeface="Courier New" pitchFamily="49" charset="0"/>
                <a:ea typeface="標楷體" pitchFamily="65" charset="-120"/>
              </a:rPr>
              <a:t> = 5</a:t>
            </a:r>
            <a:endParaRPr lang="en-US" altLang="zh-TW" sz="2400">
              <a:latin typeface="Courier New" pitchFamily="49" charset="0"/>
            </a:endParaRPr>
          </a:p>
          <a:p>
            <a:pPr>
              <a:spcBef>
                <a:spcPct val="50000"/>
              </a:spcBef>
            </a:pPr>
            <a:r>
              <a:rPr lang="en-US" altLang="zh-TW" sz="2400">
                <a:latin typeface="Courier New" pitchFamily="49" charset="0"/>
              </a:rPr>
              <a:t>14</a:t>
            </a:r>
            <a:r>
              <a:rPr lang="en-US" altLang="zh-TW" sz="2400">
                <a:solidFill>
                  <a:srgbClr val="FF3300"/>
                </a:solidFill>
              </a:rPr>
              <a:t>²</a:t>
            </a:r>
            <a:r>
              <a:rPr lang="en-US" altLang="zh-TW" sz="2400">
                <a:solidFill>
                  <a:srgbClr val="FF3300"/>
                </a:solidFill>
                <a:sym typeface="Symbol" pitchFamily="18" charset="2"/>
              </a:rPr>
              <a:t></a:t>
            </a:r>
            <a:r>
              <a:rPr lang="en-US" altLang="zh-TW" sz="2400">
                <a:latin typeface="Courier New" pitchFamily="49" charset="0"/>
              </a:rPr>
              <a:t>6</a:t>
            </a:r>
            <a:r>
              <a:rPr lang="en-US" altLang="zh-TW" sz="2400">
                <a:solidFill>
                  <a:srgbClr val="FF3300"/>
                </a:solidFill>
              </a:rPr>
              <a:t>²</a:t>
            </a:r>
            <a:r>
              <a:rPr lang="en-US" altLang="zh-TW" sz="2400">
                <a:latin typeface="Courier New" pitchFamily="49" charset="0"/>
              </a:rPr>
              <a:t> = 160</a:t>
            </a:r>
          </a:p>
        </p:txBody>
      </p:sp>
      <p:sp>
        <p:nvSpPr>
          <p:cNvPr id="210950" name="Text Box 6"/>
          <p:cNvSpPr txBox="1">
            <a:spLocks noChangeArrowheads="1"/>
          </p:cNvSpPr>
          <p:nvPr/>
        </p:nvSpPr>
        <p:spPr bwMode="auto">
          <a:xfrm>
            <a:off x="755650" y="1412875"/>
            <a:ext cx="7488238" cy="4838700"/>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b="1">
                <a:ea typeface="標楷體" pitchFamily="65" charset="-120"/>
              </a:rPr>
              <a:t>Ch7_2  </a:t>
            </a:r>
            <a:r>
              <a:rPr lang="zh-TW" altLang="en-US" sz="2400" b="1">
                <a:ea typeface="標楷體" pitchFamily="65" charset="-120"/>
              </a:rPr>
              <a:t>兩數的</a:t>
            </a:r>
            <a:r>
              <a:rPr lang="zh-TW" altLang="en-US" sz="2400" b="1">
                <a:solidFill>
                  <a:srgbClr val="FF0000"/>
                </a:solidFill>
                <a:ea typeface="標楷體" pitchFamily="65" charset="-120"/>
              </a:rPr>
              <a:t>平方差</a:t>
            </a:r>
            <a:r>
              <a:rPr lang="zh-TW" altLang="en-US" sz="2400" b="1">
                <a:ea typeface="標楷體" pitchFamily="65" charset="-120"/>
              </a:rPr>
              <a:t>的函數 </a:t>
            </a:r>
            <a:r>
              <a:rPr lang="en-US" altLang="zh-TW" sz="2400" b="1">
                <a:solidFill>
                  <a:srgbClr val="FF0000"/>
                </a:solidFill>
                <a:ea typeface="標楷體" pitchFamily="65" charset="-120"/>
              </a:rPr>
              <a:t>A</a:t>
            </a:r>
            <a:r>
              <a:rPr lang="en-US" altLang="zh-TW" sz="2400" b="1">
                <a:solidFill>
                  <a:srgbClr val="FF0000"/>
                </a:solidFill>
                <a:ea typeface="標楷體" pitchFamily="65" charset="-120"/>
                <a:cs typeface="Times New Roman" pitchFamily="18" charset="0"/>
              </a:rPr>
              <a:t>²</a:t>
            </a:r>
            <a:r>
              <a:rPr lang="en-US" altLang="zh-TW" sz="2400" b="1">
                <a:solidFill>
                  <a:srgbClr val="FF0000"/>
                </a:solidFill>
                <a:ea typeface="標楷體" pitchFamily="65" charset="-120"/>
                <a:cs typeface="Times New Roman" pitchFamily="18" charset="0"/>
                <a:sym typeface="Symbol" pitchFamily="18" charset="2"/>
              </a:rPr>
              <a:t></a:t>
            </a:r>
            <a:r>
              <a:rPr lang="en-US" altLang="zh-TW" sz="2400" b="1">
                <a:solidFill>
                  <a:srgbClr val="FF0000"/>
                </a:solidFill>
                <a:ea typeface="標楷體" pitchFamily="65" charset="-120"/>
              </a:rPr>
              <a:t>B²</a:t>
            </a:r>
          </a:p>
          <a:p>
            <a:pPr>
              <a:lnSpc>
                <a:spcPct val="90000"/>
              </a:lnSpc>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2</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3</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4</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5</a:t>
            </a:r>
            <a:endParaRPr lang="en-US" altLang="zh-TW" sz="2400">
              <a:latin typeface="Courier New" pitchFamily="49" charset="0"/>
            </a:endParaRPr>
          </a:p>
          <a:p>
            <a:pPr algn="just">
              <a:lnSpc>
                <a:spcPct val="90000"/>
              </a:lnSpc>
              <a:spcBef>
                <a:spcPct val="20000"/>
              </a:spcBef>
            </a:pPr>
            <a:r>
              <a:rPr lang="en-US" altLang="zh-TW" sz="2400">
                <a:latin typeface="Courier New" pitchFamily="49" charset="0"/>
                <a:ea typeface="標楷體" pitchFamily="65" charset="-120"/>
              </a:rPr>
              <a:t>6</a:t>
            </a:r>
          </a:p>
          <a:p>
            <a:pPr>
              <a:lnSpc>
                <a:spcPct val="90000"/>
              </a:lnSpc>
              <a:spcBef>
                <a:spcPct val="20000"/>
              </a:spcBef>
            </a:pPr>
            <a:r>
              <a:rPr lang="en-US" altLang="zh-TW" sz="2400">
                <a:latin typeface="Courier New" pitchFamily="49" charset="0"/>
                <a:ea typeface="標楷體" pitchFamily="65" charset="-120"/>
              </a:rPr>
              <a:t>7   main(){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8	int a=</a:t>
            </a:r>
            <a:r>
              <a:rPr lang="en-US" altLang="zh-TW" sz="2400">
                <a:solidFill>
                  <a:srgbClr val="FF0000"/>
                </a:solidFill>
                <a:latin typeface="Courier New" pitchFamily="49" charset="0"/>
                <a:ea typeface="標楷體" pitchFamily="65" charset="-120"/>
              </a:rPr>
              <a:t>3</a:t>
            </a:r>
            <a:r>
              <a:rPr lang="en-US" altLang="zh-TW" sz="2400">
                <a:latin typeface="Courier New" pitchFamily="49" charset="0"/>
                <a:ea typeface="標楷體" pitchFamily="65" charset="-120"/>
              </a:rPr>
              <a:t>, b=</a:t>
            </a:r>
            <a:r>
              <a:rPr lang="en-US" altLang="zh-TW" sz="2400">
                <a:solidFill>
                  <a:srgbClr val="FF0000"/>
                </a:solidFill>
                <a:latin typeface="Courier New" pitchFamily="49" charset="0"/>
                <a:ea typeface="標楷體" pitchFamily="65" charset="-120"/>
              </a:rPr>
              <a:t>2</a:t>
            </a:r>
            <a:r>
              <a:rPr lang="en-US" altLang="zh-TW" sz="2400">
                <a:latin typeface="Courier New" pitchFamily="49" charset="0"/>
                <a:ea typeface="標楷體" pitchFamily="65" charset="-120"/>
              </a:rPr>
              <a:t>, c;</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9	c = </a:t>
            </a:r>
            <a:r>
              <a:rPr lang="en-US" altLang="zh-TW" sz="2400">
                <a:solidFill>
                  <a:srgbClr val="FF3300"/>
                </a:solidFill>
                <a:latin typeface="Courier New" pitchFamily="49" charset="0"/>
                <a:ea typeface="標楷體" pitchFamily="65" charset="-120"/>
              </a:rPr>
              <a:t>a2_b2(a,b)</a:t>
            </a:r>
            <a:r>
              <a:rPr lang="en-US" altLang="zh-TW" sz="2400">
                <a:latin typeface="Courier New" pitchFamily="49" charset="0"/>
                <a:ea typeface="標楷體" pitchFamily="65" charset="-120"/>
              </a:rPr>
              <a:t>;		// </a:t>
            </a:r>
            <a:r>
              <a:rPr lang="zh-TW" altLang="en-US" sz="2400">
                <a:latin typeface="Courier New" pitchFamily="49" charset="0"/>
                <a:ea typeface="標楷體" pitchFamily="65" charset="-120"/>
              </a:rPr>
              <a:t>呼叫函數</a:t>
            </a:r>
            <a:endParaRPr lang="zh-TW" altLang="en-US"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10	printf("</a:t>
            </a:r>
            <a:r>
              <a:rPr lang="en-US" altLang="zh-TW" sz="2400">
                <a:solidFill>
                  <a:srgbClr val="FF3300"/>
                </a:solidFill>
                <a:latin typeface="Courier New" pitchFamily="49" charset="0"/>
                <a:ea typeface="標楷體" pitchFamily="65" charset="-120"/>
              </a:rPr>
              <a:t>%i²</a:t>
            </a:r>
            <a:r>
              <a:rPr lang="en-US" altLang="zh-TW" sz="2400">
                <a:solidFill>
                  <a:srgbClr val="FF3300"/>
                </a:solidFill>
                <a:latin typeface="Courier New" pitchFamily="49" charset="0"/>
                <a:ea typeface="標楷體" pitchFamily="65" charset="-120"/>
                <a:sym typeface="Symbol" pitchFamily="18" charset="2"/>
              </a:rPr>
              <a:t></a:t>
            </a:r>
            <a:r>
              <a:rPr lang="en-US" altLang="zh-TW" sz="2400">
                <a:solidFill>
                  <a:srgbClr val="FF3300"/>
                </a:solidFill>
                <a:latin typeface="Courier New" pitchFamily="49" charset="0"/>
                <a:ea typeface="標楷體" pitchFamily="65" charset="-120"/>
              </a:rPr>
              <a:t>%i²</a:t>
            </a:r>
            <a:r>
              <a:rPr lang="en-US" altLang="zh-TW" sz="2400">
                <a:latin typeface="Courier New" pitchFamily="49" charset="0"/>
                <a:ea typeface="標楷體" pitchFamily="65" charset="-120"/>
              </a:rPr>
              <a:t> = </a:t>
            </a:r>
            <a:r>
              <a:rPr lang="en-US" altLang="zh-TW" sz="2400">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\n", </a:t>
            </a:r>
            <a:r>
              <a:rPr lang="en-US" altLang="zh-TW" sz="2400">
                <a:solidFill>
                  <a:srgbClr val="FF3300"/>
                </a:solidFill>
                <a:latin typeface="Courier New" pitchFamily="49" charset="0"/>
                <a:ea typeface="標楷體" pitchFamily="65" charset="-120"/>
              </a:rPr>
              <a:t>a,b,c</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11  }</a:t>
            </a:r>
          </a:p>
        </p:txBody>
      </p:sp>
      <p:sp>
        <p:nvSpPr>
          <p:cNvPr id="210952" name="Freeform 8"/>
          <p:cNvSpPr>
            <a:spLocks/>
          </p:cNvSpPr>
          <p:nvPr/>
        </p:nvSpPr>
        <p:spPr bwMode="auto">
          <a:xfrm>
            <a:off x="1979613" y="3573463"/>
            <a:ext cx="431800" cy="1655762"/>
          </a:xfrm>
          <a:custGeom>
            <a:avLst/>
            <a:gdLst/>
            <a:ahLst/>
            <a:cxnLst>
              <a:cxn ang="0">
                <a:pos x="191" y="0"/>
              </a:cxn>
              <a:cxn ang="0">
                <a:pos x="26" y="275"/>
              </a:cxn>
              <a:cxn ang="0">
                <a:pos x="34" y="645"/>
              </a:cxn>
              <a:cxn ang="0">
                <a:pos x="191" y="942"/>
              </a:cxn>
            </a:cxnLst>
            <a:rect l="0" t="0" r="r" b="b"/>
            <a:pathLst>
              <a:path w="191" h="942">
                <a:moveTo>
                  <a:pt x="191" y="0"/>
                </a:moveTo>
                <a:cubicBezTo>
                  <a:pt x="165" y="46"/>
                  <a:pt x="52" y="168"/>
                  <a:pt x="26" y="275"/>
                </a:cubicBezTo>
                <a:cubicBezTo>
                  <a:pt x="0" y="382"/>
                  <a:pt x="6" y="534"/>
                  <a:pt x="34" y="645"/>
                </a:cubicBezTo>
                <a:cubicBezTo>
                  <a:pt x="62" y="756"/>
                  <a:pt x="158" y="880"/>
                  <a:pt x="191" y="942"/>
                </a:cubicBezTo>
              </a:path>
            </a:pathLst>
          </a:custGeom>
          <a:noFill/>
          <a:ln w="28575" cap="flat" cmpd="sng">
            <a:solidFill>
              <a:srgbClr val="FF3300"/>
            </a:solidFill>
            <a:prstDash val="dash"/>
            <a:round/>
            <a:headEnd type="none" w="med" len="med"/>
            <a:tailEnd type="triangle" w="med" len="med"/>
          </a:ln>
          <a:effectLst/>
        </p:spPr>
        <p:txBody>
          <a:bodyPr wrap="none"/>
          <a:lstStyle/>
          <a:p>
            <a:endParaRPr lang="zh-TW" altLang="en-US"/>
          </a:p>
        </p:txBody>
      </p:sp>
      <p:sp>
        <p:nvSpPr>
          <p:cNvPr id="210953" name="Text Box 9"/>
          <p:cNvSpPr txBox="1">
            <a:spLocks noChangeArrowheads="1"/>
          </p:cNvSpPr>
          <p:nvPr/>
        </p:nvSpPr>
        <p:spPr bwMode="auto">
          <a:xfrm>
            <a:off x="6443663" y="765175"/>
            <a:ext cx="2520950" cy="1562100"/>
          </a:xfrm>
          <a:prstGeom prst="rect">
            <a:avLst/>
          </a:prstGeom>
          <a:solidFill>
            <a:srgbClr val="FFFFFF"/>
          </a:solidFill>
          <a:ln w="9525">
            <a:solidFill>
              <a:schemeClr val="tx1"/>
            </a:solidFill>
            <a:miter lim="800000"/>
            <a:headEnd/>
            <a:tailEnd/>
          </a:ln>
          <a:effectLst/>
        </p:spPr>
        <p:txBody>
          <a:bodyPr>
            <a:spAutoFit/>
          </a:bodyPr>
          <a:lstStyle/>
          <a:p>
            <a:pPr>
              <a:spcBef>
                <a:spcPct val="50000"/>
              </a:spcBef>
            </a:pPr>
            <a:r>
              <a:rPr lang="en-US" altLang="zh-TW" sz="2400">
                <a:latin typeface="Courier New" pitchFamily="49" charset="0"/>
                <a:ea typeface="標楷體" pitchFamily="65" charset="-120"/>
              </a:rPr>
              <a:t>x y </a:t>
            </a:r>
            <a:r>
              <a:rPr lang="en-US" altLang="zh-TW" sz="2400">
                <a:solidFill>
                  <a:srgbClr val="FF3300"/>
                </a:solidFill>
                <a:latin typeface="Courier New" pitchFamily="49" charset="0"/>
                <a:ea typeface="標楷體" pitchFamily="65" charset="-120"/>
              </a:rPr>
              <a:t>z</a:t>
            </a:r>
          </a:p>
          <a:p>
            <a:pPr>
              <a:spcBef>
                <a:spcPct val="50000"/>
              </a:spcBef>
            </a:pPr>
            <a:r>
              <a:rPr lang="en-US" altLang="zh-TW" sz="2400">
                <a:latin typeface="Courier New" pitchFamily="49" charset="0"/>
                <a:ea typeface="標楷體" pitchFamily="65" charset="-120"/>
                <a:sym typeface="Symbol" pitchFamily="18" charset="2"/>
              </a:rPr>
              <a:t>  </a:t>
            </a:r>
            <a:r>
              <a:rPr lang="en-US" altLang="zh-TW" sz="2400">
                <a:solidFill>
                  <a:srgbClr val="FF3300"/>
                </a:solidFill>
                <a:latin typeface="Courier New" pitchFamily="49" charset="0"/>
                <a:ea typeface="標楷體" pitchFamily="65" charset="-120"/>
                <a:sym typeface="Symbol" pitchFamily="18" charset="2"/>
              </a:rPr>
              <a:t></a:t>
            </a:r>
          </a:p>
          <a:p>
            <a:pPr>
              <a:spcBef>
                <a:spcPct val="50000"/>
              </a:spcBef>
            </a:pPr>
            <a:r>
              <a:rPr lang="en-US" altLang="zh-TW" sz="2400">
                <a:latin typeface="Courier New" pitchFamily="49" charset="0"/>
                <a:ea typeface="標楷體" pitchFamily="65" charset="-120"/>
                <a:sym typeface="Symbol" pitchFamily="18" charset="2"/>
              </a:rPr>
              <a:t>a b a2_b2(…)</a:t>
            </a:r>
          </a:p>
        </p:txBody>
      </p:sp>
      <p:sp>
        <p:nvSpPr>
          <p:cNvPr id="210955" name="Line 11"/>
          <p:cNvSpPr>
            <a:spLocks noChangeShapeType="1"/>
          </p:cNvSpPr>
          <p:nvPr/>
        </p:nvSpPr>
        <p:spPr bwMode="auto">
          <a:xfrm flipV="1">
            <a:off x="4067175" y="2636838"/>
            <a:ext cx="1296988" cy="2447925"/>
          </a:xfrm>
          <a:prstGeom prst="line">
            <a:avLst/>
          </a:prstGeom>
          <a:noFill/>
          <a:ln w="38100">
            <a:solidFill>
              <a:srgbClr val="339966"/>
            </a:solidFill>
            <a:prstDash val="dash"/>
            <a:round/>
            <a:headEnd/>
            <a:tailEnd type="triangle" w="med" len="med"/>
          </a:ln>
          <a:effectLst/>
        </p:spPr>
        <p:txBody>
          <a:bodyPr wrap="none"/>
          <a:lstStyle/>
          <a:p>
            <a:endParaRPr lang="zh-TW" altLang="en-US"/>
          </a:p>
        </p:txBody>
      </p:sp>
      <p:sp>
        <p:nvSpPr>
          <p:cNvPr id="210956" name="Line 12"/>
          <p:cNvSpPr>
            <a:spLocks noChangeShapeType="1"/>
          </p:cNvSpPr>
          <p:nvPr/>
        </p:nvSpPr>
        <p:spPr bwMode="auto">
          <a:xfrm flipV="1">
            <a:off x="3708400" y="2565400"/>
            <a:ext cx="430213" cy="2519363"/>
          </a:xfrm>
          <a:prstGeom prst="line">
            <a:avLst/>
          </a:prstGeom>
          <a:noFill/>
          <a:ln w="38100">
            <a:solidFill>
              <a:srgbClr val="0000FF"/>
            </a:solidFill>
            <a:prstDash val="dash"/>
            <a:round/>
            <a:headEnd/>
            <a:tailEnd type="triangle" w="med" len="med"/>
          </a:ln>
          <a:effectLst/>
        </p:spPr>
        <p:txBody>
          <a:bodyPr wrap="none"/>
          <a:lstStyle/>
          <a:p>
            <a:endParaRPr lang="zh-TW" altLang="en-US"/>
          </a:p>
        </p:txBody>
      </p:sp>
      <p:sp>
        <p:nvSpPr>
          <p:cNvPr id="210957" name="Text Box 13"/>
          <p:cNvSpPr txBox="1">
            <a:spLocks noChangeArrowheads="1"/>
          </p:cNvSpPr>
          <p:nvPr/>
        </p:nvSpPr>
        <p:spPr bwMode="auto">
          <a:xfrm>
            <a:off x="1476375" y="2184400"/>
            <a:ext cx="4608513" cy="2036763"/>
          </a:xfrm>
          <a:prstGeom prst="rect">
            <a:avLst/>
          </a:prstGeom>
          <a:noFill/>
          <a:ln w="9525">
            <a:solidFill>
              <a:srgbClr val="FF3300"/>
            </a:solidFill>
            <a:prstDash val="dash"/>
            <a:miter lim="800000"/>
            <a:headEnd/>
            <a:tailEnd/>
          </a:ln>
          <a:effectLst/>
        </p:spPr>
        <p:txBody>
          <a:bodyPr>
            <a:spAutoFit/>
          </a:bodyPr>
          <a:lstStyle/>
          <a:p>
            <a:pPr>
              <a:lnSpc>
                <a:spcPct val="90000"/>
              </a:lnSpc>
              <a:spcBef>
                <a:spcPct val="20000"/>
              </a:spcBef>
            </a:pPr>
            <a:r>
              <a:rPr lang="en-US" altLang="zh-TW" sz="2400">
                <a:solidFill>
                  <a:srgbClr val="FF3300"/>
                </a:solidFill>
                <a:latin typeface="Courier New" pitchFamily="49" charset="0"/>
                <a:ea typeface="標楷體" pitchFamily="65" charset="-120"/>
              </a:rPr>
              <a:t>int a2_b2(int x, int y)</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int z;</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z = a*a – b*b;</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return </a:t>
            </a:r>
            <a:r>
              <a:rPr lang="en-US" altLang="zh-TW" sz="2400">
                <a:solidFill>
                  <a:srgbClr val="FF3300"/>
                </a:solidFill>
                <a:latin typeface="Courier New" pitchFamily="49" charset="0"/>
                <a:ea typeface="標楷體" pitchFamily="65" charset="-120"/>
              </a:rPr>
              <a:t>z</a:t>
            </a:r>
            <a:r>
              <a:rPr lang="en-US" altLang="zh-TW" sz="2400">
                <a:latin typeface="Courier New" pitchFamily="49" charset="0"/>
                <a:ea typeface="標楷體" pitchFamily="65" charset="-120"/>
              </a:rPr>
              <a:t>;</a:t>
            </a:r>
            <a:endParaRPr lang="en-US" altLang="zh-TW" sz="2400">
              <a:latin typeface="Courier New" pitchFamily="49" charset="0"/>
            </a:endParaRPr>
          </a:p>
          <a:p>
            <a:pPr algn="just">
              <a:lnSpc>
                <a:spcPct val="90000"/>
              </a:lnSpc>
              <a:spcBef>
                <a:spcPct val="20000"/>
              </a:spcBef>
            </a:pPr>
            <a:r>
              <a:rPr lang="en-US" altLang="zh-TW" sz="2400">
                <a:latin typeface="Courier New" pitchFamily="49" charset="0"/>
                <a:ea typeface="標楷體" pitchFamily="65" charset="-120"/>
              </a:rPr>
              <a:t>}</a:t>
            </a:r>
          </a:p>
        </p:txBody>
      </p:sp>
      <p:sp>
        <p:nvSpPr>
          <p:cNvPr id="210958" name="AutoShape 14"/>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0957"/>
                                        </p:tgtEl>
                                        <p:attrNameLst>
                                          <p:attrName>style.visibility</p:attrName>
                                        </p:attrNameLst>
                                      </p:cBhvr>
                                      <p:to>
                                        <p:strVal val="visible"/>
                                      </p:to>
                                    </p:set>
                                    <p:anim calcmode="lin" valueType="num">
                                      <p:cBhvr>
                                        <p:cTn id="7" dur="500" fill="hold"/>
                                        <p:tgtEl>
                                          <p:spTgt spid="210957"/>
                                        </p:tgtEl>
                                        <p:attrNameLst>
                                          <p:attrName>ppt_w</p:attrName>
                                        </p:attrNameLst>
                                      </p:cBhvr>
                                      <p:tavLst>
                                        <p:tav tm="0">
                                          <p:val>
                                            <p:fltVal val="0"/>
                                          </p:val>
                                        </p:tav>
                                        <p:tav tm="100000">
                                          <p:val>
                                            <p:strVal val="#ppt_w"/>
                                          </p:val>
                                        </p:tav>
                                      </p:tavLst>
                                    </p:anim>
                                    <p:anim calcmode="lin" valueType="num">
                                      <p:cBhvr>
                                        <p:cTn id="8" dur="500" fill="hold"/>
                                        <p:tgtEl>
                                          <p:spTgt spid="21095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10956"/>
                                        </p:tgtEl>
                                        <p:attrNameLst>
                                          <p:attrName>style.visibility</p:attrName>
                                        </p:attrNameLst>
                                      </p:cBhvr>
                                      <p:to>
                                        <p:strVal val="visible"/>
                                      </p:to>
                                    </p:set>
                                    <p:animEffect transition="in" filter="wipe(down)">
                                      <p:cBhvr>
                                        <p:cTn id="13" dur="500"/>
                                        <p:tgtEl>
                                          <p:spTgt spid="210956"/>
                                        </p:tgtEl>
                                      </p:cBhvr>
                                    </p:animEffec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210955"/>
                                        </p:tgtEl>
                                        <p:attrNameLst>
                                          <p:attrName>style.visibility</p:attrName>
                                        </p:attrNameLst>
                                      </p:cBhvr>
                                      <p:to>
                                        <p:strVal val="visible"/>
                                      </p:to>
                                    </p:set>
                                    <p:animEffect transition="in" filter="wipe(down)">
                                      <p:cBhvr>
                                        <p:cTn id="17" dur="500"/>
                                        <p:tgtEl>
                                          <p:spTgt spid="210955"/>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210952"/>
                                        </p:tgtEl>
                                        <p:attrNameLst>
                                          <p:attrName>style.visibility</p:attrName>
                                        </p:attrNameLst>
                                      </p:cBhvr>
                                      <p:to>
                                        <p:strVal val="visible"/>
                                      </p:to>
                                    </p:set>
                                    <p:animEffect transition="in" filter="wipe(up)">
                                      <p:cBhvr>
                                        <p:cTn id="21" dur="500"/>
                                        <p:tgtEl>
                                          <p:spTgt spid="210952"/>
                                        </p:tgtEl>
                                      </p:cBhvr>
                                    </p:animEffect>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10953"/>
                                        </p:tgtEl>
                                        <p:attrNameLst>
                                          <p:attrName>style.visibility</p:attrName>
                                        </p:attrNameLst>
                                      </p:cBhvr>
                                      <p:to>
                                        <p:strVal val="visible"/>
                                      </p:to>
                                    </p:set>
                                    <p:anim calcmode="lin" valueType="num">
                                      <p:cBhvr>
                                        <p:cTn id="25" dur="500" fill="hold"/>
                                        <p:tgtEl>
                                          <p:spTgt spid="210953"/>
                                        </p:tgtEl>
                                        <p:attrNameLst>
                                          <p:attrName>ppt_w</p:attrName>
                                        </p:attrNameLst>
                                      </p:cBhvr>
                                      <p:tavLst>
                                        <p:tav tm="0">
                                          <p:val>
                                            <p:fltVal val="0"/>
                                          </p:val>
                                        </p:tav>
                                        <p:tav tm="100000">
                                          <p:val>
                                            <p:strVal val="#ppt_w"/>
                                          </p:val>
                                        </p:tav>
                                      </p:tavLst>
                                    </p:anim>
                                    <p:anim calcmode="lin" valueType="num">
                                      <p:cBhvr>
                                        <p:cTn id="26" dur="500" fill="hold"/>
                                        <p:tgtEl>
                                          <p:spTgt spid="21095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52" grpId="0" animBg="1"/>
      <p:bldP spid="210953" grpId="0" animBg="1"/>
      <p:bldP spid="210955" grpId="0" animBg="1"/>
      <p:bldP spid="210956" grpId="0" animBg="1"/>
      <p:bldP spid="210957" grpId="0"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3545953C-BE11-4154-BB45-F78148F44DDD}" type="slidenum">
              <a:rPr lang="en-US" altLang="zh-TW"/>
              <a:pPr/>
              <a:t>147</a:t>
            </a:fld>
            <a:endParaRPr lang="en-US" altLang="zh-TW"/>
          </a:p>
        </p:txBody>
      </p:sp>
      <p:sp>
        <p:nvSpPr>
          <p:cNvPr id="212994" name="Rectangle 2"/>
          <p:cNvSpPr>
            <a:spLocks noGrp="1" noChangeArrowheads="1"/>
          </p:cNvSpPr>
          <p:nvPr>
            <p:ph type="title"/>
          </p:nvPr>
        </p:nvSpPr>
        <p:spPr>
          <a:xfrm>
            <a:off x="838200" y="609600"/>
            <a:ext cx="7620000" cy="833438"/>
          </a:xfrm>
        </p:spPr>
        <p:txBody>
          <a:bodyPr/>
          <a:lstStyle/>
          <a:p>
            <a:r>
              <a:rPr lang="zh-TW" altLang="en-US" sz="3600"/>
              <a:t>函數呼叫的語法</a:t>
            </a:r>
          </a:p>
        </p:txBody>
      </p:sp>
      <p:sp>
        <p:nvSpPr>
          <p:cNvPr id="212995" name="Rectangle 3"/>
          <p:cNvSpPr>
            <a:spLocks noGrp="1" noChangeArrowheads="1"/>
          </p:cNvSpPr>
          <p:nvPr>
            <p:ph type="body" idx="1"/>
          </p:nvPr>
        </p:nvSpPr>
        <p:spPr>
          <a:xfrm>
            <a:off x="652463" y="1482725"/>
            <a:ext cx="7772400" cy="4248150"/>
          </a:xfrm>
        </p:spPr>
        <p:txBody>
          <a:bodyPr/>
          <a:lstStyle/>
          <a:p>
            <a:r>
              <a:rPr lang="zh-TW" altLang="en-US" sz="3600"/>
              <a:t>語法</a:t>
            </a:r>
          </a:p>
          <a:p>
            <a:pPr>
              <a:buFontTx/>
              <a:buNone/>
            </a:pPr>
            <a:r>
              <a:rPr lang="zh-TW" altLang="en-US" sz="2800"/>
              <a:t>       函數名稱</a:t>
            </a:r>
            <a:r>
              <a:rPr lang="en-US" altLang="zh-TW" sz="2800"/>
              <a:t>(</a:t>
            </a:r>
            <a:r>
              <a:rPr lang="zh-TW" altLang="en-US" sz="2800"/>
              <a:t>參數</a:t>
            </a:r>
            <a:r>
              <a:rPr lang="en-US" altLang="zh-TW" sz="2800"/>
              <a:t>)</a:t>
            </a:r>
            <a:r>
              <a:rPr lang="zh-TW" altLang="en-US" sz="2800"/>
              <a:t>；</a:t>
            </a:r>
          </a:p>
          <a:p>
            <a:r>
              <a:rPr lang="zh-TW" altLang="en-US" sz="3600"/>
              <a:t>說明</a:t>
            </a:r>
          </a:p>
          <a:p>
            <a:pPr lvl="1"/>
            <a:r>
              <a:rPr lang="zh-TW" altLang="en-US"/>
              <a:t>函數如果不需要呼叫參數，</a:t>
            </a:r>
            <a:br>
              <a:rPr lang="zh-TW" altLang="en-US"/>
            </a:br>
            <a:r>
              <a:rPr lang="zh-TW" altLang="en-US"/>
              <a:t>則括號內的參數可以省略。</a:t>
            </a:r>
          </a:p>
          <a:p>
            <a:pPr lvl="1"/>
            <a:r>
              <a:rPr lang="zh-TW" altLang="en-US"/>
              <a:t>若參數包含一個以上時，需以</a:t>
            </a:r>
            <a:r>
              <a:rPr lang="zh-TW" altLang="en-US">
                <a:solidFill>
                  <a:srgbClr val="FF3300"/>
                </a:solidFill>
              </a:rPr>
              <a:t>逗號隔開</a:t>
            </a:r>
            <a:r>
              <a:rPr lang="zh-TW" altLang="en-US"/>
              <a:t>。</a:t>
            </a:r>
          </a:p>
          <a:p>
            <a:pPr lvl="1"/>
            <a:r>
              <a:rPr lang="zh-TW" altLang="en-US"/>
              <a:t>呼叫與被呼叫的函數其參數是</a:t>
            </a:r>
            <a:r>
              <a:rPr lang="zh-TW" altLang="en-US">
                <a:solidFill>
                  <a:srgbClr val="FF3300"/>
                </a:solidFill>
              </a:rPr>
              <a:t>相對應</a:t>
            </a:r>
            <a:r>
              <a:rPr lang="zh-TW" altLang="en-US"/>
              <a:t>的，</a:t>
            </a:r>
            <a:br>
              <a:rPr lang="zh-TW" altLang="en-US"/>
            </a:br>
            <a:r>
              <a:rPr lang="zh-TW" altLang="en-US"/>
              <a:t>且</a:t>
            </a:r>
            <a:r>
              <a:rPr lang="zh-TW" altLang="en-US">
                <a:solidFill>
                  <a:srgbClr val="FF3300"/>
                </a:solidFill>
              </a:rPr>
              <a:t>型態</a:t>
            </a:r>
            <a:r>
              <a:rPr lang="zh-TW" altLang="en-US"/>
              <a:t>要</a:t>
            </a:r>
            <a:r>
              <a:rPr lang="zh-TW" altLang="en-US">
                <a:solidFill>
                  <a:srgbClr val="FF3300"/>
                </a:solidFill>
              </a:rPr>
              <a:t>一致</a:t>
            </a:r>
            <a:r>
              <a:rPr lang="zh-TW" altLang="en-US"/>
              <a:t>。</a:t>
            </a:r>
            <a:endParaRPr lang="zh-TW" altLang="en-US" sz="240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F9E1A392-EA88-40F9-8ADC-E64A5FD9D3BD}" type="slidenum">
              <a:rPr lang="en-US" altLang="zh-TW"/>
              <a:pPr/>
              <a:t>148</a:t>
            </a:fld>
            <a:endParaRPr lang="en-US" altLang="zh-TW"/>
          </a:p>
        </p:txBody>
      </p:sp>
      <p:sp>
        <p:nvSpPr>
          <p:cNvPr id="214018" name="Rectangle 2"/>
          <p:cNvSpPr>
            <a:spLocks noGrp="1" noChangeArrowheads="1"/>
          </p:cNvSpPr>
          <p:nvPr>
            <p:ph type="title"/>
          </p:nvPr>
        </p:nvSpPr>
        <p:spPr>
          <a:xfrm>
            <a:off x="838200" y="609600"/>
            <a:ext cx="7620000" cy="711200"/>
          </a:xfrm>
        </p:spPr>
        <p:txBody>
          <a:bodyPr/>
          <a:lstStyle/>
          <a:p>
            <a:r>
              <a:rPr lang="zh-TW" altLang="en-US" sz="3600"/>
              <a:t>函數的傳回值</a:t>
            </a:r>
            <a:r>
              <a:rPr lang="zh-TW" altLang="en-US"/>
              <a:t> </a:t>
            </a:r>
          </a:p>
        </p:txBody>
      </p:sp>
      <p:sp>
        <p:nvSpPr>
          <p:cNvPr id="214019" name="Rectangle 3"/>
          <p:cNvSpPr>
            <a:spLocks noGrp="1" noChangeArrowheads="1"/>
          </p:cNvSpPr>
          <p:nvPr>
            <p:ph type="body" idx="1"/>
          </p:nvPr>
        </p:nvSpPr>
        <p:spPr>
          <a:xfrm>
            <a:off x="633413" y="1414463"/>
            <a:ext cx="7772400" cy="4248150"/>
          </a:xfrm>
        </p:spPr>
        <p:txBody>
          <a:bodyPr/>
          <a:lstStyle/>
          <a:p>
            <a:pPr algn="just"/>
            <a:r>
              <a:rPr lang="zh-TW" altLang="en-US" sz="2800" b="1">
                <a:latin typeface="Courier New" pitchFamily="49" charset="0"/>
              </a:rPr>
              <a:t>函數的傳回值，有以下幾種情況：</a:t>
            </a:r>
          </a:p>
          <a:p>
            <a:pPr lvl="1" algn="just"/>
            <a:r>
              <a:rPr lang="zh-TW" altLang="en-US" sz="2400">
                <a:latin typeface="Courier New" pitchFamily="49" charset="0"/>
              </a:rPr>
              <a:t>函數沒有傳回值 ，傳回值型態為</a:t>
            </a:r>
            <a:r>
              <a:rPr lang="en-US" altLang="zh-TW" sz="2400">
                <a:solidFill>
                  <a:srgbClr val="FF3300"/>
                </a:solidFill>
                <a:latin typeface="Courier New" pitchFamily="49" charset="0"/>
              </a:rPr>
              <a:t>void</a:t>
            </a:r>
            <a:endParaRPr lang="en-US" altLang="zh-TW" sz="2400">
              <a:latin typeface="Courier New" pitchFamily="49" charset="0"/>
            </a:endParaRPr>
          </a:p>
          <a:p>
            <a:pPr lvl="1" algn="just"/>
            <a:r>
              <a:rPr lang="zh-TW" altLang="en-US" sz="2400">
                <a:latin typeface="Courier New" pitchFamily="49" charset="0"/>
              </a:rPr>
              <a:t>函數傳回值為整數</a:t>
            </a:r>
            <a:r>
              <a:rPr lang="en-US" altLang="zh-TW" sz="2400">
                <a:latin typeface="Courier New" pitchFamily="49" charset="0"/>
              </a:rPr>
              <a:t>(</a:t>
            </a:r>
            <a:r>
              <a:rPr lang="en-US" altLang="zh-TW" sz="2400">
                <a:solidFill>
                  <a:srgbClr val="FF3300"/>
                </a:solidFill>
                <a:latin typeface="Courier New" pitchFamily="49" charset="0"/>
              </a:rPr>
              <a:t>int</a:t>
            </a:r>
            <a:r>
              <a:rPr lang="en-US" altLang="zh-TW" sz="2400">
                <a:latin typeface="Courier New" pitchFamily="49" charset="0"/>
              </a:rPr>
              <a:t>)</a:t>
            </a:r>
            <a:r>
              <a:rPr lang="zh-TW" altLang="en-US" sz="2400">
                <a:latin typeface="Courier New" pitchFamily="49" charset="0"/>
              </a:rPr>
              <a:t>時 ，可以</a:t>
            </a:r>
            <a:r>
              <a:rPr lang="zh-TW" altLang="en-US" sz="2400">
                <a:solidFill>
                  <a:srgbClr val="FF3300"/>
                </a:solidFill>
                <a:latin typeface="Courier New" pitchFamily="49" charset="0"/>
              </a:rPr>
              <a:t>省略</a:t>
            </a:r>
            <a:endParaRPr lang="zh-TW" altLang="en-US" sz="2400">
              <a:latin typeface="Courier New" pitchFamily="49" charset="0"/>
            </a:endParaRPr>
          </a:p>
          <a:p>
            <a:pPr lvl="1" algn="just"/>
            <a:r>
              <a:rPr lang="zh-TW" altLang="en-US" sz="2400">
                <a:latin typeface="Courier New" pitchFamily="49" charset="0"/>
              </a:rPr>
              <a:t>函數有傳回值時 ，可以在傳回值上做運算</a:t>
            </a:r>
          </a:p>
          <a:p>
            <a:pPr lvl="1" algn="just"/>
            <a:r>
              <a:rPr lang="zh-TW" altLang="en-US" sz="2400">
                <a:latin typeface="Courier New" pitchFamily="49" charset="0"/>
              </a:rPr>
              <a:t>函數的傳回值型態應該和</a:t>
            </a:r>
            <a:r>
              <a:rPr lang="en-US" altLang="zh-TW" sz="2400">
                <a:latin typeface="Courier New" pitchFamily="49" charset="0"/>
              </a:rPr>
              <a:t>return</a:t>
            </a:r>
            <a:r>
              <a:rPr lang="zh-TW" altLang="en-US" sz="2400">
                <a:latin typeface="Courier New" pitchFamily="49" charset="0"/>
              </a:rPr>
              <a:t>中的型態要一樣</a:t>
            </a:r>
          </a:p>
          <a:p>
            <a:pPr lvl="1" algn="just"/>
            <a:r>
              <a:rPr lang="zh-TW" altLang="en-US" sz="2400">
                <a:latin typeface="Courier New" pitchFamily="49" charset="0"/>
              </a:rPr>
              <a:t>使用</a:t>
            </a:r>
            <a:r>
              <a:rPr lang="en-US" altLang="zh-TW" sz="2400">
                <a:solidFill>
                  <a:srgbClr val="FF3300"/>
                </a:solidFill>
                <a:latin typeface="Courier New" pitchFamily="49" charset="0"/>
              </a:rPr>
              <a:t>return</a:t>
            </a:r>
            <a:r>
              <a:rPr lang="zh-TW" altLang="en-US" sz="2400">
                <a:latin typeface="Courier New" pitchFamily="49" charset="0"/>
              </a:rPr>
              <a:t>可以立即結束函數的執行</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EE78D23D-9556-48D6-8944-AC6BE4472DBD}" type="slidenum">
              <a:rPr lang="en-US" altLang="zh-TW"/>
              <a:pPr/>
              <a:t>149</a:t>
            </a:fld>
            <a:endParaRPr lang="en-US" altLang="zh-TW"/>
          </a:p>
        </p:txBody>
      </p:sp>
      <p:sp>
        <p:nvSpPr>
          <p:cNvPr id="215043" name="Rectangle 3"/>
          <p:cNvSpPr>
            <a:spLocks noGrp="1" noChangeArrowheads="1"/>
          </p:cNvSpPr>
          <p:nvPr>
            <p:ph type="title"/>
          </p:nvPr>
        </p:nvSpPr>
        <p:spPr>
          <a:xfrm>
            <a:off x="685800" y="381000"/>
            <a:ext cx="7620000" cy="685800"/>
          </a:xfrm>
          <a:noFill/>
          <a:ln/>
        </p:spPr>
        <p:txBody>
          <a:bodyPr/>
          <a:lstStyle/>
          <a:p>
            <a:r>
              <a:rPr lang="en-US" altLang="zh-TW" sz="3600"/>
              <a:t>Ch7_3 </a:t>
            </a:r>
            <a:r>
              <a:rPr lang="zh-TW" altLang="en-US" sz="2800" b="1">
                <a:solidFill>
                  <a:schemeClr val="tx1"/>
                </a:solidFill>
              </a:rPr>
              <a:t>計算圓面積的函數</a:t>
            </a:r>
          </a:p>
        </p:txBody>
      </p:sp>
      <p:sp>
        <p:nvSpPr>
          <p:cNvPr id="215045" name="Rectangle 5"/>
          <p:cNvSpPr>
            <a:spLocks noChangeArrowheads="1"/>
          </p:cNvSpPr>
          <p:nvPr/>
        </p:nvSpPr>
        <p:spPr bwMode="auto">
          <a:xfrm>
            <a:off x="684213" y="2636838"/>
            <a:ext cx="4259262" cy="3608387"/>
          </a:xfrm>
          <a:prstGeom prst="rect">
            <a:avLst/>
          </a:prstGeom>
          <a:solidFill>
            <a:srgbClr val="FFFFFF"/>
          </a:solidFill>
          <a:ln w="9525">
            <a:solidFill>
              <a:schemeClr val="tx1"/>
            </a:solidFill>
            <a:miter lim="800000"/>
            <a:headEnd/>
            <a:tailEnd/>
          </a:ln>
          <a:effectLst/>
        </p:spPr>
        <p:txBody>
          <a:bodyPr/>
          <a:lstStyle/>
          <a:p>
            <a:pPr marL="374650" indent="-374650">
              <a:spcBef>
                <a:spcPct val="20000"/>
              </a:spcBef>
            </a:pPr>
            <a:r>
              <a:rPr lang="en-US" altLang="zh-TW" sz="2400">
                <a:latin typeface="Arial" charset="0"/>
                <a:ea typeface="標楷體" pitchFamily="65" charset="-120"/>
              </a:rPr>
              <a:t>main(){</a:t>
            </a:r>
          </a:p>
          <a:p>
            <a:pPr marL="374650" indent="-374650">
              <a:spcBef>
                <a:spcPct val="20000"/>
              </a:spcBef>
            </a:pPr>
            <a:r>
              <a:rPr lang="en-US" altLang="zh-TW" sz="2400">
                <a:latin typeface="Arial" charset="0"/>
                <a:ea typeface="標楷體" pitchFamily="65" charset="-120"/>
              </a:rPr>
              <a:t>   float r;</a:t>
            </a:r>
          </a:p>
          <a:p>
            <a:pPr marL="374650" indent="-374650">
              <a:spcBef>
                <a:spcPct val="20000"/>
              </a:spcBef>
            </a:pPr>
            <a:r>
              <a:rPr lang="en-US" altLang="zh-TW" sz="2400">
                <a:latin typeface="Arial" charset="0"/>
                <a:ea typeface="標楷體" pitchFamily="65" charset="-120"/>
              </a:rPr>
              <a:t>   double a;</a:t>
            </a:r>
          </a:p>
          <a:p>
            <a:pPr marL="374650" indent="-374650">
              <a:spcBef>
                <a:spcPct val="20000"/>
              </a:spcBef>
            </a:pPr>
            <a:r>
              <a:rPr lang="en-US" altLang="zh-TW" sz="2400">
                <a:latin typeface="Arial" charset="0"/>
                <a:ea typeface="標楷體" pitchFamily="65" charset="-120"/>
              </a:rPr>
              <a:t>   printf("Radius r</a:t>
            </a:r>
            <a:r>
              <a:rPr lang="zh-TW" altLang="en-US" sz="2400">
                <a:latin typeface="Arial" charset="0"/>
                <a:ea typeface="標楷體" pitchFamily="65" charset="-120"/>
              </a:rPr>
              <a:t>：</a:t>
            </a:r>
            <a:r>
              <a:rPr lang="en-US" altLang="zh-TW" sz="2400">
                <a:latin typeface="Arial" charset="0"/>
                <a:ea typeface="標楷體" pitchFamily="65" charset="-120"/>
              </a:rPr>
              <a:t>");</a:t>
            </a:r>
          </a:p>
          <a:p>
            <a:pPr marL="374650" indent="-374650">
              <a:spcBef>
                <a:spcPct val="20000"/>
              </a:spcBef>
            </a:pPr>
            <a:r>
              <a:rPr lang="en-US" altLang="zh-TW" sz="2400">
                <a:latin typeface="Arial" charset="0"/>
                <a:ea typeface="標楷體" pitchFamily="65" charset="-120"/>
              </a:rPr>
              <a:t>   scanf("%f", </a:t>
            </a:r>
            <a:r>
              <a:rPr lang="en-US" altLang="zh-TW" sz="2400">
                <a:solidFill>
                  <a:srgbClr val="FF3300"/>
                </a:solidFill>
                <a:latin typeface="Arial" charset="0"/>
                <a:ea typeface="標楷體" pitchFamily="65" charset="-120"/>
              </a:rPr>
              <a:t>&amp;r</a:t>
            </a:r>
            <a:r>
              <a:rPr lang="en-US" altLang="zh-TW" sz="2400">
                <a:latin typeface="Arial" charset="0"/>
                <a:ea typeface="標楷體" pitchFamily="65" charset="-120"/>
              </a:rPr>
              <a:t>);</a:t>
            </a:r>
          </a:p>
          <a:p>
            <a:pPr marL="374650" indent="-374650">
              <a:spcBef>
                <a:spcPct val="20000"/>
              </a:spcBef>
            </a:pPr>
            <a:r>
              <a:rPr lang="en-US" altLang="zh-TW" sz="2400">
                <a:latin typeface="Arial" charset="0"/>
                <a:ea typeface="標楷體" pitchFamily="65" charset="-120"/>
              </a:rPr>
              <a:t>   </a:t>
            </a:r>
            <a:r>
              <a:rPr lang="en-US" altLang="zh-TW" sz="2400" b="1" u="sng">
                <a:latin typeface="Arial" charset="0"/>
                <a:ea typeface="標楷體" pitchFamily="65" charset="-120"/>
              </a:rPr>
              <a:t>a = </a:t>
            </a:r>
            <a:r>
              <a:rPr lang="en-US" altLang="zh-TW" sz="2400" b="1" u="sng">
                <a:solidFill>
                  <a:srgbClr val="FF3300"/>
                </a:solidFill>
                <a:latin typeface="Arial" charset="0"/>
                <a:ea typeface="標楷體" pitchFamily="65" charset="-120"/>
              </a:rPr>
              <a:t>area(r)</a:t>
            </a:r>
            <a:r>
              <a:rPr lang="en-US" altLang="zh-TW" sz="2400" b="1" u="sng">
                <a:latin typeface="Arial" charset="0"/>
                <a:ea typeface="標楷體" pitchFamily="65" charset="-120"/>
              </a:rPr>
              <a:t>;</a:t>
            </a:r>
          </a:p>
          <a:p>
            <a:pPr marL="374650" indent="-374650">
              <a:spcBef>
                <a:spcPct val="20000"/>
              </a:spcBef>
            </a:pPr>
            <a:r>
              <a:rPr lang="en-US" altLang="zh-TW" sz="2400">
                <a:latin typeface="Arial" charset="0"/>
                <a:ea typeface="標楷體" pitchFamily="65" charset="-120"/>
              </a:rPr>
              <a:t>   printf("The area is </a:t>
            </a:r>
            <a:r>
              <a:rPr lang="en-US" altLang="zh-TW" sz="2400">
                <a:solidFill>
                  <a:srgbClr val="FF3300"/>
                </a:solidFill>
                <a:latin typeface="Arial" charset="0"/>
                <a:ea typeface="標楷體" pitchFamily="65" charset="-120"/>
              </a:rPr>
              <a:t>%f</a:t>
            </a:r>
            <a:r>
              <a:rPr lang="en-US" altLang="zh-TW" sz="2400">
                <a:latin typeface="Arial" charset="0"/>
                <a:ea typeface="標楷體" pitchFamily="65" charset="-120"/>
              </a:rPr>
              <a:t>\n", </a:t>
            </a:r>
            <a:r>
              <a:rPr lang="en-US" altLang="zh-TW" sz="2400">
                <a:solidFill>
                  <a:srgbClr val="FF3300"/>
                </a:solidFill>
                <a:latin typeface="Arial" charset="0"/>
                <a:ea typeface="標楷體" pitchFamily="65" charset="-120"/>
              </a:rPr>
              <a:t>a</a:t>
            </a:r>
            <a:r>
              <a:rPr lang="en-US" altLang="zh-TW" sz="2400">
                <a:latin typeface="Arial" charset="0"/>
                <a:ea typeface="標楷體" pitchFamily="65" charset="-120"/>
              </a:rPr>
              <a:t>);</a:t>
            </a:r>
          </a:p>
          <a:p>
            <a:pPr marL="374650" indent="-374650">
              <a:spcBef>
                <a:spcPct val="20000"/>
              </a:spcBef>
            </a:pPr>
            <a:r>
              <a:rPr lang="en-US" altLang="zh-TW" sz="2400">
                <a:latin typeface="Arial" charset="0"/>
                <a:ea typeface="標楷體" pitchFamily="65" charset="-120"/>
              </a:rPr>
              <a:t>}</a:t>
            </a:r>
          </a:p>
        </p:txBody>
      </p:sp>
      <p:sp>
        <p:nvSpPr>
          <p:cNvPr id="215046" name="Text Box 6"/>
          <p:cNvSpPr txBox="1">
            <a:spLocks noChangeArrowheads="1"/>
          </p:cNvSpPr>
          <p:nvPr/>
        </p:nvSpPr>
        <p:spPr bwMode="auto">
          <a:xfrm>
            <a:off x="5292725" y="5300663"/>
            <a:ext cx="3560763" cy="863600"/>
          </a:xfrm>
          <a:prstGeom prst="rect">
            <a:avLst/>
          </a:prstGeom>
          <a:solidFill>
            <a:srgbClr val="FFFFFF"/>
          </a:solidFill>
          <a:ln w="9525">
            <a:solidFill>
              <a:schemeClr val="tx1"/>
            </a:solidFill>
            <a:miter lim="800000"/>
            <a:headEnd/>
            <a:tailEnd/>
          </a:ln>
          <a:effectLst/>
        </p:spPr>
        <p:txBody>
          <a:bodyPr>
            <a:spAutoFit/>
          </a:bodyPr>
          <a:lstStyle/>
          <a:p>
            <a:pPr>
              <a:spcBef>
                <a:spcPct val="50000"/>
              </a:spcBef>
            </a:pPr>
            <a:r>
              <a:rPr lang="en-US" altLang="zh-TW" sz="2000">
                <a:latin typeface="Courier New" pitchFamily="49" charset="0"/>
                <a:ea typeface="標楷體" pitchFamily="65" charset="-120"/>
              </a:rPr>
              <a:t>Radius r</a:t>
            </a:r>
            <a:r>
              <a:rPr lang="zh-TW" altLang="en-US" sz="2000">
                <a:latin typeface="Courier New" pitchFamily="49" charset="0"/>
                <a:ea typeface="標楷體" pitchFamily="65" charset="-120"/>
              </a:rPr>
              <a:t>：</a:t>
            </a:r>
            <a:r>
              <a:rPr lang="en-US" altLang="zh-TW" sz="2000">
                <a:latin typeface="Courier New" pitchFamily="49" charset="0"/>
                <a:ea typeface="標楷體" pitchFamily="65" charset="-120"/>
              </a:rPr>
              <a:t>5</a:t>
            </a:r>
          </a:p>
          <a:p>
            <a:pPr>
              <a:spcBef>
                <a:spcPct val="50000"/>
              </a:spcBef>
            </a:pPr>
            <a:r>
              <a:rPr lang="en-US" altLang="zh-TW" sz="2000">
                <a:latin typeface="Courier New" pitchFamily="49" charset="0"/>
                <a:ea typeface="標楷體" pitchFamily="65" charset="-120"/>
              </a:rPr>
              <a:t>The area is 78.540000</a:t>
            </a:r>
          </a:p>
        </p:txBody>
      </p:sp>
      <p:sp>
        <p:nvSpPr>
          <p:cNvPr id="215047" name="Text Box 7"/>
          <p:cNvSpPr txBox="1">
            <a:spLocks noChangeArrowheads="1"/>
          </p:cNvSpPr>
          <p:nvPr/>
        </p:nvSpPr>
        <p:spPr bwMode="auto">
          <a:xfrm>
            <a:off x="4356100" y="1196975"/>
            <a:ext cx="4103688" cy="1781175"/>
          </a:xfrm>
          <a:prstGeom prst="rect">
            <a:avLst/>
          </a:prstGeom>
          <a:solidFill>
            <a:srgbClr val="FFFFFF"/>
          </a:solidFill>
          <a:ln w="9525">
            <a:solidFill>
              <a:schemeClr val="tx1"/>
            </a:solidFill>
            <a:miter lim="800000"/>
            <a:headEnd/>
            <a:tailEnd/>
          </a:ln>
          <a:effectLst/>
        </p:spPr>
        <p:txBody>
          <a:bodyPr>
            <a:spAutoFit/>
          </a:bodyPr>
          <a:lstStyle/>
          <a:p>
            <a:pPr>
              <a:spcBef>
                <a:spcPct val="20000"/>
              </a:spcBef>
            </a:pPr>
            <a:r>
              <a:rPr lang="en-US" altLang="zh-TW" sz="2400">
                <a:solidFill>
                  <a:schemeClr val="bg2"/>
                </a:solidFill>
                <a:latin typeface="Arial" charset="0"/>
                <a:ea typeface="標楷體" pitchFamily="65" charset="-120"/>
              </a:rPr>
              <a:t>1  #include &lt;stdio.h&gt;</a:t>
            </a:r>
          </a:p>
          <a:p>
            <a:pPr>
              <a:spcBef>
                <a:spcPct val="20000"/>
              </a:spcBef>
            </a:pPr>
            <a:r>
              <a:rPr lang="en-US" altLang="zh-TW" sz="2400">
                <a:latin typeface="Arial" charset="0"/>
                <a:ea typeface="標楷體" pitchFamily="65" charset="-120"/>
              </a:rPr>
              <a:t>2  double </a:t>
            </a:r>
            <a:r>
              <a:rPr lang="en-US" altLang="zh-TW" sz="2400">
                <a:solidFill>
                  <a:srgbClr val="FF3300"/>
                </a:solidFill>
                <a:latin typeface="Arial" charset="0"/>
                <a:ea typeface="標楷體" pitchFamily="65" charset="-120"/>
              </a:rPr>
              <a:t>area </a:t>
            </a:r>
            <a:r>
              <a:rPr lang="en-US" altLang="zh-TW" sz="2400">
                <a:latin typeface="Arial" charset="0"/>
                <a:ea typeface="標楷體" pitchFamily="65" charset="-120"/>
              </a:rPr>
              <a:t>(float x) {</a:t>
            </a:r>
          </a:p>
          <a:p>
            <a:pPr>
              <a:spcBef>
                <a:spcPct val="20000"/>
              </a:spcBef>
            </a:pPr>
            <a:r>
              <a:rPr lang="en-US" altLang="zh-TW" sz="2400">
                <a:latin typeface="Arial" charset="0"/>
                <a:ea typeface="標楷體" pitchFamily="65" charset="-120"/>
              </a:rPr>
              <a:t>3	 return </a:t>
            </a:r>
            <a:r>
              <a:rPr lang="en-US" altLang="zh-TW" sz="2400"/>
              <a:t>3.1416* </a:t>
            </a:r>
            <a:r>
              <a:rPr lang="en-US" altLang="zh-TW" sz="2400">
                <a:solidFill>
                  <a:srgbClr val="FF3300"/>
                </a:solidFill>
                <a:latin typeface="Arial" charset="0"/>
                <a:ea typeface="標楷體" pitchFamily="65" charset="-120"/>
              </a:rPr>
              <a:t>x * x</a:t>
            </a:r>
            <a:r>
              <a:rPr lang="en-US" altLang="zh-TW" sz="2400">
                <a:latin typeface="Arial" charset="0"/>
                <a:ea typeface="標楷體" pitchFamily="65" charset="-120"/>
              </a:rPr>
              <a:t>;</a:t>
            </a:r>
          </a:p>
          <a:p>
            <a:pPr>
              <a:spcBef>
                <a:spcPct val="20000"/>
              </a:spcBef>
            </a:pPr>
            <a:r>
              <a:rPr lang="en-US" altLang="zh-TW" sz="2400">
                <a:latin typeface="Arial" charset="0"/>
                <a:ea typeface="標楷體" pitchFamily="65" charset="-120"/>
              </a:rPr>
              <a:t>4  }</a:t>
            </a:r>
          </a:p>
        </p:txBody>
      </p:sp>
      <p:sp>
        <p:nvSpPr>
          <p:cNvPr id="215048" name="Line 8"/>
          <p:cNvSpPr>
            <a:spLocks noChangeShapeType="1"/>
          </p:cNvSpPr>
          <p:nvPr/>
        </p:nvSpPr>
        <p:spPr bwMode="auto">
          <a:xfrm flipV="1">
            <a:off x="2627313" y="1989138"/>
            <a:ext cx="4608512" cy="3024187"/>
          </a:xfrm>
          <a:prstGeom prst="line">
            <a:avLst/>
          </a:prstGeom>
          <a:noFill/>
          <a:ln w="38100">
            <a:solidFill>
              <a:srgbClr val="339966"/>
            </a:solidFill>
            <a:prstDash val="dash"/>
            <a:round/>
            <a:headEnd/>
            <a:tailEnd type="triangle" w="med" len="med"/>
          </a:ln>
          <a:effectLst/>
        </p:spPr>
        <p:txBody>
          <a:bodyPr wrap="none"/>
          <a:lstStyle/>
          <a:p>
            <a:endParaRPr lang="zh-TW" altLang="en-US"/>
          </a:p>
        </p:txBody>
      </p:sp>
      <p:sp>
        <p:nvSpPr>
          <p:cNvPr id="215049"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15051" name="Oval 11"/>
          <p:cNvSpPr>
            <a:spLocks noChangeArrowheads="1"/>
          </p:cNvSpPr>
          <p:nvPr/>
        </p:nvSpPr>
        <p:spPr bwMode="auto">
          <a:xfrm>
            <a:off x="539750" y="4868863"/>
            <a:ext cx="2592388" cy="431800"/>
          </a:xfrm>
          <a:prstGeom prst="ellipse">
            <a:avLst/>
          </a:prstGeom>
          <a:noFill/>
          <a:ln w="38100">
            <a:solidFill>
              <a:schemeClr val="tx1"/>
            </a:solidFill>
            <a:round/>
            <a:headEnd/>
            <a:tailEnd/>
          </a:ln>
          <a:effectLst/>
        </p:spPr>
        <p:txBody>
          <a:bodyPr wrap="none" anchor="ctr"/>
          <a:lstStyle/>
          <a:p>
            <a:endParaRPr lang="zh-TW" altLang="en-US"/>
          </a:p>
        </p:txBody>
      </p:sp>
      <p:sp>
        <p:nvSpPr>
          <p:cNvPr id="215052" name="Line 12"/>
          <p:cNvSpPr>
            <a:spLocks noChangeShapeType="1"/>
          </p:cNvSpPr>
          <p:nvPr/>
        </p:nvSpPr>
        <p:spPr bwMode="auto">
          <a:xfrm flipV="1">
            <a:off x="1979613" y="2276475"/>
            <a:ext cx="3887787" cy="2551113"/>
          </a:xfrm>
          <a:prstGeom prst="line">
            <a:avLst/>
          </a:prstGeom>
          <a:noFill/>
          <a:ln w="38100">
            <a:solidFill>
              <a:srgbClr val="FF0000"/>
            </a:solidFill>
            <a:prstDash val="dash"/>
            <a:round/>
            <a:headEnd type="triangle" w="med" len="med"/>
            <a:tailEnd/>
          </a:ln>
          <a:effectLst/>
        </p:spPr>
        <p:txBody>
          <a:bodyPr wrap="none"/>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5047"/>
                                        </p:tgtEl>
                                        <p:attrNameLst>
                                          <p:attrName>style.visibility</p:attrName>
                                        </p:attrNameLst>
                                      </p:cBhvr>
                                      <p:to>
                                        <p:strVal val="visible"/>
                                      </p:to>
                                    </p:set>
                                    <p:anim calcmode="lin" valueType="num">
                                      <p:cBhvr>
                                        <p:cTn id="7" dur="500" fill="hold"/>
                                        <p:tgtEl>
                                          <p:spTgt spid="215047"/>
                                        </p:tgtEl>
                                        <p:attrNameLst>
                                          <p:attrName>ppt_w</p:attrName>
                                        </p:attrNameLst>
                                      </p:cBhvr>
                                      <p:tavLst>
                                        <p:tav tm="0">
                                          <p:val>
                                            <p:fltVal val="0"/>
                                          </p:val>
                                        </p:tav>
                                        <p:tav tm="100000">
                                          <p:val>
                                            <p:strVal val="#ppt_w"/>
                                          </p:val>
                                        </p:tav>
                                      </p:tavLst>
                                    </p:anim>
                                    <p:anim calcmode="lin" valueType="num">
                                      <p:cBhvr>
                                        <p:cTn id="8" dur="500" fill="hold"/>
                                        <p:tgtEl>
                                          <p:spTgt spid="21504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215048"/>
                                        </p:tgtEl>
                                        <p:attrNameLst>
                                          <p:attrName>style.visibility</p:attrName>
                                        </p:attrNameLst>
                                      </p:cBhvr>
                                      <p:to>
                                        <p:strVal val="visible"/>
                                      </p:to>
                                    </p:set>
                                    <p:animEffect transition="in" filter="wipe(down)">
                                      <p:cBhvr>
                                        <p:cTn id="12" dur="500"/>
                                        <p:tgtEl>
                                          <p:spTgt spid="215048"/>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15046"/>
                                        </p:tgtEl>
                                        <p:attrNameLst>
                                          <p:attrName>style.visibility</p:attrName>
                                        </p:attrNameLst>
                                      </p:cBhvr>
                                      <p:to>
                                        <p:strVal val="visible"/>
                                      </p:to>
                                    </p:set>
                                    <p:anim calcmode="lin" valueType="num">
                                      <p:cBhvr>
                                        <p:cTn id="17" dur="500" fill="hold"/>
                                        <p:tgtEl>
                                          <p:spTgt spid="215046"/>
                                        </p:tgtEl>
                                        <p:attrNameLst>
                                          <p:attrName>ppt_w</p:attrName>
                                        </p:attrNameLst>
                                      </p:cBhvr>
                                      <p:tavLst>
                                        <p:tav tm="0">
                                          <p:val>
                                            <p:fltVal val="0"/>
                                          </p:val>
                                        </p:tav>
                                        <p:tav tm="100000">
                                          <p:val>
                                            <p:strVal val="#ppt_w"/>
                                          </p:val>
                                        </p:tav>
                                      </p:tavLst>
                                    </p:anim>
                                    <p:anim calcmode="lin" valueType="num">
                                      <p:cBhvr>
                                        <p:cTn id="18" dur="500" fill="hold"/>
                                        <p:tgtEl>
                                          <p:spTgt spid="215046"/>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215052"/>
                                        </p:tgtEl>
                                        <p:attrNameLst>
                                          <p:attrName>style.visibility</p:attrName>
                                        </p:attrNameLst>
                                      </p:cBhvr>
                                      <p:to>
                                        <p:strVal val="visible"/>
                                      </p:to>
                                    </p:set>
                                    <p:animEffect transition="in" filter="wipe(up)">
                                      <p:cBhvr>
                                        <p:cTn id="22" dur="500"/>
                                        <p:tgtEl>
                                          <p:spTgt spid="215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6" grpId="0" animBg="1"/>
      <p:bldP spid="215047" grpId="0" animBg="1"/>
      <p:bldP spid="215048" grpId="0" animBg="1"/>
      <p:bldP spid="21505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4B5DBE16-F9C6-4C4A-A190-BECE5D7D3829}" type="slidenum">
              <a:rPr lang="en-US" altLang="zh-TW"/>
              <a:pPr/>
              <a:t>15</a:t>
            </a:fld>
            <a:endParaRPr lang="en-US" altLang="zh-TW"/>
          </a:p>
        </p:txBody>
      </p:sp>
      <p:sp>
        <p:nvSpPr>
          <p:cNvPr id="30723" name="Rectangle 3"/>
          <p:cNvSpPr>
            <a:spLocks noChangeArrowheads="1"/>
          </p:cNvSpPr>
          <p:nvPr/>
        </p:nvSpPr>
        <p:spPr bwMode="auto">
          <a:xfrm>
            <a:off x="685800" y="1600200"/>
            <a:ext cx="7924800" cy="1981200"/>
          </a:xfrm>
          <a:prstGeom prst="rect">
            <a:avLst/>
          </a:prstGeom>
          <a:noFill/>
          <a:ln w="9525">
            <a:noFill/>
            <a:miter lim="800000"/>
            <a:headEnd/>
            <a:tailEnd/>
          </a:ln>
          <a:effectLst/>
        </p:spPr>
        <p:txBody>
          <a:bodyPr/>
          <a:lstStyle/>
          <a:p>
            <a:pPr marL="342900" indent="-342900">
              <a:spcBef>
                <a:spcPct val="20000"/>
              </a:spcBef>
              <a:buFontTx/>
              <a:buChar char="•"/>
            </a:pPr>
            <a:r>
              <a:rPr lang="zh-TW" altLang="en-US" sz="3200" b="1">
                <a:latin typeface="標楷體" pitchFamily="65" charset="-120"/>
                <a:ea typeface="標楷體" pitchFamily="65" charset="-120"/>
              </a:rPr>
              <a:t>使用來</a:t>
            </a:r>
            <a:r>
              <a:rPr lang="zh-TW" altLang="en-US" sz="3200" b="1">
                <a:solidFill>
                  <a:srgbClr val="FF3300"/>
                </a:solidFill>
                <a:latin typeface="標楷體" pitchFamily="65" charset="-120"/>
                <a:ea typeface="標楷體" pitchFamily="65" charset="-120"/>
              </a:rPr>
              <a:t>終止</a:t>
            </a:r>
            <a:r>
              <a:rPr lang="zh-TW" altLang="en-US" sz="3200" b="1">
                <a:latin typeface="標楷體" pitchFamily="65" charset="-120"/>
                <a:ea typeface="標楷體" pitchFamily="65" charset="-120"/>
              </a:rPr>
              <a:t>之前被</a:t>
            </a:r>
            <a:r>
              <a:rPr lang="en-US" altLang="zh-TW" sz="3200" b="1">
                <a:ea typeface="標楷體" pitchFamily="65" charset="-120"/>
              </a:rPr>
              <a:t>#define</a:t>
            </a:r>
            <a:r>
              <a:rPr lang="zh-TW" altLang="en-US" sz="3200" b="1">
                <a:latin typeface="標楷體" pitchFamily="65" charset="-120"/>
                <a:ea typeface="標楷體" pitchFamily="65" charset="-120"/>
              </a:rPr>
              <a:t>所定義的變數。</a:t>
            </a:r>
            <a:endParaRPr lang="zh-TW" altLang="en-US" sz="3200" b="1">
              <a:ea typeface="標楷體" pitchFamily="65" charset="-120"/>
            </a:endParaRPr>
          </a:p>
          <a:p>
            <a:pPr marL="342900" indent="-342900">
              <a:spcBef>
                <a:spcPct val="20000"/>
              </a:spcBef>
              <a:buFontTx/>
              <a:buChar char="•"/>
            </a:pPr>
            <a:r>
              <a:rPr lang="zh-TW" altLang="en-US" sz="3200" b="1">
                <a:latin typeface="標楷體" pitchFamily="65" charset="-120"/>
                <a:ea typeface="標楷體" pitchFamily="65" charset="-120"/>
              </a:rPr>
              <a:t>語法</a:t>
            </a:r>
          </a:p>
          <a:p>
            <a:pPr marL="342900" indent="-342900" algn="ctr">
              <a:spcBef>
                <a:spcPct val="20000"/>
              </a:spcBef>
            </a:pPr>
            <a:r>
              <a:rPr lang="en-US" altLang="zh-TW" sz="3200">
                <a:latin typeface="Courier New" pitchFamily="49" charset="0"/>
                <a:ea typeface="標楷體" pitchFamily="65" charset="-120"/>
              </a:rPr>
              <a:t>#undef </a:t>
            </a:r>
            <a:r>
              <a:rPr lang="zh-TW" altLang="en-US" sz="3200">
                <a:latin typeface="Courier New" pitchFamily="49" charset="0"/>
                <a:ea typeface="標楷體" pitchFamily="65" charset="-120"/>
              </a:rPr>
              <a:t>名稱</a:t>
            </a:r>
          </a:p>
        </p:txBody>
      </p:sp>
      <p:sp>
        <p:nvSpPr>
          <p:cNvPr id="30729" name="Rectangle 9"/>
          <p:cNvSpPr>
            <a:spLocks noGrp="1" noChangeArrowheads="1"/>
          </p:cNvSpPr>
          <p:nvPr>
            <p:ph type="title"/>
          </p:nvPr>
        </p:nvSpPr>
        <p:spPr/>
        <p:txBody>
          <a:bodyPr/>
          <a:lstStyle/>
          <a:p>
            <a:r>
              <a:rPr lang="en-US" altLang="zh-TW" sz="3600"/>
              <a:t>1-5-2  #undef</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5"/>
          <p:cNvSpPr>
            <a:spLocks noGrp="1"/>
          </p:cNvSpPr>
          <p:nvPr>
            <p:ph type="sldNum" sz="quarter" idx="12"/>
          </p:nvPr>
        </p:nvSpPr>
        <p:spPr/>
        <p:txBody>
          <a:bodyPr/>
          <a:lstStyle/>
          <a:p>
            <a:fld id="{D727E678-4DC6-4E11-80A1-B2BF7BD551EA}" type="slidenum">
              <a:rPr lang="en-US" altLang="zh-TW"/>
              <a:pPr/>
              <a:t>150</a:t>
            </a:fld>
            <a:endParaRPr lang="en-US" altLang="zh-TW"/>
          </a:p>
        </p:txBody>
      </p:sp>
      <p:sp>
        <p:nvSpPr>
          <p:cNvPr id="217090" name="Rectangle 2"/>
          <p:cNvSpPr>
            <a:spLocks noGrp="1" noChangeArrowheads="1"/>
          </p:cNvSpPr>
          <p:nvPr>
            <p:ph type="title"/>
          </p:nvPr>
        </p:nvSpPr>
        <p:spPr>
          <a:xfrm>
            <a:off x="838200" y="609600"/>
            <a:ext cx="7620000" cy="763588"/>
          </a:xfrm>
        </p:spPr>
        <p:txBody>
          <a:bodyPr/>
          <a:lstStyle/>
          <a:p>
            <a:r>
              <a:rPr lang="en-US" altLang="zh-TW" sz="4000"/>
              <a:t>Ch7_4 </a:t>
            </a:r>
            <a:r>
              <a:rPr lang="zh-TW" altLang="en-US" b="1"/>
              <a:t>函數求</a:t>
            </a:r>
            <a:r>
              <a:rPr lang="zh-TW" altLang="en-US" b="1">
                <a:solidFill>
                  <a:srgbClr val="FF0000"/>
                </a:solidFill>
              </a:rPr>
              <a:t>平均</a:t>
            </a:r>
            <a:r>
              <a:rPr lang="zh-TW" altLang="en-US" b="1"/>
              <a:t>值與</a:t>
            </a:r>
            <a:r>
              <a:rPr lang="zh-TW" altLang="en-US" b="1">
                <a:solidFill>
                  <a:srgbClr val="FF0000"/>
                </a:solidFill>
              </a:rPr>
              <a:t>絕對</a:t>
            </a:r>
            <a:r>
              <a:rPr lang="zh-TW" altLang="en-US" b="1"/>
              <a:t>值</a:t>
            </a:r>
          </a:p>
        </p:txBody>
      </p:sp>
      <p:sp>
        <p:nvSpPr>
          <p:cNvPr id="217093" name="Rectangle 5"/>
          <p:cNvSpPr>
            <a:spLocks noChangeArrowheads="1"/>
          </p:cNvSpPr>
          <p:nvPr/>
        </p:nvSpPr>
        <p:spPr bwMode="auto">
          <a:xfrm>
            <a:off x="5580063" y="3573463"/>
            <a:ext cx="3311525" cy="2628900"/>
          </a:xfrm>
          <a:prstGeom prst="rect">
            <a:avLst/>
          </a:prstGeom>
          <a:noFill/>
          <a:ln w="9525">
            <a:solidFill>
              <a:schemeClr val="tx1"/>
            </a:solidFill>
            <a:miter lim="800000"/>
            <a:headEnd/>
            <a:tailEnd/>
          </a:ln>
          <a:effectLst/>
        </p:spPr>
        <p:txBody>
          <a:bodyPr/>
          <a:lstStyle/>
          <a:p>
            <a:pPr marL="457200" indent="-457200">
              <a:spcBef>
                <a:spcPct val="20000"/>
              </a:spcBef>
            </a:pPr>
            <a:r>
              <a:rPr lang="en-US" altLang="zh-TW" sz="2400">
                <a:latin typeface="Courier New" pitchFamily="49" charset="0"/>
                <a:ea typeface="標楷體" pitchFamily="65" charset="-120"/>
              </a:rPr>
              <a:t>int </a:t>
            </a:r>
            <a:r>
              <a:rPr lang="en-US" altLang="zh-TW" sz="2400">
                <a:solidFill>
                  <a:srgbClr val="FF3300"/>
                </a:solidFill>
                <a:latin typeface="Courier New" pitchFamily="49" charset="0"/>
                <a:ea typeface="標楷體" pitchFamily="65" charset="-120"/>
              </a:rPr>
              <a:t>abs</a:t>
            </a:r>
            <a:r>
              <a:rPr lang="en-US" altLang="zh-TW" sz="2400">
                <a:latin typeface="Courier New" pitchFamily="49" charset="0"/>
                <a:ea typeface="標楷體" pitchFamily="65" charset="-120"/>
              </a:rPr>
              <a:t>(int x){</a:t>
            </a:r>
            <a:endParaRPr lang="en-US" altLang="zh-TW" sz="2400">
              <a:latin typeface="Courier New" pitchFamily="49" charset="0"/>
            </a:endParaRPr>
          </a:p>
          <a:p>
            <a:pPr marL="457200" indent="-457200">
              <a:spcBef>
                <a:spcPct val="20000"/>
              </a:spcBef>
            </a:pPr>
            <a:r>
              <a:rPr lang="en-US" altLang="zh-TW" sz="2400">
                <a:ea typeface="標楷體" pitchFamily="65" charset="-120"/>
              </a:rPr>
              <a:t>	</a:t>
            </a:r>
            <a:r>
              <a:rPr lang="en-US" altLang="zh-TW" sz="2400">
                <a:latin typeface="Courier New" pitchFamily="49" charset="0"/>
                <a:ea typeface="標楷體" pitchFamily="65" charset="-120"/>
              </a:rPr>
              <a:t>int y;</a:t>
            </a:r>
            <a:endParaRPr lang="en-US" altLang="zh-TW" sz="2400">
              <a:latin typeface="Courier New" pitchFamily="49" charset="0"/>
            </a:endParaRPr>
          </a:p>
          <a:p>
            <a:pPr marL="457200" indent="-457200">
              <a:spcBef>
                <a:spcPct val="20000"/>
              </a:spcBef>
            </a:pPr>
            <a:r>
              <a:rPr lang="en-US" altLang="zh-TW" sz="2400">
                <a:latin typeface="Courier New" pitchFamily="49" charset="0"/>
                <a:ea typeface="標楷體" pitchFamily="65" charset="-120"/>
              </a:rPr>
              <a:t>	if(x&lt;0) y=–x;</a:t>
            </a:r>
            <a:endParaRPr lang="en-US" altLang="zh-TW" sz="2400">
              <a:latin typeface="Courier New" pitchFamily="49" charset="0"/>
            </a:endParaRPr>
          </a:p>
          <a:p>
            <a:pPr marL="457200" indent="-457200">
              <a:spcBef>
                <a:spcPct val="20000"/>
              </a:spcBef>
            </a:pPr>
            <a:r>
              <a:rPr lang="en-US" altLang="zh-TW" sz="2400">
                <a:latin typeface="Courier New" pitchFamily="49" charset="0"/>
                <a:ea typeface="標楷體" pitchFamily="65" charset="-120"/>
              </a:rPr>
              <a:t>	else    y=x;</a:t>
            </a:r>
            <a:endParaRPr lang="en-US" altLang="zh-TW" sz="2400">
              <a:latin typeface="Courier New" pitchFamily="49" charset="0"/>
            </a:endParaRPr>
          </a:p>
          <a:p>
            <a:pPr marL="457200" indent="-457200">
              <a:spcBef>
                <a:spcPct val="20000"/>
              </a:spcBef>
            </a:pPr>
            <a:r>
              <a:rPr lang="en-US" altLang="zh-TW" sz="2400">
                <a:latin typeface="Courier New" pitchFamily="49" charset="0"/>
                <a:ea typeface="標楷體" pitchFamily="65" charset="-120"/>
              </a:rPr>
              <a:t>	return y;</a:t>
            </a:r>
            <a:endParaRPr lang="en-US" altLang="zh-TW" sz="2400">
              <a:latin typeface="Courier New" pitchFamily="49" charset="0"/>
            </a:endParaRPr>
          </a:p>
          <a:p>
            <a:pPr marL="457200" indent="-457200">
              <a:spcBef>
                <a:spcPct val="20000"/>
              </a:spcBef>
            </a:pPr>
            <a:r>
              <a:rPr lang="en-US" altLang="zh-TW" sz="2400">
                <a:latin typeface="Courier New" pitchFamily="49" charset="0"/>
                <a:ea typeface="標楷體" pitchFamily="65" charset="-120"/>
              </a:rPr>
              <a:t>}</a:t>
            </a:r>
            <a:endParaRPr lang="en-US" altLang="zh-TW" sz="2400">
              <a:latin typeface="Courier New" pitchFamily="49" charset="0"/>
            </a:endParaRPr>
          </a:p>
        </p:txBody>
      </p:sp>
      <p:sp>
        <p:nvSpPr>
          <p:cNvPr id="217094" name="Text Box 6"/>
          <p:cNvSpPr txBox="1">
            <a:spLocks noChangeArrowheads="1"/>
          </p:cNvSpPr>
          <p:nvPr/>
        </p:nvSpPr>
        <p:spPr bwMode="auto">
          <a:xfrm>
            <a:off x="1476375" y="5805488"/>
            <a:ext cx="2971800" cy="466725"/>
          </a:xfrm>
          <a:prstGeom prst="rect">
            <a:avLst/>
          </a:prstGeom>
          <a:solidFill>
            <a:srgbClr val="FFFFFF"/>
          </a:solidFill>
          <a:ln w="9525">
            <a:solidFill>
              <a:schemeClr val="tx1"/>
            </a:solidFill>
            <a:miter lim="800000"/>
            <a:headEnd/>
            <a:tailEnd/>
          </a:ln>
          <a:effectLst/>
        </p:spPr>
        <p:txBody>
          <a:bodyPr>
            <a:spAutoFit/>
          </a:bodyPr>
          <a:lstStyle/>
          <a:p>
            <a:pPr algn="just">
              <a:spcBef>
                <a:spcPct val="50000"/>
              </a:spcBef>
            </a:pPr>
            <a:r>
              <a:rPr lang="zh-TW" altLang="en-US" sz="2400">
                <a:ea typeface="標楷體" pitchFamily="65" charset="-120"/>
              </a:rPr>
              <a:t>平均值 </a:t>
            </a:r>
            <a:r>
              <a:rPr lang="en-US" altLang="zh-TW" sz="2400">
                <a:ea typeface="標楷體" pitchFamily="65" charset="-120"/>
              </a:rPr>
              <a:t>= 0.0</a:t>
            </a:r>
            <a:endParaRPr lang="en-US" altLang="zh-TW" sz="2000">
              <a:latin typeface="Courier New" pitchFamily="49" charset="0"/>
              <a:ea typeface="標楷體" pitchFamily="65" charset="-120"/>
            </a:endParaRPr>
          </a:p>
        </p:txBody>
      </p:sp>
      <p:sp>
        <p:nvSpPr>
          <p:cNvPr id="217095" name="Text Box 7"/>
          <p:cNvSpPr txBox="1">
            <a:spLocks noChangeArrowheads="1"/>
          </p:cNvSpPr>
          <p:nvPr/>
        </p:nvSpPr>
        <p:spPr bwMode="auto">
          <a:xfrm>
            <a:off x="468313" y="2719388"/>
            <a:ext cx="4535487" cy="3086100"/>
          </a:xfrm>
          <a:prstGeom prst="rect">
            <a:avLst/>
          </a:prstGeom>
          <a:noFill/>
          <a:ln w="9525">
            <a:noFill/>
            <a:miter lim="800000"/>
            <a:headEnd/>
            <a:tailEnd/>
          </a:ln>
          <a:effectLst/>
        </p:spPr>
        <p:txBody>
          <a:bodyPr>
            <a:spAutoFit/>
          </a:bodyPr>
          <a:lstStyle/>
          <a:p>
            <a:pPr marL="444500" indent="-444500">
              <a:spcBef>
                <a:spcPct val="20000"/>
              </a:spcBef>
            </a:pPr>
            <a:r>
              <a:rPr lang="en-US" altLang="zh-TW" sz="2400">
                <a:solidFill>
                  <a:schemeClr val="bg2"/>
                </a:solidFill>
                <a:ea typeface="標楷體" pitchFamily="65" charset="-120"/>
              </a:rPr>
              <a:t>#include&lt;stdio.h&gt;</a:t>
            </a:r>
            <a:endParaRPr lang="en-US" altLang="zh-TW" sz="2400">
              <a:solidFill>
                <a:schemeClr val="bg2"/>
              </a:solidFill>
            </a:endParaRPr>
          </a:p>
          <a:p>
            <a:pPr marL="444500" indent="-444500" algn="just">
              <a:spcBef>
                <a:spcPct val="20000"/>
              </a:spcBef>
            </a:pPr>
            <a:r>
              <a:rPr lang="en-US" altLang="zh-TW" sz="2400">
                <a:ea typeface="標楷體" pitchFamily="65" charset="-120"/>
              </a:rPr>
              <a:t>main(){</a:t>
            </a:r>
            <a:endParaRPr lang="en-US" altLang="zh-TW" sz="2400"/>
          </a:p>
          <a:p>
            <a:pPr marL="444500" indent="-444500" algn="just">
              <a:spcBef>
                <a:spcPct val="20000"/>
              </a:spcBef>
            </a:pPr>
            <a:r>
              <a:rPr lang="en-US" altLang="zh-TW" sz="2400">
                <a:latin typeface="Courier New" pitchFamily="49" charset="0"/>
                <a:ea typeface="標楷體" pitchFamily="65" charset="-120"/>
              </a:rPr>
              <a:t>	int total=30,n=0;</a:t>
            </a:r>
          </a:p>
          <a:p>
            <a:pPr marL="444500" indent="-444500" algn="just">
              <a:spcBef>
                <a:spcPct val="20000"/>
              </a:spcBef>
            </a:pPr>
            <a:r>
              <a:rPr lang="en-US" altLang="zh-TW" sz="2400">
                <a:latin typeface="Courier New" pitchFamily="49" charset="0"/>
                <a:ea typeface="標楷體" pitchFamily="65" charset="-120"/>
              </a:rPr>
              <a:t>	float c;</a:t>
            </a:r>
          </a:p>
          <a:p>
            <a:pPr marL="444500" indent="-444500" algn="just">
              <a:spcBef>
                <a:spcPct val="20000"/>
              </a:spcBef>
            </a:pPr>
            <a:r>
              <a:rPr lang="en-US" altLang="zh-TW" sz="2400">
                <a:latin typeface="Courier New" pitchFamily="49" charset="0"/>
                <a:ea typeface="標楷體" pitchFamily="65" charset="-120"/>
              </a:rPr>
              <a:t>	c = </a:t>
            </a:r>
            <a:r>
              <a:rPr lang="en-US" altLang="zh-TW" sz="2400">
                <a:solidFill>
                  <a:srgbClr val="FF3300"/>
                </a:solidFill>
                <a:latin typeface="Courier New" pitchFamily="49" charset="0"/>
                <a:ea typeface="標楷體" pitchFamily="65" charset="-120"/>
              </a:rPr>
              <a:t>average</a:t>
            </a:r>
            <a:r>
              <a:rPr lang="en-US" altLang="zh-TW" sz="2400">
                <a:latin typeface="Courier New" pitchFamily="49" charset="0"/>
                <a:ea typeface="標楷體" pitchFamily="65" charset="-120"/>
              </a:rPr>
              <a:t>(total,n);</a:t>
            </a:r>
            <a:endParaRPr lang="en-US" altLang="zh-TW" sz="2400">
              <a:latin typeface="Courier New" pitchFamily="49" charset="0"/>
            </a:endParaRPr>
          </a:p>
          <a:p>
            <a:pPr marL="444500" indent="-444500" algn="just">
              <a:spcBef>
                <a:spcPct val="20000"/>
              </a:spcBef>
            </a:pPr>
            <a:r>
              <a:rPr lang="en-US" altLang="zh-TW" sz="2400">
                <a:ea typeface="標楷體" pitchFamily="65" charset="-120"/>
              </a:rPr>
              <a:t>	printf("</a:t>
            </a:r>
            <a:r>
              <a:rPr lang="zh-TW" altLang="en-US" sz="2400">
                <a:ea typeface="標楷體" pitchFamily="65" charset="-120"/>
              </a:rPr>
              <a:t>平均值 </a:t>
            </a:r>
            <a:r>
              <a:rPr lang="en-US" altLang="zh-TW" sz="2400">
                <a:ea typeface="標楷體" pitchFamily="65" charset="-120"/>
              </a:rPr>
              <a:t>= </a:t>
            </a:r>
            <a:r>
              <a:rPr lang="en-US" altLang="zh-TW" sz="2400">
                <a:solidFill>
                  <a:srgbClr val="FF3300"/>
                </a:solidFill>
                <a:latin typeface="Courier New" pitchFamily="49" charset="0"/>
                <a:ea typeface="標楷體" pitchFamily="65" charset="-120"/>
                <a:cs typeface="Courier New" pitchFamily="49" charset="0"/>
              </a:rPr>
              <a:t>%.1f</a:t>
            </a:r>
            <a:r>
              <a:rPr lang="en-US" altLang="zh-TW" sz="2400">
                <a:latin typeface="Courier New" pitchFamily="49" charset="0"/>
                <a:ea typeface="標楷體" pitchFamily="65" charset="-120"/>
                <a:cs typeface="Courier New" pitchFamily="49" charset="0"/>
              </a:rPr>
              <a:t>\n</a:t>
            </a:r>
            <a:r>
              <a:rPr lang="en-US" altLang="zh-TW" sz="2400">
                <a:ea typeface="標楷體" pitchFamily="65" charset="-120"/>
              </a:rPr>
              <a:t>", </a:t>
            </a:r>
            <a:r>
              <a:rPr lang="en-US" altLang="zh-TW" sz="2400">
                <a:latin typeface="Courier New" pitchFamily="49" charset="0"/>
                <a:ea typeface="標楷體" pitchFamily="65" charset="-120"/>
              </a:rPr>
              <a:t>c</a:t>
            </a:r>
            <a:r>
              <a:rPr lang="en-US" altLang="zh-TW" sz="2400">
                <a:ea typeface="標楷體" pitchFamily="65" charset="-120"/>
              </a:rPr>
              <a:t>);</a:t>
            </a:r>
            <a:endParaRPr lang="en-US" altLang="zh-TW" sz="2400"/>
          </a:p>
          <a:p>
            <a:pPr marL="444500" indent="-444500" algn="just">
              <a:spcBef>
                <a:spcPct val="20000"/>
              </a:spcBef>
            </a:pPr>
            <a:r>
              <a:rPr lang="en-US" altLang="zh-TW" sz="2400">
                <a:ea typeface="標楷體" pitchFamily="65" charset="-120"/>
              </a:rPr>
              <a:t>}</a:t>
            </a:r>
          </a:p>
        </p:txBody>
      </p:sp>
      <p:sp>
        <p:nvSpPr>
          <p:cNvPr id="217096" name="Rectangle 8"/>
          <p:cNvSpPr>
            <a:spLocks noChangeArrowheads="1"/>
          </p:cNvSpPr>
          <p:nvPr/>
        </p:nvSpPr>
        <p:spPr bwMode="auto">
          <a:xfrm>
            <a:off x="3276600" y="1412875"/>
            <a:ext cx="5399088" cy="1800225"/>
          </a:xfrm>
          <a:prstGeom prst="rect">
            <a:avLst/>
          </a:prstGeom>
          <a:noFill/>
          <a:ln w="9525">
            <a:solidFill>
              <a:schemeClr val="tx1"/>
            </a:solidFill>
            <a:miter lim="800000"/>
            <a:headEnd/>
            <a:tailEnd/>
          </a:ln>
          <a:effectLst/>
        </p:spPr>
        <p:txBody>
          <a:bodyPr/>
          <a:lstStyle/>
          <a:p>
            <a:pPr marL="457200" indent="-457200">
              <a:spcBef>
                <a:spcPct val="20000"/>
              </a:spcBef>
            </a:pPr>
            <a:r>
              <a:rPr lang="en-US" altLang="zh-TW" sz="2400">
                <a:latin typeface="Courier New" pitchFamily="49" charset="0"/>
                <a:ea typeface="標楷體" pitchFamily="65" charset="-120"/>
              </a:rPr>
              <a:t>float </a:t>
            </a:r>
            <a:r>
              <a:rPr lang="en-US" altLang="zh-TW" sz="2400">
                <a:solidFill>
                  <a:srgbClr val="FF3300"/>
                </a:solidFill>
                <a:latin typeface="Courier New" pitchFamily="49" charset="0"/>
                <a:ea typeface="標楷體" pitchFamily="65" charset="-120"/>
              </a:rPr>
              <a:t>average</a:t>
            </a:r>
            <a:r>
              <a:rPr lang="en-US" altLang="zh-TW" sz="2400">
                <a:latin typeface="Courier New" pitchFamily="49" charset="0"/>
                <a:ea typeface="標楷體" pitchFamily="65" charset="-120"/>
              </a:rPr>
              <a:t>(int t, int n){</a:t>
            </a:r>
            <a:endParaRPr lang="en-US" altLang="zh-TW" sz="2400">
              <a:latin typeface="Courier New" pitchFamily="49" charset="0"/>
            </a:endParaRPr>
          </a:p>
          <a:p>
            <a:pPr marL="457200" indent="-457200">
              <a:spcBef>
                <a:spcPct val="20000"/>
              </a:spcBef>
            </a:pPr>
            <a:r>
              <a:rPr lang="en-US" altLang="zh-TW" sz="2400">
                <a:latin typeface="Courier New" pitchFamily="49" charset="0"/>
                <a:ea typeface="標楷體" pitchFamily="65" charset="-120"/>
              </a:rPr>
              <a:t>	if(n&lt;=0)</a:t>
            </a:r>
          </a:p>
          <a:p>
            <a:pPr marL="457200" indent="-457200">
              <a:spcBef>
                <a:spcPct val="20000"/>
              </a:spcBef>
            </a:pPr>
            <a:r>
              <a:rPr lang="en-US" altLang="zh-TW" sz="2400">
                <a:latin typeface="Courier New" pitchFamily="49" charset="0"/>
                <a:ea typeface="標楷體" pitchFamily="65" charset="-120"/>
              </a:rPr>
              <a:t>	else</a:t>
            </a:r>
          </a:p>
          <a:p>
            <a:pPr marL="457200" indent="-457200">
              <a:spcBef>
                <a:spcPct val="20000"/>
              </a:spcBef>
            </a:pPr>
            <a:r>
              <a:rPr lang="en-US" altLang="zh-TW" sz="2400">
                <a:latin typeface="Courier New" pitchFamily="49" charset="0"/>
                <a:ea typeface="標楷體" pitchFamily="65" charset="-120"/>
              </a:rPr>
              <a:t>}</a:t>
            </a:r>
          </a:p>
        </p:txBody>
      </p:sp>
      <p:sp>
        <p:nvSpPr>
          <p:cNvPr id="217098" name="Line 10"/>
          <p:cNvSpPr>
            <a:spLocks noChangeShapeType="1"/>
          </p:cNvSpPr>
          <p:nvPr/>
        </p:nvSpPr>
        <p:spPr bwMode="auto">
          <a:xfrm flipV="1">
            <a:off x="3635375" y="1773238"/>
            <a:ext cx="3024188" cy="2735262"/>
          </a:xfrm>
          <a:prstGeom prst="line">
            <a:avLst/>
          </a:prstGeom>
          <a:noFill/>
          <a:ln w="38100">
            <a:solidFill>
              <a:srgbClr val="0000FF"/>
            </a:solidFill>
            <a:prstDash val="dashDot"/>
            <a:round/>
            <a:headEnd/>
            <a:tailEnd type="triangle" w="med" len="med"/>
          </a:ln>
          <a:effectLst/>
        </p:spPr>
        <p:txBody>
          <a:bodyPr wrap="none"/>
          <a:lstStyle/>
          <a:p>
            <a:endParaRPr lang="zh-TW" altLang="en-US"/>
          </a:p>
        </p:txBody>
      </p:sp>
      <p:sp>
        <p:nvSpPr>
          <p:cNvPr id="217099"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17100" name="Oval 12"/>
          <p:cNvSpPr>
            <a:spLocks noChangeArrowheads="1"/>
          </p:cNvSpPr>
          <p:nvPr/>
        </p:nvSpPr>
        <p:spPr bwMode="auto">
          <a:xfrm>
            <a:off x="539750" y="4508500"/>
            <a:ext cx="4608513" cy="431800"/>
          </a:xfrm>
          <a:prstGeom prst="ellipse">
            <a:avLst/>
          </a:prstGeom>
          <a:noFill/>
          <a:ln w="38100">
            <a:solidFill>
              <a:schemeClr val="tx1"/>
            </a:solidFill>
            <a:round/>
            <a:headEnd/>
            <a:tailEnd/>
          </a:ln>
          <a:effectLst/>
        </p:spPr>
        <p:txBody>
          <a:bodyPr wrap="none" anchor="ctr"/>
          <a:lstStyle/>
          <a:p>
            <a:endParaRPr lang="zh-TW" altLang="en-US"/>
          </a:p>
        </p:txBody>
      </p:sp>
      <p:sp>
        <p:nvSpPr>
          <p:cNvPr id="217101" name="Rectangle 13"/>
          <p:cNvSpPr>
            <a:spLocks noChangeArrowheads="1"/>
          </p:cNvSpPr>
          <p:nvPr/>
        </p:nvSpPr>
        <p:spPr bwMode="auto">
          <a:xfrm>
            <a:off x="4846638" y="1885950"/>
            <a:ext cx="3470275" cy="895350"/>
          </a:xfrm>
          <a:prstGeom prst="rect">
            <a:avLst/>
          </a:prstGeom>
          <a:noFill/>
          <a:ln w="9525">
            <a:noFill/>
            <a:miter lim="800000"/>
            <a:headEnd/>
            <a:tailEnd/>
          </a:ln>
          <a:effectLst/>
        </p:spPr>
        <p:txBody>
          <a:bodyPr wrap="none">
            <a:spAutoFit/>
          </a:bodyPr>
          <a:lstStyle/>
          <a:p>
            <a:pPr>
              <a:spcBef>
                <a:spcPct val="20000"/>
              </a:spcBef>
            </a:pPr>
            <a:r>
              <a:rPr lang="en-US" altLang="zh-TW" sz="2400">
                <a:latin typeface="Courier New" pitchFamily="49" charset="0"/>
                <a:ea typeface="標楷體" pitchFamily="65" charset="-120"/>
              </a:rPr>
              <a:t>	return </a:t>
            </a:r>
            <a:r>
              <a:rPr lang="en-US" altLang="zh-TW" sz="2400">
                <a:solidFill>
                  <a:srgbClr val="FF0000"/>
                </a:solidFill>
                <a:latin typeface="Courier New" pitchFamily="49" charset="0"/>
                <a:ea typeface="標楷體" pitchFamily="65" charset="-120"/>
              </a:rPr>
              <a:t>0</a:t>
            </a:r>
            <a:r>
              <a:rPr lang="en-US" altLang="zh-TW" sz="2400">
                <a:latin typeface="Courier New" pitchFamily="49" charset="0"/>
                <a:ea typeface="標楷體" pitchFamily="65" charset="-120"/>
              </a:rPr>
              <a:t>;</a:t>
            </a:r>
          </a:p>
          <a:p>
            <a:pPr>
              <a:spcBef>
                <a:spcPct val="20000"/>
              </a:spcBef>
            </a:pPr>
            <a:r>
              <a:rPr lang="en-US" altLang="zh-TW" sz="2400">
                <a:latin typeface="Courier New" pitchFamily="49" charset="0"/>
                <a:ea typeface="標楷體" pitchFamily="65" charset="-120"/>
              </a:rPr>
              <a:t>return (float)</a:t>
            </a:r>
            <a:r>
              <a:rPr lang="en-US" altLang="zh-TW" sz="2400">
                <a:solidFill>
                  <a:srgbClr val="FF0000"/>
                </a:solidFill>
                <a:latin typeface="Courier New" pitchFamily="49" charset="0"/>
                <a:ea typeface="標楷體" pitchFamily="65" charset="-120"/>
              </a:rPr>
              <a:t>t/n</a:t>
            </a:r>
            <a:r>
              <a:rPr lang="en-US" altLang="zh-TW" sz="2400">
                <a:latin typeface="Courier New" pitchFamily="49" charset="0"/>
                <a:ea typeface="標楷體" pitchFamily="65" charset="-120"/>
              </a:rPr>
              <a:t>;</a:t>
            </a:r>
          </a:p>
        </p:txBody>
      </p:sp>
      <p:sp>
        <p:nvSpPr>
          <p:cNvPr id="217102" name="Line 14"/>
          <p:cNvSpPr>
            <a:spLocks noChangeShapeType="1"/>
          </p:cNvSpPr>
          <p:nvPr/>
        </p:nvSpPr>
        <p:spPr bwMode="auto">
          <a:xfrm flipV="1">
            <a:off x="2771800" y="2708920"/>
            <a:ext cx="2088232" cy="1800200"/>
          </a:xfrm>
          <a:prstGeom prst="line">
            <a:avLst/>
          </a:prstGeom>
          <a:noFill/>
          <a:ln w="38100">
            <a:solidFill>
              <a:srgbClr val="FF0000"/>
            </a:solidFill>
            <a:prstDash val="dash"/>
            <a:round/>
            <a:headEnd type="triangle" w="med" len="med"/>
            <a:tailEnd/>
          </a:ln>
          <a:effectLst/>
        </p:spPr>
        <p:txBody>
          <a:bodyPr wrap="none"/>
          <a:lstStyle/>
          <a:p>
            <a:endParaRPr lang="zh-TW" altLang="en-US"/>
          </a:p>
        </p:txBody>
      </p:sp>
      <p:sp>
        <p:nvSpPr>
          <p:cNvPr id="217103" name="Line 15"/>
          <p:cNvSpPr>
            <a:spLocks noChangeShapeType="1"/>
          </p:cNvSpPr>
          <p:nvPr/>
        </p:nvSpPr>
        <p:spPr bwMode="auto">
          <a:xfrm flipV="1">
            <a:off x="4500563" y="1773238"/>
            <a:ext cx="3024187" cy="2735262"/>
          </a:xfrm>
          <a:prstGeom prst="line">
            <a:avLst/>
          </a:prstGeom>
          <a:noFill/>
          <a:ln w="38100">
            <a:solidFill>
              <a:srgbClr val="0000FF"/>
            </a:solidFill>
            <a:prstDash val="dashDot"/>
            <a:round/>
            <a:headEnd/>
            <a:tailEnd type="triangle" w="med" len="med"/>
          </a:ln>
          <a:effectLst/>
        </p:spPr>
        <p:txBody>
          <a:bodyPr wrap="none"/>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7096"/>
                                        </p:tgtEl>
                                        <p:attrNameLst>
                                          <p:attrName>style.visibility</p:attrName>
                                        </p:attrNameLst>
                                      </p:cBhvr>
                                      <p:to>
                                        <p:strVal val="visible"/>
                                      </p:to>
                                    </p:set>
                                    <p:anim calcmode="lin" valueType="num">
                                      <p:cBhvr>
                                        <p:cTn id="7" dur="500" fill="hold"/>
                                        <p:tgtEl>
                                          <p:spTgt spid="217096"/>
                                        </p:tgtEl>
                                        <p:attrNameLst>
                                          <p:attrName>ppt_w</p:attrName>
                                        </p:attrNameLst>
                                      </p:cBhvr>
                                      <p:tavLst>
                                        <p:tav tm="0">
                                          <p:val>
                                            <p:fltVal val="0"/>
                                          </p:val>
                                        </p:tav>
                                        <p:tav tm="100000">
                                          <p:val>
                                            <p:strVal val="#ppt_w"/>
                                          </p:val>
                                        </p:tav>
                                      </p:tavLst>
                                    </p:anim>
                                    <p:anim calcmode="lin" valueType="num">
                                      <p:cBhvr>
                                        <p:cTn id="8" dur="500" fill="hold"/>
                                        <p:tgtEl>
                                          <p:spTgt spid="21709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7098"/>
                                        </p:tgtEl>
                                        <p:attrNameLst>
                                          <p:attrName>style.visibility</p:attrName>
                                        </p:attrNameLst>
                                      </p:cBhvr>
                                      <p:to>
                                        <p:strVal val="visible"/>
                                      </p:to>
                                    </p:set>
                                    <p:animEffect transition="in" filter="wipe(left)">
                                      <p:cBhvr>
                                        <p:cTn id="12" dur="500"/>
                                        <p:tgtEl>
                                          <p:spTgt spid="217098"/>
                                        </p:tgtEl>
                                      </p:cBhvr>
                                    </p:animEffect>
                                  </p:childTnLst>
                                  <p:subTnLst>
                                    <p:set>
                                      <p:cBhvr override="childStyle">
                                        <p:cTn dur="1" fill="hold" display="0" masterRel="nextClick" afterEffect="1"/>
                                        <p:tgtEl>
                                          <p:spTgt spid="217098"/>
                                        </p:tgtEl>
                                        <p:attrNameLst>
                                          <p:attrName>style.visibility</p:attrName>
                                        </p:attrNameLst>
                                      </p:cBhvr>
                                      <p:to>
                                        <p:strVal val="hidden"/>
                                      </p:to>
                                    </p:set>
                                  </p:subTnLst>
                                </p:cTn>
                              </p:par>
                              <p:par>
                                <p:cTn id="13" presetID="22" presetClass="entr" presetSubtype="8" fill="hold" grpId="0" nodeType="withEffect">
                                  <p:stCondLst>
                                    <p:cond delay="0"/>
                                  </p:stCondLst>
                                  <p:childTnLst>
                                    <p:set>
                                      <p:cBhvr>
                                        <p:cTn id="14" dur="1" fill="hold">
                                          <p:stCondLst>
                                            <p:cond delay="0"/>
                                          </p:stCondLst>
                                        </p:cTn>
                                        <p:tgtEl>
                                          <p:spTgt spid="217103"/>
                                        </p:tgtEl>
                                        <p:attrNameLst>
                                          <p:attrName>style.visibility</p:attrName>
                                        </p:attrNameLst>
                                      </p:cBhvr>
                                      <p:to>
                                        <p:strVal val="visible"/>
                                      </p:to>
                                    </p:set>
                                    <p:animEffect transition="in" filter="wipe(left)">
                                      <p:cBhvr>
                                        <p:cTn id="15" dur="500"/>
                                        <p:tgtEl>
                                          <p:spTgt spid="217103"/>
                                        </p:tgtEl>
                                      </p:cBhvr>
                                    </p:animEffect>
                                  </p:childTnLst>
                                  <p:subTnLst>
                                    <p:set>
                                      <p:cBhvr override="childStyle">
                                        <p:cTn dur="1" fill="hold" display="0" masterRel="nextClick" afterEffect="1"/>
                                        <p:tgtEl>
                                          <p:spTgt spid="217103"/>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217101"/>
                                        </p:tgtEl>
                                        <p:attrNameLst>
                                          <p:attrName>style.visibility</p:attrName>
                                        </p:attrNameLst>
                                      </p:cBhvr>
                                      <p:to>
                                        <p:strVal val="visible"/>
                                      </p:to>
                                    </p:set>
                                    <p:anim calcmode="lin" valueType="num">
                                      <p:cBhvr>
                                        <p:cTn id="20" dur="500" fill="hold"/>
                                        <p:tgtEl>
                                          <p:spTgt spid="217101"/>
                                        </p:tgtEl>
                                        <p:attrNameLst>
                                          <p:attrName>ppt_w</p:attrName>
                                        </p:attrNameLst>
                                      </p:cBhvr>
                                      <p:tavLst>
                                        <p:tav tm="0">
                                          <p:val>
                                            <p:fltVal val="0"/>
                                          </p:val>
                                        </p:tav>
                                        <p:tav tm="100000">
                                          <p:val>
                                            <p:strVal val="#ppt_w"/>
                                          </p:val>
                                        </p:tav>
                                      </p:tavLst>
                                    </p:anim>
                                    <p:anim calcmode="lin" valueType="num">
                                      <p:cBhvr>
                                        <p:cTn id="21" dur="500" fill="hold"/>
                                        <p:tgtEl>
                                          <p:spTgt spid="217101"/>
                                        </p:tgtEl>
                                        <p:attrNameLst>
                                          <p:attrName>ppt_h</p:attrName>
                                        </p:attrNameLst>
                                      </p:cBhvr>
                                      <p:tavLst>
                                        <p:tav tm="0">
                                          <p:val>
                                            <p:fltVal val="0"/>
                                          </p:val>
                                        </p:tav>
                                        <p:tav tm="100000">
                                          <p:val>
                                            <p:strVal val="#ppt_h"/>
                                          </p:val>
                                        </p:tav>
                                      </p:tavLst>
                                    </p:anim>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217102"/>
                                        </p:tgtEl>
                                        <p:attrNameLst>
                                          <p:attrName>style.visibility</p:attrName>
                                        </p:attrNameLst>
                                      </p:cBhvr>
                                      <p:to>
                                        <p:strVal val="visible"/>
                                      </p:to>
                                    </p:set>
                                    <p:animEffect transition="in" filter="wipe(up)">
                                      <p:cBhvr>
                                        <p:cTn id="25" dur="500"/>
                                        <p:tgtEl>
                                          <p:spTgt spid="217102"/>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217094"/>
                                        </p:tgtEl>
                                        <p:attrNameLst>
                                          <p:attrName>style.visibility</p:attrName>
                                        </p:attrNameLst>
                                      </p:cBhvr>
                                      <p:to>
                                        <p:strVal val="visible"/>
                                      </p:to>
                                    </p:set>
                                    <p:anim calcmode="lin" valueType="num">
                                      <p:cBhvr>
                                        <p:cTn id="30" dur="500" fill="hold"/>
                                        <p:tgtEl>
                                          <p:spTgt spid="217094"/>
                                        </p:tgtEl>
                                        <p:attrNameLst>
                                          <p:attrName>ppt_w</p:attrName>
                                        </p:attrNameLst>
                                      </p:cBhvr>
                                      <p:tavLst>
                                        <p:tav tm="0">
                                          <p:val>
                                            <p:fltVal val="0"/>
                                          </p:val>
                                        </p:tav>
                                        <p:tav tm="100000">
                                          <p:val>
                                            <p:strVal val="#ppt_w"/>
                                          </p:val>
                                        </p:tav>
                                      </p:tavLst>
                                    </p:anim>
                                    <p:anim calcmode="lin" valueType="num">
                                      <p:cBhvr>
                                        <p:cTn id="31" dur="500" fill="hold"/>
                                        <p:tgtEl>
                                          <p:spTgt spid="217094"/>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217093"/>
                                        </p:tgtEl>
                                        <p:attrNameLst>
                                          <p:attrName>style.visibility</p:attrName>
                                        </p:attrNameLst>
                                      </p:cBhvr>
                                      <p:to>
                                        <p:strVal val="visible"/>
                                      </p:to>
                                    </p:set>
                                    <p:anim calcmode="lin" valueType="num">
                                      <p:cBhvr>
                                        <p:cTn id="36" dur="500" fill="hold"/>
                                        <p:tgtEl>
                                          <p:spTgt spid="217093"/>
                                        </p:tgtEl>
                                        <p:attrNameLst>
                                          <p:attrName>ppt_w</p:attrName>
                                        </p:attrNameLst>
                                      </p:cBhvr>
                                      <p:tavLst>
                                        <p:tav tm="0">
                                          <p:val>
                                            <p:fltVal val="0"/>
                                          </p:val>
                                        </p:tav>
                                        <p:tav tm="100000">
                                          <p:val>
                                            <p:strVal val="#ppt_w"/>
                                          </p:val>
                                        </p:tav>
                                      </p:tavLst>
                                    </p:anim>
                                    <p:anim calcmode="lin" valueType="num">
                                      <p:cBhvr>
                                        <p:cTn id="37" dur="500" fill="hold"/>
                                        <p:tgtEl>
                                          <p:spTgt spid="2170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3" grpId="0" animBg="1"/>
      <p:bldP spid="217094" grpId="0" animBg="1"/>
      <p:bldP spid="217096" grpId="0" animBg="1"/>
      <p:bldP spid="217098" grpId="0" animBg="1"/>
      <p:bldP spid="217101" grpId="0"/>
      <p:bldP spid="217102" grpId="0" animBg="1"/>
      <p:bldP spid="217103" grpId="0"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2"/>
          </p:nvPr>
        </p:nvSpPr>
        <p:spPr/>
        <p:txBody>
          <a:bodyPr/>
          <a:lstStyle/>
          <a:p>
            <a:fld id="{60BE9C08-9CDF-4C87-A618-A649C1E14B54}" type="slidenum">
              <a:rPr lang="en-US" altLang="zh-TW"/>
              <a:pPr/>
              <a:t>151</a:t>
            </a:fld>
            <a:endParaRPr lang="en-US" altLang="zh-TW"/>
          </a:p>
        </p:txBody>
      </p:sp>
      <p:sp>
        <p:nvSpPr>
          <p:cNvPr id="447490" name="Rectangle 2"/>
          <p:cNvSpPr>
            <a:spLocks noGrp="1" noChangeArrowheads="1"/>
          </p:cNvSpPr>
          <p:nvPr>
            <p:ph type="title"/>
          </p:nvPr>
        </p:nvSpPr>
        <p:spPr>
          <a:xfrm>
            <a:off x="838200" y="228600"/>
            <a:ext cx="7620000" cy="1143000"/>
          </a:xfrm>
        </p:spPr>
        <p:txBody>
          <a:bodyPr/>
          <a:lstStyle/>
          <a:p>
            <a:r>
              <a:rPr lang="en-US" altLang="zh-TW" sz="3600"/>
              <a:t>Ch7_4x </a:t>
            </a:r>
            <a:r>
              <a:rPr lang="zh-TW" altLang="en-US" sz="3800" b="1"/>
              <a:t>函數求最小值 </a:t>
            </a:r>
            <a:r>
              <a:rPr lang="en-US" altLang="zh-TW" sz="3800" b="1"/>
              <a:t>min</a:t>
            </a:r>
          </a:p>
        </p:txBody>
      </p:sp>
      <p:sp>
        <p:nvSpPr>
          <p:cNvPr id="447492" name="Rectangle 4"/>
          <p:cNvSpPr>
            <a:spLocks noChangeArrowheads="1"/>
          </p:cNvSpPr>
          <p:nvPr/>
        </p:nvSpPr>
        <p:spPr bwMode="auto">
          <a:xfrm>
            <a:off x="838200" y="1268413"/>
            <a:ext cx="6326188" cy="4002087"/>
          </a:xfrm>
          <a:prstGeom prst="rect">
            <a:avLst/>
          </a:prstGeom>
          <a:noFill/>
          <a:ln w="9525">
            <a:noFill/>
            <a:miter lim="800000"/>
            <a:headEnd/>
            <a:tailEnd/>
          </a:ln>
          <a:effectLst/>
        </p:spPr>
        <p:txBody>
          <a:bodyPr/>
          <a:lstStyle/>
          <a:p>
            <a:pPr marL="457200" indent="-457200">
              <a:spcBef>
                <a:spcPct val="20000"/>
              </a:spcBef>
            </a:pPr>
            <a:r>
              <a:rPr lang="en-US" altLang="zh-TW" sz="2400" dirty="0">
                <a:solidFill>
                  <a:schemeClr val="bg2"/>
                </a:solidFill>
                <a:ea typeface="標楷體" pitchFamily="65" charset="-120"/>
              </a:rPr>
              <a:t>#include&lt;</a:t>
            </a:r>
            <a:r>
              <a:rPr lang="en-US" altLang="zh-TW" sz="2400" dirty="0" err="1">
                <a:solidFill>
                  <a:schemeClr val="bg2"/>
                </a:solidFill>
                <a:ea typeface="標楷體" pitchFamily="65" charset="-120"/>
              </a:rPr>
              <a:t>stdio.h</a:t>
            </a:r>
            <a:r>
              <a:rPr lang="en-US" altLang="zh-TW" sz="2400" dirty="0">
                <a:solidFill>
                  <a:schemeClr val="bg2"/>
                </a:solidFill>
                <a:ea typeface="標楷體" pitchFamily="65" charset="-120"/>
              </a:rPr>
              <a:t>&gt;</a:t>
            </a:r>
            <a:endParaRPr lang="en-US" altLang="zh-TW" sz="2400" dirty="0">
              <a:solidFill>
                <a:schemeClr val="bg2"/>
              </a:solidFill>
            </a:endParaRPr>
          </a:p>
          <a:p>
            <a:pPr marL="457200" indent="-457200">
              <a:spcBef>
                <a:spcPct val="20000"/>
              </a:spcBef>
            </a:pPr>
            <a:endParaRPr lang="en-US" altLang="zh-TW" sz="2400" dirty="0">
              <a:solidFill>
                <a:schemeClr val="bg2"/>
              </a:solidFill>
              <a:latin typeface="Courier New" pitchFamily="49" charset="0"/>
            </a:endParaRPr>
          </a:p>
          <a:p>
            <a:pPr marL="457200" indent="-457200">
              <a:spcBef>
                <a:spcPct val="20000"/>
              </a:spcBef>
            </a:pPr>
            <a:endParaRPr lang="en-US" altLang="zh-TW" sz="2400" dirty="0">
              <a:latin typeface="Courier New" pitchFamily="49" charset="0"/>
            </a:endParaRPr>
          </a:p>
          <a:p>
            <a:pPr marL="457200" indent="-457200">
              <a:spcBef>
                <a:spcPct val="20000"/>
              </a:spcBef>
            </a:pPr>
            <a:endParaRPr lang="en-US" altLang="zh-TW" sz="2400" dirty="0">
              <a:latin typeface="Courier New" pitchFamily="49" charset="0"/>
            </a:endParaRPr>
          </a:p>
          <a:p>
            <a:pPr marL="457200" indent="-457200">
              <a:spcBef>
                <a:spcPct val="20000"/>
              </a:spcBef>
            </a:pPr>
            <a:endParaRPr lang="en-US" altLang="zh-TW" sz="2400" dirty="0">
              <a:latin typeface="Courier New" pitchFamily="49" charset="0"/>
            </a:endParaRPr>
          </a:p>
          <a:p>
            <a:pPr marL="457200" indent="-457200">
              <a:spcBef>
                <a:spcPct val="20000"/>
              </a:spcBef>
            </a:pPr>
            <a:endParaRPr lang="en-US" altLang="zh-TW" sz="2400" dirty="0">
              <a:latin typeface="Courier New" pitchFamily="49" charset="0"/>
              <a:ea typeface="標楷體" pitchFamily="65" charset="-120"/>
            </a:endParaRPr>
          </a:p>
          <a:p>
            <a:pPr marL="457200" indent="-457200" algn="just">
              <a:spcBef>
                <a:spcPct val="20000"/>
              </a:spcBef>
            </a:pPr>
            <a:r>
              <a:rPr lang="en-US" altLang="zh-TW" sz="2400" dirty="0">
                <a:ea typeface="標楷體" pitchFamily="65" charset="-120"/>
              </a:rPr>
              <a:t>main(){</a:t>
            </a:r>
            <a:endParaRPr lang="en-US" altLang="zh-TW" sz="2400" dirty="0"/>
          </a:p>
          <a:p>
            <a:pPr marL="457200" indent="-457200" algn="just">
              <a:spcBef>
                <a:spcPct val="20000"/>
              </a:spcBef>
            </a:pPr>
            <a:r>
              <a:rPr lang="en-US" altLang="zh-TW" sz="2400" dirty="0">
                <a:ea typeface="標楷體" pitchFamily="65" charset="-120"/>
              </a:rPr>
              <a:t>     </a:t>
            </a:r>
            <a:r>
              <a:rPr lang="en-US" altLang="zh-TW" sz="2400" dirty="0" err="1">
                <a:ea typeface="標楷體" pitchFamily="65" charset="-120"/>
              </a:rPr>
              <a:t>int</a:t>
            </a:r>
            <a:r>
              <a:rPr lang="en-US" altLang="zh-TW" sz="2400" dirty="0">
                <a:ea typeface="標楷體" pitchFamily="65" charset="-120"/>
              </a:rPr>
              <a:t> </a:t>
            </a:r>
            <a:r>
              <a:rPr lang="en-US" altLang="zh-TW" sz="2400" dirty="0">
                <a:latin typeface="Verdana" pitchFamily="34" charset="0"/>
                <a:ea typeface="標楷體" pitchFamily="65" charset="-120"/>
              </a:rPr>
              <a:t>a=5, b=9, c=7, d=3;</a:t>
            </a:r>
            <a:endParaRPr lang="en-US" altLang="zh-TW" sz="2400" dirty="0">
              <a:latin typeface="Verdana" pitchFamily="34" charset="0"/>
            </a:endParaRPr>
          </a:p>
          <a:p>
            <a:pPr marL="457200" indent="-457200" algn="just">
              <a:spcBef>
                <a:spcPct val="20000"/>
              </a:spcBef>
            </a:pPr>
            <a:r>
              <a:rPr lang="en-US" altLang="zh-TW" sz="2400" dirty="0">
                <a:ea typeface="標楷體" pitchFamily="65" charset="-120"/>
              </a:rPr>
              <a:t>     </a:t>
            </a:r>
            <a:r>
              <a:rPr lang="en-US" altLang="zh-TW" sz="2400" dirty="0" err="1">
                <a:ea typeface="標楷體" pitchFamily="65" charset="-120"/>
              </a:rPr>
              <a:t>printf</a:t>
            </a:r>
            <a:r>
              <a:rPr lang="en-US" altLang="zh-TW" sz="2400" dirty="0">
                <a:ea typeface="標楷體" pitchFamily="65" charset="-120"/>
              </a:rPr>
              <a:t>("min(</a:t>
            </a:r>
            <a:r>
              <a:rPr lang="en-US" altLang="zh-TW" sz="2400" dirty="0" err="1">
                <a:ea typeface="標楷體" pitchFamily="65" charset="-120"/>
              </a:rPr>
              <a:t>a,b</a:t>
            </a:r>
            <a:r>
              <a:rPr lang="en-US" altLang="zh-TW" sz="2400" dirty="0">
                <a:ea typeface="標楷體" pitchFamily="65" charset="-120"/>
              </a:rPr>
              <a:t>) = </a:t>
            </a:r>
            <a:r>
              <a:rPr lang="en-US" altLang="zh-TW" sz="2400" dirty="0">
                <a:solidFill>
                  <a:srgbClr val="FF3300"/>
                </a:solidFill>
                <a:ea typeface="標楷體" pitchFamily="65" charset="-120"/>
              </a:rPr>
              <a:t>%</a:t>
            </a:r>
            <a:r>
              <a:rPr lang="en-US" altLang="zh-TW" sz="2400" dirty="0" err="1">
                <a:solidFill>
                  <a:srgbClr val="FF3300"/>
                </a:solidFill>
                <a:ea typeface="標楷體" pitchFamily="65" charset="-120"/>
              </a:rPr>
              <a:t>i</a:t>
            </a:r>
            <a:r>
              <a:rPr lang="en-US" altLang="zh-TW" sz="2400" dirty="0">
                <a:ea typeface="標楷體" pitchFamily="65" charset="-120"/>
              </a:rPr>
              <a:t>\n", </a:t>
            </a:r>
            <a:r>
              <a:rPr lang="en-US" altLang="zh-TW" sz="2400" dirty="0">
                <a:solidFill>
                  <a:srgbClr val="FF3300"/>
                </a:solidFill>
                <a:latin typeface="Arial" charset="0"/>
                <a:ea typeface="標楷體" pitchFamily="65" charset="-120"/>
              </a:rPr>
              <a:t>min(</a:t>
            </a:r>
            <a:r>
              <a:rPr lang="en-US" altLang="zh-TW" sz="2400" dirty="0" err="1">
                <a:solidFill>
                  <a:srgbClr val="FF3300"/>
                </a:solidFill>
                <a:latin typeface="Arial" charset="0"/>
                <a:ea typeface="標楷體" pitchFamily="65" charset="-120"/>
              </a:rPr>
              <a:t>a,b</a:t>
            </a:r>
            <a:r>
              <a:rPr lang="en-US" altLang="zh-TW" sz="2400" dirty="0">
                <a:solidFill>
                  <a:srgbClr val="FF3300"/>
                </a:solidFill>
                <a:latin typeface="Arial" charset="0"/>
                <a:ea typeface="標楷體" pitchFamily="65" charset="-120"/>
              </a:rPr>
              <a:t>)</a:t>
            </a:r>
            <a:r>
              <a:rPr lang="en-US" altLang="zh-TW" sz="2400" dirty="0">
                <a:ea typeface="標楷體" pitchFamily="65" charset="-120"/>
              </a:rPr>
              <a:t>);</a:t>
            </a:r>
          </a:p>
        </p:txBody>
      </p:sp>
      <p:sp>
        <p:nvSpPr>
          <p:cNvPr id="447495" name="Line 7"/>
          <p:cNvSpPr>
            <a:spLocks noChangeShapeType="1"/>
          </p:cNvSpPr>
          <p:nvPr/>
        </p:nvSpPr>
        <p:spPr bwMode="auto">
          <a:xfrm flipH="1" flipV="1">
            <a:off x="4716463" y="2460625"/>
            <a:ext cx="576262" cy="2305050"/>
          </a:xfrm>
          <a:prstGeom prst="line">
            <a:avLst/>
          </a:prstGeom>
          <a:noFill/>
          <a:ln w="38100">
            <a:solidFill>
              <a:srgbClr val="339966"/>
            </a:solidFill>
            <a:prstDash val="dash"/>
            <a:round/>
            <a:headEnd/>
            <a:tailEnd type="triangle" w="med" len="med"/>
          </a:ln>
          <a:effectLst/>
        </p:spPr>
        <p:txBody>
          <a:bodyPr wrap="none"/>
          <a:lstStyle/>
          <a:p>
            <a:endParaRPr lang="zh-TW" altLang="en-US"/>
          </a:p>
        </p:txBody>
      </p:sp>
      <p:sp>
        <p:nvSpPr>
          <p:cNvPr id="447496" name="Line 8"/>
          <p:cNvSpPr>
            <a:spLocks noChangeShapeType="1"/>
          </p:cNvSpPr>
          <p:nvPr/>
        </p:nvSpPr>
        <p:spPr bwMode="auto">
          <a:xfrm flipH="1" flipV="1">
            <a:off x="3635375" y="2389188"/>
            <a:ext cx="1368425" cy="2449512"/>
          </a:xfrm>
          <a:prstGeom prst="line">
            <a:avLst/>
          </a:prstGeom>
          <a:noFill/>
          <a:ln w="38100">
            <a:solidFill>
              <a:srgbClr val="0000FF"/>
            </a:solidFill>
            <a:prstDash val="dash"/>
            <a:round/>
            <a:headEnd/>
            <a:tailEnd type="triangle" w="med" len="med"/>
          </a:ln>
          <a:effectLst/>
        </p:spPr>
        <p:txBody>
          <a:bodyPr wrap="none"/>
          <a:lstStyle/>
          <a:p>
            <a:endParaRPr lang="zh-TW" altLang="en-US"/>
          </a:p>
        </p:txBody>
      </p:sp>
      <p:sp>
        <p:nvSpPr>
          <p:cNvPr id="447497" name="Rectangle 9"/>
          <p:cNvSpPr>
            <a:spLocks noChangeArrowheads="1"/>
          </p:cNvSpPr>
          <p:nvPr/>
        </p:nvSpPr>
        <p:spPr bwMode="auto">
          <a:xfrm>
            <a:off x="827088" y="1957388"/>
            <a:ext cx="4465637" cy="1724025"/>
          </a:xfrm>
          <a:prstGeom prst="rect">
            <a:avLst/>
          </a:prstGeom>
          <a:noFill/>
          <a:ln w="9525">
            <a:solidFill>
              <a:srgbClr val="339966"/>
            </a:solidFill>
            <a:miter lim="800000"/>
            <a:headEnd/>
            <a:tailEnd/>
          </a:ln>
          <a:effectLst/>
        </p:spPr>
        <p:txBody>
          <a:bodyPr/>
          <a:lstStyle/>
          <a:p>
            <a:pPr marL="457200" indent="-457200">
              <a:spcBef>
                <a:spcPct val="20000"/>
              </a:spcBef>
            </a:pPr>
            <a:r>
              <a:rPr lang="en-US" altLang="zh-TW" sz="2400">
                <a:latin typeface="Courier New" pitchFamily="49" charset="0"/>
                <a:ea typeface="標楷體" pitchFamily="65" charset="-120"/>
              </a:rPr>
              <a:t>int </a:t>
            </a:r>
            <a:r>
              <a:rPr lang="en-US" altLang="zh-TW" sz="2400">
                <a:solidFill>
                  <a:srgbClr val="FF3300"/>
                </a:solidFill>
                <a:latin typeface="Courier New" pitchFamily="49" charset="0"/>
                <a:ea typeface="標楷體" pitchFamily="65" charset="-120"/>
              </a:rPr>
              <a:t>min </a:t>
            </a:r>
            <a:r>
              <a:rPr lang="en-US" altLang="zh-TW" sz="2400">
                <a:latin typeface="Courier New" pitchFamily="49" charset="0"/>
                <a:ea typeface="標楷體" pitchFamily="65" charset="-120"/>
              </a:rPr>
              <a:t>(int x, int y){</a:t>
            </a:r>
            <a:endParaRPr lang="en-US" altLang="zh-TW" sz="2400">
              <a:latin typeface="Courier New" pitchFamily="49" charset="0"/>
            </a:endParaRPr>
          </a:p>
          <a:p>
            <a:pPr marL="457200" indent="-457200">
              <a:spcBef>
                <a:spcPct val="20000"/>
              </a:spcBef>
            </a:pPr>
            <a:r>
              <a:rPr lang="en-US" altLang="zh-TW" sz="2400">
                <a:latin typeface="Courier New" pitchFamily="49" charset="0"/>
                <a:ea typeface="標楷體" pitchFamily="65" charset="-120"/>
              </a:rPr>
              <a:t>  if</a:t>
            </a:r>
            <a:r>
              <a:rPr lang="en-US" altLang="zh-TW" sz="2400">
                <a:solidFill>
                  <a:srgbClr val="FF3300"/>
                </a:solidFill>
                <a:latin typeface="Courier New" pitchFamily="49" charset="0"/>
                <a:ea typeface="標楷體" pitchFamily="65" charset="-120"/>
              </a:rPr>
              <a:t>(x&lt;y)</a:t>
            </a:r>
            <a:endParaRPr lang="en-US" altLang="zh-TW" sz="2400">
              <a:latin typeface="Courier New" pitchFamily="49" charset="0"/>
            </a:endParaRPr>
          </a:p>
          <a:p>
            <a:pPr marL="457200" indent="-457200">
              <a:spcBef>
                <a:spcPct val="20000"/>
              </a:spcBef>
            </a:pPr>
            <a:r>
              <a:rPr lang="en-US" altLang="zh-TW" sz="2400">
                <a:latin typeface="Courier New" pitchFamily="49" charset="0"/>
                <a:ea typeface="標楷體" pitchFamily="65" charset="-120"/>
              </a:rPr>
              <a:t>  else</a:t>
            </a:r>
            <a:endParaRPr lang="en-US" altLang="zh-TW" sz="2400">
              <a:latin typeface="Courier New" pitchFamily="49" charset="0"/>
            </a:endParaRPr>
          </a:p>
          <a:p>
            <a:pPr marL="457200" indent="-457200">
              <a:spcBef>
                <a:spcPct val="20000"/>
              </a:spcBef>
            </a:pPr>
            <a:r>
              <a:rPr lang="en-US" altLang="zh-TW" sz="2400">
                <a:latin typeface="Courier New" pitchFamily="49" charset="0"/>
                <a:ea typeface="標楷體" pitchFamily="65" charset="-120"/>
              </a:rPr>
              <a:t>}</a:t>
            </a:r>
          </a:p>
        </p:txBody>
      </p:sp>
      <p:sp>
        <p:nvSpPr>
          <p:cNvPr id="447498" name="Line 10"/>
          <p:cNvSpPr>
            <a:spLocks noChangeShapeType="1"/>
          </p:cNvSpPr>
          <p:nvPr/>
        </p:nvSpPr>
        <p:spPr bwMode="auto">
          <a:xfrm flipH="1" flipV="1">
            <a:off x="3348038" y="3254375"/>
            <a:ext cx="1223962" cy="1584325"/>
          </a:xfrm>
          <a:prstGeom prst="line">
            <a:avLst/>
          </a:prstGeom>
          <a:noFill/>
          <a:ln w="38100">
            <a:solidFill>
              <a:srgbClr val="FF0000"/>
            </a:solidFill>
            <a:prstDash val="dash"/>
            <a:round/>
            <a:headEnd type="triangle" w="med" len="med"/>
            <a:tailEnd/>
          </a:ln>
          <a:effectLst/>
        </p:spPr>
        <p:txBody>
          <a:bodyPr wrap="none"/>
          <a:lstStyle/>
          <a:p>
            <a:endParaRPr lang="zh-TW" altLang="en-US"/>
          </a:p>
        </p:txBody>
      </p:sp>
      <p:sp>
        <p:nvSpPr>
          <p:cNvPr id="447499" name="Rectangle 11"/>
          <p:cNvSpPr>
            <a:spLocks noChangeArrowheads="1"/>
          </p:cNvSpPr>
          <p:nvPr/>
        </p:nvSpPr>
        <p:spPr bwMode="auto">
          <a:xfrm>
            <a:off x="827088" y="5270500"/>
            <a:ext cx="7981950" cy="1484313"/>
          </a:xfrm>
          <a:prstGeom prst="rect">
            <a:avLst/>
          </a:prstGeom>
          <a:noFill/>
          <a:ln w="9525">
            <a:noFill/>
            <a:miter lim="800000"/>
            <a:headEnd/>
            <a:tailEnd/>
          </a:ln>
          <a:effectLst/>
        </p:spPr>
        <p:txBody>
          <a:bodyPr/>
          <a:lstStyle/>
          <a:p>
            <a:pPr marL="457200" indent="-457200">
              <a:spcBef>
                <a:spcPct val="20000"/>
              </a:spcBef>
            </a:pPr>
            <a:r>
              <a:rPr lang="en-US" altLang="zh-TW" sz="2400">
                <a:ea typeface="標楷體" pitchFamily="65" charset="-120"/>
              </a:rPr>
              <a:t>     printf("min(a,b,c) = </a:t>
            </a:r>
            <a:r>
              <a:rPr lang="en-US" altLang="zh-TW" sz="2400">
                <a:solidFill>
                  <a:srgbClr val="FF3300"/>
                </a:solidFill>
                <a:ea typeface="標楷體" pitchFamily="65" charset="-120"/>
              </a:rPr>
              <a:t>%i</a:t>
            </a:r>
            <a:r>
              <a:rPr lang="en-US" altLang="zh-TW" sz="2400">
                <a:ea typeface="標楷體" pitchFamily="65" charset="-120"/>
              </a:rPr>
              <a:t>\n", </a:t>
            </a:r>
            <a:r>
              <a:rPr lang="en-US" altLang="zh-TW" sz="2400">
                <a:solidFill>
                  <a:srgbClr val="FF3300"/>
                </a:solidFill>
                <a:latin typeface="Arial" charset="0"/>
                <a:ea typeface="標楷體" pitchFamily="65" charset="-120"/>
              </a:rPr>
              <a:t>min(a</a:t>
            </a:r>
            <a:r>
              <a:rPr lang="en-US" altLang="zh-TW" sz="2400">
                <a:latin typeface="Arial" charset="0"/>
                <a:ea typeface="標楷體" pitchFamily="65" charset="-120"/>
              </a:rPr>
              <a:t>,</a:t>
            </a:r>
            <a:r>
              <a:rPr lang="en-US" altLang="zh-TW" sz="2400" u="sng">
                <a:solidFill>
                  <a:srgbClr val="0000FF"/>
                </a:solidFill>
                <a:latin typeface="Arial" charset="0"/>
                <a:ea typeface="標楷體" pitchFamily="65" charset="-120"/>
              </a:rPr>
              <a:t>min(b,c)</a:t>
            </a:r>
            <a:r>
              <a:rPr lang="en-US" altLang="zh-TW" sz="2400">
                <a:solidFill>
                  <a:srgbClr val="FF3300"/>
                </a:solidFill>
                <a:latin typeface="Arial" charset="0"/>
                <a:ea typeface="標楷體" pitchFamily="65" charset="-120"/>
              </a:rPr>
              <a:t>)</a:t>
            </a:r>
            <a:r>
              <a:rPr lang="en-US" altLang="zh-TW" sz="2400">
                <a:ea typeface="標楷體" pitchFamily="65" charset="-120"/>
              </a:rPr>
              <a:t>);</a:t>
            </a:r>
            <a:endParaRPr lang="en-US" altLang="zh-TW" sz="2400"/>
          </a:p>
          <a:p>
            <a:pPr marL="457200" indent="-457200" algn="just">
              <a:spcBef>
                <a:spcPct val="20000"/>
              </a:spcBef>
            </a:pPr>
            <a:r>
              <a:rPr lang="en-US" altLang="zh-TW" sz="2400">
                <a:ea typeface="標楷體" pitchFamily="65" charset="-120"/>
              </a:rPr>
              <a:t>     printf("min(a,b,c,d) = </a:t>
            </a:r>
            <a:r>
              <a:rPr lang="en-US" altLang="zh-TW" sz="2400">
                <a:solidFill>
                  <a:srgbClr val="FF3300"/>
                </a:solidFill>
                <a:ea typeface="標楷體" pitchFamily="65" charset="-120"/>
              </a:rPr>
              <a:t>%i</a:t>
            </a:r>
            <a:r>
              <a:rPr lang="en-US" altLang="zh-TW" sz="2400">
                <a:ea typeface="標楷體" pitchFamily="65" charset="-120"/>
              </a:rPr>
              <a:t>\n", </a:t>
            </a:r>
            <a:r>
              <a:rPr lang="en-US" altLang="zh-TW" sz="2400">
                <a:solidFill>
                  <a:srgbClr val="FF3300"/>
                </a:solidFill>
                <a:latin typeface="Arial" charset="0"/>
                <a:ea typeface="標楷體" pitchFamily="65" charset="-120"/>
              </a:rPr>
              <a:t>min(</a:t>
            </a:r>
            <a:r>
              <a:rPr lang="en-US" altLang="zh-TW" sz="2400" u="sng">
                <a:solidFill>
                  <a:srgbClr val="0000FF"/>
                </a:solidFill>
                <a:latin typeface="Arial" charset="0"/>
                <a:ea typeface="標楷體" pitchFamily="65" charset="-120"/>
              </a:rPr>
              <a:t>min(a,b)</a:t>
            </a:r>
            <a:r>
              <a:rPr lang="en-US" altLang="zh-TW" sz="2400">
                <a:latin typeface="Arial" charset="0"/>
                <a:ea typeface="標楷體" pitchFamily="65" charset="-120"/>
              </a:rPr>
              <a:t>,</a:t>
            </a:r>
            <a:r>
              <a:rPr lang="en-US" altLang="zh-TW" sz="2400" u="sng">
                <a:solidFill>
                  <a:schemeClr val="folHlink"/>
                </a:solidFill>
                <a:latin typeface="Arial" charset="0"/>
                <a:ea typeface="標楷體" pitchFamily="65" charset="-120"/>
              </a:rPr>
              <a:t>min(c,d)</a:t>
            </a:r>
            <a:r>
              <a:rPr lang="en-US" altLang="zh-TW" sz="2400">
                <a:solidFill>
                  <a:srgbClr val="FF3300"/>
                </a:solidFill>
                <a:latin typeface="Arial" charset="0"/>
                <a:ea typeface="標楷體" pitchFamily="65" charset="-120"/>
              </a:rPr>
              <a:t>)</a:t>
            </a:r>
            <a:r>
              <a:rPr lang="en-US" altLang="zh-TW" sz="2400">
                <a:ea typeface="標楷體" pitchFamily="65" charset="-120"/>
              </a:rPr>
              <a:t>);</a:t>
            </a:r>
            <a:endParaRPr lang="en-US" altLang="zh-TW" sz="2400"/>
          </a:p>
          <a:p>
            <a:pPr marL="457200" indent="-457200" algn="just">
              <a:spcBef>
                <a:spcPct val="20000"/>
              </a:spcBef>
            </a:pPr>
            <a:r>
              <a:rPr lang="en-US" altLang="zh-TW" sz="2400">
                <a:ea typeface="標楷體" pitchFamily="65" charset="-120"/>
              </a:rPr>
              <a:t>}</a:t>
            </a:r>
          </a:p>
        </p:txBody>
      </p:sp>
      <p:sp>
        <p:nvSpPr>
          <p:cNvPr id="447500" name="AutoShape 12"/>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447501" name="Rectangle 13"/>
          <p:cNvSpPr>
            <a:spLocks noChangeArrowheads="1"/>
          </p:cNvSpPr>
          <p:nvPr/>
        </p:nvSpPr>
        <p:spPr bwMode="auto">
          <a:xfrm>
            <a:off x="2117725" y="2389188"/>
            <a:ext cx="2374900" cy="895350"/>
          </a:xfrm>
          <a:prstGeom prst="rect">
            <a:avLst/>
          </a:prstGeom>
          <a:noFill/>
          <a:ln w="9525">
            <a:noFill/>
            <a:miter lim="800000"/>
            <a:headEnd/>
            <a:tailEnd/>
          </a:ln>
          <a:effectLst/>
        </p:spPr>
        <p:txBody>
          <a:bodyPr wrap="none">
            <a:spAutoFit/>
          </a:bodyPr>
          <a:lstStyle/>
          <a:p>
            <a:pPr>
              <a:spcBef>
                <a:spcPct val="20000"/>
              </a:spcBef>
            </a:pPr>
            <a:r>
              <a:rPr lang="en-US" altLang="zh-TW" sz="2400">
                <a:latin typeface="Courier New" pitchFamily="49" charset="0"/>
                <a:ea typeface="標楷體" pitchFamily="65" charset="-120"/>
              </a:rPr>
              <a:t>   return </a:t>
            </a:r>
            <a:r>
              <a:rPr lang="en-US" altLang="zh-TW" sz="2400">
                <a:solidFill>
                  <a:srgbClr val="FF0000"/>
                </a:solidFill>
                <a:latin typeface="Courier New" pitchFamily="49" charset="0"/>
                <a:ea typeface="標楷體" pitchFamily="65" charset="-120"/>
              </a:rPr>
              <a:t>x</a:t>
            </a:r>
            <a:r>
              <a:rPr lang="en-US" altLang="zh-TW" sz="2400">
                <a:latin typeface="Courier New" pitchFamily="49" charset="0"/>
                <a:ea typeface="標楷體" pitchFamily="65" charset="-120"/>
              </a:rPr>
              <a:t>;</a:t>
            </a:r>
          </a:p>
          <a:p>
            <a:pPr>
              <a:spcBef>
                <a:spcPct val="20000"/>
              </a:spcBef>
            </a:pPr>
            <a:r>
              <a:rPr lang="en-US" altLang="zh-TW" sz="2400">
                <a:latin typeface="Courier New" pitchFamily="49" charset="0"/>
                <a:ea typeface="標楷體" pitchFamily="65" charset="-120"/>
              </a:rPr>
              <a:t>return </a:t>
            </a:r>
            <a:r>
              <a:rPr lang="en-US" altLang="zh-TW" sz="2400">
                <a:solidFill>
                  <a:srgbClr val="FF0000"/>
                </a:solidFill>
                <a:latin typeface="Courier New" pitchFamily="49" charset="0"/>
                <a:ea typeface="標楷體" pitchFamily="65" charset="-120"/>
              </a:rPr>
              <a:t>y</a:t>
            </a:r>
            <a:r>
              <a:rPr lang="en-US" altLang="zh-TW" sz="2400">
                <a:latin typeface="Courier New" pitchFamily="49" charset="0"/>
                <a:ea typeface="標楷體" pitchFamily="65" charset="-120"/>
              </a:rPr>
              <a:t>;</a:t>
            </a:r>
          </a:p>
        </p:txBody>
      </p:sp>
      <p:sp>
        <p:nvSpPr>
          <p:cNvPr id="13" name="文字方塊 12"/>
          <p:cNvSpPr txBox="1"/>
          <p:nvPr/>
        </p:nvSpPr>
        <p:spPr>
          <a:xfrm>
            <a:off x="4387539" y="3140968"/>
            <a:ext cx="976549" cy="954107"/>
          </a:xfrm>
          <a:prstGeom prst="rect">
            <a:avLst/>
          </a:prstGeom>
          <a:noFill/>
        </p:spPr>
        <p:txBody>
          <a:bodyPr wrap="none" rtlCol="0">
            <a:spAutoFit/>
          </a:bodyPr>
          <a:lstStyle/>
          <a:p>
            <a:r>
              <a:rPr lang="en-US" altLang="zh-TW" sz="2800" dirty="0" err="1" smtClean="0">
                <a:latin typeface="Verdana" pitchFamily="34" charset="0"/>
                <a:ea typeface="Verdana" pitchFamily="34" charset="0"/>
                <a:cs typeface="Verdana" pitchFamily="34" charset="0"/>
              </a:rPr>
              <a:t>x</a:t>
            </a:r>
            <a:r>
              <a:rPr lang="en-US" altLang="zh-TW" sz="2800" dirty="0" err="1" smtClean="0">
                <a:latin typeface="Verdana" pitchFamily="34" charset="0"/>
                <a:ea typeface="Verdana" pitchFamily="34" charset="0"/>
                <a:cs typeface="Verdana" pitchFamily="34" charset="0"/>
                <a:sym typeface="Symbol"/>
              </a:rPr>
              <a:t></a:t>
            </a:r>
            <a:r>
              <a:rPr lang="en-US" altLang="zh-TW" sz="2800" dirty="0" err="1" smtClean="0">
                <a:latin typeface="Verdana" pitchFamily="34" charset="0"/>
                <a:ea typeface="Verdana" pitchFamily="34" charset="0"/>
                <a:cs typeface="Verdana" pitchFamily="34" charset="0"/>
              </a:rPr>
              <a:t>a</a:t>
            </a:r>
            <a:endParaRPr lang="en-US" altLang="zh-TW" sz="2800" dirty="0" smtClean="0">
              <a:latin typeface="Verdana" pitchFamily="34" charset="0"/>
              <a:ea typeface="Verdana" pitchFamily="34" charset="0"/>
              <a:cs typeface="Verdana" pitchFamily="34" charset="0"/>
            </a:endParaRPr>
          </a:p>
          <a:p>
            <a:r>
              <a:rPr lang="en-US" altLang="zh-TW" sz="2800" dirty="0" err="1" smtClean="0">
                <a:latin typeface="Verdana" pitchFamily="34" charset="0"/>
                <a:ea typeface="Verdana" pitchFamily="34" charset="0"/>
                <a:cs typeface="Verdana" pitchFamily="34" charset="0"/>
              </a:rPr>
              <a:t>y</a:t>
            </a:r>
            <a:r>
              <a:rPr lang="en-US" altLang="zh-TW" sz="2800" dirty="0" err="1" smtClean="0">
                <a:latin typeface="Verdana" pitchFamily="34" charset="0"/>
                <a:ea typeface="Verdana" pitchFamily="34" charset="0"/>
                <a:cs typeface="Verdana" pitchFamily="34" charset="0"/>
                <a:sym typeface="Symbol"/>
              </a:rPr>
              <a:t></a:t>
            </a:r>
            <a:r>
              <a:rPr lang="en-US" altLang="zh-TW" sz="2800" dirty="0" err="1" smtClean="0">
                <a:latin typeface="Verdana" pitchFamily="34" charset="0"/>
                <a:ea typeface="Verdana" pitchFamily="34" charset="0"/>
                <a:cs typeface="Verdana" pitchFamily="34" charset="0"/>
              </a:rPr>
              <a:t>b</a:t>
            </a:r>
            <a:endParaRPr lang="zh-TW" altLang="en-US" sz="2800" dirty="0">
              <a:latin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47499"/>
                                        </p:tgtEl>
                                        <p:attrNameLst>
                                          <p:attrName>style.visibility</p:attrName>
                                        </p:attrNameLst>
                                      </p:cBhvr>
                                      <p:to>
                                        <p:strVal val="visible"/>
                                      </p:to>
                                    </p:set>
                                    <p:anim calcmode="lin" valueType="num">
                                      <p:cBhvr>
                                        <p:cTn id="7" dur="500" fill="hold"/>
                                        <p:tgtEl>
                                          <p:spTgt spid="447499"/>
                                        </p:tgtEl>
                                        <p:attrNameLst>
                                          <p:attrName>ppt_w</p:attrName>
                                        </p:attrNameLst>
                                      </p:cBhvr>
                                      <p:tavLst>
                                        <p:tav tm="0">
                                          <p:val>
                                            <p:fltVal val="0"/>
                                          </p:val>
                                        </p:tav>
                                        <p:tav tm="100000">
                                          <p:val>
                                            <p:strVal val="#ppt_w"/>
                                          </p:val>
                                        </p:tav>
                                      </p:tavLst>
                                    </p:anim>
                                    <p:anim calcmode="lin" valueType="num">
                                      <p:cBhvr>
                                        <p:cTn id="8" dur="500" fill="hold"/>
                                        <p:tgtEl>
                                          <p:spTgt spid="4474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47497"/>
                                        </p:tgtEl>
                                        <p:attrNameLst>
                                          <p:attrName>style.visibility</p:attrName>
                                        </p:attrNameLst>
                                      </p:cBhvr>
                                      <p:to>
                                        <p:strVal val="visible"/>
                                      </p:to>
                                    </p:set>
                                    <p:anim calcmode="lin" valueType="num">
                                      <p:cBhvr>
                                        <p:cTn id="13" dur="500" fill="hold"/>
                                        <p:tgtEl>
                                          <p:spTgt spid="447497"/>
                                        </p:tgtEl>
                                        <p:attrNameLst>
                                          <p:attrName>ppt_w</p:attrName>
                                        </p:attrNameLst>
                                      </p:cBhvr>
                                      <p:tavLst>
                                        <p:tav tm="0">
                                          <p:val>
                                            <p:fltVal val="0"/>
                                          </p:val>
                                        </p:tav>
                                        <p:tav tm="100000">
                                          <p:val>
                                            <p:strVal val="#ppt_w"/>
                                          </p:val>
                                        </p:tav>
                                      </p:tavLst>
                                    </p:anim>
                                    <p:anim calcmode="lin" valueType="num">
                                      <p:cBhvr>
                                        <p:cTn id="14" dur="500" fill="hold"/>
                                        <p:tgtEl>
                                          <p:spTgt spid="44749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47501"/>
                                        </p:tgtEl>
                                        <p:attrNameLst>
                                          <p:attrName>style.visibility</p:attrName>
                                        </p:attrNameLst>
                                      </p:cBhvr>
                                      <p:to>
                                        <p:strVal val="visible"/>
                                      </p:to>
                                    </p:set>
                                    <p:anim calcmode="lin" valueType="num">
                                      <p:cBhvr>
                                        <p:cTn id="19" dur="500" fill="hold"/>
                                        <p:tgtEl>
                                          <p:spTgt spid="447501"/>
                                        </p:tgtEl>
                                        <p:attrNameLst>
                                          <p:attrName>ppt_w</p:attrName>
                                        </p:attrNameLst>
                                      </p:cBhvr>
                                      <p:tavLst>
                                        <p:tav tm="0">
                                          <p:val>
                                            <p:fltVal val="0"/>
                                          </p:val>
                                        </p:tav>
                                        <p:tav tm="100000">
                                          <p:val>
                                            <p:strVal val="#ppt_w"/>
                                          </p:val>
                                        </p:tav>
                                      </p:tavLst>
                                    </p:anim>
                                    <p:anim calcmode="lin" valueType="num">
                                      <p:cBhvr>
                                        <p:cTn id="20" dur="500" fill="hold"/>
                                        <p:tgtEl>
                                          <p:spTgt spid="447501"/>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47496"/>
                                        </p:tgtEl>
                                        <p:attrNameLst>
                                          <p:attrName>style.visibility</p:attrName>
                                        </p:attrNameLst>
                                      </p:cBhvr>
                                      <p:to>
                                        <p:strVal val="visible"/>
                                      </p:to>
                                    </p:set>
                                    <p:animEffect transition="in" filter="wipe(down)">
                                      <p:cBhvr>
                                        <p:cTn id="25" dur="500"/>
                                        <p:tgtEl>
                                          <p:spTgt spid="447496"/>
                                        </p:tgtEl>
                                      </p:cBhvr>
                                    </p:animEffect>
                                  </p:childTnLst>
                                </p:cTn>
                              </p:par>
                            </p:childTnLst>
                          </p:cTn>
                        </p:par>
                        <p:par>
                          <p:cTn id="26" fill="hold">
                            <p:stCondLst>
                              <p:cond delay="500"/>
                            </p:stCondLst>
                            <p:childTnLst>
                              <p:par>
                                <p:cTn id="27" presetID="2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childTnLst>
                                </p:cTn>
                              </p:par>
                            </p:childTnLst>
                          </p:cTn>
                        </p:par>
                        <p:par>
                          <p:cTn id="31" fill="hold">
                            <p:stCondLst>
                              <p:cond delay="1000"/>
                            </p:stCondLst>
                            <p:childTnLst>
                              <p:par>
                                <p:cTn id="32" presetID="22" presetClass="entr" presetSubtype="4" fill="hold" grpId="0" nodeType="afterEffect">
                                  <p:stCondLst>
                                    <p:cond delay="0"/>
                                  </p:stCondLst>
                                  <p:childTnLst>
                                    <p:set>
                                      <p:cBhvr>
                                        <p:cTn id="33" dur="1" fill="hold">
                                          <p:stCondLst>
                                            <p:cond delay="0"/>
                                          </p:stCondLst>
                                        </p:cTn>
                                        <p:tgtEl>
                                          <p:spTgt spid="447495"/>
                                        </p:tgtEl>
                                        <p:attrNameLst>
                                          <p:attrName>style.visibility</p:attrName>
                                        </p:attrNameLst>
                                      </p:cBhvr>
                                      <p:to>
                                        <p:strVal val="visible"/>
                                      </p:to>
                                    </p:set>
                                    <p:animEffect transition="in" filter="wipe(down)">
                                      <p:cBhvr>
                                        <p:cTn id="34" dur="500"/>
                                        <p:tgtEl>
                                          <p:spTgt spid="447495"/>
                                        </p:tgtEl>
                                      </p:cBhvr>
                                    </p:animEffect>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447498"/>
                                        </p:tgtEl>
                                        <p:attrNameLst>
                                          <p:attrName>style.visibility</p:attrName>
                                        </p:attrNameLst>
                                      </p:cBhvr>
                                      <p:to>
                                        <p:strVal val="visible"/>
                                      </p:to>
                                    </p:set>
                                    <p:animEffect transition="in" filter="wipe(up)">
                                      <p:cBhvr>
                                        <p:cTn id="38" dur="500"/>
                                        <p:tgtEl>
                                          <p:spTgt spid="447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5" grpId="0" animBg="1"/>
      <p:bldP spid="447496" grpId="0" animBg="1"/>
      <p:bldP spid="447497" grpId="0" animBg="1"/>
      <p:bldP spid="447498" grpId="0" animBg="1"/>
      <p:bldP spid="447499" grpId="0"/>
      <p:bldP spid="447501" grpId="0"/>
      <p:bldP spid="13" grpId="0"/>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A3AF05DE-919D-4BA9-89A8-1F996B11BA16}" type="slidenum">
              <a:rPr lang="en-US" altLang="zh-TW"/>
              <a:pPr/>
              <a:t>152</a:t>
            </a:fld>
            <a:endParaRPr lang="en-US" altLang="zh-TW"/>
          </a:p>
        </p:txBody>
      </p:sp>
      <p:sp>
        <p:nvSpPr>
          <p:cNvPr id="448514" name="Rectangle 2"/>
          <p:cNvSpPr>
            <a:spLocks noGrp="1" noChangeArrowheads="1"/>
          </p:cNvSpPr>
          <p:nvPr>
            <p:ph type="title"/>
          </p:nvPr>
        </p:nvSpPr>
        <p:spPr>
          <a:xfrm>
            <a:off x="762000" y="304800"/>
            <a:ext cx="7620000" cy="1143000"/>
          </a:xfrm>
        </p:spPr>
        <p:txBody>
          <a:bodyPr/>
          <a:lstStyle/>
          <a:p>
            <a:r>
              <a:rPr lang="en-US" altLang="zh-TW" sz="3600"/>
              <a:t>Ch7_4x </a:t>
            </a:r>
            <a:r>
              <a:rPr lang="zh-TW" altLang="en-US" sz="3800" b="1"/>
              <a:t>函數</a:t>
            </a:r>
            <a:r>
              <a:rPr lang="en-US" altLang="zh-TW" sz="3800" b="1"/>
              <a:t>min </a:t>
            </a:r>
            <a:r>
              <a:rPr lang="zh-TW" altLang="en-US" sz="3800" b="1"/>
              <a:t>的應用</a:t>
            </a:r>
          </a:p>
        </p:txBody>
      </p:sp>
      <p:sp>
        <p:nvSpPr>
          <p:cNvPr id="448516" name="Rectangle 4"/>
          <p:cNvSpPr>
            <a:spLocks noChangeArrowheads="1"/>
          </p:cNvSpPr>
          <p:nvPr/>
        </p:nvSpPr>
        <p:spPr bwMode="auto">
          <a:xfrm>
            <a:off x="762000" y="1412875"/>
            <a:ext cx="6689725" cy="1681163"/>
          </a:xfrm>
          <a:prstGeom prst="rect">
            <a:avLst/>
          </a:prstGeom>
          <a:solidFill>
            <a:srgbClr val="FFFFFF"/>
          </a:solidFill>
          <a:ln w="9525">
            <a:noFill/>
            <a:miter lim="800000"/>
            <a:headEnd/>
            <a:tailEnd/>
          </a:ln>
          <a:effectLst/>
        </p:spPr>
        <p:txBody>
          <a:bodyPr/>
          <a:lstStyle/>
          <a:p>
            <a:pPr marL="457200" indent="-457200" algn="just">
              <a:spcBef>
                <a:spcPct val="20000"/>
              </a:spcBef>
            </a:pPr>
            <a:r>
              <a:rPr lang="en-US" altLang="zh-TW" sz="2400">
                <a:latin typeface="Courier New" pitchFamily="49" charset="0"/>
                <a:ea typeface="標楷體" pitchFamily="65" charset="-120"/>
              </a:rPr>
              <a:t>for (i=2; i&lt;=</a:t>
            </a:r>
            <a:r>
              <a:rPr lang="en-US" altLang="zh-TW" sz="2400" b="1" u="sng">
                <a:solidFill>
                  <a:srgbClr val="FF3300"/>
                </a:solidFill>
                <a:latin typeface="Courier New" pitchFamily="49" charset="0"/>
                <a:ea typeface="標楷體" pitchFamily="65" charset="-120"/>
              </a:rPr>
              <a:t>min(a,b)</a:t>
            </a:r>
            <a:r>
              <a:rPr lang="en-US" altLang="zh-TW" sz="2400">
                <a:latin typeface="Courier New" pitchFamily="49" charset="0"/>
                <a:ea typeface="標楷體" pitchFamily="65" charset="-120"/>
              </a:rPr>
              <a:t>; i++){</a:t>
            </a:r>
          </a:p>
          <a:p>
            <a:pPr marL="457200" indent="-457200" algn="just">
              <a:spcBef>
                <a:spcPct val="20000"/>
              </a:spcBef>
            </a:pPr>
            <a:r>
              <a:rPr lang="en-US" altLang="zh-TW" sz="2400">
                <a:latin typeface="Courier New" pitchFamily="49" charset="0"/>
                <a:ea typeface="標楷體" pitchFamily="65" charset="-120"/>
              </a:rPr>
              <a:t>	if (a%i==0 &amp;&amp; b%i==0)</a:t>
            </a:r>
          </a:p>
          <a:p>
            <a:pPr marL="457200" indent="-457200" algn="just">
              <a:spcBef>
                <a:spcPct val="20000"/>
              </a:spcBef>
            </a:pPr>
            <a:r>
              <a:rPr lang="en-US" altLang="zh-TW" sz="2400">
                <a:latin typeface="Courier New" pitchFamily="49" charset="0"/>
                <a:ea typeface="標楷體" pitchFamily="65" charset="-120"/>
              </a:rPr>
              <a:t>		printf(</a:t>
            </a:r>
            <a:r>
              <a:rPr kumimoji="0" lang="en-US" altLang="zh-TW" sz="2400">
                <a:latin typeface="Courier New" pitchFamily="49" charset="0"/>
              </a:rPr>
              <a:t>"</a:t>
            </a:r>
            <a:r>
              <a:rPr lang="en-US" altLang="zh-TW" sz="2400">
                <a:latin typeface="Courier New" pitchFamily="49" charset="0"/>
                <a:ea typeface="標楷體" pitchFamily="65" charset="-120"/>
              </a:rPr>
              <a:t>HCF(a,b)=%i\n</a:t>
            </a:r>
            <a:r>
              <a:rPr kumimoji="0" lang="en-US" altLang="zh-TW" sz="2400">
                <a:latin typeface="Courier New" pitchFamily="49" charset="0"/>
              </a:rPr>
              <a:t>",i</a:t>
            </a:r>
            <a:r>
              <a:rPr lang="en-US" altLang="zh-TW" sz="2400">
                <a:latin typeface="Courier New" pitchFamily="49" charset="0"/>
                <a:ea typeface="標楷體" pitchFamily="65" charset="-120"/>
              </a:rPr>
              <a:t>);</a:t>
            </a:r>
          </a:p>
          <a:p>
            <a:pPr marL="457200" indent="-457200" algn="just">
              <a:spcBef>
                <a:spcPct val="20000"/>
              </a:spcBef>
            </a:pPr>
            <a:r>
              <a:rPr lang="en-US" altLang="zh-TW" sz="2400">
                <a:latin typeface="Courier New" pitchFamily="49" charset="0"/>
                <a:ea typeface="標楷體" pitchFamily="65" charset="-120"/>
              </a:rPr>
              <a:t>}</a:t>
            </a:r>
          </a:p>
        </p:txBody>
      </p:sp>
      <p:sp>
        <p:nvSpPr>
          <p:cNvPr id="448518" name="Rectangle 6"/>
          <p:cNvSpPr>
            <a:spLocks noChangeArrowheads="1"/>
          </p:cNvSpPr>
          <p:nvPr/>
        </p:nvSpPr>
        <p:spPr bwMode="auto">
          <a:xfrm>
            <a:off x="755650" y="3502025"/>
            <a:ext cx="6689725" cy="503238"/>
          </a:xfrm>
          <a:prstGeom prst="rect">
            <a:avLst/>
          </a:prstGeom>
          <a:solidFill>
            <a:srgbClr val="FFFFFF"/>
          </a:solidFill>
          <a:ln w="9525">
            <a:noFill/>
            <a:miter lim="800000"/>
            <a:headEnd/>
            <a:tailEnd/>
          </a:ln>
          <a:effectLst/>
        </p:spPr>
        <p:txBody>
          <a:bodyPr/>
          <a:lstStyle/>
          <a:p>
            <a:pPr marL="457200" indent="-457200" algn="just">
              <a:spcBef>
                <a:spcPct val="20000"/>
              </a:spcBef>
            </a:pPr>
            <a:r>
              <a:rPr lang="en-US" altLang="zh-TW" sz="2400">
                <a:latin typeface="Courier New" pitchFamily="49" charset="0"/>
                <a:ea typeface="標楷體" pitchFamily="65" charset="-120"/>
              </a:rPr>
              <a:t>allowance = </a:t>
            </a:r>
            <a:r>
              <a:rPr lang="en-US" altLang="zh-TW" sz="2400" b="1" u="sng">
                <a:solidFill>
                  <a:srgbClr val="FF3300"/>
                </a:solidFill>
                <a:latin typeface="Courier New" pitchFamily="49" charset="0"/>
                <a:ea typeface="標楷體" pitchFamily="65" charset="-120"/>
              </a:rPr>
              <a:t>min(nChild,9)</a:t>
            </a:r>
            <a:r>
              <a:rPr lang="en-US" altLang="zh-TW" sz="2400">
                <a:latin typeface="Courier New" pitchFamily="49" charset="0"/>
                <a:ea typeface="標楷體" pitchFamily="65" charset="-120"/>
              </a:rPr>
              <a:t>*30000.0;</a:t>
            </a:r>
          </a:p>
        </p:txBody>
      </p:sp>
      <p:sp>
        <p:nvSpPr>
          <p:cNvPr id="448519" name="Rectangle 7"/>
          <p:cNvSpPr>
            <a:spLocks noChangeArrowheads="1"/>
          </p:cNvSpPr>
          <p:nvPr/>
        </p:nvSpPr>
        <p:spPr bwMode="auto">
          <a:xfrm>
            <a:off x="755650" y="4437063"/>
            <a:ext cx="6689725" cy="431800"/>
          </a:xfrm>
          <a:prstGeom prst="rect">
            <a:avLst/>
          </a:prstGeom>
          <a:solidFill>
            <a:srgbClr val="FFFFFF"/>
          </a:solidFill>
          <a:ln w="9525">
            <a:noFill/>
            <a:miter lim="800000"/>
            <a:headEnd/>
            <a:tailEnd/>
          </a:ln>
          <a:effectLst/>
        </p:spPr>
        <p:txBody>
          <a:bodyPr/>
          <a:lstStyle/>
          <a:p>
            <a:pPr marL="457200" indent="-457200" algn="just">
              <a:spcBef>
                <a:spcPct val="20000"/>
              </a:spcBef>
            </a:pPr>
            <a:r>
              <a:rPr lang="en-US" altLang="zh-TW" sz="2400">
                <a:latin typeface="Courier New" pitchFamily="49" charset="0"/>
                <a:ea typeface="標楷體" pitchFamily="65" charset="-120"/>
              </a:rPr>
              <a:t>tax = </a:t>
            </a:r>
            <a:r>
              <a:rPr lang="en-US" altLang="zh-TW" sz="2400" b="1" u="sng">
                <a:solidFill>
                  <a:srgbClr val="FF3300"/>
                </a:solidFill>
                <a:latin typeface="Courier New" pitchFamily="49" charset="0"/>
                <a:ea typeface="標楷體" pitchFamily="65" charset="-120"/>
              </a:rPr>
              <a:t>min(income,35000)</a:t>
            </a:r>
            <a:r>
              <a:rPr lang="en-US" altLang="zh-TW" sz="2400">
                <a:latin typeface="Courier New" pitchFamily="49" charset="0"/>
                <a:ea typeface="標楷體" pitchFamily="65" charset="-120"/>
              </a:rPr>
              <a:t>*0.02;</a:t>
            </a:r>
          </a:p>
        </p:txBody>
      </p:sp>
      <p:sp>
        <p:nvSpPr>
          <p:cNvPr id="448520" name="Rectangle 8"/>
          <p:cNvSpPr>
            <a:spLocks noChangeArrowheads="1"/>
          </p:cNvSpPr>
          <p:nvPr/>
        </p:nvSpPr>
        <p:spPr bwMode="auto">
          <a:xfrm>
            <a:off x="755650" y="5300663"/>
            <a:ext cx="6689725" cy="433387"/>
          </a:xfrm>
          <a:prstGeom prst="rect">
            <a:avLst/>
          </a:prstGeom>
          <a:solidFill>
            <a:srgbClr val="FFFFFF"/>
          </a:solidFill>
          <a:ln w="9525">
            <a:noFill/>
            <a:miter lim="800000"/>
            <a:headEnd/>
            <a:tailEnd/>
          </a:ln>
          <a:effectLst/>
        </p:spPr>
        <p:txBody>
          <a:bodyPr/>
          <a:lstStyle/>
          <a:p>
            <a:pPr marL="457200" indent="-457200" algn="just">
              <a:spcBef>
                <a:spcPct val="20000"/>
              </a:spcBef>
            </a:pPr>
            <a:r>
              <a:rPr kumimoji="0" lang="en-US" altLang="zh-TW" sz="2400">
                <a:latin typeface="Courier New" pitchFamily="49" charset="0"/>
                <a:ea typeface="標楷體" pitchFamily="65" charset="-120"/>
              </a:rPr>
              <a:t>taxp</a:t>
            </a:r>
            <a:r>
              <a:rPr lang="en-US" altLang="zh-TW" sz="2400">
                <a:latin typeface="Courier New" pitchFamily="49" charset="0"/>
                <a:ea typeface="標楷體" pitchFamily="65" charset="-120"/>
              </a:rPr>
              <a:t>ayable = </a:t>
            </a:r>
            <a:r>
              <a:rPr lang="en-US" altLang="zh-TW" sz="2400" b="1" u="sng">
                <a:solidFill>
                  <a:srgbClr val="FF3300"/>
                </a:solidFill>
                <a:latin typeface="Courier New" pitchFamily="49" charset="0"/>
                <a:ea typeface="標楷體" pitchFamily="65" charset="-120"/>
              </a:rPr>
              <a:t>min(salary*0.16,tax)</a:t>
            </a:r>
            <a:r>
              <a:rPr lang="en-US" altLang="zh-TW" sz="2400">
                <a:latin typeface="Courier New" pitchFamily="49" charset="0"/>
                <a:ea typeface="標楷體" pitchFamily="65" charset="-120"/>
              </a:rPr>
              <a:t>;</a:t>
            </a:r>
          </a:p>
        </p:txBody>
      </p:sp>
      <p:sp>
        <p:nvSpPr>
          <p:cNvPr id="448521"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48516"/>
                                        </p:tgtEl>
                                        <p:attrNameLst>
                                          <p:attrName>style.visibility</p:attrName>
                                        </p:attrNameLst>
                                      </p:cBhvr>
                                      <p:to>
                                        <p:strVal val="visible"/>
                                      </p:to>
                                    </p:set>
                                    <p:anim calcmode="lin" valueType="num">
                                      <p:cBhvr>
                                        <p:cTn id="7" dur="500" fill="hold"/>
                                        <p:tgtEl>
                                          <p:spTgt spid="448516"/>
                                        </p:tgtEl>
                                        <p:attrNameLst>
                                          <p:attrName>ppt_w</p:attrName>
                                        </p:attrNameLst>
                                      </p:cBhvr>
                                      <p:tavLst>
                                        <p:tav tm="0">
                                          <p:val>
                                            <p:fltVal val="0"/>
                                          </p:val>
                                        </p:tav>
                                        <p:tav tm="100000">
                                          <p:val>
                                            <p:strVal val="#ppt_w"/>
                                          </p:val>
                                        </p:tav>
                                      </p:tavLst>
                                    </p:anim>
                                    <p:anim calcmode="lin" valueType="num">
                                      <p:cBhvr>
                                        <p:cTn id="8" dur="500" fill="hold"/>
                                        <p:tgtEl>
                                          <p:spTgt spid="44851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48518"/>
                                        </p:tgtEl>
                                        <p:attrNameLst>
                                          <p:attrName>style.visibility</p:attrName>
                                        </p:attrNameLst>
                                      </p:cBhvr>
                                      <p:to>
                                        <p:strVal val="visible"/>
                                      </p:to>
                                    </p:set>
                                    <p:anim calcmode="lin" valueType="num">
                                      <p:cBhvr>
                                        <p:cTn id="13" dur="500" fill="hold"/>
                                        <p:tgtEl>
                                          <p:spTgt spid="448518"/>
                                        </p:tgtEl>
                                        <p:attrNameLst>
                                          <p:attrName>ppt_w</p:attrName>
                                        </p:attrNameLst>
                                      </p:cBhvr>
                                      <p:tavLst>
                                        <p:tav tm="0">
                                          <p:val>
                                            <p:fltVal val="0"/>
                                          </p:val>
                                        </p:tav>
                                        <p:tav tm="100000">
                                          <p:val>
                                            <p:strVal val="#ppt_w"/>
                                          </p:val>
                                        </p:tav>
                                      </p:tavLst>
                                    </p:anim>
                                    <p:anim calcmode="lin" valueType="num">
                                      <p:cBhvr>
                                        <p:cTn id="14" dur="500" fill="hold"/>
                                        <p:tgtEl>
                                          <p:spTgt spid="44851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48519"/>
                                        </p:tgtEl>
                                        <p:attrNameLst>
                                          <p:attrName>style.visibility</p:attrName>
                                        </p:attrNameLst>
                                      </p:cBhvr>
                                      <p:to>
                                        <p:strVal val="visible"/>
                                      </p:to>
                                    </p:set>
                                    <p:anim calcmode="lin" valueType="num">
                                      <p:cBhvr>
                                        <p:cTn id="19" dur="500" fill="hold"/>
                                        <p:tgtEl>
                                          <p:spTgt spid="448519"/>
                                        </p:tgtEl>
                                        <p:attrNameLst>
                                          <p:attrName>ppt_w</p:attrName>
                                        </p:attrNameLst>
                                      </p:cBhvr>
                                      <p:tavLst>
                                        <p:tav tm="0">
                                          <p:val>
                                            <p:fltVal val="0"/>
                                          </p:val>
                                        </p:tav>
                                        <p:tav tm="100000">
                                          <p:val>
                                            <p:strVal val="#ppt_w"/>
                                          </p:val>
                                        </p:tav>
                                      </p:tavLst>
                                    </p:anim>
                                    <p:anim calcmode="lin" valueType="num">
                                      <p:cBhvr>
                                        <p:cTn id="20" dur="500" fill="hold"/>
                                        <p:tgtEl>
                                          <p:spTgt spid="448519"/>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48520"/>
                                        </p:tgtEl>
                                        <p:attrNameLst>
                                          <p:attrName>style.visibility</p:attrName>
                                        </p:attrNameLst>
                                      </p:cBhvr>
                                      <p:to>
                                        <p:strVal val="visible"/>
                                      </p:to>
                                    </p:set>
                                    <p:anim calcmode="lin" valueType="num">
                                      <p:cBhvr>
                                        <p:cTn id="25" dur="500" fill="hold"/>
                                        <p:tgtEl>
                                          <p:spTgt spid="448520"/>
                                        </p:tgtEl>
                                        <p:attrNameLst>
                                          <p:attrName>ppt_w</p:attrName>
                                        </p:attrNameLst>
                                      </p:cBhvr>
                                      <p:tavLst>
                                        <p:tav tm="0">
                                          <p:val>
                                            <p:fltVal val="0"/>
                                          </p:val>
                                        </p:tav>
                                        <p:tav tm="100000">
                                          <p:val>
                                            <p:strVal val="#ppt_w"/>
                                          </p:val>
                                        </p:tav>
                                      </p:tavLst>
                                    </p:anim>
                                    <p:anim calcmode="lin" valueType="num">
                                      <p:cBhvr>
                                        <p:cTn id="26" dur="500" fill="hold"/>
                                        <p:tgtEl>
                                          <p:spTgt spid="4485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6" grpId="0" animBg="1"/>
      <p:bldP spid="448518" grpId="0" animBg="1"/>
      <p:bldP spid="448519" grpId="0" animBg="1"/>
      <p:bldP spid="448520" grpId="0" animBg="1"/>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11941F47-0C2B-471A-A7DD-8A15151DCB02}" type="slidenum">
              <a:rPr lang="en-US" altLang="zh-TW"/>
              <a:pPr/>
              <a:t>153</a:t>
            </a:fld>
            <a:endParaRPr lang="en-US" altLang="zh-TW"/>
          </a:p>
        </p:txBody>
      </p:sp>
      <p:sp>
        <p:nvSpPr>
          <p:cNvPr id="220162" name="Rectangle 2"/>
          <p:cNvSpPr>
            <a:spLocks noGrp="1" noChangeArrowheads="1"/>
          </p:cNvSpPr>
          <p:nvPr>
            <p:ph type="title"/>
          </p:nvPr>
        </p:nvSpPr>
        <p:spPr>
          <a:xfrm>
            <a:off x="838200" y="609600"/>
            <a:ext cx="7620000" cy="814388"/>
          </a:xfrm>
        </p:spPr>
        <p:txBody>
          <a:bodyPr/>
          <a:lstStyle/>
          <a:p>
            <a:r>
              <a:rPr lang="zh-TW" altLang="en-US" sz="3600"/>
              <a:t>遞迴函數 </a:t>
            </a:r>
            <a:r>
              <a:rPr lang="en-US" altLang="zh-TW" sz="3600"/>
              <a:t>Recursion</a:t>
            </a:r>
            <a:endParaRPr lang="en-US" altLang="zh-TW"/>
          </a:p>
        </p:txBody>
      </p:sp>
      <p:sp>
        <p:nvSpPr>
          <p:cNvPr id="220163" name="Rectangle 3"/>
          <p:cNvSpPr>
            <a:spLocks noGrp="1" noChangeArrowheads="1"/>
          </p:cNvSpPr>
          <p:nvPr>
            <p:ph type="body" idx="1"/>
          </p:nvPr>
        </p:nvSpPr>
        <p:spPr>
          <a:xfrm>
            <a:off x="617538" y="1482725"/>
            <a:ext cx="7772400" cy="2593975"/>
          </a:xfrm>
        </p:spPr>
        <p:txBody>
          <a:bodyPr/>
          <a:lstStyle/>
          <a:p>
            <a:r>
              <a:rPr lang="zh-TW" altLang="en-US" sz="3600"/>
              <a:t>遞迴函數是指在程式中</a:t>
            </a:r>
            <a:br>
              <a:rPr lang="zh-TW" altLang="en-US" sz="3600"/>
            </a:br>
            <a:r>
              <a:rPr lang="zh-TW" altLang="en-US" sz="3600"/>
              <a:t>直接或間接呼叫該程式本身。</a:t>
            </a:r>
          </a:p>
          <a:p>
            <a:r>
              <a:rPr lang="zh-TW" altLang="en-US" sz="3600"/>
              <a:t>程式中使用遞迴函數，</a:t>
            </a:r>
            <a:br>
              <a:rPr lang="zh-TW" altLang="en-US" sz="3600"/>
            </a:br>
            <a:r>
              <a:rPr lang="zh-TW" altLang="en-US" sz="3600"/>
              <a:t>將可處理須重覆運算的問題。</a:t>
            </a:r>
            <a:r>
              <a:rPr lang="zh-TW" altLang="en-US"/>
              <a:t> </a:t>
            </a:r>
          </a:p>
        </p:txBody>
      </p:sp>
      <p:sp>
        <p:nvSpPr>
          <p:cNvPr id="220165" name="Text Box 5"/>
          <p:cNvSpPr txBox="1">
            <a:spLocks noChangeArrowheads="1"/>
          </p:cNvSpPr>
          <p:nvPr/>
        </p:nvSpPr>
        <p:spPr bwMode="auto">
          <a:xfrm>
            <a:off x="3708400" y="188913"/>
            <a:ext cx="3983038" cy="457200"/>
          </a:xfrm>
          <a:prstGeom prst="rect">
            <a:avLst/>
          </a:prstGeom>
          <a:noFill/>
          <a:ln w="9525">
            <a:noFill/>
            <a:miter lim="800000"/>
            <a:headEnd/>
            <a:tailEnd/>
          </a:ln>
          <a:effectLst/>
        </p:spPr>
        <p:txBody>
          <a:bodyPr wrap="none">
            <a:spAutoFit/>
          </a:bodyPr>
          <a:lstStyle/>
          <a:p>
            <a:r>
              <a:rPr lang="en-US" altLang="zh-TW" sz="2400">
                <a:solidFill>
                  <a:srgbClr val="FF0000"/>
                </a:solidFill>
                <a:latin typeface="Verdana" pitchFamily="34" charset="0"/>
                <a:hlinkClick r:id="rId2" action="ppaction://hlinksldjump"/>
              </a:rPr>
              <a:t>Jump to maths functions</a:t>
            </a:r>
            <a:endParaRPr lang="en-US" altLang="zh-TW" sz="2400">
              <a:solidFill>
                <a:srgbClr val="FF0000"/>
              </a:solidFill>
              <a:latin typeface="Verdana" pitchFamily="34" charset="0"/>
            </a:endParaRPr>
          </a:p>
        </p:txBody>
      </p:sp>
      <p:sp>
        <p:nvSpPr>
          <p:cNvPr id="220166" name="AutoShape 6"/>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zh-TW" altLang="en-US" sz="3600"/>
              <a:t>費氏數列 </a:t>
            </a:r>
            <a:r>
              <a:rPr lang="en-US" altLang="zh-TW" sz="3600"/>
              <a:t>Fibonacci Sequence</a:t>
            </a:r>
          </a:p>
        </p:txBody>
      </p:sp>
      <p:sp>
        <p:nvSpPr>
          <p:cNvPr id="39" name="投影片編號版面配置區 6"/>
          <p:cNvSpPr>
            <a:spLocks noGrp="1"/>
          </p:cNvSpPr>
          <p:nvPr>
            <p:ph type="sldNum" sz="quarter" idx="12"/>
          </p:nvPr>
        </p:nvSpPr>
        <p:spPr/>
        <p:txBody>
          <a:bodyPr/>
          <a:lstStyle/>
          <a:p>
            <a:fld id="{AAF94711-6202-4AB5-9EAC-AF25542E6433}" type="slidenum">
              <a:rPr lang="en-US" altLang="zh-TW"/>
              <a:pPr/>
              <a:t>154</a:t>
            </a:fld>
            <a:endParaRPr lang="en-US" altLang="zh-TW"/>
          </a:p>
        </p:txBody>
      </p:sp>
      <p:sp>
        <p:nvSpPr>
          <p:cNvPr id="221224" name="AutoShape 4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1" name="Rectangle 3"/>
          <p:cNvSpPr txBox="1">
            <a:spLocks noChangeArrowheads="1"/>
          </p:cNvSpPr>
          <p:nvPr/>
        </p:nvSpPr>
        <p:spPr bwMode="auto">
          <a:xfrm>
            <a:off x="650875" y="1500188"/>
            <a:ext cx="7702550" cy="424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費氏數列的規則如下所示：</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zh-TW" alt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zh-TW" alt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zh-TW" alt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費氏數列的數學表示式：</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zh-TW" altLang="en-US" sz="24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0                                      if n= 0</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Fib(n)=         1                                      if n= 1</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                           fib(n – 1) + fib(n – 2)      if n&gt;=2</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zh-TW" sz="2400" b="0" i="0" u="none" strike="noStrike" kern="0" cap="none" spc="0" normalizeH="0" baseline="0" noProof="0" dirty="0">
              <a:ln>
                <a:noFill/>
              </a:ln>
              <a:solidFill>
                <a:schemeClr val="tx1"/>
              </a:solidFill>
              <a:effectLst/>
              <a:uLnTx/>
              <a:uFillTx/>
              <a:latin typeface="+mn-lt"/>
              <a:ea typeface="+mn-ea"/>
              <a:cs typeface="+mn-cs"/>
            </a:endParaRPr>
          </a:p>
        </p:txBody>
      </p:sp>
      <p:sp>
        <p:nvSpPr>
          <p:cNvPr id="12" name="AutoShape 4"/>
          <p:cNvSpPr>
            <a:spLocks/>
          </p:cNvSpPr>
          <p:nvPr/>
        </p:nvSpPr>
        <p:spPr bwMode="auto">
          <a:xfrm>
            <a:off x="2346325" y="3857625"/>
            <a:ext cx="304800" cy="1066800"/>
          </a:xfrm>
          <a:prstGeom prst="leftBrace">
            <a:avLst>
              <a:gd name="adj1" fmla="val 29167"/>
              <a:gd name="adj2" fmla="val 50000"/>
            </a:avLst>
          </a:prstGeom>
          <a:noFill/>
          <a:ln w="9525">
            <a:solidFill>
              <a:srgbClr val="000000"/>
            </a:solidFill>
            <a:round/>
            <a:headEnd/>
            <a:tailEnd/>
          </a:ln>
        </p:spPr>
        <p:txBody>
          <a:bodyPr/>
          <a:lstStyle/>
          <a:p>
            <a:endParaRPr lang="zh-TW" altLang="en-US"/>
          </a:p>
        </p:txBody>
      </p:sp>
      <p:graphicFrame>
        <p:nvGraphicFramePr>
          <p:cNvPr id="13" name="Group 39"/>
          <p:cNvGraphicFramePr>
            <a:graphicFrameLocks/>
          </p:cNvGraphicFramePr>
          <p:nvPr/>
        </p:nvGraphicFramePr>
        <p:xfrm>
          <a:off x="971550" y="2054225"/>
          <a:ext cx="7056438" cy="1182688"/>
        </p:xfrm>
        <a:graphic>
          <a:graphicData uri="http://schemas.openxmlformats.org/drawingml/2006/table">
            <a:tbl>
              <a:tblPr/>
              <a:tblGrid>
                <a:gridCol w="976313"/>
                <a:gridCol w="760412"/>
                <a:gridCol w="758825"/>
                <a:gridCol w="760413"/>
                <a:gridCol w="760412"/>
                <a:gridCol w="760413"/>
                <a:gridCol w="758825"/>
                <a:gridCol w="760412"/>
                <a:gridCol w="760413"/>
              </a:tblGrid>
              <a:tr h="5873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Verdana" pitchFamily="34" charset="0"/>
                          <a:ea typeface="標楷體" pitchFamily="65" charset="-120"/>
                        </a:rPr>
                        <a:t>n</a:t>
                      </a:r>
                      <a:endParaRPr kumimoji="1" lang="en-US" altLang="zh-TW" sz="2000" b="1" i="0" u="none" strike="noStrike" cap="none" normalizeH="0" baseline="0" smtClean="0">
                        <a:ln>
                          <a:noFill/>
                        </a:ln>
                        <a:solidFill>
                          <a:schemeClr val="tx1"/>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969696"/>
                          </a:solidFill>
                          <a:effectLst/>
                          <a:latin typeface="Verdana" pitchFamily="34" charset="0"/>
                          <a:ea typeface="標楷體" pitchFamily="65" charset="-120"/>
                        </a:rPr>
                        <a:t>0</a:t>
                      </a:r>
                      <a:endParaRPr kumimoji="1" lang="en-US" altLang="zh-TW" sz="2000" b="1" i="0" u="none" strike="noStrike" cap="none" normalizeH="0" baseline="0" smtClean="0">
                        <a:ln>
                          <a:noFill/>
                        </a:ln>
                        <a:solidFill>
                          <a:srgbClr val="969696"/>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969696"/>
                          </a:solidFill>
                          <a:effectLst/>
                          <a:latin typeface="Verdana" pitchFamily="34" charset="0"/>
                          <a:ea typeface="標楷體" pitchFamily="65" charset="-120"/>
                        </a:rPr>
                        <a:t>1</a:t>
                      </a:r>
                      <a:endParaRPr kumimoji="1" lang="en-US" altLang="zh-TW" sz="2000" b="1" i="0" u="none" strike="noStrike" cap="none" normalizeH="0" baseline="0" smtClean="0">
                        <a:ln>
                          <a:noFill/>
                        </a:ln>
                        <a:solidFill>
                          <a:srgbClr val="969696"/>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969696"/>
                          </a:solidFill>
                          <a:effectLst/>
                          <a:latin typeface="Verdana" pitchFamily="34" charset="0"/>
                          <a:ea typeface="標楷體" pitchFamily="65" charset="-120"/>
                        </a:rPr>
                        <a:t>2</a:t>
                      </a:r>
                      <a:endParaRPr kumimoji="1" lang="en-US" altLang="zh-TW" sz="2000" b="1" i="0" u="none" strike="noStrike" cap="none" normalizeH="0" baseline="0" smtClean="0">
                        <a:ln>
                          <a:noFill/>
                        </a:ln>
                        <a:solidFill>
                          <a:srgbClr val="969696"/>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969696"/>
                          </a:solidFill>
                          <a:effectLst/>
                          <a:latin typeface="Verdana" pitchFamily="34" charset="0"/>
                          <a:ea typeface="標楷體" pitchFamily="65" charset="-120"/>
                        </a:rPr>
                        <a:t>3</a:t>
                      </a:r>
                      <a:endParaRPr kumimoji="1" lang="en-US" altLang="zh-TW" sz="2000" b="1" i="0" u="none" strike="noStrike" cap="none" normalizeH="0" baseline="0" smtClean="0">
                        <a:ln>
                          <a:noFill/>
                        </a:ln>
                        <a:solidFill>
                          <a:srgbClr val="969696"/>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969696"/>
                          </a:solidFill>
                          <a:effectLst/>
                          <a:latin typeface="Verdana" pitchFamily="34" charset="0"/>
                          <a:ea typeface="標楷體" pitchFamily="65" charset="-120"/>
                        </a:rPr>
                        <a:t>4</a:t>
                      </a:r>
                      <a:endParaRPr kumimoji="1" lang="en-US" altLang="zh-TW" sz="2000" b="1" i="0" u="none" strike="noStrike" cap="none" normalizeH="0" baseline="0" smtClean="0">
                        <a:ln>
                          <a:noFill/>
                        </a:ln>
                        <a:solidFill>
                          <a:srgbClr val="969696"/>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969696"/>
                          </a:solidFill>
                          <a:effectLst/>
                          <a:latin typeface="Verdana" pitchFamily="34" charset="0"/>
                          <a:ea typeface="標楷體" pitchFamily="65" charset="-120"/>
                        </a:rPr>
                        <a:t>5</a:t>
                      </a:r>
                      <a:endParaRPr kumimoji="1" lang="en-US" altLang="zh-TW" sz="2000" b="1" i="0" u="none" strike="noStrike" cap="none" normalizeH="0" baseline="0" smtClean="0">
                        <a:ln>
                          <a:noFill/>
                        </a:ln>
                        <a:solidFill>
                          <a:srgbClr val="969696"/>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969696"/>
                          </a:solidFill>
                          <a:effectLst/>
                          <a:latin typeface="Verdana" pitchFamily="34" charset="0"/>
                          <a:ea typeface="標楷體" pitchFamily="65" charset="-120"/>
                        </a:rPr>
                        <a:t>6</a:t>
                      </a:r>
                      <a:endParaRPr kumimoji="1" lang="en-US" altLang="zh-TW" sz="2000" b="1" i="0" u="none" strike="noStrike" cap="none" normalizeH="0" baseline="0" smtClean="0">
                        <a:ln>
                          <a:noFill/>
                        </a:ln>
                        <a:solidFill>
                          <a:srgbClr val="969696"/>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969696"/>
                          </a:solidFill>
                          <a:effectLst/>
                          <a:latin typeface="Verdana" pitchFamily="34" charset="0"/>
                          <a:ea typeface="標楷體" pitchFamily="65" charset="-120"/>
                        </a:rPr>
                        <a:t>…</a:t>
                      </a:r>
                      <a:endParaRPr kumimoji="1" lang="en-US" altLang="zh-TW" sz="2000" b="1" i="0" u="none" strike="noStrike" cap="none" normalizeH="0" baseline="0" smtClean="0">
                        <a:ln>
                          <a:noFill/>
                        </a:ln>
                        <a:solidFill>
                          <a:srgbClr val="969696"/>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5953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Verdana" pitchFamily="34" charset="0"/>
                          <a:ea typeface="標楷體" pitchFamily="65" charset="-120"/>
                        </a:rPr>
                        <a:t>fib(n)</a:t>
                      </a:r>
                      <a:endParaRPr kumimoji="1" lang="en-US" altLang="zh-TW" sz="2000" b="1" i="0" u="none" strike="noStrike" cap="none" normalizeH="0" baseline="0" smtClean="0">
                        <a:ln>
                          <a:noFill/>
                        </a:ln>
                        <a:solidFill>
                          <a:schemeClr val="tx1"/>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FF0000"/>
                          </a:solidFill>
                          <a:effectLst/>
                          <a:latin typeface="Verdana" pitchFamily="34" charset="0"/>
                          <a:ea typeface="標楷體" pitchFamily="65" charset="-120"/>
                        </a:rPr>
                        <a:t>0</a:t>
                      </a:r>
                      <a:endParaRPr kumimoji="1" lang="en-US" altLang="zh-TW" sz="2000" b="1" i="0" u="none" strike="noStrike" cap="none" normalizeH="0" baseline="0" smtClean="0">
                        <a:ln>
                          <a:noFill/>
                        </a:ln>
                        <a:solidFill>
                          <a:srgbClr val="FF0000"/>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FF0000"/>
                          </a:solidFill>
                          <a:effectLst/>
                          <a:latin typeface="Verdana" pitchFamily="34" charset="0"/>
                          <a:ea typeface="標楷體" pitchFamily="65" charset="-120"/>
                        </a:rPr>
                        <a:t>1</a:t>
                      </a:r>
                      <a:endParaRPr kumimoji="1" lang="en-US" altLang="zh-TW" sz="2000" b="1" i="0" u="none" strike="noStrike" cap="none" normalizeH="0" baseline="0" smtClean="0">
                        <a:ln>
                          <a:noFill/>
                        </a:ln>
                        <a:solidFill>
                          <a:srgbClr val="FF0000"/>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FF0000"/>
                          </a:solidFill>
                          <a:effectLst/>
                          <a:latin typeface="Verdana" pitchFamily="34" charset="0"/>
                          <a:ea typeface="標楷體" pitchFamily="65" charset="-120"/>
                        </a:rPr>
                        <a:t>1</a:t>
                      </a:r>
                      <a:endParaRPr kumimoji="1" lang="en-US" altLang="zh-TW" sz="2000" b="1" i="0" u="none" strike="noStrike" cap="none" normalizeH="0" baseline="0" smtClean="0">
                        <a:ln>
                          <a:noFill/>
                        </a:ln>
                        <a:solidFill>
                          <a:srgbClr val="FF0000"/>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FF0000"/>
                          </a:solidFill>
                          <a:effectLst/>
                          <a:latin typeface="Verdana" pitchFamily="34" charset="0"/>
                          <a:ea typeface="標楷體" pitchFamily="65" charset="-120"/>
                        </a:rPr>
                        <a:t>2</a:t>
                      </a:r>
                      <a:endParaRPr kumimoji="1" lang="en-US" altLang="zh-TW" sz="2000" b="1" i="0" u="none" strike="noStrike" cap="none" normalizeH="0" baseline="0" smtClean="0">
                        <a:ln>
                          <a:noFill/>
                        </a:ln>
                        <a:solidFill>
                          <a:srgbClr val="FF0000"/>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FF0000"/>
                          </a:solidFill>
                          <a:effectLst/>
                          <a:latin typeface="Verdana" pitchFamily="34" charset="0"/>
                          <a:ea typeface="標楷體" pitchFamily="65" charset="-120"/>
                        </a:rPr>
                        <a:t>3</a:t>
                      </a:r>
                      <a:endParaRPr kumimoji="1" lang="en-US" altLang="zh-TW" sz="2000" b="1" i="0" u="none" strike="noStrike" cap="none" normalizeH="0" baseline="0" smtClean="0">
                        <a:ln>
                          <a:noFill/>
                        </a:ln>
                        <a:solidFill>
                          <a:srgbClr val="FF0000"/>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FF0000"/>
                          </a:solidFill>
                          <a:effectLst/>
                          <a:latin typeface="Verdana" pitchFamily="34" charset="0"/>
                          <a:ea typeface="標楷體" pitchFamily="65" charset="-120"/>
                        </a:rPr>
                        <a:t>5</a:t>
                      </a:r>
                      <a:endParaRPr kumimoji="1" lang="en-US" altLang="zh-TW" sz="2000" b="1" i="0" u="none" strike="noStrike" cap="none" normalizeH="0" baseline="0" smtClean="0">
                        <a:ln>
                          <a:noFill/>
                        </a:ln>
                        <a:solidFill>
                          <a:srgbClr val="FF0000"/>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FF0000"/>
                          </a:solidFill>
                          <a:effectLst/>
                          <a:latin typeface="Verdana" pitchFamily="34" charset="0"/>
                          <a:ea typeface="標楷體" pitchFamily="65" charset="-120"/>
                        </a:rPr>
                        <a:t>8</a:t>
                      </a:r>
                      <a:endParaRPr kumimoji="1" lang="en-US" altLang="zh-TW" sz="2000" b="1" i="0" u="none" strike="noStrike" cap="none" normalizeH="0" baseline="0" smtClean="0">
                        <a:ln>
                          <a:noFill/>
                        </a:ln>
                        <a:solidFill>
                          <a:srgbClr val="FF0000"/>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rgbClr val="FF0000"/>
                          </a:solidFill>
                          <a:effectLst/>
                          <a:latin typeface="Verdana" pitchFamily="34" charset="0"/>
                          <a:ea typeface="標楷體" pitchFamily="65" charset="-120"/>
                        </a:rPr>
                        <a:t>…</a:t>
                      </a:r>
                      <a:endParaRPr kumimoji="1" lang="en-US" altLang="zh-TW" sz="2000" b="1" i="0" u="none" strike="noStrike" cap="none" normalizeH="0" baseline="0" smtClean="0">
                        <a:ln>
                          <a:noFill/>
                        </a:ln>
                        <a:solidFill>
                          <a:srgbClr val="FF0000"/>
                        </a:solidFill>
                        <a:effectLst/>
                        <a:latin typeface="Verdana" pitchFamily="34"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F6127019-9F0E-4B2A-8371-5CE215A26150}" type="slidenum">
              <a:rPr lang="en-US" altLang="zh-TW"/>
              <a:pPr/>
              <a:t>155</a:t>
            </a:fld>
            <a:endParaRPr lang="en-US" altLang="zh-TW"/>
          </a:p>
        </p:txBody>
      </p:sp>
      <p:sp>
        <p:nvSpPr>
          <p:cNvPr id="222210" name="Rectangle 2"/>
          <p:cNvSpPr>
            <a:spLocks noGrp="1" noChangeArrowheads="1"/>
          </p:cNvSpPr>
          <p:nvPr>
            <p:ph type="title"/>
          </p:nvPr>
        </p:nvSpPr>
        <p:spPr>
          <a:xfrm>
            <a:off x="827088" y="620713"/>
            <a:ext cx="7620000" cy="746125"/>
          </a:xfrm>
        </p:spPr>
        <p:txBody>
          <a:bodyPr/>
          <a:lstStyle/>
          <a:p>
            <a:r>
              <a:rPr lang="en-US" altLang="zh-TW" sz="3600"/>
              <a:t>Ch7_5 </a:t>
            </a:r>
            <a:r>
              <a:rPr lang="zh-TW" altLang="en-US" sz="2400" b="1">
                <a:solidFill>
                  <a:schemeClr val="tx1"/>
                </a:solidFill>
              </a:rPr>
              <a:t>遞迴函數求費氏數列</a:t>
            </a:r>
          </a:p>
        </p:txBody>
      </p:sp>
      <p:sp>
        <p:nvSpPr>
          <p:cNvPr id="222214" name="Text Box 6"/>
          <p:cNvSpPr txBox="1">
            <a:spLocks noChangeArrowheads="1"/>
          </p:cNvSpPr>
          <p:nvPr/>
        </p:nvSpPr>
        <p:spPr bwMode="auto">
          <a:xfrm>
            <a:off x="827088" y="1600200"/>
            <a:ext cx="7046912" cy="2438400"/>
          </a:xfrm>
          <a:prstGeom prst="rect">
            <a:avLst/>
          </a:prstGeom>
          <a:noFill/>
          <a:ln w="9525">
            <a:solidFill>
              <a:schemeClr val="tx1"/>
            </a:solidFill>
            <a:miter lim="800000"/>
            <a:headEnd/>
            <a:tailEnd/>
          </a:ln>
          <a:effectLst/>
        </p:spPr>
        <p:txBody>
          <a:bodyPr>
            <a:spAutoFit/>
          </a:bodyPr>
          <a:lstStyle/>
          <a:p>
            <a:pPr>
              <a:lnSpc>
                <a:spcPct val="90000"/>
              </a:lnSpc>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2  int </a:t>
            </a:r>
            <a:r>
              <a:rPr lang="en-US" altLang="zh-TW" sz="2400">
                <a:solidFill>
                  <a:srgbClr val="FF3300"/>
                </a:solidFill>
                <a:latin typeface="Courier New" pitchFamily="49" charset="0"/>
                <a:ea typeface="標楷體" pitchFamily="65" charset="-120"/>
              </a:rPr>
              <a:t>fib</a:t>
            </a:r>
            <a:r>
              <a:rPr lang="en-US" altLang="zh-TW" sz="2400">
                <a:latin typeface="Courier New" pitchFamily="49" charset="0"/>
                <a:ea typeface="標楷體" pitchFamily="65" charset="-120"/>
              </a:rPr>
              <a:t> (int 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4   </a:t>
            </a:r>
            <a:r>
              <a:rPr lang="en-US" altLang="zh-TW" sz="2400">
                <a:solidFill>
                  <a:srgbClr val="FF3300"/>
                </a:solidFill>
                <a:latin typeface="Courier New" pitchFamily="49" charset="0"/>
                <a:ea typeface="標楷體" pitchFamily="65" charset="-120"/>
              </a:rPr>
              <a:t>if(n==0)</a:t>
            </a:r>
            <a:r>
              <a:rPr lang="en-US" altLang="zh-TW" sz="2400">
                <a:latin typeface="Courier New" pitchFamily="49" charset="0"/>
                <a:ea typeface="標楷體" pitchFamily="65" charset="-120"/>
              </a:rPr>
              <a:t> return(0);</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5   else </a:t>
            </a:r>
            <a:r>
              <a:rPr lang="en-US" altLang="zh-TW" sz="2400">
                <a:solidFill>
                  <a:srgbClr val="FF3300"/>
                </a:solidFill>
                <a:latin typeface="Courier New" pitchFamily="49" charset="0"/>
                <a:ea typeface="標楷體" pitchFamily="65" charset="-120"/>
              </a:rPr>
              <a:t>if(n==1)</a:t>
            </a:r>
            <a:r>
              <a:rPr lang="en-US" altLang="zh-TW" sz="2400">
                <a:latin typeface="Courier New" pitchFamily="49" charset="0"/>
                <a:ea typeface="標楷體" pitchFamily="65" charset="-120"/>
              </a:rPr>
              <a:t> return(1);</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6   else return </a:t>
            </a:r>
            <a:r>
              <a:rPr lang="en-US" altLang="zh-TW" sz="2400">
                <a:solidFill>
                  <a:srgbClr val="FF3300"/>
                </a:solidFill>
                <a:latin typeface="Courier New" pitchFamily="49" charset="0"/>
                <a:ea typeface="標楷體" pitchFamily="65" charset="-120"/>
              </a:rPr>
              <a:t>(fib(n–1)+fib(n–2));</a:t>
            </a:r>
            <a:endParaRPr lang="en-US" altLang="zh-TW" sz="2400">
              <a:solidFill>
                <a:srgbClr val="FF3300"/>
              </a:solidFill>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7  }</a:t>
            </a:r>
            <a:endParaRPr lang="en-US" altLang="zh-TW" sz="2400">
              <a:latin typeface="Courier New" pitchFamily="49" charset="0"/>
            </a:endParaRPr>
          </a:p>
        </p:txBody>
      </p:sp>
      <p:sp>
        <p:nvSpPr>
          <p:cNvPr id="222215" name="Text Box 7"/>
          <p:cNvSpPr txBox="1">
            <a:spLocks noChangeArrowheads="1"/>
          </p:cNvSpPr>
          <p:nvPr/>
        </p:nvSpPr>
        <p:spPr bwMode="auto">
          <a:xfrm>
            <a:off x="827088" y="4076700"/>
            <a:ext cx="7058025" cy="2036763"/>
          </a:xfrm>
          <a:prstGeom prst="rect">
            <a:avLst/>
          </a:prstGeom>
          <a:noFill/>
          <a:ln w="9525">
            <a:solidFill>
              <a:schemeClr val="tx1"/>
            </a:solidFill>
            <a:miter lim="800000"/>
            <a:headEnd/>
            <a:tailEnd/>
          </a:ln>
          <a:effectLst/>
        </p:spPr>
        <p:txBody>
          <a:bodyPr>
            <a:spAutoFit/>
          </a:bodyPr>
          <a:lstStyle/>
          <a:p>
            <a:pPr>
              <a:lnSpc>
                <a:spcPct val="90000"/>
              </a:lnSpc>
              <a:spcBef>
                <a:spcPct val="20000"/>
              </a:spcBef>
            </a:pPr>
            <a:r>
              <a:rPr lang="en-US" altLang="zh-TW" sz="2400">
                <a:latin typeface="Courier New" pitchFamily="49" charset="0"/>
                <a:ea typeface="標楷體" pitchFamily="65" charset="-120"/>
              </a:rPr>
              <a:t>10  main(){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11     int x;</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12     x = fib(6);</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13     printf("fib(6) = %i\n", x);</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14  }</a:t>
            </a:r>
            <a:endParaRPr lang="en-US" altLang="zh-TW" sz="2400">
              <a:latin typeface="Courier New" pitchFamily="49" charset="0"/>
            </a:endParaRPr>
          </a:p>
        </p:txBody>
      </p:sp>
      <p:sp>
        <p:nvSpPr>
          <p:cNvPr id="222216" name="Text Box 8"/>
          <p:cNvSpPr txBox="1">
            <a:spLocks noChangeArrowheads="1"/>
          </p:cNvSpPr>
          <p:nvPr/>
        </p:nvSpPr>
        <p:spPr bwMode="auto">
          <a:xfrm>
            <a:off x="5508625" y="765175"/>
            <a:ext cx="3178175" cy="519113"/>
          </a:xfrm>
          <a:prstGeom prst="rect">
            <a:avLst/>
          </a:prstGeom>
          <a:noFill/>
          <a:ln w="9525">
            <a:noFill/>
            <a:miter lim="800000"/>
            <a:headEnd/>
            <a:tailEnd/>
          </a:ln>
          <a:effectLst/>
        </p:spPr>
        <p:txBody>
          <a:bodyPr wrap="none">
            <a:spAutoFit/>
          </a:bodyPr>
          <a:lstStyle/>
          <a:p>
            <a:r>
              <a:rPr lang="en-US" altLang="zh-TW" sz="2800">
                <a:solidFill>
                  <a:srgbClr val="FF3300"/>
                </a:solidFill>
                <a:latin typeface="Verdana" pitchFamily="34" charset="0"/>
              </a:rPr>
              <a:t>1,1,2,3,5,8,13,…</a:t>
            </a:r>
          </a:p>
        </p:txBody>
      </p:sp>
      <p:sp>
        <p:nvSpPr>
          <p:cNvPr id="222213" name="Text Box 5"/>
          <p:cNvSpPr txBox="1">
            <a:spLocks noChangeArrowheads="1"/>
          </p:cNvSpPr>
          <p:nvPr/>
        </p:nvSpPr>
        <p:spPr bwMode="auto">
          <a:xfrm>
            <a:off x="3635375" y="3825875"/>
            <a:ext cx="4752975" cy="466725"/>
          </a:xfrm>
          <a:prstGeom prst="rect">
            <a:avLst/>
          </a:prstGeom>
          <a:solidFill>
            <a:srgbClr val="FFFFFF"/>
          </a:solidFill>
          <a:ln w="9525">
            <a:solidFill>
              <a:schemeClr val="tx1"/>
            </a:solidFill>
            <a:miter lim="800000"/>
            <a:headEnd/>
            <a:tailEnd/>
          </a:ln>
          <a:effectLst/>
        </p:spPr>
        <p:txBody>
          <a:bodyPr>
            <a:spAutoFit/>
          </a:bodyPr>
          <a:lstStyle/>
          <a:p>
            <a:pPr algn="ctr">
              <a:spcBef>
                <a:spcPct val="20000"/>
              </a:spcBef>
            </a:pPr>
            <a:r>
              <a:rPr lang="en-US" altLang="zh-TW" sz="2400" b="1">
                <a:latin typeface="Courier New" pitchFamily="49" charset="0"/>
                <a:ea typeface="標楷體" pitchFamily="65" charset="-120"/>
              </a:rPr>
              <a:t>fib(6)=fib(5)+fib(4)=8</a:t>
            </a:r>
          </a:p>
        </p:txBody>
      </p:sp>
      <p:sp>
        <p:nvSpPr>
          <p:cNvPr id="222217"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2214"/>
                                        </p:tgtEl>
                                        <p:attrNameLst>
                                          <p:attrName>style.visibility</p:attrName>
                                        </p:attrNameLst>
                                      </p:cBhvr>
                                      <p:to>
                                        <p:strVal val="visible"/>
                                      </p:to>
                                    </p:set>
                                    <p:anim calcmode="lin" valueType="num">
                                      <p:cBhvr>
                                        <p:cTn id="7" dur="500" fill="hold"/>
                                        <p:tgtEl>
                                          <p:spTgt spid="222214"/>
                                        </p:tgtEl>
                                        <p:attrNameLst>
                                          <p:attrName>ppt_w</p:attrName>
                                        </p:attrNameLst>
                                      </p:cBhvr>
                                      <p:tavLst>
                                        <p:tav tm="0">
                                          <p:val>
                                            <p:fltVal val="0"/>
                                          </p:val>
                                        </p:tav>
                                        <p:tav tm="100000">
                                          <p:val>
                                            <p:strVal val="#ppt_w"/>
                                          </p:val>
                                        </p:tav>
                                      </p:tavLst>
                                    </p:anim>
                                    <p:anim calcmode="lin" valueType="num">
                                      <p:cBhvr>
                                        <p:cTn id="8" dur="500" fill="hold"/>
                                        <p:tgtEl>
                                          <p:spTgt spid="2222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4" grpId="0" animBg="1"/>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投影片編號版面配置區 5"/>
          <p:cNvSpPr>
            <a:spLocks noGrp="1"/>
          </p:cNvSpPr>
          <p:nvPr>
            <p:ph type="sldNum" sz="quarter" idx="12"/>
          </p:nvPr>
        </p:nvSpPr>
        <p:spPr/>
        <p:txBody>
          <a:bodyPr/>
          <a:lstStyle/>
          <a:p>
            <a:fld id="{4E5D27D4-8A8E-46E3-938F-860755E76547}" type="slidenum">
              <a:rPr lang="en-US" altLang="zh-TW"/>
              <a:pPr/>
              <a:t>156</a:t>
            </a:fld>
            <a:endParaRPr lang="en-US" altLang="zh-TW"/>
          </a:p>
        </p:txBody>
      </p:sp>
      <p:sp>
        <p:nvSpPr>
          <p:cNvPr id="223234" name="Rectangle 2"/>
          <p:cNvSpPr>
            <a:spLocks noGrp="1" noChangeArrowheads="1"/>
          </p:cNvSpPr>
          <p:nvPr>
            <p:ph type="body" idx="1"/>
          </p:nvPr>
        </p:nvSpPr>
        <p:spPr>
          <a:xfrm>
            <a:off x="5795963" y="404813"/>
            <a:ext cx="2679700" cy="1327150"/>
          </a:xfrm>
        </p:spPr>
        <p:txBody>
          <a:bodyPr/>
          <a:lstStyle/>
          <a:p>
            <a:r>
              <a:rPr lang="zh-TW" altLang="en-US" sz="2400"/>
              <a:t>程式執行結果</a:t>
            </a:r>
          </a:p>
          <a:p>
            <a:pPr lvl="1"/>
            <a:r>
              <a:rPr lang="en-US" altLang="zh-TW" sz="2000"/>
              <a:t>The fib(6)=8</a:t>
            </a:r>
          </a:p>
          <a:p>
            <a:r>
              <a:rPr lang="zh-TW" altLang="en-US" sz="2400"/>
              <a:t>說明：</a:t>
            </a:r>
          </a:p>
        </p:txBody>
      </p:sp>
      <p:sp>
        <p:nvSpPr>
          <p:cNvPr id="223237" name="Rectangle 5"/>
          <p:cNvSpPr>
            <a:spLocks noGrp="1" noChangeArrowheads="1"/>
          </p:cNvSpPr>
          <p:nvPr>
            <p:ph type="title"/>
          </p:nvPr>
        </p:nvSpPr>
        <p:spPr>
          <a:xfrm>
            <a:off x="838200" y="260350"/>
            <a:ext cx="7620000" cy="746125"/>
          </a:xfrm>
          <a:noFill/>
          <a:ln/>
        </p:spPr>
        <p:txBody>
          <a:bodyPr/>
          <a:lstStyle/>
          <a:p>
            <a:r>
              <a:rPr lang="en-US" altLang="zh-TW" sz="3600"/>
              <a:t>Ch7_5</a:t>
            </a:r>
            <a:r>
              <a:rPr lang="en-US" altLang="zh-TW"/>
              <a:t>  </a:t>
            </a:r>
          </a:p>
        </p:txBody>
      </p:sp>
      <p:grpSp>
        <p:nvGrpSpPr>
          <p:cNvPr id="223304" name="Group 72"/>
          <p:cNvGrpSpPr>
            <a:grpSpLocks/>
          </p:cNvGrpSpPr>
          <p:nvPr/>
        </p:nvGrpSpPr>
        <p:grpSpPr bwMode="auto">
          <a:xfrm>
            <a:off x="468313" y="620713"/>
            <a:ext cx="8385175" cy="5545137"/>
            <a:chOff x="320" y="527"/>
            <a:chExt cx="5282" cy="3493"/>
          </a:xfrm>
        </p:grpSpPr>
        <p:grpSp>
          <p:nvGrpSpPr>
            <p:cNvPr id="223265" name="Group 33"/>
            <p:cNvGrpSpPr>
              <a:grpSpLocks/>
            </p:cNvGrpSpPr>
            <p:nvPr/>
          </p:nvGrpSpPr>
          <p:grpSpPr bwMode="auto">
            <a:xfrm>
              <a:off x="1617" y="2899"/>
              <a:ext cx="3985" cy="1121"/>
              <a:chOff x="1454" y="2659"/>
              <a:chExt cx="3985" cy="1121"/>
            </a:xfrm>
          </p:grpSpPr>
          <p:sp>
            <p:nvSpPr>
              <p:cNvPr id="223243" name="Freeform 11"/>
              <p:cNvSpPr>
                <a:spLocks/>
              </p:cNvSpPr>
              <p:nvPr/>
            </p:nvSpPr>
            <p:spPr bwMode="auto">
              <a:xfrm>
                <a:off x="4830" y="3249"/>
                <a:ext cx="31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244" name="Text Box 12"/>
              <p:cNvSpPr txBox="1">
                <a:spLocks noChangeArrowheads="1"/>
              </p:cNvSpPr>
              <p:nvPr/>
            </p:nvSpPr>
            <p:spPr bwMode="auto">
              <a:xfrm>
                <a:off x="4603" y="3530"/>
                <a:ext cx="836" cy="250"/>
              </a:xfrm>
              <a:prstGeom prst="rect">
                <a:avLst/>
              </a:prstGeom>
              <a:noFill/>
              <a:ln w="9525">
                <a:noFill/>
                <a:miter lim="800000"/>
                <a:headEnd/>
                <a:tailEnd/>
              </a:ln>
              <a:effectLst/>
            </p:spPr>
            <p:txBody>
              <a:bodyPr wrap="none">
                <a:spAutoFit/>
              </a:bodyPr>
              <a:lstStyle/>
              <a:p>
                <a:r>
                  <a:rPr lang="en-US" altLang="zh-TW" sz="2000">
                    <a:latin typeface="Verdana" pitchFamily="34" charset="0"/>
                  </a:rPr>
                  <a:t>f(0)  f(1)</a:t>
                </a:r>
              </a:p>
            </p:txBody>
          </p:sp>
          <p:sp>
            <p:nvSpPr>
              <p:cNvPr id="223245" name="Text Box 13"/>
              <p:cNvSpPr txBox="1">
                <a:spLocks noChangeArrowheads="1"/>
              </p:cNvSpPr>
              <p:nvPr/>
            </p:nvSpPr>
            <p:spPr bwMode="auto">
              <a:xfrm>
                <a:off x="1454" y="2940"/>
                <a:ext cx="836" cy="250"/>
              </a:xfrm>
              <a:prstGeom prst="rect">
                <a:avLst/>
              </a:prstGeom>
              <a:noFill/>
              <a:ln w="9525">
                <a:noFill/>
                <a:miter lim="800000"/>
                <a:headEnd/>
                <a:tailEnd/>
              </a:ln>
              <a:effectLst/>
            </p:spPr>
            <p:txBody>
              <a:bodyPr wrap="none">
                <a:spAutoFit/>
              </a:bodyPr>
              <a:lstStyle/>
              <a:p>
                <a:r>
                  <a:rPr lang="en-US" altLang="zh-TW" sz="2000">
                    <a:latin typeface="Verdana" pitchFamily="34" charset="0"/>
                  </a:rPr>
                  <a:t>f(0)  f(1)</a:t>
                </a:r>
              </a:p>
            </p:txBody>
          </p:sp>
          <p:sp>
            <p:nvSpPr>
              <p:cNvPr id="223246" name="Text Box 14"/>
              <p:cNvSpPr txBox="1">
                <a:spLocks noChangeArrowheads="1"/>
              </p:cNvSpPr>
              <p:nvPr/>
            </p:nvSpPr>
            <p:spPr bwMode="auto">
              <a:xfrm>
                <a:off x="2452" y="2940"/>
                <a:ext cx="836" cy="250"/>
              </a:xfrm>
              <a:prstGeom prst="rect">
                <a:avLst/>
              </a:prstGeom>
              <a:noFill/>
              <a:ln w="9525">
                <a:noFill/>
                <a:miter lim="800000"/>
                <a:headEnd/>
                <a:tailEnd/>
              </a:ln>
              <a:effectLst/>
            </p:spPr>
            <p:txBody>
              <a:bodyPr wrap="none">
                <a:spAutoFit/>
              </a:bodyPr>
              <a:lstStyle/>
              <a:p>
                <a:r>
                  <a:rPr lang="en-US" altLang="zh-TW" sz="2000">
                    <a:latin typeface="Verdana" pitchFamily="34" charset="0"/>
                  </a:rPr>
                  <a:t>f(0)  f(1)</a:t>
                </a:r>
              </a:p>
            </p:txBody>
          </p:sp>
          <p:sp>
            <p:nvSpPr>
              <p:cNvPr id="223247" name="Text Box 15"/>
              <p:cNvSpPr txBox="1">
                <a:spLocks noChangeArrowheads="1"/>
              </p:cNvSpPr>
              <p:nvPr/>
            </p:nvSpPr>
            <p:spPr bwMode="auto">
              <a:xfrm>
                <a:off x="3405" y="2940"/>
                <a:ext cx="836" cy="250"/>
              </a:xfrm>
              <a:prstGeom prst="rect">
                <a:avLst/>
              </a:prstGeom>
              <a:noFill/>
              <a:ln w="9525">
                <a:noFill/>
                <a:miter lim="800000"/>
                <a:headEnd/>
                <a:tailEnd/>
              </a:ln>
              <a:effectLst/>
            </p:spPr>
            <p:txBody>
              <a:bodyPr wrap="none">
                <a:spAutoFit/>
              </a:bodyPr>
              <a:lstStyle/>
              <a:p>
                <a:r>
                  <a:rPr lang="en-US" altLang="zh-TW" sz="2000">
                    <a:latin typeface="Verdana" pitchFamily="34" charset="0"/>
                  </a:rPr>
                  <a:t>f(0)  f(1)</a:t>
                </a:r>
              </a:p>
            </p:txBody>
          </p:sp>
          <p:sp>
            <p:nvSpPr>
              <p:cNvPr id="223248" name="Text Box 16"/>
              <p:cNvSpPr txBox="1">
                <a:spLocks noChangeArrowheads="1"/>
              </p:cNvSpPr>
              <p:nvPr/>
            </p:nvSpPr>
            <p:spPr bwMode="auto">
              <a:xfrm>
                <a:off x="4357" y="2940"/>
                <a:ext cx="836" cy="250"/>
              </a:xfrm>
              <a:prstGeom prst="rect">
                <a:avLst/>
              </a:prstGeom>
              <a:noFill/>
              <a:ln w="9525">
                <a:noFill/>
                <a:miter lim="800000"/>
                <a:headEnd/>
                <a:tailEnd/>
              </a:ln>
              <a:effectLst/>
            </p:spPr>
            <p:txBody>
              <a:bodyPr wrap="none">
                <a:spAutoFit/>
              </a:bodyPr>
              <a:lstStyle/>
              <a:p>
                <a:r>
                  <a:rPr lang="en-US" altLang="zh-TW" sz="2000">
                    <a:latin typeface="Verdana" pitchFamily="34" charset="0"/>
                  </a:rPr>
                  <a:t>f(1)  f(2)</a:t>
                </a:r>
              </a:p>
            </p:txBody>
          </p:sp>
          <p:sp>
            <p:nvSpPr>
              <p:cNvPr id="223249" name="Freeform 17"/>
              <p:cNvSpPr>
                <a:spLocks/>
              </p:cNvSpPr>
              <p:nvPr/>
            </p:nvSpPr>
            <p:spPr bwMode="auto">
              <a:xfrm>
                <a:off x="1681" y="2659"/>
                <a:ext cx="31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250" name="Freeform 18"/>
              <p:cNvSpPr>
                <a:spLocks/>
              </p:cNvSpPr>
              <p:nvPr/>
            </p:nvSpPr>
            <p:spPr bwMode="auto">
              <a:xfrm>
                <a:off x="2679" y="2659"/>
                <a:ext cx="31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251" name="Freeform 19"/>
              <p:cNvSpPr>
                <a:spLocks/>
              </p:cNvSpPr>
              <p:nvPr/>
            </p:nvSpPr>
            <p:spPr bwMode="auto">
              <a:xfrm>
                <a:off x="3632" y="2659"/>
                <a:ext cx="31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252" name="Freeform 20"/>
              <p:cNvSpPr>
                <a:spLocks/>
              </p:cNvSpPr>
              <p:nvPr/>
            </p:nvSpPr>
            <p:spPr bwMode="auto">
              <a:xfrm>
                <a:off x="4584" y="2659"/>
                <a:ext cx="31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grpSp>
        <p:grpSp>
          <p:nvGrpSpPr>
            <p:cNvPr id="223266" name="Group 34"/>
            <p:cNvGrpSpPr>
              <a:grpSpLocks/>
            </p:cNvGrpSpPr>
            <p:nvPr/>
          </p:nvGrpSpPr>
          <p:grpSpPr bwMode="auto">
            <a:xfrm>
              <a:off x="320" y="2173"/>
              <a:ext cx="4737" cy="577"/>
              <a:chOff x="320" y="1933"/>
              <a:chExt cx="4737" cy="577"/>
            </a:xfrm>
          </p:grpSpPr>
          <p:sp>
            <p:nvSpPr>
              <p:cNvPr id="223255" name="Freeform 23"/>
              <p:cNvSpPr>
                <a:spLocks/>
              </p:cNvSpPr>
              <p:nvPr/>
            </p:nvSpPr>
            <p:spPr bwMode="auto">
              <a:xfrm>
                <a:off x="547" y="1979"/>
                <a:ext cx="31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256" name="Text Box 24"/>
              <p:cNvSpPr txBox="1">
                <a:spLocks noChangeArrowheads="1"/>
              </p:cNvSpPr>
              <p:nvPr/>
            </p:nvSpPr>
            <p:spPr bwMode="auto">
              <a:xfrm>
                <a:off x="320" y="2260"/>
                <a:ext cx="836" cy="250"/>
              </a:xfrm>
              <a:prstGeom prst="rect">
                <a:avLst/>
              </a:prstGeom>
              <a:noFill/>
              <a:ln w="9525">
                <a:noFill/>
                <a:miter lim="800000"/>
                <a:headEnd/>
                <a:tailEnd/>
              </a:ln>
              <a:effectLst/>
            </p:spPr>
            <p:txBody>
              <a:bodyPr wrap="none">
                <a:spAutoFit/>
              </a:bodyPr>
              <a:lstStyle/>
              <a:p>
                <a:r>
                  <a:rPr lang="en-US" altLang="zh-TW" sz="2000">
                    <a:latin typeface="Verdana" pitchFamily="34" charset="0"/>
                  </a:rPr>
                  <a:t>f(0)  f(1)</a:t>
                </a:r>
              </a:p>
            </p:txBody>
          </p:sp>
          <p:sp>
            <p:nvSpPr>
              <p:cNvPr id="223257" name="Text Box 25"/>
              <p:cNvSpPr txBox="1">
                <a:spLocks noChangeArrowheads="1"/>
              </p:cNvSpPr>
              <p:nvPr/>
            </p:nvSpPr>
            <p:spPr bwMode="auto">
              <a:xfrm>
                <a:off x="1318" y="2260"/>
                <a:ext cx="836" cy="250"/>
              </a:xfrm>
              <a:prstGeom prst="rect">
                <a:avLst/>
              </a:prstGeom>
              <a:noFill/>
              <a:ln w="9525">
                <a:noFill/>
                <a:miter lim="800000"/>
                <a:headEnd/>
                <a:tailEnd/>
              </a:ln>
              <a:effectLst/>
            </p:spPr>
            <p:txBody>
              <a:bodyPr wrap="none">
                <a:spAutoFit/>
              </a:bodyPr>
              <a:lstStyle/>
              <a:p>
                <a:r>
                  <a:rPr lang="en-US" altLang="zh-TW" sz="2000">
                    <a:latin typeface="Verdana" pitchFamily="34" charset="0"/>
                  </a:rPr>
                  <a:t>f(1)  f(2)</a:t>
                </a:r>
              </a:p>
            </p:txBody>
          </p:sp>
          <p:sp>
            <p:nvSpPr>
              <p:cNvPr id="223258" name="Text Box 26"/>
              <p:cNvSpPr txBox="1">
                <a:spLocks noChangeArrowheads="1"/>
              </p:cNvSpPr>
              <p:nvPr/>
            </p:nvSpPr>
            <p:spPr bwMode="auto">
              <a:xfrm>
                <a:off x="2316" y="2260"/>
                <a:ext cx="836" cy="250"/>
              </a:xfrm>
              <a:prstGeom prst="rect">
                <a:avLst/>
              </a:prstGeom>
              <a:noFill/>
              <a:ln w="9525">
                <a:noFill/>
                <a:miter lim="800000"/>
                <a:headEnd/>
                <a:tailEnd/>
              </a:ln>
              <a:effectLst/>
            </p:spPr>
            <p:txBody>
              <a:bodyPr wrap="none">
                <a:spAutoFit/>
              </a:bodyPr>
              <a:lstStyle/>
              <a:p>
                <a:r>
                  <a:rPr lang="en-US" altLang="zh-TW" sz="2000">
                    <a:latin typeface="Verdana" pitchFamily="34" charset="0"/>
                  </a:rPr>
                  <a:t>f(1)  f(2)</a:t>
                </a:r>
              </a:p>
            </p:txBody>
          </p:sp>
          <p:sp>
            <p:nvSpPr>
              <p:cNvPr id="223259" name="Text Box 27"/>
              <p:cNvSpPr txBox="1">
                <a:spLocks noChangeArrowheads="1"/>
              </p:cNvSpPr>
              <p:nvPr/>
            </p:nvSpPr>
            <p:spPr bwMode="auto">
              <a:xfrm>
                <a:off x="3685" y="2251"/>
                <a:ext cx="420" cy="250"/>
              </a:xfrm>
              <a:prstGeom prst="rect">
                <a:avLst/>
              </a:prstGeom>
              <a:noFill/>
              <a:ln w="9525">
                <a:noFill/>
                <a:miter lim="800000"/>
                <a:headEnd/>
                <a:tailEnd/>
              </a:ln>
              <a:effectLst/>
            </p:spPr>
            <p:txBody>
              <a:bodyPr wrap="none">
                <a:spAutoFit/>
              </a:bodyPr>
              <a:lstStyle/>
              <a:p>
                <a:r>
                  <a:rPr lang="en-US" altLang="zh-TW" sz="2000">
                    <a:latin typeface="Verdana" pitchFamily="34" charset="0"/>
                  </a:rPr>
                  <a:t>f(2)</a:t>
                </a:r>
              </a:p>
            </p:txBody>
          </p:sp>
          <p:sp>
            <p:nvSpPr>
              <p:cNvPr id="223260" name="Text Box 28"/>
              <p:cNvSpPr txBox="1">
                <a:spLocks noChangeArrowheads="1"/>
              </p:cNvSpPr>
              <p:nvPr/>
            </p:nvSpPr>
            <p:spPr bwMode="auto">
              <a:xfrm>
                <a:off x="4637" y="2251"/>
                <a:ext cx="420" cy="250"/>
              </a:xfrm>
              <a:prstGeom prst="rect">
                <a:avLst/>
              </a:prstGeom>
              <a:noFill/>
              <a:ln w="9525">
                <a:noFill/>
                <a:miter lim="800000"/>
                <a:headEnd/>
                <a:tailEnd/>
              </a:ln>
              <a:effectLst/>
            </p:spPr>
            <p:txBody>
              <a:bodyPr wrap="none">
                <a:spAutoFit/>
              </a:bodyPr>
              <a:lstStyle/>
              <a:p>
                <a:r>
                  <a:rPr lang="en-US" altLang="zh-TW" sz="2000">
                    <a:latin typeface="Verdana" pitchFamily="34" charset="0"/>
                  </a:rPr>
                  <a:t>f(3)</a:t>
                </a:r>
              </a:p>
            </p:txBody>
          </p:sp>
          <p:sp>
            <p:nvSpPr>
              <p:cNvPr id="223261" name="Freeform 29"/>
              <p:cNvSpPr>
                <a:spLocks/>
              </p:cNvSpPr>
              <p:nvPr/>
            </p:nvSpPr>
            <p:spPr bwMode="auto">
              <a:xfrm>
                <a:off x="1545" y="1979"/>
                <a:ext cx="31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262" name="Freeform 30"/>
              <p:cNvSpPr>
                <a:spLocks/>
              </p:cNvSpPr>
              <p:nvPr/>
            </p:nvSpPr>
            <p:spPr bwMode="auto">
              <a:xfrm>
                <a:off x="2543" y="1979"/>
                <a:ext cx="31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264" name="Freeform 32"/>
              <p:cNvSpPr>
                <a:spLocks/>
              </p:cNvSpPr>
              <p:nvPr/>
            </p:nvSpPr>
            <p:spPr bwMode="auto">
              <a:xfrm>
                <a:off x="3878" y="1933"/>
                <a:ext cx="90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grpSp>
        <p:sp>
          <p:nvSpPr>
            <p:cNvPr id="223289" name="Freeform 57"/>
            <p:cNvSpPr>
              <a:spLocks/>
            </p:cNvSpPr>
            <p:nvPr/>
          </p:nvSpPr>
          <p:spPr bwMode="auto">
            <a:xfrm>
              <a:off x="1202" y="890"/>
              <a:ext cx="217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293" name="Text Box 61"/>
            <p:cNvSpPr txBox="1">
              <a:spLocks noChangeArrowheads="1"/>
            </p:cNvSpPr>
            <p:nvPr/>
          </p:nvSpPr>
          <p:spPr bwMode="auto">
            <a:xfrm>
              <a:off x="521" y="1910"/>
              <a:ext cx="420" cy="250"/>
            </a:xfrm>
            <a:prstGeom prst="rect">
              <a:avLst/>
            </a:prstGeom>
            <a:noFill/>
            <a:ln w="9525">
              <a:noFill/>
              <a:miter lim="800000"/>
              <a:headEnd/>
              <a:tailEnd/>
            </a:ln>
            <a:effectLst/>
          </p:spPr>
          <p:txBody>
            <a:bodyPr wrap="none">
              <a:spAutoFit/>
            </a:bodyPr>
            <a:lstStyle/>
            <a:p>
              <a:r>
                <a:rPr lang="en-US" altLang="zh-TW" sz="2000">
                  <a:latin typeface="Verdana" pitchFamily="34" charset="0"/>
                </a:rPr>
                <a:t>f(2)</a:t>
              </a:r>
            </a:p>
          </p:txBody>
        </p:sp>
        <p:sp>
          <p:nvSpPr>
            <p:cNvPr id="223294" name="Text Box 62"/>
            <p:cNvSpPr txBox="1">
              <a:spLocks noChangeArrowheads="1"/>
            </p:cNvSpPr>
            <p:nvPr/>
          </p:nvSpPr>
          <p:spPr bwMode="auto">
            <a:xfrm>
              <a:off x="1473" y="1910"/>
              <a:ext cx="420" cy="250"/>
            </a:xfrm>
            <a:prstGeom prst="rect">
              <a:avLst/>
            </a:prstGeom>
            <a:noFill/>
            <a:ln w="9525">
              <a:noFill/>
              <a:miter lim="800000"/>
              <a:headEnd/>
              <a:tailEnd/>
            </a:ln>
            <a:effectLst/>
          </p:spPr>
          <p:txBody>
            <a:bodyPr wrap="none">
              <a:spAutoFit/>
            </a:bodyPr>
            <a:lstStyle/>
            <a:p>
              <a:r>
                <a:rPr lang="en-US" altLang="zh-TW" sz="2000">
                  <a:latin typeface="Verdana" pitchFamily="34" charset="0"/>
                </a:rPr>
                <a:t>f(3)</a:t>
              </a:r>
            </a:p>
          </p:txBody>
        </p:sp>
        <p:sp>
          <p:nvSpPr>
            <p:cNvPr id="223297" name="Freeform 65"/>
            <p:cNvSpPr>
              <a:spLocks/>
            </p:cNvSpPr>
            <p:nvPr/>
          </p:nvSpPr>
          <p:spPr bwMode="auto">
            <a:xfrm>
              <a:off x="748" y="1570"/>
              <a:ext cx="907"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298" name="Text Box 66"/>
            <p:cNvSpPr txBox="1">
              <a:spLocks noChangeArrowheads="1"/>
            </p:cNvSpPr>
            <p:nvPr/>
          </p:nvSpPr>
          <p:spPr bwMode="auto">
            <a:xfrm>
              <a:off x="2461" y="1888"/>
              <a:ext cx="420" cy="250"/>
            </a:xfrm>
            <a:prstGeom prst="rect">
              <a:avLst/>
            </a:prstGeom>
            <a:noFill/>
            <a:ln w="9525">
              <a:noFill/>
              <a:miter lim="800000"/>
              <a:headEnd/>
              <a:tailEnd/>
            </a:ln>
            <a:effectLst/>
          </p:spPr>
          <p:txBody>
            <a:bodyPr wrap="none">
              <a:spAutoFit/>
            </a:bodyPr>
            <a:lstStyle/>
            <a:p>
              <a:r>
                <a:rPr lang="en-US" altLang="zh-TW" sz="2000">
                  <a:latin typeface="Verdana" pitchFamily="34" charset="0"/>
                </a:rPr>
                <a:t>f(3)</a:t>
              </a:r>
            </a:p>
          </p:txBody>
        </p:sp>
        <p:sp>
          <p:nvSpPr>
            <p:cNvPr id="223299" name="Text Box 67"/>
            <p:cNvSpPr txBox="1">
              <a:spLocks noChangeArrowheads="1"/>
            </p:cNvSpPr>
            <p:nvPr/>
          </p:nvSpPr>
          <p:spPr bwMode="auto">
            <a:xfrm>
              <a:off x="4093" y="1888"/>
              <a:ext cx="420" cy="250"/>
            </a:xfrm>
            <a:prstGeom prst="rect">
              <a:avLst/>
            </a:prstGeom>
            <a:noFill/>
            <a:ln w="9525">
              <a:noFill/>
              <a:miter lim="800000"/>
              <a:headEnd/>
              <a:tailEnd/>
            </a:ln>
            <a:effectLst/>
          </p:spPr>
          <p:txBody>
            <a:bodyPr wrap="none">
              <a:spAutoFit/>
            </a:bodyPr>
            <a:lstStyle/>
            <a:p>
              <a:r>
                <a:rPr lang="en-US" altLang="zh-TW" sz="2000">
                  <a:latin typeface="Verdana" pitchFamily="34" charset="0"/>
                </a:rPr>
                <a:t>f(4)</a:t>
              </a:r>
            </a:p>
          </p:txBody>
        </p:sp>
        <p:sp>
          <p:nvSpPr>
            <p:cNvPr id="223300" name="Freeform 68"/>
            <p:cNvSpPr>
              <a:spLocks/>
            </p:cNvSpPr>
            <p:nvPr/>
          </p:nvSpPr>
          <p:spPr bwMode="auto">
            <a:xfrm>
              <a:off x="2699" y="1570"/>
              <a:ext cx="1542" cy="281"/>
            </a:xfrm>
            <a:custGeom>
              <a:avLst/>
              <a:gdLst/>
              <a:ahLst/>
              <a:cxnLst>
                <a:cxn ang="0">
                  <a:pos x="545" y="280"/>
                </a:cxn>
                <a:cxn ang="0">
                  <a:pos x="262" y="0"/>
                </a:cxn>
                <a:cxn ang="0">
                  <a:pos x="0" y="281"/>
                </a:cxn>
              </a:cxnLst>
              <a:rect l="0" t="0" r="r" b="b"/>
              <a:pathLst>
                <a:path w="545" h="281">
                  <a:moveTo>
                    <a:pt x="545" y="280"/>
                  </a:moveTo>
                  <a:lnTo>
                    <a:pt x="262" y="0"/>
                  </a:lnTo>
                  <a:lnTo>
                    <a:pt x="0" y="281"/>
                  </a:lnTo>
                </a:path>
              </a:pathLst>
            </a:custGeom>
            <a:noFill/>
            <a:ln w="38100" cmpd="sng">
              <a:solidFill>
                <a:schemeClr val="tx1"/>
              </a:solidFill>
              <a:round/>
              <a:headEnd type="triangle" w="med" len="med"/>
              <a:tailEnd type="triangle" w="med" len="med"/>
            </a:ln>
            <a:effectLst/>
          </p:spPr>
          <p:txBody>
            <a:bodyPr wrap="none"/>
            <a:lstStyle/>
            <a:p>
              <a:endParaRPr lang="zh-TW" altLang="en-US"/>
            </a:p>
          </p:txBody>
        </p:sp>
        <p:sp>
          <p:nvSpPr>
            <p:cNvPr id="223301" name="Text Box 69"/>
            <p:cNvSpPr txBox="1">
              <a:spLocks noChangeArrowheads="1"/>
            </p:cNvSpPr>
            <p:nvPr/>
          </p:nvSpPr>
          <p:spPr bwMode="auto">
            <a:xfrm>
              <a:off x="976" y="1253"/>
              <a:ext cx="420" cy="250"/>
            </a:xfrm>
            <a:prstGeom prst="rect">
              <a:avLst/>
            </a:prstGeom>
            <a:noFill/>
            <a:ln w="9525">
              <a:noFill/>
              <a:miter lim="800000"/>
              <a:headEnd/>
              <a:tailEnd/>
            </a:ln>
            <a:effectLst/>
          </p:spPr>
          <p:txBody>
            <a:bodyPr wrap="none">
              <a:spAutoFit/>
            </a:bodyPr>
            <a:lstStyle/>
            <a:p>
              <a:r>
                <a:rPr lang="en-US" altLang="zh-TW" sz="2000">
                  <a:latin typeface="Verdana" pitchFamily="34" charset="0"/>
                </a:rPr>
                <a:t>f(4)</a:t>
              </a:r>
            </a:p>
          </p:txBody>
        </p:sp>
        <p:sp>
          <p:nvSpPr>
            <p:cNvPr id="223302" name="Text Box 70"/>
            <p:cNvSpPr txBox="1">
              <a:spLocks noChangeArrowheads="1"/>
            </p:cNvSpPr>
            <p:nvPr/>
          </p:nvSpPr>
          <p:spPr bwMode="auto">
            <a:xfrm>
              <a:off x="3231" y="1253"/>
              <a:ext cx="420" cy="250"/>
            </a:xfrm>
            <a:prstGeom prst="rect">
              <a:avLst/>
            </a:prstGeom>
            <a:noFill/>
            <a:ln w="9525">
              <a:noFill/>
              <a:miter lim="800000"/>
              <a:headEnd/>
              <a:tailEnd/>
            </a:ln>
            <a:effectLst/>
          </p:spPr>
          <p:txBody>
            <a:bodyPr wrap="none">
              <a:spAutoFit/>
            </a:bodyPr>
            <a:lstStyle/>
            <a:p>
              <a:r>
                <a:rPr lang="en-US" altLang="zh-TW" sz="2000">
                  <a:latin typeface="Verdana" pitchFamily="34" charset="0"/>
                </a:rPr>
                <a:t>f(5)</a:t>
              </a:r>
            </a:p>
          </p:txBody>
        </p:sp>
        <p:sp>
          <p:nvSpPr>
            <p:cNvPr id="223303" name="Text Box 71"/>
            <p:cNvSpPr txBox="1">
              <a:spLocks noChangeArrowheads="1"/>
            </p:cNvSpPr>
            <p:nvPr/>
          </p:nvSpPr>
          <p:spPr bwMode="auto">
            <a:xfrm>
              <a:off x="2018" y="527"/>
              <a:ext cx="420" cy="250"/>
            </a:xfrm>
            <a:prstGeom prst="rect">
              <a:avLst/>
            </a:prstGeom>
            <a:noFill/>
            <a:ln w="9525">
              <a:noFill/>
              <a:miter lim="800000"/>
              <a:headEnd/>
              <a:tailEnd/>
            </a:ln>
            <a:effectLst/>
          </p:spPr>
          <p:txBody>
            <a:bodyPr wrap="none">
              <a:spAutoFit/>
            </a:bodyPr>
            <a:lstStyle/>
            <a:p>
              <a:r>
                <a:rPr lang="en-US" altLang="zh-TW" sz="2000">
                  <a:latin typeface="Verdana" pitchFamily="34" charset="0"/>
                </a:rPr>
                <a:t>f(6)</a:t>
              </a:r>
            </a:p>
          </p:txBody>
        </p:sp>
      </p:grpSp>
      <p:sp>
        <p:nvSpPr>
          <p:cNvPr id="223306" name="AutoShape 74"/>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23304"/>
                                        </p:tgtEl>
                                        <p:attrNameLst>
                                          <p:attrName>style.visibility</p:attrName>
                                        </p:attrNameLst>
                                      </p:cBhvr>
                                      <p:to>
                                        <p:strVal val="visible"/>
                                      </p:to>
                                    </p:set>
                                    <p:animEffect transition="in" filter="wipe(up)">
                                      <p:cBhvr>
                                        <p:cTn id="7" dur="500"/>
                                        <p:tgtEl>
                                          <p:spTgt spid="223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F0143B08-BE4D-45C5-9F3E-0875CDFB1EAC}" type="slidenum">
              <a:rPr lang="en-US" altLang="zh-TW"/>
              <a:pPr/>
              <a:t>157</a:t>
            </a:fld>
            <a:endParaRPr lang="en-US" altLang="zh-TW"/>
          </a:p>
        </p:txBody>
      </p:sp>
      <p:sp>
        <p:nvSpPr>
          <p:cNvPr id="224258" name="Rectangle 2"/>
          <p:cNvSpPr>
            <a:spLocks noGrp="1" noChangeArrowheads="1"/>
          </p:cNvSpPr>
          <p:nvPr>
            <p:ph type="title"/>
          </p:nvPr>
        </p:nvSpPr>
        <p:spPr>
          <a:xfrm>
            <a:off x="838200" y="609600"/>
            <a:ext cx="7620000" cy="866775"/>
          </a:xfrm>
        </p:spPr>
        <p:txBody>
          <a:bodyPr/>
          <a:lstStyle/>
          <a:p>
            <a:r>
              <a:rPr lang="zh-TW" altLang="en-US" sz="3600"/>
              <a:t>階乘函數 </a:t>
            </a:r>
            <a:r>
              <a:rPr lang="en-US" altLang="zh-TW" sz="3600"/>
              <a:t>factorial</a:t>
            </a:r>
            <a:r>
              <a:rPr lang="en-US" altLang="zh-TW"/>
              <a:t> </a:t>
            </a:r>
          </a:p>
        </p:txBody>
      </p:sp>
      <p:sp>
        <p:nvSpPr>
          <p:cNvPr id="224259" name="Rectangle 3"/>
          <p:cNvSpPr>
            <a:spLocks noGrp="1" noChangeArrowheads="1"/>
          </p:cNvSpPr>
          <p:nvPr>
            <p:ph type="body" idx="1"/>
          </p:nvPr>
        </p:nvSpPr>
        <p:spPr>
          <a:xfrm>
            <a:off x="685800" y="1482725"/>
            <a:ext cx="7772400" cy="4683125"/>
          </a:xfrm>
        </p:spPr>
        <p:txBody>
          <a:bodyPr/>
          <a:lstStyle/>
          <a:p>
            <a:r>
              <a:rPr lang="zh-TW" altLang="en-US" sz="2800"/>
              <a:t>定義如下：</a:t>
            </a:r>
            <a:r>
              <a:rPr lang="zh-TW" altLang="en-US"/>
              <a:t> </a:t>
            </a:r>
          </a:p>
          <a:p>
            <a:pPr>
              <a:buFontTx/>
              <a:buNone/>
            </a:pPr>
            <a:r>
              <a:rPr lang="zh-TW" altLang="en-US" sz="2800"/>
              <a:t>                   </a:t>
            </a:r>
            <a:r>
              <a:rPr lang="en-US" altLang="zh-TW" sz="2800"/>
              <a:t>1	             if n = 0  </a:t>
            </a:r>
          </a:p>
          <a:p>
            <a:pPr>
              <a:buFontTx/>
              <a:buNone/>
            </a:pPr>
            <a:r>
              <a:rPr lang="en-US" altLang="zh-TW" sz="2800"/>
              <a:t>                   n * fact(n–1)	   if n &gt;= 1</a:t>
            </a:r>
            <a:endParaRPr lang="en-US" altLang="zh-TW" sz="2800">
              <a:ea typeface="新細明體" pitchFamily="18" charset="-120"/>
            </a:endParaRPr>
          </a:p>
          <a:p>
            <a:r>
              <a:rPr lang="zh-TW" altLang="en-US" sz="2800"/>
              <a:t>說明：</a:t>
            </a:r>
            <a:endParaRPr lang="zh-TW" altLang="en-US" sz="2400"/>
          </a:p>
        </p:txBody>
      </p:sp>
      <p:sp>
        <p:nvSpPr>
          <p:cNvPr id="224260" name="Text Box 4"/>
          <p:cNvSpPr txBox="1">
            <a:spLocks noChangeArrowheads="1"/>
          </p:cNvSpPr>
          <p:nvPr/>
        </p:nvSpPr>
        <p:spPr bwMode="auto">
          <a:xfrm>
            <a:off x="796925" y="2355850"/>
            <a:ext cx="1447800" cy="457200"/>
          </a:xfrm>
          <a:prstGeom prst="rect">
            <a:avLst/>
          </a:prstGeom>
          <a:noFill/>
          <a:ln w="9525">
            <a:noFill/>
            <a:miter lim="800000"/>
            <a:headEnd/>
            <a:tailEnd/>
          </a:ln>
          <a:effectLst/>
        </p:spPr>
        <p:txBody>
          <a:bodyPr>
            <a:spAutoFit/>
          </a:bodyPr>
          <a:lstStyle/>
          <a:p>
            <a:pPr algn="ctr">
              <a:spcBef>
                <a:spcPct val="50000"/>
              </a:spcBef>
            </a:pPr>
            <a:r>
              <a:rPr lang="en-US" altLang="zh-TW" sz="2400"/>
              <a:t>fact(n)</a:t>
            </a:r>
          </a:p>
        </p:txBody>
      </p:sp>
      <p:sp>
        <p:nvSpPr>
          <p:cNvPr id="224261" name="AutoShape 5"/>
          <p:cNvSpPr>
            <a:spLocks/>
          </p:cNvSpPr>
          <p:nvPr/>
        </p:nvSpPr>
        <p:spPr bwMode="auto">
          <a:xfrm>
            <a:off x="2027238" y="2219325"/>
            <a:ext cx="228600" cy="762000"/>
          </a:xfrm>
          <a:prstGeom prst="leftBrace">
            <a:avLst>
              <a:gd name="adj1" fmla="val 27778"/>
              <a:gd name="adj2" fmla="val 50000"/>
            </a:avLst>
          </a:prstGeom>
          <a:noFill/>
          <a:ln w="19050">
            <a:solidFill>
              <a:schemeClr val="tx1"/>
            </a:solidFill>
            <a:round/>
            <a:headEnd/>
            <a:tailEnd/>
          </a:ln>
          <a:effectLst/>
        </p:spPr>
        <p:txBody>
          <a:bodyPr wrap="none" anchor="ctr"/>
          <a:lstStyle/>
          <a:p>
            <a:endParaRPr lang="zh-TW" altLang="en-US"/>
          </a:p>
        </p:txBody>
      </p:sp>
      <p:sp>
        <p:nvSpPr>
          <p:cNvPr id="224262" name="Text Box 6"/>
          <p:cNvSpPr txBox="1">
            <a:spLocks noChangeArrowheads="1"/>
          </p:cNvSpPr>
          <p:nvPr/>
        </p:nvSpPr>
        <p:spPr bwMode="auto">
          <a:xfrm>
            <a:off x="4716463" y="3357563"/>
            <a:ext cx="3959225" cy="2592387"/>
          </a:xfrm>
          <a:prstGeom prst="rect">
            <a:avLst/>
          </a:prstGeom>
          <a:solidFill>
            <a:srgbClr val="FFFFFF"/>
          </a:solidFill>
          <a:ln w="9525">
            <a:solidFill>
              <a:srgbClr val="000000"/>
            </a:solidFill>
            <a:miter lim="800000"/>
            <a:headEnd/>
            <a:tailEnd/>
          </a:ln>
        </p:spPr>
        <p:txBody>
          <a:bodyPr/>
          <a:lstStyle/>
          <a:p>
            <a:pPr eaLnBrk="0" hangingPunct="0"/>
            <a:r>
              <a:rPr kumimoji="0" lang="en-US" altLang="zh-TW" sz="2800">
                <a:latin typeface="Courier New" pitchFamily="49" charset="0"/>
                <a:ea typeface="標楷體" pitchFamily="65" charset="-120"/>
              </a:rPr>
              <a:t>fact(3)</a:t>
            </a:r>
          </a:p>
          <a:p>
            <a:pPr eaLnBrk="0" hangingPunct="0"/>
            <a:r>
              <a:rPr kumimoji="0" lang="en-US" altLang="zh-TW" sz="2800">
                <a:latin typeface="Courier New" pitchFamily="49" charset="0"/>
                <a:ea typeface="標楷體" pitchFamily="65" charset="-120"/>
              </a:rPr>
              <a:t>= 3*fact(2)</a:t>
            </a:r>
          </a:p>
          <a:p>
            <a:pPr eaLnBrk="0" hangingPunct="0"/>
            <a:r>
              <a:rPr kumimoji="0" lang="en-US" altLang="zh-TW" sz="2800">
                <a:latin typeface="Courier New" pitchFamily="49" charset="0"/>
                <a:ea typeface="標楷體" pitchFamily="65" charset="-120"/>
              </a:rPr>
              <a:t>= 3*2*fact(1)</a:t>
            </a:r>
          </a:p>
          <a:p>
            <a:pPr eaLnBrk="0" hangingPunct="0"/>
            <a:r>
              <a:rPr kumimoji="0" lang="en-US" altLang="zh-TW" sz="2800">
                <a:latin typeface="Courier New" pitchFamily="49" charset="0"/>
                <a:ea typeface="標楷體" pitchFamily="65" charset="-120"/>
              </a:rPr>
              <a:t>= 3*2*1*fact(0)</a:t>
            </a:r>
          </a:p>
          <a:p>
            <a:pPr eaLnBrk="0" hangingPunct="0"/>
            <a:r>
              <a:rPr kumimoji="0" lang="en-US" altLang="zh-TW" sz="2800">
                <a:latin typeface="Courier New" pitchFamily="49" charset="0"/>
                <a:ea typeface="標楷體" pitchFamily="65" charset="-120"/>
              </a:rPr>
              <a:t>= 3*2*1*1</a:t>
            </a:r>
          </a:p>
          <a:p>
            <a:pPr eaLnBrk="0" hangingPunct="0"/>
            <a:r>
              <a:rPr kumimoji="0" lang="en-US" altLang="zh-TW" sz="2800">
                <a:latin typeface="Courier New" pitchFamily="49" charset="0"/>
                <a:ea typeface="標楷體" pitchFamily="65" charset="-120"/>
              </a:rPr>
              <a:t>= 6</a:t>
            </a:r>
            <a:endParaRPr kumimoji="0" lang="en-US" altLang="zh-TW" sz="2800">
              <a:latin typeface="Courier New" pitchFamily="49" charset="0"/>
            </a:endParaRPr>
          </a:p>
        </p:txBody>
      </p:sp>
      <p:sp>
        <p:nvSpPr>
          <p:cNvPr id="224264" name="Text Box 8"/>
          <p:cNvSpPr txBox="1">
            <a:spLocks noChangeArrowheads="1"/>
          </p:cNvSpPr>
          <p:nvPr/>
        </p:nvSpPr>
        <p:spPr bwMode="auto">
          <a:xfrm>
            <a:off x="1116013" y="3789363"/>
            <a:ext cx="3455987" cy="2160587"/>
          </a:xfrm>
          <a:prstGeom prst="rect">
            <a:avLst/>
          </a:prstGeom>
          <a:solidFill>
            <a:srgbClr val="FFFFFF"/>
          </a:solidFill>
          <a:ln w="9525">
            <a:solidFill>
              <a:srgbClr val="000000"/>
            </a:solidFill>
            <a:miter lim="800000"/>
            <a:headEnd/>
            <a:tailEnd/>
          </a:ln>
        </p:spPr>
        <p:txBody>
          <a:bodyPr/>
          <a:lstStyle/>
          <a:p>
            <a:pPr eaLnBrk="0" hangingPunct="0"/>
            <a:r>
              <a:rPr kumimoji="0" lang="en-US" altLang="zh-TW" sz="2800">
                <a:latin typeface="Courier New" pitchFamily="49" charset="0"/>
                <a:ea typeface="標楷體" pitchFamily="65" charset="-120"/>
              </a:rPr>
              <a:t>3! = 3*2!</a:t>
            </a:r>
          </a:p>
          <a:p>
            <a:pPr eaLnBrk="0" hangingPunct="0"/>
            <a:r>
              <a:rPr kumimoji="0" lang="en-US" altLang="zh-TW" sz="2800">
                <a:latin typeface="Courier New" pitchFamily="49" charset="0"/>
                <a:ea typeface="標楷體" pitchFamily="65" charset="-120"/>
              </a:rPr>
              <a:t>   = 3*2*1!</a:t>
            </a:r>
          </a:p>
          <a:p>
            <a:pPr eaLnBrk="0" hangingPunct="0"/>
            <a:r>
              <a:rPr kumimoji="0" lang="en-US" altLang="zh-TW" sz="2800">
                <a:latin typeface="Courier New" pitchFamily="49" charset="0"/>
                <a:ea typeface="標楷體" pitchFamily="65" charset="-120"/>
              </a:rPr>
              <a:t>   = 3*2*1*0!</a:t>
            </a:r>
          </a:p>
          <a:p>
            <a:pPr eaLnBrk="0" hangingPunct="0"/>
            <a:r>
              <a:rPr kumimoji="0" lang="en-US" altLang="zh-TW" sz="2800">
                <a:latin typeface="Courier New" pitchFamily="49" charset="0"/>
                <a:ea typeface="標楷體" pitchFamily="65" charset="-120"/>
              </a:rPr>
              <a:t>   = 3*2*1*1</a:t>
            </a:r>
          </a:p>
          <a:p>
            <a:pPr eaLnBrk="0" hangingPunct="0"/>
            <a:r>
              <a:rPr kumimoji="0" lang="en-US" altLang="zh-TW" sz="2800">
                <a:latin typeface="Courier New" pitchFamily="49" charset="0"/>
                <a:ea typeface="標楷體" pitchFamily="65" charset="-120"/>
              </a:rPr>
              <a:t>   = 6</a:t>
            </a:r>
            <a:endParaRPr kumimoji="0" lang="en-US" altLang="zh-TW" sz="2800">
              <a:latin typeface="Courier New" pitchFamily="49" charset="0"/>
            </a:endParaRPr>
          </a:p>
        </p:txBody>
      </p:sp>
      <p:sp>
        <p:nvSpPr>
          <p:cNvPr id="224265"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4264"/>
                                        </p:tgtEl>
                                        <p:attrNameLst>
                                          <p:attrName>style.visibility</p:attrName>
                                        </p:attrNameLst>
                                      </p:cBhvr>
                                      <p:to>
                                        <p:strVal val="visible"/>
                                      </p:to>
                                    </p:set>
                                    <p:anim calcmode="lin" valueType="num">
                                      <p:cBhvr>
                                        <p:cTn id="7" dur="500" fill="hold"/>
                                        <p:tgtEl>
                                          <p:spTgt spid="224264"/>
                                        </p:tgtEl>
                                        <p:attrNameLst>
                                          <p:attrName>ppt_w</p:attrName>
                                        </p:attrNameLst>
                                      </p:cBhvr>
                                      <p:tavLst>
                                        <p:tav tm="0">
                                          <p:val>
                                            <p:fltVal val="0"/>
                                          </p:val>
                                        </p:tav>
                                        <p:tav tm="100000">
                                          <p:val>
                                            <p:strVal val="#ppt_w"/>
                                          </p:val>
                                        </p:tav>
                                      </p:tavLst>
                                    </p:anim>
                                    <p:anim calcmode="lin" valueType="num">
                                      <p:cBhvr>
                                        <p:cTn id="8" dur="500" fill="hold"/>
                                        <p:tgtEl>
                                          <p:spTgt spid="22426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4262"/>
                                        </p:tgtEl>
                                        <p:attrNameLst>
                                          <p:attrName>style.visibility</p:attrName>
                                        </p:attrNameLst>
                                      </p:cBhvr>
                                      <p:to>
                                        <p:strVal val="visible"/>
                                      </p:to>
                                    </p:set>
                                    <p:anim calcmode="lin" valueType="num">
                                      <p:cBhvr>
                                        <p:cTn id="13" dur="500" fill="hold"/>
                                        <p:tgtEl>
                                          <p:spTgt spid="224262"/>
                                        </p:tgtEl>
                                        <p:attrNameLst>
                                          <p:attrName>ppt_w</p:attrName>
                                        </p:attrNameLst>
                                      </p:cBhvr>
                                      <p:tavLst>
                                        <p:tav tm="0">
                                          <p:val>
                                            <p:fltVal val="0"/>
                                          </p:val>
                                        </p:tav>
                                        <p:tav tm="100000">
                                          <p:val>
                                            <p:strVal val="#ppt_w"/>
                                          </p:val>
                                        </p:tav>
                                      </p:tavLst>
                                    </p:anim>
                                    <p:anim calcmode="lin" valueType="num">
                                      <p:cBhvr>
                                        <p:cTn id="14" dur="500" fill="hold"/>
                                        <p:tgtEl>
                                          <p:spTgt spid="2242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2" grpId="0" animBg="1"/>
      <p:bldP spid="224264" grpId="0" animBg="1"/>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C6F2C62D-D14E-4B40-AFD5-7BDC56A29581}" type="slidenum">
              <a:rPr lang="en-US" altLang="zh-TW"/>
              <a:pPr/>
              <a:t>158</a:t>
            </a:fld>
            <a:endParaRPr lang="en-US" altLang="zh-TW"/>
          </a:p>
        </p:txBody>
      </p:sp>
      <p:sp>
        <p:nvSpPr>
          <p:cNvPr id="225282" name="Rectangle 2"/>
          <p:cNvSpPr>
            <a:spLocks noGrp="1" noChangeArrowheads="1"/>
          </p:cNvSpPr>
          <p:nvPr>
            <p:ph type="title"/>
          </p:nvPr>
        </p:nvSpPr>
        <p:spPr>
          <a:xfrm>
            <a:off x="838200" y="609600"/>
            <a:ext cx="7620000" cy="746125"/>
          </a:xfrm>
        </p:spPr>
        <p:txBody>
          <a:bodyPr/>
          <a:lstStyle/>
          <a:p>
            <a:r>
              <a:rPr lang="en-US" altLang="zh-TW" sz="3600"/>
              <a:t>Ch7_7 </a:t>
            </a:r>
            <a:r>
              <a:rPr lang="zh-TW" altLang="en-US" sz="2400" b="1"/>
              <a:t>利用遞迴函數求</a:t>
            </a:r>
            <a:r>
              <a:rPr lang="en-US" altLang="zh-TW" sz="2400" b="1"/>
              <a:t>n</a:t>
            </a:r>
            <a:r>
              <a:rPr lang="zh-TW" altLang="en-US" sz="2400" b="1"/>
              <a:t>階乘</a:t>
            </a:r>
          </a:p>
        </p:txBody>
      </p:sp>
      <p:sp>
        <p:nvSpPr>
          <p:cNvPr id="225285" name="Text Box 5"/>
          <p:cNvSpPr txBox="1">
            <a:spLocks noChangeArrowheads="1"/>
          </p:cNvSpPr>
          <p:nvPr/>
        </p:nvSpPr>
        <p:spPr bwMode="auto">
          <a:xfrm>
            <a:off x="6156325" y="3933825"/>
            <a:ext cx="2667000" cy="1014413"/>
          </a:xfrm>
          <a:prstGeom prst="rect">
            <a:avLst/>
          </a:prstGeom>
          <a:solidFill>
            <a:srgbClr val="FFFFFF"/>
          </a:solidFill>
          <a:ln w="9525">
            <a:solidFill>
              <a:schemeClr val="tx1"/>
            </a:solidFill>
            <a:miter lim="800000"/>
            <a:headEnd/>
            <a:tailEnd/>
          </a:ln>
          <a:effectLst/>
        </p:spPr>
        <p:txBody>
          <a:bodyPr>
            <a:spAutoFit/>
          </a:bodyPr>
          <a:lstStyle/>
          <a:p>
            <a:pPr>
              <a:spcBef>
                <a:spcPct val="50000"/>
              </a:spcBef>
            </a:pPr>
            <a:r>
              <a:rPr lang="zh-TW" altLang="en-US" sz="2400">
                <a:latin typeface="Verdana" pitchFamily="34" charset="0"/>
                <a:ea typeface="標楷體" pitchFamily="65" charset="-120"/>
                <a:cs typeface="Courier New" pitchFamily="49" charset="0"/>
              </a:rPr>
              <a:t>請輸入</a:t>
            </a:r>
            <a:r>
              <a:rPr lang="en-US" altLang="zh-TW" sz="2400">
                <a:latin typeface="Verdana" pitchFamily="34" charset="0"/>
                <a:ea typeface="標楷體" pitchFamily="65" charset="-120"/>
                <a:cs typeface="Courier New" pitchFamily="49" charset="0"/>
              </a:rPr>
              <a:t>n</a:t>
            </a:r>
            <a:r>
              <a:rPr lang="zh-TW" altLang="en-US" sz="2400">
                <a:latin typeface="Verdana" pitchFamily="34" charset="0"/>
                <a:ea typeface="標楷體" pitchFamily="65" charset="-120"/>
                <a:cs typeface="Courier New" pitchFamily="49" charset="0"/>
              </a:rPr>
              <a:t>階乘：</a:t>
            </a:r>
            <a:r>
              <a:rPr lang="en-US" altLang="zh-TW" sz="2400">
                <a:latin typeface="Verdana" pitchFamily="34" charset="0"/>
                <a:ea typeface="標楷體" pitchFamily="65" charset="-120"/>
                <a:cs typeface="Courier New" pitchFamily="49" charset="0"/>
              </a:rPr>
              <a:t>6</a:t>
            </a:r>
          </a:p>
          <a:p>
            <a:pPr>
              <a:spcBef>
                <a:spcPct val="50000"/>
              </a:spcBef>
            </a:pPr>
            <a:r>
              <a:rPr lang="en-US" altLang="zh-TW" sz="2400">
                <a:latin typeface="Verdana" pitchFamily="34" charset="0"/>
                <a:ea typeface="標楷體" pitchFamily="65" charset="-120"/>
                <a:cs typeface="Courier New" pitchFamily="49" charset="0"/>
              </a:rPr>
              <a:t>6! = 720</a:t>
            </a:r>
          </a:p>
        </p:txBody>
      </p:sp>
      <p:sp>
        <p:nvSpPr>
          <p:cNvPr id="225286" name="Text Box 6"/>
          <p:cNvSpPr txBox="1">
            <a:spLocks noChangeArrowheads="1"/>
          </p:cNvSpPr>
          <p:nvPr/>
        </p:nvSpPr>
        <p:spPr bwMode="auto">
          <a:xfrm>
            <a:off x="827088" y="3789363"/>
            <a:ext cx="7694612" cy="2428875"/>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a:latin typeface="Courier New" pitchFamily="49" charset="0"/>
                <a:ea typeface="標楷體" pitchFamily="65" charset="-120"/>
              </a:rPr>
              <a:t>main(){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int 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printf("</a:t>
            </a:r>
            <a:r>
              <a:rPr lang="zh-TW" altLang="en-US" sz="2400">
                <a:latin typeface="Courier New" pitchFamily="49" charset="0"/>
                <a:ea typeface="標楷體" pitchFamily="65" charset="-120"/>
              </a:rPr>
              <a:t>請輸入</a:t>
            </a:r>
            <a:r>
              <a:rPr lang="en-US" altLang="zh-TW" sz="2400">
                <a:latin typeface="Courier New" pitchFamily="49" charset="0"/>
                <a:ea typeface="標楷體" pitchFamily="65" charset="-120"/>
              </a:rPr>
              <a:t>n</a:t>
            </a:r>
            <a:r>
              <a:rPr lang="zh-TW" altLang="en-US" sz="2400">
                <a:latin typeface="Courier New" pitchFamily="49" charset="0"/>
                <a:ea typeface="標楷體" pitchFamily="65" charset="-120"/>
              </a:rPr>
              <a:t>階乘：</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scanf("%i", &amp;n);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printf("%i! = %i\n", n, </a:t>
            </a:r>
            <a:r>
              <a:rPr lang="en-US" altLang="zh-TW" sz="2400" u="sng">
                <a:solidFill>
                  <a:srgbClr val="FF3300"/>
                </a:solidFill>
                <a:latin typeface="Courier New" pitchFamily="49" charset="0"/>
                <a:ea typeface="標楷體" pitchFamily="65" charset="-120"/>
              </a:rPr>
              <a:t>fact(n)</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a:t>
            </a:r>
            <a:endParaRPr lang="en-US" altLang="zh-TW" sz="2400">
              <a:latin typeface="Courier New" pitchFamily="49" charset="0"/>
            </a:endParaRPr>
          </a:p>
        </p:txBody>
      </p:sp>
      <p:sp>
        <p:nvSpPr>
          <p:cNvPr id="225288" name="Text Box 8"/>
          <p:cNvSpPr txBox="1">
            <a:spLocks noChangeArrowheads="1"/>
          </p:cNvSpPr>
          <p:nvPr/>
        </p:nvSpPr>
        <p:spPr bwMode="auto">
          <a:xfrm>
            <a:off x="827088" y="1557338"/>
            <a:ext cx="6553200" cy="2036762"/>
          </a:xfrm>
          <a:prstGeom prst="rect">
            <a:avLst/>
          </a:prstGeom>
          <a:noFill/>
          <a:ln w="9525">
            <a:solidFill>
              <a:srgbClr val="FF0000"/>
            </a:solidFill>
            <a:miter lim="800000"/>
            <a:headEnd/>
            <a:tailEnd/>
          </a:ln>
          <a:effectLst/>
        </p:spPr>
        <p:txBody>
          <a:bodyPr>
            <a:spAutoFit/>
          </a:bodyPr>
          <a:lstStyle/>
          <a:p>
            <a:pPr>
              <a:lnSpc>
                <a:spcPct val="90000"/>
              </a:lnSpc>
              <a:spcBef>
                <a:spcPct val="20000"/>
              </a:spcBef>
            </a:pPr>
            <a:r>
              <a:rPr lang="en-US" altLang="zh-TW" sz="2400">
                <a:latin typeface="Courier New" pitchFamily="49" charset="0"/>
                <a:ea typeface="標楷體" pitchFamily="65" charset="-120"/>
              </a:rPr>
              <a:t>#include&lt;stdio.h&gt;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int fact (int 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if(</a:t>
            </a:r>
            <a:r>
              <a:rPr lang="en-US" altLang="zh-TW" sz="2400">
                <a:solidFill>
                  <a:srgbClr val="FF3300"/>
                </a:solidFill>
                <a:latin typeface="Courier New" pitchFamily="49" charset="0"/>
                <a:ea typeface="標楷體" pitchFamily="65" charset="-120"/>
              </a:rPr>
              <a:t>n==0</a:t>
            </a:r>
            <a:r>
              <a:rPr lang="en-US" altLang="zh-TW" sz="2400">
                <a:latin typeface="Courier New" pitchFamily="49" charset="0"/>
                <a:ea typeface="標楷體" pitchFamily="65" charset="-120"/>
              </a:rPr>
              <a:t>) return(1);</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else return(</a:t>
            </a:r>
            <a:r>
              <a:rPr lang="en-US" altLang="zh-TW" sz="2400">
                <a:solidFill>
                  <a:srgbClr val="FF3300"/>
                </a:solidFill>
                <a:latin typeface="Courier New" pitchFamily="49" charset="0"/>
                <a:ea typeface="標楷體" pitchFamily="65" charset="-120"/>
              </a:rPr>
              <a:t>n*</a:t>
            </a:r>
            <a:r>
              <a:rPr lang="en-US" altLang="zh-TW" sz="2400" u="sng">
                <a:solidFill>
                  <a:srgbClr val="FF3300"/>
                </a:solidFill>
                <a:latin typeface="Courier New" pitchFamily="49" charset="0"/>
                <a:ea typeface="標楷體" pitchFamily="65" charset="-120"/>
              </a:rPr>
              <a:t>fact(n–1)</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a:t>
            </a:r>
          </a:p>
        </p:txBody>
      </p:sp>
      <p:sp>
        <p:nvSpPr>
          <p:cNvPr id="225289"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5288"/>
                                        </p:tgtEl>
                                        <p:attrNameLst>
                                          <p:attrName>style.visibility</p:attrName>
                                        </p:attrNameLst>
                                      </p:cBhvr>
                                      <p:to>
                                        <p:strVal val="visible"/>
                                      </p:to>
                                    </p:set>
                                    <p:anim calcmode="lin" valueType="num">
                                      <p:cBhvr>
                                        <p:cTn id="7" dur="500" fill="hold"/>
                                        <p:tgtEl>
                                          <p:spTgt spid="225288"/>
                                        </p:tgtEl>
                                        <p:attrNameLst>
                                          <p:attrName>ppt_w</p:attrName>
                                        </p:attrNameLst>
                                      </p:cBhvr>
                                      <p:tavLst>
                                        <p:tav tm="0">
                                          <p:val>
                                            <p:fltVal val="0"/>
                                          </p:val>
                                        </p:tav>
                                        <p:tav tm="100000">
                                          <p:val>
                                            <p:strVal val="#ppt_w"/>
                                          </p:val>
                                        </p:tav>
                                      </p:tavLst>
                                    </p:anim>
                                    <p:anim calcmode="lin" valueType="num">
                                      <p:cBhvr>
                                        <p:cTn id="8" dur="500" fill="hold"/>
                                        <p:tgtEl>
                                          <p:spTgt spid="2252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8" grpId="0" animBg="1"/>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541D3600-7071-4D0B-A531-F10BA9AAFC81}" type="slidenum">
              <a:rPr lang="en-US" altLang="zh-TW"/>
              <a:pPr/>
              <a:t>159</a:t>
            </a:fld>
            <a:endParaRPr lang="en-US" altLang="zh-TW"/>
          </a:p>
        </p:txBody>
      </p:sp>
      <p:sp>
        <p:nvSpPr>
          <p:cNvPr id="226306" name="Rectangle 2"/>
          <p:cNvSpPr>
            <a:spLocks noGrp="1" noChangeArrowheads="1"/>
          </p:cNvSpPr>
          <p:nvPr>
            <p:ph type="body" idx="1"/>
          </p:nvPr>
        </p:nvSpPr>
        <p:spPr>
          <a:xfrm>
            <a:off x="685800" y="1295400"/>
            <a:ext cx="7772400" cy="4797425"/>
          </a:xfrm>
        </p:spPr>
        <p:txBody>
          <a:bodyPr/>
          <a:lstStyle/>
          <a:p>
            <a:r>
              <a:rPr lang="zh-TW" altLang="en-US" sz="2400"/>
              <a:t>程式執行結果</a:t>
            </a:r>
          </a:p>
          <a:p>
            <a:endParaRPr lang="zh-TW" altLang="en-US" sz="2400"/>
          </a:p>
          <a:p>
            <a:endParaRPr lang="zh-TW" altLang="en-US" sz="2400"/>
          </a:p>
          <a:p>
            <a:endParaRPr lang="zh-TW" altLang="en-US" sz="2400"/>
          </a:p>
          <a:p>
            <a:r>
              <a:rPr lang="zh-TW" altLang="en-US" sz="2400"/>
              <a:t>說明：</a:t>
            </a:r>
          </a:p>
        </p:txBody>
      </p:sp>
      <p:sp>
        <p:nvSpPr>
          <p:cNvPr id="226307" name="Text Box 3"/>
          <p:cNvSpPr txBox="1">
            <a:spLocks noChangeArrowheads="1"/>
          </p:cNvSpPr>
          <p:nvPr/>
        </p:nvSpPr>
        <p:spPr bwMode="auto">
          <a:xfrm>
            <a:off x="1143000" y="1849438"/>
            <a:ext cx="6248400" cy="1014412"/>
          </a:xfrm>
          <a:prstGeom prst="rect">
            <a:avLst/>
          </a:prstGeom>
          <a:solidFill>
            <a:srgbClr val="FFFFFF"/>
          </a:solidFill>
          <a:ln w="9525">
            <a:solidFill>
              <a:schemeClr val="tx1"/>
            </a:solidFill>
            <a:miter lim="800000"/>
            <a:headEnd/>
            <a:tailEnd/>
          </a:ln>
          <a:effectLst/>
        </p:spPr>
        <p:txBody>
          <a:bodyPr>
            <a:spAutoFit/>
          </a:bodyPr>
          <a:lstStyle/>
          <a:p>
            <a:pPr>
              <a:spcBef>
                <a:spcPct val="50000"/>
              </a:spcBef>
            </a:pPr>
            <a:r>
              <a:rPr lang="zh-TW" altLang="en-US" sz="2400">
                <a:latin typeface="Courier New" pitchFamily="49" charset="0"/>
                <a:ea typeface="標楷體" pitchFamily="65" charset="-120"/>
              </a:rPr>
              <a:t>請輸入</a:t>
            </a:r>
            <a:r>
              <a:rPr lang="en-US" altLang="zh-TW" sz="2400">
                <a:latin typeface="Courier New" pitchFamily="49" charset="0"/>
                <a:ea typeface="標楷體" pitchFamily="65" charset="-120"/>
              </a:rPr>
              <a:t>n</a:t>
            </a:r>
            <a:r>
              <a:rPr lang="zh-TW" altLang="en-US" sz="2400">
                <a:latin typeface="Courier New" pitchFamily="49" charset="0"/>
                <a:ea typeface="標楷體" pitchFamily="65" charset="-120"/>
              </a:rPr>
              <a:t>階乘：</a:t>
            </a:r>
            <a:r>
              <a:rPr lang="en-US" altLang="zh-TW" sz="2400">
                <a:latin typeface="Courier New" pitchFamily="49" charset="0"/>
                <a:ea typeface="標楷體" pitchFamily="65" charset="-120"/>
              </a:rPr>
              <a:t>6</a:t>
            </a:r>
            <a:endParaRPr lang="en-US" altLang="zh-TW" sz="2400">
              <a:latin typeface="Courier New" pitchFamily="49" charset="0"/>
            </a:endParaRPr>
          </a:p>
          <a:p>
            <a:pPr>
              <a:spcBef>
                <a:spcPct val="50000"/>
              </a:spcBef>
            </a:pPr>
            <a:r>
              <a:rPr lang="en-US" altLang="zh-TW" sz="2400">
                <a:latin typeface="Courier New" pitchFamily="49" charset="0"/>
                <a:ea typeface="標楷體" pitchFamily="65" charset="-120"/>
              </a:rPr>
              <a:t>6! = 720</a:t>
            </a:r>
            <a:endParaRPr lang="en-US" altLang="zh-TW" sz="2400">
              <a:latin typeface="Courier New" pitchFamily="49" charset="0"/>
            </a:endParaRPr>
          </a:p>
        </p:txBody>
      </p:sp>
      <p:sp>
        <p:nvSpPr>
          <p:cNvPr id="226308" name="Text Box 4"/>
          <p:cNvSpPr txBox="1">
            <a:spLocks noChangeArrowheads="1"/>
          </p:cNvSpPr>
          <p:nvPr/>
        </p:nvSpPr>
        <p:spPr bwMode="auto">
          <a:xfrm>
            <a:off x="1147763" y="3546475"/>
            <a:ext cx="6248400" cy="2720975"/>
          </a:xfrm>
          <a:prstGeom prst="rect">
            <a:avLst/>
          </a:prstGeom>
          <a:solidFill>
            <a:srgbClr val="FFFFFF"/>
          </a:solidFill>
          <a:ln w="9525">
            <a:solidFill>
              <a:schemeClr val="tx1"/>
            </a:solidFill>
            <a:miter lim="800000"/>
            <a:headEnd/>
            <a:tailEnd/>
          </a:ln>
          <a:effectLst/>
        </p:spPr>
        <p:txBody>
          <a:bodyPr>
            <a:spAutoFit/>
          </a:bodyPr>
          <a:lstStyle/>
          <a:p>
            <a:pPr>
              <a:lnSpc>
                <a:spcPct val="90000"/>
              </a:lnSpc>
              <a:spcBef>
                <a:spcPct val="20000"/>
              </a:spcBef>
            </a:pPr>
            <a:r>
              <a:rPr lang="en-US" altLang="zh-TW" sz="2000">
                <a:latin typeface="Courier New" pitchFamily="49" charset="0"/>
                <a:ea typeface="標楷體" pitchFamily="65" charset="-120"/>
              </a:rPr>
              <a:t>6! = 6 * fact(5)</a:t>
            </a:r>
            <a:endParaRPr lang="en-US" altLang="zh-TW" sz="2000">
              <a:latin typeface="Courier New" pitchFamily="49" charset="0"/>
            </a:endParaRPr>
          </a:p>
          <a:p>
            <a:pPr>
              <a:lnSpc>
                <a:spcPct val="90000"/>
              </a:lnSpc>
              <a:spcBef>
                <a:spcPct val="20000"/>
              </a:spcBef>
            </a:pPr>
            <a:r>
              <a:rPr lang="en-US" altLang="zh-TW" sz="2000">
                <a:latin typeface="Courier New" pitchFamily="49" charset="0"/>
                <a:ea typeface="標楷體" pitchFamily="65" charset="-120"/>
              </a:rPr>
              <a:t>   = 6 * 5 * fact(4)</a:t>
            </a:r>
            <a:endParaRPr lang="en-US" altLang="zh-TW" sz="2000">
              <a:latin typeface="Courier New" pitchFamily="49" charset="0"/>
            </a:endParaRPr>
          </a:p>
          <a:p>
            <a:pPr>
              <a:lnSpc>
                <a:spcPct val="90000"/>
              </a:lnSpc>
              <a:spcBef>
                <a:spcPct val="20000"/>
              </a:spcBef>
            </a:pPr>
            <a:r>
              <a:rPr lang="en-US" altLang="zh-TW" sz="2000">
                <a:latin typeface="Courier New" pitchFamily="49" charset="0"/>
                <a:ea typeface="標楷體" pitchFamily="65" charset="-120"/>
              </a:rPr>
              <a:t>   = 6 * 5 * 4 * fact(3)</a:t>
            </a:r>
            <a:endParaRPr lang="en-US" altLang="zh-TW" sz="2000">
              <a:latin typeface="Courier New" pitchFamily="49" charset="0"/>
            </a:endParaRPr>
          </a:p>
          <a:p>
            <a:pPr>
              <a:lnSpc>
                <a:spcPct val="90000"/>
              </a:lnSpc>
              <a:spcBef>
                <a:spcPct val="20000"/>
              </a:spcBef>
            </a:pPr>
            <a:r>
              <a:rPr lang="en-US" altLang="zh-TW" sz="2000">
                <a:latin typeface="Courier New" pitchFamily="49" charset="0"/>
                <a:ea typeface="標楷體" pitchFamily="65" charset="-120"/>
              </a:rPr>
              <a:t>   = 6 * 5 * 4 * 3 * fact(2)</a:t>
            </a:r>
            <a:endParaRPr lang="en-US" altLang="zh-TW" sz="2000">
              <a:latin typeface="Courier New" pitchFamily="49" charset="0"/>
            </a:endParaRPr>
          </a:p>
          <a:p>
            <a:pPr>
              <a:lnSpc>
                <a:spcPct val="90000"/>
              </a:lnSpc>
              <a:spcBef>
                <a:spcPct val="20000"/>
              </a:spcBef>
            </a:pPr>
            <a:r>
              <a:rPr lang="en-US" altLang="zh-TW" sz="2000">
                <a:latin typeface="Courier New" pitchFamily="49" charset="0"/>
                <a:ea typeface="標楷體" pitchFamily="65" charset="-120"/>
              </a:rPr>
              <a:t>   = 6 * 5 * 4 * 3 * 2 * fact(1)</a:t>
            </a:r>
            <a:endParaRPr lang="en-US" altLang="zh-TW" sz="2000">
              <a:latin typeface="Courier New" pitchFamily="49" charset="0"/>
            </a:endParaRPr>
          </a:p>
          <a:p>
            <a:pPr>
              <a:lnSpc>
                <a:spcPct val="90000"/>
              </a:lnSpc>
              <a:spcBef>
                <a:spcPct val="20000"/>
              </a:spcBef>
            </a:pPr>
            <a:r>
              <a:rPr lang="en-US" altLang="zh-TW" sz="2000">
                <a:latin typeface="Courier New" pitchFamily="49" charset="0"/>
                <a:ea typeface="標楷體" pitchFamily="65" charset="-120"/>
              </a:rPr>
              <a:t>   = 6 * 5 * 4 * 3 * 2 * 1 * fact(0)</a:t>
            </a:r>
            <a:endParaRPr lang="en-US" altLang="zh-TW" sz="2000">
              <a:latin typeface="Courier New" pitchFamily="49" charset="0"/>
            </a:endParaRPr>
          </a:p>
          <a:p>
            <a:pPr>
              <a:lnSpc>
                <a:spcPct val="90000"/>
              </a:lnSpc>
              <a:spcBef>
                <a:spcPct val="20000"/>
              </a:spcBef>
            </a:pPr>
            <a:r>
              <a:rPr lang="en-US" altLang="zh-TW" sz="2000">
                <a:latin typeface="Courier New" pitchFamily="49" charset="0"/>
                <a:ea typeface="標楷體" pitchFamily="65" charset="-120"/>
              </a:rPr>
              <a:t>   = 6 * 5 * 4 * 3 * 2 * 1 * 1</a:t>
            </a:r>
            <a:endParaRPr lang="en-US" altLang="zh-TW" sz="2000">
              <a:latin typeface="Courier New" pitchFamily="49" charset="0"/>
            </a:endParaRPr>
          </a:p>
          <a:p>
            <a:pPr>
              <a:lnSpc>
                <a:spcPct val="90000"/>
              </a:lnSpc>
              <a:spcBef>
                <a:spcPct val="20000"/>
              </a:spcBef>
            </a:pPr>
            <a:r>
              <a:rPr lang="en-US" altLang="zh-TW" sz="2000">
                <a:latin typeface="Courier New" pitchFamily="49" charset="0"/>
                <a:ea typeface="標楷體" pitchFamily="65" charset="-120"/>
              </a:rPr>
              <a:t>   = 720</a:t>
            </a:r>
            <a:endParaRPr lang="en-US" altLang="zh-TW">
              <a:latin typeface="Courier New" pitchFamily="49" charset="0"/>
            </a:endParaRPr>
          </a:p>
        </p:txBody>
      </p:sp>
      <p:sp>
        <p:nvSpPr>
          <p:cNvPr id="226309" name="Rectangle 5"/>
          <p:cNvSpPr>
            <a:spLocks noGrp="1" noChangeArrowheads="1"/>
          </p:cNvSpPr>
          <p:nvPr>
            <p:ph type="title"/>
          </p:nvPr>
        </p:nvSpPr>
        <p:spPr>
          <a:xfrm>
            <a:off x="838200" y="609600"/>
            <a:ext cx="7620000" cy="746125"/>
          </a:xfrm>
          <a:noFill/>
          <a:ln/>
        </p:spPr>
        <p:txBody>
          <a:bodyPr/>
          <a:lstStyle/>
          <a:p>
            <a:r>
              <a:rPr lang="en-US" altLang="zh-TW" sz="3600"/>
              <a:t>Ch7_7</a:t>
            </a:r>
          </a:p>
        </p:txBody>
      </p:sp>
      <p:sp>
        <p:nvSpPr>
          <p:cNvPr id="226311"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6308"/>
                                        </p:tgtEl>
                                        <p:attrNameLst>
                                          <p:attrName>style.visibility</p:attrName>
                                        </p:attrNameLst>
                                      </p:cBhvr>
                                      <p:to>
                                        <p:strVal val="visible"/>
                                      </p:to>
                                    </p:set>
                                    <p:anim calcmode="lin" valueType="num">
                                      <p:cBhvr>
                                        <p:cTn id="7" dur="500" fill="hold"/>
                                        <p:tgtEl>
                                          <p:spTgt spid="226308"/>
                                        </p:tgtEl>
                                        <p:attrNameLst>
                                          <p:attrName>ppt_w</p:attrName>
                                        </p:attrNameLst>
                                      </p:cBhvr>
                                      <p:tavLst>
                                        <p:tav tm="0">
                                          <p:val>
                                            <p:fltVal val="0"/>
                                          </p:val>
                                        </p:tav>
                                        <p:tav tm="100000">
                                          <p:val>
                                            <p:strVal val="#ppt_w"/>
                                          </p:val>
                                        </p:tav>
                                      </p:tavLst>
                                    </p:anim>
                                    <p:anim calcmode="lin" valueType="num">
                                      <p:cBhvr>
                                        <p:cTn id="8" dur="500" fill="hold"/>
                                        <p:tgtEl>
                                          <p:spTgt spid="2263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9CC8A6DA-A30A-4C11-83D6-04B7CC4682ED}" type="slidenum">
              <a:rPr lang="en-US" altLang="zh-TW"/>
              <a:pPr/>
              <a:t>16</a:t>
            </a:fld>
            <a:endParaRPr lang="en-US" altLang="zh-TW"/>
          </a:p>
        </p:txBody>
      </p:sp>
      <p:sp>
        <p:nvSpPr>
          <p:cNvPr id="31747" name="Rectangle 3"/>
          <p:cNvSpPr>
            <a:spLocks noChangeArrowheads="1"/>
          </p:cNvSpPr>
          <p:nvPr/>
        </p:nvSpPr>
        <p:spPr bwMode="auto">
          <a:xfrm>
            <a:off x="1042988" y="1341438"/>
            <a:ext cx="7162800" cy="4865687"/>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b="1">
                <a:ea typeface="標楷體" pitchFamily="65" charset="-120"/>
              </a:rPr>
              <a:t>Ch1_6  ─</a:t>
            </a:r>
            <a:r>
              <a:rPr lang="zh-TW" altLang="en-US" sz="2800" b="1">
                <a:latin typeface="標楷體" pitchFamily="65" charset="-120"/>
                <a:ea typeface="標楷體" pitchFamily="65" charset="-120"/>
              </a:rPr>
              <a:t>計算</a:t>
            </a:r>
            <a:r>
              <a:rPr lang="en-US" altLang="zh-TW" sz="2800" b="1">
                <a:ea typeface="標楷體" pitchFamily="65" charset="-120"/>
              </a:rPr>
              <a:t>1+2+…+9+10</a:t>
            </a:r>
            <a:endParaRPr lang="en-US" altLang="zh-TW" sz="2800" b="1">
              <a:latin typeface="標楷體" pitchFamily="65" charset="-120"/>
              <a:ea typeface="標楷體" pitchFamily="65" charset="-120"/>
            </a:endParaRPr>
          </a:p>
          <a:p>
            <a:pPr marL="609600" indent="-609600">
              <a:lnSpc>
                <a:spcPct val="90000"/>
              </a:lnSpc>
              <a:spcBef>
                <a:spcPct val="20000"/>
              </a:spcBef>
            </a:pPr>
            <a:r>
              <a:rPr lang="en-US" altLang="zh-TW" sz="2800">
                <a:latin typeface="Courier New" pitchFamily="49" charset="0"/>
                <a:ea typeface="標楷體" pitchFamily="65" charset="-120"/>
              </a:rPr>
              <a:t>1 #include&lt;stdio.h&gt;</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2 </a:t>
            </a:r>
            <a:r>
              <a:rPr lang="en-US" altLang="zh-TW" sz="2800">
                <a:solidFill>
                  <a:srgbClr val="FF3300"/>
                </a:solidFill>
                <a:latin typeface="Courier New" pitchFamily="49" charset="0"/>
                <a:ea typeface="標楷體" pitchFamily="65" charset="-120"/>
              </a:rPr>
              <a:t>#define N 99</a:t>
            </a:r>
            <a:endParaRPr lang="en-US" altLang="zh-TW" sz="2800">
              <a:solidFill>
                <a:srgbClr val="FF3300"/>
              </a:solidFill>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3 main(){</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4   int i, sum=0;</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5   </a:t>
            </a:r>
            <a:r>
              <a:rPr lang="en-US" altLang="zh-TW" sz="2800">
                <a:solidFill>
                  <a:srgbClr val="FF3300"/>
                </a:solidFill>
                <a:latin typeface="Courier New" pitchFamily="49" charset="0"/>
                <a:ea typeface="標楷體" pitchFamily="65" charset="-120"/>
              </a:rPr>
              <a:t>#undef N</a:t>
            </a:r>
            <a:endParaRPr lang="en-US" altLang="zh-TW" sz="2800">
              <a:solidFill>
                <a:srgbClr val="FF3300"/>
              </a:solidFill>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6   </a:t>
            </a:r>
            <a:r>
              <a:rPr lang="en-US" altLang="zh-TW" sz="2800">
                <a:solidFill>
                  <a:srgbClr val="FF3300"/>
                </a:solidFill>
                <a:latin typeface="Courier New" pitchFamily="49" charset="0"/>
                <a:ea typeface="標楷體" pitchFamily="65" charset="-120"/>
              </a:rPr>
              <a:t>#define N 11</a:t>
            </a:r>
            <a:endParaRPr lang="en-US" altLang="zh-TW" sz="2800">
              <a:solidFill>
                <a:srgbClr val="FF3300"/>
              </a:solidFill>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7   for(i=1; </a:t>
            </a:r>
            <a:r>
              <a:rPr lang="en-US" altLang="zh-TW" sz="2800">
                <a:solidFill>
                  <a:srgbClr val="FF3300"/>
                </a:solidFill>
                <a:latin typeface="Courier New" pitchFamily="49" charset="0"/>
                <a:ea typeface="標楷體" pitchFamily="65" charset="-120"/>
              </a:rPr>
              <a:t>i&lt;N</a:t>
            </a:r>
            <a:r>
              <a:rPr lang="en-US" altLang="zh-TW" sz="2800">
                <a:latin typeface="Courier New" pitchFamily="49" charset="0"/>
                <a:ea typeface="標楷體" pitchFamily="65" charset="-120"/>
              </a:rPr>
              <a:t>; i++) sum+=i;</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8   printf("sum=%i\n", sum);</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9 }</a:t>
            </a:r>
          </a:p>
        </p:txBody>
      </p:sp>
      <p:sp>
        <p:nvSpPr>
          <p:cNvPr id="31750" name="Rectangle 6"/>
          <p:cNvSpPr>
            <a:spLocks noChangeArrowheads="1"/>
          </p:cNvSpPr>
          <p:nvPr/>
        </p:nvSpPr>
        <p:spPr bwMode="auto">
          <a:xfrm>
            <a:off x="5292725" y="5661025"/>
            <a:ext cx="1981200" cy="838200"/>
          </a:xfrm>
          <a:prstGeom prst="rect">
            <a:avLst/>
          </a:prstGeom>
          <a:noFill/>
          <a:ln w="9525">
            <a:solidFill>
              <a:schemeClr val="tx1"/>
            </a:solidFill>
            <a:miter lim="800000"/>
            <a:headEnd/>
            <a:tailEnd/>
          </a:ln>
          <a:effectLst/>
        </p:spPr>
        <p:txBody>
          <a:bodyPr wrap="none" anchor="ctr"/>
          <a:lstStyle/>
          <a:p>
            <a:pPr eaLnBrk="0" hangingPunct="0"/>
            <a:r>
              <a:rPr lang="en-US" altLang="zh-TW" sz="2400">
                <a:latin typeface="Courier New" pitchFamily="49" charset="0"/>
                <a:ea typeface="標楷體" pitchFamily="65" charset="-120"/>
              </a:rPr>
              <a:t>sum=55</a:t>
            </a:r>
          </a:p>
        </p:txBody>
      </p:sp>
      <p:sp>
        <p:nvSpPr>
          <p:cNvPr id="31751" name="Rectangle 7"/>
          <p:cNvSpPr>
            <a:spLocks noGrp="1" noChangeArrowheads="1"/>
          </p:cNvSpPr>
          <p:nvPr>
            <p:ph type="title"/>
          </p:nvPr>
        </p:nvSpPr>
        <p:spPr>
          <a:xfrm>
            <a:off x="838200" y="304800"/>
            <a:ext cx="7620000" cy="1143000"/>
          </a:xfrm>
        </p:spPr>
        <p:txBody>
          <a:bodyPr/>
          <a:lstStyle/>
          <a:p>
            <a:r>
              <a:rPr lang="en-US" altLang="zh-TW" sz="3600"/>
              <a:t>Ch1_6 </a:t>
            </a:r>
            <a:r>
              <a:rPr lang="en-US" altLang="zh-TW" sz="3800" b="1">
                <a:solidFill>
                  <a:schemeClr val="tx1"/>
                </a:solidFill>
              </a:rPr>
              <a:t># undef</a:t>
            </a:r>
            <a:r>
              <a:rPr lang="zh-TW" altLang="en-US" sz="3800" b="1">
                <a:solidFill>
                  <a:schemeClr val="tx1"/>
                </a:solidFill>
              </a:rPr>
              <a:t>之應用</a:t>
            </a:r>
          </a:p>
        </p:txBody>
      </p:sp>
      <p:sp>
        <p:nvSpPr>
          <p:cNvPr id="31753" name="AutoShape 9"/>
          <p:cNvSpPr>
            <a:spLocks/>
          </p:cNvSpPr>
          <p:nvPr/>
        </p:nvSpPr>
        <p:spPr bwMode="auto">
          <a:xfrm>
            <a:off x="6084888" y="3068638"/>
            <a:ext cx="1676400" cy="533400"/>
          </a:xfrm>
          <a:prstGeom prst="borderCallout1">
            <a:avLst>
              <a:gd name="adj1" fmla="val 21431"/>
              <a:gd name="adj2" fmla="val -4546"/>
              <a:gd name="adj3" fmla="val 152380"/>
              <a:gd name="adj4" fmla="val -117801"/>
            </a:avLst>
          </a:prstGeom>
          <a:noFill/>
          <a:ln w="9525">
            <a:solidFill>
              <a:schemeClr val="tx1"/>
            </a:solidFill>
            <a:miter lim="800000"/>
            <a:headEnd/>
            <a:tailEnd/>
          </a:ln>
          <a:effectLst/>
        </p:spPr>
        <p:txBody>
          <a:bodyPr/>
          <a:lstStyle/>
          <a:p>
            <a:pPr algn="ctr"/>
            <a:r>
              <a:rPr lang="zh-TW" altLang="en-US" sz="2400" b="1">
                <a:solidFill>
                  <a:srgbClr val="FF3300"/>
                </a:solidFill>
                <a:latin typeface="Verdana" pitchFamily="34" charset="0"/>
                <a:ea typeface="標楷體" pitchFamily="65" charset="-120"/>
              </a:rPr>
              <a:t>終止</a:t>
            </a:r>
            <a:r>
              <a:rPr lang="zh-TW" altLang="en-US" sz="2400" b="1">
                <a:latin typeface="Verdana" pitchFamily="34" charset="0"/>
                <a:ea typeface="標楷體" pitchFamily="65" charset="-120"/>
              </a:rPr>
              <a:t>定義</a:t>
            </a:r>
            <a:r>
              <a:rPr lang="en-US" altLang="zh-TW" sz="2400" b="1">
                <a:latin typeface="Verdana" pitchFamily="34" charset="0"/>
                <a:ea typeface="標楷體" pitchFamily="65" charset="-120"/>
              </a:rPr>
              <a:t>N</a:t>
            </a:r>
          </a:p>
        </p:txBody>
      </p:sp>
      <p:sp>
        <p:nvSpPr>
          <p:cNvPr id="31754" name="AutoShape 10"/>
          <p:cNvSpPr>
            <a:spLocks/>
          </p:cNvSpPr>
          <p:nvPr/>
        </p:nvSpPr>
        <p:spPr bwMode="auto">
          <a:xfrm>
            <a:off x="6064250" y="3810000"/>
            <a:ext cx="1676400" cy="533400"/>
          </a:xfrm>
          <a:prstGeom prst="borderCallout1">
            <a:avLst>
              <a:gd name="adj1" fmla="val 21431"/>
              <a:gd name="adj2" fmla="val -4546"/>
              <a:gd name="adj3" fmla="val 112204"/>
              <a:gd name="adj4" fmla="val -82102"/>
            </a:avLst>
          </a:prstGeom>
          <a:noFill/>
          <a:ln w="9525">
            <a:solidFill>
              <a:schemeClr val="tx1"/>
            </a:solidFill>
            <a:miter lim="800000"/>
            <a:headEnd/>
            <a:tailEnd/>
          </a:ln>
          <a:effectLst/>
        </p:spPr>
        <p:txBody>
          <a:bodyPr/>
          <a:lstStyle/>
          <a:p>
            <a:pPr algn="ctr"/>
            <a:r>
              <a:rPr lang="zh-TW" altLang="en-US" sz="2400" b="1">
                <a:solidFill>
                  <a:srgbClr val="FF3300"/>
                </a:solidFill>
                <a:latin typeface="Verdana" pitchFamily="34" charset="0"/>
                <a:ea typeface="標楷體" pitchFamily="65" charset="-120"/>
              </a:rPr>
              <a:t>重新</a:t>
            </a:r>
            <a:r>
              <a:rPr lang="zh-TW" altLang="en-US" sz="2400" b="1">
                <a:latin typeface="Verdana" pitchFamily="34" charset="0"/>
                <a:ea typeface="標楷體" pitchFamily="65" charset="-120"/>
              </a:rPr>
              <a:t>定義</a:t>
            </a:r>
            <a:r>
              <a:rPr lang="en-US" altLang="zh-TW" sz="2400" b="1">
                <a:latin typeface="Verdana" pitchFamily="34" charset="0"/>
                <a:ea typeface="標楷體" pitchFamily="65" charset="-120"/>
              </a:rPr>
              <a:t>N</a:t>
            </a:r>
          </a:p>
        </p:txBody>
      </p:sp>
      <p:sp>
        <p:nvSpPr>
          <p:cNvPr id="31755" name="AutoShape 11"/>
          <p:cNvSpPr>
            <a:spLocks/>
          </p:cNvSpPr>
          <p:nvPr/>
        </p:nvSpPr>
        <p:spPr bwMode="auto">
          <a:xfrm>
            <a:off x="6084888" y="1700213"/>
            <a:ext cx="1800225" cy="533400"/>
          </a:xfrm>
          <a:prstGeom prst="borderCallout1">
            <a:avLst>
              <a:gd name="adj1" fmla="val 21431"/>
              <a:gd name="adj2" fmla="val -4231"/>
              <a:gd name="adj3" fmla="val 140181"/>
              <a:gd name="adj4" fmla="val -102380"/>
            </a:avLst>
          </a:prstGeom>
          <a:noFill/>
          <a:ln w="9525">
            <a:solidFill>
              <a:schemeClr val="tx1"/>
            </a:solidFill>
            <a:miter lim="800000"/>
            <a:headEnd/>
            <a:tailEnd/>
          </a:ln>
          <a:effectLst/>
        </p:spPr>
        <p:txBody>
          <a:bodyPr/>
          <a:lstStyle/>
          <a:p>
            <a:pPr algn="ctr"/>
            <a:r>
              <a:rPr lang="zh-TW" altLang="en-US" sz="2400" b="1">
                <a:latin typeface="Verdana" pitchFamily="34" charset="0"/>
                <a:ea typeface="標楷體" pitchFamily="65" charset="-120"/>
              </a:rPr>
              <a:t>定義</a:t>
            </a:r>
            <a:r>
              <a:rPr lang="en-US" altLang="zh-TW" sz="2400" b="1">
                <a:latin typeface="Verdana" pitchFamily="34" charset="0"/>
                <a:ea typeface="標楷體" pitchFamily="65" charset="-120"/>
              </a:rPr>
              <a:t>N=99</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zh-TW" altLang="en-US" sz="3600"/>
              <a:t>常用的</a:t>
            </a:r>
            <a:r>
              <a:rPr lang="zh-TW" altLang="en-US" sz="3600">
                <a:solidFill>
                  <a:srgbClr val="FF3300"/>
                </a:solidFill>
              </a:rPr>
              <a:t>數學函數</a:t>
            </a:r>
            <a:r>
              <a:rPr lang="zh-TW" altLang="en-US"/>
              <a:t> </a:t>
            </a:r>
          </a:p>
        </p:txBody>
      </p:sp>
      <p:sp>
        <p:nvSpPr>
          <p:cNvPr id="64" name="投影片編號版面配置區 6"/>
          <p:cNvSpPr>
            <a:spLocks noGrp="1"/>
          </p:cNvSpPr>
          <p:nvPr>
            <p:ph type="sldNum" sz="quarter" idx="12"/>
          </p:nvPr>
        </p:nvSpPr>
        <p:spPr/>
        <p:txBody>
          <a:bodyPr/>
          <a:lstStyle/>
          <a:p>
            <a:fld id="{0DEC75BD-2FBF-4D86-9060-8B7CE9582FD1}" type="slidenum">
              <a:rPr lang="en-US" altLang="zh-TW"/>
              <a:pPr/>
              <a:t>160</a:t>
            </a:fld>
            <a:endParaRPr lang="en-US" altLang="zh-TW"/>
          </a:p>
        </p:txBody>
      </p:sp>
      <p:sp>
        <p:nvSpPr>
          <p:cNvPr id="227394" name="AutoShape 66"/>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27395" name="Text Box 67"/>
          <p:cNvSpPr txBox="1">
            <a:spLocks noChangeArrowheads="1"/>
          </p:cNvSpPr>
          <p:nvPr/>
        </p:nvSpPr>
        <p:spPr bwMode="auto">
          <a:xfrm>
            <a:off x="5508625" y="188913"/>
            <a:ext cx="2332038" cy="457200"/>
          </a:xfrm>
          <a:prstGeom prst="rect">
            <a:avLst/>
          </a:prstGeom>
          <a:noFill/>
          <a:ln w="9525">
            <a:noFill/>
            <a:miter lim="800000"/>
            <a:headEnd/>
            <a:tailEnd/>
          </a:ln>
          <a:effectLst/>
        </p:spPr>
        <p:txBody>
          <a:bodyPr wrap="none">
            <a:spAutoFit/>
          </a:bodyPr>
          <a:lstStyle/>
          <a:p>
            <a:r>
              <a:rPr lang="en-US" altLang="zh-TW" sz="2400">
                <a:solidFill>
                  <a:srgbClr val="FF0000"/>
                </a:solidFill>
                <a:latin typeface="Verdana" pitchFamily="34" charset="0"/>
                <a:hlinkClick r:id="rId2" action="ppaction://hlinksldjump"/>
              </a:rPr>
              <a:t>Jump to array</a:t>
            </a:r>
            <a:endParaRPr lang="en-US" altLang="zh-TW" sz="2400">
              <a:solidFill>
                <a:srgbClr val="FF0000"/>
              </a:solidFill>
              <a:latin typeface="Verdana" pitchFamily="34" charset="0"/>
            </a:endParaRPr>
          </a:p>
        </p:txBody>
      </p:sp>
      <p:sp>
        <p:nvSpPr>
          <p:cNvPr id="11" name="Rectangle 3"/>
          <p:cNvSpPr txBox="1">
            <a:spLocks noChangeArrowheads="1"/>
          </p:cNvSpPr>
          <p:nvPr/>
        </p:nvSpPr>
        <p:spPr bwMode="auto">
          <a:xfrm>
            <a:off x="685800" y="1484313"/>
            <a:ext cx="7989888" cy="792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1" lang="zh-TW" altLang="en-US" sz="2400" b="0" i="0" u="none" strike="noStrike" kern="0" cap="none" spc="0" normalizeH="0" baseline="0" noProof="0" smtClean="0">
                <a:ln>
                  <a:noFill/>
                </a:ln>
                <a:solidFill>
                  <a:schemeClr val="tx1"/>
                </a:solidFill>
                <a:effectLst/>
                <a:uLnTx/>
                <a:uFillTx/>
                <a:latin typeface="+mn-lt"/>
                <a:ea typeface="+mn-ea"/>
                <a:cs typeface="+mn-cs"/>
              </a:rPr>
              <a:t>在程式中使用下列數學函數時，需在開頭加上</a:t>
            </a:r>
            <a:r>
              <a:rPr kumimoji="1" lang="en-US" altLang="zh-TW" sz="2400" b="0" i="0" u="none" strike="noStrike" kern="0" cap="none" spc="0" normalizeH="0" baseline="0" noProof="0" smtClean="0">
                <a:ln>
                  <a:noFill/>
                </a:ln>
                <a:solidFill>
                  <a:schemeClr val="tx1"/>
                </a:solidFill>
                <a:effectLst/>
                <a:uLnTx/>
                <a:uFillTx/>
                <a:latin typeface="+mn-lt"/>
                <a:ea typeface="+mn-ea"/>
                <a:cs typeface="+mn-cs"/>
              </a:rPr>
              <a:t>#include&lt;</a:t>
            </a:r>
            <a:r>
              <a:rPr kumimoji="1" lang="en-US" altLang="zh-TW" sz="2400" b="0" i="0" u="none" strike="noStrike" kern="0" cap="none" spc="0" normalizeH="0" baseline="0" noProof="0" smtClean="0">
                <a:ln>
                  <a:noFill/>
                </a:ln>
                <a:solidFill>
                  <a:srgbClr val="FF3300"/>
                </a:solidFill>
                <a:effectLst/>
                <a:uLnTx/>
                <a:uFillTx/>
                <a:latin typeface="+mn-lt"/>
                <a:ea typeface="+mn-ea"/>
                <a:cs typeface="+mn-cs"/>
              </a:rPr>
              <a:t>math.h</a:t>
            </a:r>
            <a:r>
              <a:rPr kumimoji="1" lang="en-US" altLang="zh-TW" sz="2400" b="0" i="0" u="none" strike="noStrike" kern="0" cap="none" spc="0" normalizeH="0" baseline="0" noProof="0" smtClean="0">
                <a:ln>
                  <a:noFill/>
                </a:ln>
                <a:solidFill>
                  <a:schemeClr val="tx1"/>
                </a:solidFill>
                <a:effectLst/>
                <a:uLnTx/>
                <a:uFillTx/>
                <a:latin typeface="+mn-lt"/>
                <a:ea typeface="+mn-ea"/>
                <a:cs typeface="+mn-cs"/>
              </a:rPr>
              <a:t>&gt;</a:t>
            </a:r>
            <a:endParaRPr kumimoji="1" lang="en-US" altLang="zh-TW" sz="2400" b="0" i="0" u="none" strike="noStrike" kern="0" cap="none" spc="0" normalizeH="0" baseline="0" noProof="0">
              <a:ln>
                <a:noFill/>
              </a:ln>
              <a:solidFill>
                <a:schemeClr val="tx1"/>
              </a:solidFill>
              <a:effectLst/>
              <a:uLnTx/>
              <a:uFillTx/>
              <a:latin typeface="+mn-lt"/>
              <a:ea typeface="+mn-ea"/>
              <a:cs typeface="+mn-cs"/>
            </a:endParaRPr>
          </a:p>
        </p:txBody>
      </p:sp>
      <p:graphicFrame>
        <p:nvGraphicFramePr>
          <p:cNvPr id="12" name="Group 65"/>
          <p:cNvGraphicFramePr>
            <a:graphicFrameLocks/>
          </p:cNvGraphicFramePr>
          <p:nvPr/>
        </p:nvGraphicFramePr>
        <p:xfrm>
          <a:off x="838200" y="2349500"/>
          <a:ext cx="7550150" cy="3898902"/>
        </p:xfrm>
        <a:graphic>
          <a:graphicData uri="http://schemas.openxmlformats.org/drawingml/2006/table">
            <a:tbl>
              <a:tblPr/>
              <a:tblGrid>
                <a:gridCol w="1285875"/>
                <a:gridCol w="2232025"/>
                <a:gridCol w="1728788"/>
                <a:gridCol w="2303462"/>
              </a:tblGrid>
              <a:tr h="3905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函數</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功能敘述</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格式</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x</a:t>
                      </a: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和</a:t>
                      </a: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y</a:t>
                      </a: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的資料型態</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92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exp</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指數函數 </a:t>
                      </a: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e</a:t>
                      </a:r>
                      <a:r>
                        <a:rPr kumimoji="1" lang="en-US" altLang="zh-TW" sz="1800" b="1" i="0" u="none" strike="noStrike" cap="none" normalizeH="0" baseline="30000" smtClean="0">
                          <a:ln>
                            <a:noFill/>
                          </a:ln>
                          <a:solidFill>
                            <a:schemeClr val="tx1"/>
                          </a:solidFill>
                          <a:effectLst/>
                          <a:latin typeface="Courier New" pitchFamily="49" charset="0"/>
                          <a:ea typeface="標楷體" pitchFamily="65" charset="-120"/>
                        </a:rPr>
                        <a:t>x</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FF0000"/>
                          </a:solidFill>
                          <a:effectLst/>
                          <a:latin typeface="Courier New" pitchFamily="49" charset="0"/>
                          <a:ea typeface="標楷體" pitchFamily="65" charset="-120"/>
                        </a:rPr>
                        <a:t>exp(x);</a:t>
                      </a:r>
                      <a:endParaRPr kumimoji="1" lang="en-US" altLang="zh-TW" sz="1800" b="1" i="0" u="none" strike="noStrike" cap="none" normalizeH="0" baseline="0" smtClean="0">
                        <a:ln>
                          <a:noFill/>
                        </a:ln>
                        <a:solidFill>
                          <a:srgbClr val="FF0000"/>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double/float</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905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log</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自然對數 </a:t>
                      </a: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ln(x)</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FF0000"/>
                          </a:solidFill>
                          <a:effectLst/>
                          <a:latin typeface="Courier New" pitchFamily="49" charset="0"/>
                          <a:ea typeface="標楷體" pitchFamily="65" charset="-120"/>
                        </a:rPr>
                        <a:t>log(x);</a:t>
                      </a:r>
                      <a:endParaRPr kumimoji="1" lang="en-US" altLang="zh-TW" sz="1800" b="1" i="0" u="none" strike="noStrike" cap="none" normalizeH="0" baseline="0" smtClean="0">
                        <a:ln>
                          <a:noFill/>
                        </a:ln>
                        <a:solidFill>
                          <a:srgbClr val="FF0000"/>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double/float</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92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log10</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以</a:t>
                      </a: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10</a:t>
                      </a: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為底</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FF0000"/>
                          </a:solidFill>
                          <a:effectLst/>
                          <a:latin typeface="Courier New" pitchFamily="49" charset="0"/>
                          <a:ea typeface="標楷體" pitchFamily="65" charset="-120"/>
                        </a:rPr>
                        <a:t>log10(x);</a:t>
                      </a:r>
                      <a:endParaRPr kumimoji="1" lang="en-US" altLang="zh-TW" sz="1800" b="1" i="0" u="none" strike="noStrike" cap="none" normalizeH="0" baseline="0" smtClean="0">
                        <a:ln>
                          <a:noFill/>
                        </a:ln>
                        <a:solidFill>
                          <a:srgbClr val="FF0000"/>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double/float</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905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sqrt</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平方根</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FF0000"/>
                          </a:solidFill>
                          <a:effectLst/>
                          <a:latin typeface="Courier New" pitchFamily="49" charset="0"/>
                          <a:ea typeface="標楷體" pitchFamily="65" charset="-120"/>
                        </a:rPr>
                        <a:t>sqrt(x);</a:t>
                      </a:r>
                      <a:endParaRPr kumimoji="1" lang="en-US" altLang="zh-TW" sz="1800" b="1" i="0" u="none" strike="noStrike" cap="none" normalizeH="0" baseline="0" smtClean="0">
                        <a:ln>
                          <a:noFill/>
                        </a:ln>
                        <a:solidFill>
                          <a:srgbClr val="FF0000"/>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double/float</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92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fabs</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絕對值</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FF0000"/>
                          </a:solidFill>
                          <a:effectLst/>
                          <a:latin typeface="Courier New" pitchFamily="49" charset="0"/>
                          <a:ea typeface="標楷體" pitchFamily="65" charset="-120"/>
                        </a:rPr>
                        <a:t>fabs(x);</a:t>
                      </a:r>
                      <a:endParaRPr kumimoji="1" lang="en-US" altLang="zh-TW" sz="1800" b="1" i="0" u="none" strike="noStrike" cap="none" normalizeH="0" baseline="0" smtClean="0">
                        <a:ln>
                          <a:noFill/>
                        </a:ln>
                        <a:solidFill>
                          <a:srgbClr val="FF0000"/>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double/float</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77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pow</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x</a:t>
                      </a:r>
                      <a:r>
                        <a:rPr kumimoji="1" lang="en-US" altLang="zh-TW" sz="1800" b="1" i="0" u="none" strike="noStrike" cap="none" normalizeH="0" baseline="30000" smtClean="0">
                          <a:ln>
                            <a:noFill/>
                          </a:ln>
                          <a:solidFill>
                            <a:schemeClr val="tx1"/>
                          </a:solidFill>
                          <a:effectLst/>
                          <a:latin typeface="Courier New" pitchFamily="49" charset="0"/>
                          <a:ea typeface="標楷體" pitchFamily="65" charset="-120"/>
                        </a:rPr>
                        <a:t>y</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FF0000"/>
                          </a:solidFill>
                          <a:effectLst/>
                          <a:latin typeface="Courier New" pitchFamily="49" charset="0"/>
                          <a:ea typeface="標楷體" pitchFamily="65" charset="-120"/>
                        </a:rPr>
                        <a:t>pow(x,y)</a:t>
                      </a:r>
                      <a:endParaRPr kumimoji="1" lang="en-US" altLang="zh-TW" sz="1800" b="1" i="0" u="none" strike="noStrike" cap="none" normalizeH="0" baseline="0" smtClean="0">
                        <a:ln>
                          <a:noFill/>
                        </a:ln>
                        <a:solidFill>
                          <a:srgbClr val="FF0000"/>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double</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905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sin</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正弦函數</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FF0000"/>
                          </a:solidFill>
                          <a:effectLst/>
                          <a:latin typeface="Courier New" pitchFamily="49" charset="0"/>
                          <a:ea typeface="標楷體" pitchFamily="65" charset="-120"/>
                        </a:rPr>
                        <a:t>sin(x)</a:t>
                      </a:r>
                      <a:endParaRPr kumimoji="1" lang="en-US" altLang="zh-TW" sz="1800" b="1" i="0" u="none" strike="noStrike" cap="none" normalizeH="0" baseline="0" smtClean="0">
                        <a:ln>
                          <a:noFill/>
                        </a:ln>
                        <a:solidFill>
                          <a:srgbClr val="FF0000"/>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double/float</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92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cos</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餘弦函數</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FF0000"/>
                          </a:solidFill>
                          <a:effectLst/>
                          <a:latin typeface="Courier New" pitchFamily="49" charset="0"/>
                          <a:ea typeface="標楷體" pitchFamily="65" charset="-120"/>
                        </a:rPr>
                        <a:t>cos(x)</a:t>
                      </a:r>
                      <a:endParaRPr kumimoji="1" lang="en-US" altLang="zh-TW" sz="1800" b="1" i="0" u="none" strike="noStrike" cap="none" normalizeH="0" baseline="0" smtClean="0">
                        <a:ln>
                          <a:noFill/>
                        </a:ln>
                        <a:solidFill>
                          <a:srgbClr val="FF0000"/>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double/float</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905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tan</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Courier New" pitchFamily="49" charset="0"/>
                          <a:ea typeface="標楷體" pitchFamily="65" charset="-120"/>
                        </a:rPr>
                        <a:t>正切函數</a:t>
                      </a:r>
                      <a:endParaRPr kumimoji="1" lang="zh-TW" altLang="en-US"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rgbClr val="FF0000"/>
                          </a:solidFill>
                          <a:effectLst/>
                          <a:latin typeface="Courier New" pitchFamily="49" charset="0"/>
                          <a:ea typeface="標楷體" pitchFamily="65" charset="-120"/>
                        </a:rPr>
                        <a:t>tan(x)</a:t>
                      </a:r>
                      <a:endParaRPr kumimoji="1" lang="en-US" altLang="zh-TW" sz="1800" b="1" i="0" u="none" strike="noStrike" cap="none" normalizeH="0" baseline="0" smtClean="0">
                        <a:ln>
                          <a:noFill/>
                        </a:ln>
                        <a:solidFill>
                          <a:srgbClr val="FF0000"/>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double/float</a:t>
                      </a:r>
                      <a:endParaRPr kumimoji="1" lang="en-US" altLang="zh-TW" sz="1800" b="1" i="0" u="none" strike="noStrike" cap="none" normalizeH="0" baseline="0" smtClean="0">
                        <a:ln>
                          <a:noFill/>
                        </a:ln>
                        <a:solidFill>
                          <a:schemeClr val="tx1"/>
                        </a:solidFill>
                        <a:effectLst/>
                        <a:latin typeface="Courier New" pitchFamily="49"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zh-TW" altLang="en-US" sz="3600"/>
              <a:t>儲存類別</a:t>
            </a:r>
            <a:r>
              <a:rPr lang="zh-TW" altLang="en-US"/>
              <a:t> </a:t>
            </a:r>
          </a:p>
        </p:txBody>
      </p:sp>
      <p:sp>
        <p:nvSpPr>
          <p:cNvPr id="37" name="投影片編號版面配置區 6"/>
          <p:cNvSpPr>
            <a:spLocks noGrp="1"/>
          </p:cNvSpPr>
          <p:nvPr>
            <p:ph type="sldNum" sz="quarter" idx="12"/>
          </p:nvPr>
        </p:nvSpPr>
        <p:spPr/>
        <p:txBody>
          <a:bodyPr/>
          <a:lstStyle/>
          <a:p>
            <a:fld id="{BB67500C-D53B-46BB-A90F-FE95E92BE13B}" type="slidenum">
              <a:rPr lang="en-US" altLang="zh-TW"/>
              <a:pPr/>
              <a:t>161</a:t>
            </a:fld>
            <a:endParaRPr lang="en-US" altLang="zh-TW"/>
          </a:p>
        </p:txBody>
      </p:sp>
      <p:sp>
        <p:nvSpPr>
          <p:cNvPr id="9" name="Rectangle 3"/>
          <p:cNvSpPr txBox="1">
            <a:spLocks noChangeArrowheads="1"/>
          </p:cNvSpPr>
          <p:nvPr/>
        </p:nvSpPr>
        <p:spPr bwMode="auto">
          <a:xfrm>
            <a:off x="685800" y="1395413"/>
            <a:ext cx="8062913" cy="2249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1" lang="en-US" altLang="zh-TW" sz="2800" b="0" i="0" u="none" strike="noStrike" kern="0" cap="none" spc="0" normalizeH="0" baseline="0" noProof="0" smtClean="0">
                <a:ln>
                  <a:noFill/>
                </a:ln>
                <a:solidFill>
                  <a:schemeClr val="tx1"/>
                </a:solidFill>
                <a:effectLst/>
                <a:uLnTx/>
                <a:uFillTx/>
                <a:latin typeface="+mn-lt"/>
                <a:ea typeface="+mn-ea"/>
                <a:cs typeface="+mn-cs"/>
              </a:rPr>
              <a:t> </a:t>
            </a:r>
            <a:r>
              <a:rPr kumimoji="1" lang="en-US" altLang="zh-TW" sz="2400" b="0" i="0" u="none" strike="noStrike" kern="0" cap="none" spc="0" normalizeH="0" baseline="0" noProof="0" smtClean="0">
                <a:ln>
                  <a:noFill/>
                </a:ln>
                <a:solidFill>
                  <a:schemeClr val="tx1"/>
                </a:solidFill>
                <a:effectLst/>
                <a:uLnTx/>
                <a:uFillTx/>
                <a:latin typeface="+mn-lt"/>
                <a:ea typeface="+mn-ea"/>
                <a:cs typeface="+mn-cs"/>
              </a:rPr>
              <a:t>C</a:t>
            </a:r>
            <a:r>
              <a:rPr kumimoji="1" lang="zh-TW" altLang="en-US" sz="2400" b="0" i="0" u="none" strike="noStrike" kern="0" cap="none" spc="0" normalizeH="0" baseline="0" noProof="0" smtClean="0">
                <a:ln>
                  <a:noFill/>
                </a:ln>
                <a:solidFill>
                  <a:schemeClr val="tx1"/>
                </a:solidFill>
                <a:effectLst/>
                <a:uLnTx/>
                <a:uFillTx/>
                <a:latin typeface="+mn-lt"/>
                <a:ea typeface="+mn-ea"/>
                <a:cs typeface="+mn-cs"/>
              </a:rPr>
              <a:t>語言的儲存類別</a:t>
            </a:r>
            <a:r>
              <a:rPr kumimoji="1" lang="en-US" altLang="zh-TW" sz="2400" b="0" i="0" u="none" strike="noStrike" kern="0" cap="none" spc="0" normalizeH="0" baseline="0" noProof="0" smtClean="0">
                <a:ln>
                  <a:noFill/>
                </a:ln>
                <a:solidFill>
                  <a:schemeClr val="tx1"/>
                </a:solidFill>
                <a:effectLst/>
                <a:uLnTx/>
                <a:uFillTx/>
                <a:latin typeface="+mn-lt"/>
                <a:ea typeface="+mn-ea"/>
                <a:cs typeface="+mn-cs"/>
              </a:rPr>
              <a:t>(storage class)</a:t>
            </a:r>
            <a:r>
              <a:rPr kumimoji="1" lang="zh-TW" altLang="en-US" sz="2400" b="0" i="0" u="none" strike="noStrike" kern="0" cap="none" spc="0" normalizeH="0" baseline="0" noProof="0" smtClean="0">
                <a:ln>
                  <a:noFill/>
                </a:ln>
                <a:solidFill>
                  <a:schemeClr val="tx1"/>
                </a:solidFill>
                <a:effectLst/>
                <a:uLnTx/>
                <a:uFillTx/>
                <a:latin typeface="+mn-lt"/>
                <a:ea typeface="+mn-ea"/>
                <a:cs typeface="+mn-cs"/>
              </a:rPr>
              <a:t>，</a:t>
            </a:r>
            <a:br>
              <a:rPr kumimoji="1" lang="zh-TW" altLang="en-US" sz="2400" b="0" i="0" u="none" strike="noStrike" kern="0" cap="none" spc="0" normalizeH="0" baseline="0" noProof="0" smtClean="0">
                <a:ln>
                  <a:noFill/>
                </a:ln>
                <a:solidFill>
                  <a:schemeClr val="tx1"/>
                </a:solidFill>
                <a:effectLst/>
                <a:uLnTx/>
                <a:uFillTx/>
                <a:latin typeface="+mn-lt"/>
                <a:ea typeface="+mn-ea"/>
                <a:cs typeface="+mn-cs"/>
              </a:rPr>
            </a:br>
            <a:r>
              <a:rPr kumimoji="1" lang="zh-TW" altLang="en-US" sz="2400" b="0" i="0" u="none" strike="noStrike" kern="0" cap="none" spc="0" normalizeH="0" baseline="0" noProof="0" smtClean="0">
                <a:ln>
                  <a:noFill/>
                </a:ln>
                <a:solidFill>
                  <a:schemeClr val="tx1"/>
                </a:solidFill>
                <a:effectLst/>
                <a:uLnTx/>
                <a:uFillTx/>
                <a:latin typeface="+mn-lt"/>
                <a:ea typeface="+mn-ea"/>
                <a:cs typeface="+mn-cs"/>
              </a:rPr>
              <a:t>也就是變數的生命期</a:t>
            </a:r>
            <a:r>
              <a:rPr kumimoji="1" lang="en-US" altLang="zh-TW" sz="2400" b="0" i="0" u="none" strike="noStrike" kern="0" cap="none" spc="0" normalizeH="0" baseline="0" noProof="0" smtClean="0">
                <a:ln>
                  <a:noFill/>
                </a:ln>
                <a:solidFill>
                  <a:schemeClr val="tx1"/>
                </a:solidFill>
                <a:effectLst/>
                <a:uLnTx/>
                <a:uFillTx/>
                <a:latin typeface="+mn-lt"/>
                <a:ea typeface="+mn-ea"/>
                <a:cs typeface="+mn-cs"/>
              </a:rPr>
              <a:t>(life time)</a:t>
            </a:r>
            <a:r>
              <a:rPr kumimoji="1" lang="zh-TW" altLang="en-US" sz="2400" b="0" i="0" u="none" strike="noStrike" kern="0" cap="none" spc="0" normalizeH="0" baseline="0" noProof="0" smtClean="0">
                <a:ln>
                  <a:noFill/>
                </a:ln>
                <a:solidFill>
                  <a:schemeClr val="tx1"/>
                </a:solidFill>
                <a:effectLst/>
                <a:uLnTx/>
                <a:uFillTx/>
                <a:latin typeface="+mn-lt"/>
                <a:ea typeface="+mn-ea"/>
                <a:cs typeface="+mn-cs"/>
              </a:rPr>
              <a:t>及可見度</a:t>
            </a:r>
            <a:r>
              <a:rPr kumimoji="1" lang="en-US" altLang="zh-TW" sz="2400" b="0" i="0" u="none" strike="noStrike" kern="0" cap="none" spc="0" normalizeH="0" baseline="0" noProof="0" smtClean="0">
                <a:ln>
                  <a:noFill/>
                </a:ln>
                <a:solidFill>
                  <a:schemeClr val="tx1"/>
                </a:solidFill>
                <a:effectLst/>
                <a:uLnTx/>
                <a:uFillTx/>
                <a:latin typeface="+mn-lt"/>
                <a:ea typeface="+mn-ea"/>
                <a:cs typeface="+mn-cs"/>
              </a:rPr>
              <a:t>(scope)</a:t>
            </a:r>
            <a:r>
              <a:rPr kumimoji="1" lang="zh-TW" altLang="en-US" sz="2400" b="0" i="0" u="none" strike="noStrike" kern="0" cap="none" spc="0" normalizeH="0" baseline="0" noProof="0" smtClean="0">
                <a:ln>
                  <a:noFill/>
                </a:ln>
                <a:solidFill>
                  <a:schemeClr val="tx1"/>
                </a:solidFill>
                <a:effectLst/>
                <a:uLnTx/>
                <a:uFillTx/>
                <a:latin typeface="+mn-lt"/>
                <a:ea typeface="+mn-ea"/>
                <a:cs typeface="+mn-cs"/>
              </a:rPr>
              <a:t>。</a:t>
            </a:r>
          </a:p>
          <a:p>
            <a:pPr marL="742950" marR="0" lvl="1" indent="-285750" algn="l" defTabSz="914400" rtl="0" eaLnBrk="1" fontAlgn="base" latinLnBrk="0" hangingPunct="1">
              <a:lnSpc>
                <a:spcPct val="90000"/>
              </a:lnSpc>
              <a:spcBef>
                <a:spcPct val="20000"/>
              </a:spcBef>
              <a:spcAft>
                <a:spcPct val="0"/>
              </a:spcAft>
              <a:buClrTx/>
              <a:buSzTx/>
              <a:buFontTx/>
              <a:buNone/>
              <a:tabLst/>
              <a:defRPr/>
            </a:pPr>
            <a:r>
              <a:rPr kumimoji="1" lang="zh-TW" altLang="en-US" sz="2000" b="0" i="0" u="none" strike="noStrike" kern="0" cap="none" spc="0" normalizeH="0" baseline="0" noProof="0" smtClean="0">
                <a:ln>
                  <a:noFill/>
                </a:ln>
                <a:solidFill>
                  <a:schemeClr val="tx1"/>
                </a:solidFill>
                <a:effectLst/>
                <a:uLnTx/>
                <a:uFillTx/>
                <a:latin typeface="+mn-lt"/>
                <a:ea typeface="+mn-ea"/>
              </a:rPr>
              <a:t> 一般儲存類別的宣告語法如下</a:t>
            </a:r>
            <a:r>
              <a:rPr kumimoji="1" lang="en-US" altLang="zh-TW" sz="2000" b="0" i="0" u="none" strike="noStrike" kern="0" cap="none" spc="0" normalizeH="0" baseline="0" noProof="0" smtClean="0">
                <a:ln>
                  <a:noFill/>
                </a:ln>
                <a:solidFill>
                  <a:schemeClr val="tx1"/>
                </a:solidFill>
                <a:effectLst/>
                <a:uLnTx/>
                <a:uFillTx/>
                <a:latin typeface="+mn-lt"/>
                <a:ea typeface="+mn-ea"/>
              </a:rPr>
              <a:t>:</a:t>
            </a:r>
            <a:r>
              <a:rPr kumimoji="1" lang="en-US" altLang="zh-TW" sz="2000" b="0" i="0" u="none" strike="noStrike" kern="0" cap="none" spc="0" normalizeH="0" baseline="0" noProof="0" smtClean="0">
                <a:ln>
                  <a:noFill/>
                </a:ln>
                <a:solidFill>
                  <a:schemeClr val="tx1"/>
                </a:solidFill>
                <a:effectLst/>
                <a:uLnTx/>
                <a:uFillTx/>
                <a:latin typeface="+mn-lt"/>
                <a:ea typeface="新細明體" pitchFamily="18" charset="-120"/>
              </a:rPr>
              <a:t> </a:t>
            </a:r>
          </a:p>
          <a:p>
            <a:pPr marL="742950" marR="0" lvl="1" indent="-285750" algn="l" defTabSz="914400" rtl="0" eaLnBrk="1" fontAlgn="base" latinLnBrk="0" hangingPunct="1">
              <a:lnSpc>
                <a:spcPct val="90000"/>
              </a:lnSpc>
              <a:spcBef>
                <a:spcPct val="20000"/>
              </a:spcBef>
              <a:spcAft>
                <a:spcPct val="0"/>
              </a:spcAft>
              <a:buClrTx/>
              <a:buSzTx/>
              <a:buFontTx/>
              <a:buNone/>
              <a:tabLst/>
              <a:defRPr/>
            </a:pPr>
            <a:r>
              <a:rPr kumimoji="1" lang="en-US" altLang="zh-TW" sz="2000" b="0" i="0" u="none" strike="noStrike" kern="0" cap="none" spc="0" normalizeH="0" baseline="0" noProof="0" smtClean="0">
                <a:ln>
                  <a:noFill/>
                </a:ln>
                <a:solidFill>
                  <a:schemeClr val="tx1"/>
                </a:solidFill>
                <a:effectLst/>
                <a:uLnTx/>
                <a:uFillTx/>
                <a:latin typeface="+mn-lt"/>
                <a:ea typeface="+mn-ea"/>
              </a:rPr>
              <a:t>            </a:t>
            </a:r>
            <a:r>
              <a:rPr kumimoji="1" lang="zh-TW" altLang="en-US" sz="2000" b="0" i="0" u="none" strike="noStrike" kern="0" cap="none" spc="0" normalizeH="0" baseline="0" noProof="0" smtClean="0">
                <a:ln>
                  <a:noFill/>
                </a:ln>
                <a:solidFill>
                  <a:srgbClr val="0000FF"/>
                </a:solidFill>
                <a:effectLst/>
                <a:uLnTx/>
                <a:uFillTx/>
                <a:latin typeface="+mn-lt"/>
                <a:ea typeface="+mn-ea"/>
              </a:rPr>
              <a:t>儲存類別  資料型態  識別字</a:t>
            </a:r>
            <a:endParaRPr kumimoji="1" lang="zh-TW" altLang="en-US" sz="2000" b="0" i="0" u="none" strike="noStrike" kern="0" cap="none" spc="0" normalizeH="0" baseline="0" noProof="0" smtClean="0">
              <a:ln>
                <a:noFill/>
              </a:ln>
              <a:solidFill>
                <a:srgbClr val="0000FF"/>
              </a:solidFill>
              <a:effectLst/>
              <a:uLnTx/>
              <a:uFillTx/>
              <a:latin typeface="+mn-lt"/>
              <a:ea typeface="新細明體" pitchFamily="18" charset="-120"/>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1" lang="zh-TW" altLang="en-US" sz="2400" b="0" i="0" u="none" strike="noStrike" kern="0" cap="none" spc="0" normalizeH="0" baseline="0" noProof="0" smtClean="0">
                <a:ln>
                  <a:noFill/>
                </a:ln>
                <a:solidFill>
                  <a:schemeClr val="tx1"/>
                </a:solidFill>
                <a:effectLst/>
                <a:uLnTx/>
                <a:uFillTx/>
                <a:latin typeface="+mn-lt"/>
                <a:ea typeface="+mn-ea"/>
                <a:cs typeface="+mn-cs"/>
              </a:rPr>
              <a:t>一般將儲存類別區分為</a:t>
            </a:r>
            <a:br>
              <a:rPr kumimoji="1" lang="zh-TW" altLang="en-US" sz="2400" b="0" i="0" u="none" strike="noStrike" kern="0" cap="none" spc="0" normalizeH="0" baseline="0" noProof="0" smtClean="0">
                <a:ln>
                  <a:noFill/>
                </a:ln>
                <a:solidFill>
                  <a:schemeClr val="tx1"/>
                </a:solidFill>
                <a:effectLst/>
                <a:uLnTx/>
                <a:uFillTx/>
                <a:latin typeface="+mn-lt"/>
                <a:ea typeface="+mn-ea"/>
                <a:cs typeface="+mn-cs"/>
              </a:rPr>
            </a:br>
            <a:r>
              <a:rPr kumimoji="1" lang="en-US" altLang="zh-TW" sz="2400" b="0" i="0" u="none" strike="noStrike" kern="0" cap="none" spc="0" normalizeH="0" baseline="0" noProof="0" smtClean="0">
                <a:ln>
                  <a:noFill/>
                </a:ln>
                <a:solidFill>
                  <a:schemeClr val="tx1"/>
                </a:solidFill>
                <a:effectLst/>
                <a:uLnTx/>
                <a:uFillTx/>
                <a:latin typeface="+mn-lt"/>
                <a:ea typeface="+mn-ea"/>
                <a:cs typeface="+mn-cs"/>
              </a:rPr>
              <a:t>auto</a:t>
            </a:r>
            <a:r>
              <a:rPr kumimoji="1" lang="zh-TW" altLang="en-US" sz="2400" b="0" i="0" u="none" strike="noStrike" kern="0" cap="none" spc="0" normalizeH="0" baseline="0" noProof="0" smtClean="0">
                <a:ln>
                  <a:noFill/>
                </a:ln>
                <a:solidFill>
                  <a:schemeClr val="tx1"/>
                </a:solidFill>
                <a:effectLst/>
                <a:uLnTx/>
                <a:uFillTx/>
                <a:latin typeface="+mn-lt"/>
                <a:ea typeface="+mn-ea"/>
                <a:cs typeface="+mn-cs"/>
              </a:rPr>
              <a:t>、</a:t>
            </a:r>
            <a:r>
              <a:rPr kumimoji="1" lang="en-US" altLang="zh-TW" sz="2400" b="0" i="0" u="none" strike="noStrike" kern="0" cap="none" spc="0" normalizeH="0" baseline="0" noProof="0" smtClean="0">
                <a:ln>
                  <a:noFill/>
                </a:ln>
                <a:solidFill>
                  <a:schemeClr val="tx1"/>
                </a:solidFill>
                <a:effectLst/>
                <a:uLnTx/>
                <a:uFillTx/>
                <a:latin typeface="+mn-lt"/>
                <a:ea typeface="+mn-ea"/>
                <a:cs typeface="+mn-cs"/>
              </a:rPr>
              <a:t>static</a:t>
            </a:r>
            <a:r>
              <a:rPr kumimoji="1" lang="zh-TW" altLang="en-US" sz="2400" b="0" i="0" u="none" strike="noStrike" kern="0" cap="none" spc="0" normalizeH="0" baseline="0" noProof="0" smtClean="0">
                <a:ln>
                  <a:noFill/>
                </a:ln>
                <a:solidFill>
                  <a:schemeClr val="tx1"/>
                </a:solidFill>
                <a:effectLst/>
                <a:uLnTx/>
                <a:uFillTx/>
                <a:latin typeface="+mn-lt"/>
                <a:ea typeface="+mn-ea"/>
                <a:cs typeface="+mn-cs"/>
              </a:rPr>
              <a:t>、</a:t>
            </a:r>
            <a:r>
              <a:rPr kumimoji="1" lang="en-US" altLang="zh-TW" sz="2400" b="0" i="0" u="none" strike="noStrike" kern="0" cap="none" spc="0" normalizeH="0" baseline="0" noProof="0" smtClean="0">
                <a:ln>
                  <a:noFill/>
                </a:ln>
                <a:solidFill>
                  <a:schemeClr val="tx1"/>
                </a:solidFill>
                <a:effectLst/>
                <a:uLnTx/>
                <a:uFillTx/>
                <a:latin typeface="+mn-lt"/>
                <a:ea typeface="+mn-ea"/>
                <a:cs typeface="+mn-cs"/>
              </a:rPr>
              <a:t>register</a:t>
            </a:r>
            <a:r>
              <a:rPr kumimoji="1" lang="zh-TW" altLang="en-US" sz="2400" b="0" i="0" u="none" strike="noStrike" kern="0" cap="none" spc="0" normalizeH="0" baseline="0" noProof="0" smtClean="0">
                <a:ln>
                  <a:noFill/>
                </a:ln>
                <a:solidFill>
                  <a:schemeClr val="tx1"/>
                </a:solidFill>
                <a:effectLst/>
                <a:uLnTx/>
                <a:uFillTx/>
                <a:latin typeface="+mn-lt"/>
                <a:ea typeface="+mn-ea"/>
                <a:cs typeface="+mn-cs"/>
              </a:rPr>
              <a:t>、</a:t>
            </a:r>
            <a:r>
              <a:rPr kumimoji="1" lang="en-US" altLang="zh-TW" sz="2400" b="0" i="0" u="none" strike="noStrike" kern="0" cap="none" spc="0" normalizeH="0" baseline="0" noProof="0" smtClean="0">
                <a:ln>
                  <a:noFill/>
                </a:ln>
                <a:solidFill>
                  <a:schemeClr val="tx1"/>
                </a:solidFill>
                <a:effectLst/>
                <a:uLnTx/>
                <a:uFillTx/>
                <a:latin typeface="+mn-lt"/>
                <a:ea typeface="+mn-ea"/>
                <a:cs typeface="+mn-cs"/>
              </a:rPr>
              <a:t>extern</a:t>
            </a:r>
            <a:r>
              <a:rPr kumimoji="1" lang="zh-TW" altLang="en-US" sz="2400" b="0" i="0" u="none" strike="noStrike" kern="0" cap="none" spc="0" normalizeH="0" baseline="0" noProof="0" smtClean="0">
                <a:ln>
                  <a:noFill/>
                </a:ln>
                <a:solidFill>
                  <a:schemeClr val="tx1"/>
                </a:solidFill>
                <a:effectLst/>
                <a:uLnTx/>
                <a:uFillTx/>
                <a:latin typeface="+mn-lt"/>
                <a:ea typeface="+mn-ea"/>
                <a:cs typeface="+mn-cs"/>
              </a:rPr>
              <a:t>四大類。</a:t>
            </a:r>
            <a:endParaRPr kumimoji="1" lang="zh-TW" altLang="en-US" sz="2400" b="0" i="0" u="none" strike="noStrike" kern="0" cap="none" spc="0" normalizeH="0" baseline="0" noProof="0">
              <a:ln>
                <a:noFill/>
              </a:ln>
              <a:solidFill>
                <a:schemeClr val="tx1"/>
              </a:solidFill>
              <a:effectLst/>
              <a:uLnTx/>
              <a:uFillTx/>
              <a:latin typeface="+mn-lt"/>
              <a:ea typeface="+mn-ea"/>
              <a:cs typeface="+mn-cs"/>
            </a:endParaRPr>
          </a:p>
        </p:txBody>
      </p:sp>
      <p:graphicFrame>
        <p:nvGraphicFramePr>
          <p:cNvPr id="10" name="Group 37"/>
          <p:cNvGraphicFramePr>
            <a:graphicFrameLocks/>
          </p:cNvGraphicFramePr>
          <p:nvPr/>
        </p:nvGraphicFramePr>
        <p:xfrm>
          <a:off x="1169988" y="3963988"/>
          <a:ext cx="7272337" cy="2061210"/>
        </p:xfrm>
        <a:graphic>
          <a:graphicData uri="http://schemas.openxmlformats.org/drawingml/2006/table">
            <a:tbl>
              <a:tblPr/>
              <a:tblGrid>
                <a:gridCol w="1817687"/>
                <a:gridCol w="1790700"/>
                <a:gridCol w="1497013"/>
                <a:gridCol w="2166937"/>
              </a:tblGrid>
              <a:tr h="4762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儲存類別</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關鍵字</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生命期</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可見度</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540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自動</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Times New Roman" pitchFamily="18" charset="0"/>
                          <a:ea typeface="標楷體" pitchFamily="65" charset="-120"/>
                        </a:rPr>
                        <a:t>auto</a:t>
                      </a:r>
                      <a:endParaRPr kumimoji="1" lang="en-US" altLang="zh-TW"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暫時</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區域變數</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619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靜態</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Times New Roman" pitchFamily="18" charset="0"/>
                          <a:ea typeface="標楷體" pitchFamily="65" charset="-120"/>
                        </a:rPr>
                        <a:t>static</a:t>
                      </a:r>
                      <a:endParaRPr kumimoji="1" lang="en-US" altLang="zh-TW"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永久</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可成為全域變數</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540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暫存器</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Times New Roman" pitchFamily="18" charset="0"/>
                          <a:ea typeface="標楷體" pitchFamily="65" charset="-120"/>
                        </a:rPr>
                        <a:t>register</a:t>
                      </a:r>
                      <a:endParaRPr kumimoji="1" lang="en-US" altLang="zh-TW"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暫時</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區域變數</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3540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外部</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Times New Roman" pitchFamily="18" charset="0"/>
                          <a:ea typeface="標楷體" pitchFamily="65" charset="-120"/>
                        </a:rPr>
                        <a:t>extern</a:t>
                      </a:r>
                      <a:endParaRPr kumimoji="1" lang="en-US" altLang="zh-TW"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rPr>
                        <a:t>永久</a:t>
                      </a:r>
                      <a:endParaRPr kumimoji="1" lang="zh-TW" altLang="en-US"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rPr>
                        <a:t>全域變數</a:t>
                      </a:r>
                      <a:endParaRPr kumimoji="1" lang="zh-TW" altLang="en-US" sz="2000" b="1" i="0" u="none" strike="noStrike" cap="none" normalizeH="0" baseline="0" dirty="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DA07C3E1-796E-4969-8659-602FA0470ABE}" type="slidenum">
              <a:rPr lang="en-US" altLang="zh-TW"/>
              <a:pPr/>
              <a:t>162</a:t>
            </a:fld>
            <a:endParaRPr lang="en-US" altLang="zh-TW"/>
          </a:p>
        </p:txBody>
      </p:sp>
      <p:sp>
        <p:nvSpPr>
          <p:cNvPr id="229378" name="Rectangle 2"/>
          <p:cNvSpPr>
            <a:spLocks noGrp="1" noChangeArrowheads="1"/>
          </p:cNvSpPr>
          <p:nvPr>
            <p:ph type="title"/>
          </p:nvPr>
        </p:nvSpPr>
        <p:spPr>
          <a:xfrm>
            <a:off x="838200" y="609600"/>
            <a:ext cx="7620000" cy="796925"/>
          </a:xfrm>
        </p:spPr>
        <p:txBody>
          <a:bodyPr/>
          <a:lstStyle/>
          <a:p>
            <a:r>
              <a:rPr lang="zh-TW" altLang="en-US" sz="3600"/>
              <a:t>內在</a:t>
            </a:r>
            <a:r>
              <a:rPr lang="en-US" altLang="zh-TW" sz="3600"/>
              <a:t>(auto)</a:t>
            </a:r>
            <a:r>
              <a:rPr lang="zh-TW" altLang="en-US" sz="3600"/>
              <a:t>變數</a:t>
            </a:r>
          </a:p>
        </p:txBody>
      </p:sp>
      <p:sp>
        <p:nvSpPr>
          <p:cNvPr id="229379" name="Rectangle 3"/>
          <p:cNvSpPr>
            <a:spLocks noGrp="1" noChangeArrowheads="1"/>
          </p:cNvSpPr>
          <p:nvPr>
            <p:ph type="body" idx="1"/>
          </p:nvPr>
        </p:nvSpPr>
        <p:spPr>
          <a:xfrm>
            <a:off x="685800" y="1316038"/>
            <a:ext cx="7772400" cy="4776787"/>
          </a:xfrm>
        </p:spPr>
        <p:txBody>
          <a:bodyPr/>
          <a:lstStyle/>
          <a:p>
            <a:pPr algn="just"/>
            <a:r>
              <a:rPr lang="zh-TW" altLang="en-US" sz="2400"/>
              <a:t>宣告為</a:t>
            </a:r>
            <a:r>
              <a:rPr lang="en-US" altLang="zh-TW" sz="2400"/>
              <a:t>auto</a:t>
            </a:r>
            <a:r>
              <a:rPr lang="zh-TW" altLang="en-US" sz="2400"/>
              <a:t>的變數，它的生命期只存活在函數的區塊</a:t>
            </a:r>
            <a:r>
              <a:rPr lang="en-US" altLang="zh-TW" sz="2400"/>
              <a:t>(block)</a:t>
            </a:r>
            <a:r>
              <a:rPr lang="zh-TW" altLang="en-US" sz="2400"/>
              <a:t>中。</a:t>
            </a:r>
          </a:p>
          <a:p>
            <a:r>
              <a:rPr lang="zh-TW" altLang="en-US" sz="2400"/>
              <a:t>它是一個區域變數</a:t>
            </a:r>
            <a:r>
              <a:rPr lang="en-US" altLang="zh-TW" sz="2400"/>
              <a:t>(local variable)</a:t>
            </a:r>
            <a:r>
              <a:rPr lang="zh-TW" altLang="en-US" sz="2400"/>
              <a:t>。</a:t>
            </a:r>
          </a:p>
        </p:txBody>
      </p:sp>
      <p:sp>
        <p:nvSpPr>
          <p:cNvPr id="229380" name="Text Box 4"/>
          <p:cNvSpPr txBox="1">
            <a:spLocks noChangeArrowheads="1"/>
          </p:cNvSpPr>
          <p:nvPr/>
        </p:nvSpPr>
        <p:spPr bwMode="auto">
          <a:xfrm>
            <a:off x="874713" y="2665413"/>
            <a:ext cx="7594600" cy="3503612"/>
          </a:xfrm>
          <a:prstGeom prst="rect">
            <a:avLst/>
          </a:prstGeom>
          <a:solidFill>
            <a:srgbClr val="FFFFFF"/>
          </a:solidFill>
          <a:ln w="9525">
            <a:noFill/>
            <a:miter lim="800000"/>
            <a:headEnd/>
            <a:tailEnd/>
          </a:ln>
          <a:effectLst/>
        </p:spPr>
        <p:txBody>
          <a:bodyPr/>
          <a:lstStyle/>
          <a:p>
            <a:pPr eaLnBrk="0" hangingPunct="0"/>
            <a:r>
              <a:rPr kumimoji="0" lang="en-US" altLang="zh-TW" sz="1800"/>
              <a:t>#include&lt;stdio.h&gt;</a:t>
            </a:r>
          </a:p>
          <a:p>
            <a:pPr eaLnBrk="0" hangingPunct="0"/>
            <a:r>
              <a:rPr kumimoji="0" lang="en-US" altLang="zh-TW" sz="1800"/>
              <a:t>main()</a:t>
            </a:r>
          </a:p>
          <a:p>
            <a:pPr eaLnBrk="0" hangingPunct="0"/>
            <a:r>
              <a:rPr kumimoji="0" lang="en-US" altLang="zh-TW" sz="1800"/>
              <a:t>{</a:t>
            </a:r>
          </a:p>
          <a:p>
            <a:pPr eaLnBrk="0" hangingPunct="0"/>
            <a:r>
              <a:rPr kumimoji="0" lang="en-US" altLang="zh-TW" sz="1800"/>
              <a:t>   auto int i;</a:t>
            </a:r>
          </a:p>
          <a:p>
            <a:pPr eaLnBrk="0" hangingPunct="0"/>
            <a:r>
              <a:rPr kumimoji="0" lang="en-US" altLang="zh-TW" sz="1800"/>
              <a:t>         .</a:t>
            </a:r>
          </a:p>
          <a:p>
            <a:pPr eaLnBrk="0" hangingPunct="0"/>
            <a:r>
              <a:rPr kumimoji="0" lang="en-US" altLang="zh-TW" sz="1800"/>
              <a:t>   {         </a:t>
            </a:r>
          </a:p>
          <a:p>
            <a:pPr eaLnBrk="0" hangingPunct="0"/>
            <a:r>
              <a:rPr kumimoji="0" lang="en-US" altLang="zh-TW" sz="1800"/>
              <a:t>      auto int j;</a:t>
            </a:r>
          </a:p>
          <a:p>
            <a:pPr eaLnBrk="0" hangingPunct="0"/>
            <a:r>
              <a:rPr kumimoji="0" lang="en-US" altLang="zh-TW" sz="1800"/>
              <a:t>          .                        </a:t>
            </a:r>
            <a:r>
              <a:rPr kumimoji="0" lang="zh-TW" altLang="en-US" sz="1800">
                <a:ea typeface="標楷體" pitchFamily="65" charset="-120"/>
              </a:rPr>
              <a:t>變數</a:t>
            </a:r>
            <a:r>
              <a:rPr kumimoji="0" lang="en-US" altLang="zh-TW" sz="1800">
                <a:ea typeface="標楷體" pitchFamily="65" charset="-120"/>
              </a:rPr>
              <a:t>j             </a:t>
            </a:r>
            <a:r>
              <a:rPr kumimoji="0" lang="zh-TW" altLang="en-US" sz="1800">
                <a:ea typeface="標楷體" pitchFamily="65" charset="-120"/>
              </a:rPr>
              <a:t>變數</a:t>
            </a:r>
            <a:r>
              <a:rPr kumimoji="0" lang="en-US" altLang="zh-TW" sz="1800">
                <a:ea typeface="標楷體" pitchFamily="65" charset="-120"/>
              </a:rPr>
              <a:t>i</a:t>
            </a:r>
          </a:p>
          <a:p>
            <a:pPr eaLnBrk="0" hangingPunct="0"/>
            <a:r>
              <a:rPr kumimoji="0" lang="en-US" altLang="zh-TW" sz="1800"/>
              <a:t>          . </a:t>
            </a:r>
            <a:r>
              <a:rPr kumimoji="0" lang="en-US" altLang="zh-TW" sz="1800">
                <a:ea typeface="標楷體" pitchFamily="65" charset="-120"/>
              </a:rPr>
              <a:t>                        </a:t>
            </a:r>
            <a:r>
              <a:rPr kumimoji="0" lang="zh-TW" altLang="en-US" sz="1800">
                <a:ea typeface="標楷體" pitchFamily="65" charset="-120"/>
              </a:rPr>
              <a:t>可見度           可見度</a:t>
            </a:r>
            <a:r>
              <a:rPr kumimoji="0" lang="zh-TW" altLang="en-US" sz="1800"/>
              <a:t>      </a:t>
            </a:r>
          </a:p>
          <a:p>
            <a:pPr eaLnBrk="0" hangingPunct="0"/>
            <a:r>
              <a:rPr kumimoji="0" lang="zh-TW" altLang="en-US" sz="1800"/>
              <a:t>    </a:t>
            </a:r>
            <a:r>
              <a:rPr kumimoji="0" lang="en-US" altLang="zh-TW" sz="1800"/>
              <a:t>}</a:t>
            </a:r>
          </a:p>
          <a:p>
            <a:pPr eaLnBrk="0" hangingPunct="0"/>
            <a:r>
              <a:rPr kumimoji="0" lang="en-US" altLang="zh-TW" sz="1800"/>
              <a:t>          .</a:t>
            </a:r>
          </a:p>
          <a:p>
            <a:pPr eaLnBrk="0" hangingPunct="0"/>
            <a:r>
              <a:rPr kumimoji="0" lang="en-US" altLang="zh-TW" sz="1800"/>
              <a:t>}</a:t>
            </a:r>
          </a:p>
        </p:txBody>
      </p:sp>
      <p:sp>
        <p:nvSpPr>
          <p:cNvPr id="229381" name="AutoShape 5"/>
          <p:cNvSpPr>
            <a:spLocks/>
          </p:cNvSpPr>
          <p:nvPr/>
        </p:nvSpPr>
        <p:spPr bwMode="auto">
          <a:xfrm>
            <a:off x="2398713" y="4418013"/>
            <a:ext cx="236537" cy="1163637"/>
          </a:xfrm>
          <a:prstGeom prst="rightBracket">
            <a:avLst>
              <a:gd name="adj" fmla="val 40996"/>
            </a:avLst>
          </a:prstGeom>
          <a:noFill/>
          <a:ln w="15875">
            <a:solidFill>
              <a:schemeClr val="tx1"/>
            </a:solidFill>
            <a:round/>
            <a:headEnd/>
            <a:tailEnd/>
          </a:ln>
          <a:effectLst/>
        </p:spPr>
        <p:txBody>
          <a:bodyPr wrap="none" anchor="ctr"/>
          <a:lstStyle/>
          <a:p>
            <a:endParaRPr lang="zh-TW" altLang="en-US"/>
          </a:p>
        </p:txBody>
      </p:sp>
      <p:sp>
        <p:nvSpPr>
          <p:cNvPr id="229382" name="AutoShape 6"/>
          <p:cNvSpPr>
            <a:spLocks/>
          </p:cNvSpPr>
          <p:nvPr/>
        </p:nvSpPr>
        <p:spPr bwMode="auto">
          <a:xfrm>
            <a:off x="3584575" y="3670300"/>
            <a:ext cx="238125" cy="2409825"/>
          </a:xfrm>
          <a:prstGeom prst="rightBracket">
            <a:avLst>
              <a:gd name="adj" fmla="val 84333"/>
            </a:avLst>
          </a:prstGeom>
          <a:noFill/>
          <a:ln w="15875">
            <a:solidFill>
              <a:schemeClr val="tx1"/>
            </a:solidFill>
            <a:round/>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D032335E-E8A3-4E77-B14B-981D041E0638}" type="slidenum">
              <a:rPr lang="en-US" altLang="zh-TW"/>
              <a:pPr/>
              <a:t>163</a:t>
            </a:fld>
            <a:endParaRPr lang="en-US" altLang="zh-TW"/>
          </a:p>
        </p:txBody>
      </p:sp>
      <p:sp>
        <p:nvSpPr>
          <p:cNvPr id="230402" name="Rectangle 2"/>
          <p:cNvSpPr>
            <a:spLocks noGrp="1" noChangeArrowheads="1"/>
          </p:cNvSpPr>
          <p:nvPr>
            <p:ph type="title"/>
          </p:nvPr>
        </p:nvSpPr>
        <p:spPr>
          <a:xfrm>
            <a:off x="838200" y="609600"/>
            <a:ext cx="7620000" cy="850900"/>
          </a:xfrm>
        </p:spPr>
        <p:txBody>
          <a:bodyPr/>
          <a:lstStyle/>
          <a:p>
            <a:r>
              <a:rPr lang="zh-TW" altLang="en-US" sz="3600"/>
              <a:t>靜態</a:t>
            </a:r>
            <a:r>
              <a:rPr lang="en-US" altLang="zh-TW" sz="3600"/>
              <a:t>(static)</a:t>
            </a:r>
            <a:r>
              <a:rPr lang="zh-TW" altLang="en-US" sz="3600"/>
              <a:t>變數</a:t>
            </a:r>
          </a:p>
        </p:txBody>
      </p:sp>
      <p:sp>
        <p:nvSpPr>
          <p:cNvPr id="230403" name="Rectangle 3"/>
          <p:cNvSpPr>
            <a:spLocks noGrp="1" noChangeArrowheads="1"/>
          </p:cNvSpPr>
          <p:nvPr>
            <p:ph type="body" idx="1"/>
          </p:nvPr>
        </p:nvSpPr>
        <p:spPr>
          <a:xfrm>
            <a:off x="617538" y="1447800"/>
            <a:ext cx="7772400" cy="4248150"/>
          </a:xfrm>
        </p:spPr>
        <p:txBody>
          <a:bodyPr/>
          <a:lstStyle/>
          <a:p>
            <a:pPr marL="277813" indent="-277813" algn="just">
              <a:buClr>
                <a:schemeClr val="tx1"/>
              </a:buClr>
            </a:pPr>
            <a:r>
              <a:rPr lang="zh-TW" altLang="en-US" sz="2400">
                <a:solidFill>
                  <a:srgbClr val="FF0000"/>
                </a:solidFill>
              </a:rPr>
              <a:t>內部靜態</a:t>
            </a:r>
            <a:r>
              <a:rPr lang="en-US" altLang="zh-TW" sz="2400">
                <a:solidFill>
                  <a:srgbClr val="FF0000"/>
                </a:solidFill>
              </a:rPr>
              <a:t>(static auto)</a:t>
            </a:r>
            <a:r>
              <a:rPr lang="zh-TW" altLang="en-US" sz="2400">
                <a:solidFill>
                  <a:srgbClr val="FF0000"/>
                </a:solidFill>
              </a:rPr>
              <a:t>變數</a:t>
            </a:r>
          </a:p>
          <a:p>
            <a:pPr marL="468313" lvl="1" indent="0" algn="just">
              <a:buFontTx/>
              <a:buNone/>
            </a:pPr>
            <a:r>
              <a:rPr lang="zh-TW" altLang="en-US" sz="2400"/>
              <a:t>內部靜態變數是屬於</a:t>
            </a:r>
            <a:r>
              <a:rPr lang="zh-TW" altLang="en-US" sz="2400">
                <a:solidFill>
                  <a:srgbClr val="0000FF"/>
                </a:solidFill>
              </a:rPr>
              <a:t>區域變數</a:t>
            </a:r>
            <a:r>
              <a:rPr lang="en-US" altLang="zh-TW" sz="2400"/>
              <a:t>(local variable)</a:t>
            </a:r>
            <a:r>
              <a:rPr lang="zh-TW" altLang="en-US" sz="2400"/>
              <a:t>。</a:t>
            </a:r>
          </a:p>
          <a:p>
            <a:pPr marL="277813" indent="-277813" algn="just">
              <a:buClr>
                <a:schemeClr val="tx1"/>
              </a:buClr>
            </a:pPr>
            <a:r>
              <a:rPr lang="zh-TW" altLang="en-US" sz="2400">
                <a:solidFill>
                  <a:srgbClr val="FF0000"/>
                </a:solidFill>
              </a:rPr>
              <a:t>外部靜態</a:t>
            </a:r>
            <a:r>
              <a:rPr lang="en-US" altLang="zh-TW" sz="2400">
                <a:solidFill>
                  <a:srgbClr val="FF0000"/>
                </a:solidFill>
              </a:rPr>
              <a:t>(static external)</a:t>
            </a:r>
            <a:r>
              <a:rPr lang="zh-TW" altLang="en-US" sz="2400">
                <a:solidFill>
                  <a:srgbClr val="FF0000"/>
                </a:solidFill>
              </a:rPr>
              <a:t>變數</a:t>
            </a:r>
          </a:p>
          <a:p>
            <a:pPr marL="468313" lvl="1" indent="0" algn="just">
              <a:buFontTx/>
              <a:buNone/>
            </a:pPr>
            <a:r>
              <a:rPr lang="zh-TW" altLang="en-US" sz="2400"/>
              <a:t>外部靜態變數是屬於</a:t>
            </a:r>
            <a:r>
              <a:rPr lang="zh-TW" altLang="en-US" sz="2400">
                <a:solidFill>
                  <a:srgbClr val="0000FF"/>
                </a:solidFill>
              </a:rPr>
              <a:t>全域變數</a:t>
            </a:r>
            <a:r>
              <a:rPr lang="en-US" altLang="zh-TW" sz="2400"/>
              <a:t>(global variable)</a:t>
            </a:r>
            <a:r>
              <a:rPr lang="zh-TW" altLang="en-US" sz="2400"/>
              <a:t>。</a:t>
            </a:r>
            <a:endParaRPr lang="zh-TW" altLang="en-US" sz="2000"/>
          </a:p>
        </p:txBody>
      </p:sp>
      <p:sp>
        <p:nvSpPr>
          <p:cNvPr id="230404" name="Text Box 4"/>
          <p:cNvSpPr txBox="1">
            <a:spLocks noChangeArrowheads="1"/>
          </p:cNvSpPr>
          <p:nvPr/>
        </p:nvSpPr>
        <p:spPr bwMode="auto">
          <a:xfrm>
            <a:off x="1236663" y="3513138"/>
            <a:ext cx="7223769" cy="2398712"/>
          </a:xfrm>
          <a:prstGeom prst="rect">
            <a:avLst/>
          </a:prstGeom>
          <a:solidFill>
            <a:srgbClr val="FFFFFF"/>
          </a:solidFill>
          <a:ln w="9525">
            <a:noFill/>
            <a:miter lim="800000"/>
            <a:headEnd/>
            <a:tailEnd/>
          </a:ln>
          <a:effectLst/>
        </p:spPr>
        <p:txBody>
          <a:bodyPr/>
          <a:lstStyle/>
          <a:p>
            <a:pPr eaLnBrk="0" hangingPunct="0"/>
            <a:r>
              <a:rPr kumimoji="0" lang="en-US" altLang="zh-TW" sz="1800" dirty="0">
                <a:ea typeface="標楷體" pitchFamily="65" charset="-120"/>
              </a:rPr>
              <a:t>    static </a:t>
            </a:r>
            <a:r>
              <a:rPr kumimoji="0" lang="en-US" altLang="zh-TW" sz="1800" dirty="0" err="1">
                <a:ea typeface="標楷體" pitchFamily="65" charset="-120"/>
              </a:rPr>
              <a:t>int</a:t>
            </a:r>
            <a:r>
              <a:rPr kumimoji="0" lang="en-US" altLang="zh-TW" sz="1800" dirty="0">
                <a:ea typeface="標楷體" pitchFamily="65" charset="-120"/>
              </a:rPr>
              <a:t> x;         </a:t>
            </a:r>
            <a:r>
              <a:rPr kumimoji="0" lang="en-US" altLang="zh-TW" sz="1800" dirty="0" smtClean="0">
                <a:ea typeface="標楷體" pitchFamily="65" charset="-120"/>
              </a:rPr>
              <a:t>/* </a:t>
            </a:r>
            <a:r>
              <a:rPr kumimoji="0" lang="zh-TW" altLang="en-US" sz="1800" dirty="0">
                <a:ea typeface="標楷體" pitchFamily="65" charset="-120"/>
              </a:rPr>
              <a:t>外部靜態變數 *</a:t>
            </a:r>
            <a:r>
              <a:rPr kumimoji="0" lang="en-US" altLang="zh-TW" sz="1800" dirty="0">
                <a:ea typeface="標楷體" pitchFamily="65" charset="-120"/>
              </a:rPr>
              <a:t>/                    </a:t>
            </a:r>
            <a:endParaRPr kumimoji="0" lang="en-US" altLang="zh-TW" sz="1800" dirty="0"/>
          </a:p>
          <a:p>
            <a:pPr eaLnBrk="0" hangingPunct="0"/>
            <a:r>
              <a:rPr kumimoji="0" lang="zh-TW" altLang="en-US" sz="1800" dirty="0">
                <a:ea typeface="標楷體" pitchFamily="65" charset="-120"/>
              </a:rPr>
              <a:t>　</a:t>
            </a:r>
            <a:r>
              <a:rPr kumimoji="0" lang="en-US" altLang="zh-TW" sz="1800" dirty="0">
                <a:ea typeface="標楷體" pitchFamily="65" charset="-120"/>
              </a:rPr>
              <a:t>main</a:t>
            </a:r>
            <a:r>
              <a:rPr kumimoji="0" lang="en-US" altLang="zh-TW" sz="1800" dirty="0" smtClean="0">
                <a:ea typeface="標楷體" pitchFamily="65" charset="-120"/>
              </a:rPr>
              <a:t>(){</a:t>
            </a:r>
            <a:endParaRPr kumimoji="0" lang="en-US" altLang="zh-TW" sz="1800" dirty="0"/>
          </a:p>
          <a:p>
            <a:pPr eaLnBrk="0" hangingPunct="0"/>
            <a:endParaRPr kumimoji="0" lang="en-US" altLang="zh-TW" sz="1800" dirty="0" smtClean="0">
              <a:ea typeface="標楷體" pitchFamily="65" charset="-120"/>
            </a:endParaRPr>
          </a:p>
          <a:p>
            <a:pPr eaLnBrk="0" hangingPunct="0"/>
            <a:r>
              <a:rPr kumimoji="0" lang="zh-TW" altLang="en-US" sz="1800" dirty="0">
                <a:ea typeface="標楷體" pitchFamily="65" charset="-120"/>
              </a:rPr>
              <a:t>　   </a:t>
            </a:r>
            <a:r>
              <a:rPr kumimoji="0" lang="en-US" altLang="zh-TW" sz="1800" dirty="0">
                <a:ea typeface="標楷體" pitchFamily="65" charset="-120"/>
              </a:rPr>
              <a:t>static </a:t>
            </a:r>
            <a:r>
              <a:rPr kumimoji="0" lang="en-US" altLang="zh-TW" sz="1800" dirty="0" err="1">
                <a:ea typeface="標楷體" pitchFamily="65" charset="-120"/>
              </a:rPr>
              <a:t>int</a:t>
            </a:r>
            <a:r>
              <a:rPr kumimoji="0" lang="en-US" altLang="zh-TW" sz="1800" dirty="0">
                <a:ea typeface="標楷體" pitchFamily="65" charset="-120"/>
              </a:rPr>
              <a:t> y;      /* </a:t>
            </a:r>
            <a:r>
              <a:rPr kumimoji="0" lang="zh-TW" altLang="en-US" sz="1800" dirty="0">
                <a:ea typeface="標楷體" pitchFamily="65" charset="-120"/>
              </a:rPr>
              <a:t>內部靜態變數 *</a:t>
            </a:r>
            <a:r>
              <a:rPr kumimoji="0" lang="en-US" altLang="zh-TW" sz="1800" dirty="0">
                <a:ea typeface="標楷體" pitchFamily="65" charset="-120"/>
              </a:rPr>
              <a:t>/                         </a:t>
            </a:r>
            <a:r>
              <a:rPr kumimoji="0" lang="zh-TW" altLang="en-US" sz="1800" dirty="0">
                <a:ea typeface="標楷體" pitchFamily="65" charset="-120"/>
              </a:rPr>
              <a:t>變數</a:t>
            </a:r>
            <a:r>
              <a:rPr kumimoji="0" lang="en-US" altLang="zh-TW" sz="1800" dirty="0">
                <a:ea typeface="標楷體" pitchFamily="65" charset="-120"/>
              </a:rPr>
              <a:t>x</a:t>
            </a:r>
            <a:endParaRPr kumimoji="0" lang="en-US" altLang="zh-TW" sz="1800" dirty="0"/>
          </a:p>
          <a:p>
            <a:pPr eaLnBrk="0" hangingPunct="0"/>
            <a:r>
              <a:rPr kumimoji="0" lang="en-US" altLang="zh-TW" sz="1800" dirty="0"/>
              <a:t>         </a:t>
            </a:r>
            <a:r>
              <a:rPr kumimoji="0" lang="zh-TW" altLang="en-US" sz="1800" dirty="0"/>
              <a:t>．                                                                           </a:t>
            </a:r>
            <a:r>
              <a:rPr kumimoji="0" lang="zh-TW" altLang="en-US" sz="1800" dirty="0">
                <a:ea typeface="標楷體" pitchFamily="65" charset="-120"/>
              </a:rPr>
              <a:t>可見度</a:t>
            </a:r>
            <a:r>
              <a:rPr kumimoji="0" lang="en-US" altLang="zh-TW" sz="1800" dirty="0">
                <a:ea typeface="標楷體" pitchFamily="65" charset="-120"/>
              </a:rPr>
              <a:t>(</a:t>
            </a:r>
            <a:r>
              <a:rPr kumimoji="0" lang="zh-TW" altLang="en-US" sz="1800" dirty="0">
                <a:ea typeface="標楷體" pitchFamily="65" charset="-120"/>
              </a:rPr>
              <a:t>整個程式</a:t>
            </a:r>
            <a:r>
              <a:rPr kumimoji="0" lang="en-US" altLang="zh-TW" sz="1800" dirty="0">
                <a:ea typeface="標楷體" pitchFamily="65" charset="-120"/>
              </a:rPr>
              <a:t>)</a:t>
            </a:r>
            <a:endParaRPr kumimoji="0" lang="en-US" altLang="zh-TW" sz="1800" dirty="0"/>
          </a:p>
          <a:p>
            <a:pPr eaLnBrk="0" hangingPunct="0"/>
            <a:r>
              <a:rPr kumimoji="0" lang="zh-TW" altLang="en-US" sz="1800" dirty="0">
                <a:ea typeface="標楷體" pitchFamily="65" charset="-120"/>
              </a:rPr>
              <a:t>　　 </a:t>
            </a:r>
            <a:r>
              <a:rPr kumimoji="0" lang="zh-TW" altLang="en-US" sz="1800" dirty="0"/>
              <a:t>．                                                        </a:t>
            </a:r>
            <a:r>
              <a:rPr kumimoji="0" lang="zh-TW" altLang="en-US" sz="1800" dirty="0">
                <a:ea typeface="標楷體" pitchFamily="65" charset="-120"/>
              </a:rPr>
              <a:t> 變數</a:t>
            </a:r>
            <a:r>
              <a:rPr kumimoji="0" lang="en-US" altLang="zh-TW" sz="1800" dirty="0">
                <a:ea typeface="標楷體" pitchFamily="65" charset="-120"/>
              </a:rPr>
              <a:t>y                </a:t>
            </a:r>
            <a:endParaRPr kumimoji="0" lang="en-US" altLang="zh-TW" sz="1800" dirty="0"/>
          </a:p>
          <a:p>
            <a:pPr eaLnBrk="0" hangingPunct="0"/>
            <a:r>
              <a:rPr kumimoji="0" lang="en-US" altLang="zh-TW" sz="1800" dirty="0"/>
              <a:t>         </a:t>
            </a:r>
            <a:r>
              <a:rPr kumimoji="0" lang="zh-TW" altLang="en-US" sz="1800" dirty="0"/>
              <a:t>．</a:t>
            </a:r>
            <a:r>
              <a:rPr kumimoji="0" lang="zh-TW" altLang="en-US" sz="1800" dirty="0">
                <a:ea typeface="標楷體" pitchFamily="65" charset="-120"/>
              </a:rPr>
              <a:t>                                                         可見度     </a:t>
            </a:r>
            <a:endParaRPr kumimoji="0" lang="zh-TW" altLang="en-US" sz="1800" dirty="0"/>
          </a:p>
          <a:p>
            <a:pPr eaLnBrk="0" hangingPunct="0"/>
            <a:r>
              <a:rPr kumimoji="0" lang="zh-TW" altLang="en-US" sz="1800" dirty="0">
                <a:ea typeface="標楷體" pitchFamily="65" charset="-120"/>
              </a:rPr>
              <a:t>     </a:t>
            </a:r>
            <a:r>
              <a:rPr kumimoji="0" lang="en-US" altLang="zh-TW" sz="1800" dirty="0">
                <a:ea typeface="標楷體" pitchFamily="65" charset="-120"/>
              </a:rPr>
              <a:t>}</a:t>
            </a:r>
            <a:endParaRPr kumimoji="0" lang="en-US" altLang="zh-TW" sz="1800" dirty="0"/>
          </a:p>
        </p:txBody>
      </p:sp>
      <p:sp>
        <p:nvSpPr>
          <p:cNvPr id="230405" name="AutoShape 5"/>
          <p:cNvSpPr>
            <a:spLocks/>
          </p:cNvSpPr>
          <p:nvPr/>
        </p:nvSpPr>
        <p:spPr bwMode="auto">
          <a:xfrm>
            <a:off x="5056188" y="4443413"/>
            <a:ext cx="152400" cy="1219200"/>
          </a:xfrm>
          <a:prstGeom prst="rightBracket">
            <a:avLst>
              <a:gd name="adj" fmla="val 66667"/>
            </a:avLst>
          </a:prstGeom>
          <a:noFill/>
          <a:ln w="15875">
            <a:solidFill>
              <a:schemeClr val="tx1"/>
            </a:solidFill>
            <a:round/>
            <a:headEnd/>
            <a:tailEnd/>
          </a:ln>
          <a:effectLst/>
        </p:spPr>
        <p:txBody>
          <a:bodyPr wrap="none" anchor="ctr"/>
          <a:lstStyle/>
          <a:p>
            <a:endParaRPr lang="zh-TW" altLang="en-US"/>
          </a:p>
        </p:txBody>
      </p:sp>
      <p:sp>
        <p:nvSpPr>
          <p:cNvPr id="230406" name="AutoShape 6"/>
          <p:cNvSpPr>
            <a:spLocks/>
          </p:cNvSpPr>
          <p:nvPr/>
        </p:nvSpPr>
        <p:spPr bwMode="auto">
          <a:xfrm>
            <a:off x="6032500" y="3667125"/>
            <a:ext cx="268288" cy="2112963"/>
          </a:xfrm>
          <a:prstGeom prst="rightBracket">
            <a:avLst>
              <a:gd name="adj" fmla="val 65631"/>
            </a:avLst>
          </a:prstGeom>
          <a:noFill/>
          <a:ln w="15875">
            <a:solidFill>
              <a:schemeClr val="tx1"/>
            </a:solidFill>
            <a:round/>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02A4AA43-0828-4865-9EF8-441BD2E95FC5}" type="slidenum">
              <a:rPr lang="en-US" altLang="zh-TW"/>
              <a:pPr/>
              <a:t>164</a:t>
            </a:fld>
            <a:endParaRPr lang="en-US" altLang="zh-TW"/>
          </a:p>
        </p:txBody>
      </p:sp>
      <p:sp>
        <p:nvSpPr>
          <p:cNvPr id="231426" name="Rectangle 2"/>
          <p:cNvSpPr>
            <a:spLocks noGrp="1" noChangeArrowheads="1"/>
          </p:cNvSpPr>
          <p:nvPr>
            <p:ph type="title"/>
          </p:nvPr>
        </p:nvSpPr>
        <p:spPr>
          <a:xfrm>
            <a:off x="838200" y="304800"/>
            <a:ext cx="7620000" cy="849313"/>
          </a:xfrm>
        </p:spPr>
        <p:txBody>
          <a:bodyPr/>
          <a:lstStyle/>
          <a:p>
            <a:r>
              <a:rPr lang="en-US" altLang="zh-TW" sz="4000"/>
              <a:t>Ch7_12 </a:t>
            </a:r>
            <a:r>
              <a:rPr lang="zh-TW" altLang="en-US" b="1"/>
              <a:t>全域變數與區域變數</a:t>
            </a:r>
          </a:p>
        </p:txBody>
      </p:sp>
      <p:sp>
        <p:nvSpPr>
          <p:cNvPr id="231429" name="Rectangle 5"/>
          <p:cNvSpPr>
            <a:spLocks noChangeArrowheads="1"/>
          </p:cNvSpPr>
          <p:nvPr/>
        </p:nvSpPr>
        <p:spPr bwMode="auto">
          <a:xfrm>
            <a:off x="4716016" y="1268760"/>
            <a:ext cx="4038600" cy="1197496"/>
          </a:xfrm>
          <a:prstGeom prst="rect">
            <a:avLst/>
          </a:prstGeom>
          <a:solidFill>
            <a:srgbClr val="FFFFFF"/>
          </a:solidFill>
          <a:ln w="9525">
            <a:solidFill>
              <a:schemeClr val="tx1"/>
            </a:solidFill>
            <a:miter lim="800000"/>
            <a:headEnd/>
            <a:tailEnd/>
          </a:ln>
          <a:effectLst/>
        </p:spPr>
        <p:txBody>
          <a:bodyPr/>
          <a:lstStyle/>
          <a:p>
            <a:pPr marL="342900" indent="-342900">
              <a:spcBef>
                <a:spcPct val="20000"/>
              </a:spcBef>
            </a:pPr>
            <a:r>
              <a:rPr lang="en-US" altLang="zh-TW" sz="2000" dirty="0">
                <a:latin typeface="Arial" pitchFamily="34" charset="0"/>
                <a:ea typeface="標楷體" pitchFamily="65" charset="-120"/>
                <a:cs typeface="Arial" pitchFamily="34" charset="0"/>
              </a:rPr>
              <a:t>16  void function (void) {</a:t>
            </a:r>
            <a:endParaRPr lang="en-US" altLang="zh-TW" sz="2000" dirty="0">
              <a:latin typeface="Arial" pitchFamily="34" charset="0"/>
              <a:cs typeface="Arial" pitchFamily="34" charset="0"/>
            </a:endParaRPr>
          </a:p>
          <a:p>
            <a:pPr marL="342900" indent="-342900">
              <a:spcBef>
                <a:spcPct val="20000"/>
              </a:spcBef>
            </a:pPr>
            <a:r>
              <a:rPr lang="en-US" altLang="zh-TW" sz="2000" dirty="0">
                <a:latin typeface="Arial" pitchFamily="34" charset="0"/>
                <a:ea typeface="標楷體" pitchFamily="65" charset="-120"/>
                <a:cs typeface="Arial" pitchFamily="34" charset="0"/>
              </a:rPr>
              <a:t>18	  </a:t>
            </a:r>
            <a:r>
              <a:rPr lang="en-US" altLang="zh-TW" sz="2000" dirty="0" err="1">
                <a:latin typeface="Arial" pitchFamily="34" charset="0"/>
                <a:ea typeface="標楷體" pitchFamily="65" charset="-120"/>
                <a:cs typeface="Arial" pitchFamily="34" charset="0"/>
              </a:rPr>
              <a:t>printf</a:t>
            </a:r>
            <a:r>
              <a:rPr lang="en-US" altLang="zh-TW" sz="2000" dirty="0">
                <a:latin typeface="Arial" pitchFamily="34" charset="0"/>
                <a:ea typeface="標楷體" pitchFamily="65" charset="-120"/>
                <a:cs typeface="Arial" pitchFamily="34" charset="0"/>
              </a:rPr>
              <a:t>("</a:t>
            </a:r>
            <a:r>
              <a:rPr lang="zh-TW" altLang="en-US" sz="2000" dirty="0">
                <a:latin typeface="Arial" pitchFamily="34" charset="0"/>
                <a:ea typeface="標楷體" pitchFamily="65" charset="-120"/>
                <a:cs typeface="Arial" pitchFamily="34" charset="0"/>
              </a:rPr>
              <a:t>全域變數</a:t>
            </a:r>
            <a:r>
              <a:rPr lang="en-US" altLang="zh-TW" sz="2000" dirty="0">
                <a:latin typeface="Arial" pitchFamily="34" charset="0"/>
                <a:ea typeface="標楷體" pitchFamily="65" charset="-120"/>
                <a:cs typeface="Arial" pitchFamily="34" charset="0"/>
              </a:rPr>
              <a:t>x = %</a:t>
            </a:r>
            <a:r>
              <a:rPr lang="en-US" altLang="zh-TW" sz="2000" dirty="0" err="1">
                <a:latin typeface="Arial" pitchFamily="34" charset="0"/>
                <a:ea typeface="標楷體" pitchFamily="65" charset="-120"/>
                <a:cs typeface="Arial" pitchFamily="34" charset="0"/>
              </a:rPr>
              <a:t>i</a:t>
            </a:r>
            <a:r>
              <a:rPr lang="en-US" altLang="zh-TW" sz="2000" dirty="0">
                <a:latin typeface="Arial" pitchFamily="34" charset="0"/>
                <a:ea typeface="標楷體" pitchFamily="65" charset="-120"/>
                <a:cs typeface="Arial" pitchFamily="34" charset="0"/>
              </a:rPr>
              <a:t>\n", x);</a:t>
            </a:r>
            <a:endParaRPr lang="en-US" altLang="zh-TW" sz="2000" dirty="0">
              <a:latin typeface="Arial" pitchFamily="34" charset="0"/>
              <a:cs typeface="Arial" pitchFamily="34" charset="0"/>
            </a:endParaRPr>
          </a:p>
          <a:p>
            <a:pPr marL="342900" indent="-342900">
              <a:spcBef>
                <a:spcPct val="20000"/>
              </a:spcBef>
            </a:pPr>
            <a:r>
              <a:rPr lang="en-US" altLang="zh-TW" sz="2000" dirty="0">
                <a:latin typeface="Arial" pitchFamily="34" charset="0"/>
                <a:ea typeface="標楷體" pitchFamily="65" charset="-120"/>
                <a:cs typeface="Arial" pitchFamily="34" charset="0"/>
              </a:rPr>
              <a:t>19  } </a:t>
            </a:r>
          </a:p>
        </p:txBody>
      </p:sp>
      <p:sp>
        <p:nvSpPr>
          <p:cNvPr id="231430" name="Text Box 6"/>
          <p:cNvSpPr txBox="1">
            <a:spLocks noChangeArrowheads="1"/>
          </p:cNvSpPr>
          <p:nvPr/>
        </p:nvSpPr>
        <p:spPr bwMode="auto">
          <a:xfrm>
            <a:off x="5580112" y="2852936"/>
            <a:ext cx="3070225" cy="3170099"/>
          </a:xfrm>
          <a:prstGeom prst="rect">
            <a:avLst/>
          </a:prstGeom>
          <a:solidFill>
            <a:srgbClr val="FFFFFF"/>
          </a:solidFill>
          <a:ln w="9525">
            <a:solidFill>
              <a:schemeClr val="tx1"/>
            </a:solidFill>
            <a:miter lim="800000"/>
            <a:headEnd/>
            <a:tailEnd/>
          </a:ln>
          <a:effectLst/>
        </p:spPr>
        <p:txBody>
          <a:bodyPr>
            <a:spAutoFit/>
          </a:bodyPr>
          <a:lstStyle/>
          <a:p>
            <a:pPr>
              <a:spcBef>
                <a:spcPct val="50000"/>
              </a:spcBef>
            </a:pPr>
            <a:r>
              <a:rPr lang="zh-TW" altLang="en-US" sz="2000" dirty="0">
                <a:latin typeface="Verdana" pitchFamily="34" charset="0"/>
                <a:ea typeface="標楷體" pitchFamily="65" charset="-120"/>
              </a:rPr>
              <a:t>外在區域變數	</a:t>
            </a:r>
            <a:r>
              <a:rPr lang="en-US" altLang="zh-TW" sz="2000" dirty="0">
                <a:latin typeface="Verdana" pitchFamily="34" charset="0"/>
                <a:ea typeface="標楷體" pitchFamily="65" charset="-120"/>
              </a:rPr>
              <a:t>x = 3</a:t>
            </a:r>
            <a:endParaRPr lang="en-US" altLang="zh-TW" sz="2000" dirty="0">
              <a:latin typeface="Verdana" pitchFamily="34" charset="0"/>
            </a:endParaRPr>
          </a:p>
          <a:p>
            <a:pPr>
              <a:spcBef>
                <a:spcPct val="50000"/>
              </a:spcBef>
            </a:pPr>
            <a:endParaRPr lang="en-US" altLang="zh-TW" sz="2000" dirty="0" smtClean="0">
              <a:latin typeface="Verdana" pitchFamily="34" charset="0"/>
              <a:ea typeface="標楷體" pitchFamily="65" charset="-120"/>
            </a:endParaRPr>
          </a:p>
          <a:p>
            <a:pPr>
              <a:spcBef>
                <a:spcPct val="50000"/>
              </a:spcBef>
            </a:pPr>
            <a:r>
              <a:rPr lang="zh-TW" altLang="en-US" sz="2000" dirty="0" smtClean="0">
                <a:latin typeface="Verdana" pitchFamily="34" charset="0"/>
                <a:ea typeface="標楷體" pitchFamily="65" charset="-120"/>
              </a:rPr>
              <a:t>內在</a:t>
            </a:r>
            <a:r>
              <a:rPr lang="zh-TW" altLang="en-US" sz="2000" dirty="0">
                <a:latin typeface="Verdana" pitchFamily="34" charset="0"/>
                <a:ea typeface="標楷體" pitchFamily="65" charset="-120"/>
              </a:rPr>
              <a:t>區域變數	</a:t>
            </a:r>
            <a:r>
              <a:rPr lang="en-US" altLang="zh-TW" sz="2000" dirty="0">
                <a:latin typeface="Verdana" pitchFamily="34" charset="0"/>
                <a:ea typeface="標楷體" pitchFamily="65" charset="-120"/>
              </a:rPr>
              <a:t>x = 10</a:t>
            </a:r>
            <a:endParaRPr lang="en-US" altLang="zh-TW" sz="2000" dirty="0">
              <a:latin typeface="Verdana" pitchFamily="34" charset="0"/>
            </a:endParaRPr>
          </a:p>
          <a:p>
            <a:pPr>
              <a:spcBef>
                <a:spcPct val="50000"/>
              </a:spcBef>
            </a:pPr>
            <a:endParaRPr lang="en-US" altLang="zh-TW" sz="2000" dirty="0" smtClean="0">
              <a:latin typeface="Verdana" pitchFamily="34" charset="0"/>
              <a:ea typeface="標楷體" pitchFamily="65" charset="-120"/>
            </a:endParaRPr>
          </a:p>
          <a:p>
            <a:pPr>
              <a:spcBef>
                <a:spcPct val="50000"/>
              </a:spcBef>
            </a:pPr>
            <a:r>
              <a:rPr lang="zh-TW" altLang="en-US" sz="2000" dirty="0" smtClean="0">
                <a:latin typeface="Verdana" pitchFamily="34" charset="0"/>
                <a:ea typeface="標楷體" pitchFamily="65" charset="-120"/>
              </a:rPr>
              <a:t>外在</a:t>
            </a:r>
            <a:r>
              <a:rPr lang="zh-TW" altLang="en-US" sz="2000" dirty="0">
                <a:latin typeface="Verdana" pitchFamily="34" charset="0"/>
                <a:ea typeface="標楷體" pitchFamily="65" charset="-120"/>
              </a:rPr>
              <a:t>區域變數	</a:t>
            </a:r>
            <a:r>
              <a:rPr lang="en-US" altLang="zh-TW" sz="2000" dirty="0">
                <a:latin typeface="Verdana" pitchFamily="34" charset="0"/>
                <a:ea typeface="標楷體" pitchFamily="65" charset="-120"/>
              </a:rPr>
              <a:t>x = 3</a:t>
            </a:r>
            <a:endParaRPr lang="en-US" altLang="zh-TW" sz="2000" dirty="0">
              <a:latin typeface="Verdana" pitchFamily="34" charset="0"/>
            </a:endParaRPr>
          </a:p>
          <a:p>
            <a:pPr>
              <a:spcBef>
                <a:spcPct val="50000"/>
              </a:spcBef>
            </a:pPr>
            <a:r>
              <a:rPr lang="zh-TW" altLang="en-US" sz="2000" dirty="0">
                <a:latin typeface="Verdana" pitchFamily="34" charset="0"/>
                <a:ea typeface="標楷體" pitchFamily="65" charset="-120"/>
              </a:rPr>
              <a:t>全域變數	</a:t>
            </a:r>
            <a:r>
              <a:rPr lang="en-US" altLang="zh-TW" sz="2000" dirty="0">
                <a:latin typeface="Verdana" pitchFamily="34" charset="0"/>
                <a:ea typeface="標楷體" pitchFamily="65" charset="-120"/>
              </a:rPr>
              <a:t>x = 1</a:t>
            </a:r>
            <a:endParaRPr lang="en-US" altLang="zh-TW" sz="2000" dirty="0">
              <a:latin typeface="Verdana" pitchFamily="34" charset="0"/>
            </a:endParaRPr>
          </a:p>
          <a:p>
            <a:pPr>
              <a:spcBef>
                <a:spcPct val="50000"/>
              </a:spcBef>
            </a:pPr>
            <a:r>
              <a:rPr lang="zh-TW" altLang="en-US" sz="2000" dirty="0">
                <a:latin typeface="Verdana" pitchFamily="34" charset="0"/>
                <a:ea typeface="標楷體" pitchFamily="65" charset="-120"/>
              </a:rPr>
              <a:t>區域變數	</a:t>
            </a:r>
            <a:r>
              <a:rPr lang="en-US" altLang="zh-TW" sz="2000" dirty="0">
                <a:latin typeface="Verdana" pitchFamily="34" charset="0"/>
                <a:ea typeface="標楷體" pitchFamily="65" charset="-120"/>
              </a:rPr>
              <a:t>x = 3</a:t>
            </a:r>
            <a:endParaRPr lang="en-US" altLang="zh-TW" sz="2000" dirty="0">
              <a:latin typeface="Verdana" pitchFamily="34" charset="0"/>
            </a:endParaRPr>
          </a:p>
        </p:txBody>
      </p:sp>
      <p:sp>
        <p:nvSpPr>
          <p:cNvPr id="231431" name="Text Box 7"/>
          <p:cNvSpPr txBox="1">
            <a:spLocks noChangeArrowheads="1"/>
          </p:cNvSpPr>
          <p:nvPr/>
        </p:nvSpPr>
        <p:spPr bwMode="auto">
          <a:xfrm>
            <a:off x="685800" y="1219200"/>
            <a:ext cx="5029200" cy="4770537"/>
          </a:xfrm>
          <a:prstGeom prst="rect">
            <a:avLst/>
          </a:prstGeom>
          <a:noFill/>
          <a:ln w="9525">
            <a:noFill/>
            <a:miter lim="800000"/>
            <a:headEnd/>
            <a:tailEnd/>
          </a:ln>
          <a:effectLst/>
        </p:spPr>
        <p:txBody>
          <a:bodyPr>
            <a:spAutoFit/>
          </a:bodyPr>
          <a:lstStyle/>
          <a:p>
            <a:pPr>
              <a:lnSpc>
                <a:spcPct val="90000"/>
              </a:lnSpc>
              <a:spcBef>
                <a:spcPct val="20000"/>
              </a:spcBef>
            </a:pPr>
            <a:r>
              <a:rPr lang="en-US" altLang="zh-TW" sz="2000" dirty="0">
                <a:latin typeface="Arial" pitchFamily="34" charset="0"/>
                <a:ea typeface="標楷體" pitchFamily="65" charset="-120"/>
                <a:cs typeface="Arial" pitchFamily="34" charset="0"/>
              </a:rPr>
              <a:t>1  #include&lt;</a:t>
            </a:r>
            <a:r>
              <a:rPr lang="en-US" altLang="zh-TW" sz="2000" dirty="0" err="1">
                <a:latin typeface="Arial" pitchFamily="34" charset="0"/>
                <a:ea typeface="標楷體" pitchFamily="65" charset="-120"/>
                <a:cs typeface="Arial" pitchFamily="34" charset="0"/>
              </a:rPr>
              <a:t>stdio.h</a:t>
            </a:r>
            <a:r>
              <a:rPr lang="en-US" altLang="zh-TW" sz="2000" dirty="0">
                <a:latin typeface="Arial" pitchFamily="34" charset="0"/>
                <a:ea typeface="標楷體" pitchFamily="65" charset="-120"/>
                <a:cs typeface="Arial" pitchFamily="34" charset="0"/>
              </a:rPr>
              <a:t>&gt;</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2  void function (void);</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3  static </a:t>
            </a:r>
            <a:r>
              <a:rPr lang="en-US" altLang="zh-TW" sz="2000" dirty="0" err="1">
                <a:latin typeface="Arial" pitchFamily="34" charset="0"/>
                <a:ea typeface="標楷體" pitchFamily="65" charset="-120"/>
                <a:cs typeface="Arial" pitchFamily="34" charset="0"/>
              </a:rPr>
              <a:t>int</a:t>
            </a:r>
            <a:r>
              <a:rPr lang="en-US" altLang="zh-TW" sz="2000" dirty="0">
                <a:latin typeface="Arial" pitchFamily="34" charset="0"/>
                <a:ea typeface="標楷體" pitchFamily="65" charset="-120"/>
                <a:cs typeface="Arial" pitchFamily="34" charset="0"/>
              </a:rPr>
              <a:t> x = 1;</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4  main(){</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6      static </a:t>
            </a:r>
            <a:r>
              <a:rPr lang="en-US" altLang="zh-TW" sz="2000" dirty="0" err="1">
                <a:latin typeface="Arial" pitchFamily="34" charset="0"/>
                <a:ea typeface="標楷體" pitchFamily="65" charset="-120"/>
                <a:cs typeface="Arial" pitchFamily="34" charset="0"/>
              </a:rPr>
              <a:t>int</a:t>
            </a:r>
            <a:r>
              <a:rPr lang="en-US" altLang="zh-TW" sz="2000" dirty="0">
                <a:latin typeface="Arial" pitchFamily="34" charset="0"/>
                <a:ea typeface="標楷體" pitchFamily="65" charset="-120"/>
                <a:cs typeface="Arial" pitchFamily="34" charset="0"/>
              </a:rPr>
              <a:t> x = 3;</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7      </a:t>
            </a:r>
            <a:r>
              <a:rPr lang="en-US" altLang="zh-TW" sz="2000" dirty="0" err="1">
                <a:latin typeface="Arial" pitchFamily="34" charset="0"/>
                <a:ea typeface="標楷體" pitchFamily="65" charset="-120"/>
                <a:cs typeface="Arial" pitchFamily="34" charset="0"/>
              </a:rPr>
              <a:t>printf</a:t>
            </a:r>
            <a:r>
              <a:rPr lang="en-US" altLang="zh-TW" sz="2000" dirty="0">
                <a:latin typeface="Arial" pitchFamily="34" charset="0"/>
                <a:ea typeface="標楷體" pitchFamily="65" charset="-120"/>
                <a:cs typeface="Arial" pitchFamily="34" charset="0"/>
              </a:rPr>
              <a:t>("</a:t>
            </a:r>
            <a:r>
              <a:rPr lang="zh-TW" altLang="en-US" sz="2000" dirty="0">
                <a:latin typeface="Arial" pitchFamily="34" charset="0"/>
                <a:ea typeface="標楷體" pitchFamily="65" charset="-120"/>
                <a:cs typeface="Arial" pitchFamily="34" charset="0"/>
              </a:rPr>
              <a:t>外在區域變數</a:t>
            </a:r>
            <a:r>
              <a:rPr lang="en-US" altLang="zh-TW" sz="2000" dirty="0">
                <a:latin typeface="Arial" pitchFamily="34" charset="0"/>
                <a:ea typeface="標楷體" pitchFamily="65" charset="-120"/>
                <a:cs typeface="Arial" pitchFamily="34" charset="0"/>
              </a:rPr>
              <a:t>x = %</a:t>
            </a:r>
            <a:r>
              <a:rPr lang="en-US" altLang="zh-TW" sz="2000" dirty="0" err="1">
                <a:latin typeface="Arial" pitchFamily="34" charset="0"/>
                <a:ea typeface="標楷體" pitchFamily="65" charset="-120"/>
                <a:cs typeface="Arial" pitchFamily="34" charset="0"/>
              </a:rPr>
              <a:t>i</a:t>
            </a:r>
            <a:r>
              <a:rPr lang="en-US" altLang="zh-TW" sz="2000" dirty="0">
                <a:latin typeface="Arial" pitchFamily="34" charset="0"/>
                <a:ea typeface="標楷體" pitchFamily="65" charset="-120"/>
                <a:cs typeface="Arial" pitchFamily="34" charset="0"/>
              </a:rPr>
              <a:t>\n", x);</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8      {</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9         static </a:t>
            </a:r>
            <a:r>
              <a:rPr lang="en-US" altLang="zh-TW" sz="2000" dirty="0" err="1">
                <a:latin typeface="Arial" pitchFamily="34" charset="0"/>
                <a:ea typeface="標楷體" pitchFamily="65" charset="-120"/>
                <a:cs typeface="Arial" pitchFamily="34" charset="0"/>
              </a:rPr>
              <a:t>int</a:t>
            </a:r>
            <a:r>
              <a:rPr lang="en-US" altLang="zh-TW" sz="2000" dirty="0">
                <a:latin typeface="Arial" pitchFamily="34" charset="0"/>
                <a:ea typeface="標楷體" pitchFamily="65" charset="-120"/>
                <a:cs typeface="Arial" pitchFamily="34" charset="0"/>
              </a:rPr>
              <a:t> x = 10;</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10       </a:t>
            </a:r>
            <a:r>
              <a:rPr lang="en-US" altLang="zh-TW" sz="2000" dirty="0" err="1">
                <a:latin typeface="Arial" pitchFamily="34" charset="0"/>
                <a:ea typeface="標楷體" pitchFamily="65" charset="-120"/>
                <a:cs typeface="Arial" pitchFamily="34" charset="0"/>
              </a:rPr>
              <a:t>printf</a:t>
            </a:r>
            <a:r>
              <a:rPr lang="en-US" altLang="zh-TW" sz="2000" dirty="0">
                <a:latin typeface="Arial" pitchFamily="34" charset="0"/>
                <a:ea typeface="標楷體" pitchFamily="65" charset="-120"/>
                <a:cs typeface="Arial" pitchFamily="34" charset="0"/>
              </a:rPr>
              <a:t>("</a:t>
            </a:r>
            <a:r>
              <a:rPr lang="zh-TW" altLang="en-US" sz="2000" dirty="0">
                <a:latin typeface="Arial" pitchFamily="34" charset="0"/>
                <a:ea typeface="標楷體" pitchFamily="65" charset="-120"/>
                <a:cs typeface="Arial" pitchFamily="34" charset="0"/>
              </a:rPr>
              <a:t>內在區域變數</a:t>
            </a:r>
            <a:r>
              <a:rPr lang="en-US" altLang="zh-TW" sz="2000" dirty="0">
                <a:latin typeface="Arial" pitchFamily="34" charset="0"/>
                <a:ea typeface="標楷體" pitchFamily="65" charset="-120"/>
                <a:cs typeface="Arial" pitchFamily="34" charset="0"/>
              </a:rPr>
              <a:t>x = %</a:t>
            </a:r>
            <a:r>
              <a:rPr lang="en-US" altLang="zh-TW" sz="2000" dirty="0" err="1">
                <a:latin typeface="Arial" pitchFamily="34" charset="0"/>
                <a:ea typeface="標楷體" pitchFamily="65" charset="-120"/>
                <a:cs typeface="Arial" pitchFamily="34" charset="0"/>
              </a:rPr>
              <a:t>i</a:t>
            </a:r>
            <a:r>
              <a:rPr lang="en-US" altLang="zh-TW" sz="2000" dirty="0">
                <a:latin typeface="Arial" pitchFamily="34" charset="0"/>
                <a:ea typeface="標楷體" pitchFamily="65" charset="-120"/>
                <a:cs typeface="Arial" pitchFamily="34" charset="0"/>
              </a:rPr>
              <a:t>\n", x);</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11    }</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12    </a:t>
            </a:r>
            <a:r>
              <a:rPr lang="en-US" altLang="zh-TW" sz="2000" dirty="0" err="1">
                <a:latin typeface="Arial" pitchFamily="34" charset="0"/>
                <a:ea typeface="標楷體" pitchFamily="65" charset="-120"/>
                <a:cs typeface="Arial" pitchFamily="34" charset="0"/>
              </a:rPr>
              <a:t>printf</a:t>
            </a:r>
            <a:r>
              <a:rPr lang="en-US" altLang="zh-TW" sz="2000" dirty="0">
                <a:latin typeface="Arial" pitchFamily="34" charset="0"/>
                <a:ea typeface="標楷體" pitchFamily="65" charset="-120"/>
                <a:cs typeface="Arial" pitchFamily="34" charset="0"/>
              </a:rPr>
              <a:t>("</a:t>
            </a:r>
            <a:r>
              <a:rPr lang="zh-TW" altLang="en-US" sz="2000" dirty="0">
                <a:latin typeface="Arial" pitchFamily="34" charset="0"/>
                <a:ea typeface="標楷體" pitchFamily="65" charset="-120"/>
                <a:cs typeface="Arial" pitchFamily="34" charset="0"/>
              </a:rPr>
              <a:t>外在區域變數</a:t>
            </a:r>
            <a:r>
              <a:rPr lang="en-US" altLang="zh-TW" sz="2000" dirty="0">
                <a:latin typeface="Arial" pitchFamily="34" charset="0"/>
                <a:ea typeface="標楷體" pitchFamily="65" charset="-120"/>
                <a:cs typeface="Arial" pitchFamily="34" charset="0"/>
              </a:rPr>
              <a:t>x = %</a:t>
            </a:r>
            <a:r>
              <a:rPr lang="en-US" altLang="zh-TW" sz="2000" dirty="0" err="1">
                <a:latin typeface="Arial" pitchFamily="34" charset="0"/>
                <a:ea typeface="標楷體" pitchFamily="65" charset="-120"/>
                <a:cs typeface="Arial" pitchFamily="34" charset="0"/>
              </a:rPr>
              <a:t>i</a:t>
            </a:r>
            <a:r>
              <a:rPr lang="en-US" altLang="zh-TW" sz="2000" dirty="0">
                <a:latin typeface="Arial" pitchFamily="34" charset="0"/>
                <a:ea typeface="標楷體" pitchFamily="65" charset="-120"/>
                <a:cs typeface="Arial" pitchFamily="34" charset="0"/>
              </a:rPr>
              <a:t>\n", x);</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13    function();</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14    </a:t>
            </a:r>
            <a:r>
              <a:rPr lang="en-US" altLang="zh-TW" sz="2000" dirty="0" err="1">
                <a:latin typeface="Arial" pitchFamily="34" charset="0"/>
                <a:ea typeface="標楷體" pitchFamily="65" charset="-120"/>
                <a:cs typeface="Arial" pitchFamily="34" charset="0"/>
              </a:rPr>
              <a:t>printf</a:t>
            </a:r>
            <a:r>
              <a:rPr lang="en-US" altLang="zh-TW" sz="2000" dirty="0">
                <a:latin typeface="Arial" pitchFamily="34" charset="0"/>
                <a:ea typeface="標楷體" pitchFamily="65" charset="-120"/>
                <a:cs typeface="Arial" pitchFamily="34" charset="0"/>
              </a:rPr>
              <a:t>("</a:t>
            </a:r>
            <a:r>
              <a:rPr lang="zh-TW" altLang="en-US" sz="2000" dirty="0">
                <a:latin typeface="Arial" pitchFamily="34" charset="0"/>
                <a:ea typeface="標楷體" pitchFamily="65" charset="-120"/>
                <a:cs typeface="Arial" pitchFamily="34" charset="0"/>
              </a:rPr>
              <a:t>區域變數</a:t>
            </a:r>
            <a:r>
              <a:rPr lang="en-US" altLang="zh-TW" sz="2000" dirty="0">
                <a:latin typeface="Arial" pitchFamily="34" charset="0"/>
                <a:ea typeface="標楷體" pitchFamily="65" charset="-120"/>
                <a:cs typeface="Arial" pitchFamily="34" charset="0"/>
              </a:rPr>
              <a:t>x = %</a:t>
            </a:r>
            <a:r>
              <a:rPr lang="en-US" altLang="zh-TW" sz="2000" dirty="0" err="1">
                <a:latin typeface="Arial" pitchFamily="34" charset="0"/>
                <a:ea typeface="標楷體" pitchFamily="65" charset="-120"/>
                <a:cs typeface="Arial" pitchFamily="34" charset="0"/>
              </a:rPr>
              <a:t>i</a:t>
            </a:r>
            <a:r>
              <a:rPr lang="en-US" altLang="zh-TW" sz="2000" dirty="0">
                <a:latin typeface="Arial" pitchFamily="34" charset="0"/>
                <a:ea typeface="標楷體" pitchFamily="65" charset="-120"/>
                <a:cs typeface="Arial" pitchFamily="34" charset="0"/>
              </a:rPr>
              <a:t>\n", x);</a:t>
            </a:r>
            <a:endParaRPr lang="en-US" altLang="zh-TW" sz="2000" dirty="0">
              <a:latin typeface="Arial" pitchFamily="34" charset="0"/>
              <a:cs typeface="Arial" pitchFamily="34" charset="0"/>
            </a:endParaRPr>
          </a:p>
          <a:p>
            <a:pPr>
              <a:lnSpc>
                <a:spcPct val="90000"/>
              </a:lnSpc>
              <a:spcBef>
                <a:spcPct val="20000"/>
              </a:spcBef>
            </a:pPr>
            <a:r>
              <a:rPr lang="en-US" altLang="zh-TW" sz="2000" dirty="0">
                <a:latin typeface="Arial" pitchFamily="34" charset="0"/>
                <a:ea typeface="標楷體" pitchFamily="65" charset="-120"/>
                <a:cs typeface="Arial" pitchFamily="34" charset="0"/>
              </a:rPr>
              <a:t>15  }</a:t>
            </a: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投影片編號版面配置區 5"/>
          <p:cNvSpPr>
            <a:spLocks noGrp="1"/>
          </p:cNvSpPr>
          <p:nvPr>
            <p:ph type="sldNum" sz="quarter" idx="12"/>
          </p:nvPr>
        </p:nvSpPr>
        <p:spPr/>
        <p:txBody>
          <a:bodyPr/>
          <a:lstStyle/>
          <a:p>
            <a:fld id="{2ABC3CC5-3576-4304-847B-7C1DC6917E46}" type="slidenum">
              <a:rPr lang="en-US" altLang="zh-TW"/>
              <a:pPr/>
              <a:t>165</a:t>
            </a:fld>
            <a:endParaRPr lang="en-US" altLang="zh-TW"/>
          </a:p>
        </p:txBody>
      </p:sp>
      <p:sp>
        <p:nvSpPr>
          <p:cNvPr id="233494" name="Rectangle 22"/>
          <p:cNvSpPr>
            <a:spLocks noGrp="1" noChangeArrowheads="1"/>
          </p:cNvSpPr>
          <p:nvPr>
            <p:ph type="title"/>
          </p:nvPr>
        </p:nvSpPr>
        <p:spPr/>
        <p:txBody>
          <a:bodyPr/>
          <a:lstStyle/>
          <a:p>
            <a:r>
              <a:rPr lang="zh-TW" altLang="en-US" sz="3600"/>
              <a:t>外在</a:t>
            </a:r>
            <a:r>
              <a:rPr lang="en-US" altLang="zh-TW" sz="3600"/>
              <a:t>(external)</a:t>
            </a:r>
            <a:r>
              <a:rPr lang="zh-TW" altLang="en-US" sz="3600"/>
              <a:t>變數</a:t>
            </a:r>
          </a:p>
        </p:txBody>
      </p:sp>
      <p:sp>
        <p:nvSpPr>
          <p:cNvPr id="233495" name="Rectangle 23"/>
          <p:cNvSpPr>
            <a:spLocks noGrp="1" noChangeArrowheads="1"/>
          </p:cNvSpPr>
          <p:nvPr>
            <p:ph type="body" idx="1"/>
          </p:nvPr>
        </p:nvSpPr>
        <p:spPr/>
        <p:txBody>
          <a:bodyPr/>
          <a:lstStyle/>
          <a:p>
            <a:r>
              <a:rPr lang="zh-TW" altLang="en-US" dirty="0"/>
              <a:t>語法</a:t>
            </a:r>
          </a:p>
          <a:p>
            <a:r>
              <a:rPr lang="zh-TW" altLang="en-US" dirty="0"/>
              <a:t>      </a:t>
            </a:r>
            <a:r>
              <a:rPr lang="en-US" altLang="zh-TW" dirty="0"/>
              <a:t>extern </a:t>
            </a:r>
            <a:r>
              <a:rPr lang="zh-TW" altLang="en-US" dirty="0"/>
              <a:t>資料型態 變數名稱</a:t>
            </a:r>
            <a:r>
              <a:rPr lang="en-US" altLang="zh-TW" dirty="0"/>
              <a:t>;</a:t>
            </a:r>
          </a:p>
        </p:txBody>
      </p:sp>
      <p:grpSp>
        <p:nvGrpSpPr>
          <p:cNvPr id="233476" name="Group 4"/>
          <p:cNvGrpSpPr>
            <a:grpSpLocks/>
          </p:cNvGrpSpPr>
          <p:nvPr/>
        </p:nvGrpSpPr>
        <p:grpSpPr bwMode="auto">
          <a:xfrm>
            <a:off x="1606550" y="3316288"/>
            <a:ext cx="2370138" cy="1625600"/>
            <a:chOff x="0" y="0"/>
            <a:chExt cx="929" cy="978"/>
          </a:xfrm>
        </p:grpSpPr>
        <p:sp>
          <p:nvSpPr>
            <p:cNvPr id="233477" name="Rectangle 5"/>
            <p:cNvSpPr>
              <a:spLocks noChangeArrowheads="1"/>
            </p:cNvSpPr>
            <p:nvPr/>
          </p:nvSpPr>
          <p:spPr bwMode="auto">
            <a:xfrm>
              <a:off x="11" y="0"/>
              <a:ext cx="907" cy="978"/>
            </a:xfrm>
            <a:prstGeom prst="rect">
              <a:avLst/>
            </a:prstGeom>
            <a:solidFill>
              <a:schemeClr val="tx2"/>
            </a:solidFill>
            <a:ln w="9525">
              <a:noFill/>
              <a:miter lim="800000"/>
              <a:headEnd/>
              <a:tailEnd/>
            </a:ln>
            <a:effectLst/>
          </p:spPr>
          <p:txBody>
            <a:bodyPr/>
            <a:lstStyle/>
            <a:p>
              <a:r>
                <a:rPr lang="en-US" altLang="zh-TW" sz="2000">
                  <a:latin typeface="Arial" pitchFamily="34" charset="0"/>
                  <a:ea typeface="標楷體" pitchFamily="65" charset="-120"/>
                  <a:cs typeface="Arial" pitchFamily="34" charset="0"/>
                </a:rPr>
                <a:t>int a;</a:t>
              </a:r>
              <a:endParaRPr lang="en-US" altLang="zh-TW" sz="2000">
                <a:latin typeface="Arial" pitchFamily="34" charset="0"/>
                <a:cs typeface="Arial" pitchFamily="34" charset="0"/>
              </a:endParaRPr>
            </a:p>
            <a:p>
              <a:pPr eaLnBrk="0" hangingPunct="0"/>
              <a:r>
                <a:rPr lang="en-US" altLang="zh-TW" sz="2000">
                  <a:latin typeface="Arial" pitchFamily="34" charset="0"/>
                  <a:ea typeface="標楷體" pitchFamily="65" charset="-120"/>
                  <a:cs typeface="Arial" pitchFamily="34" charset="0"/>
                </a:rPr>
                <a:t>main(){</a:t>
              </a:r>
              <a:endParaRPr lang="en-US" altLang="zh-TW" sz="2000">
                <a:latin typeface="Arial" pitchFamily="34" charset="0"/>
                <a:cs typeface="Arial" pitchFamily="34" charset="0"/>
              </a:endParaRPr>
            </a:p>
            <a:p>
              <a:pPr eaLnBrk="0" hangingPunct="0"/>
              <a:r>
                <a:rPr lang="en-US" altLang="zh-TW" sz="2000">
                  <a:latin typeface="Arial" pitchFamily="34" charset="0"/>
                  <a:ea typeface="標楷體" pitchFamily="65" charset="-120"/>
                  <a:cs typeface="Arial" pitchFamily="34" charset="0"/>
                </a:rPr>
                <a:t>  ‧</a:t>
              </a:r>
              <a:endParaRPr lang="en-US" altLang="zh-TW" sz="2000">
                <a:latin typeface="Arial" pitchFamily="34" charset="0"/>
                <a:cs typeface="Arial" pitchFamily="34" charset="0"/>
              </a:endParaRPr>
            </a:p>
            <a:p>
              <a:pPr eaLnBrk="0" hangingPunct="0"/>
              <a:r>
                <a:rPr lang="en-US" altLang="zh-TW" sz="2000">
                  <a:latin typeface="Arial" pitchFamily="34" charset="0"/>
                  <a:ea typeface="標楷體" pitchFamily="65" charset="-120"/>
                  <a:cs typeface="Arial" pitchFamily="34" charset="0"/>
                </a:rPr>
                <a:t>  ‧</a:t>
              </a:r>
              <a:endParaRPr lang="en-US" altLang="zh-TW" sz="2000">
                <a:latin typeface="Arial" pitchFamily="34" charset="0"/>
                <a:cs typeface="Arial" pitchFamily="34" charset="0"/>
              </a:endParaRPr>
            </a:p>
            <a:p>
              <a:pPr eaLnBrk="0" hangingPunct="0"/>
              <a:r>
                <a:rPr lang="en-US" altLang="zh-TW" sz="2000">
                  <a:latin typeface="Arial" pitchFamily="34" charset="0"/>
                  <a:ea typeface="標楷體" pitchFamily="65" charset="-120"/>
                  <a:cs typeface="Arial" pitchFamily="34" charset="0"/>
                </a:rPr>
                <a:t>}</a:t>
              </a:r>
              <a:endParaRPr lang="en-US" altLang="zh-TW" sz="2000">
                <a:latin typeface="Arial" pitchFamily="34" charset="0"/>
                <a:cs typeface="Arial" pitchFamily="34" charset="0"/>
              </a:endParaRPr>
            </a:p>
          </p:txBody>
        </p:sp>
        <p:sp>
          <p:nvSpPr>
            <p:cNvPr id="233478" name="Rectangle 6"/>
            <p:cNvSpPr>
              <a:spLocks noChangeArrowheads="1"/>
            </p:cNvSpPr>
            <p:nvPr/>
          </p:nvSpPr>
          <p:spPr bwMode="auto">
            <a:xfrm>
              <a:off x="0" y="0"/>
              <a:ext cx="929" cy="978"/>
            </a:xfrm>
            <a:prstGeom prst="rect">
              <a:avLst/>
            </a:prstGeom>
            <a:noFill/>
            <a:ln w="7">
              <a:noFill/>
              <a:miter lim="800000"/>
              <a:headEnd/>
              <a:tailEnd/>
            </a:ln>
            <a:effectLst/>
          </p:spPr>
          <p:txBody>
            <a:bodyPr/>
            <a:lstStyle/>
            <a:p>
              <a:endParaRPr lang="zh-TW" altLang="en-US" sz="2000">
                <a:latin typeface="Arial" pitchFamily="34" charset="0"/>
                <a:cs typeface="Arial" pitchFamily="34" charset="0"/>
              </a:endParaRPr>
            </a:p>
          </p:txBody>
        </p:sp>
      </p:grpSp>
      <p:grpSp>
        <p:nvGrpSpPr>
          <p:cNvPr id="233479" name="Group 7"/>
          <p:cNvGrpSpPr>
            <a:grpSpLocks/>
          </p:cNvGrpSpPr>
          <p:nvPr/>
        </p:nvGrpSpPr>
        <p:grpSpPr bwMode="auto">
          <a:xfrm>
            <a:off x="3976688" y="3316288"/>
            <a:ext cx="636587" cy="1924050"/>
            <a:chOff x="929" y="0"/>
            <a:chExt cx="249" cy="978"/>
          </a:xfrm>
        </p:grpSpPr>
        <p:sp>
          <p:nvSpPr>
            <p:cNvPr id="233480" name="Rectangle 8"/>
            <p:cNvSpPr>
              <a:spLocks noChangeArrowheads="1"/>
            </p:cNvSpPr>
            <p:nvPr/>
          </p:nvSpPr>
          <p:spPr bwMode="auto">
            <a:xfrm>
              <a:off x="940" y="0"/>
              <a:ext cx="227" cy="978"/>
            </a:xfrm>
            <a:prstGeom prst="rect">
              <a:avLst/>
            </a:prstGeom>
            <a:noFill/>
            <a:ln w="9525">
              <a:noFill/>
              <a:miter lim="800000"/>
              <a:headEnd/>
              <a:tailEnd/>
            </a:ln>
            <a:effectLst/>
          </p:spPr>
          <p:txBody>
            <a:bodyPr/>
            <a:lstStyle/>
            <a:p>
              <a:r>
                <a:rPr lang="en-US" altLang="zh-TW" sz="1800"/>
                <a:t> </a:t>
              </a:r>
            </a:p>
            <a:p>
              <a:pPr eaLnBrk="0" hangingPunct="0"/>
              <a:endParaRPr lang="en-US" altLang="zh-TW" sz="1800"/>
            </a:p>
          </p:txBody>
        </p:sp>
        <p:sp>
          <p:nvSpPr>
            <p:cNvPr id="233481" name="Rectangle 9"/>
            <p:cNvSpPr>
              <a:spLocks noChangeArrowheads="1"/>
            </p:cNvSpPr>
            <p:nvPr/>
          </p:nvSpPr>
          <p:spPr bwMode="auto">
            <a:xfrm>
              <a:off x="929" y="0"/>
              <a:ext cx="249" cy="978"/>
            </a:xfrm>
            <a:prstGeom prst="rect">
              <a:avLst/>
            </a:prstGeom>
            <a:noFill/>
            <a:ln w="7">
              <a:noFill/>
              <a:miter lim="800000"/>
              <a:headEnd/>
              <a:tailEnd/>
            </a:ln>
            <a:effectLst/>
          </p:spPr>
          <p:txBody>
            <a:bodyPr/>
            <a:lstStyle/>
            <a:p>
              <a:endParaRPr lang="zh-TW" altLang="en-US"/>
            </a:p>
          </p:txBody>
        </p:sp>
      </p:grpSp>
      <p:sp>
        <p:nvSpPr>
          <p:cNvPr id="233483" name="Rectangle 11"/>
          <p:cNvSpPr>
            <a:spLocks noChangeArrowheads="1"/>
          </p:cNvSpPr>
          <p:nvPr/>
        </p:nvSpPr>
        <p:spPr bwMode="auto">
          <a:xfrm>
            <a:off x="4641850" y="3316288"/>
            <a:ext cx="2312988" cy="1625600"/>
          </a:xfrm>
          <a:prstGeom prst="rect">
            <a:avLst/>
          </a:prstGeom>
          <a:solidFill>
            <a:schemeClr val="tx2"/>
          </a:solidFill>
          <a:ln w="9525">
            <a:noFill/>
            <a:miter lim="800000"/>
            <a:headEnd/>
            <a:tailEnd/>
          </a:ln>
          <a:effectLst/>
        </p:spPr>
        <p:txBody>
          <a:bodyPr/>
          <a:lstStyle/>
          <a:p>
            <a:r>
              <a:rPr lang="en-US" altLang="zh-TW" sz="2000">
                <a:latin typeface="Arial" pitchFamily="34" charset="0"/>
                <a:ea typeface="標楷體" pitchFamily="65" charset="-120"/>
                <a:cs typeface="Arial" pitchFamily="34" charset="0"/>
              </a:rPr>
              <a:t>void add(){</a:t>
            </a:r>
            <a:endParaRPr lang="en-US" altLang="zh-TW" sz="2000">
              <a:latin typeface="Arial" pitchFamily="34" charset="0"/>
              <a:cs typeface="Arial" pitchFamily="34" charset="0"/>
            </a:endParaRPr>
          </a:p>
          <a:p>
            <a:pPr eaLnBrk="0" hangingPunct="0"/>
            <a:r>
              <a:rPr lang="en-US" altLang="zh-TW" sz="2000">
                <a:latin typeface="Arial" pitchFamily="34" charset="0"/>
                <a:ea typeface="標楷體" pitchFamily="65" charset="-120"/>
                <a:cs typeface="Arial" pitchFamily="34" charset="0"/>
              </a:rPr>
              <a:t>  extern int a;</a:t>
            </a:r>
            <a:endParaRPr lang="en-US" altLang="zh-TW" sz="2000">
              <a:latin typeface="Arial" pitchFamily="34" charset="0"/>
              <a:cs typeface="Arial" pitchFamily="34" charset="0"/>
            </a:endParaRPr>
          </a:p>
          <a:p>
            <a:pPr eaLnBrk="0" hangingPunct="0"/>
            <a:r>
              <a:rPr lang="en-US" altLang="zh-TW" sz="2000">
                <a:latin typeface="Arial" pitchFamily="34" charset="0"/>
                <a:ea typeface="標楷體" pitchFamily="65" charset="-120"/>
                <a:cs typeface="Arial" pitchFamily="34" charset="0"/>
              </a:rPr>
              <a:t>  ‧</a:t>
            </a:r>
            <a:endParaRPr lang="en-US" altLang="zh-TW" sz="2000">
              <a:latin typeface="Arial" pitchFamily="34" charset="0"/>
              <a:cs typeface="Arial" pitchFamily="34" charset="0"/>
            </a:endParaRPr>
          </a:p>
          <a:p>
            <a:pPr eaLnBrk="0" hangingPunct="0"/>
            <a:r>
              <a:rPr lang="en-US" altLang="zh-TW" sz="2000">
                <a:latin typeface="Arial" pitchFamily="34" charset="0"/>
                <a:ea typeface="標楷體" pitchFamily="65" charset="-120"/>
                <a:cs typeface="Arial" pitchFamily="34" charset="0"/>
              </a:rPr>
              <a:t>  ‧</a:t>
            </a:r>
            <a:endParaRPr lang="en-US" altLang="zh-TW" sz="2000">
              <a:latin typeface="Arial" pitchFamily="34" charset="0"/>
              <a:cs typeface="Arial" pitchFamily="34" charset="0"/>
            </a:endParaRPr>
          </a:p>
          <a:p>
            <a:pPr eaLnBrk="0" hangingPunct="0"/>
            <a:r>
              <a:rPr lang="en-US" altLang="zh-TW" sz="2000">
                <a:latin typeface="Arial" pitchFamily="34" charset="0"/>
                <a:ea typeface="標楷體" pitchFamily="65" charset="-120"/>
                <a:cs typeface="Arial" pitchFamily="34" charset="0"/>
              </a:rPr>
              <a:t>}</a:t>
            </a:r>
            <a:endParaRPr lang="en-US" altLang="zh-TW" sz="2000">
              <a:latin typeface="Arial" pitchFamily="34" charset="0"/>
              <a:cs typeface="Arial" pitchFamily="34" charset="0"/>
            </a:endParaRPr>
          </a:p>
        </p:txBody>
      </p:sp>
      <p:sp>
        <p:nvSpPr>
          <p:cNvPr id="233484" name="Rectangle 12"/>
          <p:cNvSpPr>
            <a:spLocks noChangeArrowheads="1"/>
          </p:cNvSpPr>
          <p:nvPr/>
        </p:nvSpPr>
        <p:spPr bwMode="auto">
          <a:xfrm>
            <a:off x="4613275" y="3316288"/>
            <a:ext cx="2370138" cy="1924050"/>
          </a:xfrm>
          <a:prstGeom prst="rect">
            <a:avLst/>
          </a:prstGeom>
          <a:noFill/>
          <a:ln w="7">
            <a:noFill/>
            <a:miter lim="800000"/>
            <a:headEnd/>
            <a:tailEnd/>
          </a:ln>
          <a:effectLst/>
        </p:spPr>
        <p:txBody>
          <a:bodyPr/>
          <a:lstStyle/>
          <a:p>
            <a:endParaRPr lang="zh-TW" altLang="en-US"/>
          </a:p>
        </p:txBody>
      </p:sp>
      <p:grpSp>
        <p:nvGrpSpPr>
          <p:cNvPr id="233485" name="Group 13"/>
          <p:cNvGrpSpPr>
            <a:grpSpLocks/>
          </p:cNvGrpSpPr>
          <p:nvPr/>
        </p:nvGrpSpPr>
        <p:grpSpPr bwMode="auto">
          <a:xfrm>
            <a:off x="1606550" y="5042570"/>
            <a:ext cx="2370138" cy="474662"/>
            <a:chOff x="0" y="978"/>
            <a:chExt cx="929" cy="403"/>
          </a:xfrm>
        </p:grpSpPr>
        <p:sp>
          <p:nvSpPr>
            <p:cNvPr id="233486" name="Rectangle 14"/>
            <p:cNvSpPr>
              <a:spLocks noChangeArrowheads="1"/>
            </p:cNvSpPr>
            <p:nvPr/>
          </p:nvSpPr>
          <p:spPr bwMode="auto">
            <a:xfrm>
              <a:off x="11" y="978"/>
              <a:ext cx="907" cy="403"/>
            </a:xfrm>
            <a:prstGeom prst="rect">
              <a:avLst/>
            </a:prstGeom>
            <a:solidFill>
              <a:schemeClr val="accent1"/>
            </a:solidFill>
            <a:ln w="9525">
              <a:noFill/>
              <a:miter lim="800000"/>
              <a:headEnd/>
              <a:tailEnd/>
            </a:ln>
            <a:effectLst/>
          </p:spPr>
          <p:txBody>
            <a:bodyPr/>
            <a:lstStyle/>
            <a:p>
              <a:pPr algn="ctr"/>
              <a:r>
                <a:rPr lang="en-US" altLang="zh-TW" sz="2000">
                  <a:latin typeface="Arial" pitchFamily="34" charset="0"/>
                  <a:ea typeface="標楷體" pitchFamily="65" charset="-120"/>
                  <a:cs typeface="Arial" pitchFamily="34" charset="0"/>
                </a:rPr>
                <a:t>prog_1.c</a:t>
              </a:r>
              <a:endParaRPr lang="en-US" altLang="zh-TW" sz="2000">
                <a:latin typeface="Arial" pitchFamily="34" charset="0"/>
                <a:cs typeface="Arial" pitchFamily="34" charset="0"/>
              </a:endParaRPr>
            </a:p>
          </p:txBody>
        </p:sp>
        <p:sp>
          <p:nvSpPr>
            <p:cNvPr id="233487" name="Rectangle 15"/>
            <p:cNvSpPr>
              <a:spLocks noChangeArrowheads="1"/>
            </p:cNvSpPr>
            <p:nvPr/>
          </p:nvSpPr>
          <p:spPr bwMode="auto">
            <a:xfrm>
              <a:off x="0" y="978"/>
              <a:ext cx="929" cy="403"/>
            </a:xfrm>
            <a:prstGeom prst="rect">
              <a:avLst/>
            </a:prstGeom>
            <a:noFill/>
            <a:ln w="7">
              <a:noFill/>
              <a:miter lim="800000"/>
              <a:headEnd/>
              <a:tailEnd/>
            </a:ln>
            <a:effectLst/>
          </p:spPr>
          <p:txBody>
            <a:bodyPr/>
            <a:lstStyle/>
            <a:p>
              <a:endParaRPr lang="zh-TW" altLang="en-US" sz="2000">
                <a:latin typeface="Arial" pitchFamily="34" charset="0"/>
                <a:cs typeface="Arial" pitchFamily="34" charset="0"/>
              </a:endParaRPr>
            </a:p>
          </p:txBody>
        </p:sp>
      </p:grpSp>
      <p:grpSp>
        <p:nvGrpSpPr>
          <p:cNvPr id="233488" name="Group 16"/>
          <p:cNvGrpSpPr>
            <a:grpSpLocks/>
          </p:cNvGrpSpPr>
          <p:nvPr/>
        </p:nvGrpSpPr>
        <p:grpSpPr bwMode="auto">
          <a:xfrm>
            <a:off x="4613275" y="5042570"/>
            <a:ext cx="2370138" cy="474662"/>
            <a:chOff x="1178" y="978"/>
            <a:chExt cx="929" cy="403"/>
          </a:xfrm>
        </p:grpSpPr>
        <p:sp>
          <p:nvSpPr>
            <p:cNvPr id="233489" name="Rectangle 17"/>
            <p:cNvSpPr>
              <a:spLocks noChangeArrowheads="1"/>
            </p:cNvSpPr>
            <p:nvPr/>
          </p:nvSpPr>
          <p:spPr bwMode="auto">
            <a:xfrm>
              <a:off x="1189" y="978"/>
              <a:ext cx="907" cy="403"/>
            </a:xfrm>
            <a:prstGeom prst="rect">
              <a:avLst/>
            </a:prstGeom>
            <a:solidFill>
              <a:schemeClr val="accent1"/>
            </a:solidFill>
            <a:ln w="9525">
              <a:noFill/>
              <a:miter lim="800000"/>
              <a:headEnd/>
              <a:tailEnd/>
            </a:ln>
            <a:effectLst/>
          </p:spPr>
          <p:txBody>
            <a:bodyPr/>
            <a:lstStyle/>
            <a:p>
              <a:pPr algn="ctr"/>
              <a:r>
                <a:rPr lang="en-US" altLang="zh-TW" sz="2000" dirty="0">
                  <a:latin typeface="Arial" pitchFamily="34" charset="0"/>
                  <a:ea typeface="標楷體" pitchFamily="65" charset="-120"/>
                  <a:cs typeface="Arial" pitchFamily="34" charset="0"/>
                </a:rPr>
                <a:t>prog_2.c</a:t>
              </a:r>
              <a:endParaRPr lang="en-US" altLang="zh-TW" sz="2000" dirty="0">
                <a:latin typeface="Arial" pitchFamily="34" charset="0"/>
                <a:cs typeface="Arial" pitchFamily="34" charset="0"/>
              </a:endParaRPr>
            </a:p>
          </p:txBody>
        </p:sp>
        <p:sp>
          <p:nvSpPr>
            <p:cNvPr id="233490" name="Rectangle 18"/>
            <p:cNvSpPr>
              <a:spLocks noChangeArrowheads="1"/>
            </p:cNvSpPr>
            <p:nvPr/>
          </p:nvSpPr>
          <p:spPr bwMode="auto">
            <a:xfrm>
              <a:off x="1178" y="978"/>
              <a:ext cx="929" cy="403"/>
            </a:xfrm>
            <a:prstGeom prst="rect">
              <a:avLst/>
            </a:prstGeom>
            <a:noFill/>
            <a:ln w="7">
              <a:noFill/>
              <a:miter lim="800000"/>
              <a:headEnd/>
              <a:tailEnd/>
            </a:ln>
            <a:effectLst/>
          </p:spPr>
          <p:txBody>
            <a:bodyPr/>
            <a:lstStyle/>
            <a:p>
              <a:endParaRPr lang="zh-TW" altLang="en-US" sz="2000">
                <a:latin typeface="Arial" pitchFamily="34" charset="0"/>
                <a:cs typeface="Arial" pitchFamily="34" charset="0"/>
              </a:endParaRPr>
            </a:p>
          </p:txBody>
        </p:sp>
      </p:grpSp>
      <p:sp>
        <p:nvSpPr>
          <p:cNvPr id="233491" name="Rectangle 19"/>
          <p:cNvSpPr>
            <a:spLocks noChangeArrowheads="1"/>
          </p:cNvSpPr>
          <p:nvPr/>
        </p:nvSpPr>
        <p:spPr bwMode="auto">
          <a:xfrm>
            <a:off x="1600200" y="3309938"/>
            <a:ext cx="5389563" cy="2405062"/>
          </a:xfrm>
          <a:prstGeom prst="rect">
            <a:avLst/>
          </a:prstGeom>
          <a:noFill/>
          <a:ln w="11112">
            <a:noFill/>
            <a:miter lim="800000"/>
            <a:headEnd/>
            <a:tailEnd/>
          </a:ln>
          <a:effectLst/>
        </p:spPr>
        <p:txBody>
          <a:bodyPr/>
          <a:lstStyle/>
          <a:p>
            <a:endParaRPr lang="zh-TW" altLang="en-US"/>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5"/>
          <p:cNvSpPr>
            <a:spLocks noGrp="1"/>
          </p:cNvSpPr>
          <p:nvPr>
            <p:ph type="sldNum" sz="quarter" idx="12"/>
          </p:nvPr>
        </p:nvSpPr>
        <p:spPr/>
        <p:txBody>
          <a:bodyPr/>
          <a:lstStyle/>
          <a:p>
            <a:fld id="{290F119E-4E4D-4535-A1C4-F2EDE2FC0A3C}" type="slidenum">
              <a:rPr lang="en-US" altLang="zh-TW"/>
              <a:pPr/>
              <a:t>166</a:t>
            </a:fld>
            <a:endParaRPr lang="en-US" altLang="zh-TW"/>
          </a:p>
        </p:txBody>
      </p:sp>
      <p:sp>
        <p:nvSpPr>
          <p:cNvPr id="234498" name="Text Box 2"/>
          <p:cNvSpPr txBox="1">
            <a:spLocks noChangeArrowheads="1"/>
          </p:cNvSpPr>
          <p:nvPr/>
        </p:nvSpPr>
        <p:spPr bwMode="auto">
          <a:xfrm>
            <a:off x="857250" y="1314450"/>
            <a:ext cx="2133600" cy="822325"/>
          </a:xfrm>
          <a:prstGeom prst="rect">
            <a:avLst/>
          </a:prstGeom>
          <a:noFill/>
          <a:ln w="9525">
            <a:noFill/>
            <a:miter lim="800000"/>
            <a:headEnd/>
            <a:tailEnd/>
          </a:ln>
          <a:effectLst/>
        </p:spPr>
        <p:txBody>
          <a:bodyPr>
            <a:spAutoFit/>
          </a:bodyPr>
          <a:lstStyle/>
          <a:p>
            <a:pPr algn="ctr">
              <a:spcBef>
                <a:spcPct val="50000"/>
              </a:spcBef>
            </a:pPr>
            <a:r>
              <a:rPr lang="zh-TW" altLang="en-US" sz="2400">
                <a:ea typeface="標楷體" pitchFamily="65" charset="-120"/>
              </a:rPr>
              <a:t>合併兩個程式：</a:t>
            </a:r>
          </a:p>
        </p:txBody>
      </p:sp>
      <p:sp>
        <p:nvSpPr>
          <p:cNvPr id="234499" name="Text Box 3"/>
          <p:cNvSpPr txBox="1">
            <a:spLocks noChangeArrowheads="1"/>
          </p:cNvSpPr>
          <p:nvPr/>
        </p:nvSpPr>
        <p:spPr bwMode="auto">
          <a:xfrm>
            <a:off x="2209800" y="3962400"/>
            <a:ext cx="4495800" cy="641350"/>
          </a:xfrm>
          <a:prstGeom prst="rect">
            <a:avLst/>
          </a:prstGeom>
          <a:noFill/>
          <a:ln w="9525">
            <a:noFill/>
            <a:miter lim="800000"/>
            <a:headEnd/>
            <a:tailEnd/>
          </a:ln>
          <a:effectLst/>
        </p:spPr>
        <p:txBody>
          <a:bodyPr>
            <a:spAutoFit/>
          </a:bodyPr>
          <a:lstStyle/>
          <a:p>
            <a:pPr algn="ctr">
              <a:spcBef>
                <a:spcPct val="50000"/>
              </a:spcBef>
            </a:pPr>
            <a:endParaRPr lang="en-US"/>
          </a:p>
        </p:txBody>
      </p:sp>
      <p:sp>
        <p:nvSpPr>
          <p:cNvPr id="234500" name="Text Box 4"/>
          <p:cNvSpPr txBox="1">
            <a:spLocks noChangeArrowheads="1"/>
          </p:cNvSpPr>
          <p:nvPr/>
        </p:nvSpPr>
        <p:spPr bwMode="auto">
          <a:xfrm>
            <a:off x="1447800" y="1828800"/>
            <a:ext cx="5486400" cy="2378075"/>
          </a:xfrm>
          <a:prstGeom prst="rect">
            <a:avLst/>
          </a:prstGeom>
          <a:noFill/>
          <a:ln w="9525">
            <a:noFill/>
            <a:miter lim="800000"/>
            <a:headEnd/>
            <a:tailEnd/>
          </a:ln>
          <a:effectLst/>
        </p:spPr>
        <p:txBody>
          <a:bodyPr>
            <a:spAutoFit/>
          </a:bodyPr>
          <a:lstStyle/>
          <a:p>
            <a:pPr algn="ctr">
              <a:spcBef>
                <a:spcPct val="50000"/>
              </a:spcBef>
            </a:pPr>
            <a:r>
              <a:rPr lang="en-US" altLang="zh-TW" sz="2400">
                <a:ea typeface="標楷體" pitchFamily="65" charset="-120"/>
              </a:rPr>
              <a:t>prog_1.c(</a:t>
            </a:r>
            <a:r>
              <a:rPr lang="zh-TW" altLang="en-US" sz="2400">
                <a:ea typeface="標楷體" pitchFamily="65" charset="-120"/>
              </a:rPr>
              <a:t>主程式</a:t>
            </a:r>
            <a:r>
              <a:rPr lang="en-US" altLang="zh-TW" sz="2400">
                <a:ea typeface="標楷體" pitchFamily="65" charset="-120"/>
              </a:rPr>
              <a:t>)                     prog_2.c</a:t>
            </a:r>
            <a:endParaRPr lang="en-US" altLang="zh-TW" sz="2400"/>
          </a:p>
          <a:p>
            <a:pPr algn="ctr">
              <a:spcBef>
                <a:spcPct val="50000"/>
              </a:spcBef>
            </a:pPr>
            <a:r>
              <a:rPr lang="en-US" altLang="zh-TW" sz="2400"/>
              <a:t/>
            </a:r>
            <a:br>
              <a:rPr lang="en-US" altLang="zh-TW" sz="2400"/>
            </a:br>
            <a:r>
              <a:rPr lang="en-US" altLang="zh-TW" sz="2400">
                <a:ea typeface="標楷體" pitchFamily="65" charset="-120"/>
              </a:rPr>
              <a:t>       </a:t>
            </a:r>
            <a:r>
              <a:rPr lang="zh-TW" altLang="en-US" sz="2400">
                <a:ea typeface="標楷體" pitchFamily="65" charset="-120"/>
              </a:rPr>
              <a:t>編譯器</a:t>
            </a:r>
            <a:r>
              <a:rPr lang="zh-TW" altLang="en-US">
                <a:ea typeface="標楷體" pitchFamily="65" charset="-120"/>
              </a:rPr>
              <a:t> </a:t>
            </a:r>
            <a:endParaRPr lang="zh-TW" altLang="en-US"/>
          </a:p>
          <a:p>
            <a:pPr algn="ctr">
              <a:spcBef>
                <a:spcPct val="50000"/>
              </a:spcBef>
            </a:pPr>
            <a:endParaRPr lang="en-US" altLang="zh-TW"/>
          </a:p>
        </p:txBody>
      </p:sp>
      <p:sp>
        <p:nvSpPr>
          <p:cNvPr id="234501" name="Line 5"/>
          <p:cNvSpPr>
            <a:spLocks noChangeShapeType="1"/>
          </p:cNvSpPr>
          <p:nvPr/>
        </p:nvSpPr>
        <p:spPr bwMode="auto">
          <a:xfrm>
            <a:off x="3048000" y="2362200"/>
            <a:ext cx="838200" cy="762000"/>
          </a:xfrm>
          <a:prstGeom prst="line">
            <a:avLst/>
          </a:prstGeom>
          <a:noFill/>
          <a:ln w="9525">
            <a:solidFill>
              <a:srgbClr val="000000"/>
            </a:solidFill>
            <a:round/>
            <a:headEnd/>
            <a:tailEnd type="triangle" w="lg" len="lg"/>
          </a:ln>
          <a:effectLst/>
        </p:spPr>
        <p:txBody>
          <a:bodyPr/>
          <a:lstStyle/>
          <a:p>
            <a:endParaRPr lang="zh-TW" altLang="en-US"/>
          </a:p>
        </p:txBody>
      </p:sp>
      <p:sp>
        <p:nvSpPr>
          <p:cNvPr id="234502" name="Line 6"/>
          <p:cNvSpPr>
            <a:spLocks noChangeShapeType="1"/>
          </p:cNvSpPr>
          <p:nvPr/>
        </p:nvSpPr>
        <p:spPr bwMode="auto">
          <a:xfrm flipH="1">
            <a:off x="4953000" y="2438400"/>
            <a:ext cx="762000" cy="609600"/>
          </a:xfrm>
          <a:prstGeom prst="line">
            <a:avLst/>
          </a:prstGeom>
          <a:noFill/>
          <a:ln w="9525">
            <a:solidFill>
              <a:srgbClr val="000000"/>
            </a:solidFill>
            <a:round/>
            <a:headEnd/>
            <a:tailEnd type="triangle" w="lg" len="lg"/>
          </a:ln>
          <a:effectLst/>
        </p:spPr>
        <p:txBody>
          <a:bodyPr/>
          <a:lstStyle/>
          <a:p>
            <a:endParaRPr lang="zh-TW" altLang="en-US"/>
          </a:p>
        </p:txBody>
      </p:sp>
      <p:sp>
        <p:nvSpPr>
          <p:cNvPr id="234503" name="Text Box 7"/>
          <p:cNvSpPr txBox="1">
            <a:spLocks noChangeArrowheads="1"/>
          </p:cNvSpPr>
          <p:nvPr/>
        </p:nvSpPr>
        <p:spPr bwMode="auto">
          <a:xfrm>
            <a:off x="1219200" y="3505200"/>
            <a:ext cx="6248400" cy="3141663"/>
          </a:xfrm>
          <a:prstGeom prst="rect">
            <a:avLst/>
          </a:prstGeom>
          <a:noFill/>
          <a:ln w="9525">
            <a:noFill/>
            <a:miter lim="800000"/>
            <a:headEnd/>
            <a:tailEnd/>
          </a:ln>
          <a:effectLst/>
        </p:spPr>
        <p:txBody>
          <a:bodyPr>
            <a:spAutoFit/>
          </a:bodyPr>
          <a:lstStyle/>
          <a:p>
            <a:pPr algn="ctr">
              <a:spcBef>
                <a:spcPct val="50000"/>
              </a:spcBef>
            </a:pPr>
            <a:r>
              <a:rPr lang="en-US" altLang="zh-TW" sz="2000">
                <a:ea typeface="標楷體" pitchFamily="65" charset="-120"/>
              </a:rPr>
              <a:t> </a:t>
            </a:r>
            <a:r>
              <a:rPr lang="en-US" altLang="zh-TW" sz="2400"/>
              <a:t/>
            </a:r>
            <a:br>
              <a:rPr lang="en-US" altLang="zh-TW" sz="2400"/>
            </a:br>
            <a:r>
              <a:rPr lang="en-US" altLang="zh-TW" sz="2400">
                <a:ea typeface="標楷體" pitchFamily="65" charset="-120"/>
              </a:rPr>
              <a:t>    prog_1.obj            prog_2.obj</a:t>
            </a:r>
          </a:p>
          <a:p>
            <a:pPr algn="ctr">
              <a:spcBef>
                <a:spcPct val="50000"/>
              </a:spcBef>
            </a:pPr>
            <a:endParaRPr lang="en-US" altLang="zh-TW" sz="800"/>
          </a:p>
          <a:p>
            <a:pPr algn="ctr">
              <a:spcBef>
                <a:spcPct val="50000"/>
              </a:spcBef>
            </a:pPr>
            <a:endParaRPr lang="en-US" altLang="zh-TW" sz="800"/>
          </a:p>
          <a:p>
            <a:pPr algn="ctr">
              <a:spcBef>
                <a:spcPct val="50000"/>
              </a:spcBef>
            </a:pPr>
            <a:r>
              <a:rPr lang="en-US" altLang="zh-TW" sz="2400"/>
              <a:t>       </a:t>
            </a:r>
            <a:r>
              <a:rPr lang="zh-TW" altLang="en-US" sz="2400">
                <a:ea typeface="標楷體" pitchFamily="65" charset="-120"/>
              </a:rPr>
              <a:t>連結程式</a:t>
            </a:r>
          </a:p>
          <a:p>
            <a:pPr algn="ctr">
              <a:spcBef>
                <a:spcPct val="50000"/>
              </a:spcBef>
            </a:pPr>
            <a:endParaRPr lang="zh-TW" altLang="en-US" sz="800">
              <a:ea typeface="標楷體" pitchFamily="65" charset="-120"/>
            </a:endParaRPr>
          </a:p>
          <a:p>
            <a:pPr algn="ctr">
              <a:spcBef>
                <a:spcPct val="50000"/>
              </a:spcBef>
            </a:pPr>
            <a:endParaRPr lang="zh-TW" altLang="en-US" sz="800">
              <a:ea typeface="標楷體" pitchFamily="65" charset="-120"/>
            </a:endParaRPr>
          </a:p>
          <a:p>
            <a:pPr algn="ctr">
              <a:spcBef>
                <a:spcPct val="50000"/>
              </a:spcBef>
            </a:pPr>
            <a:r>
              <a:rPr lang="zh-TW" altLang="en-US" sz="2400">
                <a:ea typeface="標楷體" pitchFamily="65" charset="-120"/>
              </a:rPr>
              <a:t>        </a:t>
            </a:r>
            <a:r>
              <a:rPr lang="en-US" altLang="zh-TW" sz="2400">
                <a:ea typeface="標楷體" pitchFamily="65" charset="-120"/>
              </a:rPr>
              <a:t>prog_1.exe</a:t>
            </a:r>
            <a:endParaRPr lang="en-US" altLang="zh-TW" sz="2400"/>
          </a:p>
          <a:p>
            <a:pPr algn="ctr">
              <a:spcBef>
                <a:spcPct val="50000"/>
              </a:spcBef>
            </a:pPr>
            <a:endParaRPr lang="en-US" altLang="zh-TW" sz="2400"/>
          </a:p>
        </p:txBody>
      </p:sp>
      <p:sp>
        <p:nvSpPr>
          <p:cNvPr id="234504" name="Line 8"/>
          <p:cNvSpPr>
            <a:spLocks noChangeShapeType="1"/>
          </p:cNvSpPr>
          <p:nvPr/>
        </p:nvSpPr>
        <p:spPr bwMode="auto">
          <a:xfrm>
            <a:off x="3962400" y="3429000"/>
            <a:ext cx="0" cy="381000"/>
          </a:xfrm>
          <a:prstGeom prst="line">
            <a:avLst/>
          </a:prstGeom>
          <a:noFill/>
          <a:ln w="9525">
            <a:solidFill>
              <a:schemeClr val="tx1"/>
            </a:solidFill>
            <a:round/>
            <a:headEnd/>
            <a:tailEnd type="triangle" w="lg" len="lg"/>
          </a:ln>
          <a:effectLst/>
        </p:spPr>
        <p:txBody>
          <a:bodyPr/>
          <a:lstStyle/>
          <a:p>
            <a:endParaRPr lang="zh-TW" altLang="en-US"/>
          </a:p>
        </p:txBody>
      </p:sp>
      <p:sp>
        <p:nvSpPr>
          <p:cNvPr id="234505" name="Line 9"/>
          <p:cNvSpPr>
            <a:spLocks noChangeShapeType="1"/>
          </p:cNvSpPr>
          <p:nvPr/>
        </p:nvSpPr>
        <p:spPr bwMode="auto">
          <a:xfrm>
            <a:off x="5029200" y="3429000"/>
            <a:ext cx="0" cy="381000"/>
          </a:xfrm>
          <a:prstGeom prst="line">
            <a:avLst/>
          </a:prstGeom>
          <a:noFill/>
          <a:ln w="9525">
            <a:solidFill>
              <a:schemeClr val="tx1"/>
            </a:solidFill>
            <a:round/>
            <a:headEnd/>
            <a:tailEnd type="triangle" w="lg" len="lg"/>
          </a:ln>
          <a:effectLst/>
        </p:spPr>
        <p:txBody>
          <a:bodyPr/>
          <a:lstStyle/>
          <a:p>
            <a:endParaRPr lang="zh-TW" altLang="en-US"/>
          </a:p>
        </p:txBody>
      </p:sp>
      <p:sp>
        <p:nvSpPr>
          <p:cNvPr id="234506" name="Line 10"/>
          <p:cNvSpPr>
            <a:spLocks noChangeShapeType="1"/>
          </p:cNvSpPr>
          <p:nvPr/>
        </p:nvSpPr>
        <p:spPr bwMode="auto">
          <a:xfrm>
            <a:off x="4572000" y="5181600"/>
            <a:ext cx="0" cy="533400"/>
          </a:xfrm>
          <a:prstGeom prst="line">
            <a:avLst/>
          </a:prstGeom>
          <a:noFill/>
          <a:ln w="9525">
            <a:solidFill>
              <a:schemeClr val="tx1"/>
            </a:solidFill>
            <a:round/>
            <a:headEnd/>
            <a:tailEnd type="triangle" w="lg" len="lg"/>
          </a:ln>
          <a:effectLst/>
        </p:spPr>
        <p:txBody>
          <a:bodyPr/>
          <a:lstStyle/>
          <a:p>
            <a:endParaRPr lang="zh-TW" altLang="en-US"/>
          </a:p>
        </p:txBody>
      </p:sp>
      <p:sp>
        <p:nvSpPr>
          <p:cNvPr id="234507" name="Line 11"/>
          <p:cNvSpPr>
            <a:spLocks noChangeShapeType="1"/>
          </p:cNvSpPr>
          <p:nvPr/>
        </p:nvSpPr>
        <p:spPr bwMode="auto">
          <a:xfrm>
            <a:off x="3429000" y="4343400"/>
            <a:ext cx="685800" cy="533400"/>
          </a:xfrm>
          <a:prstGeom prst="line">
            <a:avLst/>
          </a:prstGeom>
          <a:noFill/>
          <a:ln w="9525">
            <a:solidFill>
              <a:schemeClr val="tx1"/>
            </a:solidFill>
            <a:round/>
            <a:headEnd/>
            <a:tailEnd type="triangle" w="lg" len="lg"/>
          </a:ln>
          <a:effectLst/>
        </p:spPr>
        <p:txBody>
          <a:bodyPr/>
          <a:lstStyle/>
          <a:p>
            <a:endParaRPr lang="zh-TW" altLang="en-US"/>
          </a:p>
        </p:txBody>
      </p:sp>
      <p:sp>
        <p:nvSpPr>
          <p:cNvPr id="234508" name="Line 12"/>
          <p:cNvSpPr>
            <a:spLocks noChangeShapeType="1"/>
          </p:cNvSpPr>
          <p:nvPr/>
        </p:nvSpPr>
        <p:spPr bwMode="auto">
          <a:xfrm flipH="1">
            <a:off x="5029200" y="4343400"/>
            <a:ext cx="609600" cy="533400"/>
          </a:xfrm>
          <a:prstGeom prst="line">
            <a:avLst/>
          </a:prstGeom>
          <a:noFill/>
          <a:ln w="9525">
            <a:solidFill>
              <a:schemeClr val="tx1"/>
            </a:solidFill>
            <a:round/>
            <a:headEnd/>
            <a:tailEnd type="triangle" w="lg" len="lg"/>
          </a:ln>
          <a:effectLst/>
        </p:spPr>
        <p:txBody>
          <a:bodyPr/>
          <a:lstStyle/>
          <a:p>
            <a:endParaRPr lang="zh-TW" altLang="en-US"/>
          </a:p>
        </p:txBody>
      </p:sp>
      <p:sp>
        <p:nvSpPr>
          <p:cNvPr id="234511" name="Rectangle 15"/>
          <p:cNvSpPr>
            <a:spLocks noGrp="1" noChangeArrowheads="1"/>
          </p:cNvSpPr>
          <p:nvPr>
            <p:ph type="title"/>
          </p:nvPr>
        </p:nvSpPr>
        <p:spPr>
          <a:xfrm>
            <a:off x="838200" y="381000"/>
            <a:ext cx="7620000" cy="1143000"/>
          </a:xfrm>
        </p:spPr>
        <p:txBody>
          <a:bodyPr/>
          <a:lstStyle/>
          <a:p>
            <a:r>
              <a:rPr lang="zh-TW" altLang="en-US" sz="3600"/>
              <a:t>外在</a:t>
            </a:r>
            <a:r>
              <a:rPr lang="en-US" altLang="zh-TW" sz="3600"/>
              <a:t>(external)</a:t>
            </a:r>
            <a:r>
              <a:rPr lang="zh-TW" altLang="en-US" sz="3600"/>
              <a:t>變數</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78FBCB6C-F74E-4BA3-B726-8D0F311DCE4C}" type="slidenum">
              <a:rPr lang="en-US" altLang="zh-TW"/>
              <a:pPr/>
              <a:t>167</a:t>
            </a:fld>
            <a:endParaRPr lang="en-US" altLang="zh-TW"/>
          </a:p>
        </p:txBody>
      </p:sp>
      <p:sp>
        <p:nvSpPr>
          <p:cNvPr id="236546" name="Rectangle 2"/>
          <p:cNvSpPr>
            <a:spLocks noGrp="1" noChangeArrowheads="1"/>
          </p:cNvSpPr>
          <p:nvPr>
            <p:ph type="title"/>
          </p:nvPr>
        </p:nvSpPr>
        <p:spPr/>
        <p:txBody>
          <a:bodyPr/>
          <a:lstStyle/>
          <a:p>
            <a:r>
              <a:rPr lang="zh-TW" altLang="en-US"/>
              <a:t>第八章 </a:t>
            </a:r>
            <a:r>
              <a:rPr lang="zh-TW" altLang="en-US">
                <a:solidFill>
                  <a:srgbClr val="FF3300"/>
                </a:solidFill>
              </a:rPr>
              <a:t>陣列 </a:t>
            </a:r>
            <a:r>
              <a:rPr lang="en-US" altLang="zh-TW">
                <a:solidFill>
                  <a:srgbClr val="FF3300"/>
                </a:solidFill>
              </a:rPr>
              <a:t>Array</a:t>
            </a:r>
          </a:p>
        </p:txBody>
      </p:sp>
      <p:sp>
        <p:nvSpPr>
          <p:cNvPr id="236547" name="Rectangle 3"/>
          <p:cNvSpPr>
            <a:spLocks noGrp="1" noChangeArrowheads="1"/>
          </p:cNvSpPr>
          <p:nvPr>
            <p:ph type="body" idx="1"/>
          </p:nvPr>
        </p:nvSpPr>
        <p:spPr>
          <a:xfrm>
            <a:off x="914400" y="1844675"/>
            <a:ext cx="7543800" cy="2952750"/>
          </a:xfrm>
        </p:spPr>
        <p:txBody>
          <a:bodyPr/>
          <a:lstStyle/>
          <a:p>
            <a:pPr>
              <a:buFontTx/>
              <a:buNone/>
            </a:pPr>
            <a:r>
              <a:rPr lang="en-US" altLang="zh-TW"/>
              <a:t>8-1 </a:t>
            </a:r>
            <a:r>
              <a:rPr lang="zh-TW" altLang="en-US"/>
              <a:t>陣列的基本架構</a:t>
            </a:r>
          </a:p>
          <a:p>
            <a:pPr>
              <a:buFontTx/>
              <a:buNone/>
            </a:pPr>
            <a:r>
              <a:rPr lang="en-US" altLang="zh-TW"/>
              <a:t>8-2 </a:t>
            </a:r>
            <a:r>
              <a:rPr lang="zh-TW" altLang="en-US">
                <a:solidFill>
                  <a:srgbClr val="FF3300"/>
                </a:solidFill>
              </a:rPr>
              <a:t>一維</a:t>
            </a:r>
            <a:r>
              <a:rPr lang="zh-TW" altLang="en-US"/>
              <a:t>陣列表示法</a:t>
            </a:r>
          </a:p>
          <a:p>
            <a:pPr>
              <a:buFontTx/>
              <a:buNone/>
            </a:pPr>
            <a:r>
              <a:rPr lang="en-US" altLang="zh-TW"/>
              <a:t>8-3 </a:t>
            </a:r>
            <a:r>
              <a:rPr lang="zh-TW" altLang="en-US">
                <a:solidFill>
                  <a:srgbClr val="FF3300"/>
                </a:solidFill>
              </a:rPr>
              <a:t>多維</a:t>
            </a:r>
            <a:r>
              <a:rPr lang="zh-TW" altLang="en-US"/>
              <a:t>陣列表示法</a:t>
            </a:r>
          </a:p>
          <a:p>
            <a:pPr>
              <a:buFontTx/>
              <a:buNone/>
            </a:pPr>
            <a:r>
              <a:rPr lang="en-US" altLang="zh-TW"/>
              <a:t>8-4 </a:t>
            </a:r>
            <a:r>
              <a:rPr lang="zh-TW" altLang="en-US"/>
              <a:t>以陣列為參數之函數呼叫</a:t>
            </a:r>
          </a:p>
          <a:p>
            <a:pPr>
              <a:buFontTx/>
              <a:buNone/>
            </a:pPr>
            <a:r>
              <a:rPr lang="en-US" altLang="zh-TW"/>
              <a:t>8-5 </a:t>
            </a:r>
            <a:r>
              <a:rPr lang="zh-TW" altLang="en-US">
                <a:solidFill>
                  <a:srgbClr val="FF3300"/>
                </a:solidFill>
              </a:rPr>
              <a:t>字元</a:t>
            </a:r>
            <a:r>
              <a:rPr lang="zh-TW" altLang="en-US"/>
              <a:t>陣列表示法</a:t>
            </a: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D14566C5-2CD2-455E-96A5-153CDE1CE324}" type="slidenum">
              <a:rPr lang="en-US" altLang="zh-TW"/>
              <a:pPr/>
              <a:t>168</a:t>
            </a:fld>
            <a:endParaRPr lang="en-US" altLang="zh-TW"/>
          </a:p>
        </p:txBody>
      </p:sp>
      <p:sp>
        <p:nvSpPr>
          <p:cNvPr id="237570" name="Rectangle 2"/>
          <p:cNvSpPr>
            <a:spLocks noGrp="1" noChangeArrowheads="1"/>
          </p:cNvSpPr>
          <p:nvPr>
            <p:ph type="title"/>
          </p:nvPr>
        </p:nvSpPr>
        <p:spPr/>
        <p:txBody>
          <a:bodyPr/>
          <a:lstStyle/>
          <a:p>
            <a:r>
              <a:rPr lang="en-US" altLang="zh-TW" sz="3600"/>
              <a:t>8-1 </a:t>
            </a:r>
            <a:r>
              <a:rPr lang="zh-TW" altLang="en-US" sz="3600"/>
              <a:t>陣列的基本架構</a:t>
            </a:r>
            <a:r>
              <a:rPr lang="zh-TW" altLang="en-US"/>
              <a:t> </a:t>
            </a:r>
          </a:p>
        </p:txBody>
      </p:sp>
      <p:sp>
        <p:nvSpPr>
          <p:cNvPr id="237571" name="Rectangle 3"/>
          <p:cNvSpPr>
            <a:spLocks noGrp="1" noChangeArrowheads="1"/>
          </p:cNvSpPr>
          <p:nvPr>
            <p:ph type="body" idx="1"/>
          </p:nvPr>
        </p:nvSpPr>
        <p:spPr>
          <a:xfrm>
            <a:off x="685800" y="1844675"/>
            <a:ext cx="8207375" cy="4098925"/>
          </a:xfrm>
        </p:spPr>
        <p:txBody>
          <a:bodyPr/>
          <a:lstStyle/>
          <a:p>
            <a:r>
              <a:rPr lang="zh-TW" altLang="en-US" sz="2800" b="1">
                <a:latin typeface="Verdana" pitchFamily="34" charset="0"/>
              </a:rPr>
              <a:t>陣列</a:t>
            </a:r>
            <a:r>
              <a:rPr lang="en-US" altLang="zh-TW" sz="2800" b="1">
                <a:latin typeface="Verdana" pitchFamily="34" charset="0"/>
              </a:rPr>
              <a:t>(</a:t>
            </a:r>
            <a:r>
              <a:rPr lang="en-US" altLang="zh-TW" sz="2800" b="1">
                <a:solidFill>
                  <a:srgbClr val="FF0000"/>
                </a:solidFill>
                <a:latin typeface="Verdana" pitchFamily="34" charset="0"/>
              </a:rPr>
              <a:t>array</a:t>
            </a:r>
            <a:r>
              <a:rPr lang="en-US" altLang="zh-TW" sz="2800" b="1">
                <a:latin typeface="Verdana" pitchFamily="34" charset="0"/>
              </a:rPr>
              <a:t>) :</a:t>
            </a:r>
            <a:r>
              <a:rPr lang="zh-TW" altLang="en-US" sz="2800" b="1">
                <a:latin typeface="Verdana" pitchFamily="34" charset="0"/>
              </a:rPr>
              <a:t>由一組相同的資料型態所組成</a:t>
            </a:r>
          </a:p>
          <a:p>
            <a:pPr lvl="1"/>
            <a:r>
              <a:rPr lang="zh-TW" altLang="en-US" sz="2400">
                <a:latin typeface="Verdana" pitchFamily="34" charset="0"/>
              </a:rPr>
              <a:t>記憶體位置具有</a:t>
            </a:r>
            <a:r>
              <a:rPr lang="zh-TW" altLang="en-US" sz="2400">
                <a:solidFill>
                  <a:srgbClr val="FF0000"/>
                </a:solidFill>
                <a:latin typeface="Verdana" pitchFamily="34" charset="0"/>
              </a:rPr>
              <a:t>連續性</a:t>
            </a:r>
            <a:r>
              <a:rPr lang="zh-TW" altLang="en-US" sz="2400">
                <a:latin typeface="Verdana" pitchFamily="34" charset="0"/>
              </a:rPr>
              <a:t>的特性</a:t>
            </a:r>
          </a:p>
          <a:p>
            <a:pPr lvl="1"/>
            <a:r>
              <a:rPr lang="zh-TW" altLang="en-US" sz="2400">
                <a:latin typeface="Verdana" pitchFamily="34" charset="0"/>
              </a:rPr>
              <a:t>使用</a:t>
            </a:r>
            <a:r>
              <a:rPr lang="zh-TW" altLang="en-US" sz="2400">
                <a:solidFill>
                  <a:srgbClr val="FF0000"/>
                </a:solidFill>
                <a:latin typeface="Verdana" pitchFamily="34" charset="0"/>
              </a:rPr>
              <a:t>共同的名稱</a:t>
            </a:r>
            <a:r>
              <a:rPr lang="zh-TW" altLang="en-US" sz="2400">
                <a:latin typeface="Verdana" pitchFamily="34" charset="0"/>
              </a:rPr>
              <a:t>來存取</a:t>
            </a:r>
          </a:p>
          <a:p>
            <a:pPr lvl="1"/>
            <a:endParaRPr lang="zh-TW" altLang="en-US">
              <a:latin typeface="Verdana" pitchFamily="34" charset="0"/>
              <a:ea typeface="新細明體" pitchFamily="18" charset="-120"/>
            </a:endParaRPr>
          </a:p>
          <a:p>
            <a:pPr algn="just"/>
            <a:r>
              <a:rPr lang="zh-TW" altLang="en-US" sz="2800" b="1">
                <a:latin typeface="Verdana" pitchFamily="34" charset="0"/>
              </a:rPr>
              <a:t>依據結構，可將陣列分為：</a:t>
            </a:r>
          </a:p>
          <a:p>
            <a:pPr lvl="1"/>
            <a:r>
              <a:rPr lang="zh-TW" altLang="en-US" sz="2400">
                <a:latin typeface="Verdana" pitchFamily="34" charset="0"/>
              </a:rPr>
              <a:t> </a:t>
            </a:r>
            <a:r>
              <a:rPr lang="zh-TW" altLang="en-US" sz="2400">
                <a:solidFill>
                  <a:srgbClr val="0000FF"/>
                </a:solidFill>
                <a:latin typeface="Verdana" pitchFamily="34" charset="0"/>
              </a:rPr>
              <a:t>一維陣列</a:t>
            </a:r>
            <a:r>
              <a:rPr lang="zh-TW" altLang="en-US" sz="2400">
                <a:latin typeface="Verdana" pitchFamily="34" charset="0"/>
              </a:rPr>
              <a:t>  </a:t>
            </a:r>
            <a:r>
              <a:rPr lang="en-US" altLang="zh-TW" sz="2400">
                <a:solidFill>
                  <a:srgbClr val="FF0000"/>
                </a:solidFill>
                <a:latin typeface="Verdana" pitchFamily="34" charset="0"/>
              </a:rPr>
              <a:t>month[1], month[2], …</a:t>
            </a:r>
            <a:endParaRPr lang="en-US" altLang="zh-TW" sz="2400">
              <a:solidFill>
                <a:srgbClr val="FF0000"/>
              </a:solidFill>
              <a:latin typeface="Verdana" pitchFamily="34" charset="0"/>
              <a:ea typeface="新細明體" pitchFamily="18" charset="-120"/>
            </a:endParaRPr>
          </a:p>
          <a:p>
            <a:pPr lvl="1"/>
            <a:r>
              <a:rPr lang="en-US" altLang="zh-TW" sz="2400">
                <a:latin typeface="Verdana" pitchFamily="34" charset="0"/>
              </a:rPr>
              <a:t> </a:t>
            </a:r>
            <a:r>
              <a:rPr lang="zh-TW" altLang="en-US" sz="2400">
                <a:solidFill>
                  <a:srgbClr val="0000FF"/>
                </a:solidFill>
                <a:latin typeface="Verdana" pitchFamily="34" charset="0"/>
              </a:rPr>
              <a:t>二維陣列</a:t>
            </a:r>
            <a:r>
              <a:rPr lang="zh-TW" altLang="en-US" sz="2400">
                <a:latin typeface="Verdana" pitchFamily="34" charset="0"/>
              </a:rPr>
              <a:t>  </a:t>
            </a:r>
            <a:r>
              <a:rPr lang="en-US" altLang="zh-TW" sz="2400">
                <a:solidFill>
                  <a:srgbClr val="FF0000"/>
                </a:solidFill>
                <a:latin typeface="Verdana" pitchFamily="34" charset="0"/>
              </a:rPr>
              <a:t>table[1][1], …, score[1][1]</a:t>
            </a:r>
          </a:p>
          <a:p>
            <a:pPr lvl="1"/>
            <a:r>
              <a:rPr lang="en-US" altLang="zh-TW" sz="2400">
                <a:solidFill>
                  <a:srgbClr val="0000FF"/>
                </a:solidFill>
                <a:latin typeface="Verdana" pitchFamily="34" charset="0"/>
              </a:rPr>
              <a:t> </a:t>
            </a:r>
            <a:r>
              <a:rPr lang="zh-TW" altLang="en-US" sz="2400">
                <a:solidFill>
                  <a:srgbClr val="0000FF"/>
                </a:solidFill>
                <a:latin typeface="Verdana" pitchFamily="34" charset="0"/>
              </a:rPr>
              <a:t>多維陣列</a:t>
            </a:r>
            <a:endParaRPr lang="zh-TW" altLang="en-US" sz="2400">
              <a:solidFill>
                <a:srgbClr val="0000FF"/>
              </a:solidFill>
              <a:latin typeface="Verdana" pitchFamily="34" charset="0"/>
              <a:ea typeface="新細明體" pitchFamily="18" charset="-120"/>
            </a:endParaRPr>
          </a:p>
        </p:txBody>
      </p:sp>
      <p:sp>
        <p:nvSpPr>
          <p:cNvPr id="237573"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16C28F70-0B68-47DC-B5A4-14A880447EFF}" type="slidenum">
              <a:rPr lang="en-US" altLang="zh-TW"/>
              <a:pPr/>
              <a:t>169</a:t>
            </a:fld>
            <a:endParaRPr lang="en-US" altLang="zh-TW"/>
          </a:p>
        </p:txBody>
      </p:sp>
      <p:sp>
        <p:nvSpPr>
          <p:cNvPr id="238594" name="Rectangle 2"/>
          <p:cNvSpPr>
            <a:spLocks noGrp="1" noChangeArrowheads="1"/>
          </p:cNvSpPr>
          <p:nvPr>
            <p:ph type="title"/>
          </p:nvPr>
        </p:nvSpPr>
        <p:spPr/>
        <p:txBody>
          <a:bodyPr/>
          <a:lstStyle/>
          <a:p>
            <a:r>
              <a:rPr lang="en-US" altLang="zh-TW" sz="3600"/>
              <a:t>8-2 </a:t>
            </a:r>
            <a:r>
              <a:rPr lang="zh-TW" altLang="en-US" sz="3600">
                <a:latin typeface="標楷體" pitchFamily="65" charset="-120"/>
              </a:rPr>
              <a:t>一維陣列表示法</a:t>
            </a:r>
            <a:r>
              <a:rPr lang="zh-TW" altLang="en-US"/>
              <a:t> </a:t>
            </a:r>
          </a:p>
        </p:txBody>
      </p:sp>
      <p:sp>
        <p:nvSpPr>
          <p:cNvPr id="238595" name="Rectangle 3"/>
          <p:cNvSpPr>
            <a:spLocks noGrp="1" noChangeArrowheads="1"/>
          </p:cNvSpPr>
          <p:nvPr>
            <p:ph type="body" idx="1"/>
          </p:nvPr>
        </p:nvSpPr>
        <p:spPr>
          <a:xfrm>
            <a:off x="755650" y="1700213"/>
            <a:ext cx="6264275" cy="2879725"/>
          </a:xfrm>
        </p:spPr>
        <p:txBody>
          <a:bodyPr/>
          <a:lstStyle/>
          <a:p>
            <a:pPr>
              <a:lnSpc>
                <a:spcPct val="80000"/>
              </a:lnSpc>
            </a:pPr>
            <a:r>
              <a:rPr lang="zh-TW" altLang="en-US" sz="2800">
                <a:latin typeface="標楷體" pitchFamily="65" charset="-120"/>
              </a:rPr>
              <a:t>語法</a:t>
            </a:r>
            <a:endParaRPr lang="zh-TW" altLang="en-US" sz="2800">
              <a:ea typeface="新細明體" pitchFamily="18" charset="-120"/>
            </a:endParaRPr>
          </a:p>
          <a:p>
            <a:pPr lvl="1">
              <a:lnSpc>
                <a:spcPct val="80000"/>
              </a:lnSpc>
            </a:pPr>
            <a:r>
              <a:rPr lang="zh-TW" altLang="en-US" sz="2400">
                <a:latin typeface="標楷體" pitchFamily="65" charset="-120"/>
              </a:rPr>
              <a:t>資料型態　陣列名稱</a:t>
            </a:r>
            <a:r>
              <a:rPr lang="en-US" altLang="zh-TW" sz="2400"/>
              <a:t>[</a:t>
            </a:r>
            <a:r>
              <a:rPr lang="zh-TW" altLang="en-US" sz="2400">
                <a:latin typeface="標楷體" pitchFamily="65" charset="-120"/>
              </a:rPr>
              <a:t>陣列大小</a:t>
            </a:r>
            <a:r>
              <a:rPr lang="en-US" altLang="zh-TW" sz="2400"/>
              <a:t>];</a:t>
            </a:r>
            <a:endParaRPr lang="en-US" altLang="zh-TW" sz="2400">
              <a:ea typeface="新細明體" pitchFamily="18" charset="-120"/>
            </a:endParaRPr>
          </a:p>
          <a:p>
            <a:pPr>
              <a:lnSpc>
                <a:spcPct val="80000"/>
              </a:lnSpc>
            </a:pPr>
            <a:r>
              <a:rPr lang="zh-TW" altLang="en-US" sz="2800">
                <a:latin typeface="標楷體" pitchFamily="65" charset="-120"/>
              </a:rPr>
              <a:t>說明</a:t>
            </a:r>
            <a:endParaRPr lang="zh-TW" altLang="en-US" sz="2800">
              <a:ea typeface="新細明體" pitchFamily="18" charset="-120"/>
            </a:endParaRPr>
          </a:p>
          <a:p>
            <a:pPr lvl="1" algn="just">
              <a:lnSpc>
                <a:spcPct val="80000"/>
              </a:lnSpc>
            </a:pPr>
            <a:r>
              <a:rPr lang="zh-TW" altLang="en-US" sz="2400">
                <a:latin typeface="標楷體" pitchFamily="65" charset="-120"/>
              </a:rPr>
              <a:t>資料型態：陣列元素的資料型態</a:t>
            </a:r>
            <a:endParaRPr lang="zh-TW" altLang="en-US" sz="2400">
              <a:ea typeface="新細明體" pitchFamily="18" charset="-120"/>
            </a:endParaRPr>
          </a:p>
          <a:p>
            <a:pPr lvl="1" algn="just">
              <a:lnSpc>
                <a:spcPct val="80000"/>
              </a:lnSpc>
            </a:pPr>
            <a:r>
              <a:rPr lang="zh-TW" altLang="en-US" sz="2400">
                <a:latin typeface="標楷體" pitchFamily="65" charset="-120"/>
              </a:rPr>
              <a:t>陣列名稱：根據識別字規定命名</a:t>
            </a:r>
          </a:p>
          <a:p>
            <a:pPr lvl="1" algn="just">
              <a:lnSpc>
                <a:spcPct val="80000"/>
              </a:lnSpc>
            </a:pPr>
            <a:r>
              <a:rPr lang="en-US" altLang="zh-TW" sz="2400"/>
              <a:t>[ ]</a:t>
            </a:r>
            <a:r>
              <a:rPr lang="zh-TW" altLang="en-US" sz="2400">
                <a:latin typeface="標楷體" pitchFamily="65" charset="-120"/>
              </a:rPr>
              <a:t>：一個無正負符號的整數</a:t>
            </a:r>
          </a:p>
          <a:p>
            <a:pPr algn="just">
              <a:lnSpc>
                <a:spcPct val="80000"/>
              </a:lnSpc>
            </a:pPr>
            <a:r>
              <a:rPr lang="zh-TW" altLang="en-US" sz="2400">
                <a:latin typeface="標楷體" pitchFamily="65" charset="-120"/>
              </a:rPr>
              <a:t>範例</a:t>
            </a:r>
          </a:p>
        </p:txBody>
      </p:sp>
      <p:sp>
        <p:nvSpPr>
          <p:cNvPr id="238597" name="Rectangle 5"/>
          <p:cNvSpPr>
            <a:spLocks noChangeArrowheads="1"/>
          </p:cNvSpPr>
          <p:nvPr/>
        </p:nvSpPr>
        <p:spPr bwMode="auto">
          <a:xfrm>
            <a:off x="760413" y="4654550"/>
            <a:ext cx="6259512" cy="1366838"/>
          </a:xfrm>
          <a:prstGeom prst="rect">
            <a:avLst/>
          </a:prstGeom>
          <a:noFill/>
          <a:ln w="9525">
            <a:noFill/>
            <a:miter lim="800000"/>
            <a:headEnd/>
            <a:tailEnd/>
          </a:ln>
          <a:effectLst/>
        </p:spPr>
        <p:txBody>
          <a:bodyPr/>
          <a:lstStyle/>
          <a:p>
            <a:pPr marL="742950" lvl="1" indent="-285750" algn="just">
              <a:lnSpc>
                <a:spcPct val="90000"/>
              </a:lnSpc>
              <a:spcBef>
                <a:spcPct val="20000"/>
              </a:spcBef>
              <a:buFontTx/>
              <a:buChar char="–"/>
            </a:pPr>
            <a:r>
              <a:rPr lang="en-US" altLang="zh-TW" sz="2400">
                <a:latin typeface="Courier New" pitchFamily="49" charset="0"/>
                <a:ea typeface="標楷體" pitchFamily="65" charset="-120"/>
              </a:rPr>
              <a:t>int </a:t>
            </a:r>
            <a:r>
              <a:rPr lang="en-US" altLang="zh-TW" sz="2400">
                <a:solidFill>
                  <a:srgbClr val="FF3300"/>
                </a:solidFill>
                <a:latin typeface="Courier New" pitchFamily="49" charset="0"/>
                <a:ea typeface="標楷體" pitchFamily="65" charset="-120"/>
              </a:rPr>
              <a:t>a[5]</a:t>
            </a:r>
            <a:r>
              <a:rPr lang="en-US" altLang="zh-TW" sz="2400">
                <a:latin typeface="Courier New" pitchFamily="49" charset="0"/>
                <a:ea typeface="標楷體" pitchFamily="65" charset="-120"/>
              </a:rPr>
              <a:t>;</a:t>
            </a:r>
          </a:p>
          <a:p>
            <a:pPr marL="742950" lvl="1" indent="-285750" algn="just">
              <a:lnSpc>
                <a:spcPct val="90000"/>
              </a:lnSpc>
              <a:spcBef>
                <a:spcPct val="20000"/>
              </a:spcBef>
              <a:buFontTx/>
              <a:buChar char="–"/>
            </a:pPr>
            <a:r>
              <a:rPr lang="en-US" altLang="zh-TW" sz="2400">
                <a:latin typeface="Courier New" pitchFamily="49" charset="0"/>
                <a:ea typeface="標楷體" pitchFamily="65" charset="-120"/>
              </a:rPr>
              <a:t>int </a:t>
            </a:r>
            <a:r>
              <a:rPr lang="en-US" altLang="zh-TW" sz="2400">
                <a:solidFill>
                  <a:srgbClr val="FF3300"/>
                </a:solidFill>
                <a:latin typeface="Courier New" pitchFamily="49" charset="0"/>
                <a:ea typeface="標楷體" pitchFamily="65" charset="-120"/>
              </a:rPr>
              <a:t>b[5]</a:t>
            </a:r>
            <a:r>
              <a:rPr lang="en-US" altLang="zh-TW" sz="2400">
                <a:latin typeface="Courier New" pitchFamily="49" charset="0"/>
                <a:ea typeface="標楷體" pitchFamily="65" charset="-120"/>
              </a:rPr>
              <a:t> = {4, 3, 5, 2, 6}; </a:t>
            </a:r>
          </a:p>
          <a:p>
            <a:pPr marL="742950" lvl="1" indent="-285750" algn="just">
              <a:lnSpc>
                <a:spcPct val="90000"/>
              </a:lnSpc>
              <a:spcBef>
                <a:spcPct val="20000"/>
              </a:spcBef>
              <a:buFontTx/>
              <a:buChar char="–"/>
            </a:pPr>
            <a:r>
              <a:rPr lang="en-US" altLang="zh-TW" sz="2400">
                <a:latin typeface="Courier New" pitchFamily="49" charset="0"/>
                <a:ea typeface="標楷體" pitchFamily="65" charset="-120"/>
              </a:rPr>
              <a:t>int </a:t>
            </a:r>
            <a:r>
              <a:rPr lang="en-US" altLang="zh-TW" sz="2400">
                <a:solidFill>
                  <a:srgbClr val="FF3300"/>
                </a:solidFill>
                <a:latin typeface="Courier New" pitchFamily="49" charset="0"/>
                <a:ea typeface="標楷體" pitchFamily="65" charset="-120"/>
              </a:rPr>
              <a:t>c[ ]</a:t>
            </a:r>
            <a:r>
              <a:rPr lang="en-US" altLang="zh-TW" sz="2400">
                <a:latin typeface="Courier New" pitchFamily="49" charset="0"/>
                <a:ea typeface="標楷體" pitchFamily="65" charset="-120"/>
              </a:rPr>
              <a:t> = {1, 2, 3, 4, 5};</a:t>
            </a:r>
          </a:p>
        </p:txBody>
      </p:sp>
      <p:sp>
        <p:nvSpPr>
          <p:cNvPr id="238598" name="AutoShape 6"/>
          <p:cNvSpPr>
            <a:spLocks/>
          </p:cNvSpPr>
          <p:nvPr/>
        </p:nvSpPr>
        <p:spPr bwMode="auto">
          <a:xfrm>
            <a:off x="6948488" y="3573463"/>
            <a:ext cx="1655762" cy="863600"/>
          </a:xfrm>
          <a:prstGeom prst="borderCallout1">
            <a:avLst>
              <a:gd name="adj1" fmla="val 13236"/>
              <a:gd name="adj2" fmla="val -4602"/>
              <a:gd name="adj3" fmla="val 163602"/>
              <a:gd name="adj4" fmla="val -70565"/>
            </a:avLst>
          </a:prstGeom>
          <a:noFill/>
          <a:ln w="9525">
            <a:solidFill>
              <a:schemeClr val="tx1"/>
            </a:solidFill>
            <a:miter lim="800000"/>
            <a:headEnd/>
            <a:tailEnd/>
          </a:ln>
          <a:effectLst/>
        </p:spPr>
        <p:txBody>
          <a:bodyPr/>
          <a:lstStyle/>
          <a:p>
            <a:pPr algn="ctr"/>
            <a:r>
              <a:rPr lang="en-US" altLang="zh-TW" sz="2400">
                <a:latin typeface="Verdana" pitchFamily="34" charset="0"/>
              </a:rPr>
              <a:t>5</a:t>
            </a:r>
            <a:r>
              <a:rPr lang="zh-TW" altLang="en-US" sz="2400">
                <a:latin typeface="Verdana" pitchFamily="34" charset="0"/>
              </a:rPr>
              <a:t>個元素</a:t>
            </a:r>
          </a:p>
          <a:p>
            <a:pPr algn="ctr"/>
            <a:r>
              <a:rPr lang="zh-TW" altLang="en-US" sz="2400">
                <a:latin typeface="Verdana" pitchFamily="34" charset="0"/>
              </a:rPr>
              <a:t>的陣列</a:t>
            </a:r>
          </a:p>
        </p:txBody>
      </p:sp>
      <p:sp>
        <p:nvSpPr>
          <p:cNvPr id="238599"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8597"/>
                                        </p:tgtEl>
                                        <p:attrNameLst>
                                          <p:attrName>style.visibility</p:attrName>
                                        </p:attrNameLst>
                                      </p:cBhvr>
                                      <p:to>
                                        <p:strVal val="visible"/>
                                      </p:to>
                                    </p:set>
                                    <p:anim calcmode="lin" valueType="num">
                                      <p:cBhvr>
                                        <p:cTn id="7" dur="500" fill="hold"/>
                                        <p:tgtEl>
                                          <p:spTgt spid="238597"/>
                                        </p:tgtEl>
                                        <p:attrNameLst>
                                          <p:attrName>ppt_w</p:attrName>
                                        </p:attrNameLst>
                                      </p:cBhvr>
                                      <p:tavLst>
                                        <p:tav tm="0">
                                          <p:val>
                                            <p:fltVal val="0"/>
                                          </p:val>
                                        </p:tav>
                                        <p:tav tm="100000">
                                          <p:val>
                                            <p:strVal val="#ppt_w"/>
                                          </p:val>
                                        </p:tav>
                                      </p:tavLst>
                                    </p:anim>
                                    <p:anim calcmode="lin" valueType="num">
                                      <p:cBhvr>
                                        <p:cTn id="8" dur="500" fill="hold"/>
                                        <p:tgtEl>
                                          <p:spTgt spid="238597"/>
                                        </p:tgtEl>
                                        <p:attrNameLst>
                                          <p:attrName>ppt_h</p:attrName>
                                        </p:attrNameLst>
                                      </p:cBhvr>
                                      <p:tavLst>
                                        <p:tav tm="0">
                                          <p:val>
                                            <p:fltVal val="0"/>
                                          </p:val>
                                        </p:tav>
                                        <p:tav tm="100000">
                                          <p:val>
                                            <p:strVal val="#ppt_h"/>
                                          </p:val>
                                        </p:tav>
                                      </p:tavLst>
                                    </p:anim>
                                  </p:childTnLst>
                                </p:cTn>
                              </p:par>
                              <p:par>
                                <p:cTn id="9" presetID="35" presetClass="entr" presetSubtype="0" fill="hold" grpId="0" nodeType="withEffect">
                                  <p:stCondLst>
                                    <p:cond delay="0"/>
                                  </p:stCondLst>
                                  <p:childTnLst>
                                    <p:set>
                                      <p:cBhvr>
                                        <p:cTn id="10" dur="1" fill="hold">
                                          <p:stCondLst>
                                            <p:cond delay="0"/>
                                          </p:stCondLst>
                                        </p:cTn>
                                        <p:tgtEl>
                                          <p:spTgt spid="238598"/>
                                        </p:tgtEl>
                                        <p:attrNameLst>
                                          <p:attrName>style.visibility</p:attrName>
                                        </p:attrNameLst>
                                      </p:cBhvr>
                                      <p:to>
                                        <p:strVal val="visible"/>
                                      </p:to>
                                    </p:set>
                                    <p:animEffect transition="in" filter="fade">
                                      <p:cBhvr>
                                        <p:cTn id="11" dur="1000"/>
                                        <p:tgtEl>
                                          <p:spTgt spid="238598"/>
                                        </p:tgtEl>
                                      </p:cBhvr>
                                    </p:animEffect>
                                    <p:anim calcmode="lin" valueType="num">
                                      <p:cBhvr>
                                        <p:cTn id="12" dur="1000" fill="hold"/>
                                        <p:tgtEl>
                                          <p:spTgt spid="238598"/>
                                        </p:tgtEl>
                                        <p:attrNameLst>
                                          <p:attrName>style.rotation</p:attrName>
                                        </p:attrNameLst>
                                      </p:cBhvr>
                                      <p:tavLst>
                                        <p:tav tm="0">
                                          <p:val>
                                            <p:fltVal val="720"/>
                                          </p:val>
                                        </p:tav>
                                        <p:tav tm="100000">
                                          <p:val>
                                            <p:fltVal val="0"/>
                                          </p:val>
                                        </p:tav>
                                      </p:tavLst>
                                    </p:anim>
                                    <p:anim calcmode="lin" valueType="num">
                                      <p:cBhvr>
                                        <p:cTn id="13" dur="1000" fill="hold"/>
                                        <p:tgtEl>
                                          <p:spTgt spid="238598"/>
                                        </p:tgtEl>
                                        <p:attrNameLst>
                                          <p:attrName>ppt_h</p:attrName>
                                        </p:attrNameLst>
                                      </p:cBhvr>
                                      <p:tavLst>
                                        <p:tav tm="0">
                                          <p:val>
                                            <p:fltVal val="0"/>
                                          </p:val>
                                        </p:tav>
                                        <p:tav tm="100000">
                                          <p:val>
                                            <p:strVal val="#ppt_h"/>
                                          </p:val>
                                        </p:tav>
                                      </p:tavLst>
                                    </p:anim>
                                    <p:anim calcmode="lin" valueType="num">
                                      <p:cBhvr>
                                        <p:cTn id="14" dur="1000" fill="hold"/>
                                        <p:tgtEl>
                                          <p:spTgt spid="23859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7" grpId="0"/>
      <p:bldP spid="23859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20170EF6-F248-46D0-84D2-B4D409301394}" type="slidenum">
              <a:rPr lang="en-US" altLang="zh-TW"/>
              <a:pPr/>
              <a:t>17</a:t>
            </a:fld>
            <a:endParaRPr lang="en-US" altLang="zh-TW"/>
          </a:p>
        </p:txBody>
      </p:sp>
      <p:sp>
        <p:nvSpPr>
          <p:cNvPr id="33795" name="Rectangle 3"/>
          <p:cNvSpPr>
            <a:spLocks noChangeArrowheads="1"/>
          </p:cNvSpPr>
          <p:nvPr/>
        </p:nvSpPr>
        <p:spPr bwMode="auto">
          <a:xfrm>
            <a:off x="685800" y="1600200"/>
            <a:ext cx="7924800" cy="2476500"/>
          </a:xfrm>
          <a:prstGeom prst="rect">
            <a:avLst/>
          </a:prstGeom>
          <a:noFill/>
          <a:ln w="9525">
            <a:noFill/>
            <a:miter lim="800000"/>
            <a:headEnd/>
            <a:tailEnd/>
          </a:ln>
          <a:effectLst/>
        </p:spPr>
        <p:txBody>
          <a:bodyPr/>
          <a:lstStyle/>
          <a:p>
            <a:pPr marL="342900" indent="-342900">
              <a:spcBef>
                <a:spcPct val="20000"/>
              </a:spcBef>
              <a:buFontTx/>
              <a:buChar char="•"/>
            </a:pPr>
            <a:r>
              <a:rPr lang="zh-TW" altLang="en-US" sz="2800" b="1">
                <a:latin typeface="Courier New" pitchFamily="49" charset="0"/>
                <a:ea typeface="標楷體" pitchFamily="65" charset="-120"/>
              </a:rPr>
              <a:t>表示對於程式外的標頭檔的引含指令，</a:t>
            </a:r>
            <a:br>
              <a:rPr lang="zh-TW" altLang="en-US" sz="2800" b="1">
                <a:latin typeface="Courier New" pitchFamily="49" charset="0"/>
                <a:ea typeface="標楷體" pitchFamily="65" charset="-120"/>
              </a:rPr>
            </a:br>
            <a:r>
              <a:rPr lang="zh-TW" altLang="en-US" sz="2800" b="1">
                <a:latin typeface="Courier New" pitchFamily="49" charset="0"/>
                <a:ea typeface="標楷體" pitchFamily="65" charset="-120"/>
              </a:rPr>
              <a:t>通常所引含的檔案都是以</a:t>
            </a:r>
            <a:r>
              <a:rPr lang="en-US" altLang="zh-TW" sz="2800" b="1">
                <a:solidFill>
                  <a:srgbClr val="FF3300"/>
                </a:solidFill>
                <a:latin typeface="Courier New" pitchFamily="49" charset="0"/>
                <a:ea typeface="標楷體" pitchFamily="65" charset="-120"/>
              </a:rPr>
              <a:t>.h</a:t>
            </a:r>
            <a:r>
              <a:rPr lang="zh-TW" altLang="en-US" sz="2800" b="1">
                <a:latin typeface="Courier New" pitchFamily="49" charset="0"/>
                <a:ea typeface="標楷體" pitchFamily="65" charset="-120"/>
              </a:rPr>
              <a:t>來作為擴充檔名。</a:t>
            </a:r>
          </a:p>
          <a:p>
            <a:pPr marL="342900" indent="-342900">
              <a:spcBef>
                <a:spcPct val="20000"/>
              </a:spcBef>
              <a:buFontTx/>
              <a:buChar char="•"/>
            </a:pPr>
            <a:r>
              <a:rPr lang="en-US" altLang="zh-TW" sz="2800" b="1">
                <a:latin typeface="Courier New" pitchFamily="49" charset="0"/>
                <a:ea typeface="標楷體" pitchFamily="65" charset="-120"/>
              </a:rPr>
              <a:t>C</a:t>
            </a:r>
            <a:r>
              <a:rPr lang="zh-TW" altLang="en-US" sz="2800" b="1">
                <a:latin typeface="Courier New" pitchFamily="49" charset="0"/>
                <a:ea typeface="標楷體" pitchFamily="65" charset="-120"/>
              </a:rPr>
              <a:t>語言編譯器都提供其系統定義的</a:t>
            </a:r>
            <a:br>
              <a:rPr lang="zh-TW" altLang="en-US" sz="2800" b="1">
                <a:latin typeface="Courier New" pitchFamily="49" charset="0"/>
                <a:ea typeface="標楷體" pitchFamily="65" charset="-120"/>
              </a:rPr>
            </a:br>
            <a:r>
              <a:rPr lang="zh-TW" altLang="en-US" sz="2800" b="1">
                <a:solidFill>
                  <a:srgbClr val="FF3300"/>
                </a:solidFill>
                <a:latin typeface="Courier New" pitchFamily="49" charset="0"/>
                <a:ea typeface="標楷體" pitchFamily="65" charset="-120"/>
              </a:rPr>
              <a:t>標頭檔 </a:t>
            </a:r>
            <a:r>
              <a:rPr lang="en-US" altLang="zh-TW" sz="2800" b="1">
                <a:solidFill>
                  <a:srgbClr val="FF3300"/>
                </a:solidFill>
                <a:latin typeface="Courier New" pitchFamily="49" charset="0"/>
                <a:ea typeface="標楷體" pitchFamily="65" charset="-120"/>
              </a:rPr>
              <a:t>header</a:t>
            </a:r>
            <a:endParaRPr lang="en-US" altLang="zh-TW" sz="2800" b="1">
              <a:latin typeface="Courier New" pitchFamily="49" charset="0"/>
              <a:ea typeface="標楷體" pitchFamily="65" charset="-120"/>
            </a:endParaRPr>
          </a:p>
          <a:p>
            <a:pPr marL="342900" indent="-342900">
              <a:spcBef>
                <a:spcPct val="20000"/>
              </a:spcBef>
              <a:buFontTx/>
              <a:buChar char="•"/>
            </a:pPr>
            <a:r>
              <a:rPr lang="zh-TW" altLang="en-US" sz="2800" b="1">
                <a:latin typeface="Courier New" pitchFamily="49" charset="0"/>
                <a:ea typeface="標楷體" pitchFamily="65" charset="-120"/>
              </a:rPr>
              <a:t>標頭檔的內容大多為巨集定義及函數型式。</a:t>
            </a:r>
          </a:p>
        </p:txBody>
      </p:sp>
      <p:sp>
        <p:nvSpPr>
          <p:cNvPr id="33801" name="Rectangle 9"/>
          <p:cNvSpPr>
            <a:spLocks noGrp="1" noChangeArrowheads="1"/>
          </p:cNvSpPr>
          <p:nvPr>
            <p:ph type="title"/>
          </p:nvPr>
        </p:nvSpPr>
        <p:spPr/>
        <p:txBody>
          <a:bodyPr/>
          <a:lstStyle/>
          <a:p>
            <a:r>
              <a:rPr lang="en-US" altLang="zh-TW" sz="3600"/>
              <a:t>1-5-3  #include</a:t>
            </a:r>
          </a:p>
        </p:txBody>
      </p:sp>
      <p:sp>
        <p:nvSpPr>
          <p:cNvPr id="33803" name="Rectangle 11"/>
          <p:cNvSpPr>
            <a:spLocks noChangeArrowheads="1"/>
          </p:cNvSpPr>
          <p:nvPr/>
        </p:nvSpPr>
        <p:spPr bwMode="auto">
          <a:xfrm>
            <a:off x="750888" y="4149725"/>
            <a:ext cx="7061200" cy="2160588"/>
          </a:xfrm>
          <a:prstGeom prst="rect">
            <a:avLst/>
          </a:prstGeom>
          <a:noFill/>
          <a:ln w="9525">
            <a:noFill/>
            <a:miter lim="800000"/>
            <a:headEnd/>
            <a:tailEnd/>
          </a:ln>
          <a:effectLst/>
        </p:spPr>
        <p:txBody>
          <a:bodyPr/>
          <a:lstStyle/>
          <a:p>
            <a:pPr marL="342900" indent="-342900">
              <a:spcBef>
                <a:spcPct val="20000"/>
              </a:spcBef>
              <a:buFontTx/>
              <a:buChar char="•"/>
            </a:pPr>
            <a:r>
              <a:rPr lang="zh-TW" altLang="en-US" sz="2800" b="1">
                <a:latin typeface="Courier New" pitchFamily="49" charset="0"/>
                <a:ea typeface="標楷體" pitchFamily="65" charset="-120"/>
              </a:rPr>
              <a:t>語法一</a:t>
            </a:r>
          </a:p>
          <a:p>
            <a:pPr marL="742950" lvl="1" indent="-285750">
              <a:spcBef>
                <a:spcPct val="20000"/>
              </a:spcBef>
              <a:buFontTx/>
              <a:buChar char="•"/>
            </a:pPr>
            <a:r>
              <a:rPr lang="en-US" altLang="zh-TW" sz="2800">
                <a:solidFill>
                  <a:srgbClr val="FF3300"/>
                </a:solidFill>
                <a:latin typeface="Courier New" pitchFamily="49" charset="0"/>
                <a:ea typeface="標楷體" pitchFamily="65" charset="-120"/>
              </a:rPr>
              <a:t>#include &lt;system-filename&gt;</a:t>
            </a:r>
            <a:endParaRPr lang="en-US" altLang="zh-TW" sz="2800" b="1">
              <a:solidFill>
                <a:srgbClr val="FF3300"/>
              </a:solidFill>
              <a:latin typeface="Courier New" pitchFamily="49" charset="0"/>
              <a:ea typeface="標楷體" pitchFamily="65" charset="-120"/>
            </a:endParaRPr>
          </a:p>
          <a:p>
            <a:pPr marL="342900" indent="-342900">
              <a:spcBef>
                <a:spcPct val="20000"/>
              </a:spcBef>
              <a:buFontTx/>
              <a:buChar char="•"/>
            </a:pPr>
            <a:r>
              <a:rPr lang="zh-TW" altLang="en-US" sz="2800" b="1">
                <a:latin typeface="Courier New" pitchFamily="49" charset="0"/>
                <a:ea typeface="標楷體" pitchFamily="65" charset="-120"/>
              </a:rPr>
              <a:t>語法二</a:t>
            </a:r>
          </a:p>
          <a:p>
            <a:pPr marL="742950" lvl="1" indent="-285750">
              <a:spcBef>
                <a:spcPct val="20000"/>
              </a:spcBef>
              <a:buFontTx/>
              <a:buChar char="•"/>
            </a:pPr>
            <a:r>
              <a:rPr lang="en-US" altLang="zh-TW" sz="2800">
                <a:solidFill>
                  <a:srgbClr val="FF3300"/>
                </a:solidFill>
                <a:latin typeface="Courier New" pitchFamily="49" charset="0"/>
                <a:ea typeface="標楷體" pitchFamily="65" charset="-120"/>
              </a:rPr>
              <a:t>#include "user-filename"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3803"/>
                                        </p:tgtEl>
                                        <p:attrNameLst>
                                          <p:attrName>style.visibility</p:attrName>
                                        </p:attrNameLst>
                                      </p:cBhvr>
                                      <p:to>
                                        <p:strVal val="visible"/>
                                      </p:to>
                                    </p:set>
                                    <p:anim calcmode="lin" valueType="num">
                                      <p:cBhvr>
                                        <p:cTn id="7" dur="500" fill="hold"/>
                                        <p:tgtEl>
                                          <p:spTgt spid="33803"/>
                                        </p:tgtEl>
                                        <p:attrNameLst>
                                          <p:attrName>ppt_w</p:attrName>
                                        </p:attrNameLst>
                                      </p:cBhvr>
                                      <p:tavLst>
                                        <p:tav tm="0">
                                          <p:val>
                                            <p:fltVal val="0"/>
                                          </p:val>
                                        </p:tav>
                                        <p:tav tm="100000">
                                          <p:val>
                                            <p:strVal val="#ppt_w"/>
                                          </p:val>
                                        </p:tav>
                                      </p:tavLst>
                                    </p:anim>
                                    <p:anim calcmode="lin" valueType="num">
                                      <p:cBhvr>
                                        <p:cTn id="8" dur="500" fill="hold"/>
                                        <p:tgtEl>
                                          <p:spTgt spid="338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3" grpId="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投影片編號版面配置區 5"/>
          <p:cNvSpPr>
            <a:spLocks noGrp="1"/>
          </p:cNvSpPr>
          <p:nvPr>
            <p:ph type="sldNum" sz="quarter" idx="12"/>
          </p:nvPr>
        </p:nvSpPr>
        <p:spPr/>
        <p:txBody>
          <a:bodyPr/>
          <a:lstStyle/>
          <a:p>
            <a:fld id="{33E647F9-4449-4821-B2F3-098804449844}" type="slidenum">
              <a:rPr lang="en-US" altLang="zh-TW"/>
              <a:pPr/>
              <a:t>170</a:t>
            </a:fld>
            <a:endParaRPr lang="en-US" altLang="zh-TW"/>
          </a:p>
        </p:txBody>
      </p:sp>
      <p:sp>
        <p:nvSpPr>
          <p:cNvPr id="239618" name="Rectangle 2"/>
          <p:cNvSpPr>
            <a:spLocks noGrp="1" noChangeArrowheads="1"/>
          </p:cNvSpPr>
          <p:nvPr>
            <p:ph type="title"/>
          </p:nvPr>
        </p:nvSpPr>
        <p:spPr>
          <a:xfrm>
            <a:off x="838200" y="609600"/>
            <a:ext cx="7620000" cy="914400"/>
          </a:xfrm>
        </p:spPr>
        <p:txBody>
          <a:bodyPr/>
          <a:lstStyle/>
          <a:p>
            <a:r>
              <a:rPr lang="en-US" altLang="zh-TW" sz="3600"/>
              <a:t>8-2-2  </a:t>
            </a:r>
            <a:r>
              <a:rPr lang="zh-TW" altLang="en-US" sz="3600">
                <a:latin typeface="標楷體" pitchFamily="65" charset="-120"/>
              </a:rPr>
              <a:t>一維陣列元素的引用</a:t>
            </a:r>
            <a:endParaRPr lang="zh-TW" altLang="en-US" sz="3600">
              <a:ea typeface="新細明體" pitchFamily="18" charset="-120"/>
            </a:endParaRPr>
          </a:p>
        </p:txBody>
      </p:sp>
      <p:sp>
        <p:nvSpPr>
          <p:cNvPr id="239619" name="Rectangle 3"/>
          <p:cNvSpPr>
            <a:spLocks noGrp="1" noChangeArrowheads="1"/>
          </p:cNvSpPr>
          <p:nvPr>
            <p:ph type="body" idx="1"/>
          </p:nvPr>
        </p:nvSpPr>
        <p:spPr>
          <a:xfrm>
            <a:off x="685800" y="1371600"/>
            <a:ext cx="7772400" cy="2921000"/>
          </a:xfrm>
        </p:spPr>
        <p:txBody>
          <a:bodyPr/>
          <a:lstStyle/>
          <a:p>
            <a:r>
              <a:rPr lang="zh-TW" altLang="en-US" sz="2800">
                <a:latin typeface="標楷體" pitchFamily="65" charset="-120"/>
              </a:rPr>
              <a:t>語法</a:t>
            </a:r>
            <a:endParaRPr lang="zh-TW" altLang="en-US" sz="2800">
              <a:ea typeface="新細明體" pitchFamily="18" charset="-120"/>
            </a:endParaRPr>
          </a:p>
          <a:p>
            <a:pPr lvl="1"/>
            <a:r>
              <a:rPr lang="zh-TW" altLang="en-US" sz="2400">
                <a:latin typeface="標楷體" pitchFamily="65" charset="-120"/>
              </a:rPr>
              <a:t>陣列名稱</a:t>
            </a:r>
            <a:r>
              <a:rPr lang="en-US" altLang="zh-TW" sz="2400"/>
              <a:t>[</a:t>
            </a:r>
            <a:r>
              <a:rPr lang="zh-TW" altLang="en-US" sz="2400">
                <a:latin typeface="標楷體" pitchFamily="65" charset="-120"/>
              </a:rPr>
              <a:t>索引值</a:t>
            </a:r>
            <a:r>
              <a:rPr lang="en-US" altLang="zh-TW" sz="2400"/>
              <a:t>]</a:t>
            </a:r>
            <a:endParaRPr lang="en-US" altLang="zh-TW" sz="2400">
              <a:ea typeface="新細明體" pitchFamily="18" charset="-120"/>
            </a:endParaRPr>
          </a:p>
          <a:p>
            <a:r>
              <a:rPr lang="zh-TW" altLang="en-US" sz="2800">
                <a:latin typeface="標楷體" pitchFamily="65" charset="-120"/>
              </a:rPr>
              <a:t>說明</a:t>
            </a:r>
            <a:endParaRPr lang="zh-TW" altLang="en-US" sz="2800">
              <a:ea typeface="新細明體" pitchFamily="18" charset="-120"/>
            </a:endParaRPr>
          </a:p>
          <a:p>
            <a:pPr lvl="1"/>
            <a:r>
              <a:rPr lang="zh-TW" altLang="en-US" sz="2400">
                <a:latin typeface="標楷體" pitchFamily="65" charset="-120"/>
              </a:rPr>
              <a:t>陣列名稱</a:t>
            </a:r>
            <a:r>
              <a:rPr lang="en-US" altLang="zh-TW" sz="2400">
                <a:latin typeface="標楷體" pitchFamily="65" charset="-120"/>
              </a:rPr>
              <a:t>:</a:t>
            </a:r>
            <a:r>
              <a:rPr lang="zh-TW" altLang="en-US" sz="2400">
                <a:latin typeface="標楷體" pitchFamily="65" charset="-120"/>
              </a:rPr>
              <a:t>陣列起始位置的位址</a:t>
            </a:r>
          </a:p>
          <a:p>
            <a:pPr lvl="1"/>
            <a:r>
              <a:rPr lang="zh-TW" altLang="en-US" sz="2400">
                <a:latin typeface="標楷體" pitchFamily="65" charset="-120"/>
              </a:rPr>
              <a:t>索引值</a:t>
            </a:r>
            <a:r>
              <a:rPr lang="en-US" altLang="zh-TW" sz="2400">
                <a:latin typeface="標楷體" pitchFamily="65" charset="-120"/>
              </a:rPr>
              <a:t>:</a:t>
            </a:r>
            <a:r>
              <a:rPr lang="zh-TW" altLang="en-US" sz="2400">
                <a:latin typeface="標楷體" pitchFamily="65" charset="-120"/>
              </a:rPr>
              <a:t>陣列起始位置的位移</a:t>
            </a:r>
          </a:p>
          <a:p>
            <a:r>
              <a:rPr lang="zh-TW" altLang="en-US" sz="2800">
                <a:latin typeface="標楷體" pitchFamily="65" charset="-120"/>
              </a:rPr>
              <a:t>範例</a:t>
            </a:r>
            <a:r>
              <a:rPr lang="en-US" altLang="zh-TW" sz="2400">
                <a:latin typeface="標楷體" pitchFamily="65" charset="-120"/>
              </a:rPr>
              <a:t>: </a:t>
            </a:r>
            <a:r>
              <a:rPr lang="en-US" altLang="zh-TW" sz="2400">
                <a:solidFill>
                  <a:srgbClr val="FF3300"/>
                </a:solidFill>
                <a:latin typeface="Courier New" pitchFamily="49" charset="0"/>
              </a:rPr>
              <a:t>int a[5];</a:t>
            </a:r>
            <a:r>
              <a:rPr lang="en-US" altLang="zh-TW" sz="2400"/>
              <a:t>	/* </a:t>
            </a:r>
            <a:r>
              <a:rPr lang="zh-TW" altLang="en-US" sz="2400">
                <a:latin typeface="標楷體" pitchFamily="65" charset="-120"/>
              </a:rPr>
              <a:t>陣列 </a:t>
            </a:r>
            <a:r>
              <a:rPr lang="en-US" altLang="zh-TW" sz="2400">
                <a:latin typeface="標楷體" pitchFamily="65" charset="-120"/>
              </a:rPr>
              <a:t>a[] </a:t>
            </a:r>
            <a:r>
              <a:rPr lang="en-US" altLang="zh-TW" sz="2400"/>
              <a:t>*/</a:t>
            </a:r>
            <a:endParaRPr lang="en-US" altLang="zh-TW" sz="2800"/>
          </a:p>
        </p:txBody>
      </p:sp>
      <p:graphicFrame>
        <p:nvGraphicFramePr>
          <p:cNvPr id="239718" name="Group 102"/>
          <p:cNvGraphicFramePr>
            <a:graphicFrameLocks noGrp="1"/>
          </p:cNvGraphicFramePr>
          <p:nvPr/>
        </p:nvGraphicFramePr>
        <p:xfrm>
          <a:off x="685800" y="4495800"/>
          <a:ext cx="7772400" cy="1866900"/>
        </p:xfrm>
        <a:graphic>
          <a:graphicData uri="http://schemas.openxmlformats.org/drawingml/2006/table">
            <a:tbl>
              <a:tblPr/>
              <a:tblGrid>
                <a:gridCol w="1828800"/>
                <a:gridCol w="1219200"/>
                <a:gridCol w="1219200"/>
                <a:gridCol w="1143000"/>
                <a:gridCol w="1219200"/>
                <a:gridCol w="114300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記憶體</a:t>
                      </a:r>
                      <a:r>
                        <a:rPr kumimoji="1" lang="zh-TW" altLang="en-US" sz="2400" b="0" i="0" u="none" strike="noStrike" cap="none" normalizeH="0" baseline="0" smtClean="0">
                          <a:ln>
                            <a:noFill/>
                          </a:ln>
                          <a:solidFill>
                            <a:srgbClr val="FF3300"/>
                          </a:solidFill>
                          <a:effectLst/>
                          <a:latin typeface="Courier New" pitchFamily="49" charset="0"/>
                          <a:ea typeface="標楷體" pitchFamily="65" charset="-120"/>
                        </a:rPr>
                        <a:t>位址</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969696"/>
                          </a:solidFill>
                          <a:effectLst/>
                          <a:latin typeface="Courier New" pitchFamily="49" charset="0"/>
                          <a:ea typeface="標楷體" pitchFamily="65" charset="-120"/>
                        </a:rPr>
                        <a:t>100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969696"/>
                          </a:solidFill>
                          <a:effectLst/>
                          <a:latin typeface="Courier New" pitchFamily="49" charset="0"/>
                          <a:ea typeface="標楷體" pitchFamily="65" charset="-120"/>
                        </a:rPr>
                        <a:t>102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969696"/>
                          </a:solidFill>
                          <a:effectLst/>
                          <a:latin typeface="Courier New" pitchFamily="49" charset="0"/>
                          <a:ea typeface="標楷體" pitchFamily="65" charset="-120"/>
                        </a:rPr>
                        <a:t>104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969696"/>
                          </a:solidFill>
                          <a:effectLst/>
                          <a:latin typeface="Courier New" pitchFamily="49" charset="0"/>
                          <a:ea typeface="標楷體" pitchFamily="65" charset="-120"/>
                        </a:rPr>
                        <a:t>106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969696"/>
                          </a:solidFill>
                          <a:effectLst/>
                          <a:latin typeface="Courier New" pitchFamily="49" charset="0"/>
                          <a:ea typeface="標楷體" pitchFamily="65" charset="-120"/>
                        </a:rPr>
                        <a:t>108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28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索引位址</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a[4]</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8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儲存值</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0000FF"/>
                          </a:solidFill>
                          <a:effectLst/>
                          <a:latin typeface="Courier New" pitchFamily="49" charset="0"/>
                          <a:ea typeface="標楷體" pitchFamily="65" charset="-120"/>
                        </a:rPr>
                        <a:t>55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0000FF"/>
                          </a:solidFill>
                          <a:effectLst/>
                          <a:latin typeface="Courier New" pitchFamily="49" charset="0"/>
                          <a:ea typeface="標楷體" pitchFamily="65" charset="-120"/>
                        </a:rPr>
                        <a:t>88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0000FF"/>
                          </a:solidFill>
                          <a:effectLst/>
                          <a:latin typeface="Courier New" pitchFamily="49" charset="0"/>
                          <a:ea typeface="標楷體" pitchFamily="65" charset="-120"/>
                        </a:rPr>
                        <a:t>33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0000FF"/>
                          </a:solidFill>
                          <a:effectLst/>
                          <a:latin typeface="Courier New" pitchFamily="49" charset="0"/>
                          <a:ea typeface="標楷體" pitchFamily="65" charset="-120"/>
                        </a:rPr>
                        <a:t>99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0000FF"/>
                          </a:solidFill>
                          <a:effectLst/>
                          <a:latin typeface="Courier New" pitchFamily="49" charset="0"/>
                          <a:ea typeface="標楷體" pitchFamily="65" charset="-120"/>
                        </a:rPr>
                        <a:t>66</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9644" name="AutoShape 2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39718"/>
                                        </p:tgtEl>
                                        <p:attrNameLst>
                                          <p:attrName>style.visibility</p:attrName>
                                        </p:attrNameLst>
                                      </p:cBhvr>
                                      <p:to>
                                        <p:strVal val="visible"/>
                                      </p:to>
                                    </p:set>
                                    <p:anim calcmode="lin" valueType="num">
                                      <p:cBhvr>
                                        <p:cTn id="7" dur="500" fill="hold"/>
                                        <p:tgtEl>
                                          <p:spTgt spid="239718"/>
                                        </p:tgtEl>
                                        <p:attrNameLst>
                                          <p:attrName>ppt_w</p:attrName>
                                        </p:attrNameLst>
                                      </p:cBhvr>
                                      <p:tavLst>
                                        <p:tav tm="0">
                                          <p:val>
                                            <p:fltVal val="0"/>
                                          </p:val>
                                        </p:tav>
                                        <p:tav tm="100000">
                                          <p:val>
                                            <p:strVal val="#ppt_w"/>
                                          </p:val>
                                        </p:tav>
                                      </p:tavLst>
                                    </p:anim>
                                    <p:anim calcmode="lin" valueType="num">
                                      <p:cBhvr>
                                        <p:cTn id="8" dur="500" fill="hold"/>
                                        <p:tgtEl>
                                          <p:spTgt spid="2397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B24D9A5A-201E-4943-9620-A44E5A91B3A2}" type="slidenum">
              <a:rPr lang="en-US" altLang="zh-TW"/>
              <a:pPr/>
              <a:t>171</a:t>
            </a:fld>
            <a:endParaRPr lang="en-US" altLang="zh-TW"/>
          </a:p>
        </p:txBody>
      </p:sp>
      <p:sp>
        <p:nvSpPr>
          <p:cNvPr id="240642" name="Rectangle 2"/>
          <p:cNvSpPr>
            <a:spLocks noGrp="1" noChangeArrowheads="1"/>
          </p:cNvSpPr>
          <p:nvPr>
            <p:ph type="title"/>
          </p:nvPr>
        </p:nvSpPr>
        <p:spPr>
          <a:xfrm>
            <a:off x="838200" y="152400"/>
            <a:ext cx="7620000" cy="1143000"/>
          </a:xfrm>
        </p:spPr>
        <p:txBody>
          <a:bodyPr/>
          <a:lstStyle/>
          <a:p>
            <a:r>
              <a:rPr lang="en-US" altLang="zh-TW" sz="3600"/>
              <a:t>Ch8_2 </a:t>
            </a:r>
            <a:r>
              <a:rPr lang="zh-TW" altLang="en-US" sz="2400" b="1">
                <a:solidFill>
                  <a:schemeClr val="tx1"/>
                </a:solidFill>
                <a:latin typeface="標楷體" pitchFamily="65" charset="-120"/>
              </a:rPr>
              <a:t>列出陣列的儲存方式</a:t>
            </a:r>
            <a:r>
              <a:rPr lang="zh-TW" altLang="en-US" sz="2400" b="1">
                <a:solidFill>
                  <a:schemeClr val="tx1"/>
                </a:solidFill>
              </a:rPr>
              <a:t> </a:t>
            </a:r>
          </a:p>
        </p:txBody>
      </p:sp>
      <p:sp>
        <p:nvSpPr>
          <p:cNvPr id="240645" name="Rectangle 5"/>
          <p:cNvSpPr>
            <a:spLocks noChangeArrowheads="1"/>
          </p:cNvSpPr>
          <p:nvPr/>
        </p:nvSpPr>
        <p:spPr bwMode="auto">
          <a:xfrm>
            <a:off x="755650" y="4149080"/>
            <a:ext cx="7848600" cy="2173287"/>
          </a:xfrm>
          <a:prstGeom prst="rect">
            <a:avLst/>
          </a:prstGeom>
          <a:noFill/>
          <a:ln w="9525">
            <a:solidFill>
              <a:schemeClr val="tx1"/>
            </a:solidFill>
            <a:miter lim="800000"/>
            <a:headEnd/>
            <a:tailEnd/>
          </a:ln>
          <a:effectLst/>
        </p:spPr>
        <p:txBody>
          <a:bodyPr wrap="none" anchor="ctr"/>
          <a:lstStyle/>
          <a:p>
            <a:pPr>
              <a:spcBef>
                <a:spcPct val="20000"/>
              </a:spcBef>
            </a:pPr>
            <a:r>
              <a:rPr lang="zh-TW" altLang="en-US" sz="2400" b="1" dirty="0">
                <a:latin typeface="Verdana" pitchFamily="34" charset="0"/>
                <a:ea typeface="標楷體" pitchFamily="65" charset="-120"/>
              </a:rPr>
              <a:t>索引：</a:t>
            </a:r>
            <a:r>
              <a:rPr lang="en-US" altLang="zh-TW" sz="2400" b="1" dirty="0">
                <a:latin typeface="Verdana" pitchFamily="34" charset="0"/>
                <a:ea typeface="標楷體" pitchFamily="65" charset="-120"/>
              </a:rPr>
              <a:t>a[</a:t>
            </a:r>
            <a:r>
              <a:rPr lang="en-US" altLang="zh-TW" sz="2400" b="1" dirty="0">
                <a:solidFill>
                  <a:srgbClr val="FF3300"/>
                </a:solidFill>
                <a:latin typeface="Verdana" pitchFamily="34" charset="0"/>
                <a:ea typeface="標楷體" pitchFamily="65" charset="-120"/>
              </a:rPr>
              <a:t>0</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陣列的內容：</a:t>
            </a:r>
            <a:r>
              <a:rPr lang="en-US" altLang="zh-TW" sz="2400" b="1" dirty="0">
                <a:solidFill>
                  <a:srgbClr val="FF3300"/>
                </a:solidFill>
                <a:latin typeface="Verdana" pitchFamily="34" charset="0"/>
                <a:ea typeface="標楷體" pitchFamily="65" charset="-120"/>
              </a:rPr>
              <a:t>2</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實際記憶體位址：</a:t>
            </a:r>
            <a:r>
              <a:rPr lang="en-US" altLang="zh-TW" sz="2400" b="1" dirty="0">
                <a:solidFill>
                  <a:srgbClr val="FF3300"/>
                </a:solidFill>
                <a:latin typeface="Verdana" pitchFamily="34" charset="0"/>
                <a:ea typeface="標楷體" pitchFamily="65" charset="-120"/>
              </a:rPr>
              <a:t>8724</a:t>
            </a:r>
            <a:endParaRPr lang="en-US" altLang="zh-TW" sz="2400" b="1" dirty="0">
              <a:solidFill>
                <a:srgbClr val="FF3300"/>
              </a:solidFill>
              <a:latin typeface="Verdana" pitchFamily="34" charset="0"/>
            </a:endParaRPr>
          </a:p>
          <a:p>
            <a:pPr>
              <a:spcBef>
                <a:spcPct val="20000"/>
              </a:spcBef>
            </a:pPr>
            <a:r>
              <a:rPr lang="zh-TW" altLang="en-US" sz="2400" b="1" dirty="0">
                <a:latin typeface="Verdana" pitchFamily="34" charset="0"/>
                <a:ea typeface="標楷體" pitchFamily="65" charset="-120"/>
              </a:rPr>
              <a:t>索引：</a:t>
            </a:r>
            <a:r>
              <a:rPr lang="en-US" altLang="zh-TW" sz="2400" b="1" dirty="0">
                <a:latin typeface="Verdana" pitchFamily="34" charset="0"/>
                <a:ea typeface="標楷體" pitchFamily="65" charset="-120"/>
              </a:rPr>
              <a:t>a[</a:t>
            </a:r>
            <a:r>
              <a:rPr lang="en-US" altLang="zh-TW" sz="2400" b="1" dirty="0">
                <a:solidFill>
                  <a:srgbClr val="FF3300"/>
                </a:solidFill>
                <a:latin typeface="Verdana" pitchFamily="34" charset="0"/>
                <a:ea typeface="標楷體" pitchFamily="65" charset="-120"/>
              </a:rPr>
              <a:t>1</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陣列的內容：</a:t>
            </a:r>
            <a:r>
              <a:rPr lang="en-US" altLang="zh-TW" sz="2400" b="1" dirty="0">
                <a:solidFill>
                  <a:srgbClr val="FF3300"/>
                </a:solidFill>
                <a:latin typeface="Verdana" pitchFamily="34" charset="0"/>
                <a:ea typeface="標楷體" pitchFamily="65" charset="-120"/>
              </a:rPr>
              <a:t>4</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實際記憶體位址：</a:t>
            </a:r>
            <a:r>
              <a:rPr lang="en-US" altLang="zh-TW" sz="2400" b="1" dirty="0">
                <a:solidFill>
                  <a:srgbClr val="FF3300"/>
                </a:solidFill>
                <a:latin typeface="Verdana" pitchFamily="34" charset="0"/>
                <a:ea typeface="標楷體" pitchFamily="65" charset="-120"/>
              </a:rPr>
              <a:t>8726</a:t>
            </a:r>
            <a:endParaRPr lang="en-US" altLang="zh-TW" sz="2400" b="1" dirty="0">
              <a:solidFill>
                <a:srgbClr val="FF3300"/>
              </a:solidFill>
              <a:latin typeface="Verdana" pitchFamily="34" charset="0"/>
            </a:endParaRPr>
          </a:p>
          <a:p>
            <a:pPr>
              <a:spcBef>
                <a:spcPct val="20000"/>
              </a:spcBef>
            </a:pPr>
            <a:r>
              <a:rPr lang="zh-TW" altLang="en-US" sz="2400" b="1" dirty="0">
                <a:latin typeface="Verdana" pitchFamily="34" charset="0"/>
                <a:ea typeface="標楷體" pitchFamily="65" charset="-120"/>
              </a:rPr>
              <a:t>索引：</a:t>
            </a:r>
            <a:r>
              <a:rPr lang="en-US" altLang="zh-TW" sz="2400" b="1" dirty="0">
                <a:latin typeface="Verdana" pitchFamily="34" charset="0"/>
                <a:ea typeface="標楷體" pitchFamily="65" charset="-120"/>
              </a:rPr>
              <a:t>a[</a:t>
            </a:r>
            <a:r>
              <a:rPr lang="en-US" altLang="zh-TW" sz="2400" b="1" dirty="0">
                <a:solidFill>
                  <a:srgbClr val="FF3300"/>
                </a:solidFill>
                <a:latin typeface="Verdana" pitchFamily="34" charset="0"/>
                <a:ea typeface="標楷體" pitchFamily="65" charset="-120"/>
              </a:rPr>
              <a:t>2</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陣列的內容：</a:t>
            </a:r>
            <a:r>
              <a:rPr lang="en-US" altLang="zh-TW" sz="2400" b="1" dirty="0">
                <a:solidFill>
                  <a:srgbClr val="FF3300"/>
                </a:solidFill>
                <a:latin typeface="Verdana" pitchFamily="34" charset="0"/>
                <a:ea typeface="標楷體" pitchFamily="65" charset="-120"/>
              </a:rPr>
              <a:t>3</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實際記憶體位址：</a:t>
            </a:r>
            <a:r>
              <a:rPr lang="en-US" altLang="zh-TW" sz="2400" b="1" dirty="0">
                <a:solidFill>
                  <a:srgbClr val="FF3300"/>
                </a:solidFill>
                <a:latin typeface="Verdana" pitchFamily="34" charset="0"/>
                <a:ea typeface="標楷體" pitchFamily="65" charset="-120"/>
              </a:rPr>
              <a:t>8728</a:t>
            </a:r>
            <a:endParaRPr lang="en-US" altLang="zh-TW" sz="2400" b="1" dirty="0">
              <a:solidFill>
                <a:srgbClr val="FF3300"/>
              </a:solidFill>
              <a:latin typeface="Verdana" pitchFamily="34" charset="0"/>
            </a:endParaRPr>
          </a:p>
          <a:p>
            <a:pPr>
              <a:spcBef>
                <a:spcPct val="20000"/>
              </a:spcBef>
            </a:pPr>
            <a:r>
              <a:rPr lang="zh-TW" altLang="en-US" sz="2400" b="1" dirty="0">
                <a:latin typeface="Verdana" pitchFamily="34" charset="0"/>
                <a:ea typeface="標楷體" pitchFamily="65" charset="-120"/>
              </a:rPr>
              <a:t>索引：</a:t>
            </a:r>
            <a:r>
              <a:rPr lang="en-US" altLang="zh-TW" sz="2400" b="1" dirty="0">
                <a:latin typeface="Verdana" pitchFamily="34" charset="0"/>
                <a:ea typeface="標楷體" pitchFamily="65" charset="-120"/>
              </a:rPr>
              <a:t>a[</a:t>
            </a:r>
            <a:r>
              <a:rPr lang="en-US" altLang="zh-TW" sz="2400" b="1" dirty="0">
                <a:solidFill>
                  <a:srgbClr val="FF3300"/>
                </a:solidFill>
                <a:latin typeface="Verdana" pitchFamily="34" charset="0"/>
                <a:ea typeface="標楷體" pitchFamily="65" charset="-120"/>
              </a:rPr>
              <a:t>3</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陣列的內容：</a:t>
            </a:r>
            <a:r>
              <a:rPr lang="en-US" altLang="zh-TW" sz="2400" b="1" dirty="0">
                <a:solidFill>
                  <a:srgbClr val="FF3300"/>
                </a:solidFill>
                <a:latin typeface="Verdana" pitchFamily="34" charset="0"/>
                <a:ea typeface="標楷體" pitchFamily="65" charset="-120"/>
              </a:rPr>
              <a:t>6</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實際記憶體位址：</a:t>
            </a:r>
            <a:r>
              <a:rPr lang="en-US" altLang="zh-TW" sz="2400" b="1" dirty="0">
                <a:solidFill>
                  <a:srgbClr val="FF3300"/>
                </a:solidFill>
                <a:latin typeface="Verdana" pitchFamily="34" charset="0"/>
                <a:ea typeface="標楷體" pitchFamily="65" charset="-120"/>
              </a:rPr>
              <a:t>8730</a:t>
            </a:r>
            <a:endParaRPr lang="en-US" altLang="zh-TW" sz="2400" b="1" dirty="0">
              <a:solidFill>
                <a:srgbClr val="FF3300"/>
              </a:solidFill>
              <a:latin typeface="Verdana" pitchFamily="34" charset="0"/>
            </a:endParaRPr>
          </a:p>
          <a:p>
            <a:pPr>
              <a:spcBef>
                <a:spcPct val="20000"/>
              </a:spcBef>
            </a:pPr>
            <a:r>
              <a:rPr lang="zh-TW" altLang="en-US" sz="2400" b="1" dirty="0">
                <a:latin typeface="Verdana" pitchFamily="34" charset="0"/>
                <a:ea typeface="標楷體" pitchFamily="65" charset="-120"/>
              </a:rPr>
              <a:t>索引：</a:t>
            </a:r>
            <a:r>
              <a:rPr lang="en-US" altLang="zh-TW" sz="2400" b="1" dirty="0">
                <a:latin typeface="Verdana" pitchFamily="34" charset="0"/>
                <a:ea typeface="標楷體" pitchFamily="65" charset="-120"/>
              </a:rPr>
              <a:t>a[</a:t>
            </a:r>
            <a:r>
              <a:rPr lang="en-US" altLang="zh-TW" sz="2400" b="1" dirty="0">
                <a:solidFill>
                  <a:srgbClr val="FF3300"/>
                </a:solidFill>
                <a:latin typeface="Verdana" pitchFamily="34" charset="0"/>
                <a:ea typeface="標楷體" pitchFamily="65" charset="-120"/>
              </a:rPr>
              <a:t>4</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陣列的內容：</a:t>
            </a:r>
            <a:r>
              <a:rPr lang="en-US" altLang="zh-TW" sz="2400" b="1" dirty="0">
                <a:solidFill>
                  <a:srgbClr val="FF3300"/>
                </a:solidFill>
                <a:latin typeface="Verdana" pitchFamily="34" charset="0"/>
                <a:ea typeface="標楷體" pitchFamily="65" charset="-120"/>
              </a:rPr>
              <a:t>8</a:t>
            </a:r>
            <a:r>
              <a:rPr lang="en-US" altLang="zh-TW" sz="2400" b="1" dirty="0">
                <a:latin typeface="Verdana" pitchFamily="34" charset="0"/>
                <a:ea typeface="標楷體" pitchFamily="65" charset="-120"/>
              </a:rPr>
              <a:t>, </a:t>
            </a:r>
            <a:r>
              <a:rPr lang="zh-TW" altLang="en-US" sz="2400" b="1" dirty="0">
                <a:latin typeface="Verdana" pitchFamily="34" charset="0"/>
                <a:ea typeface="標楷體" pitchFamily="65" charset="-120"/>
              </a:rPr>
              <a:t>實際記憶體位址：</a:t>
            </a:r>
            <a:r>
              <a:rPr lang="en-US" altLang="zh-TW" sz="2400" b="1" dirty="0">
                <a:solidFill>
                  <a:srgbClr val="FF3300"/>
                </a:solidFill>
                <a:latin typeface="Verdana" pitchFamily="34" charset="0"/>
                <a:ea typeface="標楷體" pitchFamily="65" charset="-120"/>
              </a:rPr>
              <a:t>8732</a:t>
            </a:r>
          </a:p>
        </p:txBody>
      </p:sp>
      <p:sp>
        <p:nvSpPr>
          <p:cNvPr id="240646" name="Text Box 6"/>
          <p:cNvSpPr txBox="1">
            <a:spLocks noChangeArrowheads="1"/>
          </p:cNvSpPr>
          <p:nvPr/>
        </p:nvSpPr>
        <p:spPr bwMode="auto">
          <a:xfrm>
            <a:off x="755650" y="1125538"/>
            <a:ext cx="7986713" cy="3086100"/>
          </a:xfrm>
          <a:prstGeom prst="rect">
            <a:avLst/>
          </a:prstGeom>
          <a:noFill/>
          <a:ln w="9525">
            <a:noFill/>
            <a:miter lim="800000"/>
            <a:headEnd/>
            <a:tailEnd/>
          </a:ln>
          <a:effectLst/>
        </p:spPr>
        <p:txBody>
          <a:bodyPr>
            <a:spAutoFit/>
          </a:bodyPr>
          <a:lstStyle/>
          <a:p>
            <a:pPr>
              <a:spcBef>
                <a:spcPct val="20000"/>
              </a:spcBef>
            </a:pPr>
            <a:r>
              <a:rPr lang="en-US" altLang="zh-TW" sz="2400">
                <a:ea typeface="標楷體" pitchFamily="65" charset="-120"/>
              </a:rPr>
              <a:t>#include&lt;stdio.h&gt;</a:t>
            </a:r>
          </a:p>
          <a:p>
            <a:pPr>
              <a:spcBef>
                <a:spcPct val="20000"/>
              </a:spcBef>
            </a:pPr>
            <a:r>
              <a:rPr lang="en-US" altLang="zh-TW" sz="2400">
                <a:ea typeface="標楷體" pitchFamily="65" charset="-120"/>
              </a:rPr>
              <a:t>main(){</a:t>
            </a:r>
            <a:endParaRPr lang="en-US" altLang="zh-TW" sz="2400"/>
          </a:p>
          <a:p>
            <a:pPr lvl="1">
              <a:spcBef>
                <a:spcPct val="20000"/>
              </a:spcBef>
            </a:pPr>
            <a:r>
              <a:rPr lang="en-US" altLang="zh-TW" sz="2400">
                <a:latin typeface="Courier New" pitchFamily="49" charset="0"/>
                <a:ea typeface="標楷體" pitchFamily="65" charset="-120"/>
              </a:rPr>
              <a:t>int </a:t>
            </a:r>
            <a:r>
              <a:rPr lang="en-US" altLang="zh-TW" sz="2400" u="sng">
                <a:solidFill>
                  <a:srgbClr val="FF3300"/>
                </a:solidFill>
                <a:latin typeface="Courier New" pitchFamily="49" charset="0"/>
                <a:ea typeface="標楷體" pitchFamily="65" charset="-120"/>
              </a:rPr>
              <a:t>a[5] </a:t>
            </a:r>
            <a:r>
              <a:rPr lang="en-US" altLang="zh-TW" sz="2400" u="sng">
                <a:latin typeface="Courier New" pitchFamily="49" charset="0"/>
                <a:ea typeface="標楷體" pitchFamily="65" charset="-120"/>
              </a:rPr>
              <a:t>=</a:t>
            </a:r>
            <a:r>
              <a:rPr lang="en-US" altLang="zh-TW" sz="2400" u="sng">
                <a:solidFill>
                  <a:srgbClr val="FF3300"/>
                </a:solidFill>
                <a:latin typeface="Courier New" pitchFamily="49" charset="0"/>
                <a:ea typeface="標楷體" pitchFamily="65" charset="-120"/>
              </a:rPr>
              <a:t> {2,4,3,6,8}</a:t>
            </a:r>
            <a:r>
              <a:rPr lang="en-US" altLang="zh-TW" sz="2400">
                <a:latin typeface="Courier New" pitchFamily="49" charset="0"/>
                <a:ea typeface="標楷體" pitchFamily="65" charset="-120"/>
              </a:rPr>
              <a:t>, i;</a:t>
            </a:r>
            <a:endParaRPr lang="en-US" altLang="zh-TW" sz="2400">
              <a:solidFill>
                <a:srgbClr val="FF3300"/>
              </a:solidFill>
              <a:latin typeface="Courier New" pitchFamily="49" charset="0"/>
            </a:endParaRPr>
          </a:p>
          <a:p>
            <a:pPr lvl="1">
              <a:spcBef>
                <a:spcPct val="20000"/>
              </a:spcBef>
            </a:pPr>
            <a:r>
              <a:rPr lang="en-US" altLang="zh-TW" sz="2400">
                <a:solidFill>
                  <a:srgbClr val="FF3300"/>
                </a:solidFill>
                <a:latin typeface="Courier New" pitchFamily="49" charset="0"/>
                <a:ea typeface="標楷體" pitchFamily="65" charset="-120"/>
              </a:rPr>
              <a:t>for</a:t>
            </a:r>
            <a:r>
              <a:rPr lang="en-US" altLang="zh-TW" sz="2400">
                <a:latin typeface="Courier New" pitchFamily="49" charset="0"/>
                <a:ea typeface="標楷體" pitchFamily="65" charset="-120"/>
              </a:rPr>
              <a:t>(i=0; i&lt;5; i++)</a:t>
            </a:r>
            <a:endParaRPr lang="en-US" altLang="zh-TW" sz="2400">
              <a:latin typeface="Courier New" pitchFamily="49" charset="0"/>
            </a:endParaRPr>
          </a:p>
          <a:p>
            <a:pPr lvl="2">
              <a:spcBef>
                <a:spcPct val="20000"/>
              </a:spcBef>
            </a:pPr>
            <a:r>
              <a:rPr lang="en-US" altLang="zh-TW" sz="2400">
                <a:ea typeface="標楷體" pitchFamily="65" charset="-120"/>
              </a:rPr>
              <a:t>printf("</a:t>
            </a:r>
            <a:r>
              <a:rPr lang="zh-TW" altLang="en-US" sz="2400">
                <a:latin typeface="標楷體" pitchFamily="65" charset="-120"/>
                <a:ea typeface="標楷體" pitchFamily="65" charset="-120"/>
              </a:rPr>
              <a:t>索引：</a:t>
            </a:r>
            <a:r>
              <a:rPr lang="en-US" altLang="zh-TW" sz="2400">
                <a:latin typeface="Courier New" pitchFamily="49" charset="0"/>
                <a:ea typeface="標楷體" pitchFamily="65" charset="-120"/>
              </a:rPr>
              <a:t>a[</a:t>
            </a:r>
            <a:r>
              <a:rPr lang="en-US" altLang="zh-TW" sz="2400">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a:t>
            </a:r>
            <a:r>
              <a:rPr lang="en-US" altLang="zh-TW" sz="2400">
                <a:ea typeface="標楷體" pitchFamily="65" charset="-120"/>
              </a:rPr>
              <a:t> </a:t>
            </a:r>
            <a:r>
              <a:rPr lang="zh-TW" altLang="en-US" sz="2400">
                <a:latin typeface="標楷體" pitchFamily="65" charset="-120"/>
                <a:ea typeface="標楷體" pitchFamily="65" charset="-120"/>
              </a:rPr>
              <a:t>陣列內容：</a:t>
            </a:r>
            <a:r>
              <a:rPr lang="en-US" altLang="zh-TW" sz="2400">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a:t>
            </a:r>
            <a:r>
              <a:rPr lang="en-US" altLang="zh-TW" sz="2400">
                <a:ea typeface="標楷體" pitchFamily="65" charset="-120"/>
              </a:rPr>
              <a:t> "</a:t>
            </a:r>
          </a:p>
          <a:p>
            <a:pPr lvl="2">
              <a:spcBef>
                <a:spcPct val="20000"/>
              </a:spcBef>
            </a:pPr>
            <a:r>
              <a:rPr lang="en-US" altLang="zh-TW" sz="2400">
                <a:ea typeface="標楷體" pitchFamily="65" charset="-120"/>
              </a:rPr>
              <a:t>"</a:t>
            </a:r>
            <a:r>
              <a:rPr lang="zh-TW" altLang="en-US" sz="2400">
                <a:latin typeface="標楷體" pitchFamily="65" charset="-120"/>
                <a:ea typeface="標楷體" pitchFamily="65" charset="-120"/>
              </a:rPr>
              <a:t>實際記憶體位址： </a:t>
            </a:r>
            <a:r>
              <a:rPr lang="en-US" altLang="zh-TW" sz="2400">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\n</a:t>
            </a:r>
            <a:r>
              <a:rPr lang="en-US" altLang="zh-TW" sz="2400">
                <a:ea typeface="標楷體" pitchFamily="65" charset="-120"/>
              </a:rPr>
              <a:t>", </a:t>
            </a:r>
            <a:r>
              <a:rPr lang="en-US" altLang="zh-TW" sz="2400">
                <a:latin typeface="Courier New" pitchFamily="49" charset="0"/>
                <a:ea typeface="標楷體" pitchFamily="65" charset="-120"/>
              </a:rPr>
              <a:t>i, </a:t>
            </a:r>
            <a:r>
              <a:rPr lang="en-US" altLang="zh-TW" sz="2400" b="1" u="sng">
                <a:latin typeface="Courier New" pitchFamily="49" charset="0"/>
                <a:ea typeface="標楷體" pitchFamily="65" charset="-120"/>
              </a:rPr>
              <a:t>a[i]</a:t>
            </a:r>
            <a:r>
              <a:rPr lang="en-US" altLang="zh-TW" sz="2400">
                <a:latin typeface="Courier New" pitchFamily="49" charset="0"/>
                <a:ea typeface="標楷體" pitchFamily="65" charset="-120"/>
              </a:rPr>
              <a:t>, </a:t>
            </a:r>
            <a:r>
              <a:rPr lang="en-US" altLang="zh-TW" sz="2400" b="1" u="sng">
                <a:solidFill>
                  <a:srgbClr val="FF3300"/>
                </a:solidFill>
                <a:latin typeface="Courier New" pitchFamily="49" charset="0"/>
                <a:ea typeface="標楷體" pitchFamily="65" charset="-120"/>
              </a:rPr>
              <a:t>&amp;a[i]</a:t>
            </a:r>
            <a:r>
              <a:rPr lang="en-US" altLang="zh-TW" sz="2400">
                <a:ea typeface="標楷體" pitchFamily="65" charset="-120"/>
              </a:rPr>
              <a:t>);</a:t>
            </a:r>
            <a:endParaRPr lang="en-US" altLang="zh-TW" sz="2400"/>
          </a:p>
          <a:p>
            <a:pPr>
              <a:spcBef>
                <a:spcPct val="20000"/>
              </a:spcBef>
            </a:pPr>
            <a:r>
              <a:rPr lang="en-US" altLang="zh-TW" sz="2400">
                <a:ea typeface="標楷體" pitchFamily="65" charset="-120"/>
              </a:rPr>
              <a:t>}</a:t>
            </a:r>
            <a:endParaRPr lang="en-US" altLang="zh-TW" sz="2400">
              <a:solidFill>
                <a:schemeClr val="hlink"/>
              </a:solidFill>
              <a:latin typeface="Courier New" pitchFamily="49" charset="0"/>
              <a:ea typeface="標楷體" pitchFamily="65" charset="-120"/>
            </a:endParaRPr>
          </a:p>
        </p:txBody>
      </p:sp>
      <p:sp>
        <p:nvSpPr>
          <p:cNvPr id="240647" name="AutoShape 7"/>
          <p:cNvSpPr>
            <a:spLocks/>
          </p:cNvSpPr>
          <p:nvPr/>
        </p:nvSpPr>
        <p:spPr bwMode="auto">
          <a:xfrm>
            <a:off x="4284663" y="1268413"/>
            <a:ext cx="863600" cy="720725"/>
          </a:xfrm>
          <a:prstGeom prst="borderCallout1">
            <a:avLst>
              <a:gd name="adj1" fmla="val 15861"/>
              <a:gd name="adj2" fmla="val 108824"/>
              <a:gd name="adj3" fmla="val 298458"/>
              <a:gd name="adj4" fmla="val 201287"/>
            </a:avLst>
          </a:prstGeom>
          <a:noFill/>
          <a:ln w="9525">
            <a:solidFill>
              <a:schemeClr val="tx1"/>
            </a:solidFill>
            <a:miter lim="800000"/>
            <a:headEnd/>
            <a:tailEnd/>
          </a:ln>
          <a:effectLst/>
        </p:spPr>
        <p:txBody>
          <a:bodyPr/>
          <a:lstStyle/>
          <a:p>
            <a:pPr algn="ctr"/>
            <a:r>
              <a:rPr lang="zh-TW" altLang="en-US" sz="2000"/>
              <a:t>陣列內容</a:t>
            </a:r>
          </a:p>
        </p:txBody>
      </p:sp>
      <p:sp>
        <p:nvSpPr>
          <p:cNvPr id="240648" name="AutoShape 8"/>
          <p:cNvSpPr>
            <a:spLocks/>
          </p:cNvSpPr>
          <p:nvPr/>
        </p:nvSpPr>
        <p:spPr bwMode="auto">
          <a:xfrm>
            <a:off x="5867400" y="1268413"/>
            <a:ext cx="863600" cy="720725"/>
          </a:xfrm>
          <a:prstGeom prst="borderCallout1">
            <a:avLst>
              <a:gd name="adj1" fmla="val 5949"/>
              <a:gd name="adj2" fmla="val 108824"/>
              <a:gd name="adj3" fmla="val 288546"/>
              <a:gd name="adj4" fmla="val 201287"/>
            </a:avLst>
          </a:prstGeom>
          <a:noFill/>
          <a:ln w="9525">
            <a:solidFill>
              <a:schemeClr val="tx1"/>
            </a:solidFill>
            <a:miter lim="800000"/>
            <a:headEnd/>
            <a:tailEnd/>
          </a:ln>
          <a:effectLst/>
        </p:spPr>
        <p:txBody>
          <a:bodyPr/>
          <a:lstStyle/>
          <a:p>
            <a:pPr algn="ctr"/>
            <a:r>
              <a:rPr lang="zh-TW" altLang="en-US" sz="2000">
                <a:solidFill>
                  <a:schemeClr val="hlink"/>
                </a:solidFill>
              </a:rPr>
              <a:t>實際位址</a:t>
            </a:r>
          </a:p>
        </p:txBody>
      </p:sp>
      <p:sp>
        <p:nvSpPr>
          <p:cNvPr id="240649"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40650" name="AutoShape 10"/>
          <p:cNvSpPr>
            <a:spLocks noChangeArrowheads="1"/>
          </p:cNvSpPr>
          <p:nvPr/>
        </p:nvSpPr>
        <p:spPr bwMode="auto">
          <a:xfrm>
            <a:off x="5435600" y="3357563"/>
            <a:ext cx="2881313" cy="431800"/>
          </a:xfrm>
          <a:prstGeom prst="roundRect">
            <a:avLst>
              <a:gd name="adj" fmla="val 16667"/>
            </a:avLst>
          </a:prstGeom>
          <a:noFill/>
          <a:ln w="38100">
            <a:solidFill>
              <a:srgbClr val="339966"/>
            </a:solidFill>
            <a:prstDash val="dash"/>
            <a:round/>
            <a:headEnd/>
            <a:tailEnd/>
          </a:ln>
          <a:effectLst/>
        </p:spPr>
        <p:txBody>
          <a:bodyPr wrap="none" anchor="ctr"/>
          <a:lstStyle/>
          <a:p>
            <a:endParaRPr lang="zh-TW" altLang="en-US"/>
          </a:p>
        </p:txBody>
      </p:sp>
      <p:sp>
        <p:nvSpPr>
          <p:cNvPr id="240651" name="Oval 11"/>
          <p:cNvSpPr>
            <a:spLocks noChangeArrowheads="1"/>
          </p:cNvSpPr>
          <p:nvPr/>
        </p:nvSpPr>
        <p:spPr bwMode="auto">
          <a:xfrm>
            <a:off x="1116013" y="1916113"/>
            <a:ext cx="4392612" cy="649287"/>
          </a:xfrm>
          <a:prstGeom prst="ellipse">
            <a:avLst/>
          </a:prstGeom>
          <a:noFill/>
          <a:ln w="38100">
            <a:solidFill>
              <a:schemeClr val="tx1"/>
            </a:solidFill>
            <a:prstDash val="dash"/>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0645"/>
                                        </p:tgtEl>
                                        <p:attrNameLst>
                                          <p:attrName>style.visibility</p:attrName>
                                        </p:attrNameLst>
                                      </p:cBhvr>
                                      <p:to>
                                        <p:strVal val="visible"/>
                                      </p:to>
                                    </p:set>
                                    <p:anim calcmode="lin" valueType="num">
                                      <p:cBhvr>
                                        <p:cTn id="7" dur="500" fill="hold"/>
                                        <p:tgtEl>
                                          <p:spTgt spid="240645"/>
                                        </p:tgtEl>
                                        <p:attrNameLst>
                                          <p:attrName>ppt_w</p:attrName>
                                        </p:attrNameLst>
                                      </p:cBhvr>
                                      <p:tavLst>
                                        <p:tav tm="0">
                                          <p:val>
                                            <p:fltVal val="0"/>
                                          </p:val>
                                        </p:tav>
                                        <p:tav tm="100000">
                                          <p:val>
                                            <p:strVal val="#ppt_w"/>
                                          </p:val>
                                        </p:tav>
                                      </p:tavLst>
                                    </p:anim>
                                    <p:anim calcmode="lin" valueType="num">
                                      <p:cBhvr>
                                        <p:cTn id="8" dur="500" fill="hold"/>
                                        <p:tgtEl>
                                          <p:spTgt spid="24064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ntr" presetSubtype="0" fill="hold" grpId="0" nodeType="afterEffect">
                                  <p:stCondLst>
                                    <p:cond delay="0"/>
                                  </p:stCondLst>
                                  <p:childTnLst>
                                    <p:set>
                                      <p:cBhvr>
                                        <p:cTn id="11" dur="1" fill="hold">
                                          <p:stCondLst>
                                            <p:cond delay="0"/>
                                          </p:stCondLst>
                                        </p:cTn>
                                        <p:tgtEl>
                                          <p:spTgt spid="240647"/>
                                        </p:tgtEl>
                                        <p:attrNameLst>
                                          <p:attrName>style.visibility</p:attrName>
                                        </p:attrNameLst>
                                      </p:cBhvr>
                                      <p:to>
                                        <p:strVal val="visible"/>
                                      </p:to>
                                    </p:set>
                                    <p:animEffect transition="in" filter="fade">
                                      <p:cBhvr>
                                        <p:cTn id="12" dur="1000"/>
                                        <p:tgtEl>
                                          <p:spTgt spid="240647"/>
                                        </p:tgtEl>
                                      </p:cBhvr>
                                    </p:animEffect>
                                    <p:anim calcmode="lin" valueType="num">
                                      <p:cBhvr>
                                        <p:cTn id="13" dur="1000" fill="hold"/>
                                        <p:tgtEl>
                                          <p:spTgt spid="240647"/>
                                        </p:tgtEl>
                                        <p:attrNameLst>
                                          <p:attrName>style.rotation</p:attrName>
                                        </p:attrNameLst>
                                      </p:cBhvr>
                                      <p:tavLst>
                                        <p:tav tm="0">
                                          <p:val>
                                            <p:fltVal val="720"/>
                                          </p:val>
                                        </p:tav>
                                        <p:tav tm="100000">
                                          <p:val>
                                            <p:fltVal val="0"/>
                                          </p:val>
                                        </p:tav>
                                      </p:tavLst>
                                    </p:anim>
                                    <p:anim calcmode="lin" valueType="num">
                                      <p:cBhvr>
                                        <p:cTn id="14" dur="1000" fill="hold"/>
                                        <p:tgtEl>
                                          <p:spTgt spid="240647"/>
                                        </p:tgtEl>
                                        <p:attrNameLst>
                                          <p:attrName>ppt_h</p:attrName>
                                        </p:attrNameLst>
                                      </p:cBhvr>
                                      <p:tavLst>
                                        <p:tav tm="0">
                                          <p:val>
                                            <p:fltVal val="0"/>
                                          </p:val>
                                        </p:tav>
                                        <p:tav tm="100000">
                                          <p:val>
                                            <p:strVal val="#ppt_h"/>
                                          </p:val>
                                        </p:tav>
                                      </p:tavLst>
                                    </p:anim>
                                    <p:anim calcmode="lin" valueType="num">
                                      <p:cBhvr>
                                        <p:cTn id="15" dur="1000" fill="hold"/>
                                        <p:tgtEl>
                                          <p:spTgt spid="240647"/>
                                        </p:tgtEl>
                                        <p:attrNameLst>
                                          <p:attrName>ppt_w</p:attrName>
                                        </p:attrNameLst>
                                      </p:cBhvr>
                                      <p:tavLst>
                                        <p:tav tm="0">
                                          <p:val>
                                            <p:fltVal val="0"/>
                                          </p:val>
                                        </p:tav>
                                        <p:tav tm="100000">
                                          <p:val>
                                            <p:strVal val="#ppt_w"/>
                                          </p:val>
                                        </p:tav>
                                      </p:tavLst>
                                    </p:anim>
                                  </p:childTnLst>
                                </p:cTn>
                              </p:par>
                            </p:childTnLst>
                          </p:cTn>
                        </p:par>
                        <p:par>
                          <p:cTn id="16" fill="hold">
                            <p:stCondLst>
                              <p:cond delay="1500"/>
                            </p:stCondLst>
                            <p:childTnLst>
                              <p:par>
                                <p:cTn id="17" presetID="35" presetClass="entr" presetSubtype="0" fill="hold" grpId="0" nodeType="afterEffect">
                                  <p:stCondLst>
                                    <p:cond delay="0"/>
                                  </p:stCondLst>
                                  <p:childTnLst>
                                    <p:set>
                                      <p:cBhvr>
                                        <p:cTn id="18" dur="1" fill="hold">
                                          <p:stCondLst>
                                            <p:cond delay="0"/>
                                          </p:stCondLst>
                                        </p:cTn>
                                        <p:tgtEl>
                                          <p:spTgt spid="240648"/>
                                        </p:tgtEl>
                                        <p:attrNameLst>
                                          <p:attrName>style.visibility</p:attrName>
                                        </p:attrNameLst>
                                      </p:cBhvr>
                                      <p:to>
                                        <p:strVal val="visible"/>
                                      </p:to>
                                    </p:set>
                                    <p:animEffect transition="in" filter="fade">
                                      <p:cBhvr>
                                        <p:cTn id="19" dur="1000"/>
                                        <p:tgtEl>
                                          <p:spTgt spid="240648"/>
                                        </p:tgtEl>
                                      </p:cBhvr>
                                    </p:animEffect>
                                    <p:anim calcmode="lin" valueType="num">
                                      <p:cBhvr>
                                        <p:cTn id="20" dur="1000" fill="hold"/>
                                        <p:tgtEl>
                                          <p:spTgt spid="240648"/>
                                        </p:tgtEl>
                                        <p:attrNameLst>
                                          <p:attrName>style.rotation</p:attrName>
                                        </p:attrNameLst>
                                      </p:cBhvr>
                                      <p:tavLst>
                                        <p:tav tm="0">
                                          <p:val>
                                            <p:fltVal val="720"/>
                                          </p:val>
                                        </p:tav>
                                        <p:tav tm="100000">
                                          <p:val>
                                            <p:fltVal val="0"/>
                                          </p:val>
                                        </p:tav>
                                      </p:tavLst>
                                    </p:anim>
                                    <p:anim calcmode="lin" valueType="num">
                                      <p:cBhvr>
                                        <p:cTn id="21" dur="1000" fill="hold"/>
                                        <p:tgtEl>
                                          <p:spTgt spid="240648"/>
                                        </p:tgtEl>
                                        <p:attrNameLst>
                                          <p:attrName>ppt_h</p:attrName>
                                        </p:attrNameLst>
                                      </p:cBhvr>
                                      <p:tavLst>
                                        <p:tav tm="0">
                                          <p:val>
                                            <p:fltVal val="0"/>
                                          </p:val>
                                        </p:tav>
                                        <p:tav tm="100000">
                                          <p:val>
                                            <p:strVal val="#ppt_h"/>
                                          </p:val>
                                        </p:tav>
                                      </p:tavLst>
                                    </p:anim>
                                    <p:anim calcmode="lin" valueType="num">
                                      <p:cBhvr>
                                        <p:cTn id="22" dur="1000" fill="hold"/>
                                        <p:tgtEl>
                                          <p:spTgt spid="24064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5" grpId="0" animBg="1"/>
      <p:bldP spid="240647" grpId="0" animBg="1"/>
      <p:bldP spid="240648" grpId="0" animBg="1"/>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E48493AA-9763-48E5-9A1F-980C9C3D9C47}" type="slidenum">
              <a:rPr lang="en-US" altLang="zh-TW"/>
              <a:pPr/>
              <a:t>172</a:t>
            </a:fld>
            <a:endParaRPr lang="en-US" altLang="zh-TW"/>
          </a:p>
        </p:txBody>
      </p:sp>
      <p:sp>
        <p:nvSpPr>
          <p:cNvPr id="242690" name="Rectangle 2"/>
          <p:cNvSpPr>
            <a:spLocks noGrp="1" noChangeArrowheads="1"/>
          </p:cNvSpPr>
          <p:nvPr>
            <p:ph type="title"/>
          </p:nvPr>
        </p:nvSpPr>
        <p:spPr/>
        <p:txBody>
          <a:bodyPr/>
          <a:lstStyle/>
          <a:p>
            <a:r>
              <a:rPr lang="en-US" altLang="zh-TW" sz="3600"/>
              <a:t>8-2-3 </a:t>
            </a:r>
            <a:r>
              <a:rPr lang="zh-TW" altLang="en-US" sz="3600">
                <a:latin typeface="標楷體" pitchFamily="65" charset="-120"/>
              </a:rPr>
              <a:t>陣列</a:t>
            </a:r>
            <a:r>
              <a:rPr lang="zh-TW" altLang="en-US" sz="3600">
                <a:solidFill>
                  <a:srgbClr val="FF3300"/>
                </a:solidFill>
                <a:latin typeface="標楷體" pitchFamily="65" charset="-120"/>
              </a:rPr>
              <a:t>界限</a:t>
            </a:r>
            <a:r>
              <a:rPr lang="zh-TW" altLang="en-US" sz="3600">
                <a:latin typeface="標楷體" pitchFamily="65" charset="-120"/>
              </a:rPr>
              <a:t>檢查</a:t>
            </a:r>
          </a:p>
        </p:txBody>
      </p:sp>
      <p:sp>
        <p:nvSpPr>
          <p:cNvPr id="242691" name="Rectangle 3"/>
          <p:cNvSpPr>
            <a:spLocks noGrp="1" noChangeArrowheads="1"/>
          </p:cNvSpPr>
          <p:nvPr>
            <p:ph type="body" idx="1"/>
          </p:nvPr>
        </p:nvSpPr>
        <p:spPr>
          <a:xfrm>
            <a:off x="609600" y="1905000"/>
            <a:ext cx="7848600" cy="2057400"/>
          </a:xfrm>
        </p:spPr>
        <p:txBody>
          <a:bodyPr/>
          <a:lstStyle/>
          <a:p>
            <a:r>
              <a:rPr lang="en-US" altLang="zh-TW" sz="2400" b="1" dirty="0"/>
              <a:t> C</a:t>
            </a:r>
            <a:r>
              <a:rPr lang="zh-TW" altLang="en-US" sz="2400" b="1" dirty="0"/>
              <a:t>語言</a:t>
            </a:r>
            <a:r>
              <a:rPr lang="zh-TW" altLang="en-US" sz="2400" b="1" dirty="0">
                <a:solidFill>
                  <a:srgbClr val="FF3300"/>
                </a:solidFill>
              </a:rPr>
              <a:t>不會</a:t>
            </a:r>
            <a:r>
              <a:rPr lang="zh-TW" altLang="en-US" sz="2400" b="1" dirty="0"/>
              <a:t>自動</a:t>
            </a:r>
            <a:r>
              <a:rPr lang="zh-TW" altLang="en-US" sz="2400" b="1" dirty="0">
                <a:solidFill>
                  <a:srgbClr val="FF3300"/>
                </a:solidFill>
              </a:rPr>
              <a:t>檢查界限</a:t>
            </a:r>
          </a:p>
          <a:p>
            <a:pPr lvl="1"/>
            <a:r>
              <a:rPr lang="zh-TW" altLang="en-US" sz="2400" dirty="0"/>
              <a:t>若迴路的範圍超過其陣列的範圍，會造成不可預期的錯誤、當機等可能。</a:t>
            </a:r>
          </a:p>
          <a:p>
            <a:pPr lvl="1"/>
            <a:r>
              <a:rPr lang="zh-TW" altLang="en-US" sz="2400" dirty="0"/>
              <a:t>若範圍設定太小，則會發生資料遺失的問題。</a:t>
            </a:r>
          </a:p>
        </p:txBody>
      </p:sp>
      <p:sp>
        <p:nvSpPr>
          <p:cNvPr id="242693" name="Rectangle 5"/>
          <p:cNvSpPr>
            <a:spLocks noChangeArrowheads="1"/>
          </p:cNvSpPr>
          <p:nvPr/>
        </p:nvSpPr>
        <p:spPr bwMode="auto">
          <a:xfrm>
            <a:off x="3563888" y="3861048"/>
            <a:ext cx="2238113" cy="1938992"/>
          </a:xfrm>
          <a:prstGeom prst="rect">
            <a:avLst/>
          </a:prstGeom>
          <a:noFill/>
          <a:ln w="9525">
            <a:noFill/>
            <a:miter lim="800000"/>
            <a:headEnd/>
            <a:tailEnd/>
          </a:ln>
          <a:effectLst/>
        </p:spPr>
        <p:txBody>
          <a:bodyPr wrap="none">
            <a:spAutoFit/>
          </a:bodyPr>
          <a:lstStyle/>
          <a:p>
            <a:r>
              <a:rPr lang="zh-TW" altLang="en-US" sz="6000" dirty="0" smtClean="0">
                <a:solidFill>
                  <a:srgbClr val="FF3300"/>
                </a:solidFill>
                <a:latin typeface="Arial" pitchFamily="34" charset="0"/>
                <a:ea typeface="標楷體" pitchFamily="65" charset="-120"/>
                <a:cs typeface="Arial" pitchFamily="34" charset="0"/>
              </a:rPr>
              <a:t>不會</a:t>
            </a:r>
            <a:endParaRPr lang="en-US" altLang="zh-TW" sz="6000" dirty="0" smtClean="0">
              <a:solidFill>
                <a:srgbClr val="FF3300"/>
              </a:solidFill>
              <a:latin typeface="Arial" pitchFamily="34" charset="0"/>
              <a:ea typeface="標楷體" pitchFamily="65" charset="-120"/>
              <a:cs typeface="Arial" pitchFamily="34" charset="0"/>
            </a:endParaRPr>
          </a:p>
          <a:p>
            <a:r>
              <a:rPr lang="en-US" altLang="zh-TW" sz="6000" dirty="0" smtClean="0">
                <a:solidFill>
                  <a:srgbClr val="FF3300"/>
                </a:solidFill>
                <a:latin typeface="Arial" pitchFamily="34" charset="0"/>
                <a:ea typeface="標楷體" pitchFamily="65" charset="-120"/>
                <a:cs typeface="Arial" pitchFamily="34" charset="0"/>
              </a:rPr>
              <a:t>Never</a:t>
            </a:r>
            <a:endParaRPr lang="zh-TW" altLang="en-US" sz="6000" dirty="0">
              <a:solidFill>
                <a:srgbClr val="FF3300"/>
              </a:solidFill>
              <a:latin typeface="Arial" pitchFamily="34" charset="0"/>
              <a:ea typeface="標楷體" pitchFamily="65" charset="-12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withEffect">
                                  <p:stCondLst>
                                    <p:cond delay="0"/>
                                  </p:stCondLst>
                                  <p:childTnLst>
                                    <p:set>
                                      <p:cBhvr>
                                        <p:cTn id="6" dur="1" fill="hold">
                                          <p:stCondLst>
                                            <p:cond delay="0"/>
                                          </p:stCondLst>
                                        </p:cTn>
                                        <p:tgtEl>
                                          <p:spTgt spid="242693"/>
                                        </p:tgtEl>
                                        <p:attrNameLst>
                                          <p:attrName>style.visibility</p:attrName>
                                        </p:attrNameLst>
                                      </p:cBhvr>
                                      <p:to>
                                        <p:strVal val="visible"/>
                                      </p:to>
                                    </p:set>
                                    <p:anim calcmode="lin" valueType="num">
                                      <p:cBhvr>
                                        <p:cTn id="7" dur="500" fill="hold"/>
                                        <p:tgtEl>
                                          <p:spTgt spid="242693"/>
                                        </p:tgtEl>
                                        <p:attrNameLst>
                                          <p:attrName>ppt_w</p:attrName>
                                        </p:attrNameLst>
                                      </p:cBhvr>
                                      <p:tavLst>
                                        <p:tav tm="0">
                                          <p:val>
                                            <p:strVal val="4*#ppt_w"/>
                                          </p:val>
                                        </p:tav>
                                        <p:tav tm="100000">
                                          <p:val>
                                            <p:strVal val="#ppt_w"/>
                                          </p:val>
                                        </p:tav>
                                      </p:tavLst>
                                    </p:anim>
                                    <p:anim calcmode="lin" valueType="num">
                                      <p:cBhvr>
                                        <p:cTn id="8" dur="500" fill="hold"/>
                                        <p:tgtEl>
                                          <p:spTgt spid="24269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3" grpId="0"/>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03A0FA13-8DE7-4AE3-B773-A47B531BFEC6}" type="slidenum">
              <a:rPr lang="en-US" altLang="zh-TW"/>
              <a:pPr/>
              <a:t>173</a:t>
            </a:fld>
            <a:endParaRPr lang="en-US" altLang="zh-TW"/>
          </a:p>
        </p:txBody>
      </p:sp>
      <p:sp>
        <p:nvSpPr>
          <p:cNvPr id="243714" name="Rectangle 2"/>
          <p:cNvSpPr>
            <a:spLocks noGrp="1" noChangeArrowheads="1"/>
          </p:cNvSpPr>
          <p:nvPr>
            <p:ph type="title"/>
          </p:nvPr>
        </p:nvSpPr>
        <p:spPr/>
        <p:txBody>
          <a:bodyPr/>
          <a:lstStyle/>
          <a:p>
            <a:r>
              <a:rPr lang="en-US" altLang="zh-TW" sz="3600"/>
              <a:t>8-3 </a:t>
            </a:r>
            <a:r>
              <a:rPr lang="zh-TW" altLang="en-US" sz="3600">
                <a:latin typeface="標楷體" pitchFamily="65" charset="-120"/>
              </a:rPr>
              <a:t>多維陣列表示法</a:t>
            </a:r>
            <a:r>
              <a:rPr lang="zh-TW" altLang="en-US" b="1" i="1"/>
              <a:t> </a:t>
            </a:r>
          </a:p>
        </p:txBody>
      </p:sp>
      <p:sp>
        <p:nvSpPr>
          <p:cNvPr id="243715" name="Rectangle 3"/>
          <p:cNvSpPr>
            <a:spLocks noGrp="1" noChangeArrowheads="1"/>
          </p:cNvSpPr>
          <p:nvPr>
            <p:ph type="body" idx="1"/>
          </p:nvPr>
        </p:nvSpPr>
        <p:spPr>
          <a:xfrm>
            <a:off x="685800" y="1844675"/>
            <a:ext cx="7772400" cy="2808288"/>
          </a:xfrm>
        </p:spPr>
        <p:txBody>
          <a:bodyPr/>
          <a:lstStyle/>
          <a:p>
            <a:pPr>
              <a:lnSpc>
                <a:spcPct val="80000"/>
              </a:lnSpc>
            </a:pPr>
            <a:r>
              <a:rPr lang="zh-TW" altLang="en-US" sz="2400" b="1" dirty="0">
                <a:solidFill>
                  <a:srgbClr val="FF3300"/>
                </a:solidFill>
                <a:latin typeface="Arial" pitchFamily="34" charset="0"/>
                <a:cs typeface="Arial" pitchFamily="34" charset="0"/>
              </a:rPr>
              <a:t>二維陣列 </a:t>
            </a:r>
            <a:r>
              <a:rPr lang="en-US" altLang="zh-TW" sz="2400" b="1" dirty="0">
                <a:solidFill>
                  <a:srgbClr val="FF3300"/>
                </a:solidFill>
                <a:latin typeface="Arial" pitchFamily="34" charset="0"/>
                <a:cs typeface="Arial" pitchFamily="34" charset="0"/>
              </a:rPr>
              <a:t>2D Array</a:t>
            </a:r>
          </a:p>
          <a:p>
            <a:pPr lvl="1">
              <a:lnSpc>
                <a:spcPct val="80000"/>
              </a:lnSpc>
            </a:pPr>
            <a:r>
              <a:rPr lang="zh-TW" altLang="en-US" sz="2400" dirty="0">
                <a:latin typeface="Arial" pitchFamily="34" charset="0"/>
                <a:cs typeface="Arial" pitchFamily="34" charset="0"/>
              </a:rPr>
              <a:t>最常用的多維陣列</a:t>
            </a:r>
          </a:p>
          <a:p>
            <a:pPr lvl="1">
              <a:lnSpc>
                <a:spcPct val="80000"/>
              </a:lnSpc>
            </a:pPr>
            <a:r>
              <a:rPr lang="zh-TW" altLang="en-US" sz="2400" dirty="0">
                <a:latin typeface="Arial" pitchFamily="34" charset="0"/>
                <a:cs typeface="Arial" pitchFamily="34" charset="0"/>
              </a:rPr>
              <a:t>擁有行、列的資料</a:t>
            </a:r>
          </a:p>
          <a:p>
            <a:pPr lvl="1">
              <a:lnSpc>
                <a:spcPct val="80000"/>
              </a:lnSpc>
            </a:pPr>
            <a:r>
              <a:rPr lang="zh-TW" altLang="en-US" sz="2400" dirty="0">
                <a:latin typeface="Arial" pitchFamily="34" charset="0"/>
                <a:cs typeface="Arial" pitchFamily="34" charset="0"/>
              </a:rPr>
              <a:t>記憶體中的儲存方式以線性的方式來儲存</a:t>
            </a:r>
          </a:p>
          <a:p>
            <a:pPr>
              <a:lnSpc>
                <a:spcPct val="80000"/>
              </a:lnSpc>
            </a:pPr>
            <a:r>
              <a:rPr lang="zh-TW" altLang="en-US" sz="2400" b="1" dirty="0">
                <a:latin typeface="Arial" pitchFamily="34" charset="0"/>
                <a:cs typeface="Arial" pitchFamily="34" charset="0"/>
              </a:rPr>
              <a:t>語法</a:t>
            </a:r>
          </a:p>
          <a:p>
            <a:pPr lvl="1">
              <a:lnSpc>
                <a:spcPct val="80000"/>
              </a:lnSpc>
            </a:pPr>
            <a:r>
              <a:rPr lang="zh-TW" altLang="en-US" sz="2400" dirty="0">
                <a:latin typeface="Arial" pitchFamily="34" charset="0"/>
                <a:cs typeface="Arial" pitchFamily="34" charset="0"/>
              </a:rPr>
              <a:t>資料型態 陣列名稱</a:t>
            </a:r>
            <a:r>
              <a:rPr lang="en-US" altLang="zh-TW" sz="2400" dirty="0">
                <a:latin typeface="Arial" pitchFamily="34" charset="0"/>
                <a:cs typeface="Arial" pitchFamily="34" charset="0"/>
              </a:rPr>
              <a:t>[</a:t>
            </a:r>
            <a:r>
              <a:rPr lang="zh-TW" altLang="en-US" sz="2400" dirty="0">
                <a:latin typeface="Arial" pitchFamily="34" charset="0"/>
                <a:cs typeface="Arial" pitchFamily="34" charset="0"/>
              </a:rPr>
              <a:t>陣列大小</a:t>
            </a:r>
            <a:r>
              <a:rPr lang="en-US" altLang="zh-TW" sz="2400" dirty="0">
                <a:latin typeface="Arial" pitchFamily="34" charset="0"/>
                <a:cs typeface="Arial" pitchFamily="34" charset="0"/>
              </a:rPr>
              <a:t>] [</a:t>
            </a:r>
            <a:r>
              <a:rPr lang="zh-TW" altLang="en-US" sz="2400" dirty="0">
                <a:latin typeface="Arial" pitchFamily="34" charset="0"/>
                <a:cs typeface="Arial" pitchFamily="34" charset="0"/>
              </a:rPr>
              <a:t>陣列大小</a:t>
            </a:r>
            <a:r>
              <a:rPr lang="en-US" altLang="zh-TW" sz="2400" dirty="0">
                <a:latin typeface="Arial" pitchFamily="34" charset="0"/>
                <a:cs typeface="Arial" pitchFamily="34" charset="0"/>
              </a:rPr>
              <a:t>];</a:t>
            </a:r>
          </a:p>
          <a:p>
            <a:pPr>
              <a:lnSpc>
                <a:spcPct val="80000"/>
              </a:lnSpc>
            </a:pPr>
            <a:r>
              <a:rPr lang="zh-TW" altLang="en-US" sz="2400" b="1" dirty="0">
                <a:solidFill>
                  <a:srgbClr val="FF0000"/>
                </a:solidFill>
                <a:latin typeface="Arial" pitchFamily="34" charset="0"/>
                <a:cs typeface="Arial" pitchFamily="34" charset="0"/>
              </a:rPr>
              <a:t>例子</a:t>
            </a:r>
          </a:p>
        </p:txBody>
      </p:sp>
      <p:sp>
        <p:nvSpPr>
          <p:cNvPr id="243717" name="Rectangle 5"/>
          <p:cNvSpPr>
            <a:spLocks noChangeArrowheads="1"/>
          </p:cNvSpPr>
          <p:nvPr/>
        </p:nvSpPr>
        <p:spPr bwMode="auto">
          <a:xfrm>
            <a:off x="685800" y="4797425"/>
            <a:ext cx="7704138" cy="576263"/>
          </a:xfrm>
          <a:prstGeom prst="rect">
            <a:avLst/>
          </a:prstGeom>
          <a:noFill/>
          <a:ln w="9525">
            <a:noFill/>
            <a:miter lim="800000"/>
            <a:headEnd/>
            <a:tailEnd/>
          </a:ln>
          <a:effectLst/>
        </p:spPr>
        <p:txBody>
          <a:bodyPr/>
          <a:lstStyle/>
          <a:p>
            <a:pPr marL="742950" lvl="1" indent="-285750">
              <a:spcBef>
                <a:spcPct val="20000"/>
              </a:spcBef>
              <a:buFontTx/>
              <a:buChar char="–"/>
            </a:pPr>
            <a:r>
              <a:rPr lang="en-US" altLang="zh-TW" sz="2400">
                <a:solidFill>
                  <a:srgbClr val="FF3300"/>
                </a:solidFill>
                <a:latin typeface="Verdana" pitchFamily="34" charset="0"/>
                <a:ea typeface="標楷體" pitchFamily="65" charset="-120"/>
              </a:rPr>
              <a:t>int score [40][10];</a:t>
            </a:r>
            <a:r>
              <a:rPr lang="en-US" altLang="zh-TW" sz="2400">
                <a:latin typeface="Verdana" pitchFamily="34" charset="0"/>
                <a:ea typeface="標楷體" pitchFamily="65" charset="-120"/>
              </a:rPr>
              <a:t>		// 40</a:t>
            </a:r>
            <a:r>
              <a:rPr lang="zh-TW" altLang="en-US" sz="2400">
                <a:latin typeface="Verdana" pitchFamily="34" charset="0"/>
                <a:ea typeface="標楷體" pitchFamily="65" charset="-120"/>
              </a:rPr>
              <a:t>人</a:t>
            </a:r>
            <a:r>
              <a:rPr lang="zh-TW" altLang="en-US" sz="2400">
                <a:latin typeface="Verdana" pitchFamily="34" charset="0"/>
                <a:ea typeface="標楷體" pitchFamily="65" charset="-120"/>
                <a:sym typeface="Symbol" pitchFamily="18" charset="2"/>
              </a:rPr>
              <a:t></a:t>
            </a:r>
            <a:r>
              <a:rPr lang="en-US" altLang="zh-TW" sz="2400">
                <a:latin typeface="Verdana" pitchFamily="34" charset="0"/>
                <a:ea typeface="標楷體" pitchFamily="65" charset="-120"/>
              </a:rPr>
              <a:t>10</a:t>
            </a:r>
            <a:r>
              <a:rPr lang="zh-TW" altLang="en-US" sz="2400">
                <a:latin typeface="Verdana" pitchFamily="34" charset="0"/>
                <a:ea typeface="標楷體" pitchFamily="65" charset="-120"/>
              </a:rPr>
              <a:t>科分數</a:t>
            </a:r>
          </a:p>
        </p:txBody>
      </p:sp>
      <p:sp>
        <p:nvSpPr>
          <p:cNvPr id="243718" name="AutoShape 6"/>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3717"/>
                                        </p:tgtEl>
                                        <p:attrNameLst>
                                          <p:attrName>style.visibility</p:attrName>
                                        </p:attrNameLst>
                                      </p:cBhvr>
                                      <p:to>
                                        <p:strVal val="visible"/>
                                      </p:to>
                                    </p:set>
                                    <p:anim calcmode="lin" valueType="num">
                                      <p:cBhvr>
                                        <p:cTn id="7" dur="500" fill="hold"/>
                                        <p:tgtEl>
                                          <p:spTgt spid="243717"/>
                                        </p:tgtEl>
                                        <p:attrNameLst>
                                          <p:attrName>ppt_w</p:attrName>
                                        </p:attrNameLst>
                                      </p:cBhvr>
                                      <p:tavLst>
                                        <p:tav tm="0">
                                          <p:val>
                                            <p:fltVal val="0"/>
                                          </p:val>
                                        </p:tav>
                                        <p:tav tm="100000">
                                          <p:val>
                                            <p:strVal val="#ppt_w"/>
                                          </p:val>
                                        </p:tav>
                                      </p:tavLst>
                                    </p:anim>
                                    <p:anim calcmode="lin" valueType="num">
                                      <p:cBhvr>
                                        <p:cTn id="8" dur="500" fill="hold"/>
                                        <p:tgtEl>
                                          <p:spTgt spid="2437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投影片編號版面配置區 5"/>
          <p:cNvSpPr>
            <a:spLocks noGrp="1"/>
          </p:cNvSpPr>
          <p:nvPr>
            <p:ph type="sldNum" sz="quarter" idx="12"/>
          </p:nvPr>
        </p:nvSpPr>
        <p:spPr/>
        <p:txBody>
          <a:bodyPr/>
          <a:lstStyle/>
          <a:p>
            <a:fld id="{29D46B7F-2307-4789-8CE0-E857A515013D}" type="slidenum">
              <a:rPr lang="en-US" altLang="zh-TW"/>
              <a:pPr/>
              <a:t>174</a:t>
            </a:fld>
            <a:endParaRPr lang="en-US" altLang="zh-TW"/>
          </a:p>
        </p:txBody>
      </p:sp>
      <p:sp>
        <p:nvSpPr>
          <p:cNvPr id="244738" name="Rectangle 2"/>
          <p:cNvSpPr>
            <a:spLocks noGrp="1" noChangeArrowheads="1"/>
          </p:cNvSpPr>
          <p:nvPr>
            <p:ph type="title"/>
          </p:nvPr>
        </p:nvSpPr>
        <p:spPr>
          <a:xfrm>
            <a:off x="762000" y="188913"/>
            <a:ext cx="7620000" cy="1143000"/>
          </a:xfrm>
        </p:spPr>
        <p:txBody>
          <a:bodyPr/>
          <a:lstStyle/>
          <a:p>
            <a:r>
              <a:rPr lang="en-US" altLang="zh-TW" sz="3600"/>
              <a:t>8-3 </a:t>
            </a:r>
            <a:r>
              <a:rPr lang="zh-TW" altLang="en-US" sz="3600">
                <a:latin typeface="標楷體" pitchFamily="65" charset="-120"/>
              </a:rPr>
              <a:t>多維陣列</a:t>
            </a:r>
          </a:p>
        </p:txBody>
      </p:sp>
      <p:sp>
        <p:nvSpPr>
          <p:cNvPr id="244739" name="Rectangle 3"/>
          <p:cNvSpPr>
            <a:spLocks noGrp="1" noChangeArrowheads="1"/>
          </p:cNvSpPr>
          <p:nvPr>
            <p:ph type="body" idx="1"/>
          </p:nvPr>
        </p:nvSpPr>
        <p:spPr>
          <a:xfrm>
            <a:off x="830263" y="1052513"/>
            <a:ext cx="3165475" cy="1176337"/>
          </a:xfrm>
        </p:spPr>
        <p:txBody>
          <a:bodyPr/>
          <a:lstStyle/>
          <a:p>
            <a:pPr>
              <a:buFontTx/>
              <a:buNone/>
            </a:pPr>
            <a:r>
              <a:rPr lang="zh-TW" altLang="en-US" sz="3600">
                <a:latin typeface="標楷體" pitchFamily="65" charset="-120"/>
              </a:rPr>
              <a:t>範列</a:t>
            </a:r>
            <a:r>
              <a:rPr lang="en-US" altLang="zh-TW" sz="3600">
                <a:ea typeface="新細明體" pitchFamily="18" charset="-120"/>
              </a:rPr>
              <a:t>: </a:t>
            </a:r>
          </a:p>
          <a:p>
            <a:pPr lvl="1">
              <a:buFontTx/>
              <a:buNone/>
            </a:pPr>
            <a:r>
              <a:rPr lang="en-US" altLang="zh-TW" sz="2400">
                <a:latin typeface="Courier New" pitchFamily="49" charset="0"/>
              </a:rPr>
              <a:t>int a</a:t>
            </a:r>
            <a:r>
              <a:rPr lang="en-US" altLang="zh-TW" sz="2400">
                <a:solidFill>
                  <a:srgbClr val="FF3300"/>
                </a:solidFill>
                <a:latin typeface="Courier New" pitchFamily="49" charset="0"/>
              </a:rPr>
              <a:t>[3]</a:t>
            </a:r>
            <a:r>
              <a:rPr lang="en-US" altLang="zh-TW" sz="2400">
                <a:solidFill>
                  <a:srgbClr val="0000FF"/>
                </a:solidFill>
                <a:latin typeface="Courier New" pitchFamily="49" charset="0"/>
              </a:rPr>
              <a:t>[4]</a:t>
            </a:r>
            <a:r>
              <a:rPr lang="en-US" altLang="zh-TW" sz="2400">
                <a:latin typeface="Courier New" pitchFamily="49" charset="0"/>
              </a:rPr>
              <a:t>;</a:t>
            </a:r>
          </a:p>
        </p:txBody>
      </p:sp>
      <p:sp>
        <p:nvSpPr>
          <p:cNvPr id="244846" name="Rectangle 110"/>
          <p:cNvSpPr>
            <a:spLocks noChangeArrowheads="1"/>
          </p:cNvSpPr>
          <p:nvPr/>
        </p:nvSpPr>
        <p:spPr bwMode="auto">
          <a:xfrm>
            <a:off x="5083175" y="404813"/>
            <a:ext cx="3810000" cy="457200"/>
          </a:xfrm>
          <a:prstGeom prst="rect">
            <a:avLst/>
          </a:prstGeom>
          <a:noFill/>
          <a:ln w="9525">
            <a:noFill/>
            <a:miter lim="800000"/>
            <a:headEnd/>
            <a:tailEnd/>
          </a:ln>
          <a:effectLst/>
        </p:spPr>
        <p:txBody>
          <a:bodyPr>
            <a:spAutoFit/>
          </a:bodyPr>
          <a:lstStyle/>
          <a:p>
            <a:pPr algn="ctr"/>
            <a:r>
              <a:rPr lang="zh-TW" altLang="en-US" sz="2400">
                <a:latin typeface="標楷體" pitchFamily="65" charset="-120"/>
                <a:ea typeface="標楷體" pitchFamily="65" charset="-120"/>
              </a:rPr>
              <a:t>實際記憶體中的儲存方式</a:t>
            </a:r>
            <a:endParaRPr lang="zh-TW" altLang="en-US" sz="2400"/>
          </a:p>
        </p:txBody>
      </p:sp>
      <p:graphicFrame>
        <p:nvGraphicFramePr>
          <p:cNvPr id="245016" name="Group 280"/>
          <p:cNvGraphicFramePr>
            <a:graphicFrameLocks noGrp="1"/>
          </p:cNvGraphicFramePr>
          <p:nvPr/>
        </p:nvGraphicFramePr>
        <p:xfrm>
          <a:off x="533400" y="3068638"/>
          <a:ext cx="6486525" cy="1584960"/>
        </p:xfrm>
        <a:graphic>
          <a:graphicData uri="http://schemas.openxmlformats.org/drawingml/2006/table">
            <a:tbl>
              <a:tblPr/>
              <a:tblGrid>
                <a:gridCol w="1041400"/>
                <a:gridCol w="1368425"/>
                <a:gridCol w="1382713"/>
                <a:gridCol w="1382712"/>
                <a:gridCol w="1311275"/>
              </a:tblGrid>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Courier New" pitchFamily="49" charset="0"/>
                          <a:ea typeface="標楷體" pitchFamily="65" charset="-120"/>
                        </a:rPr>
                        <a:t>列</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t>
                      </a:r>
                      <a:r>
                        <a:rPr kumimoji="1" lang="zh-TW" altLang="en-US" sz="2000" b="0" i="0" u="none" strike="noStrike" cap="none" normalizeH="0" baseline="0" smtClean="0">
                          <a:ln>
                            <a:noFill/>
                          </a:ln>
                          <a:solidFill>
                            <a:schemeClr val="tx1"/>
                          </a:solidFill>
                          <a:effectLst/>
                          <a:latin typeface="Courier New" pitchFamily="49" charset="0"/>
                          <a:ea typeface="標楷體" pitchFamily="65" charset="-120"/>
                        </a:rPr>
                        <a:t>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Col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Col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Col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Col 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Row </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CDD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Row </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CDD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Row </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5CDD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zh-TW" sz="20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45006" name="Group 270"/>
          <p:cNvGraphicFramePr>
            <a:graphicFrameLocks noGrp="1"/>
          </p:cNvGraphicFramePr>
          <p:nvPr/>
        </p:nvGraphicFramePr>
        <p:xfrm>
          <a:off x="7235825" y="981075"/>
          <a:ext cx="1447800" cy="4514852"/>
        </p:xfrm>
        <a:graphic>
          <a:graphicData uri="http://schemas.openxmlformats.org/drawingml/2006/table">
            <a:tbl>
              <a:tblPr/>
              <a:tblGrid>
                <a:gridCol w="1447800"/>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Verdana" pitchFamily="34" charset="0"/>
                          <a:ea typeface="Verdana" pitchFamily="34" charset="0"/>
                          <a:cs typeface="Verdana" pitchFamily="34" charset="0"/>
                        </a:rPr>
                        <a:t>a[0][0]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Verdana" pitchFamily="34" charset="0"/>
                          <a:ea typeface="Verdana" pitchFamily="34" charset="0"/>
                          <a:cs typeface="Verdana" pitchFamily="34" charset="0"/>
                        </a:rPr>
                        <a:t>a[0][1]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Verdana" pitchFamily="34" charset="0"/>
                          <a:ea typeface="Verdana" pitchFamily="34" charset="0"/>
                          <a:cs typeface="Verdana" pitchFamily="34" charset="0"/>
                        </a:rPr>
                        <a:t>a[0][2]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Verdana" pitchFamily="34" charset="0"/>
                          <a:ea typeface="Verdana" pitchFamily="34" charset="0"/>
                          <a:cs typeface="Verdana" pitchFamily="34" charset="0"/>
                        </a:rPr>
                        <a:t>a[0][3]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Verdana" pitchFamily="34" charset="0"/>
                          <a:ea typeface="Verdana" pitchFamily="34" charset="0"/>
                          <a:cs typeface="Verdana" pitchFamily="34" charset="0"/>
                        </a:rPr>
                        <a:t>a[1][0]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Verdana" pitchFamily="34" charset="0"/>
                          <a:ea typeface="Verdana" pitchFamily="34" charset="0"/>
                          <a:cs typeface="Verdana" pitchFamily="34" charset="0"/>
                        </a:rPr>
                        <a:t>a[1][1]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Verdana" pitchFamily="34" charset="0"/>
                          <a:ea typeface="Verdana" pitchFamily="34" charset="0"/>
                          <a:cs typeface="Verdana" pitchFamily="34" charset="0"/>
                        </a:rPr>
                        <a:t>a[1][2]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Verdana" pitchFamily="34" charset="0"/>
                          <a:ea typeface="Verdana" pitchFamily="34" charset="0"/>
                          <a:cs typeface="Verdana" pitchFamily="34" charset="0"/>
                        </a:rPr>
                        <a:t>a[1][3]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Verdana" pitchFamily="34" charset="0"/>
                          <a:ea typeface="Verdana" pitchFamily="34" charset="0"/>
                          <a:cs typeface="Verdana" pitchFamily="34" charset="0"/>
                        </a:rPr>
                        <a:t>a[2][0]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4961" name="AutoShape 225"/>
          <p:cNvSpPr>
            <a:spLocks/>
          </p:cNvSpPr>
          <p:nvPr/>
        </p:nvSpPr>
        <p:spPr bwMode="auto">
          <a:xfrm>
            <a:off x="1258888" y="2311400"/>
            <a:ext cx="792162" cy="533400"/>
          </a:xfrm>
          <a:prstGeom prst="borderCallout1">
            <a:avLst>
              <a:gd name="adj1" fmla="val 21431"/>
              <a:gd name="adj2" fmla="val 109620"/>
              <a:gd name="adj3" fmla="val -39287"/>
              <a:gd name="adj4" fmla="val 161324"/>
            </a:avLst>
          </a:prstGeom>
          <a:noFill/>
          <a:ln w="9525">
            <a:solidFill>
              <a:schemeClr val="tx1"/>
            </a:solidFill>
            <a:miter lim="800000"/>
            <a:headEnd/>
            <a:tailEnd/>
          </a:ln>
          <a:effectLst/>
        </p:spPr>
        <p:txBody>
          <a:bodyPr/>
          <a:lstStyle/>
          <a:p>
            <a:pPr algn="ctr"/>
            <a:r>
              <a:rPr lang="en-US" altLang="zh-TW" sz="2400">
                <a:solidFill>
                  <a:srgbClr val="FF3300"/>
                </a:solidFill>
              </a:rPr>
              <a:t>3</a:t>
            </a:r>
            <a:r>
              <a:rPr lang="zh-TW" altLang="en-US" sz="2400">
                <a:solidFill>
                  <a:srgbClr val="FF3300"/>
                </a:solidFill>
              </a:rPr>
              <a:t>列</a:t>
            </a:r>
          </a:p>
        </p:txBody>
      </p:sp>
      <p:sp>
        <p:nvSpPr>
          <p:cNvPr id="244962" name="AutoShape 226"/>
          <p:cNvSpPr>
            <a:spLocks/>
          </p:cNvSpPr>
          <p:nvPr/>
        </p:nvSpPr>
        <p:spPr bwMode="auto">
          <a:xfrm>
            <a:off x="3635375" y="2311400"/>
            <a:ext cx="754063" cy="533400"/>
          </a:xfrm>
          <a:prstGeom prst="borderCallout1">
            <a:avLst>
              <a:gd name="adj1" fmla="val 21431"/>
              <a:gd name="adj2" fmla="val -10106"/>
              <a:gd name="adj3" fmla="val -35713"/>
              <a:gd name="adj4" fmla="val -56843"/>
            </a:avLst>
          </a:prstGeom>
          <a:noFill/>
          <a:ln w="9525">
            <a:solidFill>
              <a:schemeClr val="tx1"/>
            </a:solidFill>
            <a:miter lim="800000"/>
            <a:headEnd/>
            <a:tailEnd/>
          </a:ln>
          <a:effectLst/>
        </p:spPr>
        <p:txBody>
          <a:bodyPr/>
          <a:lstStyle/>
          <a:p>
            <a:pPr algn="ctr"/>
            <a:r>
              <a:rPr lang="en-US" altLang="zh-TW" sz="2400">
                <a:solidFill>
                  <a:srgbClr val="0000FF"/>
                </a:solidFill>
              </a:rPr>
              <a:t>4</a:t>
            </a:r>
            <a:r>
              <a:rPr lang="zh-TW" altLang="en-US" sz="2400">
                <a:solidFill>
                  <a:srgbClr val="0000FF"/>
                </a:solidFill>
              </a:rPr>
              <a:t>欄</a:t>
            </a:r>
          </a:p>
        </p:txBody>
      </p:sp>
      <p:sp>
        <p:nvSpPr>
          <p:cNvPr id="245017" name="Rectangle 281"/>
          <p:cNvSpPr>
            <a:spLocks noChangeArrowheads="1"/>
          </p:cNvSpPr>
          <p:nvPr/>
        </p:nvSpPr>
        <p:spPr bwMode="auto">
          <a:xfrm>
            <a:off x="539750" y="5084763"/>
            <a:ext cx="7772400" cy="431800"/>
          </a:xfrm>
          <a:prstGeom prst="rect">
            <a:avLst/>
          </a:prstGeom>
          <a:noFill/>
          <a:ln w="9525">
            <a:noFill/>
            <a:miter lim="800000"/>
            <a:headEnd/>
            <a:tailEnd/>
          </a:ln>
          <a:effectLst/>
        </p:spPr>
        <p:txBody>
          <a:bodyPr/>
          <a:lstStyle/>
          <a:p>
            <a:pPr marL="342900" indent="-342900">
              <a:spcBef>
                <a:spcPct val="20000"/>
              </a:spcBef>
            </a:pPr>
            <a:r>
              <a:rPr lang="en-US" altLang="zh-TW" sz="2400">
                <a:solidFill>
                  <a:srgbClr val="FF3300"/>
                </a:solidFill>
                <a:latin typeface="Courier New" pitchFamily="49" charset="0"/>
                <a:ea typeface="標楷體" pitchFamily="65" charset="-120"/>
              </a:rPr>
              <a:t>for</a:t>
            </a:r>
            <a:r>
              <a:rPr lang="en-US" altLang="zh-TW" sz="2400">
                <a:latin typeface="Courier New" pitchFamily="49" charset="0"/>
                <a:ea typeface="標楷體" pitchFamily="65" charset="-120"/>
              </a:rPr>
              <a:t>(</a:t>
            </a:r>
            <a:r>
              <a:rPr lang="en-US" altLang="zh-TW" sz="2400">
                <a:solidFill>
                  <a:srgbClr val="FF3300"/>
                </a:solidFill>
                <a:latin typeface="Courier New" pitchFamily="49" charset="0"/>
                <a:ea typeface="標楷體" pitchFamily="65" charset="-120"/>
              </a:rPr>
              <a:t>i=0;</a:t>
            </a:r>
            <a:r>
              <a:rPr lang="en-US" altLang="zh-TW" sz="2400">
                <a:latin typeface="Courier New" pitchFamily="49" charset="0"/>
                <a:ea typeface="標楷體" pitchFamily="65" charset="-120"/>
              </a:rPr>
              <a:t> i&lt;3; i++)		// i=0,1,2</a:t>
            </a:r>
            <a:endParaRPr lang="en-US" altLang="zh-TW" sz="2400">
              <a:latin typeface="Courier New" pitchFamily="49" charset="0"/>
            </a:endParaRPr>
          </a:p>
        </p:txBody>
      </p:sp>
      <p:sp>
        <p:nvSpPr>
          <p:cNvPr id="245018" name="Rectangle 282"/>
          <p:cNvSpPr>
            <a:spLocks noChangeArrowheads="1"/>
          </p:cNvSpPr>
          <p:nvPr/>
        </p:nvSpPr>
        <p:spPr bwMode="auto">
          <a:xfrm>
            <a:off x="539750" y="5516563"/>
            <a:ext cx="7772400" cy="433387"/>
          </a:xfrm>
          <a:prstGeom prst="rect">
            <a:avLst/>
          </a:prstGeom>
          <a:noFill/>
          <a:ln w="9525">
            <a:noFill/>
            <a:miter lim="800000"/>
            <a:headEnd/>
            <a:tailEnd/>
          </a:ln>
          <a:effectLst/>
        </p:spPr>
        <p:txBody>
          <a:bodyPr/>
          <a:lstStyle/>
          <a:p>
            <a:pPr marL="342900" indent="-342900">
              <a:spcBef>
                <a:spcPct val="20000"/>
              </a:spcBef>
            </a:pPr>
            <a:r>
              <a:rPr lang="en-US" altLang="zh-TW" sz="2400">
                <a:latin typeface="Courier New" pitchFamily="49" charset="0"/>
                <a:ea typeface="標楷體" pitchFamily="65" charset="-120"/>
              </a:rPr>
              <a:t>	</a:t>
            </a:r>
            <a:r>
              <a:rPr lang="en-US" altLang="zh-TW" sz="2400">
                <a:solidFill>
                  <a:srgbClr val="0000FF"/>
                </a:solidFill>
                <a:latin typeface="Courier New" pitchFamily="49" charset="0"/>
                <a:ea typeface="標楷體" pitchFamily="65" charset="-120"/>
              </a:rPr>
              <a:t>for(j=0;</a:t>
            </a:r>
            <a:r>
              <a:rPr lang="en-US" altLang="zh-TW" sz="2400">
                <a:latin typeface="Courier New" pitchFamily="49" charset="0"/>
                <a:ea typeface="標楷體" pitchFamily="65" charset="-120"/>
              </a:rPr>
              <a:t> j&lt;4; j++) 	// j=0,1,2,3</a:t>
            </a:r>
          </a:p>
        </p:txBody>
      </p:sp>
      <p:sp>
        <p:nvSpPr>
          <p:cNvPr id="245019" name="Rectangle 283"/>
          <p:cNvSpPr>
            <a:spLocks noChangeArrowheads="1"/>
          </p:cNvSpPr>
          <p:nvPr/>
        </p:nvSpPr>
        <p:spPr bwMode="auto">
          <a:xfrm>
            <a:off x="539750" y="5949950"/>
            <a:ext cx="7772400" cy="454025"/>
          </a:xfrm>
          <a:prstGeom prst="rect">
            <a:avLst/>
          </a:prstGeom>
          <a:noFill/>
          <a:ln w="9525">
            <a:noFill/>
            <a:miter lim="800000"/>
            <a:headEnd/>
            <a:tailEnd/>
          </a:ln>
          <a:effectLst/>
        </p:spPr>
        <p:txBody>
          <a:bodyPr/>
          <a:lstStyle/>
          <a:p>
            <a:pPr marL="342900" indent="-342900">
              <a:spcBef>
                <a:spcPct val="20000"/>
              </a:spcBef>
            </a:pPr>
            <a:r>
              <a:rPr lang="en-US" altLang="zh-TW" sz="2400">
                <a:latin typeface="Courier New" pitchFamily="49" charset="0"/>
                <a:ea typeface="標楷體" pitchFamily="65" charset="-120"/>
              </a:rPr>
              <a:t>		printf("%3d",</a:t>
            </a:r>
            <a:r>
              <a:rPr lang="en-US" altLang="zh-TW" sz="2400">
                <a:solidFill>
                  <a:srgbClr val="FF3300"/>
                </a:solidFill>
                <a:latin typeface="Courier New" pitchFamily="49" charset="0"/>
                <a:ea typeface="標楷體" pitchFamily="65" charset="-120"/>
              </a:rPr>
              <a:t> a[i]</a:t>
            </a:r>
            <a:r>
              <a:rPr lang="en-US" altLang="zh-TW" sz="2400">
                <a:solidFill>
                  <a:srgbClr val="0000FF"/>
                </a:solidFill>
                <a:latin typeface="Courier New" pitchFamily="49" charset="0"/>
                <a:ea typeface="標楷體" pitchFamily="65" charset="-120"/>
              </a:rPr>
              <a:t>[j]</a:t>
            </a:r>
            <a:r>
              <a:rPr lang="en-US" altLang="zh-TW" sz="2400">
                <a:latin typeface="Courier New" pitchFamily="49" charset="0"/>
                <a:ea typeface="標楷體" pitchFamily="65" charset="-120"/>
              </a:rPr>
              <a:t>);</a:t>
            </a:r>
          </a:p>
        </p:txBody>
      </p:sp>
      <p:sp>
        <p:nvSpPr>
          <p:cNvPr id="245020" name="AutoShape 284"/>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graphicFrame>
        <p:nvGraphicFramePr>
          <p:cNvPr id="245105" name="Group 369"/>
          <p:cNvGraphicFramePr>
            <a:graphicFrameLocks noGrp="1"/>
          </p:cNvGraphicFramePr>
          <p:nvPr/>
        </p:nvGraphicFramePr>
        <p:xfrm>
          <a:off x="1547813" y="3467100"/>
          <a:ext cx="5445125" cy="1188720"/>
        </p:xfrm>
        <a:graphic>
          <a:graphicData uri="http://schemas.openxmlformats.org/drawingml/2006/table">
            <a:tbl>
              <a:tblPr/>
              <a:tblGrid>
                <a:gridCol w="1368425"/>
                <a:gridCol w="1382712"/>
                <a:gridCol w="1382713"/>
                <a:gridCol w="1311275"/>
              </a:tblGrid>
              <a:tr h="39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[0]</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[0]</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[0]</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[1]</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[0]</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[2]</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[0]</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[3]</a:t>
                      </a:r>
                    </a:p>
                  </a:txBody>
                  <a:tcPr horzOverflow="overflow">
                    <a:lnL>
                      <a:noFill/>
                    </a:lnL>
                    <a:lnR cap="flat">
                      <a:noFill/>
                    </a:lnR>
                    <a:lnT cap="flat">
                      <a:noFill/>
                    </a:lnT>
                    <a:lnB>
                      <a:noFill/>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[1]</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[1]</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[1]</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[1]</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[3]</a:t>
                      </a:r>
                    </a:p>
                  </a:txBody>
                  <a:tcPr horzOverflow="overflow">
                    <a:lnL>
                      <a:noFill/>
                    </a:lnL>
                    <a:lnR cap="flat">
                      <a:noFill/>
                    </a:lnR>
                    <a:lnT>
                      <a:noFill/>
                    </a:lnT>
                    <a:lnB>
                      <a:noFill/>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[2]</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[0]</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[2]</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[1]</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[2]</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[2]</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[2]</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[3]</a:t>
                      </a:r>
                    </a:p>
                  </a:txBody>
                  <a:tcPr horzOverflow="overflow">
                    <a:lnL>
                      <a:noFill/>
                    </a:lnL>
                    <a:lnR cap="flat">
                      <a:noFill/>
                    </a:lnR>
                    <a:lnT>
                      <a:noFill/>
                    </a:lnT>
                    <a:lnB cap="flat">
                      <a:noFill/>
                    </a:lnB>
                    <a:lnTlToBr>
                      <a:noFill/>
                    </a:lnTlToBr>
                    <a:lnBlToTr>
                      <a:noFill/>
                    </a:lnBlToTr>
                    <a:noFill/>
                  </a:tcPr>
                </a:tc>
              </a:tr>
            </a:tbl>
          </a:graphicData>
        </a:graphic>
      </p:graphicFrame>
      <p:sp>
        <p:nvSpPr>
          <p:cNvPr id="245106" name="AutoShape 370"/>
          <p:cNvSpPr>
            <a:spLocks noChangeArrowheads="1"/>
          </p:cNvSpPr>
          <p:nvPr/>
        </p:nvSpPr>
        <p:spPr bwMode="auto">
          <a:xfrm>
            <a:off x="3924300" y="5949950"/>
            <a:ext cx="1871663" cy="431800"/>
          </a:xfrm>
          <a:prstGeom prst="roundRect">
            <a:avLst>
              <a:gd name="adj" fmla="val 16667"/>
            </a:avLst>
          </a:prstGeom>
          <a:noFill/>
          <a:ln w="38100">
            <a:solidFill>
              <a:srgbClr val="339966"/>
            </a:solidFill>
            <a:prstDash val="dash"/>
            <a:round/>
            <a:headEnd/>
            <a:tailEnd/>
          </a:ln>
          <a:effectLst/>
        </p:spPr>
        <p:txBody>
          <a:bodyPr wrap="none" anchor="ctr"/>
          <a:lstStyle/>
          <a:p>
            <a:endParaRPr lang="zh-TW" altLang="en-US"/>
          </a:p>
        </p:txBody>
      </p:sp>
      <p:sp>
        <p:nvSpPr>
          <p:cNvPr id="245107" name="Oval 371"/>
          <p:cNvSpPr>
            <a:spLocks noChangeArrowheads="1"/>
          </p:cNvSpPr>
          <p:nvPr/>
        </p:nvSpPr>
        <p:spPr bwMode="auto">
          <a:xfrm>
            <a:off x="539552" y="4941888"/>
            <a:ext cx="1728192" cy="1079500"/>
          </a:xfrm>
          <a:prstGeom prst="ellipse">
            <a:avLst/>
          </a:prstGeom>
          <a:noFill/>
          <a:ln w="38100">
            <a:solidFill>
              <a:schemeClr val="tx1"/>
            </a:solidFill>
            <a:prstDash val="dash"/>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44961"/>
                                        </p:tgtEl>
                                        <p:attrNameLst>
                                          <p:attrName>style.visibility</p:attrName>
                                        </p:attrNameLst>
                                      </p:cBhvr>
                                      <p:to>
                                        <p:strVal val="visible"/>
                                      </p:to>
                                    </p:set>
                                    <p:animEffect transition="in" filter="fade">
                                      <p:cBhvr>
                                        <p:cTn id="7" dur="1000"/>
                                        <p:tgtEl>
                                          <p:spTgt spid="244961"/>
                                        </p:tgtEl>
                                      </p:cBhvr>
                                    </p:animEffect>
                                    <p:anim calcmode="lin" valueType="num">
                                      <p:cBhvr>
                                        <p:cTn id="8" dur="1000" fill="hold"/>
                                        <p:tgtEl>
                                          <p:spTgt spid="244961"/>
                                        </p:tgtEl>
                                        <p:attrNameLst>
                                          <p:attrName>style.rotation</p:attrName>
                                        </p:attrNameLst>
                                      </p:cBhvr>
                                      <p:tavLst>
                                        <p:tav tm="0">
                                          <p:val>
                                            <p:fltVal val="720"/>
                                          </p:val>
                                        </p:tav>
                                        <p:tav tm="100000">
                                          <p:val>
                                            <p:fltVal val="0"/>
                                          </p:val>
                                        </p:tav>
                                      </p:tavLst>
                                    </p:anim>
                                    <p:anim calcmode="lin" valueType="num">
                                      <p:cBhvr>
                                        <p:cTn id="9" dur="1000" fill="hold"/>
                                        <p:tgtEl>
                                          <p:spTgt spid="244961"/>
                                        </p:tgtEl>
                                        <p:attrNameLst>
                                          <p:attrName>ppt_h</p:attrName>
                                        </p:attrNameLst>
                                      </p:cBhvr>
                                      <p:tavLst>
                                        <p:tav tm="0">
                                          <p:val>
                                            <p:fltVal val="0"/>
                                          </p:val>
                                        </p:tav>
                                        <p:tav tm="100000">
                                          <p:val>
                                            <p:strVal val="#ppt_h"/>
                                          </p:val>
                                        </p:tav>
                                      </p:tavLst>
                                    </p:anim>
                                    <p:anim calcmode="lin" valueType="num">
                                      <p:cBhvr>
                                        <p:cTn id="10" dur="1000" fill="hold"/>
                                        <p:tgtEl>
                                          <p:spTgt spid="244961"/>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44962"/>
                                        </p:tgtEl>
                                        <p:attrNameLst>
                                          <p:attrName>style.visibility</p:attrName>
                                        </p:attrNameLst>
                                      </p:cBhvr>
                                      <p:to>
                                        <p:strVal val="visible"/>
                                      </p:to>
                                    </p:set>
                                    <p:animEffect transition="in" filter="fade">
                                      <p:cBhvr>
                                        <p:cTn id="13" dur="1000"/>
                                        <p:tgtEl>
                                          <p:spTgt spid="244962"/>
                                        </p:tgtEl>
                                      </p:cBhvr>
                                    </p:animEffect>
                                    <p:anim calcmode="lin" valueType="num">
                                      <p:cBhvr>
                                        <p:cTn id="14" dur="1000" fill="hold"/>
                                        <p:tgtEl>
                                          <p:spTgt spid="244962"/>
                                        </p:tgtEl>
                                        <p:attrNameLst>
                                          <p:attrName>style.rotation</p:attrName>
                                        </p:attrNameLst>
                                      </p:cBhvr>
                                      <p:tavLst>
                                        <p:tav tm="0">
                                          <p:val>
                                            <p:fltVal val="720"/>
                                          </p:val>
                                        </p:tav>
                                        <p:tav tm="100000">
                                          <p:val>
                                            <p:fltVal val="0"/>
                                          </p:val>
                                        </p:tav>
                                      </p:tavLst>
                                    </p:anim>
                                    <p:anim calcmode="lin" valueType="num">
                                      <p:cBhvr>
                                        <p:cTn id="15" dur="1000" fill="hold"/>
                                        <p:tgtEl>
                                          <p:spTgt spid="244962"/>
                                        </p:tgtEl>
                                        <p:attrNameLst>
                                          <p:attrName>ppt_h</p:attrName>
                                        </p:attrNameLst>
                                      </p:cBhvr>
                                      <p:tavLst>
                                        <p:tav tm="0">
                                          <p:val>
                                            <p:fltVal val="0"/>
                                          </p:val>
                                        </p:tav>
                                        <p:tav tm="100000">
                                          <p:val>
                                            <p:strVal val="#ppt_h"/>
                                          </p:val>
                                        </p:tav>
                                      </p:tavLst>
                                    </p:anim>
                                    <p:anim calcmode="lin" valueType="num">
                                      <p:cBhvr>
                                        <p:cTn id="16" dur="1000" fill="hold"/>
                                        <p:tgtEl>
                                          <p:spTgt spid="244962"/>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245016"/>
                                        </p:tgtEl>
                                        <p:attrNameLst>
                                          <p:attrName>style.visibility</p:attrName>
                                        </p:attrNameLst>
                                      </p:cBhvr>
                                      <p:to>
                                        <p:strVal val="visible"/>
                                      </p:to>
                                    </p:set>
                                    <p:anim calcmode="lin" valueType="num">
                                      <p:cBhvr>
                                        <p:cTn id="21" dur="500" fill="hold"/>
                                        <p:tgtEl>
                                          <p:spTgt spid="245016"/>
                                        </p:tgtEl>
                                        <p:attrNameLst>
                                          <p:attrName>ppt_w</p:attrName>
                                        </p:attrNameLst>
                                      </p:cBhvr>
                                      <p:tavLst>
                                        <p:tav tm="0">
                                          <p:val>
                                            <p:fltVal val="0"/>
                                          </p:val>
                                        </p:tav>
                                        <p:tav tm="100000">
                                          <p:val>
                                            <p:strVal val="#ppt_w"/>
                                          </p:val>
                                        </p:tav>
                                      </p:tavLst>
                                    </p:anim>
                                    <p:anim calcmode="lin" valueType="num">
                                      <p:cBhvr>
                                        <p:cTn id="22" dur="500" fill="hold"/>
                                        <p:tgtEl>
                                          <p:spTgt spid="245016"/>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245105"/>
                                        </p:tgtEl>
                                        <p:attrNameLst>
                                          <p:attrName>style.visibility</p:attrName>
                                        </p:attrNameLst>
                                      </p:cBhvr>
                                      <p:to>
                                        <p:strVal val="visible"/>
                                      </p:to>
                                    </p:set>
                                    <p:anim calcmode="lin" valueType="num">
                                      <p:cBhvr>
                                        <p:cTn id="27" dur="500" fill="hold"/>
                                        <p:tgtEl>
                                          <p:spTgt spid="245105"/>
                                        </p:tgtEl>
                                        <p:attrNameLst>
                                          <p:attrName>ppt_w</p:attrName>
                                        </p:attrNameLst>
                                      </p:cBhvr>
                                      <p:tavLst>
                                        <p:tav tm="0">
                                          <p:val>
                                            <p:fltVal val="0"/>
                                          </p:val>
                                        </p:tav>
                                        <p:tav tm="100000">
                                          <p:val>
                                            <p:strVal val="#ppt_w"/>
                                          </p:val>
                                        </p:tav>
                                      </p:tavLst>
                                    </p:anim>
                                    <p:anim calcmode="lin" valueType="num">
                                      <p:cBhvr>
                                        <p:cTn id="28" dur="500" fill="hold"/>
                                        <p:tgtEl>
                                          <p:spTgt spid="245105"/>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245006"/>
                                        </p:tgtEl>
                                        <p:attrNameLst>
                                          <p:attrName>style.visibility</p:attrName>
                                        </p:attrNameLst>
                                      </p:cBhvr>
                                      <p:to>
                                        <p:strVal val="visible"/>
                                      </p:to>
                                    </p:set>
                                    <p:animEffect transition="in" filter="wipe(up)">
                                      <p:cBhvr>
                                        <p:cTn id="33" dur="500"/>
                                        <p:tgtEl>
                                          <p:spTgt spid="24500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45017"/>
                                        </p:tgtEl>
                                        <p:attrNameLst>
                                          <p:attrName>style.visibility</p:attrName>
                                        </p:attrNameLst>
                                      </p:cBhvr>
                                      <p:to>
                                        <p:strVal val="visible"/>
                                      </p:to>
                                    </p:set>
                                    <p:animEffect transition="in" filter="wipe(left)">
                                      <p:cBhvr>
                                        <p:cTn id="38" dur="500"/>
                                        <p:tgtEl>
                                          <p:spTgt spid="245017"/>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245018"/>
                                        </p:tgtEl>
                                        <p:attrNameLst>
                                          <p:attrName>style.visibility</p:attrName>
                                        </p:attrNameLst>
                                      </p:cBhvr>
                                      <p:to>
                                        <p:strVal val="visible"/>
                                      </p:to>
                                    </p:set>
                                    <p:animEffect transition="in" filter="wipe(left)">
                                      <p:cBhvr>
                                        <p:cTn id="42" dur="500"/>
                                        <p:tgtEl>
                                          <p:spTgt spid="245018"/>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245019"/>
                                        </p:tgtEl>
                                        <p:attrNameLst>
                                          <p:attrName>style.visibility</p:attrName>
                                        </p:attrNameLst>
                                      </p:cBhvr>
                                      <p:to>
                                        <p:strVal val="visible"/>
                                      </p:to>
                                    </p:set>
                                    <p:animEffect transition="in" filter="wipe(left)">
                                      <p:cBhvr>
                                        <p:cTn id="46" dur="500"/>
                                        <p:tgtEl>
                                          <p:spTgt spid="245019"/>
                                        </p:tgtEl>
                                      </p:cBhvr>
                                    </p:animEffect>
                                  </p:childTnLst>
                                </p:cTn>
                              </p:par>
                            </p:childTnLst>
                          </p:cTn>
                        </p:par>
                        <p:par>
                          <p:cTn id="47" fill="hold">
                            <p:stCondLst>
                              <p:cond delay="1500"/>
                            </p:stCondLst>
                            <p:childTnLst>
                              <p:par>
                                <p:cTn id="48" presetID="23" presetClass="entr" presetSubtype="16" fill="hold" grpId="0" nodeType="afterEffect">
                                  <p:stCondLst>
                                    <p:cond delay="0"/>
                                  </p:stCondLst>
                                  <p:childTnLst>
                                    <p:set>
                                      <p:cBhvr>
                                        <p:cTn id="49" dur="1" fill="hold">
                                          <p:stCondLst>
                                            <p:cond delay="0"/>
                                          </p:stCondLst>
                                        </p:cTn>
                                        <p:tgtEl>
                                          <p:spTgt spid="245107"/>
                                        </p:tgtEl>
                                        <p:attrNameLst>
                                          <p:attrName>style.visibility</p:attrName>
                                        </p:attrNameLst>
                                      </p:cBhvr>
                                      <p:to>
                                        <p:strVal val="visible"/>
                                      </p:to>
                                    </p:set>
                                    <p:anim calcmode="lin" valueType="num">
                                      <p:cBhvr>
                                        <p:cTn id="50" dur="500" fill="hold"/>
                                        <p:tgtEl>
                                          <p:spTgt spid="245107"/>
                                        </p:tgtEl>
                                        <p:attrNameLst>
                                          <p:attrName>ppt_w</p:attrName>
                                        </p:attrNameLst>
                                      </p:cBhvr>
                                      <p:tavLst>
                                        <p:tav tm="0">
                                          <p:val>
                                            <p:fltVal val="0"/>
                                          </p:val>
                                        </p:tav>
                                        <p:tav tm="100000">
                                          <p:val>
                                            <p:strVal val="#ppt_w"/>
                                          </p:val>
                                        </p:tav>
                                      </p:tavLst>
                                    </p:anim>
                                    <p:anim calcmode="lin" valueType="num">
                                      <p:cBhvr>
                                        <p:cTn id="51" dur="500" fill="hold"/>
                                        <p:tgtEl>
                                          <p:spTgt spid="245107"/>
                                        </p:tgtEl>
                                        <p:attrNameLst>
                                          <p:attrName>ppt_h</p:attrName>
                                        </p:attrNameLst>
                                      </p:cBhvr>
                                      <p:tavLst>
                                        <p:tav tm="0">
                                          <p:val>
                                            <p:fltVal val="0"/>
                                          </p:val>
                                        </p:tav>
                                        <p:tav tm="100000">
                                          <p:val>
                                            <p:strVal val="#ppt_h"/>
                                          </p:val>
                                        </p:tav>
                                      </p:tavLst>
                                    </p:anim>
                                  </p:childTnLst>
                                </p:cTn>
                              </p:par>
                            </p:childTnLst>
                          </p:cTn>
                        </p:par>
                        <p:par>
                          <p:cTn id="52" fill="hold">
                            <p:stCondLst>
                              <p:cond delay="2000"/>
                            </p:stCondLst>
                            <p:childTnLst>
                              <p:par>
                                <p:cTn id="53" presetID="23" presetClass="entr" presetSubtype="16" fill="hold" grpId="0" nodeType="afterEffect">
                                  <p:stCondLst>
                                    <p:cond delay="0"/>
                                  </p:stCondLst>
                                  <p:childTnLst>
                                    <p:set>
                                      <p:cBhvr>
                                        <p:cTn id="54" dur="1" fill="hold">
                                          <p:stCondLst>
                                            <p:cond delay="0"/>
                                          </p:stCondLst>
                                        </p:cTn>
                                        <p:tgtEl>
                                          <p:spTgt spid="245106"/>
                                        </p:tgtEl>
                                        <p:attrNameLst>
                                          <p:attrName>style.visibility</p:attrName>
                                        </p:attrNameLst>
                                      </p:cBhvr>
                                      <p:to>
                                        <p:strVal val="visible"/>
                                      </p:to>
                                    </p:set>
                                    <p:anim calcmode="lin" valueType="num">
                                      <p:cBhvr>
                                        <p:cTn id="55" dur="500" fill="hold"/>
                                        <p:tgtEl>
                                          <p:spTgt spid="245106"/>
                                        </p:tgtEl>
                                        <p:attrNameLst>
                                          <p:attrName>ppt_w</p:attrName>
                                        </p:attrNameLst>
                                      </p:cBhvr>
                                      <p:tavLst>
                                        <p:tav tm="0">
                                          <p:val>
                                            <p:fltVal val="0"/>
                                          </p:val>
                                        </p:tav>
                                        <p:tav tm="100000">
                                          <p:val>
                                            <p:strVal val="#ppt_w"/>
                                          </p:val>
                                        </p:tav>
                                      </p:tavLst>
                                    </p:anim>
                                    <p:anim calcmode="lin" valueType="num">
                                      <p:cBhvr>
                                        <p:cTn id="56" dur="500" fill="hold"/>
                                        <p:tgtEl>
                                          <p:spTgt spid="2451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961" grpId="0" animBg="1"/>
      <p:bldP spid="244962" grpId="0" animBg="1"/>
      <p:bldP spid="245017" grpId="0"/>
      <p:bldP spid="245018" grpId="0"/>
      <p:bldP spid="245019" grpId="0"/>
      <p:bldP spid="245106" grpId="0" animBg="1"/>
      <p:bldP spid="245107" grpId="0" animBg="1"/>
    </p:bld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DF044D55-339C-4F39-8A9D-83CD5E41F3D8}" type="slidenum">
              <a:rPr lang="en-US" altLang="zh-TW"/>
              <a:pPr/>
              <a:t>175</a:t>
            </a:fld>
            <a:endParaRPr lang="en-US" altLang="zh-TW"/>
          </a:p>
        </p:txBody>
      </p:sp>
      <p:sp>
        <p:nvSpPr>
          <p:cNvPr id="245762" name="Rectangle 2"/>
          <p:cNvSpPr>
            <a:spLocks noGrp="1" noChangeArrowheads="1"/>
          </p:cNvSpPr>
          <p:nvPr>
            <p:ph type="title"/>
          </p:nvPr>
        </p:nvSpPr>
        <p:spPr>
          <a:xfrm>
            <a:off x="838200" y="260350"/>
            <a:ext cx="7620000" cy="1143000"/>
          </a:xfrm>
        </p:spPr>
        <p:txBody>
          <a:bodyPr/>
          <a:lstStyle/>
          <a:p>
            <a:r>
              <a:rPr lang="en-US" altLang="zh-TW" sz="3600"/>
              <a:t>Ch8_5 (1/2) </a:t>
            </a:r>
            <a:r>
              <a:rPr lang="zh-TW" altLang="en-US" sz="2400" b="1">
                <a:latin typeface="標楷體" pitchFamily="65" charset="-120"/>
              </a:rPr>
              <a:t>基本二維陣列的加法運算</a:t>
            </a:r>
          </a:p>
        </p:txBody>
      </p:sp>
      <p:sp>
        <p:nvSpPr>
          <p:cNvPr id="245765" name="Text Box 5"/>
          <p:cNvSpPr txBox="1">
            <a:spLocks noChangeArrowheads="1"/>
          </p:cNvSpPr>
          <p:nvPr/>
        </p:nvSpPr>
        <p:spPr bwMode="auto">
          <a:xfrm>
            <a:off x="685800" y="1484313"/>
            <a:ext cx="7848600" cy="2027237"/>
          </a:xfrm>
          <a:prstGeom prst="rect">
            <a:avLst/>
          </a:prstGeom>
          <a:noFill/>
          <a:ln w="9525">
            <a:noFill/>
            <a:miter lim="800000"/>
            <a:headEnd/>
            <a:tailEnd/>
          </a:ln>
          <a:effectLst/>
        </p:spPr>
        <p:txBody>
          <a:bodyPr>
            <a:spAutoFit/>
          </a:bodyPr>
          <a:lstStyle/>
          <a:p>
            <a:pPr marL="536575" indent="-536575">
              <a:lnSpc>
                <a:spcPct val="90000"/>
              </a:lnSpc>
              <a:spcBef>
                <a:spcPct val="20000"/>
              </a:spcBef>
            </a:pPr>
            <a:r>
              <a:rPr lang="en-US" altLang="zh-TW" sz="2400">
                <a:ea typeface="標楷體" pitchFamily="65" charset="-120"/>
              </a:rPr>
              <a:t>1  #include&lt;stdio.h&gt;</a:t>
            </a:r>
            <a:endParaRPr lang="en-US" altLang="zh-TW" sz="2400"/>
          </a:p>
          <a:p>
            <a:pPr marL="536575" indent="-536575">
              <a:lnSpc>
                <a:spcPct val="90000"/>
              </a:lnSpc>
              <a:spcBef>
                <a:spcPct val="20000"/>
              </a:spcBef>
            </a:pPr>
            <a:r>
              <a:rPr lang="en-US" altLang="zh-TW" sz="2400">
                <a:ea typeface="標楷體" pitchFamily="65" charset="-120"/>
              </a:rPr>
              <a:t>2  main(){</a:t>
            </a:r>
            <a:endParaRPr lang="en-US" altLang="zh-TW" sz="2400"/>
          </a:p>
          <a:p>
            <a:pPr marL="536575" indent="-536575">
              <a:lnSpc>
                <a:spcPct val="90000"/>
              </a:lnSpc>
              <a:spcBef>
                <a:spcPct val="20000"/>
              </a:spcBef>
            </a:pPr>
            <a:r>
              <a:rPr lang="en-US" altLang="zh-TW" sz="2400">
                <a:ea typeface="標楷體" pitchFamily="65" charset="-120"/>
              </a:rPr>
              <a:t>3	int </a:t>
            </a:r>
            <a:r>
              <a:rPr lang="en-US" altLang="zh-TW" sz="2400">
                <a:solidFill>
                  <a:srgbClr val="FF3300"/>
                </a:solidFill>
                <a:ea typeface="標楷體" pitchFamily="65" charset="-120"/>
              </a:rPr>
              <a:t>a[3][4]</a:t>
            </a:r>
            <a:r>
              <a:rPr lang="en-US" altLang="zh-TW" sz="2400">
                <a:ea typeface="標楷體" pitchFamily="65" charset="-120"/>
              </a:rPr>
              <a:t> = {</a:t>
            </a:r>
            <a:r>
              <a:rPr lang="en-US" altLang="zh-TW" sz="2400" u="sng">
                <a:ea typeface="標楷體" pitchFamily="65" charset="-120"/>
              </a:rPr>
              <a:t>{1, 2, 3, 4}</a:t>
            </a:r>
            <a:r>
              <a:rPr lang="en-US" altLang="zh-TW" sz="2400">
                <a:ea typeface="標楷體" pitchFamily="65" charset="-120"/>
              </a:rPr>
              <a:t>, </a:t>
            </a:r>
            <a:r>
              <a:rPr lang="en-US" altLang="zh-TW" sz="2400" u="sng">
                <a:solidFill>
                  <a:srgbClr val="FF3300"/>
                </a:solidFill>
                <a:ea typeface="標楷體" pitchFamily="65" charset="-120"/>
              </a:rPr>
              <a:t>{5, 6, 7, 8}</a:t>
            </a:r>
            <a:r>
              <a:rPr lang="en-US" altLang="zh-TW" sz="2400">
                <a:ea typeface="標楷體" pitchFamily="65" charset="-120"/>
              </a:rPr>
              <a:t>, </a:t>
            </a:r>
            <a:r>
              <a:rPr lang="en-US" altLang="zh-TW" sz="2400" u="sng">
                <a:ea typeface="標楷體" pitchFamily="65" charset="-120"/>
              </a:rPr>
              <a:t>{9, 10, 11, 12}</a:t>
            </a:r>
            <a:r>
              <a:rPr lang="en-US" altLang="zh-TW" sz="2400">
                <a:ea typeface="標楷體" pitchFamily="65" charset="-120"/>
              </a:rPr>
              <a:t>};</a:t>
            </a:r>
          </a:p>
          <a:p>
            <a:pPr marL="536575" indent="-536575">
              <a:lnSpc>
                <a:spcPct val="90000"/>
              </a:lnSpc>
              <a:spcBef>
                <a:spcPct val="20000"/>
              </a:spcBef>
            </a:pPr>
            <a:r>
              <a:rPr lang="en-US" altLang="zh-TW" sz="2400">
                <a:ea typeface="標楷體" pitchFamily="65" charset="-120"/>
              </a:rPr>
              <a:t>4	int b[3][4], c[3][4], i, j;      </a:t>
            </a:r>
            <a:endParaRPr lang="en-US" altLang="zh-TW" sz="2400"/>
          </a:p>
          <a:p>
            <a:pPr marL="536575" indent="-536575">
              <a:lnSpc>
                <a:spcPct val="90000"/>
              </a:lnSpc>
              <a:spcBef>
                <a:spcPct val="20000"/>
              </a:spcBef>
            </a:pPr>
            <a:r>
              <a:rPr lang="en-US" altLang="zh-TW" sz="2400">
                <a:ea typeface="標楷體" pitchFamily="65" charset="-120"/>
              </a:rPr>
              <a:t>5	printf("matrix a[i][j] is :\n");</a:t>
            </a:r>
            <a:endParaRPr lang="en-US" altLang="zh-TW" sz="2400"/>
          </a:p>
        </p:txBody>
      </p:sp>
      <p:sp>
        <p:nvSpPr>
          <p:cNvPr id="245766" name="Rectangle 6"/>
          <p:cNvSpPr>
            <a:spLocks noChangeArrowheads="1"/>
          </p:cNvSpPr>
          <p:nvPr/>
        </p:nvSpPr>
        <p:spPr bwMode="auto">
          <a:xfrm>
            <a:off x="6011863" y="3429000"/>
            <a:ext cx="2532062" cy="19812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zh-TW" altLang="en-US" sz="1800">
                <a:solidFill>
                  <a:srgbClr val="0000FF"/>
                </a:solidFill>
                <a:latin typeface="Verdana" pitchFamily="34" charset="0"/>
              </a:rPr>
              <a:t>程式執行結果</a:t>
            </a:r>
            <a:endParaRPr lang="zh-TW" altLang="en-US" sz="1800">
              <a:solidFill>
                <a:srgbClr val="5F5F5F"/>
              </a:solidFill>
              <a:latin typeface="Verdana" pitchFamily="34" charset="0"/>
            </a:endParaRPr>
          </a:p>
          <a:p>
            <a:pPr marL="190500" lvl="1">
              <a:spcBef>
                <a:spcPct val="20000"/>
              </a:spcBef>
            </a:pPr>
            <a:r>
              <a:rPr lang="en-US" altLang="zh-TW" sz="1800">
                <a:solidFill>
                  <a:srgbClr val="0000FF"/>
                </a:solidFill>
                <a:latin typeface="Verdana" pitchFamily="34" charset="0"/>
                <a:ea typeface="標楷體" pitchFamily="65" charset="-120"/>
              </a:rPr>
              <a:t>matrix a[i][j] is :</a:t>
            </a:r>
            <a:endParaRPr lang="en-US" altLang="zh-TW" sz="1800">
              <a:solidFill>
                <a:srgbClr val="0000FF"/>
              </a:solidFill>
              <a:latin typeface="Verdana" pitchFamily="34" charset="0"/>
            </a:endParaRPr>
          </a:p>
          <a:p>
            <a:pPr marL="190500" lvl="1">
              <a:spcBef>
                <a:spcPct val="20000"/>
              </a:spcBef>
            </a:pPr>
            <a:r>
              <a:rPr lang="en-US" altLang="zh-TW" sz="1800">
                <a:solidFill>
                  <a:srgbClr val="0000FF"/>
                </a:solidFill>
                <a:latin typeface="Verdana" pitchFamily="34" charset="0"/>
                <a:ea typeface="標楷體" pitchFamily="65" charset="-120"/>
              </a:rPr>
              <a:t>  1   2   3   4</a:t>
            </a:r>
            <a:endParaRPr lang="en-US" altLang="zh-TW" sz="1800">
              <a:solidFill>
                <a:srgbClr val="0000FF"/>
              </a:solidFill>
              <a:latin typeface="Verdana" pitchFamily="34" charset="0"/>
            </a:endParaRPr>
          </a:p>
          <a:p>
            <a:pPr marL="190500" lvl="1">
              <a:spcBef>
                <a:spcPct val="20000"/>
              </a:spcBef>
            </a:pPr>
            <a:r>
              <a:rPr lang="en-US" altLang="zh-TW" sz="1800">
                <a:solidFill>
                  <a:srgbClr val="0000FF"/>
                </a:solidFill>
                <a:latin typeface="Verdana" pitchFamily="34" charset="0"/>
                <a:ea typeface="標楷體" pitchFamily="65" charset="-120"/>
              </a:rPr>
              <a:t>  5   6   7   8</a:t>
            </a:r>
            <a:endParaRPr lang="en-US" altLang="zh-TW" sz="1800">
              <a:solidFill>
                <a:srgbClr val="0000FF"/>
              </a:solidFill>
              <a:latin typeface="Verdana" pitchFamily="34" charset="0"/>
            </a:endParaRPr>
          </a:p>
          <a:p>
            <a:pPr marL="190500" lvl="1">
              <a:spcBef>
                <a:spcPct val="20000"/>
              </a:spcBef>
            </a:pPr>
            <a:r>
              <a:rPr lang="en-US" altLang="zh-TW" sz="1800">
                <a:solidFill>
                  <a:srgbClr val="0000FF"/>
                </a:solidFill>
                <a:latin typeface="Verdana" pitchFamily="34" charset="0"/>
                <a:ea typeface="標楷體" pitchFamily="65" charset="-120"/>
              </a:rPr>
              <a:t>  9  10  11  12</a:t>
            </a:r>
          </a:p>
        </p:txBody>
      </p:sp>
      <p:sp>
        <p:nvSpPr>
          <p:cNvPr id="245768" name="Text Box 8"/>
          <p:cNvSpPr txBox="1">
            <a:spLocks noChangeArrowheads="1"/>
          </p:cNvSpPr>
          <p:nvPr/>
        </p:nvSpPr>
        <p:spPr bwMode="auto">
          <a:xfrm>
            <a:off x="684213" y="3879850"/>
            <a:ext cx="5688012" cy="2428875"/>
          </a:xfrm>
          <a:prstGeom prst="rect">
            <a:avLst/>
          </a:prstGeom>
          <a:noFill/>
          <a:ln w="9525">
            <a:noFill/>
            <a:miter lim="800000"/>
            <a:headEnd/>
            <a:tailEnd/>
          </a:ln>
          <a:effectLst/>
        </p:spPr>
        <p:txBody>
          <a:bodyPr>
            <a:spAutoFit/>
          </a:bodyPr>
          <a:lstStyle/>
          <a:p>
            <a:pPr marL="536575" indent="-536575">
              <a:lnSpc>
                <a:spcPct val="90000"/>
              </a:lnSpc>
              <a:spcBef>
                <a:spcPct val="20000"/>
              </a:spcBef>
            </a:pPr>
            <a:r>
              <a:rPr lang="en-US" altLang="zh-TW" sz="2400">
                <a:ea typeface="標楷體" pitchFamily="65" charset="-120"/>
              </a:rPr>
              <a:t>6</a:t>
            </a:r>
            <a:r>
              <a:rPr lang="en-US" altLang="zh-TW" sz="2400">
                <a:solidFill>
                  <a:srgbClr val="FF3300"/>
                </a:solidFill>
                <a:ea typeface="標楷體" pitchFamily="65" charset="-120"/>
              </a:rPr>
              <a:t>	for</a:t>
            </a:r>
            <a:r>
              <a:rPr lang="en-US" altLang="zh-TW" sz="2400">
                <a:ea typeface="標楷體" pitchFamily="65" charset="-120"/>
              </a:rPr>
              <a:t>(</a:t>
            </a:r>
            <a:r>
              <a:rPr lang="en-US" altLang="zh-TW" sz="2400">
                <a:solidFill>
                  <a:srgbClr val="FF3300"/>
                </a:solidFill>
                <a:ea typeface="標楷體" pitchFamily="65" charset="-120"/>
              </a:rPr>
              <a:t>i=0;</a:t>
            </a:r>
            <a:r>
              <a:rPr lang="en-US" altLang="zh-TW" sz="2400">
                <a:ea typeface="標楷體" pitchFamily="65" charset="-120"/>
              </a:rPr>
              <a:t> i&lt;3; i++) {</a:t>
            </a:r>
            <a:endParaRPr lang="en-US" altLang="zh-TW" sz="2400"/>
          </a:p>
          <a:p>
            <a:pPr marL="536575" indent="-536575">
              <a:lnSpc>
                <a:spcPct val="90000"/>
              </a:lnSpc>
              <a:spcBef>
                <a:spcPct val="20000"/>
              </a:spcBef>
            </a:pPr>
            <a:r>
              <a:rPr lang="en-US" altLang="zh-TW" sz="2400">
                <a:ea typeface="標楷體" pitchFamily="65" charset="-120"/>
              </a:rPr>
              <a:t>7 	</a:t>
            </a:r>
            <a:r>
              <a:rPr lang="en-US" altLang="zh-TW" sz="2400">
                <a:solidFill>
                  <a:srgbClr val="FF3300"/>
                </a:solidFill>
                <a:ea typeface="標楷體" pitchFamily="65" charset="-120"/>
              </a:rPr>
              <a:t>	for</a:t>
            </a:r>
            <a:r>
              <a:rPr lang="en-US" altLang="zh-TW" sz="2400">
                <a:ea typeface="標楷體" pitchFamily="65" charset="-120"/>
              </a:rPr>
              <a:t>(</a:t>
            </a:r>
            <a:r>
              <a:rPr lang="en-US" altLang="zh-TW" sz="2400">
                <a:solidFill>
                  <a:srgbClr val="FF3300"/>
                </a:solidFill>
                <a:ea typeface="標楷體" pitchFamily="65" charset="-120"/>
              </a:rPr>
              <a:t>j=0;</a:t>
            </a:r>
            <a:r>
              <a:rPr lang="en-US" altLang="zh-TW" sz="2400">
                <a:ea typeface="標楷體" pitchFamily="65" charset="-120"/>
              </a:rPr>
              <a:t> j&lt;4; j++) </a:t>
            </a:r>
          </a:p>
          <a:p>
            <a:pPr marL="536575" indent="-536575">
              <a:lnSpc>
                <a:spcPct val="90000"/>
              </a:lnSpc>
              <a:spcBef>
                <a:spcPct val="20000"/>
              </a:spcBef>
            </a:pPr>
            <a:r>
              <a:rPr lang="en-US" altLang="zh-TW" sz="2400">
                <a:ea typeface="標楷體" pitchFamily="65" charset="-120"/>
              </a:rPr>
              <a:t>8			printf("%3d",</a:t>
            </a:r>
            <a:r>
              <a:rPr lang="en-US" altLang="zh-TW" sz="2400">
                <a:solidFill>
                  <a:srgbClr val="FF3300"/>
                </a:solidFill>
                <a:ea typeface="標楷體" pitchFamily="65" charset="-120"/>
              </a:rPr>
              <a:t> a[i][j]</a:t>
            </a:r>
            <a:r>
              <a:rPr lang="en-US" altLang="zh-TW" sz="2400">
                <a:ea typeface="標楷體" pitchFamily="65" charset="-120"/>
              </a:rPr>
              <a:t>);</a:t>
            </a:r>
            <a:endParaRPr lang="en-US" altLang="zh-TW" sz="2400"/>
          </a:p>
          <a:p>
            <a:pPr marL="536575" indent="-536575">
              <a:lnSpc>
                <a:spcPct val="90000"/>
              </a:lnSpc>
              <a:spcBef>
                <a:spcPct val="20000"/>
              </a:spcBef>
            </a:pPr>
            <a:r>
              <a:rPr lang="en-US" altLang="zh-TW" sz="2400">
                <a:ea typeface="標楷體" pitchFamily="65" charset="-120"/>
              </a:rPr>
              <a:t>9		printf("\n");</a:t>
            </a:r>
            <a:endParaRPr lang="en-US" altLang="zh-TW" sz="2400"/>
          </a:p>
          <a:p>
            <a:pPr marL="536575" indent="-536575">
              <a:lnSpc>
                <a:spcPct val="90000"/>
              </a:lnSpc>
              <a:spcBef>
                <a:spcPct val="20000"/>
              </a:spcBef>
            </a:pPr>
            <a:r>
              <a:rPr lang="en-US" altLang="zh-TW" sz="2400">
                <a:ea typeface="標楷體" pitchFamily="65" charset="-120"/>
              </a:rPr>
              <a:t>10	}</a:t>
            </a:r>
            <a:endParaRPr lang="en-US" altLang="zh-TW" sz="2400"/>
          </a:p>
          <a:p>
            <a:pPr marL="536575" indent="-536575">
              <a:lnSpc>
                <a:spcPct val="90000"/>
              </a:lnSpc>
              <a:spcBef>
                <a:spcPct val="20000"/>
              </a:spcBef>
            </a:pPr>
            <a:r>
              <a:rPr lang="en-US" altLang="zh-TW" sz="2400">
                <a:ea typeface="標楷體" pitchFamily="65" charset="-120"/>
              </a:rPr>
              <a:t>11	printf("matrix b[i][j].\n");</a:t>
            </a:r>
          </a:p>
        </p:txBody>
      </p:sp>
      <p:sp>
        <p:nvSpPr>
          <p:cNvPr id="245769"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68"/>
                                        </p:tgtEl>
                                        <p:attrNameLst>
                                          <p:attrName>style.visibility</p:attrName>
                                        </p:attrNameLst>
                                      </p:cBhvr>
                                      <p:to>
                                        <p:strVal val="visible"/>
                                      </p:to>
                                    </p:set>
                                    <p:anim calcmode="lin" valueType="num">
                                      <p:cBhvr>
                                        <p:cTn id="7" dur="500" fill="hold"/>
                                        <p:tgtEl>
                                          <p:spTgt spid="245768"/>
                                        </p:tgtEl>
                                        <p:attrNameLst>
                                          <p:attrName>ppt_w</p:attrName>
                                        </p:attrNameLst>
                                      </p:cBhvr>
                                      <p:tavLst>
                                        <p:tav tm="0">
                                          <p:val>
                                            <p:fltVal val="0"/>
                                          </p:val>
                                        </p:tav>
                                        <p:tav tm="100000">
                                          <p:val>
                                            <p:strVal val="#ppt_w"/>
                                          </p:val>
                                        </p:tav>
                                      </p:tavLst>
                                    </p:anim>
                                    <p:anim calcmode="lin" valueType="num">
                                      <p:cBhvr>
                                        <p:cTn id="8" dur="500" fill="hold"/>
                                        <p:tgtEl>
                                          <p:spTgt spid="24576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5766"/>
                                        </p:tgtEl>
                                        <p:attrNameLst>
                                          <p:attrName>style.visibility</p:attrName>
                                        </p:attrNameLst>
                                      </p:cBhvr>
                                      <p:to>
                                        <p:strVal val="visible"/>
                                      </p:to>
                                    </p:set>
                                    <p:anim calcmode="lin" valueType="num">
                                      <p:cBhvr>
                                        <p:cTn id="13" dur="500" fill="hold"/>
                                        <p:tgtEl>
                                          <p:spTgt spid="245766"/>
                                        </p:tgtEl>
                                        <p:attrNameLst>
                                          <p:attrName>ppt_w</p:attrName>
                                        </p:attrNameLst>
                                      </p:cBhvr>
                                      <p:tavLst>
                                        <p:tav tm="0">
                                          <p:val>
                                            <p:fltVal val="0"/>
                                          </p:val>
                                        </p:tav>
                                        <p:tav tm="100000">
                                          <p:val>
                                            <p:strVal val="#ppt_w"/>
                                          </p:val>
                                        </p:tav>
                                      </p:tavLst>
                                    </p:anim>
                                    <p:anim calcmode="lin" valueType="num">
                                      <p:cBhvr>
                                        <p:cTn id="14" dur="500" fill="hold"/>
                                        <p:tgtEl>
                                          <p:spTgt spid="2457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6" grpId="0" animBg="1"/>
      <p:bldP spid="245768" grpId="0"/>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5"/>
          <p:cNvSpPr>
            <a:spLocks noGrp="1"/>
          </p:cNvSpPr>
          <p:nvPr>
            <p:ph type="sldNum" sz="quarter" idx="12"/>
          </p:nvPr>
        </p:nvSpPr>
        <p:spPr/>
        <p:txBody>
          <a:bodyPr/>
          <a:lstStyle/>
          <a:p>
            <a:fld id="{230CB859-88B2-4B25-8D86-5E4031DCBC82}" type="slidenum">
              <a:rPr lang="en-US" altLang="zh-TW"/>
              <a:pPr/>
              <a:t>176</a:t>
            </a:fld>
            <a:endParaRPr lang="en-US" altLang="zh-TW"/>
          </a:p>
        </p:txBody>
      </p:sp>
      <p:sp>
        <p:nvSpPr>
          <p:cNvPr id="246786" name="Rectangle 2"/>
          <p:cNvSpPr>
            <a:spLocks noGrp="1" noChangeArrowheads="1"/>
          </p:cNvSpPr>
          <p:nvPr>
            <p:ph type="title"/>
          </p:nvPr>
        </p:nvSpPr>
        <p:spPr>
          <a:xfrm>
            <a:off x="838200" y="0"/>
            <a:ext cx="7620000" cy="1143000"/>
          </a:xfrm>
        </p:spPr>
        <p:txBody>
          <a:bodyPr/>
          <a:lstStyle/>
          <a:p>
            <a:r>
              <a:rPr lang="en-US" altLang="zh-TW" sz="3600"/>
              <a:t>Ch8_5 (2/2)</a:t>
            </a:r>
          </a:p>
        </p:txBody>
      </p:sp>
      <p:sp>
        <p:nvSpPr>
          <p:cNvPr id="246789" name="Text Box 5"/>
          <p:cNvSpPr txBox="1">
            <a:spLocks noChangeArrowheads="1"/>
          </p:cNvSpPr>
          <p:nvPr/>
        </p:nvSpPr>
        <p:spPr bwMode="auto">
          <a:xfrm>
            <a:off x="900113" y="990600"/>
            <a:ext cx="5386387" cy="1333500"/>
          </a:xfrm>
          <a:prstGeom prst="rect">
            <a:avLst/>
          </a:prstGeom>
          <a:noFill/>
          <a:ln w="9525">
            <a:noFill/>
            <a:miter lim="800000"/>
            <a:headEnd/>
            <a:tailEnd/>
          </a:ln>
          <a:effectLst/>
        </p:spPr>
        <p:txBody>
          <a:bodyPr>
            <a:spAutoFit/>
          </a:bodyPr>
          <a:lstStyle/>
          <a:p>
            <a:pPr>
              <a:spcBef>
                <a:spcPct val="20000"/>
              </a:spcBef>
            </a:pPr>
            <a:r>
              <a:rPr lang="en-US" altLang="zh-TW" sz="2400">
                <a:ea typeface="標楷體" pitchFamily="65" charset="-120"/>
              </a:rPr>
              <a:t>14    for ( i=0; i&lt;3; i++ )     </a:t>
            </a:r>
            <a:endParaRPr lang="en-US" altLang="zh-TW" sz="2400"/>
          </a:p>
          <a:p>
            <a:pPr>
              <a:spcBef>
                <a:spcPct val="20000"/>
              </a:spcBef>
            </a:pPr>
            <a:r>
              <a:rPr lang="en-US" altLang="zh-TW" sz="2400">
                <a:ea typeface="標楷體" pitchFamily="65" charset="-120"/>
              </a:rPr>
              <a:t>15	for ( j=0; j&lt;4; j++ )         </a:t>
            </a:r>
            <a:endParaRPr lang="en-US" altLang="zh-TW" sz="2400"/>
          </a:p>
          <a:p>
            <a:pPr>
              <a:spcBef>
                <a:spcPct val="20000"/>
              </a:spcBef>
            </a:pPr>
            <a:r>
              <a:rPr lang="en-US" altLang="zh-TW" sz="2400">
                <a:ea typeface="標楷體" pitchFamily="65" charset="-120"/>
              </a:rPr>
              <a:t>16		</a:t>
            </a:r>
            <a:r>
              <a:rPr lang="en-US" altLang="zh-TW" sz="2400">
                <a:solidFill>
                  <a:srgbClr val="FF3300"/>
                </a:solidFill>
                <a:ea typeface="標楷體" pitchFamily="65" charset="-120"/>
              </a:rPr>
              <a:t>scanf</a:t>
            </a:r>
            <a:r>
              <a:rPr lang="en-US" altLang="zh-TW" sz="2400">
                <a:ea typeface="標楷體" pitchFamily="65" charset="-120"/>
              </a:rPr>
              <a:t>("%i", </a:t>
            </a:r>
            <a:r>
              <a:rPr lang="en-US" altLang="zh-TW" sz="2400">
                <a:solidFill>
                  <a:srgbClr val="FF3300"/>
                </a:solidFill>
                <a:ea typeface="標楷體" pitchFamily="65" charset="-120"/>
              </a:rPr>
              <a:t>&amp;b[i][j]</a:t>
            </a:r>
            <a:r>
              <a:rPr lang="en-US" altLang="zh-TW" sz="2400">
                <a:ea typeface="標楷體" pitchFamily="65" charset="-120"/>
              </a:rPr>
              <a:t>);   </a:t>
            </a:r>
            <a:endParaRPr lang="en-US" altLang="zh-TW" sz="2400"/>
          </a:p>
        </p:txBody>
      </p:sp>
      <p:sp>
        <p:nvSpPr>
          <p:cNvPr id="246790" name="Rectangle 6"/>
          <p:cNvSpPr>
            <a:spLocks noChangeArrowheads="1"/>
          </p:cNvSpPr>
          <p:nvPr/>
        </p:nvSpPr>
        <p:spPr bwMode="auto">
          <a:xfrm>
            <a:off x="6156325" y="2349500"/>
            <a:ext cx="2819400" cy="1933575"/>
          </a:xfrm>
          <a:prstGeom prst="rect">
            <a:avLst/>
          </a:prstGeom>
          <a:noFill/>
          <a:ln w="9525">
            <a:solidFill>
              <a:schemeClr val="tx1"/>
            </a:solidFill>
            <a:miter lim="800000"/>
            <a:headEnd/>
            <a:tailEnd/>
          </a:ln>
          <a:effectLst/>
        </p:spPr>
        <p:txBody>
          <a:bodyPr wrap="none" anchor="ctr"/>
          <a:lstStyle/>
          <a:p>
            <a:pPr>
              <a:spcBef>
                <a:spcPct val="20000"/>
              </a:spcBef>
            </a:pPr>
            <a:r>
              <a:rPr lang="en-US" altLang="zh-TW" sz="2400" u="sng">
                <a:ea typeface="標楷體" pitchFamily="65" charset="-120"/>
              </a:rPr>
              <a:t>matrix b[i][j]</a:t>
            </a:r>
            <a:endParaRPr lang="en-US" altLang="zh-TW" sz="2400" u="sng"/>
          </a:p>
          <a:p>
            <a:pPr>
              <a:spcBef>
                <a:spcPct val="20000"/>
              </a:spcBef>
            </a:pPr>
            <a:r>
              <a:rPr lang="en-US" altLang="zh-TW" sz="2400">
                <a:solidFill>
                  <a:srgbClr val="FF3300"/>
                </a:solidFill>
                <a:latin typeface="Courier New" pitchFamily="49" charset="0"/>
                <a:ea typeface="標楷體" pitchFamily="65" charset="-120"/>
              </a:rPr>
              <a:t> 1   2   3   4</a:t>
            </a:r>
            <a:endParaRPr lang="en-US" altLang="zh-TW" sz="2400">
              <a:solidFill>
                <a:srgbClr val="FF3300"/>
              </a:solidFill>
              <a:latin typeface="Courier New" pitchFamily="49" charset="0"/>
            </a:endParaRPr>
          </a:p>
          <a:p>
            <a:pPr>
              <a:spcBef>
                <a:spcPct val="20000"/>
              </a:spcBef>
            </a:pPr>
            <a:r>
              <a:rPr lang="en-US" altLang="zh-TW" sz="2400">
                <a:solidFill>
                  <a:srgbClr val="FF3300"/>
                </a:solidFill>
                <a:latin typeface="Courier New" pitchFamily="49" charset="0"/>
                <a:ea typeface="標楷體" pitchFamily="65" charset="-120"/>
              </a:rPr>
              <a:t> 5   6   7   8</a:t>
            </a:r>
            <a:endParaRPr lang="en-US" altLang="zh-TW" sz="2400">
              <a:solidFill>
                <a:srgbClr val="FF3300"/>
              </a:solidFill>
              <a:latin typeface="Courier New" pitchFamily="49" charset="0"/>
            </a:endParaRPr>
          </a:p>
          <a:p>
            <a:pPr>
              <a:spcBef>
                <a:spcPct val="20000"/>
              </a:spcBef>
            </a:pPr>
            <a:r>
              <a:rPr lang="en-US" altLang="zh-TW" sz="2400">
                <a:solidFill>
                  <a:srgbClr val="FF3300"/>
                </a:solidFill>
                <a:latin typeface="Courier New" pitchFamily="49" charset="0"/>
                <a:ea typeface="標楷體" pitchFamily="65" charset="-120"/>
              </a:rPr>
              <a:t> 9   1   2   3</a:t>
            </a:r>
            <a:endParaRPr lang="en-US" altLang="zh-TW" sz="2400">
              <a:solidFill>
                <a:srgbClr val="FF3300"/>
              </a:solidFill>
              <a:latin typeface="Courier New" pitchFamily="49" charset="0"/>
            </a:endParaRPr>
          </a:p>
        </p:txBody>
      </p:sp>
      <p:sp>
        <p:nvSpPr>
          <p:cNvPr id="246791" name="Rectangle 7"/>
          <p:cNvSpPr>
            <a:spLocks noChangeArrowheads="1"/>
          </p:cNvSpPr>
          <p:nvPr/>
        </p:nvSpPr>
        <p:spPr bwMode="auto">
          <a:xfrm>
            <a:off x="1447800" y="2408238"/>
            <a:ext cx="4343400" cy="1308100"/>
          </a:xfrm>
          <a:prstGeom prst="rect">
            <a:avLst/>
          </a:prstGeom>
          <a:noFill/>
          <a:ln w="9525">
            <a:solidFill>
              <a:schemeClr val="tx1"/>
            </a:solidFill>
            <a:miter lim="800000"/>
            <a:headEnd/>
            <a:tailEnd/>
          </a:ln>
          <a:effectLst/>
        </p:spPr>
        <p:txBody>
          <a:bodyPr wrap="none" anchor="ctr"/>
          <a:lstStyle/>
          <a:p>
            <a:endParaRPr lang="zh-TW" altLang="en-US"/>
          </a:p>
        </p:txBody>
      </p:sp>
      <p:sp>
        <p:nvSpPr>
          <p:cNvPr id="246792" name="Rectangle 8"/>
          <p:cNvSpPr>
            <a:spLocks noChangeArrowheads="1"/>
          </p:cNvSpPr>
          <p:nvPr/>
        </p:nvSpPr>
        <p:spPr bwMode="auto">
          <a:xfrm>
            <a:off x="1447800" y="1052513"/>
            <a:ext cx="4343400" cy="1233487"/>
          </a:xfrm>
          <a:prstGeom prst="rect">
            <a:avLst/>
          </a:prstGeom>
          <a:noFill/>
          <a:ln w="9525">
            <a:solidFill>
              <a:schemeClr val="tx1"/>
            </a:solidFill>
            <a:miter lim="800000"/>
            <a:headEnd/>
            <a:tailEnd/>
          </a:ln>
          <a:effectLst/>
        </p:spPr>
        <p:txBody>
          <a:bodyPr wrap="none" anchor="ctr"/>
          <a:lstStyle/>
          <a:p>
            <a:endParaRPr lang="zh-TW" altLang="en-US"/>
          </a:p>
        </p:txBody>
      </p:sp>
      <p:sp>
        <p:nvSpPr>
          <p:cNvPr id="246793" name="Rectangle 9"/>
          <p:cNvSpPr>
            <a:spLocks noChangeArrowheads="1"/>
          </p:cNvSpPr>
          <p:nvPr/>
        </p:nvSpPr>
        <p:spPr bwMode="auto">
          <a:xfrm>
            <a:off x="1447800" y="4379913"/>
            <a:ext cx="4343400" cy="1790700"/>
          </a:xfrm>
          <a:prstGeom prst="rect">
            <a:avLst/>
          </a:prstGeom>
          <a:noFill/>
          <a:ln w="9525">
            <a:solidFill>
              <a:schemeClr val="tx1"/>
            </a:solidFill>
            <a:miter lim="800000"/>
            <a:headEnd/>
            <a:tailEnd/>
          </a:ln>
          <a:effectLst/>
        </p:spPr>
        <p:txBody>
          <a:bodyPr wrap="none" anchor="ctr"/>
          <a:lstStyle/>
          <a:p>
            <a:endParaRPr lang="zh-TW" altLang="en-US"/>
          </a:p>
        </p:txBody>
      </p:sp>
      <p:sp>
        <p:nvSpPr>
          <p:cNvPr id="246796" name="Rectangle 12"/>
          <p:cNvSpPr>
            <a:spLocks noChangeArrowheads="1"/>
          </p:cNvSpPr>
          <p:nvPr/>
        </p:nvSpPr>
        <p:spPr bwMode="auto">
          <a:xfrm>
            <a:off x="6156325" y="4438650"/>
            <a:ext cx="2819400" cy="1943100"/>
          </a:xfrm>
          <a:prstGeom prst="rect">
            <a:avLst/>
          </a:prstGeom>
          <a:noFill/>
          <a:ln w="9525">
            <a:solidFill>
              <a:schemeClr val="tx1"/>
            </a:solidFill>
            <a:miter lim="800000"/>
            <a:headEnd/>
            <a:tailEnd/>
          </a:ln>
          <a:effectLst/>
        </p:spPr>
        <p:txBody>
          <a:bodyPr wrap="none" anchor="ctr"/>
          <a:lstStyle/>
          <a:p>
            <a:pPr>
              <a:spcBef>
                <a:spcPct val="20000"/>
              </a:spcBef>
            </a:pPr>
            <a:r>
              <a:rPr lang="en-US" altLang="zh-TW" sz="2400" u="sng">
                <a:ea typeface="標楷體" pitchFamily="65" charset="-120"/>
              </a:rPr>
              <a:t>a[i][j]+b[i][j] :</a:t>
            </a:r>
            <a:endParaRPr lang="en-US" altLang="zh-TW" sz="2400" u="sng"/>
          </a:p>
          <a:p>
            <a:pPr>
              <a:spcBef>
                <a:spcPct val="20000"/>
              </a:spcBef>
            </a:pPr>
            <a:r>
              <a:rPr lang="en-US" altLang="zh-TW" sz="2400">
                <a:solidFill>
                  <a:srgbClr val="339966"/>
                </a:solidFill>
                <a:latin typeface="Courier New" pitchFamily="49" charset="0"/>
                <a:ea typeface="標楷體" pitchFamily="65" charset="-120"/>
              </a:rPr>
              <a:t> 2   4   6   8</a:t>
            </a:r>
            <a:endParaRPr lang="en-US" altLang="zh-TW" sz="2400">
              <a:solidFill>
                <a:srgbClr val="339966"/>
              </a:solidFill>
              <a:latin typeface="Courier New" pitchFamily="49" charset="0"/>
            </a:endParaRPr>
          </a:p>
          <a:p>
            <a:pPr>
              <a:spcBef>
                <a:spcPct val="20000"/>
              </a:spcBef>
            </a:pPr>
            <a:r>
              <a:rPr lang="en-US" altLang="zh-TW" sz="2400">
                <a:solidFill>
                  <a:srgbClr val="339966"/>
                </a:solidFill>
                <a:latin typeface="Courier New" pitchFamily="49" charset="0"/>
                <a:ea typeface="標楷體" pitchFamily="65" charset="-120"/>
              </a:rPr>
              <a:t>10  12  14  16</a:t>
            </a:r>
            <a:endParaRPr lang="en-US" altLang="zh-TW" sz="2400">
              <a:solidFill>
                <a:srgbClr val="339966"/>
              </a:solidFill>
              <a:latin typeface="Courier New" pitchFamily="49" charset="0"/>
            </a:endParaRPr>
          </a:p>
          <a:p>
            <a:pPr>
              <a:spcBef>
                <a:spcPct val="20000"/>
              </a:spcBef>
            </a:pPr>
            <a:r>
              <a:rPr lang="en-US" altLang="zh-TW" sz="2400">
                <a:solidFill>
                  <a:srgbClr val="339966"/>
                </a:solidFill>
                <a:latin typeface="Courier New" pitchFamily="49" charset="0"/>
                <a:ea typeface="標楷體" pitchFamily="65" charset="-120"/>
              </a:rPr>
              <a:t>18  11  13  15</a:t>
            </a:r>
          </a:p>
        </p:txBody>
      </p:sp>
      <p:sp>
        <p:nvSpPr>
          <p:cNvPr id="246797" name="Text Box 13"/>
          <p:cNvSpPr txBox="1">
            <a:spLocks noChangeArrowheads="1"/>
          </p:cNvSpPr>
          <p:nvPr/>
        </p:nvSpPr>
        <p:spPr bwMode="auto">
          <a:xfrm>
            <a:off x="900113" y="2382838"/>
            <a:ext cx="5386387" cy="1333500"/>
          </a:xfrm>
          <a:prstGeom prst="rect">
            <a:avLst/>
          </a:prstGeom>
          <a:noFill/>
          <a:ln w="9525">
            <a:noFill/>
            <a:miter lim="800000"/>
            <a:headEnd/>
            <a:tailEnd/>
          </a:ln>
          <a:effectLst/>
        </p:spPr>
        <p:txBody>
          <a:bodyPr>
            <a:spAutoFit/>
          </a:bodyPr>
          <a:lstStyle/>
          <a:p>
            <a:pPr>
              <a:spcBef>
                <a:spcPct val="20000"/>
              </a:spcBef>
            </a:pPr>
            <a:r>
              <a:rPr lang="en-US" altLang="zh-TW" sz="2400">
                <a:ea typeface="標楷體" pitchFamily="65" charset="-120"/>
              </a:rPr>
              <a:t>17    for ( i=0; i&lt;3; i++ )      </a:t>
            </a:r>
            <a:endParaRPr lang="en-US" altLang="zh-TW" sz="2400"/>
          </a:p>
          <a:p>
            <a:pPr>
              <a:spcBef>
                <a:spcPct val="20000"/>
              </a:spcBef>
            </a:pPr>
            <a:r>
              <a:rPr lang="en-US" altLang="zh-TW" sz="2400">
                <a:ea typeface="標楷體" pitchFamily="65" charset="-120"/>
              </a:rPr>
              <a:t>18	for ( j=0; j&lt;4; j++ ) 	     </a:t>
            </a:r>
            <a:endParaRPr lang="en-US" altLang="zh-TW" sz="2400"/>
          </a:p>
          <a:p>
            <a:pPr>
              <a:spcBef>
                <a:spcPct val="20000"/>
              </a:spcBef>
            </a:pPr>
            <a:r>
              <a:rPr lang="en-US" altLang="zh-TW" sz="2400">
                <a:ea typeface="標楷體" pitchFamily="65" charset="-120"/>
              </a:rPr>
              <a:t>19	</a:t>
            </a:r>
            <a:r>
              <a:rPr lang="en-US" altLang="zh-TW" sz="2400">
                <a:solidFill>
                  <a:srgbClr val="FF3300"/>
                </a:solidFill>
                <a:ea typeface="標楷體" pitchFamily="65" charset="-120"/>
              </a:rPr>
              <a:t>	c[i][j] = a[i][j] + b[i][j];</a:t>
            </a:r>
            <a:endParaRPr lang="en-US" altLang="zh-TW" sz="2400">
              <a:solidFill>
                <a:srgbClr val="FF3300"/>
              </a:solidFill>
            </a:endParaRPr>
          </a:p>
        </p:txBody>
      </p:sp>
      <p:sp>
        <p:nvSpPr>
          <p:cNvPr id="246798" name="Text Box 14"/>
          <p:cNvSpPr txBox="1">
            <a:spLocks noChangeArrowheads="1"/>
          </p:cNvSpPr>
          <p:nvPr/>
        </p:nvSpPr>
        <p:spPr bwMode="auto">
          <a:xfrm>
            <a:off x="900113" y="3876675"/>
            <a:ext cx="5386387" cy="2647950"/>
          </a:xfrm>
          <a:prstGeom prst="rect">
            <a:avLst/>
          </a:prstGeom>
          <a:noFill/>
          <a:ln w="9525">
            <a:noFill/>
            <a:miter lim="800000"/>
            <a:headEnd/>
            <a:tailEnd/>
          </a:ln>
          <a:effectLst/>
        </p:spPr>
        <p:txBody>
          <a:bodyPr>
            <a:spAutoFit/>
          </a:bodyPr>
          <a:lstStyle/>
          <a:p>
            <a:pPr>
              <a:spcBef>
                <a:spcPct val="20000"/>
              </a:spcBef>
            </a:pPr>
            <a:r>
              <a:rPr lang="en-US" altLang="zh-TW" sz="2400">
                <a:ea typeface="標楷體" pitchFamily="65" charset="-120"/>
              </a:rPr>
              <a:t>20    printf("a[i][j]+b[i][j]:\n");</a:t>
            </a:r>
            <a:endParaRPr lang="en-US" altLang="zh-TW" sz="2400"/>
          </a:p>
          <a:p>
            <a:pPr>
              <a:spcBef>
                <a:spcPct val="20000"/>
              </a:spcBef>
            </a:pPr>
            <a:r>
              <a:rPr lang="en-US" altLang="zh-TW" sz="2400">
                <a:ea typeface="標楷體" pitchFamily="65" charset="-120"/>
              </a:rPr>
              <a:t>21    for ( i=0; i&lt;3;i++) {</a:t>
            </a:r>
            <a:endParaRPr lang="en-US" altLang="zh-TW" sz="2400"/>
          </a:p>
          <a:p>
            <a:pPr>
              <a:spcBef>
                <a:spcPct val="20000"/>
              </a:spcBef>
            </a:pPr>
            <a:r>
              <a:rPr lang="en-US" altLang="zh-TW" sz="2400">
                <a:ea typeface="標楷體" pitchFamily="65" charset="-120"/>
              </a:rPr>
              <a:t>23	for ( j=0; j&lt;4; j++)</a:t>
            </a:r>
            <a:endParaRPr lang="en-US" altLang="zh-TW" sz="2400"/>
          </a:p>
          <a:p>
            <a:pPr>
              <a:spcBef>
                <a:spcPct val="20000"/>
              </a:spcBef>
            </a:pPr>
            <a:r>
              <a:rPr lang="en-US" altLang="zh-TW" sz="2400">
                <a:ea typeface="標楷體" pitchFamily="65" charset="-120"/>
              </a:rPr>
              <a:t>24		</a:t>
            </a:r>
            <a:r>
              <a:rPr lang="en-US" altLang="zh-TW" sz="2400">
                <a:solidFill>
                  <a:srgbClr val="FF3300"/>
                </a:solidFill>
                <a:ea typeface="標楷體" pitchFamily="65" charset="-120"/>
              </a:rPr>
              <a:t>printf</a:t>
            </a:r>
            <a:r>
              <a:rPr lang="en-US" altLang="zh-TW" sz="2400">
                <a:ea typeface="標楷體" pitchFamily="65" charset="-120"/>
              </a:rPr>
              <a:t>("%3d",</a:t>
            </a:r>
            <a:r>
              <a:rPr lang="en-US" altLang="zh-TW" sz="2400">
                <a:solidFill>
                  <a:srgbClr val="FF3300"/>
                </a:solidFill>
                <a:ea typeface="標楷體" pitchFamily="65" charset="-120"/>
              </a:rPr>
              <a:t>c[i][j]</a:t>
            </a:r>
            <a:r>
              <a:rPr lang="en-US" altLang="zh-TW" sz="2400">
                <a:ea typeface="標楷體" pitchFamily="65" charset="-120"/>
              </a:rPr>
              <a:t>);</a:t>
            </a:r>
            <a:endParaRPr lang="en-US" altLang="zh-TW" sz="2400"/>
          </a:p>
          <a:p>
            <a:pPr>
              <a:spcBef>
                <a:spcPct val="20000"/>
              </a:spcBef>
            </a:pPr>
            <a:r>
              <a:rPr lang="en-US" altLang="zh-TW" sz="2400">
                <a:ea typeface="標楷體" pitchFamily="65" charset="-120"/>
              </a:rPr>
              <a:t>25	printf("\n");</a:t>
            </a:r>
            <a:endParaRPr lang="en-US" altLang="zh-TW" sz="2400"/>
          </a:p>
          <a:p>
            <a:pPr>
              <a:spcBef>
                <a:spcPct val="20000"/>
              </a:spcBef>
            </a:pPr>
            <a:r>
              <a:rPr lang="en-US" altLang="zh-TW" sz="2400">
                <a:ea typeface="標楷體" pitchFamily="65" charset="-120"/>
              </a:rPr>
              <a:t>26    }</a:t>
            </a:r>
            <a:endParaRPr lang="en-US" altLang="zh-TW" sz="2400"/>
          </a:p>
        </p:txBody>
      </p:sp>
      <p:sp>
        <p:nvSpPr>
          <p:cNvPr id="246799" name="Rectangle 15"/>
          <p:cNvSpPr>
            <a:spLocks noChangeArrowheads="1"/>
          </p:cNvSpPr>
          <p:nvPr/>
        </p:nvSpPr>
        <p:spPr bwMode="auto">
          <a:xfrm>
            <a:off x="6156325" y="260350"/>
            <a:ext cx="2808288" cy="1944688"/>
          </a:xfrm>
          <a:prstGeom prst="rect">
            <a:avLst/>
          </a:prstGeom>
          <a:noFill/>
          <a:ln w="9525">
            <a:solidFill>
              <a:schemeClr val="tx1"/>
            </a:solidFill>
            <a:miter lim="800000"/>
            <a:headEnd/>
            <a:tailEnd/>
          </a:ln>
          <a:effectLst/>
        </p:spPr>
        <p:txBody>
          <a:bodyPr wrap="none" anchor="ctr"/>
          <a:lstStyle/>
          <a:p>
            <a:pPr>
              <a:spcBef>
                <a:spcPct val="20000"/>
              </a:spcBef>
            </a:pPr>
            <a:r>
              <a:rPr lang="en-US" altLang="zh-TW" sz="2000" u="sng">
                <a:solidFill>
                  <a:srgbClr val="0000FF"/>
                </a:solidFill>
                <a:latin typeface="Verdana" pitchFamily="34" charset="0"/>
                <a:ea typeface="標楷體" pitchFamily="65" charset="-120"/>
              </a:rPr>
              <a:t>matrix a[i][j]</a:t>
            </a:r>
            <a:endParaRPr lang="en-US" altLang="zh-TW" sz="2000" u="sng">
              <a:solidFill>
                <a:srgbClr val="0000FF"/>
              </a:solidFill>
              <a:latin typeface="Verdana" pitchFamily="34" charset="0"/>
            </a:endParaRPr>
          </a:p>
          <a:p>
            <a:pPr>
              <a:spcBef>
                <a:spcPct val="20000"/>
              </a:spcBef>
            </a:pPr>
            <a:r>
              <a:rPr lang="en-US" altLang="zh-TW" sz="2400">
                <a:solidFill>
                  <a:schemeClr val="hlink"/>
                </a:solidFill>
                <a:latin typeface="Courier New" pitchFamily="49" charset="0"/>
                <a:ea typeface="標楷體" pitchFamily="65" charset="-120"/>
              </a:rPr>
              <a:t> 1   2   3   4</a:t>
            </a:r>
          </a:p>
          <a:p>
            <a:pPr>
              <a:spcBef>
                <a:spcPct val="20000"/>
              </a:spcBef>
            </a:pPr>
            <a:r>
              <a:rPr lang="en-US" altLang="zh-TW" sz="2400">
                <a:solidFill>
                  <a:schemeClr val="hlink"/>
                </a:solidFill>
                <a:latin typeface="Courier New" pitchFamily="49" charset="0"/>
                <a:ea typeface="標楷體" pitchFamily="65" charset="-120"/>
              </a:rPr>
              <a:t> 5   6   7   8</a:t>
            </a:r>
          </a:p>
          <a:p>
            <a:pPr>
              <a:spcBef>
                <a:spcPct val="20000"/>
              </a:spcBef>
            </a:pPr>
            <a:r>
              <a:rPr lang="en-US" altLang="zh-TW" sz="2400">
                <a:solidFill>
                  <a:schemeClr val="hlink"/>
                </a:solidFill>
                <a:latin typeface="Courier New" pitchFamily="49" charset="0"/>
                <a:ea typeface="標楷體" pitchFamily="65" charset="-120"/>
              </a:rPr>
              <a:t> 9  10  11  12</a:t>
            </a:r>
          </a:p>
        </p:txBody>
      </p:sp>
      <p:sp>
        <p:nvSpPr>
          <p:cNvPr id="246800" name="AutoShape 16"/>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6789"/>
                                        </p:tgtEl>
                                        <p:attrNameLst>
                                          <p:attrName>style.visibility</p:attrName>
                                        </p:attrNameLst>
                                      </p:cBhvr>
                                      <p:to>
                                        <p:strVal val="visible"/>
                                      </p:to>
                                    </p:set>
                                    <p:anim calcmode="lin" valueType="num">
                                      <p:cBhvr>
                                        <p:cTn id="7" dur="500" fill="hold"/>
                                        <p:tgtEl>
                                          <p:spTgt spid="246789"/>
                                        </p:tgtEl>
                                        <p:attrNameLst>
                                          <p:attrName>ppt_w</p:attrName>
                                        </p:attrNameLst>
                                      </p:cBhvr>
                                      <p:tavLst>
                                        <p:tav tm="0">
                                          <p:val>
                                            <p:fltVal val="0"/>
                                          </p:val>
                                        </p:tav>
                                        <p:tav tm="100000">
                                          <p:val>
                                            <p:strVal val="#ppt_w"/>
                                          </p:val>
                                        </p:tav>
                                      </p:tavLst>
                                    </p:anim>
                                    <p:anim calcmode="lin" valueType="num">
                                      <p:cBhvr>
                                        <p:cTn id="8" dur="500" fill="hold"/>
                                        <p:tgtEl>
                                          <p:spTgt spid="24678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46790"/>
                                        </p:tgtEl>
                                        <p:attrNameLst>
                                          <p:attrName>style.visibility</p:attrName>
                                        </p:attrNameLst>
                                      </p:cBhvr>
                                      <p:to>
                                        <p:strVal val="visible"/>
                                      </p:to>
                                    </p:set>
                                    <p:anim calcmode="lin" valueType="num">
                                      <p:cBhvr>
                                        <p:cTn id="12" dur="500" fill="hold"/>
                                        <p:tgtEl>
                                          <p:spTgt spid="246790"/>
                                        </p:tgtEl>
                                        <p:attrNameLst>
                                          <p:attrName>ppt_w</p:attrName>
                                        </p:attrNameLst>
                                      </p:cBhvr>
                                      <p:tavLst>
                                        <p:tav tm="0">
                                          <p:val>
                                            <p:fltVal val="0"/>
                                          </p:val>
                                        </p:tav>
                                        <p:tav tm="100000">
                                          <p:val>
                                            <p:strVal val="#ppt_w"/>
                                          </p:val>
                                        </p:tav>
                                      </p:tavLst>
                                    </p:anim>
                                    <p:anim calcmode="lin" valueType="num">
                                      <p:cBhvr>
                                        <p:cTn id="13" dur="500" fill="hold"/>
                                        <p:tgtEl>
                                          <p:spTgt spid="246790"/>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46797"/>
                                        </p:tgtEl>
                                        <p:attrNameLst>
                                          <p:attrName>style.visibility</p:attrName>
                                        </p:attrNameLst>
                                      </p:cBhvr>
                                      <p:to>
                                        <p:strVal val="visible"/>
                                      </p:to>
                                    </p:set>
                                    <p:anim calcmode="lin" valueType="num">
                                      <p:cBhvr>
                                        <p:cTn id="18" dur="500" fill="hold"/>
                                        <p:tgtEl>
                                          <p:spTgt spid="246797"/>
                                        </p:tgtEl>
                                        <p:attrNameLst>
                                          <p:attrName>ppt_w</p:attrName>
                                        </p:attrNameLst>
                                      </p:cBhvr>
                                      <p:tavLst>
                                        <p:tav tm="0">
                                          <p:val>
                                            <p:fltVal val="0"/>
                                          </p:val>
                                        </p:tav>
                                        <p:tav tm="100000">
                                          <p:val>
                                            <p:strVal val="#ppt_w"/>
                                          </p:val>
                                        </p:tav>
                                      </p:tavLst>
                                    </p:anim>
                                    <p:anim calcmode="lin" valueType="num">
                                      <p:cBhvr>
                                        <p:cTn id="19" dur="500" fill="hold"/>
                                        <p:tgtEl>
                                          <p:spTgt spid="246797"/>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246798"/>
                                        </p:tgtEl>
                                        <p:attrNameLst>
                                          <p:attrName>style.visibility</p:attrName>
                                        </p:attrNameLst>
                                      </p:cBhvr>
                                      <p:to>
                                        <p:strVal val="visible"/>
                                      </p:to>
                                    </p:set>
                                    <p:anim calcmode="lin" valueType="num">
                                      <p:cBhvr>
                                        <p:cTn id="24" dur="500" fill="hold"/>
                                        <p:tgtEl>
                                          <p:spTgt spid="246798"/>
                                        </p:tgtEl>
                                        <p:attrNameLst>
                                          <p:attrName>ppt_w</p:attrName>
                                        </p:attrNameLst>
                                      </p:cBhvr>
                                      <p:tavLst>
                                        <p:tav tm="0">
                                          <p:val>
                                            <p:fltVal val="0"/>
                                          </p:val>
                                        </p:tav>
                                        <p:tav tm="100000">
                                          <p:val>
                                            <p:strVal val="#ppt_w"/>
                                          </p:val>
                                        </p:tav>
                                      </p:tavLst>
                                    </p:anim>
                                    <p:anim calcmode="lin" valueType="num">
                                      <p:cBhvr>
                                        <p:cTn id="25" dur="500" fill="hold"/>
                                        <p:tgtEl>
                                          <p:spTgt spid="246798"/>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23" presetClass="entr" presetSubtype="16" fill="hold" grpId="0" nodeType="afterEffect">
                                  <p:stCondLst>
                                    <p:cond delay="0"/>
                                  </p:stCondLst>
                                  <p:childTnLst>
                                    <p:set>
                                      <p:cBhvr>
                                        <p:cTn id="28" dur="1" fill="hold">
                                          <p:stCondLst>
                                            <p:cond delay="0"/>
                                          </p:stCondLst>
                                        </p:cTn>
                                        <p:tgtEl>
                                          <p:spTgt spid="246796"/>
                                        </p:tgtEl>
                                        <p:attrNameLst>
                                          <p:attrName>style.visibility</p:attrName>
                                        </p:attrNameLst>
                                      </p:cBhvr>
                                      <p:to>
                                        <p:strVal val="visible"/>
                                      </p:to>
                                    </p:set>
                                    <p:anim calcmode="lin" valueType="num">
                                      <p:cBhvr>
                                        <p:cTn id="29" dur="500" fill="hold"/>
                                        <p:tgtEl>
                                          <p:spTgt spid="246796"/>
                                        </p:tgtEl>
                                        <p:attrNameLst>
                                          <p:attrName>ppt_w</p:attrName>
                                        </p:attrNameLst>
                                      </p:cBhvr>
                                      <p:tavLst>
                                        <p:tav tm="0">
                                          <p:val>
                                            <p:fltVal val="0"/>
                                          </p:val>
                                        </p:tav>
                                        <p:tav tm="100000">
                                          <p:val>
                                            <p:strVal val="#ppt_w"/>
                                          </p:val>
                                        </p:tav>
                                      </p:tavLst>
                                    </p:anim>
                                    <p:anim calcmode="lin" valueType="num">
                                      <p:cBhvr>
                                        <p:cTn id="30" dur="500" fill="hold"/>
                                        <p:tgtEl>
                                          <p:spTgt spid="2467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9" grpId="0"/>
      <p:bldP spid="246790" grpId="0" animBg="1"/>
      <p:bldP spid="246796" grpId="0" animBg="1"/>
      <p:bldP spid="246797" grpId="0"/>
      <p:bldP spid="246798" grpId="0"/>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DDB28327-2617-4D08-B6C3-26ECFE5BB537}" type="slidenum">
              <a:rPr lang="en-US" altLang="zh-TW"/>
              <a:pPr/>
              <a:t>177</a:t>
            </a:fld>
            <a:endParaRPr lang="en-US" altLang="zh-TW"/>
          </a:p>
        </p:txBody>
      </p:sp>
      <p:sp>
        <p:nvSpPr>
          <p:cNvPr id="248834" name="Rectangle 2"/>
          <p:cNvSpPr>
            <a:spLocks noGrp="1" noChangeArrowheads="1"/>
          </p:cNvSpPr>
          <p:nvPr>
            <p:ph type="title"/>
          </p:nvPr>
        </p:nvSpPr>
        <p:spPr>
          <a:xfrm>
            <a:off x="827088" y="404813"/>
            <a:ext cx="7620000" cy="1143000"/>
          </a:xfrm>
        </p:spPr>
        <p:txBody>
          <a:bodyPr/>
          <a:lstStyle/>
          <a:p>
            <a:r>
              <a:rPr lang="en-US" altLang="zh-TW" sz="3600"/>
              <a:t>8-4 </a:t>
            </a:r>
            <a:r>
              <a:rPr lang="zh-TW" altLang="en-US" sz="3600">
                <a:latin typeface="標楷體" pitchFamily="65" charset="-120"/>
              </a:rPr>
              <a:t>以陣列為</a:t>
            </a:r>
            <a:r>
              <a:rPr lang="zh-TW" altLang="en-US" sz="3600">
                <a:solidFill>
                  <a:srgbClr val="339966"/>
                </a:solidFill>
                <a:latin typeface="標楷體" pitchFamily="65" charset="-120"/>
              </a:rPr>
              <a:t>參數</a:t>
            </a:r>
            <a:r>
              <a:rPr lang="zh-TW" altLang="en-US" sz="3600">
                <a:latin typeface="標楷體" pitchFamily="65" charset="-120"/>
              </a:rPr>
              <a:t>之</a:t>
            </a:r>
            <a:r>
              <a:rPr lang="zh-TW" altLang="en-US" sz="3600">
                <a:solidFill>
                  <a:srgbClr val="339966"/>
                </a:solidFill>
                <a:latin typeface="標楷體" pitchFamily="65" charset="-120"/>
              </a:rPr>
              <a:t>函數</a:t>
            </a:r>
            <a:r>
              <a:rPr lang="zh-TW" altLang="en-US" sz="3600">
                <a:latin typeface="標楷體" pitchFamily="65" charset="-120"/>
              </a:rPr>
              <a:t>呼叫</a:t>
            </a:r>
            <a:r>
              <a:rPr lang="zh-TW" altLang="en-US"/>
              <a:t> </a:t>
            </a:r>
          </a:p>
        </p:txBody>
      </p:sp>
      <p:sp>
        <p:nvSpPr>
          <p:cNvPr id="248837" name="Text Box 5"/>
          <p:cNvSpPr txBox="1">
            <a:spLocks noChangeArrowheads="1"/>
          </p:cNvSpPr>
          <p:nvPr/>
        </p:nvSpPr>
        <p:spPr bwMode="auto">
          <a:xfrm>
            <a:off x="838200" y="1412875"/>
            <a:ext cx="7910513" cy="4894263"/>
          </a:xfrm>
          <a:prstGeom prst="rect">
            <a:avLst/>
          </a:prstGeom>
          <a:noFill/>
          <a:ln w="9525">
            <a:noFill/>
            <a:miter lim="800000"/>
            <a:headEnd/>
            <a:tailEnd/>
          </a:ln>
          <a:effectLst/>
        </p:spPr>
        <p:txBody>
          <a:bodyPr>
            <a:spAutoFit/>
          </a:bodyPr>
          <a:lstStyle/>
          <a:p>
            <a:pPr>
              <a:lnSpc>
                <a:spcPct val="90000"/>
              </a:lnSpc>
              <a:spcBef>
                <a:spcPct val="20000"/>
              </a:spcBef>
            </a:pPr>
            <a:r>
              <a:rPr lang="zh-TW" altLang="en-US" sz="2800">
                <a:latin typeface="標楷體" pitchFamily="65" charset="-120"/>
                <a:ea typeface="標楷體" pitchFamily="65" charset="-120"/>
              </a:rPr>
              <a:t>語法</a:t>
            </a:r>
            <a:endParaRPr lang="zh-TW" altLang="en-US" sz="2800"/>
          </a:p>
          <a:p>
            <a:pPr>
              <a:lnSpc>
                <a:spcPct val="90000"/>
              </a:lnSpc>
              <a:spcBef>
                <a:spcPct val="20000"/>
              </a:spcBef>
            </a:pPr>
            <a:r>
              <a:rPr lang="en-US" altLang="zh-TW" sz="2400">
                <a:latin typeface="Courier New" pitchFamily="49" charset="0"/>
                <a:ea typeface="標楷體" pitchFamily="65" charset="-120"/>
              </a:rPr>
              <a:t>int </a:t>
            </a:r>
            <a:r>
              <a:rPr lang="en-US" altLang="zh-TW" sz="2400">
                <a:solidFill>
                  <a:srgbClr val="FF3300"/>
                </a:solidFill>
                <a:latin typeface="Courier New" pitchFamily="49" charset="0"/>
                <a:ea typeface="標楷體" pitchFamily="65" charset="-120"/>
              </a:rPr>
              <a:t>function </a:t>
            </a:r>
            <a:r>
              <a:rPr lang="en-US" altLang="zh-TW" sz="2400">
                <a:latin typeface="Courier New" pitchFamily="49" charset="0"/>
                <a:ea typeface="標楷體" pitchFamily="65" charset="-120"/>
              </a:rPr>
              <a:t>(int array[]);	//</a:t>
            </a:r>
            <a:r>
              <a:rPr lang="zh-TW" altLang="en-US" sz="2400">
                <a:latin typeface="Courier New" pitchFamily="49" charset="0"/>
                <a:ea typeface="標楷體" pitchFamily="65" charset="-120"/>
              </a:rPr>
              <a:t>副程式宣告</a:t>
            </a:r>
          </a:p>
          <a:p>
            <a:pPr>
              <a:lnSpc>
                <a:spcPct val="90000"/>
              </a:lnSpc>
              <a:spcBef>
                <a:spcPct val="20000"/>
              </a:spcBef>
            </a:pPr>
            <a:endParaRPr lang="zh-TW" altLang="en-US"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main(){					/*</a:t>
            </a:r>
            <a:r>
              <a:rPr lang="zh-TW" altLang="en-US" sz="2400">
                <a:latin typeface="Courier New" pitchFamily="49" charset="0"/>
                <a:ea typeface="標楷體" pitchFamily="65" charset="-120"/>
              </a:rPr>
              <a:t>主程式</a:t>
            </a:r>
            <a:r>
              <a:rPr lang="zh-TW" altLang="en-US" sz="2400" b="1">
                <a:latin typeface="Courier New" pitchFamily="49" charset="0"/>
                <a:ea typeface="標楷體" pitchFamily="65" charset="-120"/>
              </a:rPr>
              <a:t>*</a:t>
            </a:r>
            <a:r>
              <a:rPr lang="en-US" altLang="zh-TW" sz="2400" b="1">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int a[];</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a:t>
            </a:r>
            <a:r>
              <a:rPr lang="en-US" altLang="zh-TW" sz="2400">
                <a:solidFill>
                  <a:srgbClr val="FF3300"/>
                </a:solidFill>
                <a:latin typeface="Courier New" pitchFamily="49" charset="0"/>
                <a:ea typeface="標楷體" pitchFamily="65" charset="-120"/>
              </a:rPr>
              <a:t>function(a);</a:t>
            </a:r>
            <a:endParaRPr lang="en-US" altLang="zh-TW" sz="2400">
              <a:solidFill>
                <a:srgbClr val="FF3300"/>
              </a:solidFill>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	…</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a:t>
            </a:r>
          </a:p>
          <a:p>
            <a:pPr>
              <a:lnSpc>
                <a:spcPct val="90000"/>
              </a:lnSpc>
              <a:spcBef>
                <a:spcPct val="20000"/>
              </a:spcBef>
            </a:pPr>
            <a:r>
              <a:rPr lang="en-US" altLang="zh-TW" sz="2400">
                <a:latin typeface="Courier New" pitchFamily="49" charset="0"/>
                <a:ea typeface="標楷體" pitchFamily="65" charset="-120"/>
              </a:rPr>
              <a:t>int </a:t>
            </a:r>
            <a:r>
              <a:rPr lang="en-US" altLang="zh-TW" sz="2400">
                <a:solidFill>
                  <a:srgbClr val="FF3300"/>
                </a:solidFill>
                <a:latin typeface="Courier New" pitchFamily="49" charset="0"/>
                <a:ea typeface="標楷體" pitchFamily="65" charset="-120"/>
              </a:rPr>
              <a:t>function </a:t>
            </a:r>
            <a:r>
              <a:rPr lang="en-US" altLang="zh-TW" sz="2400">
                <a:latin typeface="Courier New" pitchFamily="49" charset="0"/>
                <a:ea typeface="標楷體" pitchFamily="65" charset="-120"/>
              </a:rPr>
              <a:t>(int array[]){	//</a:t>
            </a:r>
            <a:r>
              <a:rPr lang="zh-TW" altLang="en-US" sz="2400">
                <a:latin typeface="Courier New" pitchFamily="49" charset="0"/>
                <a:ea typeface="標楷體" pitchFamily="65" charset="-120"/>
              </a:rPr>
              <a:t>副程式開始</a:t>
            </a:r>
            <a:endParaRPr lang="zh-TW" altLang="en-US" sz="2400">
              <a:latin typeface="Courier New" pitchFamily="49" charset="0"/>
            </a:endParaRPr>
          </a:p>
          <a:p>
            <a:pPr>
              <a:lnSpc>
                <a:spcPct val="90000"/>
              </a:lnSpc>
              <a:spcBef>
                <a:spcPct val="20000"/>
              </a:spcBef>
            </a:pPr>
            <a:r>
              <a:rPr lang="zh-TW" altLang="en-US" sz="2400">
                <a:latin typeface="Courier New" pitchFamily="49" charset="0"/>
                <a:ea typeface="標楷體" pitchFamily="65" charset="-120"/>
              </a:rPr>
              <a:t>	</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a:t>
            </a:r>
            <a:endParaRPr lang="en-US" altLang="zh-TW" sz="2400">
              <a:latin typeface="Courier New" pitchFamily="49" charset="0"/>
            </a:endParaRPr>
          </a:p>
        </p:txBody>
      </p:sp>
      <p:sp>
        <p:nvSpPr>
          <p:cNvPr id="248838" name="Rectangle 6"/>
          <p:cNvSpPr>
            <a:spLocks noChangeArrowheads="1"/>
          </p:cNvSpPr>
          <p:nvPr/>
        </p:nvSpPr>
        <p:spPr bwMode="auto">
          <a:xfrm>
            <a:off x="827088" y="2636838"/>
            <a:ext cx="3816350" cy="2447925"/>
          </a:xfrm>
          <a:prstGeom prst="rect">
            <a:avLst/>
          </a:prstGeom>
          <a:noFill/>
          <a:ln w="38100">
            <a:solidFill>
              <a:schemeClr val="tx1"/>
            </a:solidFill>
            <a:prstDash val="dash"/>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8838"/>
                                        </p:tgtEl>
                                        <p:attrNameLst>
                                          <p:attrName>style.visibility</p:attrName>
                                        </p:attrNameLst>
                                      </p:cBhvr>
                                      <p:to>
                                        <p:strVal val="visible"/>
                                      </p:to>
                                    </p:set>
                                    <p:anim calcmode="lin" valueType="num">
                                      <p:cBhvr>
                                        <p:cTn id="7" dur="500" fill="hold"/>
                                        <p:tgtEl>
                                          <p:spTgt spid="248838"/>
                                        </p:tgtEl>
                                        <p:attrNameLst>
                                          <p:attrName>ppt_w</p:attrName>
                                        </p:attrNameLst>
                                      </p:cBhvr>
                                      <p:tavLst>
                                        <p:tav tm="0">
                                          <p:val>
                                            <p:fltVal val="0"/>
                                          </p:val>
                                        </p:tav>
                                        <p:tav tm="100000">
                                          <p:val>
                                            <p:strVal val="#ppt_w"/>
                                          </p:val>
                                        </p:tav>
                                      </p:tavLst>
                                    </p:anim>
                                    <p:anim calcmode="lin" valueType="num">
                                      <p:cBhvr>
                                        <p:cTn id="8" dur="500" fill="hold"/>
                                        <p:tgtEl>
                                          <p:spTgt spid="2488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8" grpId="0" animBg="1"/>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65436AE7-6B46-4A9D-B18D-31C4854E1656}" type="slidenum">
              <a:rPr lang="en-US" altLang="zh-TW"/>
              <a:pPr/>
              <a:t>178</a:t>
            </a:fld>
            <a:endParaRPr lang="en-US" altLang="zh-TW"/>
          </a:p>
        </p:txBody>
      </p:sp>
      <p:sp>
        <p:nvSpPr>
          <p:cNvPr id="249858" name="Rectangle 2"/>
          <p:cNvSpPr>
            <a:spLocks noGrp="1" noChangeArrowheads="1"/>
          </p:cNvSpPr>
          <p:nvPr>
            <p:ph type="title"/>
          </p:nvPr>
        </p:nvSpPr>
        <p:spPr>
          <a:xfrm>
            <a:off x="838200" y="381000"/>
            <a:ext cx="7620000" cy="914400"/>
          </a:xfrm>
        </p:spPr>
        <p:txBody>
          <a:bodyPr/>
          <a:lstStyle/>
          <a:p>
            <a:r>
              <a:rPr lang="en-US" altLang="zh-TW" sz="3600"/>
              <a:t>Ch8_8</a:t>
            </a:r>
            <a:endParaRPr lang="en-US" altLang="zh-TW"/>
          </a:p>
        </p:txBody>
      </p:sp>
      <p:sp>
        <p:nvSpPr>
          <p:cNvPr id="249861" name="Text Box 5"/>
          <p:cNvSpPr txBox="1">
            <a:spLocks noChangeArrowheads="1"/>
          </p:cNvSpPr>
          <p:nvPr/>
        </p:nvSpPr>
        <p:spPr bwMode="auto">
          <a:xfrm>
            <a:off x="609600" y="1268413"/>
            <a:ext cx="7924800" cy="1127125"/>
          </a:xfrm>
          <a:prstGeom prst="rect">
            <a:avLst/>
          </a:prstGeom>
          <a:noFill/>
          <a:ln w="9525">
            <a:noFill/>
            <a:miter lim="800000"/>
            <a:headEnd/>
            <a:tailEnd/>
          </a:ln>
          <a:effectLst/>
        </p:spPr>
        <p:txBody>
          <a:bodyPr>
            <a:spAutoFit/>
          </a:bodyPr>
          <a:lstStyle/>
          <a:p>
            <a:pPr>
              <a:spcBef>
                <a:spcPct val="20000"/>
              </a:spcBef>
            </a:pPr>
            <a:r>
              <a:rPr lang="en-US" altLang="zh-TW" sz="2000" b="1">
                <a:latin typeface="Courier New" pitchFamily="49" charset="0"/>
                <a:ea typeface="標楷體" pitchFamily="65" charset="-120"/>
              </a:rPr>
              <a:t>ch8_8  </a:t>
            </a:r>
            <a:r>
              <a:rPr lang="zh-TW" altLang="en-US" sz="2000" b="1">
                <a:latin typeface="Courier New" pitchFamily="49" charset="0"/>
                <a:ea typeface="標楷體" pitchFamily="65" charset="-120"/>
              </a:rPr>
              <a:t>以陣列做為參數，輸出陣列的內容及位址</a:t>
            </a:r>
          </a:p>
          <a:p>
            <a:pPr>
              <a:spcBef>
                <a:spcPct val="20000"/>
              </a:spcBef>
            </a:pPr>
            <a:r>
              <a:rPr lang="en-US" altLang="zh-TW" sz="2000">
                <a:latin typeface="Courier New" pitchFamily="49" charset="0"/>
                <a:ea typeface="標楷體" pitchFamily="65" charset="-120"/>
              </a:rPr>
              <a:t>1   #include&lt;stdio.h&gt;</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2   </a:t>
            </a:r>
            <a:r>
              <a:rPr lang="en-US" altLang="zh-TW" sz="2000">
                <a:solidFill>
                  <a:srgbClr val="FF3300"/>
                </a:solidFill>
                <a:latin typeface="Courier New" pitchFamily="49" charset="0"/>
                <a:ea typeface="標楷體" pitchFamily="65" charset="-120"/>
              </a:rPr>
              <a:t>void print (int array[]);</a:t>
            </a:r>
            <a:endParaRPr lang="en-US" altLang="zh-TW" sz="2000">
              <a:solidFill>
                <a:srgbClr val="FF3300"/>
              </a:solidFill>
              <a:latin typeface="Courier New" pitchFamily="49" charset="0"/>
            </a:endParaRPr>
          </a:p>
        </p:txBody>
      </p:sp>
      <p:sp>
        <p:nvSpPr>
          <p:cNvPr id="249866" name="Line 10"/>
          <p:cNvSpPr>
            <a:spLocks noChangeShapeType="1"/>
          </p:cNvSpPr>
          <p:nvPr/>
        </p:nvSpPr>
        <p:spPr bwMode="auto">
          <a:xfrm>
            <a:off x="2557463" y="3733800"/>
            <a:ext cx="1077912" cy="703263"/>
          </a:xfrm>
          <a:prstGeom prst="line">
            <a:avLst/>
          </a:prstGeom>
          <a:noFill/>
          <a:ln w="19050">
            <a:solidFill>
              <a:schemeClr val="tx1"/>
            </a:solidFill>
            <a:prstDash val="dash"/>
            <a:round/>
            <a:headEnd/>
            <a:tailEnd type="triangle" w="med" len="med"/>
          </a:ln>
          <a:effectLst/>
        </p:spPr>
        <p:txBody>
          <a:bodyPr wrap="none"/>
          <a:lstStyle/>
          <a:p>
            <a:endParaRPr lang="zh-TW" altLang="en-US"/>
          </a:p>
        </p:txBody>
      </p:sp>
      <p:sp>
        <p:nvSpPr>
          <p:cNvPr id="249862" name="Rectangle 6"/>
          <p:cNvSpPr>
            <a:spLocks noChangeArrowheads="1"/>
          </p:cNvSpPr>
          <p:nvPr/>
        </p:nvSpPr>
        <p:spPr bwMode="auto">
          <a:xfrm>
            <a:off x="5832475" y="1846263"/>
            <a:ext cx="3276600" cy="3095625"/>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zh-TW" altLang="en-US" sz="2400">
                <a:ea typeface="標楷體" pitchFamily="65" charset="-120"/>
              </a:rPr>
              <a:t>執行結果</a:t>
            </a:r>
            <a:endParaRPr lang="zh-TW" altLang="en-US" sz="1600">
              <a:ea typeface="標楷體" pitchFamily="65" charset="-120"/>
            </a:endParaRPr>
          </a:p>
          <a:p>
            <a:pPr>
              <a:spcBef>
                <a:spcPct val="20000"/>
              </a:spcBef>
            </a:pPr>
            <a:r>
              <a:rPr lang="en-US" altLang="zh-TW" sz="1800">
                <a:ea typeface="標楷體" pitchFamily="65" charset="-120"/>
              </a:rPr>
              <a:t>array[</a:t>
            </a:r>
            <a:r>
              <a:rPr lang="en-US" altLang="zh-TW" sz="1800">
                <a:solidFill>
                  <a:srgbClr val="FF3300"/>
                </a:solidFill>
                <a:ea typeface="標楷體" pitchFamily="65" charset="-120"/>
              </a:rPr>
              <a:t>0</a:t>
            </a:r>
            <a:r>
              <a:rPr lang="en-US" altLang="zh-TW" sz="1800">
                <a:ea typeface="標楷體" pitchFamily="65" charset="-120"/>
              </a:rPr>
              <a:t>] = </a:t>
            </a:r>
            <a:r>
              <a:rPr lang="en-US" altLang="zh-TW" sz="1800">
                <a:solidFill>
                  <a:srgbClr val="FF3300"/>
                </a:solidFill>
                <a:ea typeface="標楷體" pitchFamily="65" charset="-120"/>
              </a:rPr>
              <a:t>1</a:t>
            </a:r>
            <a:r>
              <a:rPr lang="en-US" altLang="zh-TW" sz="1800">
                <a:ea typeface="標楷體" pitchFamily="65" charset="-120"/>
              </a:rPr>
              <a:t>, </a:t>
            </a:r>
            <a:r>
              <a:rPr lang="zh-TW" altLang="en-US" sz="1800">
                <a:latin typeface="標楷體" pitchFamily="65" charset="-120"/>
                <a:ea typeface="標楷體" pitchFamily="65" charset="-120"/>
              </a:rPr>
              <a:t>陣列位址：</a:t>
            </a:r>
            <a:r>
              <a:rPr lang="en-US" altLang="zh-TW" sz="1800">
                <a:solidFill>
                  <a:srgbClr val="FF3300"/>
                </a:solidFill>
                <a:ea typeface="標楷體" pitchFamily="65" charset="-120"/>
              </a:rPr>
              <a:t>8700</a:t>
            </a:r>
            <a:endParaRPr lang="en-US" altLang="zh-TW" sz="1800">
              <a:solidFill>
                <a:srgbClr val="FF3300"/>
              </a:solidFill>
            </a:endParaRPr>
          </a:p>
          <a:p>
            <a:pPr>
              <a:spcBef>
                <a:spcPct val="20000"/>
              </a:spcBef>
            </a:pPr>
            <a:r>
              <a:rPr lang="en-US" altLang="zh-TW" sz="1800">
                <a:ea typeface="標楷體" pitchFamily="65" charset="-120"/>
              </a:rPr>
              <a:t>array[</a:t>
            </a:r>
            <a:r>
              <a:rPr lang="en-US" altLang="zh-TW" sz="1800">
                <a:solidFill>
                  <a:srgbClr val="FF3300"/>
                </a:solidFill>
                <a:ea typeface="標楷體" pitchFamily="65" charset="-120"/>
              </a:rPr>
              <a:t>1</a:t>
            </a:r>
            <a:r>
              <a:rPr lang="en-US" altLang="zh-TW" sz="1800">
                <a:ea typeface="標楷體" pitchFamily="65" charset="-120"/>
              </a:rPr>
              <a:t>] = </a:t>
            </a:r>
            <a:r>
              <a:rPr lang="en-US" altLang="zh-TW" sz="1800">
                <a:solidFill>
                  <a:srgbClr val="FF3300"/>
                </a:solidFill>
                <a:ea typeface="標楷體" pitchFamily="65" charset="-120"/>
              </a:rPr>
              <a:t>2</a:t>
            </a:r>
            <a:r>
              <a:rPr lang="en-US" altLang="zh-TW" sz="1800">
                <a:ea typeface="標楷體" pitchFamily="65" charset="-120"/>
              </a:rPr>
              <a:t>, </a:t>
            </a:r>
            <a:r>
              <a:rPr lang="zh-TW" altLang="en-US" sz="1800">
                <a:latin typeface="標楷體" pitchFamily="65" charset="-120"/>
                <a:ea typeface="標楷體" pitchFamily="65" charset="-120"/>
              </a:rPr>
              <a:t>陣列位址：</a:t>
            </a:r>
            <a:r>
              <a:rPr lang="en-US" altLang="zh-TW" sz="1800">
                <a:solidFill>
                  <a:srgbClr val="FF3300"/>
                </a:solidFill>
                <a:ea typeface="標楷體" pitchFamily="65" charset="-120"/>
              </a:rPr>
              <a:t>8702</a:t>
            </a:r>
            <a:endParaRPr lang="en-US" altLang="zh-TW" sz="1800">
              <a:solidFill>
                <a:srgbClr val="FF3300"/>
              </a:solidFill>
            </a:endParaRPr>
          </a:p>
          <a:p>
            <a:pPr>
              <a:spcBef>
                <a:spcPct val="20000"/>
              </a:spcBef>
            </a:pPr>
            <a:r>
              <a:rPr lang="en-US" altLang="zh-TW" sz="1800">
                <a:ea typeface="標楷體" pitchFamily="65" charset="-120"/>
              </a:rPr>
              <a:t>array[</a:t>
            </a:r>
            <a:r>
              <a:rPr lang="en-US" altLang="zh-TW" sz="1800">
                <a:solidFill>
                  <a:srgbClr val="FF3300"/>
                </a:solidFill>
                <a:ea typeface="標楷體" pitchFamily="65" charset="-120"/>
              </a:rPr>
              <a:t>2</a:t>
            </a:r>
            <a:r>
              <a:rPr lang="en-US" altLang="zh-TW" sz="1800">
                <a:ea typeface="標楷體" pitchFamily="65" charset="-120"/>
              </a:rPr>
              <a:t>] = </a:t>
            </a:r>
            <a:r>
              <a:rPr lang="en-US" altLang="zh-TW" sz="1800">
                <a:solidFill>
                  <a:srgbClr val="FF3300"/>
                </a:solidFill>
                <a:ea typeface="標楷體" pitchFamily="65" charset="-120"/>
              </a:rPr>
              <a:t>3</a:t>
            </a:r>
            <a:r>
              <a:rPr lang="en-US" altLang="zh-TW" sz="1800">
                <a:ea typeface="標楷體" pitchFamily="65" charset="-120"/>
              </a:rPr>
              <a:t>, </a:t>
            </a:r>
            <a:r>
              <a:rPr lang="zh-TW" altLang="en-US" sz="1800">
                <a:latin typeface="標楷體" pitchFamily="65" charset="-120"/>
                <a:ea typeface="標楷體" pitchFamily="65" charset="-120"/>
              </a:rPr>
              <a:t>陣列位址：</a:t>
            </a:r>
            <a:r>
              <a:rPr lang="en-US" altLang="zh-TW" sz="1800">
                <a:solidFill>
                  <a:srgbClr val="FF3300"/>
                </a:solidFill>
                <a:ea typeface="標楷體" pitchFamily="65" charset="-120"/>
              </a:rPr>
              <a:t>8704</a:t>
            </a:r>
            <a:endParaRPr lang="en-US" altLang="zh-TW" sz="1800">
              <a:solidFill>
                <a:srgbClr val="FF3300"/>
              </a:solidFill>
            </a:endParaRPr>
          </a:p>
          <a:p>
            <a:pPr>
              <a:spcBef>
                <a:spcPct val="20000"/>
              </a:spcBef>
            </a:pPr>
            <a:r>
              <a:rPr lang="en-US" altLang="zh-TW" sz="1800">
                <a:ea typeface="標楷體" pitchFamily="65" charset="-120"/>
              </a:rPr>
              <a:t>array[</a:t>
            </a:r>
            <a:r>
              <a:rPr lang="en-US" altLang="zh-TW" sz="1800">
                <a:solidFill>
                  <a:srgbClr val="FF3300"/>
                </a:solidFill>
                <a:ea typeface="標楷體" pitchFamily="65" charset="-120"/>
              </a:rPr>
              <a:t>3</a:t>
            </a:r>
            <a:r>
              <a:rPr lang="en-US" altLang="zh-TW" sz="1800">
                <a:ea typeface="標楷體" pitchFamily="65" charset="-120"/>
              </a:rPr>
              <a:t>] = </a:t>
            </a:r>
            <a:r>
              <a:rPr lang="en-US" altLang="zh-TW" sz="1800">
                <a:solidFill>
                  <a:srgbClr val="FF3300"/>
                </a:solidFill>
                <a:ea typeface="標楷體" pitchFamily="65" charset="-120"/>
              </a:rPr>
              <a:t>4</a:t>
            </a:r>
            <a:r>
              <a:rPr lang="en-US" altLang="zh-TW" sz="1800">
                <a:ea typeface="標楷體" pitchFamily="65" charset="-120"/>
              </a:rPr>
              <a:t>, </a:t>
            </a:r>
            <a:r>
              <a:rPr lang="zh-TW" altLang="en-US" sz="1800">
                <a:latin typeface="標楷體" pitchFamily="65" charset="-120"/>
                <a:ea typeface="標楷體" pitchFamily="65" charset="-120"/>
              </a:rPr>
              <a:t>陣列位址：</a:t>
            </a:r>
            <a:r>
              <a:rPr lang="en-US" altLang="zh-TW" sz="1800">
                <a:solidFill>
                  <a:srgbClr val="FF3300"/>
                </a:solidFill>
                <a:ea typeface="標楷體" pitchFamily="65" charset="-120"/>
              </a:rPr>
              <a:t>8706</a:t>
            </a:r>
            <a:endParaRPr lang="en-US" altLang="zh-TW" sz="1800">
              <a:solidFill>
                <a:srgbClr val="FF3300"/>
              </a:solidFill>
            </a:endParaRPr>
          </a:p>
          <a:p>
            <a:pPr>
              <a:spcBef>
                <a:spcPct val="20000"/>
              </a:spcBef>
            </a:pPr>
            <a:r>
              <a:rPr lang="en-US" altLang="zh-TW" sz="1800">
                <a:ea typeface="標楷體" pitchFamily="65" charset="-120"/>
              </a:rPr>
              <a:t>array[</a:t>
            </a:r>
            <a:r>
              <a:rPr lang="en-US" altLang="zh-TW" sz="1800">
                <a:solidFill>
                  <a:srgbClr val="FF3300"/>
                </a:solidFill>
                <a:ea typeface="標楷體" pitchFamily="65" charset="-120"/>
              </a:rPr>
              <a:t>4</a:t>
            </a:r>
            <a:r>
              <a:rPr lang="en-US" altLang="zh-TW" sz="1800">
                <a:ea typeface="標楷體" pitchFamily="65" charset="-120"/>
              </a:rPr>
              <a:t>] = </a:t>
            </a:r>
            <a:r>
              <a:rPr lang="en-US" altLang="zh-TW" sz="1800">
                <a:solidFill>
                  <a:srgbClr val="FF3300"/>
                </a:solidFill>
                <a:ea typeface="標楷體" pitchFamily="65" charset="-120"/>
              </a:rPr>
              <a:t>5</a:t>
            </a:r>
            <a:r>
              <a:rPr lang="en-US" altLang="zh-TW" sz="1800">
                <a:ea typeface="標楷體" pitchFamily="65" charset="-120"/>
              </a:rPr>
              <a:t>, </a:t>
            </a:r>
            <a:r>
              <a:rPr lang="zh-TW" altLang="en-US" sz="1800">
                <a:latin typeface="標楷體" pitchFamily="65" charset="-120"/>
                <a:ea typeface="標楷體" pitchFamily="65" charset="-120"/>
              </a:rPr>
              <a:t>陣列位址：</a:t>
            </a:r>
            <a:r>
              <a:rPr lang="en-US" altLang="zh-TW" sz="1800">
                <a:solidFill>
                  <a:srgbClr val="FF3300"/>
                </a:solidFill>
                <a:ea typeface="標楷體" pitchFamily="65" charset="-120"/>
              </a:rPr>
              <a:t>8708</a:t>
            </a:r>
            <a:endParaRPr lang="en-US" altLang="zh-TW" sz="1800">
              <a:solidFill>
                <a:srgbClr val="FF3300"/>
              </a:solidFill>
            </a:endParaRPr>
          </a:p>
          <a:p>
            <a:pPr>
              <a:spcBef>
                <a:spcPct val="20000"/>
              </a:spcBef>
            </a:pPr>
            <a:r>
              <a:rPr lang="en-US" altLang="zh-TW" sz="1800">
                <a:ea typeface="標楷體" pitchFamily="65" charset="-120"/>
              </a:rPr>
              <a:t>array[</a:t>
            </a:r>
            <a:r>
              <a:rPr lang="en-US" altLang="zh-TW" sz="1800">
                <a:solidFill>
                  <a:srgbClr val="FF3300"/>
                </a:solidFill>
                <a:ea typeface="標楷體" pitchFamily="65" charset="-120"/>
              </a:rPr>
              <a:t>5</a:t>
            </a:r>
            <a:r>
              <a:rPr lang="en-US" altLang="zh-TW" sz="1800">
                <a:ea typeface="標楷體" pitchFamily="65" charset="-120"/>
              </a:rPr>
              <a:t>] = </a:t>
            </a:r>
            <a:r>
              <a:rPr lang="en-US" altLang="zh-TW" sz="1800">
                <a:solidFill>
                  <a:srgbClr val="FF3300"/>
                </a:solidFill>
                <a:ea typeface="標楷體" pitchFamily="65" charset="-120"/>
              </a:rPr>
              <a:t>6</a:t>
            </a:r>
            <a:r>
              <a:rPr lang="en-US" altLang="zh-TW" sz="1800">
                <a:ea typeface="標楷體" pitchFamily="65" charset="-120"/>
              </a:rPr>
              <a:t>, </a:t>
            </a:r>
            <a:r>
              <a:rPr lang="zh-TW" altLang="en-US" sz="1800">
                <a:latin typeface="標楷體" pitchFamily="65" charset="-120"/>
                <a:ea typeface="標楷體" pitchFamily="65" charset="-120"/>
              </a:rPr>
              <a:t>陣列位址：</a:t>
            </a:r>
            <a:r>
              <a:rPr lang="en-US" altLang="zh-TW" sz="1800">
                <a:solidFill>
                  <a:srgbClr val="FF3300"/>
                </a:solidFill>
                <a:ea typeface="標楷體" pitchFamily="65" charset="-120"/>
              </a:rPr>
              <a:t>8710</a:t>
            </a:r>
            <a:endParaRPr lang="en-US" altLang="zh-TW" sz="1800">
              <a:solidFill>
                <a:srgbClr val="FF3300"/>
              </a:solidFill>
            </a:endParaRPr>
          </a:p>
          <a:p>
            <a:pPr>
              <a:spcBef>
                <a:spcPct val="20000"/>
              </a:spcBef>
            </a:pPr>
            <a:r>
              <a:rPr lang="en-US" altLang="zh-TW" sz="1800">
                <a:ea typeface="標楷體" pitchFamily="65" charset="-120"/>
              </a:rPr>
              <a:t>array[</a:t>
            </a:r>
            <a:r>
              <a:rPr lang="en-US" altLang="zh-TW" sz="1800">
                <a:solidFill>
                  <a:srgbClr val="FF3300"/>
                </a:solidFill>
                <a:ea typeface="標楷體" pitchFamily="65" charset="-120"/>
              </a:rPr>
              <a:t>6</a:t>
            </a:r>
            <a:r>
              <a:rPr lang="en-US" altLang="zh-TW" sz="1800">
                <a:ea typeface="標楷體" pitchFamily="65" charset="-120"/>
              </a:rPr>
              <a:t>] = </a:t>
            </a:r>
            <a:r>
              <a:rPr lang="en-US" altLang="zh-TW" sz="1800">
                <a:solidFill>
                  <a:srgbClr val="FF3300"/>
                </a:solidFill>
                <a:ea typeface="標楷體" pitchFamily="65" charset="-120"/>
              </a:rPr>
              <a:t>7</a:t>
            </a:r>
            <a:r>
              <a:rPr lang="en-US" altLang="zh-TW" sz="1800">
                <a:ea typeface="標楷體" pitchFamily="65" charset="-120"/>
              </a:rPr>
              <a:t>, </a:t>
            </a:r>
            <a:r>
              <a:rPr lang="zh-TW" altLang="en-US" sz="1800">
                <a:latin typeface="標楷體" pitchFamily="65" charset="-120"/>
                <a:ea typeface="標楷體" pitchFamily="65" charset="-120"/>
              </a:rPr>
              <a:t>陣列位址：</a:t>
            </a:r>
            <a:r>
              <a:rPr lang="en-US" altLang="zh-TW" sz="1800">
                <a:solidFill>
                  <a:srgbClr val="FF3300"/>
                </a:solidFill>
                <a:ea typeface="標楷體" pitchFamily="65" charset="-120"/>
              </a:rPr>
              <a:t>8712</a:t>
            </a:r>
            <a:endParaRPr lang="en-US" altLang="zh-TW" sz="1800">
              <a:solidFill>
                <a:srgbClr val="FF3300"/>
              </a:solidFill>
            </a:endParaRPr>
          </a:p>
          <a:p>
            <a:pPr>
              <a:spcBef>
                <a:spcPct val="20000"/>
              </a:spcBef>
            </a:pPr>
            <a:r>
              <a:rPr lang="en-US" altLang="zh-TW" sz="1800">
                <a:ea typeface="標楷體" pitchFamily="65" charset="-120"/>
              </a:rPr>
              <a:t>array[</a:t>
            </a:r>
            <a:r>
              <a:rPr lang="en-US" altLang="zh-TW" sz="1800">
                <a:solidFill>
                  <a:srgbClr val="FF3300"/>
                </a:solidFill>
                <a:ea typeface="標楷體" pitchFamily="65" charset="-120"/>
              </a:rPr>
              <a:t>7</a:t>
            </a:r>
            <a:r>
              <a:rPr lang="en-US" altLang="zh-TW" sz="1800">
                <a:ea typeface="標楷體" pitchFamily="65" charset="-120"/>
              </a:rPr>
              <a:t>] = </a:t>
            </a:r>
            <a:r>
              <a:rPr lang="en-US" altLang="zh-TW" sz="1800">
                <a:solidFill>
                  <a:srgbClr val="FF3300"/>
                </a:solidFill>
                <a:ea typeface="標楷體" pitchFamily="65" charset="-120"/>
              </a:rPr>
              <a:t>8</a:t>
            </a:r>
            <a:r>
              <a:rPr lang="en-US" altLang="zh-TW" sz="1800">
                <a:ea typeface="標楷體" pitchFamily="65" charset="-120"/>
              </a:rPr>
              <a:t>, </a:t>
            </a:r>
            <a:r>
              <a:rPr lang="zh-TW" altLang="en-US" sz="1800">
                <a:latin typeface="標楷體" pitchFamily="65" charset="-120"/>
                <a:ea typeface="標楷體" pitchFamily="65" charset="-120"/>
              </a:rPr>
              <a:t>陣列位址：</a:t>
            </a:r>
            <a:r>
              <a:rPr lang="en-US" altLang="zh-TW" sz="1800">
                <a:solidFill>
                  <a:srgbClr val="FF3300"/>
                </a:solidFill>
                <a:ea typeface="標楷體" pitchFamily="65" charset="-120"/>
              </a:rPr>
              <a:t>8714</a:t>
            </a:r>
          </a:p>
        </p:txBody>
      </p:sp>
      <p:sp>
        <p:nvSpPr>
          <p:cNvPr id="249868" name="Text Box 12"/>
          <p:cNvSpPr txBox="1">
            <a:spLocks noChangeArrowheads="1"/>
          </p:cNvSpPr>
          <p:nvPr/>
        </p:nvSpPr>
        <p:spPr bwMode="auto">
          <a:xfrm>
            <a:off x="539750" y="4437063"/>
            <a:ext cx="7924800" cy="2222500"/>
          </a:xfrm>
          <a:prstGeom prst="rect">
            <a:avLst/>
          </a:prstGeom>
          <a:noFill/>
          <a:ln w="9525">
            <a:noFill/>
            <a:miter lim="800000"/>
            <a:headEnd/>
            <a:tailEnd/>
          </a:ln>
          <a:effectLst/>
        </p:spPr>
        <p:txBody>
          <a:bodyPr>
            <a:spAutoFit/>
          </a:bodyPr>
          <a:lstStyle/>
          <a:p>
            <a:pPr>
              <a:spcBef>
                <a:spcPct val="20000"/>
              </a:spcBef>
            </a:pPr>
            <a:r>
              <a:rPr lang="en-US" altLang="zh-TW" sz="2000">
                <a:latin typeface="Courier New" pitchFamily="49" charset="0"/>
                <a:ea typeface="標楷體" pitchFamily="65" charset="-120"/>
              </a:rPr>
              <a:t>10 </a:t>
            </a:r>
            <a:r>
              <a:rPr lang="en-US" altLang="zh-TW" sz="2000">
                <a:solidFill>
                  <a:srgbClr val="FF3300"/>
                </a:solidFill>
                <a:latin typeface="Courier New" pitchFamily="49" charset="0"/>
                <a:ea typeface="標楷體" pitchFamily="65" charset="-120"/>
              </a:rPr>
              <a:t>void </a:t>
            </a:r>
            <a:r>
              <a:rPr lang="en-US" altLang="zh-TW" sz="2000">
                <a:solidFill>
                  <a:srgbClr val="5F5F5F"/>
                </a:solidFill>
                <a:latin typeface="Courier New" pitchFamily="49" charset="0"/>
                <a:ea typeface="標楷體" pitchFamily="65" charset="-120"/>
              </a:rPr>
              <a:t>print</a:t>
            </a:r>
            <a:r>
              <a:rPr lang="en-US" altLang="zh-TW" sz="2000">
                <a:solidFill>
                  <a:srgbClr val="FF3300"/>
                </a:solidFill>
                <a:latin typeface="Courier New" pitchFamily="49" charset="0"/>
                <a:ea typeface="標楷體" pitchFamily="65" charset="-120"/>
              </a:rPr>
              <a:t> (int array[])</a:t>
            </a:r>
            <a:r>
              <a:rPr lang="en-US" altLang="zh-TW" sz="2000">
                <a:latin typeface="Courier New" pitchFamily="49" charset="0"/>
                <a:ea typeface="標楷體" pitchFamily="65" charset="-120"/>
              </a:rPr>
              <a:t>{</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11   int i;</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12   for(i=0; i&lt;8; i++) </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13      printf ("array[</a:t>
            </a:r>
            <a:r>
              <a:rPr lang="en-US" altLang="zh-TW" sz="2000">
                <a:solidFill>
                  <a:srgbClr val="FF3300"/>
                </a:solidFill>
                <a:latin typeface="Courier New" pitchFamily="49" charset="0"/>
                <a:ea typeface="標楷體" pitchFamily="65" charset="-120"/>
              </a:rPr>
              <a:t>%i</a:t>
            </a:r>
            <a:r>
              <a:rPr lang="en-US" altLang="zh-TW" sz="2000">
                <a:latin typeface="Courier New" pitchFamily="49" charset="0"/>
                <a:ea typeface="標楷體" pitchFamily="65" charset="-120"/>
              </a:rPr>
              <a:t>] = </a:t>
            </a:r>
            <a:r>
              <a:rPr lang="en-US" altLang="zh-TW" sz="2000">
                <a:solidFill>
                  <a:srgbClr val="FF3300"/>
                </a:solidFill>
                <a:latin typeface="Courier New" pitchFamily="49" charset="0"/>
                <a:ea typeface="標楷體" pitchFamily="65" charset="-120"/>
              </a:rPr>
              <a:t>%i</a:t>
            </a:r>
            <a:r>
              <a:rPr lang="en-US" altLang="zh-TW" sz="2000">
                <a:latin typeface="Courier New" pitchFamily="49" charset="0"/>
                <a:ea typeface="標楷體" pitchFamily="65" charset="-120"/>
              </a:rPr>
              <a:t>, </a:t>
            </a:r>
            <a:r>
              <a:rPr lang="zh-TW" altLang="en-US" sz="2000">
                <a:latin typeface="Courier New" pitchFamily="49" charset="0"/>
                <a:ea typeface="標楷體" pitchFamily="65" charset="-120"/>
              </a:rPr>
              <a:t>陣列位址：</a:t>
            </a:r>
            <a:r>
              <a:rPr lang="en-US" altLang="zh-TW" sz="2000">
                <a:solidFill>
                  <a:srgbClr val="FF3300"/>
                </a:solidFill>
                <a:latin typeface="Courier New" pitchFamily="49" charset="0"/>
                <a:ea typeface="標楷體" pitchFamily="65" charset="-120"/>
              </a:rPr>
              <a:t>%i</a:t>
            </a:r>
            <a:r>
              <a:rPr lang="en-US" altLang="zh-TW" sz="2000">
                <a:latin typeface="Courier New" pitchFamily="49" charset="0"/>
                <a:ea typeface="標楷體" pitchFamily="65" charset="-120"/>
              </a:rPr>
              <a:t>\n",</a:t>
            </a:r>
          </a:p>
          <a:p>
            <a:pPr>
              <a:spcBef>
                <a:spcPct val="20000"/>
              </a:spcBef>
            </a:pPr>
            <a:r>
              <a:rPr lang="en-US" altLang="zh-TW" sz="2000">
                <a:solidFill>
                  <a:srgbClr val="FF3300"/>
                </a:solidFill>
                <a:latin typeface="Courier New" pitchFamily="49" charset="0"/>
                <a:ea typeface="標楷體" pitchFamily="65" charset="-120"/>
              </a:rPr>
              <a:t>		i, </a:t>
            </a:r>
            <a:r>
              <a:rPr lang="en-US" altLang="zh-TW" sz="2000" u="sng">
                <a:solidFill>
                  <a:srgbClr val="FF3300"/>
                </a:solidFill>
                <a:latin typeface="Courier New" pitchFamily="49" charset="0"/>
                <a:ea typeface="標楷體" pitchFamily="65" charset="-120"/>
              </a:rPr>
              <a:t>array[i]</a:t>
            </a:r>
            <a:r>
              <a:rPr lang="en-US" altLang="zh-TW" sz="2000">
                <a:solidFill>
                  <a:srgbClr val="FF3300"/>
                </a:solidFill>
                <a:latin typeface="Courier New" pitchFamily="49" charset="0"/>
                <a:ea typeface="標楷體" pitchFamily="65" charset="-120"/>
              </a:rPr>
              <a:t>,</a:t>
            </a:r>
            <a:r>
              <a:rPr lang="en-US" altLang="zh-TW" sz="2000">
                <a:latin typeface="Courier New" pitchFamily="49" charset="0"/>
                <a:ea typeface="標楷體" pitchFamily="65" charset="-120"/>
              </a:rPr>
              <a:t> </a:t>
            </a:r>
            <a:r>
              <a:rPr lang="en-US" altLang="zh-TW" sz="2000" u="sng">
                <a:solidFill>
                  <a:srgbClr val="FF3300"/>
                </a:solidFill>
                <a:latin typeface="Courier New" pitchFamily="49" charset="0"/>
                <a:ea typeface="標楷體" pitchFamily="65" charset="-120"/>
              </a:rPr>
              <a:t>&amp;array[i]</a:t>
            </a:r>
            <a:r>
              <a:rPr lang="en-US" altLang="zh-TW" sz="2000">
                <a:latin typeface="Courier New" pitchFamily="49" charset="0"/>
                <a:ea typeface="標楷體" pitchFamily="65" charset="-120"/>
              </a:rPr>
              <a:t>);  </a:t>
            </a:r>
          </a:p>
          <a:p>
            <a:pPr>
              <a:spcBef>
                <a:spcPct val="20000"/>
              </a:spcBef>
            </a:pPr>
            <a:r>
              <a:rPr lang="en-US" altLang="zh-TW" sz="2000">
                <a:latin typeface="Courier New" pitchFamily="49" charset="0"/>
                <a:ea typeface="標楷體" pitchFamily="65" charset="-120"/>
              </a:rPr>
              <a:t>14 }</a:t>
            </a:r>
          </a:p>
        </p:txBody>
      </p:sp>
      <p:sp>
        <p:nvSpPr>
          <p:cNvPr id="249869" name="Text Box 13"/>
          <p:cNvSpPr txBox="1">
            <a:spLocks noChangeArrowheads="1"/>
          </p:cNvSpPr>
          <p:nvPr/>
        </p:nvSpPr>
        <p:spPr bwMode="auto">
          <a:xfrm>
            <a:off x="611188" y="2636838"/>
            <a:ext cx="5040312" cy="1501775"/>
          </a:xfrm>
          <a:prstGeom prst="rect">
            <a:avLst/>
          </a:prstGeom>
          <a:noFill/>
          <a:ln w="9525">
            <a:solidFill>
              <a:srgbClr val="FF0000"/>
            </a:solidFill>
            <a:miter lim="800000"/>
            <a:headEnd/>
            <a:tailEnd/>
          </a:ln>
          <a:effectLst/>
        </p:spPr>
        <p:txBody>
          <a:bodyPr>
            <a:spAutoFit/>
          </a:bodyPr>
          <a:lstStyle/>
          <a:p>
            <a:pPr>
              <a:spcBef>
                <a:spcPct val="20000"/>
              </a:spcBef>
            </a:pPr>
            <a:r>
              <a:rPr lang="en-US" altLang="zh-TW" sz="2000">
                <a:latin typeface="Courier New" pitchFamily="49" charset="0"/>
                <a:ea typeface="標楷體" pitchFamily="65" charset="-120"/>
              </a:rPr>
              <a:t>3 main(){ </a:t>
            </a:r>
          </a:p>
          <a:p>
            <a:pPr>
              <a:spcBef>
                <a:spcPct val="20000"/>
              </a:spcBef>
            </a:pPr>
            <a:r>
              <a:rPr lang="en-US" altLang="zh-TW" sz="2000">
                <a:latin typeface="Courier New" pitchFamily="49" charset="0"/>
                <a:ea typeface="標楷體" pitchFamily="65" charset="-120"/>
              </a:rPr>
              <a:t>4   int a[8]={1,2,3,4,5,6,7,8};</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5   </a:t>
            </a:r>
            <a:r>
              <a:rPr lang="en-US" altLang="zh-TW" sz="2000">
                <a:solidFill>
                  <a:srgbClr val="FF3300"/>
                </a:solidFill>
                <a:latin typeface="Courier New" pitchFamily="49" charset="0"/>
                <a:ea typeface="標楷體" pitchFamily="65" charset="-120"/>
              </a:rPr>
              <a:t>print(a);	</a:t>
            </a:r>
            <a:r>
              <a:rPr lang="en-US" altLang="zh-TW" sz="2000">
                <a:latin typeface="Courier New" pitchFamily="49" charset="0"/>
                <a:ea typeface="標楷體" pitchFamily="65" charset="-120"/>
              </a:rPr>
              <a:t>/*</a:t>
            </a:r>
            <a:r>
              <a:rPr lang="zh-TW" altLang="en-US" sz="2000">
                <a:latin typeface="Courier New" pitchFamily="49" charset="0"/>
                <a:ea typeface="標楷體" pitchFamily="65" charset="-120"/>
              </a:rPr>
              <a:t>呼叫副程式 *</a:t>
            </a:r>
            <a:r>
              <a:rPr lang="en-US" altLang="zh-TW" sz="2000">
                <a:latin typeface="Courier New" pitchFamily="49" charset="0"/>
                <a:ea typeface="標楷體" pitchFamily="65" charset="-120"/>
              </a:rPr>
              <a:t>/ </a:t>
            </a:r>
          </a:p>
          <a:p>
            <a:pPr>
              <a:spcBef>
                <a:spcPct val="20000"/>
              </a:spcBef>
            </a:pPr>
            <a:r>
              <a:rPr lang="en-US" altLang="zh-TW" sz="2000">
                <a:latin typeface="Courier New" pitchFamily="49" charset="0"/>
                <a:ea typeface="標楷體" pitchFamily="65" charset="-120"/>
              </a:rPr>
              <a:t>6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9869"/>
                                        </p:tgtEl>
                                        <p:attrNameLst>
                                          <p:attrName>style.visibility</p:attrName>
                                        </p:attrNameLst>
                                      </p:cBhvr>
                                      <p:to>
                                        <p:strVal val="visible"/>
                                      </p:to>
                                    </p:set>
                                    <p:anim calcmode="lin" valueType="num">
                                      <p:cBhvr>
                                        <p:cTn id="7" dur="500" fill="hold"/>
                                        <p:tgtEl>
                                          <p:spTgt spid="249869"/>
                                        </p:tgtEl>
                                        <p:attrNameLst>
                                          <p:attrName>ppt_w</p:attrName>
                                        </p:attrNameLst>
                                      </p:cBhvr>
                                      <p:tavLst>
                                        <p:tav tm="0">
                                          <p:val>
                                            <p:fltVal val="0"/>
                                          </p:val>
                                        </p:tav>
                                        <p:tav tm="100000">
                                          <p:val>
                                            <p:strVal val="#ppt_w"/>
                                          </p:val>
                                        </p:tav>
                                      </p:tavLst>
                                    </p:anim>
                                    <p:anim calcmode="lin" valueType="num">
                                      <p:cBhvr>
                                        <p:cTn id="8" dur="500" fill="hold"/>
                                        <p:tgtEl>
                                          <p:spTgt spid="24986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9868"/>
                                        </p:tgtEl>
                                        <p:attrNameLst>
                                          <p:attrName>style.visibility</p:attrName>
                                        </p:attrNameLst>
                                      </p:cBhvr>
                                      <p:to>
                                        <p:strVal val="visible"/>
                                      </p:to>
                                    </p:set>
                                    <p:anim calcmode="lin" valueType="num">
                                      <p:cBhvr>
                                        <p:cTn id="13" dur="500" fill="hold"/>
                                        <p:tgtEl>
                                          <p:spTgt spid="249868"/>
                                        </p:tgtEl>
                                        <p:attrNameLst>
                                          <p:attrName>ppt_w</p:attrName>
                                        </p:attrNameLst>
                                      </p:cBhvr>
                                      <p:tavLst>
                                        <p:tav tm="0">
                                          <p:val>
                                            <p:fltVal val="0"/>
                                          </p:val>
                                        </p:tav>
                                        <p:tav tm="100000">
                                          <p:val>
                                            <p:strVal val="#ppt_w"/>
                                          </p:val>
                                        </p:tav>
                                      </p:tavLst>
                                    </p:anim>
                                    <p:anim calcmode="lin" valueType="num">
                                      <p:cBhvr>
                                        <p:cTn id="14" dur="500" fill="hold"/>
                                        <p:tgtEl>
                                          <p:spTgt spid="249868"/>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249866"/>
                                        </p:tgtEl>
                                        <p:attrNameLst>
                                          <p:attrName>style.visibility</p:attrName>
                                        </p:attrNameLst>
                                      </p:cBhvr>
                                      <p:to>
                                        <p:strVal val="visible"/>
                                      </p:to>
                                    </p:set>
                                    <p:animEffect transition="in" filter="wipe(up)">
                                      <p:cBhvr>
                                        <p:cTn id="18" dur="500"/>
                                        <p:tgtEl>
                                          <p:spTgt spid="249866"/>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49862"/>
                                        </p:tgtEl>
                                        <p:attrNameLst>
                                          <p:attrName>style.visibility</p:attrName>
                                        </p:attrNameLst>
                                      </p:cBhvr>
                                      <p:to>
                                        <p:strVal val="visible"/>
                                      </p:to>
                                    </p:set>
                                    <p:anim calcmode="lin" valueType="num">
                                      <p:cBhvr>
                                        <p:cTn id="23" dur="500" fill="hold"/>
                                        <p:tgtEl>
                                          <p:spTgt spid="249862"/>
                                        </p:tgtEl>
                                        <p:attrNameLst>
                                          <p:attrName>ppt_w</p:attrName>
                                        </p:attrNameLst>
                                      </p:cBhvr>
                                      <p:tavLst>
                                        <p:tav tm="0">
                                          <p:val>
                                            <p:fltVal val="0"/>
                                          </p:val>
                                        </p:tav>
                                        <p:tav tm="100000">
                                          <p:val>
                                            <p:strVal val="#ppt_w"/>
                                          </p:val>
                                        </p:tav>
                                      </p:tavLst>
                                    </p:anim>
                                    <p:anim calcmode="lin" valueType="num">
                                      <p:cBhvr>
                                        <p:cTn id="24" dur="500" fill="hold"/>
                                        <p:tgtEl>
                                          <p:spTgt spid="2498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6" grpId="0" animBg="1"/>
      <p:bldP spid="249862" grpId="0" animBg="1"/>
      <p:bldP spid="249868" grpId="0"/>
      <p:bldP spid="249869" grpId="0" animBg="1"/>
    </p:bld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B7E75762-9CFA-42E3-900E-49EF82845C42}" type="slidenum">
              <a:rPr lang="en-US" altLang="zh-TW"/>
              <a:pPr/>
              <a:t>179</a:t>
            </a:fld>
            <a:endParaRPr lang="en-US" altLang="zh-TW"/>
          </a:p>
        </p:txBody>
      </p:sp>
      <p:sp>
        <p:nvSpPr>
          <p:cNvPr id="251906" name="Rectangle 2"/>
          <p:cNvSpPr>
            <a:spLocks noGrp="1" noChangeArrowheads="1"/>
          </p:cNvSpPr>
          <p:nvPr>
            <p:ph type="title"/>
          </p:nvPr>
        </p:nvSpPr>
        <p:spPr>
          <a:xfrm>
            <a:off x="838200" y="762000"/>
            <a:ext cx="7620000" cy="990600"/>
          </a:xfrm>
        </p:spPr>
        <p:txBody>
          <a:bodyPr/>
          <a:lstStyle/>
          <a:p>
            <a:r>
              <a:rPr lang="en-US" altLang="zh-TW" sz="3600"/>
              <a:t>8-5 </a:t>
            </a:r>
            <a:r>
              <a:rPr lang="zh-TW" altLang="en-US" sz="3600">
                <a:solidFill>
                  <a:srgbClr val="FF3300"/>
                </a:solidFill>
                <a:latin typeface="標楷體" pitchFamily="65" charset="-120"/>
              </a:rPr>
              <a:t>字元陣列</a:t>
            </a:r>
            <a:r>
              <a:rPr lang="zh-TW" altLang="en-US" sz="3600">
                <a:latin typeface="標楷體" pitchFamily="65" charset="-120"/>
              </a:rPr>
              <a:t>表示法</a:t>
            </a:r>
            <a:endParaRPr lang="zh-TW" altLang="en-US">
              <a:ea typeface="新細明體" pitchFamily="18" charset="-120"/>
            </a:endParaRPr>
          </a:p>
        </p:txBody>
      </p:sp>
      <p:sp>
        <p:nvSpPr>
          <p:cNvPr id="251907" name="Rectangle 3"/>
          <p:cNvSpPr>
            <a:spLocks noGrp="1" noChangeArrowheads="1"/>
          </p:cNvSpPr>
          <p:nvPr>
            <p:ph type="body" idx="1"/>
          </p:nvPr>
        </p:nvSpPr>
        <p:spPr/>
        <p:txBody>
          <a:bodyPr/>
          <a:lstStyle/>
          <a:p>
            <a:pPr algn="just"/>
            <a:r>
              <a:rPr lang="zh-TW" altLang="en-US" sz="2800">
                <a:latin typeface="標楷體" pitchFamily="65" charset="-120"/>
              </a:rPr>
              <a:t>字元陣列</a:t>
            </a:r>
          </a:p>
          <a:p>
            <a:pPr lvl="1" algn="just"/>
            <a:r>
              <a:rPr lang="zh-TW" altLang="en-US" sz="2400">
                <a:latin typeface="標楷體" pitchFamily="65" charset="-120"/>
              </a:rPr>
              <a:t>所有的資料型態都是以</a:t>
            </a:r>
            <a:r>
              <a:rPr lang="en-US" altLang="zh-TW" sz="2400"/>
              <a:t>char(</a:t>
            </a:r>
            <a:r>
              <a:rPr lang="zh-TW" altLang="en-US" sz="2400">
                <a:latin typeface="標楷體" pitchFamily="65" charset="-120"/>
              </a:rPr>
              <a:t>字元</a:t>
            </a:r>
            <a:r>
              <a:rPr lang="en-US" altLang="zh-TW" sz="2400"/>
              <a:t>)</a:t>
            </a:r>
            <a:r>
              <a:rPr lang="zh-TW" altLang="en-US" sz="2400">
                <a:latin typeface="標楷體" pitchFamily="65" charset="-120"/>
              </a:rPr>
              <a:t>組成</a:t>
            </a:r>
          </a:p>
          <a:p>
            <a:pPr algn="just"/>
            <a:r>
              <a:rPr lang="zh-TW" altLang="en-US" sz="2800">
                <a:latin typeface="標楷體" pitchFamily="65" charset="-120"/>
              </a:rPr>
              <a:t>範例</a:t>
            </a:r>
            <a:endParaRPr lang="zh-TW" altLang="en-US" sz="2000">
              <a:latin typeface="Courier New" pitchFamily="49" charset="0"/>
              <a:ea typeface="新細明體" pitchFamily="18" charset="-120"/>
            </a:endParaRPr>
          </a:p>
          <a:p>
            <a:pPr lvl="1" algn="just"/>
            <a:r>
              <a:rPr lang="en-US" altLang="zh-TW" sz="2000">
                <a:latin typeface="Courier New" pitchFamily="49" charset="0"/>
              </a:rPr>
              <a:t>char a[] = </a:t>
            </a:r>
            <a:r>
              <a:rPr lang="en-US" altLang="zh-TW" sz="2000">
                <a:latin typeface="Courier New" pitchFamily="49" charset="0"/>
                <a:ea typeface="細明體" pitchFamily="49" charset="-120"/>
              </a:rPr>
              <a:t>{'s','t','r','i','n','g'}</a:t>
            </a:r>
            <a:r>
              <a:rPr lang="en-US" altLang="zh-TW" sz="2000">
                <a:latin typeface="Courier New" pitchFamily="49" charset="0"/>
              </a:rPr>
              <a:t>;</a:t>
            </a:r>
          </a:p>
          <a:p>
            <a:pPr lvl="1" algn="just"/>
            <a:r>
              <a:rPr lang="en-US" altLang="zh-TW" sz="2000">
                <a:latin typeface="Courier New" pitchFamily="49" charset="0"/>
              </a:rPr>
              <a:t>char a[] = </a:t>
            </a:r>
            <a:r>
              <a:rPr lang="en-US" altLang="zh-TW" sz="2000">
                <a:latin typeface="Courier New" pitchFamily="49" charset="0"/>
                <a:ea typeface="細明體" pitchFamily="49" charset="-120"/>
              </a:rPr>
              <a:t>"string"</a:t>
            </a:r>
            <a:r>
              <a:rPr lang="en-US" altLang="zh-TW" sz="2000">
                <a:latin typeface="Courier New" pitchFamily="49" charset="0"/>
              </a:rPr>
              <a:t>;	// </a:t>
            </a:r>
            <a:r>
              <a:rPr lang="zh-TW" altLang="en-US" sz="2000">
                <a:latin typeface="Courier New" pitchFamily="49" charset="0"/>
              </a:rPr>
              <a:t>同上</a:t>
            </a:r>
            <a:endParaRPr lang="zh-TW" altLang="en-US" sz="1800">
              <a:latin typeface="Courier New" pitchFamily="49"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45243FCC-67B4-40A6-BA24-5BC06F06F136}" type="slidenum">
              <a:rPr lang="en-US" altLang="zh-TW"/>
              <a:pPr/>
              <a:t>18</a:t>
            </a:fld>
            <a:endParaRPr lang="en-US" altLang="zh-TW"/>
          </a:p>
        </p:txBody>
      </p:sp>
      <p:sp>
        <p:nvSpPr>
          <p:cNvPr id="45063" name="Rectangle 7"/>
          <p:cNvSpPr>
            <a:spLocks noGrp="1" noChangeArrowheads="1"/>
          </p:cNvSpPr>
          <p:nvPr>
            <p:ph type="title"/>
          </p:nvPr>
        </p:nvSpPr>
        <p:spPr/>
        <p:txBody>
          <a:bodyPr/>
          <a:lstStyle/>
          <a:p>
            <a:r>
              <a:rPr lang="zh-TW" altLang="en-US" sz="3800"/>
              <a:t>第二章 </a:t>
            </a:r>
            <a:r>
              <a:rPr lang="en-US" altLang="zh-TW" sz="3800"/>
              <a:t>C</a:t>
            </a:r>
            <a:r>
              <a:rPr lang="zh-TW" altLang="en-US" sz="3800"/>
              <a:t>語言的基本資料型態</a:t>
            </a:r>
          </a:p>
        </p:txBody>
      </p:sp>
      <p:sp>
        <p:nvSpPr>
          <p:cNvPr id="45064" name="Rectangle 8"/>
          <p:cNvSpPr>
            <a:spLocks noGrp="1" noChangeArrowheads="1"/>
          </p:cNvSpPr>
          <p:nvPr>
            <p:ph type="body" idx="1"/>
          </p:nvPr>
        </p:nvSpPr>
        <p:spPr/>
        <p:txBody>
          <a:bodyPr/>
          <a:lstStyle/>
          <a:p>
            <a:r>
              <a:rPr lang="en-US" altLang="zh-TW">
                <a:latin typeface="Verdana" pitchFamily="34" charset="0"/>
              </a:rPr>
              <a:t>2-1 </a:t>
            </a:r>
            <a:r>
              <a:rPr lang="zh-TW" altLang="en-US">
                <a:solidFill>
                  <a:srgbClr val="FF3300"/>
                </a:solidFill>
                <a:latin typeface="Verdana" pitchFamily="34" charset="0"/>
              </a:rPr>
              <a:t>常數	</a:t>
            </a:r>
            <a:r>
              <a:rPr lang="en-US" altLang="zh-TW">
                <a:solidFill>
                  <a:srgbClr val="FF3300"/>
                </a:solidFill>
                <a:latin typeface="Verdana" pitchFamily="34" charset="0"/>
              </a:rPr>
              <a:t>const </a:t>
            </a:r>
            <a:r>
              <a:rPr lang="en-US" altLang="zh-TW">
                <a:latin typeface="Verdana" pitchFamily="34" charset="0"/>
              </a:rPr>
              <a:t>float</a:t>
            </a:r>
            <a:r>
              <a:rPr lang="en-US" altLang="zh-TW">
                <a:solidFill>
                  <a:srgbClr val="FF3300"/>
                </a:solidFill>
                <a:latin typeface="Verdana" pitchFamily="34" charset="0"/>
              </a:rPr>
              <a:t> PI</a:t>
            </a:r>
            <a:r>
              <a:rPr lang="en-US" altLang="zh-TW">
                <a:latin typeface="Verdana" pitchFamily="34" charset="0"/>
              </a:rPr>
              <a:t>=3.14;</a:t>
            </a:r>
          </a:p>
          <a:p>
            <a:r>
              <a:rPr lang="en-US" altLang="zh-TW">
                <a:latin typeface="Verdana" pitchFamily="34" charset="0"/>
              </a:rPr>
              <a:t>2-2 </a:t>
            </a:r>
            <a:r>
              <a:rPr lang="zh-TW" altLang="en-US">
                <a:solidFill>
                  <a:srgbClr val="FF3300"/>
                </a:solidFill>
                <a:latin typeface="Verdana" pitchFamily="34" charset="0"/>
              </a:rPr>
              <a:t>變數	</a:t>
            </a:r>
            <a:r>
              <a:rPr lang="en-US" altLang="zh-TW">
                <a:latin typeface="Verdana" pitchFamily="34" charset="0"/>
              </a:rPr>
              <a:t>float </a:t>
            </a:r>
            <a:r>
              <a:rPr lang="en-US" altLang="zh-TW">
                <a:solidFill>
                  <a:srgbClr val="FF3300"/>
                </a:solidFill>
                <a:latin typeface="Verdana" pitchFamily="34" charset="0"/>
              </a:rPr>
              <a:t>radius</a:t>
            </a:r>
            <a:r>
              <a:rPr lang="en-US" altLang="zh-TW">
                <a:latin typeface="Verdana" pitchFamily="34" charset="0"/>
              </a:rPr>
              <a:t>=10;</a:t>
            </a:r>
          </a:p>
          <a:p>
            <a:r>
              <a:rPr lang="en-US" altLang="zh-TW">
                <a:latin typeface="Verdana" pitchFamily="34" charset="0"/>
              </a:rPr>
              <a:t>2-3 </a:t>
            </a:r>
            <a:r>
              <a:rPr lang="zh-TW" altLang="en-US">
                <a:latin typeface="Verdana" pitchFamily="34" charset="0"/>
              </a:rPr>
              <a:t>資料型態</a:t>
            </a:r>
          </a:p>
        </p:txBody>
      </p:sp>
      <p:sp>
        <p:nvSpPr>
          <p:cNvPr id="45066"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52B4B1D-7B3B-4581-B206-7924B61ACA79}" type="slidenum">
              <a:rPr lang="en-US" altLang="zh-TW"/>
              <a:pPr/>
              <a:t>180</a:t>
            </a:fld>
            <a:endParaRPr lang="en-US" altLang="zh-TW"/>
          </a:p>
        </p:txBody>
      </p:sp>
      <p:sp>
        <p:nvSpPr>
          <p:cNvPr id="253954" name="Rectangle 2"/>
          <p:cNvSpPr>
            <a:spLocks noGrp="1" noChangeArrowheads="1"/>
          </p:cNvSpPr>
          <p:nvPr>
            <p:ph type="title"/>
          </p:nvPr>
        </p:nvSpPr>
        <p:spPr/>
        <p:txBody>
          <a:bodyPr/>
          <a:lstStyle/>
          <a:p>
            <a:r>
              <a:rPr lang="zh-TW" altLang="en-US"/>
              <a:t>第九章 </a:t>
            </a:r>
            <a:r>
              <a:rPr lang="zh-TW" altLang="en-US">
                <a:solidFill>
                  <a:srgbClr val="FF3300"/>
                </a:solidFill>
              </a:rPr>
              <a:t>字串</a:t>
            </a:r>
            <a:r>
              <a:rPr lang="en-US" altLang="zh-TW">
                <a:solidFill>
                  <a:srgbClr val="FF3300"/>
                </a:solidFill>
              </a:rPr>
              <a:t>String</a:t>
            </a:r>
          </a:p>
        </p:txBody>
      </p:sp>
      <p:sp>
        <p:nvSpPr>
          <p:cNvPr id="253955" name="Rectangle 3"/>
          <p:cNvSpPr>
            <a:spLocks noGrp="1" noChangeArrowheads="1"/>
          </p:cNvSpPr>
          <p:nvPr>
            <p:ph type="body" idx="1"/>
          </p:nvPr>
        </p:nvSpPr>
        <p:spPr>
          <a:xfrm>
            <a:off x="914400" y="1844675"/>
            <a:ext cx="7543800" cy="4248150"/>
          </a:xfrm>
        </p:spPr>
        <p:txBody>
          <a:bodyPr/>
          <a:lstStyle/>
          <a:p>
            <a:pPr>
              <a:buFontTx/>
              <a:buNone/>
            </a:pPr>
            <a:r>
              <a:rPr lang="en-US" altLang="zh-TW"/>
              <a:t>9-1 </a:t>
            </a:r>
            <a:r>
              <a:rPr lang="zh-TW" altLang="en-US"/>
              <a:t>字串的基本架構</a:t>
            </a:r>
          </a:p>
          <a:p>
            <a:pPr>
              <a:buFontTx/>
              <a:buNone/>
            </a:pPr>
            <a:r>
              <a:rPr lang="en-US" altLang="zh-TW"/>
              <a:t>9-2 </a:t>
            </a:r>
            <a:r>
              <a:rPr lang="zh-TW" altLang="en-US"/>
              <a:t>字串的輸入及輸出</a:t>
            </a:r>
          </a:p>
          <a:p>
            <a:pPr>
              <a:buFontTx/>
              <a:buNone/>
            </a:pPr>
            <a:r>
              <a:rPr lang="en-US" altLang="zh-TW"/>
              <a:t>9-3 </a:t>
            </a:r>
            <a:r>
              <a:rPr lang="zh-TW" altLang="en-US"/>
              <a:t>字串的函數</a:t>
            </a: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8DD2486D-88B1-4D5F-ABAD-E21C430EE3C2}" type="slidenum">
              <a:rPr lang="en-US" altLang="zh-TW"/>
              <a:pPr/>
              <a:t>181</a:t>
            </a:fld>
            <a:endParaRPr lang="en-US" altLang="zh-TW"/>
          </a:p>
        </p:txBody>
      </p:sp>
      <p:sp>
        <p:nvSpPr>
          <p:cNvPr id="254978" name="Rectangle 2"/>
          <p:cNvSpPr>
            <a:spLocks noGrp="1" noChangeArrowheads="1"/>
          </p:cNvSpPr>
          <p:nvPr>
            <p:ph type="title"/>
          </p:nvPr>
        </p:nvSpPr>
        <p:spPr/>
        <p:txBody>
          <a:bodyPr/>
          <a:lstStyle/>
          <a:p>
            <a:r>
              <a:rPr lang="en-US" altLang="zh-TW" sz="3600"/>
              <a:t>9-1-1</a:t>
            </a:r>
            <a:r>
              <a:rPr lang="zh-TW" altLang="en-US" sz="3600"/>
              <a:t>字串</a:t>
            </a:r>
            <a:r>
              <a:rPr lang="en-US" altLang="zh-TW" sz="3600"/>
              <a:t>String </a:t>
            </a:r>
            <a:r>
              <a:rPr lang="zh-TW" altLang="en-US" sz="3600"/>
              <a:t>的定義</a:t>
            </a:r>
          </a:p>
        </p:txBody>
      </p:sp>
      <p:sp>
        <p:nvSpPr>
          <p:cNvPr id="254979" name="Rectangle 3"/>
          <p:cNvSpPr>
            <a:spLocks noGrp="1" noChangeArrowheads="1"/>
          </p:cNvSpPr>
          <p:nvPr>
            <p:ph type="body" idx="1"/>
          </p:nvPr>
        </p:nvSpPr>
        <p:spPr>
          <a:xfrm>
            <a:off x="457200" y="1844675"/>
            <a:ext cx="8362950" cy="4248150"/>
          </a:xfrm>
        </p:spPr>
        <p:txBody>
          <a:bodyPr/>
          <a:lstStyle/>
          <a:p>
            <a:r>
              <a:rPr lang="zh-TW" altLang="en-US" sz="2800" dirty="0"/>
              <a:t>在</a:t>
            </a:r>
            <a:r>
              <a:rPr lang="en-US" altLang="zh-TW" sz="2800" dirty="0"/>
              <a:t>C</a:t>
            </a:r>
            <a:r>
              <a:rPr lang="zh-TW" altLang="en-US" sz="2800" dirty="0">
                <a:latin typeface="標楷體" pitchFamily="65" charset="-120"/>
              </a:rPr>
              <a:t>語言中使用來儲存一串字元的一種資料結構</a:t>
            </a:r>
          </a:p>
          <a:p>
            <a:pPr lvl="1"/>
            <a:r>
              <a:rPr lang="zh-TW" altLang="en-US" sz="2400" dirty="0">
                <a:latin typeface="標楷體" pitchFamily="65" charset="-120"/>
              </a:rPr>
              <a:t>比字元陣列多出一個控制字元</a:t>
            </a:r>
            <a:r>
              <a:rPr lang="en-US" altLang="zh-TW" sz="2400" dirty="0">
                <a:latin typeface="Courier New" pitchFamily="49" charset="0"/>
              </a:rPr>
              <a:t>『</a:t>
            </a:r>
            <a:r>
              <a:rPr lang="en-US" altLang="zh-TW" sz="2400" dirty="0">
                <a:solidFill>
                  <a:srgbClr val="FF0000"/>
                </a:solidFill>
                <a:latin typeface="Courier New" pitchFamily="49" charset="0"/>
              </a:rPr>
              <a:t>\0</a:t>
            </a:r>
            <a:r>
              <a:rPr lang="en-US" altLang="zh-TW" sz="2400" dirty="0">
                <a:latin typeface="Courier New" pitchFamily="49" charset="0"/>
              </a:rPr>
              <a:t>』</a:t>
            </a:r>
            <a:r>
              <a:rPr lang="zh-TW" altLang="en-US" sz="2400" dirty="0">
                <a:latin typeface="標楷體" pitchFamily="65" charset="-120"/>
              </a:rPr>
              <a:t>，</a:t>
            </a:r>
            <a:br>
              <a:rPr lang="zh-TW" altLang="en-US" sz="2400" dirty="0">
                <a:latin typeface="標楷體" pitchFamily="65" charset="-120"/>
              </a:rPr>
            </a:br>
            <a:r>
              <a:rPr lang="zh-TW" altLang="en-US" sz="2400" dirty="0">
                <a:latin typeface="標楷體" pitchFamily="65" charset="-120"/>
              </a:rPr>
              <a:t>用來表示字串的結束</a:t>
            </a:r>
            <a:endParaRPr lang="zh-TW" altLang="en-US" sz="2400" dirty="0"/>
          </a:p>
          <a:p>
            <a:r>
              <a:rPr lang="zh-TW" altLang="en-US" sz="2800" dirty="0">
                <a:latin typeface="標楷體" pitchFamily="65" charset="-120"/>
              </a:rPr>
              <a:t>字串</a:t>
            </a:r>
            <a:endParaRPr lang="zh-TW" altLang="en-US" sz="2400" dirty="0"/>
          </a:p>
          <a:p>
            <a:pPr lvl="1"/>
            <a:r>
              <a:rPr lang="en-US" altLang="zh-TW" sz="2400" dirty="0">
                <a:solidFill>
                  <a:srgbClr val="FF0000"/>
                </a:solidFill>
                <a:latin typeface="Courier New" pitchFamily="49" charset="0"/>
              </a:rPr>
              <a:t>char a[]=</a:t>
            </a:r>
            <a:r>
              <a:rPr lang="en-US" altLang="zh-TW" sz="2400" dirty="0">
                <a:solidFill>
                  <a:srgbClr val="FF0000"/>
                </a:solidFill>
                <a:latin typeface="Courier New" pitchFamily="49" charset="0"/>
                <a:ea typeface="細明體" pitchFamily="49" charset="-120"/>
              </a:rPr>
              <a:t>"</a:t>
            </a:r>
            <a:r>
              <a:rPr lang="en-US" altLang="zh-TW" sz="2400" dirty="0">
                <a:solidFill>
                  <a:srgbClr val="FF0000"/>
                </a:solidFill>
                <a:latin typeface="Courier New" pitchFamily="49" charset="0"/>
              </a:rPr>
              <a:t>String</a:t>
            </a:r>
            <a:r>
              <a:rPr lang="en-US" altLang="zh-TW" sz="2400" dirty="0" smtClean="0">
                <a:solidFill>
                  <a:srgbClr val="FF0000"/>
                </a:solidFill>
                <a:latin typeface="Courier New" pitchFamily="49" charset="0"/>
                <a:ea typeface="細明體" pitchFamily="49" charset="-120"/>
              </a:rPr>
              <a:t>"</a:t>
            </a:r>
            <a:r>
              <a:rPr lang="en-US" altLang="zh-TW" sz="2400" dirty="0" smtClean="0">
                <a:solidFill>
                  <a:srgbClr val="FF0000"/>
                </a:solidFill>
                <a:latin typeface="Courier New" pitchFamily="49" charset="0"/>
              </a:rPr>
              <a:t>;	</a:t>
            </a:r>
            <a:r>
              <a:rPr lang="en-US" altLang="zh-TW" sz="2400" dirty="0" smtClean="0">
                <a:solidFill>
                  <a:srgbClr val="FF0000"/>
                </a:solidFill>
                <a:latin typeface="Courier New" pitchFamily="49" charset="0"/>
                <a:sym typeface="Wingdings"/>
              </a:rPr>
              <a:t> </a:t>
            </a:r>
            <a:endParaRPr lang="en-US" altLang="zh-TW" sz="2400" dirty="0">
              <a:solidFill>
                <a:srgbClr val="FF0000"/>
              </a:solidFill>
              <a:latin typeface="Courier New" pitchFamily="49" charset="0"/>
              <a:ea typeface="新細明體" pitchFamily="18" charset="-120"/>
            </a:endParaRPr>
          </a:p>
          <a:p>
            <a:pPr lvl="1"/>
            <a:r>
              <a:rPr lang="en-US" altLang="zh-TW" sz="2400" dirty="0">
                <a:latin typeface="Courier New" pitchFamily="49" charset="0"/>
              </a:rPr>
              <a:t>char a[]={</a:t>
            </a:r>
            <a:r>
              <a:rPr lang="en-US" altLang="zh-TW" sz="2000" dirty="0">
                <a:latin typeface="Courier New" pitchFamily="49" charset="0"/>
                <a:ea typeface="細明體" pitchFamily="49" charset="-120"/>
              </a:rPr>
              <a:t>'</a:t>
            </a:r>
            <a:r>
              <a:rPr lang="en-US" altLang="zh-TW" sz="2000" dirty="0" err="1">
                <a:latin typeface="Courier New" pitchFamily="49" charset="0"/>
                <a:ea typeface="細明體" pitchFamily="49" charset="-120"/>
              </a:rPr>
              <a:t>S','t','r','i','n','g</a:t>
            </a:r>
            <a:r>
              <a:rPr lang="en-US" altLang="zh-TW" sz="2000" dirty="0">
                <a:latin typeface="Courier New" pitchFamily="49" charset="0"/>
                <a:ea typeface="細明體" pitchFamily="49" charset="-120"/>
              </a:rPr>
              <a:t>',</a:t>
            </a:r>
            <a:r>
              <a:rPr lang="en-US" altLang="zh-TW" sz="2000" dirty="0">
                <a:solidFill>
                  <a:srgbClr val="FF3300"/>
                </a:solidFill>
                <a:latin typeface="Courier New" pitchFamily="49" charset="0"/>
                <a:ea typeface="細明體" pitchFamily="49" charset="-120"/>
              </a:rPr>
              <a:t>'\0'</a:t>
            </a:r>
            <a:r>
              <a:rPr lang="en-US" altLang="zh-TW" sz="2400" dirty="0">
                <a:latin typeface="Courier New" pitchFamily="49" charset="0"/>
              </a:rPr>
              <a:t>}; </a:t>
            </a:r>
          </a:p>
          <a:p>
            <a:r>
              <a:rPr lang="zh-TW" altLang="en-US" sz="2800" dirty="0">
                <a:latin typeface="標楷體" pitchFamily="65" charset="-120"/>
              </a:rPr>
              <a:t>字元陣列</a:t>
            </a:r>
            <a:endParaRPr lang="zh-TW" altLang="en-US" sz="2800" dirty="0"/>
          </a:p>
          <a:p>
            <a:pPr lvl="1"/>
            <a:r>
              <a:rPr lang="en-US" altLang="zh-TW" sz="2400" dirty="0">
                <a:latin typeface="Courier New" pitchFamily="49" charset="0"/>
              </a:rPr>
              <a:t>char b[]={</a:t>
            </a:r>
            <a:r>
              <a:rPr lang="en-US" altLang="zh-TW" sz="2000" dirty="0">
                <a:latin typeface="Courier New" pitchFamily="49" charset="0"/>
                <a:ea typeface="細明體" pitchFamily="49" charset="-120"/>
              </a:rPr>
              <a:t>'</a:t>
            </a:r>
            <a:r>
              <a:rPr lang="en-US" altLang="zh-TW" sz="2000" dirty="0" err="1">
                <a:latin typeface="Courier New" pitchFamily="49" charset="0"/>
                <a:ea typeface="細明體" pitchFamily="49" charset="-120"/>
              </a:rPr>
              <a:t>S','t','r','i','n','g</a:t>
            </a:r>
            <a:r>
              <a:rPr lang="en-US" altLang="zh-TW" sz="2000" dirty="0">
                <a:latin typeface="Courier New" pitchFamily="49" charset="0"/>
                <a:ea typeface="細明體" pitchFamily="49" charset="-120"/>
              </a:rPr>
              <a:t>'</a:t>
            </a:r>
            <a:r>
              <a:rPr lang="en-US" altLang="zh-TW" sz="2400" dirty="0">
                <a:latin typeface="Courier New" pitchFamily="49" charset="0"/>
              </a:rPr>
              <a:t>};</a:t>
            </a:r>
            <a:endParaRPr lang="en-US" altLang="zh-TW" sz="2400"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E5AFD429-5B0F-4218-8ECC-9144AB294C17}" type="slidenum">
              <a:rPr lang="en-US" altLang="zh-TW"/>
              <a:pPr/>
              <a:t>182</a:t>
            </a:fld>
            <a:endParaRPr lang="en-US" altLang="zh-TW"/>
          </a:p>
        </p:txBody>
      </p:sp>
      <p:sp>
        <p:nvSpPr>
          <p:cNvPr id="256002" name="Rectangle 2"/>
          <p:cNvSpPr>
            <a:spLocks noGrp="1" noChangeArrowheads="1"/>
          </p:cNvSpPr>
          <p:nvPr>
            <p:ph type="title"/>
          </p:nvPr>
        </p:nvSpPr>
        <p:spPr/>
        <p:txBody>
          <a:bodyPr/>
          <a:lstStyle/>
          <a:p>
            <a:r>
              <a:rPr lang="en-US" altLang="zh-TW" sz="3600"/>
              <a:t>9-1-2 </a:t>
            </a:r>
            <a:r>
              <a:rPr lang="zh-TW" altLang="en-US" sz="3600">
                <a:latin typeface="標楷體" pitchFamily="65" charset="-120"/>
              </a:rPr>
              <a:t>字串的宣告</a:t>
            </a:r>
            <a:r>
              <a:rPr lang="en-US" altLang="zh-TW" sz="3600"/>
              <a:t>(</a:t>
            </a:r>
            <a:r>
              <a:rPr lang="zh-TW" altLang="en-US" sz="3600">
                <a:latin typeface="標楷體" pitchFamily="65" charset="-120"/>
              </a:rPr>
              <a:t>一維陣列</a:t>
            </a:r>
            <a:r>
              <a:rPr lang="en-US" altLang="zh-TW" sz="3600"/>
              <a:t>)</a:t>
            </a:r>
            <a:r>
              <a:rPr lang="en-US" altLang="zh-TW"/>
              <a:t> </a:t>
            </a:r>
          </a:p>
        </p:txBody>
      </p:sp>
      <p:sp>
        <p:nvSpPr>
          <p:cNvPr id="256003" name="Rectangle 3"/>
          <p:cNvSpPr>
            <a:spLocks noGrp="1" noChangeArrowheads="1"/>
          </p:cNvSpPr>
          <p:nvPr>
            <p:ph type="body" idx="1"/>
          </p:nvPr>
        </p:nvSpPr>
        <p:spPr>
          <a:xfrm>
            <a:off x="685800" y="1844675"/>
            <a:ext cx="7989888" cy="4248150"/>
          </a:xfrm>
        </p:spPr>
        <p:txBody>
          <a:bodyPr/>
          <a:lstStyle/>
          <a:p>
            <a:r>
              <a:rPr lang="zh-TW" altLang="en-US" sz="2400" b="1" dirty="0">
                <a:latin typeface="標楷體" pitchFamily="65" charset="-120"/>
              </a:rPr>
              <a:t>語法</a:t>
            </a:r>
            <a:endParaRPr lang="zh-TW" altLang="en-US" sz="2400" b="1" dirty="0">
              <a:ea typeface="新細明體" pitchFamily="18" charset="-120"/>
            </a:endParaRPr>
          </a:p>
          <a:p>
            <a:pPr lvl="1"/>
            <a:r>
              <a:rPr lang="zh-TW" altLang="en-US" sz="2400" dirty="0"/>
              <a:t>  </a:t>
            </a:r>
            <a:r>
              <a:rPr lang="en-US" altLang="zh-TW" sz="2400" dirty="0"/>
              <a:t>char </a:t>
            </a:r>
            <a:r>
              <a:rPr lang="en-US" altLang="zh-TW" sz="2400" dirty="0" err="1">
                <a:latin typeface="Courier New" pitchFamily="49" charset="0"/>
              </a:rPr>
              <a:t>str</a:t>
            </a:r>
            <a:r>
              <a:rPr lang="en-US" altLang="zh-TW" sz="2400" dirty="0">
                <a:latin typeface="Courier New" pitchFamily="49" charset="0"/>
              </a:rPr>
              <a:t>[7]={</a:t>
            </a:r>
            <a:r>
              <a:rPr lang="en-US" altLang="zh-TW" sz="2400" dirty="0">
                <a:latin typeface="Courier New" pitchFamily="49" charset="0"/>
                <a:ea typeface="細明體" pitchFamily="49" charset="-120"/>
              </a:rPr>
              <a:t>'</a:t>
            </a:r>
            <a:r>
              <a:rPr lang="en-US" altLang="zh-TW" sz="2400" dirty="0" err="1">
                <a:latin typeface="Courier New" pitchFamily="49" charset="0"/>
                <a:ea typeface="細明體" pitchFamily="49" charset="-120"/>
              </a:rPr>
              <a:t>H','e','l','l','o</a:t>
            </a:r>
            <a:r>
              <a:rPr lang="en-US" altLang="zh-TW" sz="2400" dirty="0">
                <a:latin typeface="Courier New" pitchFamily="49" charset="0"/>
                <a:ea typeface="細明體" pitchFamily="49" charset="-120"/>
              </a:rPr>
              <a:t>','!','\0'</a:t>
            </a:r>
            <a:r>
              <a:rPr lang="en-US" altLang="zh-TW" sz="2400" dirty="0">
                <a:latin typeface="Courier New" pitchFamily="49" charset="0"/>
              </a:rPr>
              <a:t>};</a:t>
            </a:r>
          </a:p>
          <a:p>
            <a:pPr lvl="2"/>
            <a:r>
              <a:rPr lang="zh-TW" altLang="en-US" dirty="0"/>
              <a:t>以類似字元陣列宣告</a:t>
            </a:r>
          </a:p>
          <a:p>
            <a:pPr lvl="1"/>
            <a:r>
              <a:rPr lang="zh-TW" altLang="en-US" sz="2400" dirty="0"/>
              <a:t>  </a:t>
            </a:r>
            <a:r>
              <a:rPr lang="en-US" altLang="zh-TW" sz="2400" dirty="0">
                <a:latin typeface="Courier New" pitchFamily="49" charset="0"/>
              </a:rPr>
              <a:t>char </a:t>
            </a:r>
            <a:r>
              <a:rPr lang="en-US" altLang="zh-TW" sz="2400" dirty="0" err="1">
                <a:solidFill>
                  <a:srgbClr val="FF3300"/>
                </a:solidFill>
                <a:latin typeface="Courier New" pitchFamily="49" charset="0"/>
              </a:rPr>
              <a:t>str</a:t>
            </a:r>
            <a:r>
              <a:rPr lang="en-US" altLang="zh-TW" sz="2400" dirty="0">
                <a:solidFill>
                  <a:srgbClr val="FF3300"/>
                </a:solidFill>
                <a:latin typeface="Courier New" pitchFamily="49" charset="0"/>
              </a:rPr>
              <a:t>[7]</a:t>
            </a:r>
            <a:r>
              <a:rPr lang="en-US" altLang="zh-TW" sz="2400" dirty="0">
                <a:latin typeface="Courier New" pitchFamily="49" charset="0"/>
              </a:rPr>
              <a:t>=</a:t>
            </a:r>
            <a:r>
              <a:rPr lang="en-US" altLang="zh-TW" dirty="0">
                <a:latin typeface="Courier New" pitchFamily="49" charset="0"/>
                <a:ea typeface="細明體" pitchFamily="49" charset="-120"/>
              </a:rPr>
              <a:t>"</a:t>
            </a:r>
            <a:r>
              <a:rPr lang="en-US" altLang="zh-TW" sz="2400" dirty="0">
                <a:latin typeface="Courier New" pitchFamily="49" charset="0"/>
              </a:rPr>
              <a:t>Hello!</a:t>
            </a:r>
            <a:r>
              <a:rPr lang="en-US" altLang="zh-TW" dirty="0">
                <a:latin typeface="Courier New" pitchFamily="49" charset="0"/>
                <a:ea typeface="細明體" pitchFamily="49" charset="-120"/>
              </a:rPr>
              <a:t>"</a:t>
            </a:r>
            <a:r>
              <a:rPr lang="en-US" altLang="zh-TW" sz="2400" dirty="0">
                <a:latin typeface="Courier New" pitchFamily="49" charset="0"/>
              </a:rPr>
              <a:t>; </a:t>
            </a:r>
            <a:r>
              <a:rPr lang="en-US" altLang="zh-TW" sz="2400" dirty="0" smtClean="0">
                <a:solidFill>
                  <a:srgbClr val="FF0000"/>
                </a:solidFill>
                <a:latin typeface="Courier New" pitchFamily="49" charset="0"/>
                <a:sym typeface="Wingdings"/>
              </a:rPr>
              <a:t></a:t>
            </a:r>
            <a:endParaRPr lang="en-US" altLang="zh-TW" sz="2400" dirty="0">
              <a:solidFill>
                <a:srgbClr val="FF0000"/>
              </a:solidFill>
              <a:latin typeface="Courier New" pitchFamily="49" charset="0"/>
            </a:endParaRPr>
          </a:p>
          <a:p>
            <a:pPr lvl="2"/>
            <a:r>
              <a:rPr lang="zh-TW" altLang="en-US" dirty="0">
                <a:latin typeface="標楷體" pitchFamily="65" charset="-120"/>
              </a:rPr>
              <a:t>直接字串命名的方式</a:t>
            </a:r>
            <a:r>
              <a:rPr lang="zh-TW" altLang="en-US" dirty="0">
                <a:ea typeface="新細明體" pitchFamily="18" charset="-120"/>
              </a:rPr>
              <a:t> </a:t>
            </a:r>
          </a:p>
          <a:p>
            <a:pPr lvl="1"/>
            <a:r>
              <a:rPr lang="zh-TW" altLang="en-US" sz="2400" dirty="0"/>
              <a:t>  </a:t>
            </a:r>
            <a:r>
              <a:rPr lang="en-US" altLang="zh-TW" sz="2400" dirty="0">
                <a:latin typeface="Courier New" pitchFamily="49" charset="0"/>
              </a:rPr>
              <a:t>char </a:t>
            </a:r>
            <a:r>
              <a:rPr lang="en-US" altLang="zh-TW" sz="2400" dirty="0" err="1">
                <a:solidFill>
                  <a:srgbClr val="FF3300"/>
                </a:solidFill>
                <a:latin typeface="Courier New" pitchFamily="49" charset="0"/>
              </a:rPr>
              <a:t>str</a:t>
            </a:r>
            <a:r>
              <a:rPr lang="en-US" altLang="zh-TW" sz="2400" dirty="0">
                <a:solidFill>
                  <a:srgbClr val="FF3300"/>
                </a:solidFill>
                <a:latin typeface="Courier New" pitchFamily="49" charset="0"/>
              </a:rPr>
              <a:t>[ ]</a:t>
            </a:r>
            <a:r>
              <a:rPr lang="en-US" altLang="zh-TW" sz="2400" dirty="0">
                <a:latin typeface="Courier New" pitchFamily="49" charset="0"/>
              </a:rPr>
              <a:t>=</a:t>
            </a:r>
            <a:r>
              <a:rPr lang="en-US" altLang="zh-TW" dirty="0">
                <a:latin typeface="Courier New" pitchFamily="49" charset="0"/>
                <a:ea typeface="細明體" pitchFamily="49" charset="-120"/>
              </a:rPr>
              <a:t>"</a:t>
            </a:r>
            <a:r>
              <a:rPr lang="en-US" altLang="zh-TW" sz="2400" dirty="0">
                <a:latin typeface="Courier New" pitchFamily="49" charset="0"/>
              </a:rPr>
              <a:t>Hello!</a:t>
            </a:r>
            <a:r>
              <a:rPr lang="en-US" altLang="zh-TW" dirty="0">
                <a:latin typeface="Courier New" pitchFamily="49" charset="0"/>
                <a:ea typeface="細明體" pitchFamily="49" charset="-120"/>
              </a:rPr>
              <a:t>"</a:t>
            </a:r>
            <a:r>
              <a:rPr lang="en-US" altLang="zh-TW" sz="2400" dirty="0">
                <a:latin typeface="Courier New" pitchFamily="49" charset="0"/>
              </a:rPr>
              <a:t>;</a:t>
            </a:r>
          </a:p>
          <a:p>
            <a:pPr lvl="2"/>
            <a:r>
              <a:rPr lang="zh-TW" altLang="en-US" dirty="0">
                <a:latin typeface="標楷體" pitchFamily="65" charset="-120"/>
              </a:rPr>
              <a:t>編譯器會</a:t>
            </a:r>
            <a:r>
              <a:rPr lang="zh-TW" altLang="en-US" dirty="0">
                <a:solidFill>
                  <a:srgbClr val="FF3300"/>
                </a:solidFill>
                <a:latin typeface="標楷體" pitchFamily="65" charset="-120"/>
              </a:rPr>
              <a:t>自動</a:t>
            </a:r>
            <a:r>
              <a:rPr lang="zh-TW" altLang="en-US" dirty="0">
                <a:latin typeface="標楷體" pitchFamily="65" charset="-120"/>
              </a:rPr>
              <a:t>配置記憶體空間</a:t>
            </a:r>
            <a:endParaRPr lang="zh-TW" altLang="en-US" dirty="0">
              <a:ea typeface="新細明體" pitchFamily="18" charset="-120"/>
            </a:endParaRPr>
          </a:p>
          <a:p>
            <a:endParaRPr lang="en-US" altLang="zh-TW" sz="2400"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E8755193-DA39-42DD-8236-23FDD3A30E42}" type="slidenum">
              <a:rPr lang="en-US" altLang="zh-TW"/>
              <a:pPr/>
              <a:t>183</a:t>
            </a:fld>
            <a:endParaRPr lang="en-US" altLang="zh-TW"/>
          </a:p>
        </p:txBody>
      </p:sp>
      <p:sp>
        <p:nvSpPr>
          <p:cNvPr id="257026" name="Rectangle 2"/>
          <p:cNvSpPr>
            <a:spLocks noGrp="1" noChangeArrowheads="1"/>
          </p:cNvSpPr>
          <p:nvPr>
            <p:ph type="title"/>
          </p:nvPr>
        </p:nvSpPr>
        <p:spPr/>
        <p:txBody>
          <a:bodyPr/>
          <a:lstStyle/>
          <a:p>
            <a:r>
              <a:rPr lang="en-US" altLang="zh-TW" sz="3600"/>
              <a:t>Ch9_2</a:t>
            </a:r>
            <a:endParaRPr lang="en-US" altLang="zh-TW"/>
          </a:p>
        </p:txBody>
      </p:sp>
      <p:sp>
        <p:nvSpPr>
          <p:cNvPr id="257029" name="Rectangle 5"/>
          <p:cNvSpPr>
            <a:spLocks noChangeArrowheads="1"/>
          </p:cNvSpPr>
          <p:nvPr/>
        </p:nvSpPr>
        <p:spPr bwMode="auto">
          <a:xfrm>
            <a:off x="6443663" y="3036888"/>
            <a:ext cx="2209800" cy="32004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400">
                <a:solidFill>
                  <a:srgbClr val="FF0000"/>
                </a:solidFill>
                <a:latin typeface="Courier New" pitchFamily="49" charset="0"/>
                <a:ea typeface="標楷體" pitchFamily="65" charset="-120"/>
              </a:rPr>
              <a:t>e</a:t>
            </a:r>
            <a:r>
              <a:rPr lang="en-US" altLang="zh-TW" sz="2400">
                <a:latin typeface="Courier New" pitchFamily="49" charset="0"/>
                <a:ea typeface="標楷體" pitchFamily="65" charset="-120"/>
              </a:rPr>
              <a:t> 12450</a:t>
            </a:r>
            <a:r>
              <a:rPr lang="en-US" altLang="zh-TW" sz="2400">
                <a:solidFill>
                  <a:srgbClr val="FF0000"/>
                </a:solidFill>
                <a:latin typeface="Courier New" pitchFamily="49" charset="0"/>
                <a:ea typeface="標楷體" pitchFamily="65" charset="-120"/>
              </a:rPr>
              <a:t>44</a:t>
            </a:r>
            <a:endParaRPr lang="en-US" altLang="zh-TW" sz="2400">
              <a:solidFill>
                <a:srgbClr val="FF0000"/>
              </a:solidFill>
              <a:latin typeface="Courier New" pitchFamily="49" charset="0"/>
            </a:endParaRPr>
          </a:p>
          <a:p>
            <a:pPr marL="190500" lvl="1">
              <a:spcBef>
                <a:spcPct val="20000"/>
              </a:spcBef>
            </a:pPr>
            <a:r>
              <a:rPr lang="en-US" altLang="zh-TW" sz="2400">
                <a:solidFill>
                  <a:srgbClr val="FF0000"/>
                </a:solidFill>
                <a:latin typeface="Courier New" pitchFamily="49" charset="0"/>
                <a:ea typeface="標楷體" pitchFamily="65" charset="-120"/>
              </a:rPr>
              <a:t>x</a:t>
            </a:r>
            <a:r>
              <a:rPr lang="en-US" altLang="zh-TW" sz="2400">
                <a:latin typeface="Courier New" pitchFamily="49" charset="0"/>
                <a:ea typeface="標楷體" pitchFamily="65" charset="-120"/>
              </a:rPr>
              <a:t> 12450</a:t>
            </a:r>
            <a:r>
              <a:rPr lang="en-US" altLang="zh-TW" sz="2400">
                <a:solidFill>
                  <a:srgbClr val="FF0000"/>
                </a:solidFill>
                <a:latin typeface="Courier New" pitchFamily="49" charset="0"/>
                <a:ea typeface="標楷體" pitchFamily="65" charset="-120"/>
              </a:rPr>
              <a:t>45</a:t>
            </a:r>
            <a:endParaRPr lang="en-US" altLang="zh-TW" sz="2400">
              <a:solidFill>
                <a:srgbClr val="FF0000"/>
              </a:solidFill>
              <a:latin typeface="Courier New" pitchFamily="49" charset="0"/>
            </a:endParaRPr>
          </a:p>
          <a:p>
            <a:pPr marL="190500" lvl="1">
              <a:spcBef>
                <a:spcPct val="20000"/>
              </a:spcBef>
            </a:pPr>
            <a:r>
              <a:rPr lang="en-US" altLang="zh-TW" sz="2400">
                <a:solidFill>
                  <a:srgbClr val="FF0000"/>
                </a:solidFill>
                <a:latin typeface="Courier New" pitchFamily="49" charset="0"/>
                <a:ea typeface="標楷體" pitchFamily="65" charset="-120"/>
              </a:rPr>
              <a:t>a</a:t>
            </a:r>
            <a:r>
              <a:rPr lang="en-US" altLang="zh-TW" sz="2400">
                <a:latin typeface="Courier New" pitchFamily="49" charset="0"/>
                <a:ea typeface="標楷體" pitchFamily="65" charset="-120"/>
              </a:rPr>
              <a:t> 12450</a:t>
            </a:r>
            <a:r>
              <a:rPr lang="en-US" altLang="zh-TW" sz="2400">
                <a:solidFill>
                  <a:srgbClr val="FF0000"/>
                </a:solidFill>
                <a:latin typeface="Courier New" pitchFamily="49" charset="0"/>
                <a:ea typeface="標楷體" pitchFamily="65" charset="-120"/>
              </a:rPr>
              <a:t>46</a:t>
            </a:r>
            <a:endParaRPr lang="en-US" altLang="zh-TW" sz="2400">
              <a:solidFill>
                <a:srgbClr val="FF0000"/>
              </a:solidFill>
              <a:latin typeface="Courier New" pitchFamily="49" charset="0"/>
            </a:endParaRPr>
          </a:p>
          <a:p>
            <a:pPr marL="190500" lvl="1">
              <a:spcBef>
                <a:spcPct val="20000"/>
              </a:spcBef>
            </a:pPr>
            <a:r>
              <a:rPr lang="en-US" altLang="zh-TW" sz="2400">
                <a:solidFill>
                  <a:srgbClr val="FF0000"/>
                </a:solidFill>
                <a:latin typeface="Courier New" pitchFamily="49" charset="0"/>
                <a:ea typeface="標楷體" pitchFamily="65" charset="-120"/>
              </a:rPr>
              <a:t>m</a:t>
            </a:r>
            <a:r>
              <a:rPr lang="en-US" altLang="zh-TW" sz="2400">
                <a:latin typeface="Courier New" pitchFamily="49" charset="0"/>
                <a:ea typeface="標楷體" pitchFamily="65" charset="-120"/>
              </a:rPr>
              <a:t> 12450</a:t>
            </a:r>
            <a:r>
              <a:rPr lang="en-US" altLang="zh-TW" sz="2400">
                <a:solidFill>
                  <a:srgbClr val="FF0000"/>
                </a:solidFill>
                <a:latin typeface="Courier New" pitchFamily="49" charset="0"/>
                <a:ea typeface="標楷體" pitchFamily="65" charset="-120"/>
              </a:rPr>
              <a:t>47</a:t>
            </a:r>
            <a:endParaRPr lang="en-US" altLang="zh-TW" sz="2400">
              <a:solidFill>
                <a:srgbClr val="FF0000"/>
              </a:solidFill>
              <a:latin typeface="Courier New" pitchFamily="49" charset="0"/>
            </a:endParaRPr>
          </a:p>
          <a:p>
            <a:pPr marL="190500" lvl="1">
              <a:spcBef>
                <a:spcPct val="20000"/>
              </a:spcBef>
            </a:pPr>
            <a:r>
              <a:rPr lang="en-US" altLang="zh-TW" sz="2400">
                <a:solidFill>
                  <a:srgbClr val="FF0000"/>
                </a:solidFill>
                <a:latin typeface="Courier New" pitchFamily="49" charset="0"/>
                <a:ea typeface="標楷體" pitchFamily="65" charset="-120"/>
              </a:rPr>
              <a:t>p</a:t>
            </a:r>
            <a:r>
              <a:rPr lang="en-US" altLang="zh-TW" sz="2400">
                <a:latin typeface="Courier New" pitchFamily="49" charset="0"/>
                <a:ea typeface="標楷體" pitchFamily="65" charset="-120"/>
              </a:rPr>
              <a:t> 12450</a:t>
            </a:r>
            <a:r>
              <a:rPr lang="en-US" altLang="zh-TW" sz="2400">
                <a:solidFill>
                  <a:srgbClr val="FF0000"/>
                </a:solidFill>
                <a:latin typeface="Courier New" pitchFamily="49" charset="0"/>
                <a:ea typeface="標楷體" pitchFamily="65" charset="-120"/>
              </a:rPr>
              <a:t>48</a:t>
            </a:r>
            <a:endParaRPr lang="en-US" altLang="zh-TW" sz="2400">
              <a:solidFill>
                <a:srgbClr val="FF0000"/>
              </a:solidFill>
              <a:latin typeface="Courier New" pitchFamily="49" charset="0"/>
            </a:endParaRPr>
          </a:p>
          <a:p>
            <a:pPr marL="190500" lvl="1">
              <a:spcBef>
                <a:spcPct val="20000"/>
              </a:spcBef>
            </a:pPr>
            <a:r>
              <a:rPr lang="en-US" altLang="zh-TW" sz="2400">
                <a:solidFill>
                  <a:srgbClr val="FF0000"/>
                </a:solidFill>
                <a:latin typeface="Courier New" pitchFamily="49" charset="0"/>
                <a:ea typeface="標楷體" pitchFamily="65" charset="-120"/>
              </a:rPr>
              <a:t>l</a:t>
            </a:r>
            <a:r>
              <a:rPr lang="en-US" altLang="zh-TW" sz="2400">
                <a:latin typeface="Courier New" pitchFamily="49" charset="0"/>
                <a:ea typeface="標楷體" pitchFamily="65" charset="-120"/>
              </a:rPr>
              <a:t> 12450</a:t>
            </a:r>
            <a:r>
              <a:rPr lang="en-US" altLang="zh-TW" sz="2400">
                <a:solidFill>
                  <a:srgbClr val="FF0000"/>
                </a:solidFill>
                <a:latin typeface="Courier New" pitchFamily="49" charset="0"/>
                <a:ea typeface="標楷體" pitchFamily="65" charset="-120"/>
              </a:rPr>
              <a:t>49</a:t>
            </a:r>
            <a:endParaRPr lang="en-US" altLang="zh-TW" sz="2400">
              <a:solidFill>
                <a:srgbClr val="FF0000"/>
              </a:solidFill>
              <a:latin typeface="Courier New" pitchFamily="49" charset="0"/>
            </a:endParaRPr>
          </a:p>
          <a:p>
            <a:pPr marL="190500" lvl="1">
              <a:spcBef>
                <a:spcPct val="20000"/>
              </a:spcBef>
            </a:pPr>
            <a:r>
              <a:rPr lang="en-US" altLang="zh-TW" sz="2400">
                <a:solidFill>
                  <a:srgbClr val="FF0000"/>
                </a:solidFill>
                <a:latin typeface="Courier New" pitchFamily="49" charset="0"/>
                <a:ea typeface="標楷體" pitchFamily="65" charset="-120"/>
              </a:rPr>
              <a:t>e</a:t>
            </a:r>
            <a:r>
              <a:rPr lang="en-US" altLang="zh-TW" sz="2400">
                <a:latin typeface="Courier New" pitchFamily="49" charset="0"/>
                <a:ea typeface="標楷體" pitchFamily="65" charset="-120"/>
              </a:rPr>
              <a:t> 12450</a:t>
            </a:r>
            <a:r>
              <a:rPr lang="en-US" altLang="zh-TW" sz="2400">
                <a:solidFill>
                  <a:srgbClr val="FF0000"/>
                </a:solidFill>
                <a:latin typeface="Courier New" pitchFamily="49" charset="0"/>
                <a:ea typeface="標楷體" pitchFamily="65" charset="-120"/>
              </a:rPr>
              <a:t>50</a:t>
            </a:r>
          </a:p>
        </p:txBody>
      </p:sp>
      <p:sp>
        <p:nvSpPr>
          <p:cNvPr id="257030" name="Text Box 6"/>
          <p:cNvSpPr txBox="1">
            <a:spLocks noChangeArrowheads="1"/>
          </p:cNvSpPr>
          <p:nvPr/>
        </p:nvSpPr>
        <p:spPr bwMode="auto">
          <a:xfrm>
            <a:off x="762000" y="1752600"/>
            <a:ext cx="7620000" cy="4492625"/>
          </a:xfrm>
          <a:prstGeom prst="rect">
            <a:avLst/>
          </a:prstGeom>
          <a:noFill/>
          <a:ln w="9525">
            <a:noFill/>
            <a:miter lim="800000"/>
            <a:headEnd/>
            <a:tailEnd/>
          </a:ln>
          <a:effectLst/>
        </p:spPr>
        <p:txBody>
          <a:bodyPr>
            <a:spAutoFit/>
          </a:bodyPr>
          <a:lstStyle/>
          <a:p>
            <a:pPr>
              <a:lnSpc>
                <a:spcPct val="90000"/>
              </a:lnSpc>
              <a:spcBef>
                <a:spcPct val="20000"/>
              </a:spcBef>
            </a:pPr>
            <a:r>
              <a:rPr lang="en-US" altLang="zh-TW" sz="2800" b="1">
                <a:ea typeface="標楷體" pitchFamily="65" charset="-120"/>
              </a:rPr>
              <a:t>ch9_2  </a:t>
            </a:r>
            <a:r>
              <a:rPr lang="zh-TW" altLang="en-US" sz="2800" b="1">
                <a:latin typeface="標楷體" pitchFamily="65" charset="-120"/>
                <a:ea typeface="標楷體" pitchFamily="65" charset="-120"/>
              </a:rPr>
              <a:t>輸出字串中</a:t>
            </a:r>
            <a:r>
              <a:rPr lang="zh-TW" altLang="en-US" sz="2800" b="1">
                <a:solidFill>
                  <a:srgbClr val="FF3300"/>
                </a:solidFill>
                <a:latin typeface="標楷體" pitchFamily="65" charset="-120"/>
                <a:ea typeface="標楷體" pitchFamily="65" charset="-120"/>
              </a:rPr>
              <a:t>每一個元素</a:t>
            </a:r>
            <a:r>
              <a:rPr lang="zh-TW" altLang="en-US" sz="2800" b="1">
                <a:latin typeface="標楷體" pitchFamily="65" charset="-120"/>
                <a:ea typeface="標楷體" pitchFamily="65" charset="-120"/>
              </a:rPr>
              <a:t>的</a:t>
            </a:r>
            <a:r>
              <a:rPr lang="zh-TW" altLang="en-US" sz="2800" b="1">
                <a:solidFill>
                  <a:srgbClr val="FF3300"/>
                </a:solidFill>
                <a:latin typeface="標楷體" pitchFamily="65" charset="-120"/>
                <a:ea typeface="標楷體" pitchFamily="65" charset="-120"/>
              </a:rPr>
              <a:t>內容及位址</a:t>
            </a:r>
            <a:endParaRPr lang="zh-TW" altLang="en-US" sz="2400" b="1">
              <a:solidFill>
                <a:srgbClr val="FF3300"/>
              </a:solidFill>
              <a:latin typeface="標楷體" pitchFamily="65" charset="-120"/>
              <a:ea typeface="標楷體" pitchFamily="65" charset="-120"/>
            </a:endParaRPr>
          </a:p>
          <a:p>
            <a:pPr>
              <a:lnSpc>
                <a:spcPct val="90000"/>
              </a:lnSpc>
              <a:spcBef>
                <a:spcPct val="20000"/>
              </a:spcBef>
            </a:pPr>
            <a:r>
              <a:rPr lang="en-US" altLang="zh-TW" sz="2400">
                <a:ea typeface="標楷體" pitchFamily="65" charset="-120"/>
              </a:rPr>
              <a:t>1   #include&lt;stdio.h&gt;</a:t>
            </a:r>
            <a:endParaRPr lang="en-US" altLang="zh-TW" sz="2400"/>
          </a:p>
          <a:p>
            <a:pPr>
              <a:lnSpc>
                <a:spcPct val="90000"/>
              </a:lnSpc>
              <a:spcBef>
                <a:spcPct val="20000"/>
              </a:spcBef>
            </a:pPr>
            <a:r>
              <a:rPr lang="en-US" altLang="zh-TW" sz="2400">
                <a:ea typeface="標楷體" pitchFamily="65" charset="-120"/>
              </a:rPr>
              <a:t>2   main(){</a:t>
            </a:r>
            <a:endParaRPr lang="en-US" altLang="zh-TW" sz="2400"/>
          </a:p>
          <a:p>
            <a:pPr>
              <a:lnSpc>
                <a:spcPct val="90000"/>
              </a:lnSpc>
              <a:spcBef>
                <a:spcPct val="20000"/>
              </a:spcBef>
            </a:pPr>
            <a:r>
              <a:rPr lang="en-US" altLang="zh-TW" sz="2400">
                <a:ea typeface="標楷體" pitchFamily="65" charset="-120"/>
              </a:rPr>
              <a:t>3       </a:t>
            </a:r>
            <a:r>
              <a:rPr lang="en-US" altLang="zh-TW" sz="2400">
                <a:solidFill>
                  <a:srgbClr val="FF3300"/>
                </a:solidFill>
                <a:latin typeface="Courier New" pitchFamily="49" charset="0"/>
                <a:ea typeface="標楷體" pitchFamily="65" charset="-120"/>
              </a:rPr>
              <a:t>char str[] = "example";</a:t>
            </a:r>
            <a:endParaRPr lang="en-US" altLang="zh-TW" sz="2400">
              <a:solidFill>
                <a:srgbClr val="FF3300"/>
              </a:solidFill>
              <a:latin typeface="Courier New" pitchFamily="49" charset="0"/>
            </a:endParaRPr>
          </a:p>
          <a:p>
            <a:pPr>
              <a:lnSpc>
                <a:spcPct val="90000"/>
              </a:lnSpc>
              <a:spcBef>
                <a:spcPct val="20000"/>
              </a:spcBef>
            </a:pPr>
            <a:r>
              <a:rPr lang="en-US" altLang="zh-TW" sz="2400"/>
              <a:t>4       </a:t>
            </a:r>
            <a:r>
              <a:rPr lang="en-US" altLang="zh-TW" sz="2400">
                <a:latin typeface="Courier New" pitchFamily="49" charset="0"/>
                <a:ea typeface="標楷體" pitchFamily="65" charset="-120"/>
              </a:rPr>
              <a:t>int i=0;</a:t>
            </a:r>
            <a:endParaRPr lang="en-US" altLang="zh-TW" sz="2400">
              <a:latin typeface="Courier New" pitchFamily="49" charset="0"/>
            </a:endParaRPr>
          </a:p>
          <a:p>
            <a:pPr>
              <a:lnSpc>
                <a:spcPct val="90000"/>
              </a:lnSpc>
              <a:spcBef>
                <a:spcPct val="20000"/>
              </a:spcBef>
            </a:pPr>
            <a:r>
              <a:rPr lang="en-US" altLang="zh-TW" sz="2400">
                <a:ea typeface="標楷體" pitchFamily="65" charset="-120"/>
              </a:rPr>
              <a:t>5       </a:t>
            </a:r>
            <a:r>
              <a:rPr lang="en-US" altLang="zh-TW" sz="2400">
                <a:latin typeface="Courier New" pitchFamily="49" charset="0"/>
                <a:ea typeface="標楷體" pitchFamily="65" charset="-120"/>
              </a:rPr>
              <a:t>while</a:t>
            </a:r>
            <a:r>
              <a:rPr lang="en-US" altLang="zh-TW" sz="2400">
                <a:solidFill>
                  <a:srgbClr val="FF3300"/>
                </a:solidFill>
                <a:latin typeface="Courier New" pitchFamily="49" charset="0"/>
                <a:ea typeface="標楷體" pitchFamily="65" charset="-120"/>
              </a:rPr>
              <a:t>(str[i]</a:t>
            </a:r>
            <a:r>
              <a:rPr lang="en-US" altLang="zh-TW" sz="2400">
                <a:latin typeface="Courier New" pitchFamily="49" charset="0"/>
                <a:ea typeface="標楷體" pitchFamily="65" charset="-120"/>
              </a:rPr>
              <a:t>!=</a:t>
            </a:r>
            <a:r>
              <a:rPr lang="en-US" altLang="zh-TW" sz="2400">
                <a:solidFill>
                  <a:srgbClr val="FF3300"/>
                </a:solidFill>
                <a:latin typeface="Courier New" pitchFamily="49" charset="0"/>
                <a:ea typeface="細明體" pitchFamily="49" charset="-120"/>
              </a:rPr>
              <a:t>'\0'</a:t>
            </a:r>
            <a:r>
              <a:rPr lang="en-US" altLang="zh-TW" sz="2400">
                <a:latin typeface="Courier New" pitchFamily="49" charset="0"/>
                <a:ea typeface="標楷體" pitchFamily="65" charset="-120"/>
              </a:rPr>
              <a:t>){</a:t>
            </a:r>
            <a:endParaRPr lang="en-US" altLang="zh-TW" sz="2400">
              <a:ea typeface="標楷體" pitchFamily="65" charset="-120"/>
            </a:endParaRPr>
          </a:p>
          <a:p>
            <a:pPr>
              <a:lnSpc>
                <a:spcPct val="90000"/>
              </a:lnSpc>
              <a:spcBef>
                <a:spcPct val="20000"/>
              </a:spcBef>
            </a:pPr>
            <a:r>
              <a:rPr lang="en-US" altLang="zh-TW" sz="2400">
                <a:ea typeface="標楷體" pitchFamily="65" charset="-120"/>
              </a:rPr>
              <a:t>6</a:t>
            </a:r>
            <a:endParaRPr lang="en-US" altLang="zh-TW" sz="2400">
              <a:latin typeface="Courier New" pitchFamily="49" charset="0"/>
              <a:ea typeface="標楷體" pitchFamily="65" charset="-120"/>
            </a:endParaRPr>
          </a:p>
          <a:p>
            <a:pPr>
              <a:lnSpc>
                <a:spcPct val="90000"/>
              </a:lnSpc>
              <a:spcBef>
                <a:spcPct val="20000"/>
              </a:spcBef>
            </a:pPr>
            <a:endParaRPr lang="en-US" altLang="zh-TW" sz="2400">
              <a:latin typeface="Courier New" pitchFamily="49" charset="0"/>
            </a:endParaRPr>
          </a:p>
          <a:p>
            <a:pPr>
              <a:lnSpc>
                <a:spcPct val="90000"/>
              </a:lnSpc>
              <a:spcBef>
                <a:spcPct val="20000"/>
              </a:spcBef>
            </a:pPr>
            <a:r>
              <a:rPr lang="en-US" altLang="zh-TW" sz="2400">
                <a:ea typeface="標楷體" pitchFamily="65" charset="-120"/>
              </a:rPr>
              <a:t>7           </a:t>
            </a:r>
            <a:r>
              <a:rPr lang="en-US" altLang="zh-TW" sz="2400">
                <a:latin typeface="Courier New" pitchFamily="49" charset="0"/>
                <a:ea typeface="標楷體" pitchFamily="65" charset="-120"/>
              </a:rPr>
              <a:t>i++;</a:t>
            </a:r>
            <a:endParaRPr lang="en-US" altLang="zh-TW" sz="2400">
              <a:ea typeface="標楷體" pitchFamily="65" charset="-120"/>
            </a:endParaRPr>
          </a:p>
          <a:p>
            <a:pPr>
              <a:lnSpc>
                <a:spcPct val="90000"/>
              </a:lnSpc>
              <a:spcBef>
                <a:spcPct val="20000"/>
              </a:spcBef>
            </a:pPr>
            <a:r>
              <a:rPr lang="en-US" altLang="zh-TW" sz="2400">
                <a:ea typeface="標楷體" pitchFamily="65" charset="-120"/>
              </a:rPr>
              <a:t>8       </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ea typeface="標楷體" pitchFamily="65" charset="-120"/>
              </a:rPr>
              <a:t>9  }</a:t>
            </a:r>
          </a:p>
        </p:txBody>
      </p:sp>
      <p:sp>
        <p:nvSpPr>
          <p:cNvPr id="257031" name="AutoShape 7"/>
          <p:cNvSpPr>
            <a:spLocks/>
          </p:cNvSpPr>
          <p:nvPr/>
        </p:nvSpPr>
        <p:spPr bwMode="auto">
          <a:xfrm>
            <a:off x="2484438" y="5805488"/>
            <a:ext cx="1400175" cy="457200"/>
          </a:xfrm>
          <a:prstGeom prst="borderCallout1">
            <a:avLst>
              <a:gd name="adj1" fmla="val 25000"/>
              <a:gd name="adj2" fmla="val 105444"/>
              <a:gd name="adj3" fmla="val -168750"/>
              <a:gd name="adj4" fmla="val 142630"/>
            </a:avLst>
          </a:prstGeom>
          <a:noFill/>
          <a:ln w="9525">
            <a:solidFill>
              <a:schemeClr val="tx1"/>
            </a:solidFill>
            <a:miter lim="800000"/>
            <a:headEnd/>
            <a:tailEnd/>
          </a:ln>
          <a:effectLst/>
        </p:spPr>
        <p:txBody>
          <a:bodyPr/>
          <a:lstStyle/>
          <a:p>
            <a:pPr algn="ctr"/>
            <a:r>
              <a:rPr lang="zh-TW" altLang="en-US" sz="2000">
                <a:latin typeface="Arial" charset="0"/>
              </a:rPr>
              <a:t>地址</a:t>
            </a:r>
            <a:r>
              <a:rPr lang="en-US" altLang="zh-TW" sz="2000">
                <a:solidFill>
                  <a:srgbClr val="FF3300"/>
                </a:solidFill>
                <a:latin typeface="Arial" charset="0"/>
              </a:rPr>
              <a:t>&amp;</a:t>
            </a:r>
          </a:p>
        </p:txBody>
      </p:sp>
      <p:sp>
        <p:nvSpPr>
          <p:cNvPr id="257032" name="Text Box 8"/>
          <p:cNvSpPr txBox="1">
            <a:spLocks noChangeArrowheads="1"/>
          </p:cNvSpPr>
          <p:nvPr/>
        </p:nvSpPr>
        <p:spPr bwMode="auto">
          <a:xfrm>
            <a:off x="1763713" y="4262438"/>
            <a:ext cx="4537075" cy="822325"/>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a:latin typeface="Courier New" pitchFamily="49" charset="0"/>
                <a:ea typeface="標楷體" pitchFamily="65" charset="-120"/>
              </a:rPr>
              <a:t>printf("</a:t>
            </a:r>
            <a:r>
              <a:rPr lang="en-US" altLang="zh-TW" sz="2400">
                <a:solidFill>
                  <a:srgbClr val="FF3300"/>
                </a:solidFill>
                <a:latin typeface="Courier New" pitchFamily="49" charset="0"/>
                <a:ea typeface="標楷體" pitchFamily="65" charset="-120"/>
              </a:rPr>
              <a:t>%c %i</a:t>
            </a:r>
            <a:r>
              <a:rPr lang="en-US" altLang="zh-TW" sz="2400">
                <a:latin typeface="Courier New" pitchFamily="49" charset="0"/>
                <a:ea typeface="標楷體" pitchFamily="65" charset="-120"/>
              </a:rPr>
              <a:t>\n",</a:t>
            </a:r>
          </a:p>
          <a:p>
            <a:pPr>
              <a:lnSpc>
                <a:spcPct val="90000"/>
              </a:lnSpc>
              <a:spcBef>
                <a:spcPct val="20000"/>
              </a:spcBef>
            </a:pPr>
            <a:r>
              <a:rPr lang="en-US" altLang="zh-TW" sz="2400">
                <a:solidFill>
                  <a:srgbClr val="FF3300"/>
                </a:solidFill>
                <a:latin typeface="Courier New" pitchFamily="49" charset="0"/>
                <a:ea typeface="標楷體" pitchFamily="65" charset="-120"/>
              </a:rPr>
              <a:t>	str[i] , &amp;str[i]</a:t>
            </a:r>
            <a:r>
              <a:rPr lang="en-US" altLang="zh-TW" sz="2400">
                <a:latin typeface="Courier New" pitchFamily="49" charset="0"/>
                <a:ea typeface="標楷體" pitchFamily="65" charset="-120"/>
              </a:rPr>
              <a:t>);</a:t>
            </a:r>
            <a:endParaRPr lang="en-US" altLang="zh-TW" sz="2400">
              <a:latin typeface="Courier New" pitchFamily="49" charset="0"/>
            </a:endParaRPr>
          </a:p>
        </p:txBody>
      </p:sp>
      <p:sp>
        <p:nvSpPr>
          <p:cNvPr id="257033" name="AutoShape 9"/>
          <p:cNvSpPr>
            <a:spLocks/>
          </p:cNvSpPr>
          <p:nvPr/>
        </p:nvSpPr>
        <p:spPr bwMode="auto">
          <a:xfrm>
            <a:off x="5332413" y="1052513"/>
            <a:ext cx="1687512" cy="457200"/>
          </a:xfrm>
          <a:prstGeom prst="borderCallout1">
            <a:avLst>
              <a:gd name="adj1" fmla="val 25000"/>
              <a:gd name="adj2" fmla="val -4514"/>
              <a:gd name="adj3" fmla="val 440972"/>
              <a:gd name="adj4" fmla="val -65569"/>
            </a:avLst>
          </a:prstGeom>
          <a:noFill/>
          <a:ln w="9525">
            <a:solidFill>
              <a:schemeClr val="tx1"/>
            </a:solidFill>
            <a:miter lim="800000"/>
            <a:headEnd/>
            <a:tailEnd/>
          </a:ln>
          <a:effectLst/>
        </p:spPr>
        <p:txBody>
          <a:bodyPr/>
          <a:lstStyle/>
          <a:p>
            <a:pPr algn="ctr"/>
            <a:r>
              <a:rPr lang="en-US" altLang="zh-TW" sz="2000">
                <a:solidFill>
                  <a:srgbClr val="FF3300"/>
                </a:solidFill>
                <a:latin typeface="Verdana" pitchFamily="34" charset="0"/>
              </a:rPr>
              <a:t>str[0] = </a:t>
            </a:r>
            <a:r>
              <a:rPr lang="en-US" altLang="zh-TW" sz="2000">
                <a:latin typeface="Verdana" pitchFamily="34" charset="0"/>
              </a:rPr>
              <a:t>'e'</a:t>
            </a:r>
          </a:p>
        </p:txBody>
      </p:sp>
      <p:sp>
        <p:nvSpPr>
          <p:cNvPr id="257034"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57035" name="Rectangle 11"/>
          <p:cNvSpPr>
            <a:spLocks noChangeArrowheads="1"/>
          </p:cNvSpPr>
          <p:nvPr/>
        </p:nvSpPr>
        <p:spPr bwMode="auto">
          <a:xfrm>
            <a:off x="5940425" y="2611438"/>
            <a:ext cx="2740025" cy="457200"/>
          </a:xfrm>
          <a:prstGeom prst="rect">
            <a:avLst/>
          </a:prstGeom>
          <a:noFill/>
          <a:ln w="9525">
            <a:noFill/>
            <a:miter lim="800000"/>
            <a:headEnd/>
            <a:tailEnd/>
          </a:ln>
          <a:effectLst/>
        </p:spPr>
        <p:txBody>
          <a:bodyPr wrap="none">
            <a:spAutoFit/>
          </a:bodyPr>
          <a:lstStyle/>
          <a:p>
            <a:r>
              <a:rPr lang="en-US" altLang="zh-TW" sz="2400">
                <a:latin typeface="Courier New" pitchFamily="49" charset="0"/>
                <a:ea typeface="標楷體" pitchFamily="65" charset="-120"/>
              </a:rPr>
              <a:t>str[i] &amp;str[i]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57032"/>
                                        </p:tgtEl>
                                        <p:attrNameLst>
                                          <p:attrName>style.visibility</p:attrName>
                                        </p:attrNameLst>
                                      </p:cBhvr>
                                      <p:to>
                                        <p:strVal val="visible"/>
                                      </p:to>
                                    </p:set>
                                    <p:anim calcmode="lin" valueType="num">
                                      <p:cBhvr>
                                        <p:cTn id="7" dur="500" fill="hold"/>
                                        <p:tgtEl>
                                          <p:spTgt spid="257032"/>
                                        </p:tgtEl>
                                        <p:attrNameLst>
                                          <p:attrName>ppt_w</p:attrName>
                                        </p:attrNameLst>
                                      </p:cBhvr>
                                      <p:tavLst>
                                        <p:tav tm="0">
                                          <p:val>
                                            <p:fltVal val="0"/>
                                          </p:val>
                                        </p:tav>
                                        <p:tav tm="100000">
                                          <p:val>
                                            <p:strVal val="#ppt_w"/>
                                          </p:val>
                                        </p:tav>
                                      </p:tavLst>
                                    </p:anim>
                                    <p:anim calcmode="lin" valueType="num">
                                      <p:cBhvr>
                                        <p:cTn id="8" dur="500" fill="hold"/>
                                        <p:tgtEl>
                                          <p:spTgt spid="2570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ntr" presetSubtype="0" fill="hold" grpId="0" nodeType="afterEffect">
                                  <p:stCondLst>
                                    <p:cond delay="0"/>
                                  </p:stCondLst>
                                  <p:childTnLst>
                                    <p:set>
                                      <p:cBhvr>
                                        <p:cTn id="11" dur="1" fill="hold">
                                          <p:stCondLst>
                                            <p:cond delay="0"/>
                                          </p:stCondLst>
                                        </p:cTn>
                                        <p:tgtEl>
                                          <p:spTgt spid="257031"/>
                                        </p:tgtEl>
                                        <p:attrNameLst>
                                          <p:attrName>style.visibility</p:attrName>
                                        </p:attrNameLst>
                                      </p:cBhvr>
                                      <p:to>
                                        <p:strVal val="visible"/>
                                      </p:to>
                                    </p:set>
                                    <p:animEffect transition="in" filter="fade">
                                      <p:cBhvr>
                                        <p:cTn id="12" dur="1000"/>
                                        <p:tgtEl>
                                          <p:spTgt spid="257031"/>
                                        </p:tgtEl>
                                      </p:cBhvr>
                                    </p:animEffect>
                                    <p:anim calcmode="lin" valueType="num">
                                      <p:cBhvr>
                                        <p:cTn id="13" dur="1000" fill="hold"/>
                                        <p:tgtEl>
                                          <p:spTgt spid="257031"/>
                                        </p:tgtEl>
                                        <p:attrNameLst>
                                          <p:attrName>style.rotation</p:attrName>
                                        </p:attrNameLst>
                                      </p:cBhvr>
                                      <p:tavLst>
                                        <p:tav tm="0">
                                          <p:val>
                                            <p:fltVal val="720"/>
                                          </p:val>
                                        </p:tav>
                                        <p:tav tm="100000">
                                          <p:val>
                                            <p:fltVal val="0"/>
                                          </p:val>
                                        </p:tav>
                                      </p:tavLst>
                                    </p:anim>
                                    <p:anim calcmode="lin" valueType="num">
                                      <p:cBhvr>
                                        <p:cTn id="14" dur="1000" fill="hold"/>
                                        <p:tgtEl>
                                          <p:spTgt spid="257031"/>
                                        </p:tgtEl>
                                        <p:attrNameLst>
                                          <p:attrName>ppt_h</p:attrName>
                                        </p:attrNameLst>
                                      </p:cBhvr>
                                      <p:tavLst>
                                        <p:tav tm="0">
                                          <p:val>
                                            <p:fltVal val="0"/>
                                          </p:val>
                                        </p:tav>
                                        <p:tav tm="100000">
                                          <p:val>
                                            <p:strVal val="#ppt_h"/>
                                          </p:val>
                                        </p:tav>
                                      </p:tavLst>
                                    </p:anim>
                                    <p:anim calcmode="lin" valueType="num">
                                      <p:cBhvr>
                                        <p:cTn id="15" dur="1000" fill="hold"/>
                                        <p:tgtEl>
                                          <p:spTgt spid="257031"/>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257029"/>
                                        </p:tgtEl>
                                        <p:attrNameLst>
                                          <p:attrName>style.visibility</p:attrName>
                                        </p:attrNameLst>
                                      </p:cBhvr>
                                      <p:to>
                                        <p:strVal val="visible"/>
                                      </p:to>
                                    </p:set>
                                    <p:anim calcmode="lin" valueType="num">
                                      <p:cBhvr>
                                        <p:cTn id="20" dur="500" fill="hold"/>
                                        <p:tgtEl>
                                          <p:spTgt spid="257029"/>
                                        </p:tgtEl>
                                        <p:attrNameLst>
                                          <p:attrName>ppt_w</p:attrName>
                                        </p:attrNameLst>
                                      </p:cBhvr>
                                      <p:tavLst>
                                        <p:tav tm="0">
                                          <p:val>
                                            <p:fltVal val="0"/>
                                          </p:val>
                                        </p:tav>
                                        <p:tav tm="100000">
                                          <p:val>
                                            <p:strVal val="#ppt_w"/>
                                          </p:val>
                                        </p:tav>
                                      </p:tavLst>
                                    </p:anim>
                                    <p:anim calcmode="lin" valueType="num">
                                      <p:cBhvr>
                                        <p:cTn id="21" dur="500" fill="hold"/>
                                        <p:tgtEl>
                                          <p:spTgt spid="257029"/>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257035"/>
                                        </p:tgtEl>
                                        <p:attrNameLst>
                                          <p:attrName>style.visibility</p:attrName>
                                        </p:attrNameLst>
                                      </p:cBhvr>
                                      <p:to>
                                        <p:strVal val="visible"/>
                                      </p:to>
                                    </p:set>
                                    <p:anim calcmode="lin" valueType="num">
                                      <p:cBhvr>
                                        <p:cTn id="24" dur="500" fill="hold"/>
                                        <p:tgtEl>
                                          <p:spTgt spid="257035"/>
                                        </p:tgtEl>
                                        <p:attrNameLst>
                                          <p:attrName>ppt_w</p:attrName>
                                        </p:attrNameLst>
                                      </p:cBhvr>
                                      <p:tavLst>
                                        <p:tav tm="0">
                                          <p:val>
                                            <p:fltVal val="0"/>
                                          </p:val>
                                        </p:tav>
                                        <p:tav tm="100000">
                                          <p:val>
                                            <p:strVal val="#ppt_w"/>
                                          </p:val>
                                        </p:tav>
                                      </p:tavLst>
                                    </p:anim>
                                    <p:anim calcmode="lin" valueType="num">
                                      <p:cBhvr>
                                        <p:cTn id="25" dur="500" fill="hold"/>
                                        <p:tgtEl>
                                          <p:spTgt spid="2570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9" grpId="0" animBg="1"/>
      <p:bldP spid="257031" grpId="0" animBg="1"/>
      <p:bldP spid="257032" grpId="0"/>
      <p:bldP spid="257035" grpId="0"/>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ltLang="zh-TW" sz="3600"/>
              <a:t>9-1-3 </a:t>
            </a:r>
            <a:r>
              <a:rPr lang="zh-TW" altLang="en-US" sz="3600">
                <a:latin typeface="標楷體" pitchFamily="65" charset="-120"/>
              </a:rPr>
              <a:t>字串陣列的宣告</a:t>
            </a:r>
            <a:endParaRPr lang="zh-TW" altLang="en-US" sz="3600"/>
          </a:p>
        </p:txBody>
      </p:sp>
      <p:sp>
        <p:nvSpPr>
          <p:cNvPr id="59" name="投影片編號版面配置區 6"/>
          <p:cNvSpPr>
            <a:spLocks noGrp="1"/>
          </p:cNvSpPr>
          <p:nvPr>
            <p:ph type="sldNum" sz="quarter" idx="12"/>
          </p:nvPr>
        </p:nvSpPr>
        <p:spPr/>
        <p:txBody>
          <a:bodyPr/>
          <a:lstStyle/>
          <a:p>
            <a:fld id="{E791112E-5B1D-4E57-BB40-8DEC3681C5F4}" type="slidenum">
              <a:rPr lang="en-US" altLang="zh-TW"/>
              <a:pPr/>
              <a:t>184</a:t>
            </a:fld>
            <a:endParaRPr lang="en-US" altLang="zh-TW"/>
          </a:p>
        </p:txBody>
      </p:sp>
      <p:sp>
        <p:nvSpPr>
          <p:cNvPr id="259244" name="AutoShape 172"/>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1" name="Rectangle 3"/>
          <p:cNvSpPr txBox="1">
            <a:spLocks noChangeArrowheads="1"/>
          </p:cNvSpPr>
          <p:nvPr/>
        </p:nvSpPr>
        <p:spPr bwMode="auto">
          <a:xfrm>
            <a:off x="684213" y="1700213"/>
            <a:ext cx="7704137" cy="86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cs typeface="+mn-cs"/>
              </a:rPr>
              <a:t>char str</a:t>
            </a:r>
            <a:r>
              <a:rPr kumimoji="1" lang="en-US" altLang="zh-TW" sz="2000" b="0" i="0" u="none" strike="noStrike" kern="0" cap="none" spc="0" normalizeH="0" baseline="0" noProof="0" smtClean="0">
                <a:ln>
                  <a:noFill/>
                </a:ln>
                <a:solidFill>
                  <a:srgbClr val="FF3300"/>
                </a:solidFill>
                <a:effectLst/>
                <a:uLnTx/>
                <a:uFillTx/>
                <a:latin typeface="Courier New" pitchFamily="49" charset="0"/>
                <a:ea typeface="+mn-ea"/>
                <a:cs typeface="+mn-cs"/>
              </a:rPr>
              <a:t>[2]</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cs typeface="+mn-cs"/>
              </a:rPr>
              <a:t>[8]={</a:t>
            </a:r>
            <a:r>
              <a:rPr kumimoji="1" lang="en-US" altLang="zh-TW" sz="2000" b="0" i="0" u="none" strike="noStrike" kern="0" cap="none" spc="0" normalizeH="0" baseline="0" noProof="0" smtClean="0">
                <a:ln>
                  <a:noFill/>
                </a:ln>
                <a:solidFill>
                  <a:srgbClr val="FF3300"/>
                </a:solidFill>
                <a:effectLst/>
                <a:uLnTx/>
                <a:uFillTx/>
                <a:latin typeface="Courier New" pitchFamily="49" charset="0"/>
                <a:ea typeface="+mn-ea"/>
                <a:cs typeface="+mn-cs"/>
              </a:rPr>
              <a:t>"string"</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cs typeface="+mn-cs"/>
              </a:rPr>
              <a:t>, </a:t>
            </a:r>
            <a:r>
              <a:rPr kumimoji="1" lang="en-US" altLang="zh-TW" sz="2000" b="0" i="0" u="none" strike="noStrike" kern="0" cap="none" spc="0" normalizeH="0" baseline="0" noProof="0" smtClean="0">
                <a:ln>
                  <a:noFill/>
                </a:ln>
                <a:solidFill>
                  <a:srgbClr val="0000CC"/>
                </a:solidFill>
                <a:effectLst/>
                <a:uLnTx/>
                <a:uFillTx/>
                <a:latin typeface="Courier New" pitchFamily="49" charset="0"/>
                <a:ea typeface="+mn-ea"/>
                <a:cs typeface="+mn-cs"/>
              </a:rPr>
              <a:t>"STRING2", "</a:t>
            </a:r>
            <a:r>
              <a:rPr kumimoji="1" lang="en-US" altLang="zh-TW" sz="2000" b="0" i="0" u="none" strike="noStrike" kern="0" cap="none" spc="0" normalizeH="0" baseline="0" noProof="0" smtClean="0">
                <a:ln>
                  <a:noFill/>
                </a:ln>
                <a:solidFill>
                  <a:srgbClr val="339966"/>
                </a:solidFill>
                <a:effectLst/>
                <a:uLnTx/>
                <a:uFillTx/>
                <a:latin typeface="Courier New" pitchFamily="49" charset="0"/>
                <a:ea typeface="+mn-ea"/>
                <a:cs typeface="+mn-cs"/>
              </a:rPr>
              <a:t>ablmcc</a:t>
            </a:r>
            <a:r>
              <a:rPr kumimoji="1" lang="en-US" altLang="zh-TW" sz="2000" b="0" i="0" u="none" strike="noStrike" kern="0" cap="none" spc="0" normalizeH="0" baseline="0" noProof="0" smtClean="0">
                <a:ln>
                  <a:noFill/>
                </a:ln>
                <a:solidFill>
                  <a:srgbClr val="0000CC"/>
                </a:solidFill>
                <a:effectLst/>
                <a:uLnTx/>
                <a:uFillTx/>
                <a:latin typeface="Courier New" pitchFamily="49" charset="0"/>
                <a:ea typeface="+mn-ea"/>
                <a:cs typeface="+mn-cs"/>
              </a:rPr>
              <a:t>"</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cs typeface="+mn-cs"/>
              </a:rPr>
              <a:t>};</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zh-TW" altLang="en-US" sz="2000" b="0" i="0" u="none" strike="noStrike" kern="0" cap="none" spc="0" normalizeH="0" baseline="0" noProof="0" smtClean="0">
                <a:ln>
                  <a:noFill/>
                </a:ln>
                <a:solidFill>
                  <a:schemeClr val="tx1"/>
                </a:solidFill>
                <a:effectLst/>
                <a:uLnTx/>
                <a:uFillTx/>
                <a:latin typeface="+mn-lt"/>
                <a:ea typeface="+mn-ea"/>
                <a:cs typeface="+mn-cs"/>
              </a:rPr>
              <a:t>在陣列中的擺放位置如下</a:t>
            </a:r>
            <a:endParaRPr kumimoji="1" lang="zh-TW" altLang="en-US" sz="2000" b="0" i="0" u="none" strike="noStrike" kern="0" cap="none" spc="0" normalizeH="0" baseline="0" noProof="0">
              <a:ln>
                <a:noFill/>
              </a:ln>
              <a:solidFill>
                <a:schemeClr val="tx1"/>
              </a:solidFill>
              <a:effectLst/>
              <a:uLnTx/>
              <a:uFillTx/>
              <a:latin typeface="+mn-lt"/>
              <a:ea typeface="+mn-ea"/>
              <a:cs typeface="+mn-cs"/>
            </a:endParaRPr>
          </a:p>
        </p:txBody>
      </p:sp>
      <p:sp>
        <p:nvSpPr>
          <p:cNvPr id="12" name="Text Box 111"/>
          <p:cNvSpPr txBox="1">
            <a:spLocks noChangeArrowheads="1"/>
          </p:cNvSpPr>
          <p:nvPr/>
        </p:nvSpPr>
        <p:spPr bwMode="auto">
          <a:xfrm>
            <a:off x="4716463" y="2133600"/>
            <a:ext cx="3600450" cy="1187450"/>
          </a:xfrm>
          <a:prstGeom prst="rect">
            <a:avLst/>
          </a:prstGeom>
          <a:noFill/>
          <a:ln w="9525">
            <a:noFill/>
            <a:miter lim="800000"/>
            <a:headEnd/>
            <a:tailEnd/>
          </a:ln>
          <a:effectLst/>
        </p:spPr>
        <p:txBody>
          <a:bodyPr>
            <a:spAutoFit/>
          </a:bodyPr>
          <a:lstStyle/>
          <a:p>
            <a:r>
              <a:rPr lang="en-US" altLang="zh-TW" sz="2400">
                <a:latin typeface="Courier New" pitchFamily="49" charset="0"/>
              </a:rPr>
              <a:t>str[</a:t>
            </a:r>
            <a:r>
              <a:rPr lang="en-US" altLang="zh-TW" sz="2400">
                <a:solidFill>
                  <a:srgbClr val="FF0000"/>
                </a:solidFill>
                <a:latin typeface="Courier New" pitchFamily="49" charset="0"/>
              </a:rPr>
              <a:t>0</a:t>
            </a:r>
            <a:r>
              <a:rPr lang="en-US" altLang="zh-TW" sz="2400">
                <a:latin typeface="Courier New" pitchFamily="49" charset="0"/>
              </a:rPr>
              <a:t>]</a:t>
            </a:r>
            <a:r>
              <a:rPr lang="en-US" altLang="zh-TW" sz="2400">
                <a:latin typeface="Courier New" pitchFamily="49" charset="0"/>
                <a:sym typeface="Wingdings" pitchFamily="2" charset="2"/>
              </a:rPr>
              <a:t></a:t>
            </a:r>
            <a:r>
              <a:rPr lang="en-US" altLang="zh-TW" sz="2400">
                <a:latin typeface="Courier New" pitchFamily="49" charset="0"/>
              </a:rPr>
              <a:t> </a:t>
            </a:r>
            <a:r>
              <a:rPr lang="en-US" altLang="zh-TW" sz="2400">
                <a:solidFill>
                  <a:srgbClr val="FF3300"/>
                </a:solidFill>
                <a:latin typeface="Courier New" pitchFamily="49" charset="0"/>
                <a:ea typeface="標楷體" pitchFamily="65" charset="-120"/>
              </a:rPr>
              <a:t>"string"</a:t>
            </a:r>
            <a:endParaRPr lang="en-US" altLang="zh-TW" sz="2400">
              <a:latin typeface="Courier New" pitchFamily="49" charset="0"/>
              <a:ea typeface="標楷體" pitchFamily="65" charset="-120"/>
            </a:endParaRPr>
          </a:p>
          <a:p>
            <a:r>
              <a:rPr lang="en-US" altLang="zh-TW" sz="2400">
                <a:latin typeface="Courier New" pitchFamily="49" charset="0"/>
              </a:rPr>
              <a:t>str[</a:t>
            </a:r>
            <a:r>
              <a:rPr lang="en-US" altLang="zh-TW" sz="2400">
                <a:solidFill>
                  <a:srgbClr val="FF0000"/>
                </a:solidFill>
                <a:latin typeface="Courier New" pitchFamily="49" charset="0"/>
              </a:rPr>
              <a:t>1</a:t>
            </a:r>
            <a:r>
              <a:rPr lang="en-US" altLang="zh-TW" sz="2400">
                <a:latin typeface="Courier New" pitchFamily="49" charset="0"/>
              </a:rPr>
              <a:t>]</a:t>
            </a:r>
            <a:r>
              <a:rPr lang="en-US" altLang="zh-TW" sz="2400">
                <a:latin typeface="Courier New" pitchFamily="49" charset="0"/>
                <a:sym typeface="Wingdings" pitchFamily="2" charset="2"/>
              </a:rPr>
              <a:t> </a:t>
            </a:r>
            <a:r>
              <a:rPr lang="en-US" altLang="zh-TW" sz="2400">
                <a:solidFill>
                  <a:srgbClr val="0000CC"/>
                </a:solidFill>
                <a:latin typeface="Courier New" pitchFamily="49" charset="0"/>
                <a:ea typeface="標楷體" pitchFamily="65" charset="-120"/>
              </a:rPr>
              <a:t>"STRING2"</a:t>
            </a:r>
            <a:endParaRPr lang="en-US" altLang="zh-TW" sz="2400">
              <a:latin typeface="Courier New" pitchFamily="49" charset="0"/>
              <a:ea typeface="標楷體" pitchFamily="65" charset="-120"/>
            </a:endParaRPr>
          </a:p>
          <a:p>
            <a:r>
              <a:rPr lang="en-US" altLang="zh-TW" sz="2400">
                <a:latin typeface="Courier New" pitchFamily="49" charset="0"/>
                <a:ea typeface="標楷體" pitchFamily="65" charset="-120"/>
              </a:rPr>
              <a:t>str[</a:t>
            </a:r>
            <a:r>
              <a:rPr lang="en-US" altLang="zh-TW" sz="2400">
                <a:solidFill>
                  <a:srgbClr val="FF0000"/>
                </a:solidFill>
                <a:latin typeface="Courier New" pitchFamily="49" charset="0"/>
                <a:ea typeface="標楷體" pitchFamily="65" charset="-120"/>
              </a:rPr>
              <a:t>2</a:t>
            </a:r>
            <a:r>
              <a:rPr lang="en-US" altLang="zh-TW" sz="2400">
                <a:latin typeface="Courier New" pitchFamily="49" charset="0"/>
                <a:ea typeface="標楷體" pitchFamily="65" charset="-120"/>
              </a:rPr>
              <a:t>]</a:t>
            </a:r>
            <a:r>
              <a:rPr lang="en-US" altLang="zh-TW" sz="2400">
                <a:latin typeface="Courier New" pitchFamily="49" charset="0"/>
                <a:sym typeface="Wingdings" pitchFamily="2" charset="2"/>
              </a:rPr>
              <a:t> </a:t>
            </a:r>
            <a:r>
              <a:rPr lang="en-US" altLang="zh-TW" sz="2400">
                <a:solidFill>
                  <a:srgbClr val="0000CC"/>
                </a:solidFill>
                <a:latin typeface="Courier New" pitchFamily="49" charset="0"/>
                <a:ea typeface="標楷體" pitchFamily="65" charset="-120"/>
              </a:rPr>
              <a:t>"</a:t>
            </a:r>
            <a:r>
              <a:rPr lang="en-US" altLang="zh-TW" sz="2400">
                <a:solidFill>
                  <a:srgbClr val="339966"/>
                </a:solidFill>
                <a:latin typeface="Courier New" pitchFamily="49" charset="0"/>
                <a:ea typeface="標楷體" pitchFamily="65" charset="-120"/>
              </a:rPr>
              <a:t>ablmcc</a:t>
            </a:r>
            <a:r>
              <a:rPr lang="en-US" altLang="zh-TW" sz="2400">
                <a:solidFill>
                  <a:srgbClr val="0000CC"/>
                </a:solidFill>
                <a:latin typeface="Courier New" pitchFamily="49" charset="0"/>
                <a:ea typeface="標楷體" pitchFamily="65" charset="-120"/>
              </a:rPr>
              <a:t>"</a:t>
            </a:r>
          </a:p>
        </p:txBody>
      </p:sp>
      <p:graphicFrame>
        <p:nvGraphicFramePr>
          <p:cNvPr id="13" name="Group 171"/>
          <p:cNvGraphicFramePr>
            <a:graphicFrameLocks/>
          </p:cNvGraphicFramePr>
          <p:nvPr/>
        </p:nvGraphicFramePr>
        <p:xfrm>
          <a:off x="539750" y="3501008"/>
          <a:ext cx="8135938" cy="2520182"/>
        </p:xfrm>
        <a:graphic>
          <a:graphicData uri="http://schemas.openxmlformats.org/drawingml/2006/table">
            <a:tbl>
              <a:tblPr/>
              <a:tblGrid>
                <a:gridCol w="904875"/>
                <a:gridCol w="903288"/>
                <a:gridCol w="903287"/>
                <a:gridCol w="904875"/>
                <a:gridCol w="903288"/>
                <a:gridCol w="904875"/>
                <a:gridCol w="903287"/>
                <a:gridCol w="903288"/>
                <a:gridCol w="904875"/>
              </a:tblGrid>
              <a:tr h="5040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0" u="none" strike="noStrike" cap="none" normalizeH="0" baseline="0" dirty="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rPr>
                        <a:t>Column(</a:t>
                      </a:r>
                      <a:r>
                        <a:rPr kumimoji="1" lang="zh-TW" altLang="en-US" sz="2000" b="0" i="0" u="none" strike="noStrike" cap="none" normalizeH="0" baseline="0" dirty="0" smtClean="0">
                          <a:ln>
                            <a:noFill/>
                          </a:ln>
                          <a:solidFill>
                            <a:schemeClr val="tx1"/>
                          </a:solidFill>
                          <a:effectLst/>
                          <a:latin typeface="Times New Roman" pitchFamily="18" charset="0"/>
                          <a:ea typeface="標楷體" pitchFamily="65" charset="-120"/>
                        </a:rPr>
                        <a:t>欄</a:t>
                      </a: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rPr>
                        <a:t>)</a:t>
                      </a:r>
                      <a:endParaRPr kumimoji="1" lang="en-US" sz="2000" b="0" i="0" u="none" strike="noStrike" cap="none" normalizeH="0" baseline="0" dirty="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571500">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Row</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t>
                      </a: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列</a:t>
                      </a: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t>
                      </a: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[0]</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[0]</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[0]</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[1]</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[0]</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[2]</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[0]</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[3]</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[0]</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[4]</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[0]</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[5]</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[0]</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[6]</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[0]</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[7]</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rgbClr val="FF3300"/>
                          </a:solidFill>
                          <a:effectLst/>
                          <a:latin typeface="Arial" charset="0"/>
                          <a:ea typeface="標楷體" pitchFamily="65" charset="-120"/>
                        </a:rPr>
                        <a:t>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rgbClr val="FF3300"/>
                          </a:solidFill>
                          <a:effectLst/>
                          <a:latin typeface="Arial" charset="0"/>
                          <a:ea typeface="標楷體" pitchFamily="65" charset="-120"/>
                        </a:rPr>
                        <a:t>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rgbClr val="FF3300"/>
                          </a:solidFill>
                          <a:effectLst/>
                          <a:latin typeface="Arial" charset="0"/>
                          <a:ea typeface="標楷體" pitchFamily="65" charset="-12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rgbClr val="FF3300"/>
                          </a:solidFill>
                          <a:effectLst/>
                          <a:latin typeface="Arial" charset="0"/>
                          <a:ea typeface="標楷體" pitchFamily="65" charset="-120"/>
                        </a:rPr>
                        <a:t>i</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rgbClr val="FF3300"/>
                          </a:solidFill>
                          <a:effectLst/>
                          <a:latin typeface="Arial" charset="0"/>
                          <a:ea typeface="標楷體" pitchFamily="65" charset="-120"/>
                        </a:rPr>
                        <a:t>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rgbClr val="FF3300"/>
                          </a:solidFill>
                          <a:effectLst/>
                          <a:latin typeface="Arial" charset="0"/>
                          <a:ea typeface="標楷體" pitchFamily="65" charset="-120"/>
                        </a:rPr>
                        <a:t>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rgbClr val="FF3300"/>
                          </a:solidFill>
                          <a:effectLst/>
                          <a:latin typeface="Arial" charset="0"/>
                          <a:ea typeface="標楷體" pitchFamily="65" charset="-12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[1]</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[0]</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[1]</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[1]</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[1]</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[2]</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[1]</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[3]</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[1]</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[4]</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[1]</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[5]</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[1]</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[6]</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a:t>
                      </a:r>
                      <a:r>
                        <a:rPr kumimoji="1" lang="en-US" altLang="zh-TW" sz="1800" b="0" i="0" u="none" strike="noStrike" cap="none" normalizeH="0" baseline="0" smtClean="0">
                          <a:ln>
                            <a:noFill/>
                          </a:ln>
                          <a:solidFill>
                            <a:srgbClr val="FF3300"/>
                          </a:solidFill>
                          <a:effectLst/>
                          <a:latin typeface="Times New Roman" pitchFamily="18" charset="0"/>
                          <a:ea typeface="標楷體" pitchFamily="65" charset="-120"/>
                        </a:rPr>
                        <a:t>[1]</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[7]</a:t>
                      </a:r>
                      <a:endParaRPr kumimoji="1" lang="en-US" sz="18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chemeClr val="hlink"/>
                          </a:solidFill>
                          <a:effectLst/>
                          <a:latin typeface="Arial" charset="0"/>
                          <a:ea typeface="標楷體" pitchFamily="65" charset="-120"/>
                        </a:rPr>
                        <a:t>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chemeClr val="hlink"/>
                          </a:solidFill>
                          <a:effectLst/>
                          <a:latin typeface="Arial" charset="0"/>
                          <a:ea typeface="標楷體" pitchFamily="65" charset="-120"/>
                        </a:rPr>
                        <a:t>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chemeClr val="hlink"/>
                          </a:solidFill>
                          <a:effectLst/>
                          <a:latin typeface="Arial" charset="0"/>
                          <a:ea typeface="標楷體" pitchFamily="65" charset="-12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chemeClr val="hlink"/>
                          </a:solidFill>
                          <a:effectLst/>
                          <a:latin typeface="Arial" charset="0"/>
                          <a:ea typeface="標楷體" pitchFamily="65" charset="-120"/>
                        </a:rPr>
                        <a:t>I</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chemeClr val="hlink"/>
                          </a:solidFill>
                          <a:effectLst/>
                          <a:latin typeface="Arial" charset="0"/>
                          <a:ea typeface="標楷體" pitchFamily="65" charset="-120"/>
                        </a:rPr>
                        <a:t>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chemeClr val="hlink"/>
                          </a:solidFill>
                          <a:effectLst/>
                          <a:latin typeface="Arial" charset="0"/>
                          <a:ea typeface="標楷體" pitchFamily="65" charset="-120"/>
                        </a:rPr>
                        <a:t>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smtClean="0">
                          <a:ln>
                            <a:noFill/>
                          </a:ln>
                          <a:solidFill>
                            <a:schemeClr val="hlink"/>
                          </a:solidFill>
                          <a:effectLst/>
                          <a:latin typeface="Arial" charset="0"/>
                          <a:ea typeface="標楷體" pitchFamily="65" charset="-12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1800" b="1" i="0" u="none" strike="noStrike" cap="none" normalizeH="0" baseline="0" dirty="0" smtClean="0">
                          <a:ln>
                            <a:noFill/>
                          </a:ln>
                          <a:solidFill>
                            <a:schemeClr val="hlink"/>
                          </a:solidFill>
                          <a:effectLst/>
                          <a:latin typeface="Arial" charset="0"/>
                          <a:ea typeface="標楷體" pitchFamily="65" charset="-12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1DA0DA7C-2CC7-44C6-8413-861978E69FFC}" type="slidenum">
              <a:rPr lang="en-US" altLang="zh-TW"/>
              <a:pPr/>
              <a:t>185</a:t>
            </a:fld>
            <a:endParaRPr lang="en-US" altLang="zh-TW"/>
          </a:p>
        </p:txBody>
      </p:sp>
      <p:sp>
        <p:nvSpPr>
          <p:cNvPr id="260098" name="Rectangle 2"/>
          <p:cNvSpPr>
            <a:spLocks noGrp="1" noChangeArrowheads="1"/>
          </p:cNvSpPr>
          <p:nvPr>
            <p:ph type="title"/>
          </p:nvPr>
        </p:nvSpPr>
        <p:spPr>
          <a:xfrm>
            <a:off x="838200" y="609600"/>
            <a:ext cx="7620000" cy="838200"/>
          </a:xfrm>
        </p:spPr>
        <p:txBody>
          <a:bodyPr/>
          <a:lstStyle/>
          <a:p>
            <a:r>
              <a:rPr lang="en-US" altLang="zh-TW" sz="3600"/>
              <a:t>Ch9_3</a:t>
            </a:r>
            <a:endParaRPr lang="en-US" altLang="zh-TW" sz="3600">
              <a:ea typeface="新細明體" pitchFamily="18" charset="-120"/>
            </a:endParaRPr>
          </a:p>
        </p:txBody>
      </p:sp>
      <p:sp>
        <p:nvSpPr>
          <p:cNvPr id="260101" name="Rectangle 5"/>
          <p:cNvSpPr>
            <a:spLocks noChangeArrowheads="1"/>
          </p:cNvSpPr>
          <p:nvPr/>
        </p:nvSpPr>
        <p:spPr bwMode="auto">
          <a:xfrm>
            <a:off x="6300788" y="1196975"/>
            <a:ext cx="1447800" cy="19050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en-US" altLang="zh-TW" sz="2400">
                <a:latin typeface="Courier New" pitchFamily="49" charset="0"/>
                <a:ea typeface="標楷體" pitchFamily="65" charset="-120"/>
              </a:rPr>
              <a:t>one</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two</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three</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four</a:t>
            </a:r>
          </a:p>
        </p:txBody>
      </p:sp>
      <p:sp>
        <p:nvSpPr>
          <p:cNvPr id="260102" name="Text Box 6"/>
          <p:cNvSpPr txBox="1">
            <a:spLocks noChangeArrowheads="1"/>
          </p:cNvSpPr>
          <p:nvPr/>
        </p:nvSpPr>
        <p:spPr bwMode="auto">
          <a:xfrm>
            <a:off x="685800" y="1524000"/>
            <a:ext cx="7696200" cy="519113"/>
          </a:xfrm>
          <a:prstGeom prst="rect">
            <a:avLst/>
          </a:prstGeom>
          <a:noFill/>
          <a:ln w="9525">
            <a:noFill/>
            <a:miter lim="800000"/>
            <a:headEnd/>
            <a:tailEnd/>
          </a:ln>
          <a:effectLst/>
        </p:spPr>
        <p:txBody>
          <a:bodyPr>
            <a:spAutoFit/>
          </a:bodyPr>
          <a:lstStyle/>
          <a:p>
            <a:pPr>
              <a:spcBef>
                <a:spcPct val="20000"/>
              </a:spcBef>
            </a:pPr>
            <a:r>
              <a:rPr lang="en-US" altLang="zh-TW" sz="2800" b="1">
                <a:ea typeface="標楷體" pitchFamily="65" charset="-120"/>
              </a:rPr>
              <a:t>ch9_3  </a:t>
            </a:r>
            <a:r>
              <a:rPr lang="zh-TW" altLang="en-US" sz="2800" b="1">
                <a:latin typeface="標楷體" pitchFamily="65" charset="-120"/>
                <a:ea typeface="標楷體" pitchFamily="65" charset="-120"/>
              </a:rPr>
              <a:t>建立一個</a:t>
            </a:r>
            <a:r>
              <a:rPr lang="zh-TW" altLang="en-US" sz="2800" b="1">
                <a:solidFill>
                  <a:srgbClr val="FF3300"/>
                </a:solidFill>
                <a:latin typeface="標楷體" pitchFamily="65" charset="-120"/>
                <a:ea typeface="標楷體" pitchFamily="65" charset="-120"/>
              </a:rPr>
              <a:t>字串陣列</a:t>
            </a:r>
            <a:endParaRPr lang="zh-TW" altLang="en-US" sz="2800" u="sng">
              <a:solidFill>
                <a:srgbClr val="FF3300"/>
              </a:solidFill>
              <a:ea typeface="標楷體" pitchFamily="65" charset="-120"/>
            </a:endParaRPr>
          </a:p>
        </p:txBody>
      </p:sp>
      <p:sp>
        <p:nvSpPr>
          <p:cNvPr id="260104" name="Rectangle 8"/>
          <p:cNvSpPr>
            <a:spLocks noChangeArrowheads="1"/>
          </p:cNvSpPr>
          <p:nvPr/>
        </p:nvSpPr>
        <p:spPr bwMode="auto">
          <a:xfrm>
            <a:off x="3725863" y="3854450"/>
            <a:ext cx="3870325" cy="366713"/>
          </a:xfrm>
          <a:prstGeom prst="rect">
            <a:avLst/>
          </a:prstGeom>
          <a:noFill/>
          <a:ln w="9525">
            <a:noFill/>
            <a:miter lim="800000"/>
            <a:headEnd/>
            <a:tailEnd/>
          </a:ln>
          <a:effectLst/>
        </p:spPr>
        <p:txBody>
          <a:bodyPr wrap="none">
            <a:spAutoFit/>
          </a:bodyPr>
          <a:lstStyle/>
          <a:p>
            <a:r>
              <a:rPr lang="en-US" altLang="zh-TW" sz="1800">
                <a:solidFill>
                  <a:srgbClr val="FF3300"/>
                </a:solidFill>
                <a:latin typeface="Courier New" pitchFamily="49" charset="0"/>
              </a:rPr>
              <a:t>str[0]</a:t>
            </a:r>
            <a:r>
              <a:rPr lang="en-US" altLang="zh-TW" sz="1800">
                <a:latin typeface="Courier New" pitchFamily="49" charset="0"/>
              </a:rPr>
              <a:t> </a:t>
            </a:r>
            <a:r>
              <a:rPr lang="en-US" altLang="zh-TW" sz="1800">
                <a:solidFill>
                  <a:srgbClr val="0000CC"/>
                </a:solidFill>
                <a:latin typeface="Courier New" pitchFamily="49" charset="0"/>
              </a:rPr>
              <a:t>str[1]</a:t>
            </a:r>
            <a:r>
              <a:rPr lang="en-US" altLang="zh-TW" sz="1800">
                <a:latin typeface="Courier New" pitchFamily="49" charset="0"/>
              </a:rPr>
              <a:t> </a:t>
            </a:r>
            <a:r>
              <a:rPr lang="en-US" altLang="zh-TW" sz="1800">
                <a:solidFill>
                  <a:srgbClr val="FF3300"/>
                </a:solidFill>
                <a:latin typeface="Courier New" pitchFamily="49" charset="0"/>
              </a:rPr>
              <a:t>str[2]</a:t>
            </a:r>
            <a:r>
              <a:rPr lang="en-US" altLang="zh-TW" sz="1800">
                <a:latin typeface="Courier New" pitchFamily="49" charset="0"/>
              </a:rPr>
              <a:t> </a:t>
            </a:r>
            <a:r>
              <a:rPr lang="en-US" altLang="zh-TW" sz="1800">
                <a:solidFill>
                  <a:srgbClr val="0000CC"/>
                </a:solidFill>
                <a:latin typeface="Courier New" pitchFamily="49" charset="0"/>
              </a:rPr>
              <a:t>str[3]</a:t>
            </a:r>
          </a:p>
        </p:txBody>
      </p:sp>
      <p:sp>
        <p:nvSpPr>
          <p:cNvPr id="260105" name="Text Box 9"/>
          <p:cNvSpPr txBox="1">
            <a:spLocks noChangeArrowheads="1"/>
          </p:cNvSpPr>
          <p:nvPr/>
        </p:nvSpPr>
        <p:spPr bwMode="auto">
          <a:xfrm>
            <a:off x="755650" y="2935288"/>
            <a:ext cx="7696200" cy="1771650"/>
          </a:xfrm>
          <a:prstGeom prst="rect">
            <a:avLst/>
          </a:prstGeom>
          <a:noFill/>
          <a:ln w="9525">
            <a:noFill/>
            <a:miter lim="800000"/>
            <a:headEnd/>
            <a:tailEnd/>
          </a:ln>
          <a:effectLst/>
        </p:spPr>
        <p:txBody>
          <a:bodyPr>
            <a:spAutoFit/>
          </a:bodyPr>
          <a:lstStyle/>
          <a:p>
            <a:pPr>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2 main(){</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3   int i;	</a:t>
            </a:r>
            <a:endParaRPr lang="en-US" altLang="zh-TW" sz="2400">
              <a:solidFill>
                <a:srgbClr val="0000CC"/>
              </a:solidFill>
              <a:latin typeface="Arial" charset="0"/>
            </a:endParaRPr>
          </a:p>
          <a:p>
            <a:pPr>
              <a:spcBef>
                <a:spcPct val="20000"/>
              </a:spcBef>
            </a:pPr>
            <a:r>
              <a:rPr lang="en-US" altLang="zh-TW" sz="2400">
                <a:latin typeface="Courier New" pitchFamily="49" charset="0"/>
                <a:ea typeface="標楷體" pitchFamily="65" charset="-120"/>
              </a:rPr>
              <a:t>4   </a:t>
            </a:r>
            <a:r>
              <a:rPr lang="en-US" altLang="zh-TW" sz="2400">
                <a:latin typeface="Arial" charset="0"/>
                <a:ea typeface="標楷體" pitchFamily="65" charset="-120"/>
              </a:rPr>
              <a:t>char str[</a:t>
            </a:r>
            <a:r>
              <a:rPr lang="en-US" altLang="zh-TW" sz="2400">
                <a:solidFill>
                  <a:srgbClr val="FF0000"/>
                </a:solidFill>
                <a:latin typeface="Arial" charset="0"/>
                <a:ea typeface="標楷體" pitchFamily="65" charset="-120"/>
              </a:rPr>
              <a:t>4</a:t>
            </a:r>
            <a:r>
              <a:rPr lang="en-US" altLang="zh-TW" sz="2400">
                <a:latin typeface="Arial" charset="0"/>
                <a:ea typeface="標楷體" pitchFamily="65" charset="-120"/>
              </a:rPr>
              <a:t>][</a:t>
            </a:r>
            <a:r>
              <a:rPr lang="en-US" altLang="zh-TW" sz="2400">
                <a:solidFill>
                  <a:srgbClr val="0000FF"/>
                </a:solidFill>
                <a:latin typeface="Arial" charset="0"/>
                <a:ea typeface="標楷體" pitchFamily="65" charset="-120"/>
              </a:rPr>
              <a:t>10</a:t>
            </a:r>
            <a:r>
              <a:rPr lang="en-US" altLang="zh-TW" sz="2400">
                <a:latin typeface="Arial" charset="0"/>
                <a:ea typeface="標楷體" pitchFamily="65" charset="-120"/>
              </a:rPr>
              <a:t>]={</a:t>
            </a:r>
            <a:r>
              <a:rPr lang="en-US" altLang="zh-TW" sz="2400"/>
              <a:t>"</a:t>
            </a:r>
            <a:r>
              <a:rPr lang="en-US" altLang="zh-TW" sz="2400">
                <a:solidFill>
                  <a:srgbClr val="FF3300"/>
                </a:solidFill>
                <a:latin typeface="Arial" charset="0"/>
                <a:ea typeface="標楷體" pitchFamily="65" charset="-120"/>
              </a:rPr>
              <a:t>one</a:t>
            </a:r>
            <a:r>
              <a:rPr lang="en-US" altLang="zh-TW" sz="2400"/>
              <a:t>"</a:t>
            </a:r>
            <a:r>
              <a:rPr lang="en-US" altLang="zh-TW" sz="2400">
                <a:latin typeface="Arial" charset="0"/>
                <a:ea typeface="標楷體" pitchFamily="65" charset="-120"/>
              </a:rPr>
              <a:t>, </a:t>
            </a:r>
            <a:r>
              <a:rPr lang="en-US" altLang="zh-TW" sz="2400"/>
              <a:t>"</a:t>
            </a:r>
            <a:r>
              <a:rPr lang="en-US" altLang="zh-TW" sz="2400">
                <a:latin typeface="Arial" charset="0"/>
                <a:ea typeface="標楷體" pitchFamily="65" charset="-120"/>
              </a:rPr>
              <a:t>two</a:t>
            </a:r>
            <a:r>
              <a:rPr lang="en-US" altLang="zh-TW" sz="2400"/>
              <a:t>"</a:t>
            </a:r>
            <a:r>
              <a:rPr lang="en-US" altLang="zh-TW" sz="2400">
                <a:latin typeface="Arial" charset="0"/>
                <a:ea typeface="標楷體" pitchFamily="65" charset="-120"/>
              </a:rPr>
              <a:t>, </a:t>
            </a:r>
            <a:r>
              <a:rPr lang="en-US" altLang="zh-TW" sz="2400"/>
              <a:t>"</a:t>
            </a:r>
            <a:r>
              <a:rPr lang="en-US" altLang="zh-TW" sz="2400">
                <a:solidFill>
                  <a:srgbClr val="FF3300"/>
                </a:solidFill>
                <a:latin typeface="Arial" charset="0"/>
                <a:ea typeface="標楷體" pitchFamily="65" charset="-120"/>
              </a:rPr>
              <a:t>three</a:t>
            </a:r>
            <a:r>
              <a:rPr lang="en-US" altLang="zh-TW" sz="2400"/>
              <a:t>"</a:t>
            </a:r>
            <a:r>
              <a:rPr lang="en-US" altLang="zh-TW" sz="2400">
                <a:latin typeface="Arial" charset="0"/>
                <a:ea typeface="標楷體" pitchFamily="65" charset="-120"/>
              </a:rPr>
              <a:t>, </a:t>
            </a:r>
            <a:r>
              <a:rPr lang="en-US" altLang="zh-TW" sz="2400"/>
              <a:t>"</a:t>
            </a:r>
            <a:r>
              <a:rPr lang="en-US" altLang="zh-TW" sz="2400">
                <a:latin typeface="Arial" charset="0"/>
                <a:ea typeface="標楷體" pitchFamily="65" charset="-120"/>
              </a:rPr>
              <a:t>four</a:t>
            </a:r>
            <a:r>
              <a:rPr lang="en-US" altLang="zh-TW" sz="2400"/>
              <a:t>"</a:t>
            </a:r>
            <a:r>
              <a:rPr lang="en-US" altLang="zh-TW" sz="2400">
                <a:latin typeface="Arial" charset="0"/>
                <a:ea typeface="標楷體" pitchFamily="65" charset="-120"/>
              </a:rPr>
              <a:t>};</a:t>
            </a:r>
            <a:endParaRPr lang="en-US" altLang="zh-TW" sz="2400">
              <a:latin typeface="Arial" charset="0"/>
            </a:endParaRPr>
          </a:p>
        </p:txBody>
      </p:sp>
      <p:sp>
        <p:nvSpPr>
          <p:cNvPr id="260106" name="Text Box 10"/>
          <p:cNvSpPr txBox="1">
            <a:spLocks noChangeArrowheads="1"/>
          </p:cNvSpPr>
          <p:nvPr/>
        </p:nvSpPr>
        <p:spPr bwMode="auto">
          <a:xfrm>
            <a:off x="755650" y="4868863"/>
            <a:ext cx="6121400" cy="1333500"/>
          </a:xfrm>
          <a:prstGeom prst="rect">
            <a:avLst/>
          </a:prstGeom>
          <a:noFill/>
          <a:ln w="9525">
            <a:noFill/>
            <a:miter lim="800000"/>
            <a:headEnd/>
            <a:tailEnd/>
          </a:ln>
          <a:effectLst/>
        </p:spPr>
        <p:txBody>
          <a:bodyPr>
            <a:spAutoFit/>
          </a:bodyPr>
          <a:lstStyle/>
          <a:p>
            <a:pPr>
              <a:spcBef>
                <a:spcPct val="20000"/>
              </a:spcBef>
            </a:pPr>
            <a:r>
              <a:rPr lang="en-US" altLang="zh-TW" sz="2400">
                <a:latin typeface="Courier New" pitchFamily="49" charset="0"/>
                <a:ea typeface="標楷體" pitchFamily="65" charset="-120"/>
              </a:rPr>
              <a:t>5   for(</a:t>
            </a:r>
            <a:r>
              <a:rPr lang="en-US" altLang="zh-TW" sz="2400">
                <a:solidFill>
                  <a:srgbClr val="FF0000"/>
                </a:solidFill>
                <a:latin typeface="Courier New" pitchFamily="49" charset="0"/>
                <a:ea typeface="標楷體" pitchFamily="65" charset="-120"/>
              </a:rPr>
              <a:t>i=0</a:t>
            </a:r>
            <a:r>
              <a:rPr lang="en-US" altLang="zh-TW" sz="2400">
                <a:latin typeface="Courier New" pitchFamily="49" charset="0"/>
                <a:ea typeface="標楷體" pitchFamily="65" charset="-120"/>
              </a:rPr>
              <a:t>; </a:t>
            </a:r>
            <a:r>
              <a:rPr lang="en-US" altLang="zh-TW" sz="2400">
                <a:solidFill>
                  <a:srgbClr val="FF0000"/>
                </a:solidFill>
                <a:latin typeface="Courier New" pitchFamily="49" charset="0"/>
                <a:ea typeface="標楷體" pitchFamily="65" charset="-120"/>
              </a:rPr>
              <a:t>i&lt;4</a:t>
            </a:r>
            <a:r>
              <a:rPr lang="en-US" altLang="zh-TW" sz="2400">
                <a:latin typeface="Courier New" pitchFamily="49" charset="0"/>
                <a:ea typeface="標楷體" pitchFamily="65" charset="-120"/>
              </a:rPr>
              <a:t>; i++)</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6       printf(</a:t>
            </a:r>
            <a:r>
              <a:rPr lang="en-US" altLang="zh-TW" sz="2400">
                <a:solidFill>
                  <a:srgbClr val="FF3300"/>
                </a:solidFill>
              </a:rPr>
              <a:t>"</a:t>
            </a:r>
            <a:r>
              <a:rPr lang="en-US" altLang="zh-TW" sz="2400" b="1">
                <a:solidFill>
                  <a:srgbClr val="FF3300"/>
                </a:solidFill>
                <a:latin typeface="Courier New" pitchFamily="49" charset="0"/>
                <a:ea typeface="標楷體" pitchFamily="65" charset="-120"/>
              </a:rPr>
              <a:t>%s</a:t>
            </a:r>
            <a:r>
              <a:rPr lang="en-US" altLang="zh-TW" sz="2400">
                <a:latin typeface="Courier New" pitchFamily="49" charset="0"/>
                <a:ea typeface="標楷體" pitchFamily="65" charset="-120"/>
              </a:rPr>
              <a:t>\n</a:t>
            </a:r>
            <a:r>
              <a:rPr lang="en-US" altLang="zh-TW" sz="2400">
                <a:solidFill>
                  <a:srgbClr val="FF3300"/>
                </a:solidFill>
              </a:rPr>
              <a:t>"</a:t>
            </a:r>
            <a:r>
              <a:rPr lang="en-US" altLang="zh-TW" sz="2400">
                <a:latin typeface="Courier New" pitchFamily="49" charset="0"/>
                <a:ea typeface="標楷體" pitchFamily="65" charset="-120"/>
              </a:rPr>
              <a:t>, </a:t>
            </a:r>
            <a:r>
              <a:rPr lang="en-US" altLang="zh-TW" sz="2400" b="1">
                <a:solidFill>
                  <a:srgbClr val="FF3300"/>
                </a:solidFill>
                <a:latin typeface="Courier New" pitchFamily="49" charset="0"/>
                <a:ea typeface="標楷體" pitchFamily="65" charset="-120"/>
              </a:rPr>
              <a:t>str[i]</a:t>
            </a:r>
            <a:r>
              <a:rPr lang="en-US" altLang="zh-TW" sz="2400">
                <a:latin typeface="Courier New" pitchFamily="49" charset="0"/>
                <a:ea typeface="標楷體" pitchFamily="65" charset="-120"/>
              </a:rPr>
              <a: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7 }</a:t>
            </a:r>
          </a:p>
        </p:txBody>
      </p:sp>
      <p:sp>
        <p:nvSpPr>
          <p:cNvPr id="260107"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60108" name="Rectangle 12"/>
          <p:cNvSpPr>
            <a:spLocks noChangeArrowheads="1"/>
          </p:cNvSpPr>
          <p:nvPr/>
        </p:nvSpPr>
        <p:spPr bwMode="auto">
          <a:xfrm>
            <a:off x="6300788" y="765175"/>
            <a:ext cx="1279525" cy="457200"/>
          </a:xfrm>
          <a:prstGeom prst="rect">
            <a:avLst/>
          </a:prstGeom>
          <a:noFill/>
          <a:ln w="9525">
            <a:noFill/>
            <a:miter lim="800000"/>
            <a:headEnd/>
            <a:tailEnd/>
          </a:ln>
          <a:effectLst/>
        </p:spPr>
        <p:txBody>
          <a:bodyPr wrap="none">
            <a:spAutoFit/>
          </a:bodyPr>
          <a:lstStyle/>
          <a:p>
            <a:r>
              <a:rPr lang="en-US" altLang="zh-TW" sz="2400" b="1">
                <a:solidFill>
                  <a:srgbClr val="FF3300"/>
                </a:solidFill>
                <a:latin typeface="Courier New" pitchFamily="49" charset="0"/>
                <a:ea typeface="標楷體" pitchFamily="65" charset="-120"/>
              </a:rPr>
              <a:t>str[i]</a:t>
            </a:r>
            <a:endParaRPr lang="en-US" altLang="zh-TW" sz="2400">
              <a:latin typeface="Courier New" pitchFamily="49" charset="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0104"/>
                                        </p:tgtEl>
                                        <p:attrNameLst>
                                          <p:attrName>style.visibility</p:attrName>
                                        </p:attrNameLst>
                                      </p:cBhvr>
                                      <p:to>
                                        <p:strVal val="visible"/>
                                      </p:to>
                                    </p:set>
                                    <p:anim calcmode="lin" valueType="num">
                                      <p:cBhvr>
                                        <p:cTn id="7" dur="500" fill="hold"/>
                                        <p:tgtEl>
                                          <p:spTgt spid="260104"/>
                                        </p:tgtEl>
                                        <p:attrNameLst>
                                          <p:attrName>ppt_w</p:attrName>
                                        </p:attrNameLst>
                                      </p:cBhvr>
                                      <p:tavLst>
                                        <p:tav tm="0">
                                          <p:val>
                                            <p:fltVal val="0"/>
                                          </p:val>
                                        </p:tav>
                                        <p:tav tm="100000">
                                          <p:val>
                                            <p:strVal val="#ppt_w"/>
                                          </p:val>
                                        </p:tav>
                                      </p:tavLst>
                                    </p:anim>
                                    <p:anim calcmode="lin" valueType="num">
                                      <p:cBhvr>
                                        <p:cTn id="8" dur="500" fill="hold"/>
                                        <p:tgtEl>
                                          <p:spTgt spid="26010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60106"/>
                                        </p:tgtEl>
                                        <p:attrNameLst>
                                          <p:attrName>style.visibility</p:attrName>
                                        </p:attrNameLst>
                                      </p:cBhvr>
                                      <p:to>
                                        <p:strVal val="visible"/>
                                      </p:to>
                                    </p:set>
                                    <p:anim calcmode="lin" valueType="num">
                                      <p:cBhvr>
                                        <p:cTn id="13" dur="500" fill="hold"/>
                                        <p:tgtEl>
                                          <p:spTgt spid="260106"/>
                                        </p:tgtEl>
                                        <p:attrNameLst>
                                          <p:attrName>ppt_w</p:attrName>
                                        </p:attrNameLst>
                                      </p:cBhvr>
                                      <p:tavLst>
                                        <p:tav tm="0">
                                          <p:val>
                                            <p:fltVal val="0"/>
                                          </p:val>
                                        </p:tav>
                                        <p:tav tm="100000">
                                          <p:val>
                                            <p:strVal val="#ppt_w"/>
                                          </p:val>
                                        </p:tav>
                                      </p:tavLst>
                                    </p:anim>
                                    <p:anim calcmode="lin" valueType="num">
                                      <p:cBhvr>
                                        <p:cTn id="14" dur="500" fill="hold"/>
                                        <p:tgtEl>
                                          <p:spTgt spid="26010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60101"/>
                                        </p:tgtEl>
                                        <p:attrNameLst>
                                          <p:attrName>style.visibility</p:attrName>
                                        </p:attrNameLst>
                                      </p:cBhvr>
                                      <p:to>
                                        <p:strVal val="visible"/>
                                      </p:to>
                                    </p:set>
                                    <p:anim calcmode="lin" valueType="num">
                                      <p:cBhvr>
                                        <p:cTn id="19" dur="500" fill="hold"/>
                                        <p:tgtEl>
                                          <p:spTgt spid="260101"/>
                                        </p:tgtEl>
                                        <p:attrNameLst>
                                          <p:attrName>ppt_w</p:attrName>
                                        </p:attrNameLst>
                                      </p:cBhvr>
                                      <p:tavLst>
                                        <p:tav tm="0">
                                          <p:val>
                                            <p:fltVal val="0"/>
                                          </p:val>
                                        </p:tav>
                                        <p:tav tm="100000">
                                          <p:val>
                                            <p:strVal val="#ppt_w"/>
                                          </p:val>
                                        </p:tav>
                                      </p:tavLst>
                                    </p:anim>
                                    <p:anim calcmode="lin" valueType="num">
                                      <p:cBhvr>
                                        <p:cTn id="20" dur="500" fill="hold"/>
                                        <p:tgtEl>
                                          <p:spTgt spid="260101"/>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260108"/>
                                        </p:tgtEl>
                                        <p:attrNameLst>
                                          <p:attrName>style.visibility</p:attrName>
                                        </p:attrNameLst>
                                      </p:cBhvr>
                                      <p:to>
                                        <p:strVal val="visible"/>
                                      </p:to>
                                    </p:set>
                                    <p:anim calcmode="lin" valueType="num">
                                      <p:cBhvr>
                                        <p:cTn id="23" dur="500" fill="hold"/>
                                        <p:tgtEl>
                                          <p:spTgt spid="260108"/>
                                        </p:tgtEl>
                                        <p:attrNameLst>
                                          <p:attrName>ppt_w</p:attrName>
                                        </p:attrNameLst>
                                      </p:cBhvr>
                                      <p:tavLst>
                                        <p:tav tm="0">
                                          <p:val>
                                            <p:fltVal val="0"/>
                                          </p:val>
                                        </p:tav>
                                        <p:tav tm="100000">
                                          <p:val>
                                            <p:strVal val="#ppt_w"/>
                                          </p:val>
                                        </p:tav>
                                      </p:tavLst>
                                    </p:anim>
                                    <p:anim calcmode="lin" valueType="num">
                                      <p:cBhvr>
                                        <p:cTn id="24" dur="500" fill="hold"/>
                                        <p:tgtEl>
                                          <p:spTgt spid="2601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1" grpId="0" animBg="1"/>
      <p:bldP spid="260104" grpId="0"/>
      <p:bldP spid="260106" grpId="0"/>
      <p:bldP spid="260108" grpId="0"/>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altLang="zh-TW" sz="3600"/>
              <a:t>9-2 </a:t>
            </a:r>
            <a:r>
              <a:rPr lang="zh-TW" altLang="en-US" sz="3600">
                <a:latin typeface="標楷體" pitchFamily="65" charset="-120"/>
              </a:rPr>
              <a:t>字串的</a:t>
            </a:r>
            <a:r>
              <a:rPr lang="zh-TW" altLang="en-US" sz="3600"/>
              <a:t>輸入及輸出</a:t>
            </a:r>
            <a:endParaRPr lang="zh-TW" altLang="en-US" sz="3600">
              <a:latin typeface="標楷體" pitchFamily="65" charset="-120"/>
            </a:endParaRPr>
          </a:p>
        </p:txBody>
      </p:sp>
      <p:sp>
        <p:nvSpPr>
          <p:cNvPr id="24" name="投影片編號版面配置區 6"/>
          <p:cNvSpPr>
            <a:spLocks noGrp="1"/>
          </p:cNvSpPr>
          <p:nvPr>
            <p:ph type="sldNum" sz="quarter" idx="12"/>
          </p:nvPr>
        </p:nvSpPr>
        <p:spPr/>
        <p:txBody>
          <a:bodyPr/>
          <a:lstStyle/>
          <a:p>
            <a:fld id="{A645FC86-EB75-40B3-9850-57793EAD26BA}" type="slidenum">
              <a:rPr lang="en-US" altLang="zh-TW"/>
              <a:pPr/>
              <a:t>186</a:t>
            </a:fld>
            <a:endParaRPr lang="en-US" altLang="zh-TW"/>
          </a:p>
        </p:txBody>
      </p:sp>
      <p:sp>
        <p:nvSpPr>
          <p:cNvPr id="262217" name="AutoShape 73"/>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0" name="Rectangle 3"/>
          <p:cNvSpPr txBox="1">
            <a:spLocks noChangeArrowheads="1"/>
          </p:cNvSpPr>
          <p:nvPr/>
        </p:nvSpPr>
        <p:spPr bwMode="auto">
          <a:xfrm>
            <a:off x="685800" y="1844675"/>
            <a:ext cx="7270750" cy="4679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zh-TW" sz="2400" b="1" i="0" u="none" strike="noStrike" kern="0" cap="none" spc="0" normalizeH="0" baseline="0" noProof="0" smtClean="0">
                <a:ln>
                  <a:noFill/>
                </a:ln>
                <a:solidFill>
                  <a:schemeClr val="tx1"/>
                </a:solidFill>
                <a:effectLst/>
                <a:uLnTx/>
                <a:uFillTx/>
                <a:latin typeface="+mn-lt"/>
                <a:ea typeface="+mn-ea"/>
                <a:cs typeface="+mn-cs"/>
              </a:rPr>
              <a:t>9-2-1</a:t>
            </a:r>
            <a:r>
              <a:rPr kumimoji="1" lang="en-US" altLang="zh-TW" sz="2400" b="1" i="0" u="none" strike="noStrike" kern="0" cap="none" spc="0" normalizeH="0" baseline="0" noProof="0" smtClean="0">
                <a:ln>
                  <a:noFill/>
                </a:ln>
                <a:solidFill>
                  <a:schemeClr val="tx1"/>
                </a:solidFill>
                <a:effectLst/>
                <a:uLnTx/>
                <a:uFillTx/>
                <a:latin typeface="標楷體" pitchFamily="65" charset="-120"/>
                <a:ea typeface="+mn-ea"/>
                <a:cs typeface="+mn-cs"/>
              </a:rPr>
              <a:t> </a:t>
            </a:r>
            <a:r>
              <a:rPr kumimoji="1" lang="zh-TW" altLang="en-US" sz="2400" b="1" i="0" u="none" strike="noStrike" kern="0" cap="none" spc="0" normalizeH="0" baseline="0" noProof="0" smtClean="0">
                <a:ln>
                  <a:noFill/>
                </a:ln>
                <a:solidFill>
                  <a:schemeClr val="tx1"/>
                </a:solidFill>
                <a:effectLst/>
                <a:uLnTx/>
                <a:uFillTx/>
                <a:latin typeface="標楷體" pitchFamily="65" charset="-120"/>
                <a:ea typeface="+mn-ea"/>
                <a:cs typeface="+mn-cs"/>
              </a:rPr>
              <a:t>字串的輸入</a:t>
            </a:r>
            <a:endParaRPr kumimoji="1" lang="zh-TW" altLang="en-US" sz="2400" b="0" i="0" u="none" strike="noStrike" kern="0" cap="none" spc="0" normalizeH="0" baseline="0" noProof="0" smtClean="0">
              <a:ln>
                <a:noFill/>
              </a:ln>
              <a:solidFill>
                <a:srgbClr val="FF3300"/>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zh-TW" sz="2000" b="0" i="0" u="none" strike="noStrike" kern="0" cap="none" spc="0" normalizeH="0" baseline="0" noProof="0" smtClean="0">
                <a:ln>
                  <a:noFill/>
                </a:ln>
                <a:solidFill>
                  <a:srgbClr val="FF3300"/>
                </a:solidFill>
                <a:effectLst/>
                <a:uLnTx/>
                <a:uFillTx/>
                <a:latin typeface="Courier New" pitchFamily="49" charset="0"/>
                <a:ea typeface="+mn-ea"/>
              </a:rPr>
              <a:t>scanf</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rPr>
              <a: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zh-TW" sz="2000" b="0" i="0" u="none" strike="noStrike" kern="0" cap="none" spc="0" normalizeH="0" baseline="0" noProof="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zh-TW" sz="2000" b="0" i="0" u="none" strike="noStrike" kern="0" cap="none" spc="0" normalizeH="0" baseline="0" noProof="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1" lang="en-US" altLang="zh-TW" sz="2000" b="0" i="0" u="none" strike="noStrike" kern="0" cap="none" spc="0" normalizeH="0" baseline="0" noProof="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zh-TW" sz="2000" b="0" i="0" u="none" strike="noStrike" kern="0" cap="none" spc="0" normalizeH="0" baseline="0" noProof="0" smtClean="0">
              <a:ln>
                <a:noFill/>
              </a:ln>
              <a:solidFill>
                <a:schemeClr val="tx1"/>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zh-TW" sz="2000" b="0" i="0" u="none" strike="noStrike" kern="0" cap="none" spc="0" normalizeH="0" baseline="0" noProof="0" smtClean="0">
              <a:ln>
                <a:noFill/>
              </a:ln>
              <a:solidFill>
                <a:srgbClr val="FF3300"/>
              </a:solidFill>
              <a:effectLst/>
              <a:uLnTx/>
              <a:uFillTx/>
              <a:latin typeface="+mn-lt"/>
              <a:ea typeface="+mn-ea"/>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zh-TW" sz="2000" b="0" i="0" u="none" strike="noStrike" kern="0" cap="none" spc="0" normalizeH="0" baseline="0" noProof="0" smtClean="0">
                <a:ln>
                  <a:noFill/>
                </a:ln>
                <a:solidFill>
                  <a:srgbClr val="FF3300"/>
                </a:solidFill>
                <a:effectLst/>
                <a:uLnTx/>
                <a:uFillTx/>
                <a:latin typeface="Courier New" pitchFamily="49" charset="0"/>
                <a:ea typeface="+mn-ea"/>
              </a:rPr>
              <a:t>gets</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rPr>
              <a:t>()</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1" lang="zh-TW" altLang="en-US" sz="1800" b="0" i="0" u="none" strike="noStrike" kern="0" cap="none" spc="0" normalizeH="0" baseline="0" noProof="0" smtClean="0">
                <a:ln>
                  <a:noFill/>
                </a:ln>
                <a:solidFill>
                  <a:schemeClr val="tx1"/>
                </a:solidFill>
                <a:effectLst/>
                <a:uLnTx/>
                <a:uFillTx/>
                <a:latin typeface="Courier New" pitchFamily="49" charset="0"/>
                <a:ea typeface="+mn-ea"/>
              </a:rPr>
              <a:t>遇到空白字元時，並不會結束，</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1" lang="zh-TW" altLang="en-US" sz="1800" b="0" i="0" u="none" strike="noStrike" kern="0" cap="none" spc="0" normalizeH="0" baseline="0" noProof="0" smtClean="0">
                <a:ln>
                  <a:noFill/>
                </a:ln>
                <a:solidFill>
                  <a:schemeClr val="tx1"/>
                </a:solidFill>
                <a:effectLst/>
                <a:uLnTx/>
                <a:uFillTx/>
                <a:latin typeface="Courier New" pitchFamily="49" charset="0"/>
                <a:ea typeface="+mn-ea"/>
              </a:rPr>
              <a:t>其結束的條件為遇到結束符號</a:t>
            </a:r>
            <a:r>
              <a:rPr kumimoji="1" lang="en-US" altLang="zh-TW" sz="1800" b="0" i="0" u="none" strike="noStrike" kern="0" cap="none" spc="0" normalizeH="0" baseline="0" noProof="0" smtClean="0">
                <a:ln>
                  <a:noFill/>
                </a:ln>
                <a:solidFill>
                  <a:schemeClr val="tx1"/>
                </a:solidFill>
                <a:effectLst/>
                <a:uLnTx/>
                <a:uFillTx/>
                <a:latin typeface="Courier New" pitchFamily="49" charset="0"/>
                <a:ea typeface="+mn-ea"/>
              </a:rPr>
              <a:t>『\0』</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1" lang="zh-TW" altLang="en-US" sz="1800" b="0" i="0" u="none" strike="noStrike" kern="0" cap="none" spc="0" normalizeH="0" baseline="0" noProof="0" smtClean="0">
                <a:ln>
                  <a:noFill/>
                </a:ln>
                <a:solidFill>
                  <a:schemeClr val="tx1"/>
                </a:solidFill>
                <a:effectLst/>
                <a:uLnTx/>
                <a:uFillTx/>
                <a:latin typeface="Courier New" pitchFamily="49" charset="0"/>
                <a:ea typeface="+mn-ea"/>
              </a:rPr>
              <a:t>沒有上限</a:t>
            </a:r>
            <a:endParaRPr kumimoji="1" lang="zh-TW" altLang="en-US" sz="1800" b="0" i="0" u="none" strike="noStrike" kern="0" cap="none" spc="0" normalizeH="0" baseline="0" noProof="0">
              <a:ln>
                <a:noFill/>
              </a:ln>
              <a:solidFill>
                <a:schemeClr val="tx1"/>
              </a:solidFill>
              <a:effectLst/>
              <a:uLnTx/>
              <a:uFillTx/>
              <a:latin typeface="Courier New" pitchFamily="49" charset="0"/>
              <a:ea typeface="+mn-ea"/>
            </a:endParaRPr>
          </a:p>
        </p:txBody>
      </p:sp>
      <p:graphicFrame>
        <p:nvGraphicFramePr>
          <p:cNvPr id="11" name="Group 72"/>
          <p:cNvGraphicFramePr>
            <a:graphicFrameLocks/>
          </p:cNvGraphicFramePr>
          <p:nvPr/>
        </p:nvGraphicFramePr>
        <p:xfrm>
          <a:off x="971550" y="2852738"/>
          <a:ext cx="7486650" cy="1857376"/>
        </p:xfrm>
        <a:graphic>
          <a:graphicData uri="http://schemas.openxmlformats.org/drawingml/2006/table">
            <a:tbl>
              <a:tblPr/>
              <a:tblGrid>
                <a:gridCol w="1941513"/>
                <a:gridCol w="3049587"/>
                <a:gridCol w="2495550"/>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Courier New" pitchFamily="49" charset="0"/>
                          <a:ea typeface="新細明體" pitchFamily="18" charset="-120"/>
                        </a:rPr>
                        <a:t>宣告方式</a:t>
                      </a:r>
                      <a:endParaRPr kumimoji="1" lang="en-US" sz="2000" b="0" i="0" u="none" strike="noStrike" cap="none" normalizeH="0" baseline="0" smtClean="0">
                        <a:ln>
                          <a:noFill/>
                        </a:ln>
                        <a:solidFill>
                          <a:schemeClr val="tx1"/>
                        </a:solidFill>
                        <a:effectLst/>
                        <a:latin typeface="Courier New" pitchFamily="49" charset="0"/>
                        <a:ea typeface="新細明體" pitchFamily="18"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Courier New" pitchFamily="49" charset="0"/>
                          <a:ea typeface="新細明體" pitchFamily="18" charset="-120"/>
                        </a:rPr>
                        <a:t>宣告格式</a:t>
                      </a: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rgbClr val="FF0000"/>
                          </a:solidFill>
                          <a:effectLst/>
                          <a:latin typeface="Courier New" pitchFamily="49" charset="0"/>
                          <a:ea typeface="新細明體" pitchFamily="18" charset="-120"/>
                        </a:rPr>
                        <a:t>結束</a:t>
                      </a:r>
                      <a:r>
                        <a:rPr kumimoji="1" lang="zh-TW" altLang="en-US" sz="2000" b="0" i="0" u="none" strike="noStrike" cap="none" normalizeH="0" baseline="0" smtClean="0">
                          <a:ln>
                            <a:noFill/>
                          </a:ln>
                          <a:solidFill>
                            <a:schemeClr val="tx1"/>
                          </a:solidFill>
                          <a:effectLst/>
                          <a:latin typeface="Courier New" pitchFamily="49" charset="0"/>
                          <a:ea typeface="新細明體" pitchFamily="18" charset="-120"/>
                        </a:rPr>
                        <a:t>條件</a:t>
                      </a:r>
                      <a:endParaRPr kumimoji="1" lang="en-US" sz="2000" b="0" i="0" u="none" strike="noStrike" cap="none" normalizeH="0" baseline="0" smtClean="0">
                        <a:ln>
                          <a:noFill/>
                        </a:ln>
                        <a:solidFill>
                          <a:schemeClr val="tx1"/>
                        </a:solidFill>
                        <a:effectLst/>
                        <a:latin typeface="Courier New" pitchFamily="49"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Courier New" pitchFamily="49" charset="0"/>
                          <a:ea typeface="新細明體" pitchFamily="18" charset="-120"/>
                        </a:rPr>
                        <a:t>未指定欄寬</a:t>
                      </a:r>
                      <a:endParaRPr kumimoji="1" lang="en-US" sz="2000" b="0" i="0" u="none" strike="noStrike" cap="none" normalizeH="0" baseline="0" smtClean="0">
                        <a:ln>
                          <a:noFill/>
                        </a:ln>
                        <a:solidFill>
                          <a:schemeClr val="tx1"/>
                        </a:solidFill>
                        <a:effectLst/>
                        <a:latin typeface="Courier New" pitchFamily="49" charset="0"/>
                        <a:ea typeface="新細明體" pitchFamily="18"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scanf("</a:t>
                      </a:r>
                      <a:r>
                        <a:rPr kumimoji="1" lang="en-US" altLang="zh-TW" sz="2000" b="0" i="0" u="none" strike="noStrike" cap="none" normalizeH="0" baseline="0" smtClean="0">
                          <a:ln>
                            <a:noFill/>
                          </a:ln>
                          <a:solidFill>
                            <a:srgbClr val="FF0000"/>
                          </a:solidFill>
                          <a:effectLst/>
                          <a:latin typeface="Courier New" pitchFamily="49" charset="0"/>
                          <a:ea typeface="標楷體" pitchFamily="65" charset="-120"/>
                        </a:rPr>
                        <a:t>%s</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",str);</a:t>
                      </a: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Courier New" pitchFamily="49" charset="0"/>
                          <a:ea typeface="新細明體" pitchFamily="18" charset="-120"/>
                        </a:rPr>
                        <a:t>當讀到</a:t>
                      </a:r>
                      <a:r>
                        <a:rPr kumimoji="1" lang="zh-TW" altLang="en-US" sz="2000" b="0" i="0" u="none" strike="noStrike" cap="none" normalizeH="0" baseline="0" smtClean="0">
                          <a:ln>
                            <a:noFill/>
                          </a:ln>
                          <a:solidFill>
                            <a:srgbClr val="FF0000"/>
                          </a:solidFill>
                          <a:effectLst/>
                          <a:latin typeface="Courier New" pitchFamily="49" charset="0"/>
                          <a:ea typeface="新細明體" pitchFamily="18" charset="-120"/>
                        </a:rPr>
                        <a:t>空白字元</a:t>
                      </a:r>
                      <a:endParaRPr kumimoji="1" lang="en-US" sz="2000" b="0" i="0" u="none" strike="noStrike" cap="none" normalizeH="0" baseline="0" smtClean="0">
                        <a:ln>
                          <a:noFill/>
                        </a:ln>
                        <a:solidFill>
                          <a:srgbClr val="FF0000"/>
                        </a:solidFill>
                        <a:effectLst/>
                        <a:latin typeface="Courier New" pitchFamily="49"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3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Courier New" pitchFamily="49" charset="0"/>
                          <a:ea typeface="新細明體" pitchFamily="18" charset="-120"/>
                        </a:rPr>
                        <a:t>指定欄寬</a:t>
                      </a:r>
                      <a:endParaRPr kumimoji="1" lang="en-US" sz="2000" b="0" i="0" u="none" strike="noStrike" cap="none" normalizeH="0" baseline="0" smtClean="0">
                        <a:ln>
                          <a:noFill/>
                        </a:ln>
                        <a:solidFill>
                          <a:schemeClr val="tx1"/>
                        </a:solidFill>
                        <a:effectLst/>
                        <a:latin typeface="Courier New" pitchFamily="49" charset="0"/>
                        <a:ea typeface="新細明體" pitchFamily="18"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scanf("</a:t>
                      </a:r>
                      <a:r>
                        <a:rPr kumimoji="1" lang="en-US" altLang="zh-TW" sz="2000" b="0" i="0" u="none" strike="noStrike" cap="none" normalizeH="0" baseline="0" smtClean="0">
                          <a:ln>
                            <a:noFill/>
                          </a:ln>
                          <a:solidFill>
                            <a:srgbClr val="FF0000"/>
                          </a:solidFill>
                          <a:effectLst/>
                          <a:latin typeface="Courier New" pitchFamily="49" charset="0"/>
                          <a:ea typeface="標楷體" pitchFamily="65" charset="-120"/>
                        </a:rPr>
                        <a:t>%10s</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",str);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Courier New" pitchFamily="49" charset="0"/>
                          <a:ea typeface="標楷體" pitchFamily="65" charset="-120"/>
                        </a:rPr>
                        <a:t>1.</a:t>
                      </a:r>
                      <a:r>
                        <a:rPr kumimoji="1" lang="zh-TW" altLang="en-US" sz="2000" b="0" i="0" u="none" strike="noStrike" cap="none" normalizeH="0" baseline="0" dirty="0" smtClean="0">
                          <a:ln>
                            <a:noFill/>
                          </a:ln>
                          <a:solidFill>
                            <a:schemeClr val="tx1"/>
                          </a:solidFill>
                          <a:effectLst/>
                          <a:latin typeface="Courier New" pitchFamily="49" charset="0"/>
                          <a:ea typeface="標楷體" pitchFamily="65" charset="-120"/>
                        </a:rPr>
                        <a:t>讀到空白字元時</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Courier New" pitchFamily="49" charset="0"/>
                          <a:ea typeface="標楷體" pitchFamily="65" charset="-120"/>
                        </a:rPr>
                        <a:t>2.</a:t>
                      </a:r>
                      <a:r>
                        <a:rPr kumimoji="1" lang="zh-TW" altLang="en-US" sz="2000" b="0" i="0" u="none" strike="noStrike" cap="none" normalizeH="0" baseline="0" dirty="0" smtClean="0">
                          <a:ln>
                            <a:noFill/>
                          </a:ln>
                          <a:solidFill>
                            <a:schemeClr val="tx1"/>
                          </a:solidFill>
                          <a:effectLst/>
                          <a:latin typeface="Courier New" pitchFamily="49" charset="0"/>
                          <a:ea typeface="標楷體" pitchFamily="65" charset="-120"/>
                        </a:rPr>
                        <a:t>超過指定欄寬時</a:t>
                      </a:r>
                      <a:endParaRPr kumimoji="1" lang="en-US" sz="2000" b="0" i="0" u="none" strike="noStrike" cap="none" normalizeH="0" baseline="0" dirty="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C69D9AF6-EEC6-4450-94D1-864F4E83C569}" type="slidenum">
              <a:rPr lang="en-US" altLang="zh-TW"/>
              <a:pPr/>
              <a:t>187</a:t>
            </a:fld>
            <a:endParaRPr lang="en-US" altLang="zh-TW"/>
          </a:p>
        </p:txBody>
      </p:sp>
      <p:sp>
        <p:nvSpPr>
          <p:cNvPr id="263170" name="Rectangle 2"/>
          <p:cNvSpPr>
            <a:spLocks noGrp="1" noChangeArrowheads="1"/>
          </p:cNvSpPr>
          <p:nvPr>
            <p:ph type="title"/>
          </p:nvPr>
        </p:nvSpPr>
        <p:spPr/>
        <p:txBody>
          <a:bodyPr/>
          <a:lstStyle/>
          <a:p>
            <a:r>
              <a:rPr lang="en-US" altLang="zh-TW" sz="3600"/>
              <a:t>Ch9_4</a:t>
            </a:r>
            <a:endParaRPr lang="en-US" altLang="zh-TW" sz="3600">
              <a:latin typeface="標楷體" pitchFamily="65" charset="-120"/>
            </a:endParaRPr>
          </a:p>
        </p:txBody>
      </p:sp>
      <p:sp>
        <p:nvSpPr>
          <p:cNvPr id="263173" name="Rectangle 5"/>
          <p:cNvSpPr>
            <a:spLocks noChangeArrowheads="1"/>
          </p:cNvSpPr>
          <p:nvPr/>
        </p:nvSpPr>
        <p:spPr bwMode="auto">
          <a:xfrm>
            <a:off x="3429000" y="5105400"/>
            <a:ext cx="4267200" cy="11430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zh-TW" altLang="en-US" sz="2400">
                <a:latin typeface="Courier New" pitchFamily="49" charset="0"/>
                <a:ea typeface="標楷體" pitchFamily="65" charset="-120"/>
              </a:rPr>
              <a:t>請輸入一字串：</a:t>
            </a:r>
            <a:r>
              <a:rPr lang="en-US" altLang="zh-TW" sz="2400">
                <a:solidFill>
                  <a:srgbClr val="FF3300"/>
                </a:solidFill>
                <a:latin typeface="Courier New" pitchFamily="49" charset="0"/>
                <a:ea typeface="標楷體" pitchFamily="65" charset="-120"/>
              </a:rPr>
              <a:t>123456789</a:t>
            </a:r>
            <a:endParaRPr lang="en-US" altLang="zh-TW" sz="2400">
              <a:solidFill>
                <a:srgbClr val="FF3300"/>
              </a:solidFill>
              <a:latin typeface="Courier New" pitchFamily="49" charset="0"/>
            </a:endParaRPr>
          </a:p>
          <a:p>
            <a:pPr marL="190500" lvl="1">
              <a:spcBef>
                <a:spcPct val="20000"/>
              </a:spcBef>
            </a:pPr>
            <a:r>
              <a:rPr lang="zh-TW" altLang="en-US" sz="2400">
                <a:latin typeface="Courier New" pitchFamily="49" charset="0"/>
                <a:ea typeface="標楷體" pitchFamily="65" charset="-120"/>
              </a:rPr>
              <a:t>輸入的字串為：</a:t>
            </a:r>
            <a:r>
              <a:rPr lang="en-US" altLang="zh-TW" sz="2400">
                <a:solidFill>
                  <a:srgbClr val="FF3300"/>
                </a:solidFill>
                <a:latin typeface="Courier New" pitchFamily="49" charset="0"/>
                <a:ea typeface="標楷體" pitchFamily="65" charset="-120"/>
              </a:rPr>
              <a:t>123456</a:t>
            </a:r>
          </a:p>
        </p:txBody>
      </p:sp>
      <p:sp>
        <p:nvSpPr>
          <p:cNvPr id="263174" name="Text Box 6"/>
          <p:cNvSpPr txBox="1">
            <a:spLocks noChangeArrowheads="1"/>
          </p:cNvSpPr>
          <p:nvPr/>
        </p:nvSpPr>
        <p:spPr bwMode="auto">
          <a:xfrm>
            <a:off x="914400" y="1676400"/>
            <a:ext cx="7620000" cy="3524250"/>
          </a:xfrm>
          <a:prstGeom prst="rect">
            <a:avLst/>
          </a:prstGeom>
          <a:noFill/>
          <a:ln w="9525">
            <a:noFill/>
            <a:miter lim="800000"/>
            <a:headEnd/>
            <a:tailEnd/>
          </a:ln>
          <a:effectLst/>
        </p:spPr>
        <p:txBody>
          <a:bodyPr>
            <a:spAutoFit/>
          </a:bodyPr>
          <a:lstStyle/>
          <a:p>
            <a:pPr eaLnBrk="0" hangingPunct="0">
              <a:spcBef>
                <a:spcPct val="20000"/>
              </a:spcBef>
            </a:pPr>
            <a:r>
              <a:rPr lang="en-US" altLang="zh-TW" sz="2400" b="1">
                <a:ea typeface="標楷體" pitchFamily="65" charset="-120"/>
              </a:rPr>
              <a:t>ch9_4  </a:t>
            </a:r>
            <a:r>
              <a:rPr lang="zh-TW" altLang="en-US" sz="2400" b="1">
                <a:latin typeface="標楷體" pitchFamily="65" charset="-120"/>
                <a:ea typeface="標楷體" pitchFamily="65" charset="-120"/>
              </a:rPr>
              <a:t>利用</a:t>
            </a:r>
            <a:r>
              <a:rPr lang="en-US" altLang="zh-TW" sz="2400" b="1">
                <a:ea typeface="標楷體" pitchFamily="65" charset="-120"/>
              </a:rPr>
              <a:t>scanf()</a:t>
            </a:r>
            <a:r>
              <a:rPr lang="zh-TW" altLang="en-US" sz="2400" b="1">
                <a:latin typeface="標楷體" pitchFamily="65" charset="-120"/>
                <a:ea typeface="標楷體" pitchFamily="65" charset="-120"/>
              </a:rPr>
              <a:t>輸入字串，並輸出</a:t>
            </a:r>
          </a:p>
          <a:p>
            <a:pPr eaLnBrk="0" hangingPunct="0">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2 main(){</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4   char str[20];</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5   printf("</a:t>
            </a:r>
            <a:r>
              <a:rPr lang="zh-TW" altLang="en-US" sz="2400">
                <a:latin typeface="Courier New" pitchFamily="49" charset="0"/>
                <a:ea typeface="標楷體" pitchFamily="65" charset="-120"/>
              </a:rPr>
              <a:t>請輸入一字串：</a:t>
            </a:r>
            <a:r>
              <a:rPr lang="en-US" altLang="zh-TW" sz="2400">
                <a:latin typeface="Courier New" pitchFamily="49" charset="0"/>
                <a:ea typeface="標楷體" pitchFamily="65" charset="-120"/>
              </a:rPr>
              <a: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6   </a:t>
            </a:r>
            <a:r>
              <a:rPr lang="en-US" altLang="zh-TW" sz="2400" b="1">
                <a:solidFill>
                  <a:srgbClr val="FF3300"/>
                </a:solidFill>
                <a:latin typeface="Courier New" pitchFamily="49" charset="0"/>
                <a:ea typeface="標楷體" pitchFamily="65" charset="-120"/>
              </a:rPr>
              <a:t>scanf("%6s", str)</a:t>
            </a:r>
            <a:r>
              <a:rPr lang="en-US" altLang="zh-TW" sz="2400" b="1">
                <a:latin typeface="Courier New" pitchFamily="49" charset="0"/>
                <a:ea typeface="標楷體" pitchFamily="65" charset="-120"/>
              </a:rPr>
              <a:t>;</a:t>
            </a:r>
            <a:r>
              <a:rPr lang="en-US" altLang="zh-TW" sz="2400">
                <a:latin typeface="Courier New" pitchFamily="49" charset="0"/>
                <a:ea typeface="標楷體" pitchFamily="65" charset="-120"/>
              </a:rPr>
              <a:t>	</a:t>
            </a:r>
            <a:r>
              <a:rPr lang="en-US" altLang="zh-TW" sz="2400">
                <a:solidFill>
                  <a:srgbClr val="0000FF"/>
                </a:solidFill>
                <a:latin typeface="Courier New" pitchFamily="49" charset="0"/>
                <a:ea typeface="標楷體" pitchFamily="65" charset="-120"/>
              </a:rPr>
              <a:t>/*</a:t>
            </a:r>
            <a:r>
              <a:rPr lang="zh-TW" altLang="en-US" sz="2000">
                <a:solidFill>
                  <a:srgbClr val="0000FF"/>
                </a:solidFill>
                <a:latin typeface="Courier New" pitchFamily="49" charset="0"/>
                <a:ea typeface="標楷體" pitchFamily="65" charset="-120"/>
              </a:rPr>
              <a:t>指定欄寬為</a:t>
            </a:r>
            <a:r>
              <a:rPr lang="en-US" altLang="zh-TW" sz="2000">
                <a:solidFill>
                  <a:srgbClr val="0000FF"/>
                </a:solidFill>
                <a:latin typeface="Courier New" pitchFamily="49" charset="0"/>
                <a:ea typeface="標楷體" pitchFamily="65" charset="-120"/>
              </a:rPr>
              <a:t>6</a:t>
            </a:r>
            <a:r>
              <a:rPr lang="zh-TW" altLang="en-US" sz="2000">
                <a:solidFill>
                  <a:srgbClr val="0000FF"/>
                </a:solidFill>
                <a:latin typeface="Courier New" pitchFamily="49" charset="0"/>
                <a:ea typeface="標楷體" pitchFamily="65" charset="-120"/>
              </a:rPr>
              <a:t>個字元*</a:t>
            </a:r>
            <a:r>
              <a:rPr lang="en-US" altLang="zh-TW" sz="2000">
                <a:solidFill>
                  <a:srgbClr val="0000FF"/>
                </a:solidFill>
                <a:latin typeface="Courier New" pitchFamily="49" charset="0"/>
                <a:ea typeface="標楷體" pitchFamily="65" charset="-120"/>
              </a:rPr>
              <a:t>/</a:t>
            </a:r>
            <a:endParaRPr lang="en-US" altLang="zh-TW" sz="2400">
              <a:solidFill>
                <a:srgbClr val="0000FF"/>
              </a:solidFill>
              <a:latin typeface="Courier New" pitchFamily="49" charset="0"/>
            </a:endParaRPr>
          </a:p>
          <a:p>
            <a:pPr>
              <a:spcBef>
                <a:spcPct val="20000"/>
              </a:spcBef>
            </a:pPr>
            <a:r>
              <a:rPr lang="en-US" altLang="zh-TW" sz="2400">
                <a:latin typeface="Courier New" pitchFamily="49" charset="0"/>
                <a:ea typeface="標楷體" pitchFamily="65" charset="-120"/>
              </a:rPr>
              <a:t>7   printf("</a:t>
            </a:r>
            <a:r>
              <a:rPr lang="zh-TW" altLang="en-US" sz="2400">
                <a:latin typeface="Courier New" pitchFamily="49" charset="0"/>
                <a:ea typeface="標楷體" pitchFamily="65" charset="-120"/>
              </a:rPr>
              <a:t>輸入的字串為：</a:t>
            </a:r>
            <a:r>
              <a:rPr lang="en-US" altLang="zh-TW" sz="2400">
                <a:latin typeface="Courier New" pitchFamily="49" charset="0"/>
                <a:ea typeface="標楷體" pitchFamily="65" charset="-120"/>
              </a:rPr>
              <a:t>%s", str);  </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8 }</a:t>
            </a:r>
          </a:p>
        </p:txBody>
      </p:sp>
      <p:sp>
        <p:nvSpPr>
          <p:cNvPr id="263175"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3173"/>
                                        </p:tgtEl>
                                        <p:attrNameLst>
                                          <p:attrName>style.visibility</p:attrName>
                                        </p:attrNameLst>
                                      </p:cBhvr>
                                      <p:to>
                                        <p:strVal val="visible"/>
                                      </p:to>
                                    </p:set>
                                    <p:anim calcmode="lin" valueType="num">
                                      <p:cBhvr>
                                        <p:cTn id="7" dur="500" fill="hold"/>
                                        <p:tgtEl>
                                          <p:spTgt spid="263173"/>
                                        </p:tgtEl>
                                        <p:attrNameLst>
                                          <p:attrName>ppt_w</p:attrName>
                                        </p:attrNameLst>
                                      </p:cBhvr>
                                      <p:tavLst>
                                        <p:tav tm="0">
                                          <p:val>
                                            <p:fltVal val="0"/>
                                          </p:val>
                                        </p:tav>
                                        <p:tav tm="100000">
                                          <p:val>
                                            <p:strVal val="#ppt_w"/>
                                          </p:val>
                                        </p:tav>
                                      </p:tavLst>
                                    </p:anim>
                                    <p:anim calcmode="lin" valueType="num">
                                      <p:cBhvr>
                                        <p:cTn id="8" dur="500" fill="hold"/>
                                        <p:tgtEl>
                                          <p:spTgt spid="2631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3" grpId="0" animBg="1"/>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4E7399C0-D3F0-4FA2-917C-60DB98FBBF65}" type="slidenum">
              <a:rPr lang="en-US" altLang="zh-TW"/>
              <a:pPr/>
              <a:t>188</a:t>
            </a:fld>
            <a:endParaRPr lang="en-US" altLang="zh-TW"/>
          </a:p>
        </p:txBody>
      </p:sp>
      <p:sp>
        <p:nvSpPr>
          <p:cNvPr id="265218" name="Rectangle 2"/>
          <p:cNvSpPr>
            <a:spLocks noGrp="1" noChangeArrowheads="1"/>
          </p:cNvSpPr>
          <p:nvPr>
            <p:ph type="title"/>
          </p:nvPr>
        </p:nvSpPr>
        <p:spPr/>
        <p:txBody>
          <a:bodyPr/>
          <a:lstStyle/>
          <a:p>
            <a:r>
              <a:rPr lang="en-US" altLang="zh-TW" sz="3600"/>
              <a:t>Ch9_5</a:t>
            </a:r>
          </a:p>
        </p:txBody>
      </p:sp>
      <p:sp>
        <p:nvSpPr>
          <p:cNvPr id="265221" name="Rectangle 5"/>
          <p:cNvSpPr>
            <a:spLocks noChangeArrowheads="1"/>
          </p:cNvSpPr>
          <p:nvPr/>
        </p:nvSpPr>
        <p:spPr bwMode="auto">
          <a:xfrm>
            <a:off x="3132138" y="5084763"/>
            <a:ext cx="4999037" cy="11430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zh-TW" altLang="en-US" sz="2400">
                <a:latin typeface="Courier New" pitchFamily="49" charset="0"/>
                <a:ea typeface="標楷體" pitchFamily="65" charset="-120"/>
              </a:rPr>
              <a:t>請輸入一字串：</a:t>
            </a:r>
            <a:r>
              <a:rPr lang="en-US" altLang="zh-TW" sz="2400">
                <a:solidFill>
                  <a:srgbClr val="FF3300"/>
                </a:solidFill>
                <a:latin typeface="Courier New" pitchFamily="49" charset="0"/>
                <a:ea typeface="標楷體" pitchFamily="65" charset="-120"/>
              </a:rPr>
              <a:t>This is a pen</a:t>
            </a:r>
            <a:endParaRPr lang="en-US" altLang="zh-TW" sz="2400">
              <a:solidFill>
                <a:srgbClr val="FF3300"/>
              </a:solidFill>
              <a:latin typeface="Courier New" pitchFamily="49" charset="0"/>
            </a:endParaRPr>
          </a:p>
          <a:p>
            <a:pPr>
              <a:spcBef>
                <a:spcPct val="20000"/>
              </a:spcBef>
            </a:pPr>
            <a:r>
              <a:rPr lang="zh-TW" altLang="en-US" sz="2400">
                <a:latin typeface="Courier New" pitchFamily="49" charset="0"/>
                <a:ea typeface="標楷體" pitchFamily="65" charset="-120"/>
              </a:rPr>
              <a:t>輸入的字串為：</a:t>
            </a:r>
            <a:r>
              <a:rPr lang="en-US" altLang="zh-TW" sz="2400">
                <a:solidFill>
                  <a:srgbClr val="FF3300"/>
                </a:solidFill>
                <a:latin typeface="Courier New" pitchFamily="49" charset="0"/>
                <a:ea typeface="標楷體" pitchFamily="65" charset="-120"/>
              </a:rPr>
              <a:t>This is a pen</a:t>
            </a:r>
          </a:p>
        </p:txBody>
      </p:sp>
      <p:sp>
        <p:nvSpPr>
          <p:cNvPr id="265222" name="Text Box 6"/>
          <p:cNvSpPr txBox="1">
            <a:spLocks noChangeArrowheads="1"/>
          </p:cNvSpPr>
          <p:nvPr/>
        </p:nvSpPr>
        <p:spPr bwMode="auto">
          <a:xfrm>
            <a:off x="990600" y="1676400"/>
            <a:ext cx="7543800" cy="3524250"/>
          </a:xfrm>
          <a:prstGeom prst="rect">
            <a:avLst/>
          </a:prstGeom>
          <a:noFill/>
          <a:ln w="9525">
            <a:noFill/>
            <a:miter lim="800000"/>
            <a:headEnd/>
            <a:tailEnd/>
          </a:ln>
          <a:effectLst/>
        </p:spPr>
        <p:txBody>
          <a:bodyPr>
            <a:spAutoFit/>
          </a:bodyPr>
          <a:lstStyle/>
          <a:p>
            <a:pPr>
              <a:spcBef>
                <a:spcPct val="20000"/>
              </a:spcBef>
            </a:pPr>
            <a:r>
              <a:rPr lang="en-US" altLang="zh-TW" sz="2400" b="1">
                <a:ea typeface="標楷體" pitchFamily="65" charset="-120"/>
              </a:rPr>
              <a:t>ch9_5  </a:t>
            </a:r>
            <a:r>
              <a:rPr lang="zh-TW" altLang="en-US" sz="2400" b="1">
                <a:latin typeface="標楷體" pitchFamily="65" charset="-120"/>
                <a:ea typeface="標楷體" pitchFamily="65" charset="-120"/>
              </a:rPr>
              <a:t>使用</a:t>
            </a:r>
            <a:r>
              <a:rPr lang="en-US" altLang="zh-TW" sz="2400" b="1">
                <a:ea typeface="標楷體" pitchFamily="65" charset="-120"/>
              </a:rPr>
              <a:t>gets()</a:t>
            </a:r>
            <a:r>
              <a:rPr lang="zh-TW" altLang="en-US" sz="2400" b="1">
                <a:latin typeface="標楷體" pitchFamily="65" charset="-120"/>
                <a:ea typeface="標楷體" pitchFamily="65" charset="-120"/>
              </a:rPr>
              <a:t>輸入字串，並將之輸出</a:t>
            </a:r>
            <a:r>
              <a:rPr lang="zh-TW" altLang="en-US" sz="2400" b="1">
                <a:ea typeface="標楷體" pitchFamily="65" charset="-120"/>
              </a:rPr>
              <a:t> </a:t>
            </a:r>
          </a:p>
          <a:p>
            <a:pPr>
              <a:spcBef>
                <a:spcPct val="20000"/>
              </a:spcBef>
            </a:pPr>
            <a:r>
              <a:rPr lang="en-US" altLang="zh-TW" sz="2400">
                <a:latin typeface="Courier New" pitchFamily="49" charset="0"/>
                <a:ea typeface="標楷體" pitchFamily="65" charset="-120"/>
              </a:rPr>
              <a:t>1  #include&lt;stdio.h&gt; </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2  main(){</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4    char str[20];        </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5    printf("</a:t>
            </a:r>
            <a:r>
              <a:rPr lang="zh-TW" altLang="en-US" sz="2400">
                <a:latin typeface="Courier New" pitchFamily="49" charset="0"/>
                <a:ea typeface="標楷體" pitchFamily="65" charset="-120"/>
              </a:rPr>
              <a:t>請輸入一字串： </a:t>
            </a:r>
            <a:r>
              <a:rPr lang="en-US" altLang="zh-TW" sz="2400">
                <a:latin typeface="Courier New" pitchFamily="49" charset="0"/>
                <a:ea typeface="標楷體" pitchFamily="65" charset="-120"/>
              </a:rPr>
              <a: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6    </a:t>
            </a:r>
            <a:r>
              <a:rPr lang="en-US" altLang="zh-TW" sz="2400" b="1">
                <a:solidFill>
                  <a:srgbClr val="FF3300"/>
                </a:solidFill>
                <a:latin typeface="Courier New" pitchFamily="49" charset="0"/>
                <a:ea typeface="標楷體" pitchFamily="65" charset="-120"/>
              </a:rPr>
              <a:t>gets(str);</a:t>
            </a:r>
            <a:endParaRPr lang="en-US" altLang="zh-TW" sz="2400" b="1">
              <a:solidFill>
                <a:srgbClr val="FF3300"/>
              </a:solidFill>
              <a:latin typeface="Courier New" pitchFamily="49" charset="0"/>
            </a:endParaRPr>
          </a:p>
          <a:p>
            <a:pPr>
              <a:spcBef>
                <a:spcPct val="20000"/>
              </a:spcBef>
            </a:pPr>
            <a:r>
              <a:rPr lang="en-US" altLang="zh-TW" sz="2400">
                <a:latin typeface="Courier New" pitchFamily="49" charset="0"/>
                <a:ea typeface="標楷體" pitchFamily="65" charset="-120"/>
              </a:rPr>
              <a:t>7    printf("</a:t>
            </a:r>
            <a:r>
              <a:rPr lang="zh-TW" altLang="en-US" sz="2400">
                <a:latin typeface="Courier New" pitchFamily="49" charset="0"/>
                <a:ea typeface="標楷體" pitchFamily="65" charset="-120"/>
              </a:rPr>
              <a:t>輸入的字串為：</a:t>
            </a:r>
            <a:r>
              <a:rPr lang="en-US" altLang="zh-TW" sz="2400">
                <a:solidFill>
                  <a:srgbClr val="FF3300"/>
                </a:solidFill>
                <a:latin typeface="Courier New" pitchFamily="49" charset="0"/>
                <a:ea typeface="標楷體" pitchFamily="65" charset="-120"/>
              </a:rPr>
              <a:t>%s</a:t>
            </a:r>
            <a:r>
              <a:rPr lang="en-US" altLang="zh-TW" sz="2400">
                <a:latin typeface="Courier New" pitchFamily="49" charset="0"/>
                <a:ea typeface="標楷體" pitchFamily="65" charset="-120"/>
              </a:rPr>
              <a:t> \n", </a:t>
            </a:r>
            <a:r>
              <a:rPr lang="en-US" altLang="zh-TW" sz="2400">
                <a:solidFill>
                  <a:srgbClr val="FF3300"/>
                </a:solidFill>
                <a:latin typeface="Courier New" pitchFamily="49" charset="0"/>
                <a:ea typeface="標楷體" pitchFamily="65" charset="-120"/>
              </a:rPr>
              <a:t>str</a:t>
            </a:r>
            <a:r>
              <a:rPr lang="en-US" altLang="zh-TW" sz="2400">
                <a:latin typeface="Courier New" pitchFamily="49" charset="0"/>
                <a:ea typeface="標楷體" pitchFamily="65" charset="-120"/>
              </a:rPr>
              <a:t>);        </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8  }</a:t>
            </a:r>
          </a:p>
        </p:txBody>
      </p:sp>
      <p:sp>
        <p:nvSpPr>
          <p:cNvPr id="265223"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5221"/>
                                        </p:tgtEl>
                                        <p:attrNameLst>
                                          <p:attrName>style.visibility</p:attrName>
                                        </p:attrNameLst>
                                      </p:cBhvr>
                                      <p:to>
                                        <p:strVal val="visible"/>
                                      </p:to>
                                    </p:set>
                                    <p:anim calcmode="lin" valueType="num">
                                      <p:cBhvr>
                                        <p:cTn id="7" dur="500" fill="hold"/>
                                        <p:tgtEl>
                                          <p:spTgt spid="265221"/>
                                        </p:tgtEl>
                                        <p:attrNameLst>
                                          <p:attrName>ppt_w</p:attrName>
                                        </p:attrNameLst>
                                      </p:cBhvr>
                                      <p:tavLst>
                                        <p:tav tm="0">
                                          <p:val>
                                            <p:fltVal val="0"/>
                                          </p:val>
                                        </p:tav>
                                        <p:tav tm="100000">
                                          <p:val>
                                            <p:strVal val="#ppt_w"/>
                                          </p:val>
                                        </p:tav>
                                      </p:tavLst>
                                    </p:anim>
                                    <p:anim calcmode="lin" valueType="num">
                                      <p:cBhvr>
                                        <p:cTn id="8" dur="500" fill="hold"/>
                                        <p:tgtEl>
                                          <p:spTgt spid="2652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0" animBg="1"/>
    </p:bld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A12961C6-56C2-4C16-80F0-82E095DE25C9}" type="slidenum">
              <a:rPr lang="en-US" altLang="zh-TW"/>
              <a:pPr/>
              <a:t>189</a:t>
            </a:fld>
            <a:endParaRPr lang="en-US" altLang="zh-TW"/>
          </a:p>
        </p:txBody>
      </p:sp>
      <p:sp>
        <p:nvSpPr>
          <p:cNvPr id="267266" name="Rectangle 2"/>
          <p:cNvSpPr>
            <a:spLocks noGrp="1" noChangeArrowheads="1"/>
          </p:cNvSpPr>
          <p:nvPr>
            <p:ph type="title"/>
          </p:nvPr>
        </p:nvSpPr>
        <p:spPr/>
        <p:txBody>
          <a:bodyPr/>
          <a:lstStyle/>
          <a:p>
            <a:r>
              <a:rPr lang="en-US" altLang="zh-TW" sz="3600"/>
              <a:t>9-2 </a:t>
            </a:r>
            <a:r>
              <a:rPr lang="zh-TW" altLang="en-US" sz="3600">
                <a:latin typeface="標楷體" pitchFamily="65" charset="-120"/>
              </a:rPr>
              <a:t>字串的</a:t>
            </a:r>
            <a:r>
              <a:rPr lang="zh-TW" altLang="en-US" sz="3600"/>
              <a:t>輸入及輸出</a:t>
            </a:r>
            <a:endParaRPr lang="zh-TW" altLang="en-US" sz="3600">
              <a:latin typeface="標楷體" pitchFamily="65" charset="-120"/>
            </a:endParaRPr>
          </a:p>
        </p:txBody>
      </p:sp>
      <p:sp>
        <p:nvSpPr>
          <p:cNvPr id="267267" name="Rectangle 3"/>
          <p:cNvSpPr>
            <a:spLocks noGrp="1" noChangeArrowheads="1"/>
          </p:cNvSpPr>
          <p:nvPr>
            <p:ph type="body" idx="1"/>
          </p:nvPr>
        </p:nvSpPr>
        <p:spPr/>
        <p:txBody>
          <a:bodyPr/>
          <a:lstStyle/>
          <a:p>
            <a:pPr>
              <a:buFontTx/>
              <a:buNone/>
            </a:pPr>
            <a:r>
              <a:rPr lang="en-US" altLang="zh-TW" sz="2400"/>
              <a:t>9-2-2</a:t>
            </a:r>
            <a:r>
              <a:rPr lang="en-US" altLang="zh-TW" sz="2400">
                <a:latin typeface="標楷體" pitchFamily="65" charset="-120"/>
              </a:rPr>
              <a:t> </a:t>
            </a:r>
            <a:r>
              <a:rPr lang="zh-TW" altLang="en-US" sz="2400">
                <a:latin typeface="標楷體" pitchFamily="65" charset="-120"/>
              </a:rPr>
              <a:t>字串的輸出</a:t>
            </a:r>
            <a:endParaRPr lang="zh-TW" altLang="en-US" sz="2800">
              <a:solidFill>
                <a:srgbClr val="FF3300"/>
              </a:solidFill>
            </a:endParaRPr>
          </a:p>
          <a:p>
            <a:pPr lvl="1"/>
            <a:r>
              <a:rPr lang="en-US" altLang="zh-TW">
                <a:solidFill>
                  <a:srgbClr val="FF3300"/>
                </a:solidFill>
                <a:latin typeface="Courier New" pitchFamily="49" charset="0"/>
              </a:rPr>
              <a:t>printf</a:t>
            </a:r>
            <a:r>
              <a:rPr lang="en-US" altLang="zh-TW">
                <a:latin typeface="Courier New" pitchFamily="49" charset="0"/>
              </a:rPr>
              <a:t>()</a:t>
            </a:r>
          </a:p>
          <a:p>
            <a:pPr lvl="2"/>
            <a:r>
              <a:rPr lang="zh-TW" altLang="en-US">
                <a:latin typeface="Courier New" pitchFamily="49" charset="0"/>
              </a:rPr>
              <a:t>一次能輸出多個字串</a:t>
            </a:r>
          </a:p>
          <a:p>
            <a:pPr lvl="2"/>
            <a:r>
              <a:rPr lang="zh-TW" altLang="en-US">
                <a:latin typeface="Courier New" pitchFamily="49" charset="0"/>
              </a:rPr>
              <a:t>具格式化輸出的功能</a:t>
            </a:r>
            <a:endParaRPr lang="zh-TW" altLang="en-US">
              <a:solidFill>
                <a:srgbClr val="FF3300"/>
              </a:solidFill>
              <a:latin typeface="Courier New" pitchFamily="49" charset="0"/>
            </a:endParaRPr>
          </a:p>
          <a:p>
            <a:pPr lvl="1"/>
            <a:r>
              <a:rPr lang="en-US" altLang="zh-TW">
                <a:solidFill>
                  <a:srgbClr val="FF3300"/>
                </a:solidFill>
                <a:latin typeface="Courier New" pitchFamily="49" charset="0"/>
              </a:rPr>
              <a:t>puts</a:t>
            </a:r>
            <a:r>
              <a:rPr lang="en-US" altLang="zh-TW">
                <a:latin typeface="Courier New" pitchFamily="49" charset="0"/>
              </a:rPr>
              <a:t>()</a:t>
            </a:r>
          </a:p>
          <a:p>
            <a:pPr lvl="2"/>
            <a:r>
              <a:rPr lang="zh-TW" altLang="en-US">
                <a:latin typeface="Courier New" pitchFamily="49" charset="0"/>
              </a:rPr>
              <a:t>一次只能輸出一個字串</a:t>
            </a:r>
          </a:p>
          <a:p>
            <a:pPr lvl="2"/>
            <a:r>
              <a:rPr lang="zh-TW" altLang="en-US">
                <a:latin typeface="Courier New" pitchFamily="49" charset="0"/>
              </a:rPr>
              <a:t>不具格式化輸出的功能</a:t>
            </a:r>
          </a:p>
          <a:p>
            <a:pPr lvl="2"/>
            <a:r>
              <a:rPr lang="zh-TW" altLang="en-US">
                <a:latin typeface="Courier New" pitchFamily="49" charset="0"/>
              </a:rPr>
              <a:t>每輸出一個字串，</a:t>
            </a:r>
            <a:br>
              <a:rPr lang="zh-TW" altLang="en-US">
                <a:latin typeface="Courier New" pitchFamily="49" charset="0"/>
              </a:rPr>
            </a:br>
            <a:r>
              <a:rPr lang="en-US" altLang="zh-TW">
                <a:latin typeface="Courier New" pitchFamily="49" charset="0"/>
              </a:rPr>
              <a:t>puts()</a:t>
            </a:r>
            <a:r>
              <a:rPr lang="zh-TW" altLang="en-US">
                <a:latin typeface="Courier New" pitchFamily="49" charset="0"/>
              </a:rPr>
              <a:t>也將輸出一個跳列字</a:t>
            </a:r>
          </a:p>
        </p:txBody>
      </p:sp>
      <p:sp>
        <p:nvSpPr>
          <p:cNvPr id="267269"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F28588FC-AC40-48A1-8299-7C6498601ACA}" type="slidenum">
              <a:rPr lang="en-US" altLang="zh-TW"/>
              <a:pPr/>
              <a:t>19</a:t>
            </a:fld>
            <a:endParaRPr lang="en-US" altLang="zh-TW"/>
          </a:p>
        </p:txBody>
      </p:sp>
      <p:sp>
        <p:nvSpPr>
          <p:cNvPr id="46084" name="Text Box 4"/>
          <p:cNvSpPr txBox="1">
            <a:spLocks noChangeArrowheads="1"/>
          </p:cNvSpPr>
          <p:nvPr/>
        </p:nvSpPr>
        <p:spPr bwMode="auto">
          <a:xfrm>
            <a:off x="762000" y="1828800"/>
            <a:ext cx="7620000" cy="3725863"/>
          </a:xfrm>
          <a:prstGeom prst="rect">
            <a:avLst/>
          </a:prstGeom>
          <a:noFill/>
          <a:ln w="9525">
            <a:noFill/>
            <a:miter lim="800000"/>
            <a:headEnd/>
            <a:tailEnd/>
          </a:ln>
          <a:effectLst/>
        </p:spPr>
        <p:txBody>
          <a:bodyPr>
            <a:spAutoFit/>
          </a:bodyPr>
          <a:lstStyle/>
          <a:p>
            <a:pPr>
              <a:spcBef>
                <a:spcPct val="50000"/>
              </a:spcBef>
              <a:buFontTx/>
              <a:buChar char="•"/>
            </a:pPr>
            <a:r>
              <a:rPr lang="zh-TW" altLang="en-US" sz="2800" b="1">
                <a:latin typeface="Courier New" pitchFamily="49" charset="0"/>
                <a:ea typeface="標楷體" pitchFamily="65" charset="-120"/>
              </a:rPr>
              <a:t>資料在程式執行過程中，其</a:t>
            </a:r>
            <a:r>
              <a:rPr lang="zh-TW" altLang="en-US" sz="2800" b="1">
                <a:solidFill>
                  <a:srgbClr val="FF3300"/>
                </a:solidFill>
                <a:latin typeface="Courier New" pitchFamily="49" charset="0"/>
                <a:ea typeface="標楷體" pitchFamily="65" charset="-120"/>
              </a:rPr>
              <a:t>內容始終維持不變</a:t>
            </a:r>
            <a:endParaRPr lang="zh-TW" altLang="en-US" sz="2800">
              <a:latin typeface="Courier New" pitchFamily="49" charset="0"/>
              <a:ea typeface="標楷體" pitchFamily="65" charset="-120"/>
            </a:endParaRPr>
          </a:p>
          <a:p>
            <a:pPr>
              <a:spcBef>
                <a:spcPct val="50000"/>
              </a:spcBef>
              <a:buFontTx/>
              <a:buChar char="•"/>
            </a:pPr>
            <a:r>
              <a:rPr lang="zh-TW" altLang="en-US" sz="2800">
                <a:latin typeface="Courier New" pitchFamily="49" charset="0"/>
                <a:ea typeface="標楷體" pitchFamily="65" charset="-120"/>
              </a:rPr>
              <a:t> </a:t>
            </a:r>
            <a:r>
              <a:rPr lang="zh-TW" altLang="en-US" sz="2800" b="1">
                <a:latin typeface="Courier New" pitchFamily="49" charset="0"/>
                <a:ea typeface="標楷體" pitchFamily="65" charset="-120"/>
              </a:rPr>
              <a:t>數值常數</a:t>
            </a:r>
            <a:r>
              <a:rPr lang="en-US" altLang="zh-TW" sz="2800" b="1">
                <a:latin typeface="Courier New" pitchFamily="49" charset="0"/>
                <a:ea typeface="標楷體" pitchFamily="65" charset="-120"/>
              </a:rPr>
              <a:t>(Numeric Constant)</a:t>
            </a:r>
          </a:p>
          <a:p>
            <a:pPr lvl="1">
              <a:spcBef>
                <a:spcPct val="50000"/>
              </a:spcBef>
              <a:buFontTx/>
              <a:buChar char="–"/>
            </a:pPr>
            <a:r>
              <a:rPr lang="en-US" altLang="zh-TW" sz="2800">
                <a:latin typeface="Courier New" pitchFamily="49" charset="0"/>
                <a:ea typeface="標楷體" pitchFamily="65" charset="-120"/>
              </a:rPr>
              <a:t> </a:t>
            </a:r>
            <a:r>
              <a:rPr lang="zh-TW" altLang="en-US" sz="2800">
                <a:latin typeface="Courier New" pitchFamily="49" charset="0"/>
                <a:ea typeface="標楷體" pitchFamily="65" charset="-120"/>
              </a:rPr>
              <a:t>整數常數</a:t>
            </a:r>
            <a:r>
              <a:rPr lang="en-US" altLang="zh-TW" sz="2800">
                <a:latin typeface="Courier New" pitchFamily="49" charset="0"/>
                <a:ea typeface="標楷體" pitchFamily="65" charset="-120"/>
              </a:rPr>
              <a:t>(Integer Constant)</a:t>
            </a:r>
          </a:p>
          <a:p>
            <a:pPr lvl="1">
              <a:spcBef>
                <a:spcPct val="50000"/>
              </a:spcBef>
              <a:buFontTx/>
              <a:buChar char="–"/>
            </a:pPr>
            <a:r>
              <a:rPr lang="en-US" altLang="zh-TW" sz="2800">
                <a:latin typeface="Courier New" pitchFamily="49" charset="0"/>
                <a:ea typeface="標楷體" pitchFamily="65" charset="-120"/>
              </a:rPr>
              <a:t> </a:t>
            </a:r>
            <a:r>
              <a:rPr lang="zh-TW" altLang="en-US" sz="2800">
                <a:latin typeface="Courier New" pitchFamily="49" charset="0"/>
                <a:ea typeface="標楷體" pitchFamily="65" charset="-120"/>
              </a:rPr>
              <a:t>浮點常數</a:t>
            </a:r>
            <a:r>
              <a:rPr lang="en-US" altLang="zh-TW" sz="2800">
                <a:latin typeface="Courier New" pitchFamily="49" charset="0"/>
                <a:ea typeface="標楷體" pitchFamily="65" charset="-120"/>
              </a:rPr>
              <a:t>(Floating-point Constant</a:t>
            </a:r>
          </a:p>
          <a:p>
            <a:pPr>
              <a:spcBef>
                <a:spcPct val="50000"/>
              </a:spcBef>
              <a:buFontTx/>
              <a:buChar char="•"/>
            </a:pPr>
            <a:r>
              <a:rPr lang="en-US" altLang="zh-TW" sz="2800">
                <a:latin typeface="Courier New" pitchFamily="49" charset="0"/>
                <a:ea typeface="標楷體" pitchFamily="65" charset="-120"/>
              </a:rPr>
              <a:t> </a:t>
            </a:r>
            <a:r>
              <a:rPr lang="zh-TW" altLang="en-US" sz="2800" b="1">
                <a:latin typeface="Courier New" pitchFamily="49" charset="0"/>
                <a:ea typeface="標楷體" pitchFamily="65" charset="-120"/>
              </a:rPr>
              <a:t>字元常數</a:t>
            </a:r>
            <a:r>
              <a:rPr lang="en-US" altLang="zh-TW" sz="2800" b="1">
                <a:latin typeface="Courier New" pitchFamily="49" charset="0"/>
                <a:ea typeface="標楷體" pitchFamily="65" charset="-120"/>
              </a:rPr>
              <a:t>(Character Constant)</a:t>
            </a:r>
          </a:p>
          <a:p>
            <a:pPr>
              <a:spcBef>
                <a:spcPct val="50000"/>
              </a:spcBef>
              <a:buFontTx/>
              <a:buChar char="•"/>
            </a:pPr>
            <a:r>
              <a:rPr lang="en-US" altLang="zh-TW" sz="2800">
                <a:latin typeface="Courier New" pitchFamily="49" charset="0"/>
                <a:ea typeface="標楷體" pitchFamily="65" charset="-120"/>
              </a:rPr>
              <a:t> </a:t>
            </a:r>
            <a:r>
              <a:rPr lang="zh-TW" altLang="en-US" sz="2800" b="1">
                <a:latin typeface="Courier New" pitchFamily="49" charset="0"/>
                <a:ea typeface="標楷體" pitchFamily="65" charset="-120"/>
              </a:rPr>
              <a:t>字串常數</a:t>
            </a:r>
            <a:r>
              <a:rPr lang="en-US" altLang="zh-TW" sz="2800" b="1">
                <a:latin typeface="Courier New" pitchFamily="49" charset="0"/>
                <a:ea typeface="標楷體" pitchFamily="65" charset="-120"/>
              </a:rPr>
              <a:t>(String Constant)</a:t>
            </a:r>
          </a:p>
        </p:txBody>
      </p:sp>
      <p:sp>
        <p:nvSpPr>
          <p:cNvPr id="46086" name="Rectangle 6"/>
          <p:cNvSpPr>
            <a:spLocks noGrp="1" noChangeArrowheads="1"/>
          </p:cNvSpPr>
          <p:nvPr>
            <p:ph type="title"/>
          </p:nvPr>
        </p:nvSpPr>
        <p:spPr/>
        <p:txBody>
          <a:bodyPr/>
          <a:lstStyle/>
          <a:p>
            <a:r>
              <a:rPr lang="en-US" altLang="zh-TW" sz="3600"/>
              <a:t>2-1 </a:t>
            </a:r>
            <a:r>
              <a:rPr lang="zh-TW" altLang="en-US" sz="3600">
                <a:solidFill>
                  <a:srgbClr val="FF3300"/>
                </a:solidFill>
              </a:rPr>
              <a:t>常數</a:t>
            </a:r>
            <a:r>
              <a:rPr lang="en-US" altLang="zh-TW" sz="3600"/>
              <a:t>(Constant)</a:t>
            </a: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BB8C5EC3-D6CB-4904-815D-EE21EDA19963}" type="slidenum">
              <a:rPr lang="en-US" altLang="zh-TW"/>
              <a:pPr/>
              <a:t>190</a:t>
            </a:fld>
            <a:endParaRPr lang="en-US" altLang="zh-TW"/>
          </a:p>
        </p:txBody>
      </p:sp>
      <p:sp>
        <p:nvSpPr>
          <p:cNvPr id="268290" name="Rectangle 2"/>
          <p:cNvSpPr>
            <a:spLocks noGrp="1" noChangeArrowheads="1"/>
          </p:cNvSpPr>
          <p:nvPr>
            <p:ph type="title"/>
          </p:nvPr>
        </p:nvSpPr>
        <p:spPr/>
        <p:txBody>
          <a:bodyPr/>
          <a:lstStyle/>
          <a:p>
            <a:r>
              <a:rPr lang="en-US" altLang="zh-TW" sz="3600"/>
              <a:t>Ch9_6</a:t>
            </a:r>
          </a:p>
        </p:txBody>
      </p:sp>
      <p:sp>
        <p:nvSpPr>
          <p:cNvPr id="268293" name="Rectangle 5"/>
          <p:cNvSpPr>
            <a:spLocks noChangeArrowheads="1"/>
          </p:cNvSpPr>
          <p:nvPr/>
        </p:nvSpPr>
        <p:spPr bwMode="auto">
          <a:xfrm>
            <a:off x="5651500" y="4365104"/>
            <a:ext cx="3011488" cy="1871662"/>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zh-TW" altLang="en-US" sz="2400">
                <a:latin typeface="Courier New" pitchFamily="49" charset="0"/>
                <a:ea typeface="標楷體" pitchFamily="65" charset="-120"/>
              </a:rPr>
              <a:t>請輸入字串：</a:t>
            </a:r>
            <a:r>
              <a:rPr lang="zh-TW" altLang="en-US" sz="2400">
                <a:latin typeface="Courier New" pitchFamily="49" charset="0"/>
                <a:ea typeface="標楷體" pitchFamily="65" charset="-120"/>
                <a:sym typeface="Symbol" pitchFamily="18" charset="2"/>
              </a:rPr>
              <a:t></a:t>
            </a:r>
            <a:endParaRPr lang="zh-TW" altLang="en-US" sz="2400">
              <a:latin typeface="Courier New" pitchFamily="49" charset="0"/>
            </a:endParaRPr>
          </a:p>
          <a:p>
            <a:pPr marL="190500" lvl="1">
              <a:spcBef>
                <a:spcPct val="20000"/>
              </a:spcBef>
            </a:pPr>
            <a:endParaRPr lang="zh-TW" altLang="en-US" sz="2400">
              <a:latin typeface="Courier New" pitchFamily="49" charset="0"/>
            </a:endParaRPr>
          </a:p>
          <a:p>
            <a:pPr marL="190500" lvl="1">
              <a:spcBef>
                <a:spcPct val="20000"/>
              </a:spcBef>
            </a:pPr>
            <a:endParaRPr lang="en-US" altLang="zh-TW" sz="2400">
              <a:latin typeface="Courier New" pitchFamily="49" charset="0"/>
              <a:ea typeface="標楷體" pitchFamily="65" charset="-120"/>
            </a:endParaRPr>
          </a:p>
        </p:txBody>
      </p:sp>
      <p:sp>
        <p:nvSpPr>
          <p:cNvPr id="268294" name="Text Box 6"/>
          <p:cNvSpPr txBox="1">
            <a:spLocks noChangeArrowheads="1"/>
          </p:cNvSpPr>
          <p:nvPr/>
        </p:nvSpPr>
        <p:spPr bwMode="auto">
          <a:xfrm>
            <a:off x="914400" y="1752600"/>
            <a:ext cx="7467600" cy="2630488"/>
          </a:xfrm>
          <a:prstGeom prst="rect">
            <a:avLst/>
          </a:prstGeom>
          <a:noFill/>
          <a:ln w="9525">
            <a:noFill/>
            <a:miter lim="800000"/>
            <a:headEnd/>
            <a:tailEnd/>
          </a:ln>
          <a:effectLst/>
        </p:spPr>
        <p:txBody>
          <a:bodyPr>
            <a:spAutoFit/>
          </a:bodyPr>
          <a:lstStyle/>
          <a:p>
            <a:pPr>
              <a:spcBef>
                <a:spcPct val="20000"/>
              </a:spcBef>
            </a:pPr>
            <a:r>
              <a:rPr lang="en-US" altLang="zh-TW" sz="2800" b="1">
                <a:ea typeface="標楷體" pitchFamily="65" charset="-120"/>
              </a:rPr>
              <a:t>ch9_6  </a:t>
            </a:r>
            <a:r>
              <a:rPr lang="en-US" altLang="zh-TW" sz="2800" b="1">
                <a:solidFill>
                  <a:srgbClr val="FF0000"/>
                </a:solidFill>
                <a:ea typeface="標楷體" pitchFamily="65" charset="-120"/>
              </a:rPr>
              <a:t>gets()</a:t>
            </a:r>
            <a:r>
              <a:rPr lang="en-US" altLang="zh-TW" sz="2800" b="1">
                <a:ea typeface="標楷體" pitchFamily="65" charset="-120"/>
              </a:rPr>
              <a:t> </a:t>
            </a:r>
            <a:r>
              <a:rPr lang="zh-TW" altLang="en-US" sz="2800" b="1">
                <a:latin typeface="標楷體" pitchFamily="65" charset="-120"/>
                <a:ea typeface="標楷體" pitchFamily="65" charset="-120"/>
              </a:rPr>
              <a:t>輸入字串，</a:t>
            </a:r>
            <a:r>
              <a:rPr lang="en-US" altLang="zh-TW" sz="2800" b="1">
                <a:solidFill>
                  <a:srgbClr val="FF0000"/>
                </a:solidFill>
                <a:ea typeface="標楷體" pitchFamily="65" charset="-120"/>
              </a:rPr>
              <a:t>puts()</a:t>
            </a:r>
            <a:r>
              <a:rPr lang="en-US" altLang="zh-TW" sz="2800" b="1">
                <a:ea typeface="標楷體" pitchFamily="65" charset="-120"/>
              </a:rPr>
              <a:t> </a:t>
            </a:r>
            <a:r>
              <a:rPr lang="zh-TW" altLang="en-US" sz="2800" b="1">
                <a:latin typeface="標楷體" pitchFamily="65" charset="-120"/>
                <a:ea typeface="標楷體" pitchFamily="65" charset="-120"/>
              </a:rPr>
              <a:t>輸出字串</a:t>
            </a:r>
            <a:r>
              <a:rPr lang="zh-TW" altLang="en-US" sz="3200">
                <a:ea typeface="標楷體" pitchFamily="65" charset="-120"/>
              </a:rPr>
              <a:t> </a:t>
            </a:r>
          </a:p>
          <a:p>
            <a:pPr>
              <a:spcBef>
                <a:spcPct val="20000"/>
              </a:spcBef>
            </a:pPr>
            <a:r>
              <a:rPr lang="en-US" altLang="zh-TW" sz="2800">
                <a:latin typeface="Courier New" pitchFamily="49" charset="0"/>
                <a:ea typeface="標楷體" pitchFamily="65" charset="-120"/>
              </a:rPr>
              <a:t>1 #include&lt;stdio.h&gt;</a:t>
            </a:r>
            <a:endParaRPr lang="en-US" altLang="zh-TW" sz="2800">
              <a:latin typeface="Courier New" pitchFamily="49" charset="0"/>
            </a:endParaRPr>
          </a:p>
          <a:p>
            <a:pPr>
              <a:spcBef>
                <a:spcPct val="20000"/>
              </a:spcBef>
            </a:pPr>
            <a:r>
              <a:rPr lang="en-US" altLang="zh-TW" sz="2800">
                <a:latin typeface="Courier New" pitchFamily="49" charset="0"/>
                <a:ea typeface="標楷體" pitchFamily="65" charset="-120"/>
              </a:rPr>
              <a:t>2 main(){</a:t>
            </a:r>
            <a:endParaRPr lang="en-US" altLang="zh-TW" sz="2800">
              <a:latin typeface="Courier New" pitchFamily="49" charset="0"/>
            </a:endParaRPr>
          </a:p>
          <a:p>
            <a:pPr>
              <a:spcBef>
                <a:spcPct val="20000"/>
              </a:spcBef>
            </a:pPr>
            <a:r>
              <a:rPr lang="en-US" altLang="zh-TW" sz="2800">
                <a:latin typeface="Courier New" pitchFamily="49" charset="0"/>
                <a:ea typeface="標楷體" pitchFamily="65" charset="-120"/>
              </a:rPr>
              <a:t>4   char input[20];</a:t>
            </a:r>
            <a:endParaRPr lang="en-US" altLang="zh-TW" sz="2800">
              <a:latin typeface="Courier New" pitchFamily="49" charset="0"/>
            </a:endParaRPr>
          </a:p>
          <a:p>
            <a:pPr>
              <a:spcBef>
                <a:spcPct val="20000"/>
              </a:spcBef>
            </a:pPr>
            <a:r>
              <a:rPr lang="en-US" altLang="zh-TW" sz="2800">
                <a:latin typeface="Courier New" pitchFamily="49" charset="0"/>
                <a:ea typeface="標楷體" pitchFamily="65" charset="-120"/>
              </a:rPr>
              <a:t>5   </a:t>
            </a:r>
            <a:r>
              <a:rPr lang="en-US" altLang="zh-TW" sz="2800">
                <a:solidFill>
                  <a:srgbClr val="FF3300"/>
                </a:solidFill>
                <a:latin typeface="Courier New" pitchFamily="49" charset="0"/>
                <a:ea typeface="標楷體" pitchFamily="65" charset="-120"/>
              </a:rPr>
              <a:t>puts</a:t>
            </a:r>
            <a:r>
              <a:rPr lang="en-US" altLang="zh-TW" sz="2800">
                <a:latin typeface="Courier New" pitchFamily="49" charset="0"/>
                <a:ea typeface="標楷體" pitchFamily="65" charset="-120"/>
              </a:rPr>
              <a:t>("</a:t>
            </a:r>
            <a:r>
              <a:rPr lang="zh-TW" altLang="en-US" sz="2800">
                <a:latin typeface="Courier New" pitchFamily="49" charset="0"/>
                <a:ea typeface="標楷體" pitchFamily="65" charset="-120"/>
              </a:rPr>
              <a:t>請輸入字串： </a:t>
            </a:r>
            <a:r>
              <a:rPr lang="en-US" altLang="zh-TW" sz="2800">
                <a:latin typeface="Courier New" pitchFamily="49" charset="0"/>
                <a:ea typeface="標楷體" pitchFamily="65" charset="-120"/>
              </a:rPr>
              <a:t>");</a:t>
            </a:r>
            <a:endParaRPr lang="en-US" altLang="zh-TW" sz="2800">
              <a:latin typeface="Courier New" pitchFamily="49" charset="0"/>
            </a:endParaRPr>
          </a:p>
        </p:txBody>
      </p:sp>
      <p:sp>
        <p:nvSpPr>
          <p:cNvPr id="268295" name="Text Box 7"/>
          <p:cNvSpPr txBox="1">
            <a:spLocks noChangeArrowheads="1"/>
          </p:cNvSpPr>
          <p:nvPr/>
        </p:nvSpPr>
        <p:spPr bwMode="auto">
          <a:xfrm>
            <a:off x="900113" y="4652963"/>
            <a:ext cx="4103687" cy="1544637"/>
          </a:xfrm>
          <a:prstGeom prst="rect">
            <a:avLst/>
          </a:prstGeom>
          <a:noFill/>
          <a:ln w="9525">
            <a:noFill/>
            <a:miter lim="800000"/>
            <a:headEnd/>
            <a:tailEnd/>
          </a:ln>
          <a:effectLst/>
        </p:spPr>
        <p:txBody>
          <a:bodyPr>
            <a:spAutoFit/>
          </a:bodyPr>
          <a:lstStyle/>
          <a:p>
            <a:pPr>
              <a:spcBef>
                <a:spcPct val="20000"/>
              </a:spcBef>
            </a:pPr>
            <a:r>
              <a:rPr lang="en-US" altLang="zh-TW" sz="2800">
                <a:latin typeface="Courier New" pitchFamily="49" charset="0"/>
                <a:ea typeface="標楷體" pitchFamily="65" charset="-120"/>
              </a:rPr>
              <a:t>6   </a:t>
            </a:r>
            <a:r>
              <a:rPr lang="en-US" altLang="zh-TW" sz="2800" u="sng">
                <a:solidFill>
                  <a:srgbClr val="FF3300"/>
                </a:solidFill>
                <a:latin typeface="Courier New" pitchFamily="49" charset="0"/>
                <a:ea typeface="標楷體" pitchFamily="65" charset="-120"/>
              </a:rPr>
              <a:t>gets</a:t>
            </a:r>
            <a:r>
              <a:rPr lang="en-US" altLang="zh-TW" sz="2800" u="sng">
                <a:latin typeface="Courier New" pitchFamily="49" charset="0"/>
                <a:ea typeface="標楷體" pitchFamily="65" charset="-120"/>
              </a:rPr>
              <a:t>(input);</a:t>
            </a:r>
            <a:endParaRPr lang="en-US" altLang="zh-TW" sz="2800" u="sng">
              <a:latin typeface="Courier New" pitchFamily="49" charset="0"/>
            </a:endParaRPr>
          </a:p>
          <a:p>
            <a:pPr>
              <a:spcBef>
                <a:spcPct val="20000"/>
              </a:spcBef>
            </a:pPr>
            <a:r>
              <a:rPr lang="en-US" altLang="zh-TW" sz="2800">
                <a:latin typeface="Courier New" pitchFamily="49" charset="0"/>
                <a:ea typeface="標楷體" pitchFamily="65" charset="-120"/>
              </a:rPr>
              <a:t>7   </a:t>
            </a:r>
            <a:r>
              <a:rPr lang="en-US" altLang="zh-TW" sz="2800">
                <a:solidFill>
                  <a:srgbClr val="FF3300"/>
                </a:solidFill>
                <a:latin typeface="Courier New" pitchFamily="49" charset="0"/>
                <a:ea typeface="標楷體" pitchFamily="65" charset="-120"/>
              </a:rPr>
              <a:t>puts</a:t>
            </a:r>
            <a:r>
              <a:rPr lang="en-US" altLang="zh-TW" sz="2800">
                <a:latin typeface="Courier New" pitchFamily="49" charset="0"/>
                <a:ea typeface="標楷體" pitchFamily="65" charset="-120"/>
              </a:rPr>
              <a:t>(input);</a:t>
            </a:r>
            <a:endParaRPr lang="en-US" altLang="zh-TW" sz="2800">
              <a:latin typeface="Courier New" pitchFamily="49" charset="0"/>
            </a:endParaRPr>
          </a:p>
          <a:p>
            <a:pPr>
              <a:spcBef>
                <a:spcPct val="20000"/>
              </a:spcBef>
            </a:pPr>
            <a:r>
              <a:rPr lang="en-US" altLang="zh-TW" sz="2800">
                <a:latin typeface="Courier New" pitchFamily="49" charset="0"/>
                <a:ea typeface="標楷體" pitchFamily="65" charset="-120"/>
              </a:rPr>
              <a:t>8 }</a:t>
            </a:r>
          </a:p>
        </p:txBody>
      </p:sp>
      <p:sp>
        <p:nvSpPr>
          <p:cNvPr id="268296"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68297" name="Rectangle 9"/>
          <p:cNvSpPr>
            <a:spLocks noChangeArrowheads="1"/>
          </p:cNvSpPr>
          <p:nvPr/>
        </p:nvSpPr>
        <p:spPr bwMode="auto">
          <a:xfrm>
            <a:off x="5867400" y="5084763"/>
            <a:ext cx="2557463" cy="457200"/>
          </a:xfrm>
          <a:prstGeom prst="rect">
            <a:avLst/>
          </a:prstGeom>
          <a:noFill/>
          <a:ln w="9525">
            <a:noFill/>
            <a:miter lim="800000"/>
            <a:headEnd/>
            <a:tailEnd/>
          </a:ln>
          <a:effectLst/>
        </p:spPr>
        <p:txBody>
          <a:bodyPr wrap="none">
            <a:spAutoFit/>
          </a:bodyPr>
          <a:lstStyle/>
          <a:p>
            <a:r>
              <a:rPr lang="en-US" altLang="zh-TW" sz="2400">
                <a:solidFill>
                  <a:srgbClr val="FF0000"/>
                </a:solidFill>
                <a:latin typeface="Courier New" pitchFamily="49" charset="0"/>
                <a:ea typeface="標楷體" pitchFamily="65" charset="-120"/>
              </a:rPr>
              <a:t>This is a pen</a:t>
            </a:r>
          </a:p>
        </p:txBody>
      </p:sp>
      <p:sp>
        <p:nvSpPr>
          <p:cNvPr id="268298" name="Rectangle 10"/>
          <p:cNvSpPr>
            <a:spLocks noChangeArrowheads="1"/>
          </p:cNvSpPr>
          <p:nvPr/>
        </p:nvSpPr>
        <p:spPr bwMode="auto">
          <a:xfrm>
            <a:off x="5867400" y="5516563"/>
            <a:ext cx="2952750" cy="822325"/>
          </a:xfrm>
          <a:prstGeom prst="rect">
            <a:avLst/>
          </a:prstGeom>
          <a:noFill/>
          <a:ln w="9525">
            <a:noFill/>
            <a:miter lim="800000"/>
            <a:headEnd/>
            <a:tailEnd/>
          </a:ln>
          <a:effectLst/>
        </p:spPr>
        <p:txBody>
          <a:bodyPr>
            <a:spAutoFit/>
          </a:bodyPr>
          <a:lstStyle/>
          <a:p>
            <a:r>
              <a:rPr lang="en-US" altLang="zh-TW" sz="2400" dirty="0">
                <a:latin typeface="Courier New" pitchFamily="49" charset="0"/>
                <a:ea typeface="標楷體" pitchFamily="65" charset="-120"/>
              </a:rPr>
              <a:t>This is a pen</a:t>
            </a:r>
            <a:r>
              <a:rPr lang="en-US" altLang="zh-TW" sz="2400" dirty="0">
                <a:latin typeface="Courier New" pitchFamily="49" charset="0"/>
                <a:ea typeface="標楷體" pitchFamily="65" charset="-120"/>
                <a:sym typeface="Symbol" pitchFamily="18" charset="2"/>
              </a:rPr>
              <a:t></a:t>
            </a:r>
          </a:p>
          <a:p>
            <a:r>
              <a:rPr lang="en-US" altLang="zh-TW" sz="2400" dirty="0">
                <a:latin typeface="Courier New" pitchFamily="49" charset="0"/>
                <a:ea typeface="標楷體" pitchFamily="65" charset="-120"/>
                <a:sym typeface="Symbol" pitchFamily="18" charset="2"/>
              </a:rPr>
              <a:t>|</a:t>
            </a:r>
          </a:p>
        </p:txBody>
      </p:sp>
      <p:sp>
        <p:nvSpPr>
          <p:cNvPr id="268299" name="Text Box 11"/>
          <p:cNvSpPr txBox="1">
            <a:spLocks noChangeArrowheads="1"/>
          </p:cNvSpPr>
          <p:nvPr/>
        </p:nvSpPr>
        <p:spPr bwMode="auto">
          <a:xfrm>
            <a:off x="5724525" y="3429000"/>
            <a:ext cx="1430338" cy="457200"/>
          </a:xfrm>
          <a:prstGeom prst="rect">
            <a:avLst/>
          </a:prstGeom>
          <a:noFill/>
          <a:ln w="9525">
            <a:noFill/>
            <a:miter lim="800000"/>
            <a:headEnd/>
            <a:tailEnd/>
          </a:ln>
          <a:effectLst/>
        </p:spPr>
        <p:txBody>
          <a:bodyPr wrap="none">
            <a:spAutoFit/>
          </a:bodyPr>
          <a:lstStyle/>
          <a:p>
            <a:r>
              <a:rPr lang="zh-TW" altLang="en-US" sz="2400">
                <a:solidFill>
                  <a:srgbClr val="FF0000"/>
                </a:solidFill>
                <a:latin typeface="Verdana" pitchFamily="34" charset="0"/>
              </a:rPr>
              <a:t>免費送</a:t>
            </a:r>
            <a:r>
              <a:rPr lang="en-US" altLang="zh-TW" sz="2400">
                <a:solidFill>
                  <a:srgbClr val="FF0000"/>
                </a:solidFill>
                <a:latin typeface="Verdana" pitchFamily="34" charset="0"/>
              </a:rPr>
              <a:t>\n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8293"/>
                                        </p:tgtEl>
                                        <p:attrNameLst>
                                          <p:attrName>style.visibility</p:attrName>
                                        </p:attrNameLst>
                                      </p:cBhvr>
                                      <p:to>
                                        <p:strVal val="visible"/>
                                      </p:to>
                                    </p:set>
                                    <p:anim calcmode="lin" valueType="num">
                                      <p:cBhvr>
                                        <p:cTn id="7" dur="500" fill="hold"/>
                                        <p:tgtEl>
                                          <p:spTgt spid="268293"/>
                                        </p:tgtEl>
                                        <p:attrNameLst>
                                          <p:attrName>ppt_w</p:attrName>
                                        </p:attrNameLst>
                                      </p:cBhvr>
                                      <p:tavLst>
                                        <p:tav tm="0">
                                          <p:val>
                                            <p:fltVal val="0"/>
                                          </p:val>
                                        </p:tav>
                                        <p:tav tm="100000">
                                          <p:val>
                                            <p:strVal val="#ppt_w"/>
                                          </p:val>
                                        </p:tav>
                                      </p:tavLst>
                                    </p:anim>
                                    <p:anim calcmode="lin" valueType="num">
                                      <p:cBhvr>
                                        <p:cTn id="8" dur="500" fill="hold"/>
                                        <p:tgtEl>
                                          <p:spTgt spid="268293"/>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68299"/>
                                        </p:tgtEl>
                                        <p:attrNameLst>
                                          <p:attrName>style.visibility</p:attrName>
                                        </p:attrNameLst>
                                      </p:cBhvr>
                                      <p:to>
                                        <p:strVal val="visible"/>
                                      </p:to>
                                    </p:set>
                                    <p:anim calcmode="lin" valueType="num">
                                      <p:cBhvr>
                                        <p:cTn id="11" dur="500" fill="hold"/>
                                        <p:tgtEl>
                                          <p:spTgt spid="268299"/>
                                        </p:tgtEl>
                                        <p:attrNameLst>
                                          <p:attrName>ppt_w</p:attrName>
                                        </p:attrNameLst>
                                      </p:cBhvr>
                                      <p:tavLst>
                                        <p:tav tm="0">
                                          <p:val>
                                            <p:fltVal val="0"/>
                                          </p:val>
                                        </p:tav>
                                        <p:tav tm="100000">
                                          <p:val>
                                            <p:strVal val="#ppt_w"/>
                                          </p:val>
                                        </p:tav>
                                      </p:tavLst>
                                    </p:anim>
                                    <p:anim calcmode="lin" valueType="num">
                                      <p:cBhvr>
                                        <p:cTn id="12" dur="500" fill="hold"/>
                                        <p:tgtEl>
                                          <p:spTgt spid="268299"/>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68295"/>
                                        </p:tgtEl>
                                        <p:attrNameLst>
                                          <p:attrName>style.visibility</p:attrName>
                                        </p:attrNameLst>
                                      </p:cBhvr>
                                      <p:to>
                                        <p:strVal val="visible"/>
                                      </p:to>
                                    </p:set>
                                    <p:anim calcmode="lin" valueType="num">
                                      <p:cBhvr>
                                        <p:cTn id="17" dur="500" fill="hold"/>
                                        <p:tgtEl>
                                          <p:spTgt spid="268295"/>
                                        </p:tgtEl>
                                        <p:attrNameLst>
                                          <p:attrName>ppt_w</p:attrName>
                                        </p:attrNameLst>
                                      </p:cBhvr>
                                      <p:tavLst>
                                        <p:tav tm="0">
                                          <p:val>
                                            <p:fltVal val="0"/>
                                          </p:val>
                                        </p:tav>
                                        <p:tav tm="100000">
                                          <p:val>
                                            <p:strVal val="#ppt_w"/>
                                          </p:val>
                                        </p:tav>
                                      </p:tavLst>
                                    </p:anim>
                                    <p:anim calcmode="lin" valueType="num">
                                      <p:cBhvr>
                                        <p:cTn id="18" dur="500" fill="hold"/>
                                        <p:tgtEl>
                                          <p:spTgt spid="268295"/>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68297"/>
                                        </p:tgtEl>
                                        <p:attrNameLst>
                                          <p:attrName>style.visibility</p:attrName>
                                        </p:attrNameLst>
                                      </p:cBhvr>
                                      <p:to>
                                        <p:strVal val="visible"/>
                                      </p:to>
                                    </p:set>
                                    <p:anim calcmode="lin" valueType="num">
                                      <p:cBhvr>
                                        <p:cTn id="23" dur="500" fill="hold"/>
                                        <p:tgtEl>
                                          <p:spTgt spid="268297"/>
                                        </p:tgtEl>
                                        <p:attrNameLst>
                                          <p:attrName>ppt_w</p:attrName>
                                        </p:attrNameLst>
                                      </p:cBhvr>
                                      <p:tavLst>
                                        <p:tav tm="0">
                                          <p:val>
                                            <p:fltVal val="0"/>
                                          </p:val>
                                        </p:tav>
                                        <p:tav tm="100000">
                                          <p:val>
                                            <p:strVal val="#ppt_w"/>
                                          </p:val>
                                        </p:tav>
                                      </p:tavLst>
                                    </p:anim>
                                    <p:anim calcmode="lin" valueType="num">
                                      <p:cBhvr>
                                        <p:cTn id="24" dur="500" fill="hold"/>
                                        <p:tgtEl>
                                          <p:spTgt spid="268297"/>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grpId="0" nodeType="afterEffect">
                                  <p:stCondLst>
                                    <p:cond delay="0"/>
                                  </p:stCondLst>
                                  <p:childTnLst>
                                    <p:set>
                                      <p:cBhvr>
                                        <p:cTn id="27" dur="1" fill="hold">
                                          <p:stCondLst>
                                            <p:cond delay="0"/>
                                          </p:stCondLst>
                                        </p:cTn>
                                        <p:tgtEl>
                                          <p:spTgt spid="268298"/>
                                        </p:tgtEl>
                                        <p:attrNameLst>
                                          <p:attrName>style.visibility</p:attrName>
                                        </p:attrNameLst>
                                      </p:cBhvr>
                                      <p:to>
                                        <p:strVal val="visible"/>
                                      </p:to>
                                    </p:set>
                                    <p:anim calcmode="lin" valueType="num">
                                      <p:cBhvr>
                                        <p:cTn id="28" dur="500" fill="hold"/>
                                        <p:tgtEl>
                                          <p:spTgt spid="268298"/>
                                        </p:tgtEl>
                                        <p:attrNameLst>
                                          <p:attrName>ppt_w</p:attrName>
                                        </p:attrNameLst>
                                      </p:cBhvr>
                                      <p:tavLst>
                                        <p:tav tm="0">
                                          <p:val>
                                            <p:fltVal val="0"/>
                                          </p:val>
                                        </p:tav>
                                        <p:tav tm="100000">
                                          <p:val>
                                            <p:strVal val="#ppt_w"/>
                                          </p:val>
                                        </p:tav>
                                      </p:tavLst>
                                    </p:anim>
                                    <p:anim calcmode="lin" valueType="num">
                                      <p:cBhvr>
                                        <p:cTn id="29" dur="500" fill="hold"/>
                                        <p:tgtEl>
                                          <p:spTgt spid="2682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3" grpId="0" animBg="1"/>
      <p:bldP spid="268295" grpId="0"/>
      <p:bldP spid="268297" grpId="0"/>
      <p:bldP spid="268298" grpId="0"/>
      <p:bldP spid="268299" grpId="0"/>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015291C5-4D23-48E4-BFC4-B536047773FD}" type="slidenum">
              <a:rPr lang="en-US" altLang="zh-TW"/>
              <a:pPr/>
              <a:t>191</a:t>
            </a:fld>
            <a:endParaRPr lang="en-US" altLang="zh-TW"/>
          </a:p>
        </p:txBody>
      </p:sp>
      <p:sp>
        <p:nvSpPr>
          <p:cNvPr id="270338" name="Rectangle 2"/>
          <p:cNvSpPr>
            <a:spLocks noGrp="1" noChangeArrowheads="1"/>
          </p:cNvSpPr>
          <p:nvPr>
            <p:ph type="title"/>
          </p:nvPr>
        </p:nvSpPr>
        <p:spPr/>
        <p:txBody>
          <a:bodyPr/>
          <a:lstStyle/>
          <a:p>
            <a:r>
              <a:rPr lang="en-US" altLang="zh-TW" sz="3600"/>
              <a:t>9-3 </a:t>
            </a:r>
            <a:r>
              <a:rPr lang="zh-TW" altLang="en-US" sz="3600">
                <a:latin typeface="標楷體" pitchFamily="65" charset="-120"/>
              </a:rPr>
              <a:t>其它字串的處理函數</a:t>
            </a:r>
            <a:r>
              <a:rPr lang="zh-TW" altLang="en-US"/>
              <a:t> </a:t>
            </a:r>
          </a:p>
        </p:txBody>
      </p:sp>
      <p:sp>
        <p:nvSpPr>
          <p:cNvPr id="270339" name="Rectangle 3"/>
          <p:cNvSpPr>
            <a:spLocks noGrp="1" noChangeArrowheads="1"/>
          </p:cNvSpPr>
          <p:nvPr>
            <p:ph type="body" idx="1"/>
          </p:nvPr>
        </p:nvSpPr>
        <p:spPr>
          <a:xfrm>
            <a:off x="685800" y="1844675"/>
            <a:ext cx="7918450" cy="1728788"/>
          </a:xfrm>
        </p:spPr>
        <p:txBody>
          <a:bodyPr/>
          <a:lstStyle/>
          <a:p>
            <a:r>
              <a:rPr lang="zh-TW" altLang="en-US" sz="2800">
                <a:latin typeface="Courier New" pitchFamily="49" charset="0"/>
              </a:rPr>
              <a:t>使用前，需加入</a:t>
            </a:r>
            <a:r>
              <a:rPr lang="en-US" altLang="zh-TW" sz="2800">
                <a:latin typeface="Courier New" pitchFamily="49" charset="0"/>
              </a:rPr>
              <a:t>string.h</a:t>
            </a:r>
            <a:r>
              <a:rPr lang="zh-TW" altLang="en-US" sz="2800">
                <a:latin typeface="Courier New" pitchFamily="49" charset="0"/>
              </a:rPr>
              <a:t>的標頭檔</a:t>
            </a:r>
            <a:endParaRPr lang="zh-TW" altLang="en-US">
              <a:latin typeface="Courier New" pitchFamily="49" charset="0"/>
            </a:endParaRPr>
          </a:p>
          <a:p>
            <a:pPr lvl="1"/>
            <a:r>
              <a:rPr lang="en-US" altLang="zh-TW">
                <a:latin typeface="Courier New" pitchFamily="49" charset="0"/>
              </a:rPr>
              <a:t>str</a:t>
            </a:r>
            <a:r>
              <a:rPr lang="en-US" altLang="zh-TW">
                <a:solidFill>
                  <a:srgbClr val="FF3300"/>
                </a:solidFill>
                <a:latin typeface="Courier New" pitchFamily="49" charset="0"/>
              </a:rPr>
              <a:t>len</a:t>
            </a:r>
            <a:r>
              <a:rPr lang="en-US" altLang="zh-TW">
                <a:latin typeface="Courier New" pitchFamily="49" charset="0"/>
              </a:rPr>
              <a:t>(s)		:</a:t>
            </a:r>
            <a:r>
              <a:rPr lang="zh-TW" altLang="en-US">
                <a:latin typeface="Courier New" pitchFamily="49" charset="0"/>
              </a:rPr>
              <a:t>計算字串</a:t>
            </a:r>
            <a:r>
              <a:rPr lang="zh-TW" altLang="en-US">
                <a:solidFill>
                  <a:srgbClr val="FF3300"/>
                </a:solidFill>
                <a:latin typeface="Courier New" pitchFamily="49" charset="0"/>
              </a:rPr>
              <a:t>長度</a:t>
            </a:r>
          </a:p>
          <a:p>
            <a:pPr lvl="1"/>
            <a:r>
              <a:rPr lang="en-US" altLang="zh-TW">
                <a:latin typeface="Courier New" pitchFamily="49" charset="0"/>
              </a:rPr>
              <a:t>str</a:t>
            </a:r>
            <a:r>
              <a:rPr lang="en-US" altLang="zh-TW">
                <a:solidFill>
                  <a:srgbClr val="FF3300"/>
                </a:solidFill>
                <a:latin typeface="Courier New" pitchFamily="49" charset="0"/>
              </a:rPr>
              <a:t>cmp</a:t>
            </a:r>
            <a:r>
              <a:rPr lang="en-US" altLang="zh-TW">
                <a:latin typeface="Courier New" pitchFamily="49" charset="0"/>
              </a:rPr>
              <a:t>(s1,s2)	:</a:t>
            </a:r>
            <a:r>
              <a:rPr lang="zh-TW" altLang="en-US">
                <a:solidFill>
                  <a:srgbClr val="FF3300"/>
                </a:solidFill>
                <a:latin typeface="Courier New" pitchFamily="49" charset="0"/>
              </a:rPr>
              <a:t>比較</a:t>
            </a:r>
            <a:r>
              <a:rPr lang="zh-TW" altLang="en-US">
                <a:latin typeface="Courier New" pitchFamily="49" charset="0"/>
              </a:rPr>
              <a:t>字串 </a:t>
            </a:r>
            <a:r>
              <a:rPr lang="en-US" altLang="zh-TW">
                <a:latin typeface="Courier New" pitchFamily="49" charset="0"/>
              </a:rPr>
              <a:t>(s1-s2)</a:t>
            </a:r>
          </a:p>
        </p:txBody>
      </p:sp>
      <p:sp>
        <p:nvSpPr>
          <p:cNvPr id="270341" name="Rectangle 5"/>
          <p:cNvSpPr>
            <a:spLocks noChangeArrowheads="1"/>
          </p:cNvSpPr>
          <p:nvPr/>
        </p:nvSpPr>
        <p:spPr bwMode="auto">
          <a:xfrm>
            <a:off x="684213" y="3716338"/>
            <a:ext cx="7918450" cy="1008062"/>
          </a:xfrm>
          <a:prstGeom prst="rect">
            <a:avLst/>
          </a:prstGeom>
          <a:noFill/>
          <a:ln w="9525">
            <a:noFill/>
            <a:miter lim="800000"/>
            <a:headEnd/>
            <a:tailEnd/>
          </a:ln>
          <a:effectLst/>
        </p:spPr>
        <p:txBody>
          <a:bodyPr/>
          <a:lstStyle/>
          <a:p>
            <a:pPr marL="742950" lvl="1" indent="-285750">
              <a:spcBef>
                <a:spcPct val="20000"/>
              </a:spcBef>
              <a:buFontTx/>
              <a:buChar char="–"/>
            </a:pPr>
            <a:r>
              <a:rPr lang="en-US" altLang="zh-TW" sz="2400">
                <a:latin typeface="Courier New" pitchFamily="49" charset="0"/>
                <a:ea typeface="標楷體" pitchFamily="65" charset="-120"/>
              </a:rPr>
              <a:t>str</a:t>
            </a:r>
            <a:r>
              <a:rPr lang="en-US" altLang="zh-TW" sz="2400">
                <a:solidFill>
                  <a:srgbClr val="FF3300"/>
                </a:solidFill>
                <a:latin typeface="Courier New" pitchFamily="49" charset="0"/>
                <a:ea typeface="標楷體" pitchFamily="65" charset="-120"/>
              </a:rPr>
              <a:t>cpy</a:t>
            </a:r>
            <a:r>
              <a:rPr lang="en-US" altLang="zh-TW" sz="2400">
                <a:latin typeface="Courier New" pitchFamily="49" charset="0"/>
                <a:ea typeface="標楷體" pitchFamily="65" charset="-120"/>
              </a:rPr>
              <a:t>(s1,s2);	:</a:t>
            </a:r>
            <a:r>
              <a:rPr lang="zh-TW" altLang="en-US" sz="2400">
                <a:solidFill>
                  <a:srgbClr val="FF3300"/>
                </a:solidFill>
                <a:latin typeface="Courier New" pitchFamily="49" charset="0"/>
                <a:ea typeface="標楷體" pitchFamily="65" charset="-120"/>
              </a:rPr>
              <a:t>複製</a:t>
            </a:r>
            <a:r>
              <a:rPr lang="zh-TW" altLang="en-US" sz="2400">
                <a:latin typeface="Courier New" pitchFamily="49" charset="0"/>
                <a:ea typeface="標楷體" pitchFamily="65" charset="-120"/>
              </a:rPr>
              <a:t>字串 </a:t>
            </a:r>
            <a:r>
              <a:rPr lang="en-US" altLang="zh-TW" sz="2400">
                <a:solidFill>
                  <a:srgbClr val="FF3300"/>
                </a:solidFill>
                <a:latin typeface="Courier New" pitchFamily="49" charset="0"/>
                <a:ea typeface="標楷體" pitchFamily="65" charset="-120"/>
              </a:rPr>
              <a:t>s1</a:t>
            </a:r>
            <a:r>
              <a:rPr lang="en-US" altLang="zh-TW" sz="2400">
                <a:solidFill>
                  <a:srgbClr val="FF3300"/>
                </a:solidFill>
                <a:latin typeface="Courier New" pitchFamily="49" charset="0"/>
                <a:ea typeface="標楷體" pitchFamily="65" charset="-120"/>
                <a:sym typeface="Wingdings" pitchFamily="2" charset="2"/>
              </a:rPr>
              <a:t>s2</a:t>
            </a:r>
            <a:endParaRPr lang="en-US" altLang="zh-TW" sz="2400">
              <a:latin typeface="Courier New" pitchFamily="49" charset="0"/>
              <a:ea typeface="標楷體" pitchFamily="65" charset="-120"/>
            </a:endParaRPr>
          </a:p>
          <a:p>
            <a:pPr marL="742950" lvl="1" indent="-285750">
              <a:spcBef>
                <a:spcPct val="20000"/>
              </a:spcBef>
              <a:buFontTx/>
              <a:buChar char="–"/>
            </a:pPr>
            <a:r>
              <a:rPr lang="en-US" altLang="zh-TW" sz="2400">
                <a:latin typeface="Courier New" pitchFamily="49" charset="0"/>
                <a:ea typeface="標楷體" pitchFamily="65" charset="-120"/>
              </a:rPr>
              <a:t>str</a:t>
            </a:r>
            <a:r>
              <a:rPr lang="en-US" altLang="zh-TW" sz="2400">
                <a:solidFill>
                  <a:srgbClr val="FF3300"/>
                </a:solidFill>
                <a:latin typeface="Courier New" pitchFamily="49" charset="0"/>
                <a:ea typeface="標楷體" pitchFamily="65" charset="-120"/>
              </a:rPr>
              <a:t>cat</a:t>
            </a:r>
            <a:r>
              <a:rPr lang="en-US" altLang="zh-TW" sz="2400">
                <a:latin typeface="Courier New" pitchFamily="49" charset="0"/>
                <a:ea typeface="標楷體" pitchFamily="65" charset="-120"/>
              </a:rPr>
              <a:t>(s1,s2);	:</a:t>
            </a:r>
            <a:r>
              <a:rPr lang="zh-TW" altLang="en-US" sz="2400">
                <a:solidFill>
                  <a:srgbClr val="FF3300"/>
                </a:solidFill>
                <a:latin typeface="Courier New" pitchFamily="49" charset="0"/>
                <a:ea typeface="標楷體" pitchFamily="65" charset="-120"/>
              </a:rPr>
              <a:t>合併</a:t>
            </a:r>
            <a:r>
              <a:rPr lang="zh-TW" altLang="en-US" sz="2400">
                <a:latin typeface="Courier New" pitchFamily="49" charset="0"/>
                <a:ea typeface="標楷體" pitchFamily="65" charset="-120"/>
              </a:rPr>
              <a:t>字串 </a:t>
            </a:r>
            <a:r>
              <a:rPr lang="en-US" altLang="zh-TW" sz="2400">
                <a:solidFill>
                  <a:srgbClr val="FF3300"/>
                </a:solidFill>
                <a:latin typeface="Courier New" pitchFamily="49" charset="0"/>
                <a:ea typeface="標楷體" pitchFamily="65" charset="-120"/>
              </a:rPr>
              <a:t>s1</a:t>
            </a:r>
            <a:r>
              <a:rPr lang="en-US" altLang="zh-TW" sz="2400">
                <a:solidFill>
                  <a:srgbClr val="FF3300"/>
                </a:solidFill>
                <a:latin typeface="Courier New" pitchFamily="49" charset="0"/>
                <a:ea typeface="標楷體" pitchFamily="65" charset="-120"/>
                <a:sym typeface="Wingdings" pitchFamily="2" charset="2"/>
              </a:rPr>
              <a:t>s1+s2</a:t>
            </a:r>
            <a:endParaRPr lang="en-US" altLang="zh-TW" sz="2400">
              <a:latin typeface="Courier New" pitchFamily="49" charset="0"/>
              <a:ea typeface="標楷體" pitchFamily="65" charset="-120"/>
            </a:endParaRPr>
          </a:p>
        </p:txBody>
      </p:sp>
      <p:sp>
        <p:nvSpPr>
          <p:cNvPr id="270342" name="Rectangle 6"/>
          <p:cNvSpPr>
            <a:spLocks noChangeArrowheads="1"/>
          </p:cNvSpPr>
          <p:nvPr/>
        </p:nvSpPr>
        <p:spPr bwMode="auto">
          <a:xfrm>
            <a:off x="684213" y="5084763"/>
            <a:ext cx="7918450" cy="935037"/>
          </a:xfrm>
          <a:prstGeom prst="rect">
            <a:avLst/>
          </a:prstGeom>
          <a:noFill/>
          <a:ln w="9525">
            <a:noFill/>
            <a:miter lim="800000"/>
            <a:headEnd/>
            <a:tailEnd/>
          </a:ln>
          <a:effectLst/>
        </p:spPr>
        <p:txBody>
          <a:bodyPr/>
          <a:lstStyle/>
          <a:p>
            <a:pPr marL="742950" lvl="1" indent="-285750">
              <a:spcBef>
                <a:spcPct val="20000"/>
              </a:spcBef>
              <a:buFontTx/>
              <a:buChar char="–"/>
            </a:pPr>
            <a:r>
              <a:rPr lang="en-US" altLang="zh-TW" sz="2400">
                <a:latin typeface="Courier New" pitchFamily="49" charset="0"/>
                <a:ea typeface="標楷體" pitchFamily="65" charset="-120"/>
              </a:rPr>
              <a:t>to</a:t>
            </a:r>
            <a:r>
              <a:rPr lang="en-US" altLang="zh-TW" sz="2400">
                <a:solidFill>
                  <a:srgbClr val="FF3300"/>
                </a:solidFill>
                <a:latin typeface="Courier New" pitchFamily="49" charset="0"/>
                <a:ea typeface="標楷體" pitchFamily="65" charset="-120"/>
              </a:rPr>
              <a:t>upper</a:t>
            </a:r>
            <a:r>
              <a:rPr lang="en-US" altLang="zh-TW" sz="2400">
                <a:latin typeface="Courier New" pitchFamily="49" charset="0"/>
                <a:ea typeface="標楷體" pitchFamily="65" charset="-120"/>
              </a:rPr>
              <a:t>(c)		:</a:t>
            </a:r>
            <a:r>
              <a:rPr lang="zh-TW" altLang="en-US" sz="2400">
                <a:latin typeface="Courier New" pitchFamily="49" charset="0"/>
                <a:ea typeface="標楷體" pitchFamily="65" charset="-120"/>
              </a:rPr>
              <a:t>將</a:t>
            </a:r>
            <a:r>
              <a:rPr lang="zh-TW" altLang="en-US" sz="2400">
                <a:solidFill>
                  <a:srgbClr val="FF3300"/>
                </a:solidFill>
                <a:latin typeface="Courier New" pitchFamily="49" charset="0"/>
                <a:ea typeface="標楷體" pitchFamily="65" charset="-120"/>
              </a:rPr>
              <a:t>字符</a:t>
            </a:r>
            <a:r>
              <a:rPr lang="zh-TW" altLang="en-US" sz="2400">
                <a:latin typeface="Courier New" pitchFamily="49" charset="0"/>
                <a:ea typeface="標楷體" pitchFamily="65" charset="-120"/>
              </a:rPr>
              <a:t>轉換成</a:t>
            </a:r>
            <a:r>
              <a:rPr lang="zh-TW" altLang="en-US" sz="2400">
                <a:solidFill>
                  <a:srgbClr val="FF3300"/>
                </a:solidFill>
                <a:latin typeface="Courier New" pitchFamily="49" charset="0"/>
                <a:ea typeface="標楷體" pitchFamily="65" charset="-120"/>
              </a:rPr>
              <a:t>大寫</a:t>
            </a:r>
            <a:r>
              <a:rPr lang="zh-TW" altLang="en-US" sz="2400">
                <a:latin typeface="Courier New" pitchFamily="49" charset="0"/>
                <a:ea typeface="標楷體" pitchFamily="65" charset="-120"/>
              </a:rPr>
              <a:t>字母</a:t>
            </a:r>
          </a:p>
          <a:p>
            <a:pPr marL="742950" lvl="1" indent="-285750">
              <a:spcBef>
                <a:spcPct val="20000"/>
              </a:spcBef>
              <a:buFontTx/>
              <a:buChar char="–"/>
            </a:pPr>
            <a:r>
              <a:rPr lang="en-US" altLang="zh-TW" sz="2400">
                <a:latin typeface="Courier New" pitchFamily="49" charset="0"/>
                <a:ea typeface="標楷體" pitchFamily="65" charset="-120"/>
              </a:rPr>
              <a:t>to</a:t>
            </a:r>
            <a:r>
              <a:rPr lang="en-US" altLang="zh-TW" sz="2400">
                <a:solidFill>
                  <a:srgbClr val="FF3300"/>
                </a:solidFill>
                <a:latin typeface="Courier New" pitchFamily="49" charset="0"/>
                <a:ea typeface="標楷體" pitchFamily="65" charset="-120"/>
              </a:rPr>
              <a:t>lower</a:t>
            </a:r>
            <a:r>
              <a:rPr lang="en-US" altLang="zh-TW" sz="2400">
                <a:latin typeface="Courier New" pitchFamily="49" charset="0"/>
                <a:ea typeface="標楷體" pitchFamily="65" charset="-120"/>
              </a:rPr>
              <a:t>(c)		:</a:t>
            </a:r>
            <a:r>
              <a:rPr lang="zh-TW" altLang="en-US" sz="2400">
                <a:latin typeface="Courier New" pitchFamily="49" charset="0"/>
                <a:ea typeface="標楷體" pitchFamily="65" charset="-120"/>
              </a:rPr>
              <a:t>將</a:t>
            </a:r>
            <a:r>
              <a:rPr lang="zh-TW" altLang="en-US" sz="2400">
                <a:solidFill>
                  <a:srgbClr val="FF3300"/>
                </a:solidFill>
                <a:latin typeface="Courier New" pitchFamily="49" charset="0"/>
                <a:ea typeface="標楷體" pitchFamily="65" charset="-120"/>
              </a:rPr>
              <a:t>字符</a:t>
            </a:r>
            <a:r>
              <a:rPr lang="zh-TW" altLang="en-US" sz="2400">
                <a:latin typeface="Courier New" pitchFamily="49" charset="0"/>
                <a:ea typeface="標楷體" pitchFamily="65" charset="-120"/>
              </a:rPr>
              <a:t>轉換成</a:t>
            </a:r>
            <a:r>
              <a:rPr lang="zh-TW" altLang="en-US" sz="2400">
                <a:solidFill>
                  <a:srgbClr val="FF3300"/>
                </a:solidFill>
                <a:latin typeface="Courier New" pitchFamily="49" charset="0"/>
                <a:ea typeface="標楷體" pitchFamily="65" charset="-120"/>
              </a:rPr>
              <a:t>小寫</a:t>
            </a:r>
            <a:r>
              <a:rPr lang="zh-TW" altLang="en-US" sz="2400">
                <a:latin typeface="Courier New" pitchFamily="49" charset="0"/>
                <a:ea typeface="標楷體" pitchFamily="65" charset="-120"/>
              </a:rPr>
              <a:t>字母</a:t>
            </a:r>
          </a:p>
        </p:txBody>
      </p:sp>
      <p:sp>
        <p:nvSpPr>
          <p:cNvPr id="270343"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0339"/>
                                        </p:tgtEl>
                                        <p:attrNameLst>
                                          <p:attrName>style.visibility</p:attrName>
                                        </p:attrNameLst>
                                      </p:cBhvr>
                                      <p:to>
                                        <p:strVal val="visible"/>
                                      </p:to>
                                    </p:set>
                                    <p:anim calcmode="lin" valueType="num">
                                      <p:cBhvr>
                                        <p:cTn id="7" dur="500" fill="hold"/>
                                        <p:tgtEl>
                                          <p:spTgt spid="270339"/>
                                        </p:tgtEl>
                                        <p:attrNameLst>
                                          <p:attrName>ppt_w</p:attrName>
                                        </p:attrNameLst>
                                      </p:cBhvr>
                                      <p:tavLst>
                                        <p:tav tm="0">
                                          <p:val>
                                            <p:fltVal val="0"/>
                                          </p:val>
                                        </p:tav>
                                        <p:tav tm="100000">
                                          <p:val>
                                            <p:strVal val="#ppt_w"/>
                                          </p:val>
                                        </p:tav>
                                      </p:tavLst>
                                    </p:anim>
                                    <p:anim calcmode="lin" valueType="num">
                                      <p:cBhvr>
                                        <p:cTn id="8" dur="500" fill="hold"/>
                                        <p:tgtEl>
                                          <p:spTgt spid="27033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70341"/>
                                        </p:tgtEl>
                                        <p:attrNameLst>
                                          <p:attrName>style.visibility</p:attrName>
                                        </p:attrNameLst>
                                      </p:cBhvr>
                                      <p:to>
                                        <p:strVal val="visible"/>
                                      </p:to>
                                    </p:set>
                                    <p:anim calcmode="lin" valueType="num">
                                      <p:cBhvr>
                                        <p:cTn id="13" dur="500" fill="hold"/>
                                        <p:tgtEl>
                                          <p:spTgt spid="270341"/>
                                        </p:tgtEl>
                                        <p:attrNameLst>
                                          <p:attrName>ppt_w</p:attrName>
                                        </p:attrNameLst>
                                      </p:cBhvr>
                                      <p:tavLst>
                                        <p:tav tm="0">
                                          <p:val>
                                            <p:fltVal val="0"/>
                                          </p:val>
                                        </p:tav>
                                        <p:tav tm="100000">
                                          <p:val>
                                            <p:strVal val="#ppt_w"/>
                                          </p:val>
                                        </p:tav>
                                      </p:tavLst>
                                    </p:anim>
                                    <p:anim calcmode="lin" valueType="num">
                                      <p:cBhvr>
                                        <p:cTn id="14" dur="500" fill="hold"/>
                                        <p:tgtEl>
                                          <p:spTgt spid="270341"/>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70342"/>
                                        </p:tgtEl>
                                        <p:attrNameLst>
                                          <p:attrName>style.visibility</p:attrName>
                                        </p:attrNameLst>
                                      </p:cBhvr>
                                      <p:to>
                                        <p:strVal val="visible"/>
                                      </p:to>
                                    </p:set>
                                    <p:anim calcmode="lin" valueType="num">
                                      <p:cBhvr>
                                        <p:cTn id="19" dur="500" fill="hold"/>
                                        <p:tgtEl>
                                          <p:spTgt spid="270342"/>
                                        </p:tgtEl>
                                        <p:attrNameLst>
                                          <p:attrName>ppt_w</p:attrName>
                                        </p:attrNameLst>
                                      </p:cBhvr>
                                      <p:tavLst>
                                        <p:tav tm="0">
                                          <p:val>
                                            <p:fltVal val="0"/>
                                          </p:val>
                                        </p:tav>
                                        <p:tav tm="100000">
                                          <p:val>
                                            <p:strVal val="#ppt_w"/>
                                          </p:val>
                                        </p:tav>
                                      </p:tavLst>
                                    </p:anim>
                                    <p:anim calcmode="lin" valueType="num">
                                      <p:cBhvr>
                                        <p:cTn id="20" dur="500" fill="hold"/>
                                        <p:tgtEl>
                                          <p:spTgt spid="2703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p:bldP spid="270341" grpId="0"/>
      <p:bldP spid="270342" grpId="0"/>
    </p:bld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E90A9E81-7284-43A8-B707-4F7CFDDFBE1B}" type="slidenum">
              <a:rPr lang="en-US" altLang="zh-TW"/>
              <a:pPr/>
              <a:t>192</a:t>
            </a:fld>
            <a:endParaRPr lang="en-US" altLang="zh-TW"/>
          </a:p>
        </p:txBody>
      </p:sp>
      <p:sp>
        <p:nvSpPr>
          <p:cNvPr id="271362" name="Rectangle 2"/>
          <p:cNvSpPr>
            <a:spLocks noGrp="1" noChangeArrowheads="1"/>
          </p:cNvSpPr>
          <p:nvPr>
            <p:ph type="title"/>
          </p:nvPr>
        </p:nvSpPr>
        <p:spPr/>
        <p:txBody>
          <a:bodyPr/>
          <a:lstStyle/>
          <a:p>
            <a:r>
              <a:rPr lang="en-US" altLang="zh-TW" sz="3600"/>
              <a:t>Ch9_9</a:t>
            </a:r>
          </a:p>
        </p:txBody>
      </p:sp>
      <p:sp>
        <p:nvSpPr>
          <p:cNvPr id="271365" name="Rectangle 5"/>
          <p:cNvSpPr>
            <a:spLocks noChangeArrowheads="1"/>
          </p:cNvSpPr>
          <p:nvPr/>
        </p:nvSpPr>
        <p:spPr bwMode="auto">
          <a:xfrm>
            <a:off x="4859338" y="2492375"/>
            <a:ext cx="3903662" cy="11430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zh-TW" altLang="en-US" sz="2400">
                <a:latin typeface="Courier New" pitchFamily="49" charset="0"/>
                <a:ea typeface="標楷體" pitchFamily="65" charset="-120"/>
              </a:rPr>
              <a:t>輸入一字串：</a:t>
            </a:r>
            <a:r>
              <a:rPr lang="en-US" altLang="zh-TW" sz="2400">
                <a:solidFill>
                  <a:srgbClr val="FF3300"/>
                </a:solidFill>
                <a:latin typeface="Courier New" pitchFamily="49" charset="0"/>
                <a:ea typeface="標楷體" pitchFamily="65" charset="-120"/>
              </a:rPr>
              <a:t>cat &amp; dog</a:t>
            </a:r>
            <a:endParaRPr lang="en-US" altLang="zh-TW" sz="2400">
              <a:solidFill>
                <a:srgbClr val="FF3300"/>
              </a:solidFill>
              <a:latin typeface="Courier New" pitchFamily="49" charset="0"/>
            </a:endParaRPr>
          </a:p>
          <a:p>
            <a:pPr marL="190500" lvl="1">
              <a:spcBef>
                <a:spcPct val="20000"/>
              </a:spcBef>
            </a:pPr>
            <a:endParaRPr lang="en-US" altLang="zh-TW" sz="2400">
              <a:solidFill>
                <a:srgbClr val="FF3300"/>
              </a:solidFill>
              <a:latin typeface="Courier New" pitchFamily="49" charset="0"/>
              <a:ea typeface="標楷體" pitchFamily="65" charset="-120"/>
            </a:endParaRPr>
          </a:p>
        </p:txBody>
      </p:sp>
      <p:sp>
        <p:nvSpPr>
          <p:cNvPr id="271366" name="Text Box 6"/>
          <p:cNvSpPr txBox="1">
            <a:spLocks noChangeArrowheads="1"/>
          </p:cNvSpPr>
          <p:nvPr/>
        </p:nvSpPr>
        <p:spPr bwMode="auto">
          <a:xfrm>
            <a:off x="762000" y="1676400"/>
            <a:ext cx="7620000" cy="3232150"/>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b="1">
                <a:ea typeface="標楷體" pitchFamily="65" charset="-120"/>
              </a:rPr>
              <a:t>ch9_9  </a:t>
            </a:r>
            <a:r>
              <a:rPr lang="zh-TW" altLang="en-US" sz="2400" b="1">
                <a:latin typeface="標楷體" pitchFamily="65" charset="-120"/>
                <a:ea typeface="標楷體" pitchFamily="65" charset="-120"/>
              </a:rPr>
              <a:t>輸入一個字串，計算出該字串的長度</a:t>
            </a:r>
            <a:endParaRPr lang="zh-TW" altLang="en-US" sz="2400" b="1">
              <a:ea typeface="標楷體" pitchFamily="65" charset="-120"/>
            </a:endParaRPr>
          </a:p>
          <a:p>
            <a:pPr>
              <a:lnSpc>
                <a:spcPct val="90000"/>
              </a:lnSpc>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2 </a:t>
            </a:r>
            <a:r>
              <a:rPr lang="en-US" altLang="zh-TW" sz="2400">
                <a:solidFill>
                  <a:srgbClr val="0000FF"/>
                </a:solidFill>
                <a:latin typeface="Courier New" pitchFamily="49" charset="0"/>
                <a:ea typeface="標楷體" pitchFamily="65" charset="-120"/>
              </a:rPr>
              <a:t>#include&lt;string.h&gt;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3 main(){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4   char str[30];</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5   int n;</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6   printf("</a:t>
            </a:r>
            <a:r>
              <a:rPr lang="zh-TW" altLang="en-US" sz="2400">
                <a:latin typeface="Courier New" pitchFamily="49" charset="0"/>
                <a:ea typeface="標楷體" pitchFamily="65" charset="-120"/>
              </a:rPr>
              <a:t>輸入一字串：</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7   </a:t>
            </a:r>
            <a:r>
              <a:rPr lang="en-US" altLang="zh-TW" sz="2400">
                <a:solidFill>
                  <a:srgbClr val="FF3300"/>
                </a:solidFill>
                <a:latin typeface="Courier New" pitchFamily="49" charset="0"/>
                <a:ea typeface="標楷體" pitchFamily="65" charset="-120"/>
              </a:rPr>
              <a:t>gets(str)</a:t>
            </a:r>
            <a:r>
              <a:rPr lang="en-US" altLang="zh-TW" sz="2400">
                <a:latin typeface="Courier New" pitchFamily="49" charset="0"/>
                <a:ea typeface="標楷體" pitchFamily="65" charset="-120"/>
              </a:rPr>
              <a:t>;</a:t>
            </a:r>
            <a:endParaRPr lang="en-US" altLang="zh-TW" sz="2400">
              <a:latin typeface="Courier New" pitchFamily="49" charset="0"/>
            </a:endParaRPr>
          </a:p>
        </p:txBody>
      </p:sp>
      <p:sp>
        <p:nvSpPr>
          <p:cNvPr id="271367" name="Rectangle 7"/>
          <p:cNvSpPr>
            <a:spLocks noChangeArrowheads="1"/>
          </p:cNvSpPr>
          <p:nvPr/>
        </p:nvSpPr>
        <p:spPr bwMode="auto">
          <a:xfrm>
            <a:off x="1476375" y="5084763"/>
            <a:ext cx="3167063" cy="431800"/>
          </a:xfrm>
          <a:prstGeom prst="rect">
            <a:avLst/>
          </a:prstGeom>
          <a:noFill/>
          <a:ln w="9525">
            <a:solidFill>
              <a:schemeClr val="tx1"/>
            </a:solidFill>
            <a:miter lim="800000"/>
            <a:headEnd/>
            <a:tailEnd/>
          </a:ln>
          <a:effectLst/>
        </p:spPr>
        <p:txBody>
          <a:bodyPr wrap="none" anchor="ctr"/>
          <a:lstStyle/>
          <a:p>
            <a:endParaRPr lang="zh-TW" altLang="en-US"/>
          </a:p>
        </p:txBody>
      </p:sp>
      <p:sp>
        <p:nvSpPr>
          <p:cNvPr id="271368" name="Text Box 8"/>
          <p:cNvSpPr txBox="1">
            <a:spLocks noChangeArrowheads="1"/>
          </p:cNvSpPr>
          <p:nvPr/>
        </p:nvSpPr>
        <p:spPr bwMode="auto">
          <a:xfrm>
            <a:off x="755650" y="5084763"/>
            <a:ext cx="7620000" cy="1223962"/>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a:latin typeface="Courier New" pitchFamily="49" charset="0"/>
                <a:ea typeface="標楷體" pitchFamily="65" charset="-120"/>
              </a:rPr>
              <a:t>8   n = </a:t>
            </a:r>
            <a:r>
              <a:rPr lang="en-US" altLang="zh-TW" sz="2400">
                <a:solidFill>
                  <a:srgbClr val="FF3300"/>
                </a:solidFill>
                <a:latin typeface="Courier New" pitchFamily="49" charset="0"/>
                <a:ea typeface="標楷體" pitchFamily="65" charset="-120"/>
              </a:rPr>
              <a:t>strlen</a:t>
            </a:r>
            <a:r>
              <a:rPr lang="en-US" altLang="zh-TW" sz="2400">
                <a:solidFill>
                  <a:srgbClr val="0000FF"/>
                </a:solidFill>
                <a:latin typeface="Courier New" pitchFamily="49" charset="0"/>
                <a:ea typeface="標楷體" pitchFamily="65" charset="-120"/>
              </a:rPr>
              <a:t>(str);		/*</a:t>
            </a:r>
            <a:r>
              <a:rPr lang="zh-TW" altLang="en-US" sz="2400">
                <a:solidFill>
                  <a:srgbClr val="0000FF"/>
                </a:solidFill>
                <a:latin typeface="Courier New" pitchFamily="49" charset="0"/>
                <a:ea typeface="標楷體" pitchFamily="65" charset="-120"/>
              </a:rPr>
              <a:t>求</a:t>
            </a:r>
            <a:r>
              <a:rPr lang="en-US" altLang="zh-TW" sz="2400">
                <a:solidFill>
                  <a:srgbClr val="0000FF"/>
                </a:solidFill>
                <a:latin typeface="Courier New" pitchFamily="49" charset="0"/>
                <a:ea typeface="標楷體" pitchFamily="65" charset="-120"/>
              </a:rPr>
              <a:t>str</a:t>
            </a:r>
            <a:r>
              <a:rPr lang="zh-TW" altLang="en-US" sz="2400">
                <a:solidFill>
                  <a:srgbClr val="0000FF"/>
                </a:solidFill>
                <a:latin typeface="Courier New" pitchFamily="49" charset="0"/>
                <a:ea typeface="標楷體" pitchFamily="65" charset="-120"/>
              </a:rPr>
              <a:t>的長度*</a:t>
            </a:r>
            <a:r>
              <a:rPr lang="en-US" altLang="zh-TW" sz="2400">
                <a:solidFill>
                  <a:srgbClr val="0000FF"/>
                </a:solidFill>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9   printf("</a:t>
            </a:r>
            <a:r>
              <a:rPr lang="zh-TW" altLang="en-US" sz="2400">
                <a:latin typeface="Courier New" pitchFamily="49" charset="0"/>
                <a:ea typeface="標楷體" pitchFamily="65" charset="-120"/>
              </a:rPr>
              <a:t>字串長度為：</a:t>
            </a:r>
            <a:r>
              <a:rPr lang="en-US" altLang="zh-TW" sz="2400">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\n", </a:t>
            </a:r>
            <a:r>
              <a:rPr lang="en-US" altLang="zh-TW" sz="2400">
                <a:solidFill>
                  <a:srgbClr val="FF3300"/>
                </a:solidFill>
                <a:latin typeface="Courier New" pitchFamily="49" charset="0"/>
                <a:ea typeface="標楷體" pitchFamily="65" charset="-120"/>
              </a:rPr>
              <a:t>n</a:t>
            </a:r>
            <a:r>
              <a:rPr lang="en-US" altLang="zh-TW" sz="2400">
                <a:latin typeface="Courier New" pitchFamily="49" charset="0"/>
                <a:ea typeface="標楷體" pitchFamily="65" charset="-120"/>
              </a:rPr>
              <a:t>);</a:t>
            </a:r>
            <a:endParaRPr lang="en-US" altLang="zh-TW" sz="2400">
              <a:latin typeface="Courier New" pitchFamily="49" charset="0"/>
            </a:endParaRPr>
          </a:p>
          <a:p>
            <a:pPr>
              <a:lnSpc>
                <a:spcPct val="90000"/>
              </a:lnSpc>
              <a:spcBef>
                <a:spcPct val="20000"/>
              </a:spcBef>
            </a:pPr>
            <a:r>
              <a:rPr lang="en-US" altLang="zh-TW" sz="2400">
                <a:latin typeface="Courier New" pitchFamily="49" charset="0"/>
                <a:ea typeface="標楷體" pitchFamily="65" charset="-120"/>
              </a:rPr>
              <a:t>0 }</a:t>
            </a:r>
          </a:p>
        </p:txBody>
      </p:sp>
      <p:sp>
        <p:nvSpPr>
          <p:cNvPr id="271369"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71370" name="Rectangle 10"/>
          <p:cNvSpPr>
            <a:spLocks noChangeArrowheads="1"/>
          </p:cNvSpPr>
          <p:nvPr/>
        </p:nvSpPr>
        <p:spPr bwMode="auto">
          <a:xfrm>
            <a:off x="5076825" y="3068638"/>
            <a:ext cx="2195513" cy="457200"/>
          </a:xfrm>
          <a:prstGeom prst="rect">
            <a:avLst/>
          </a:prstGeom>
          <a:noFill/>
          <a:ln w="9525">
            <a:noFill/>
            <a:miter lim="800000"/>
            <a:headEnd/>
            <a:tailEnd/>
          </a:ln>
          <a:effectLst/>
        </p:spPr>
        <p:txBody>
          <a:bodyPr wrap="none">
            <a:spAutoFit/>
          </a:bodyPr>
          <a:lstStyle/>
          <a:p>
            <a:r>
              <a:rPr lang="zh-TW" altLang="en-US" sz="2400">
                <a:latin typeface="Courier New" pitchFamily="49" charset="0"/>
                <a:cs typeface="Courier New" pitchFamily="49" charset="0"/>
              </a:rPr>
              <a:t>字串長度為：</a:t>
            </a:r>
            <a:r>
              <a:rPr lang="en-US" altLang="zh-TW" sz="2400">
                <a:solidFill>
                  <a:srgbClr val="FF3300"/>
                </a:solidFill>
                <a:latin typeface="Courier New" pitchFamily="49" charset="0"/>
                <a:cs typeface="Courier New" pitchFamily="49" charset="0"/>
              </a:rPr>
              <a:t>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1368"/>
                                        </p:tgtEl>
                                        <p:attrNameLst>
                                          <p:attrName>style.visibility</p:attrName>
                                        </p:attrNameLst>
                                      </p:cBhvr>
                                      <p:to>
                                        <p:strVal val="visible"/>
                                      </p:to>
                                    </p:set>
                                    <p:anim calcmode="lin" valueType="num">
                                      <p:cBhvr>
                                        <p:cTn id="7" dur="500" fill="hold"/>
                                        <p:tgtEl>
                                          <p:spTgt spid="271368"/>
                                        </p:tgtEl>
                                        <p:attrNameLst>
                                          <p:attrName>ppt_w</p:attrName>
                                        </p:attrNameLst>
                                      </p:cBhvr>
                                      <p:tavLst>
                                        <p:tav tm="0">
                                          <p:val>
                                            <p:fltVal val="0"/>
                                          </p:val>
                                        </p:tav>
                                        <p:tav tm="100000">
                                          <p:val>
                                            <p:strVal val="#ppt_w"/>
                                          </p:val>
                                        </p:tav>
                                      </p:tavLst>
                                    </p:anim>
                                    <p:anim calcmode="lin" valueType="num">
                                      <p:cBhvr>
                                        <p:cTn id="8" dur="500" fill="hold"/>
                                        <p:tgtEl>
                                          <p:spTgt spid="27136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71370"/>
                                        </p:tgtEl>
                                        <p:attrNameLst>
                                          <p:attrName>style.visibility</p:attrName>
                                        </p:attrNameLst>
                                      </p:cBhvr>
                                      <p:to>
                                        <p:strVal val="visible"/>
                                      </p:to>
                                    </p:set>
                                    <p:anim calcmode="lin" valueType="num">
                                      <p:cBhvr>
                                        <p:cTn id="13" dur="500" fill="hold"/>
                                        <p:tgtEl>
                                          <p:spTgt spid="271370"/>
                                        </p:tgtEl>
                                        <p:attrNameLst>
                                          <p:attrName>ppt_w</p:attrName>
                                        </p:attrNameLst>
                                      </p:cBhvr>
                                      <p:tavLst>
                                        <p:tav tm="0">
                                          <p:val>
                                            <p:fltVal val="0"/>
                                          </p:val>
                                        </p:tav>
                                        <p:tav tm="100000">
                                          <p:val>
                                            <p:strVal val="#ppt_w"/>
                                          </p:val>
                                        </p:tav>
                                      </p:tavLst>
                                    </p:anim>
                                    <p:anim calcmode="lin" valueType="num">
                                      <p:cBhvr>
                                        <p:cTn id="14" dur="500" fill="hold"/>
                                        <p:tgtEl>
                                          <p:spTgt spid="27137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8" grpId="0"/>
      <p:bldP spid="271370" grpId="0"/>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86225D57-7F1C-46A8-87C4-ADF5D54EB0CD}" type="slidenum">
              <a:rPr lang="en-US" altLang="zh-TW"/>
              <a:pPr/>
              <a:t>193</a:t>
            </a:fld>
            <a:endParaRPr lang="en-US" altLang="zh-TW"/>
          </a:p>
        </p:txBody>
      </p:sp>
      <p:sp>
        <p:nvSpPr>
          <p:cNvPr id="273410" name="Rectangle 2"/>
          <p:cNvSpPr>
            <a:spLocks noGrp="1" noChangeArrowheads="1"/>
          </p:cNvSpPr>
          <p:nvPr>
            <p:ph type="title"/>
          </p:nvPr>
        </p:nvSpPr>
        <p:spPr/>
        <p:txBody>
          <a:bodyPr/>
          <a:lstStyle/>
          <a:p>
            <a:r>
              <a:rPr lang="en-US" altLang="zh-TW" sz="3600"/>
              <a:t>9-3-2 </a:t>
            </a:r>
            <a:r>
              <a:rPr lang="en-US" altLang="zh-TW" sz="3600">
                <a:latin typeface="Courier New" pitchFamily="49" charset="0"/>
              </a:rPr>
              <a:t>strcmp(s1,s2)</a:t>
            </a:r>
            <a:r>
              <a:rPr lang="zh-TW" altLang="en-US" sz="3600">
                <a:latin typeface="標楷體" pitchFamily="65" charset="-120"/>
              </a:rPr>
              <a:t>函數</a:t>
            </a:r>
            <a:r>
              <a:rPr lang="zh-TW" altLang="en-US"/>
              <a:t> </a:t>
            </a:r>
          </a:p>
        </p:txBody>
      </p:sp>
      <p:sp>
        <p:nvSpPr>
          <p:cNvPr id="273411" name="Rectangle 3"/>
          <p:cNvSpPr>
            <a:spLocks noGrp="1" noChangeArrowheads="1"/>
          </p:cNvSpPr>
          <p:nvPr>
            <p:ph type="body" idx="1"/>
          </p:nvPr>
        </p:nvSpPr>
        <p:spPr>
          <a:xfrm>
            <a:off x="685800" y="1700213"/>
            <a:ext cx="7772400" cy="2089150"/>
          </a:xfrm>
        </p:spPr>
        <p:txBody>
          <a:bodyPr/>
          <a:lstStyle/>
          <a:p>
            <a:r>
              <a:rPr lang="zh-TW" altLang="en-US" b="1">
                <a:latin typeface="Courier New" pitchFamily="49" charset="0"/>
              </a:rPr>
              <a:t>語法</a:t>
            </a:r>
            <a:endParaRPr lang="zh-TW" altLang="en-US" b="1">
              <a:latin typeface="Courier New" pitchFamily="49" charset="0"/>
              <a:ea typeface="新細明體" pitchFamily="18" charset="-120"/>
            </a:endParaRPr>
          </a:p>
          <a:p>
            <a:pPr lvl="1"/>
            <a:r>
              <a:rPr lang="zh-TW" altLang="en-US">
                <a:latin typeface="Courier New" pitchFamily="49" charset="0"/>
              </a:rPr>
              <a:t>整數型態變數 </a:t>
            </a:r>
            <a:r>
              <a:rPr lang="en-US" altLang="zh-TW">
                <a:latin typeface="Courier New" pitchFamily="49" charset="0"/>
              </a:rPr>
              <a:t>= </a:t>
            </a:r>
            <a:r>
              <a:rPr lang="en-US" altLang="zh-TW">
                <a:solidFill>
                  <a:srgbClr val="FF3300"/>
                </a:solidFill>
                <a:latin typeface="Courier New" pitchFamily="49" charset="0"/>
              </a:rPr>
              <a:t>strcmp</a:t>
            </a:r>
            <a:r>
              <a:rPr lang="en-US" altLang="zh-TW">
                <a:latin typeface="Courier New" pitchFamily="49" charset="0"/>
              </a:rPr>
              <a:t>(</a:t>
            </a:r>
            <a:r>
              <a:rPr lang="zh-TW" altLang="en-US">
                <a:latin typeface="Courier New" pitchFamily="49" charset="0"/>
              </a:rPr>
              <a:t>字串</a:t>
            </a:r>
            <a:r>
              <a:rPr lang="en-US" altLang="zh-TW">
                <a:latin typeface="Courier New" pitchFamily="49" charset="0"/>
              </a:rPr>
              <a:t>1,</a:t>
            </a:r>
            <a:r>
              <a:rPr lang="zh-TW" altLang="en-US">
                <a:latin typeface="Courier New" pitchFamily="49" charset="0"/>
              </a:rPr>
              <a:t>字串</a:t>
            </a:r>
            <a:r>
              <a:rPr lang="en-US" altLang="zh-TW">
                <a:latin typeface="Courier New" pitchFamily="49" charset="0"/>
              </a:rPr>
              <a:t>2)</a:t>
            </a:r>
            <a:endParaRPr lang="en-US" altLang="zh-TW">
              <a:latin typeface="Courier New" pitchFamily="49" charset="0"/>
              <a:ea typeface="新細明體" pitchFamily="18" charset="-120"/>
            </a:endParaRPr>
          </a:p>
          <a:p>
            <a:r>
              <a:rPr lang="zh-TW" altLang="en-US" b="1">
                <a:latin typeface="Courier New" pitchFamily="49" charset="0"/>
              </a:rPr>
              <a:t>說明</a:t>
            </a:r>
          </a:p>
        </p:txBody>
      </p:sp>
      <p:sp>
        <p:nvSpPr>
          <p:cNvPr id="273413" name="Rectangle 5"/>
          <p:cNvSpPr>
            <a:spLocks noChangeArrowheads="1"/>
          </p:cNvSpPr>
          <p:nvPr/>
        </p:nvSpPr>
        <p:spPr bwMode="auto">
          <a:xfrm>
            <a:off x="1619250" y="3357563"/>
            <a:ext cx="5329238" cy="3025775"/>
          </a:xfrm>
          <a:prstGeom prst="rect">
            <a:avLst/>
          </a:prstGeom>
          <a:noFill/>
          <a:ln w="9525">
            <a:noFill/>
            <a:miter lim="800000"/>
            <a:headEnd/>
            <a:tailEnd/>
          </a:ln>
          <a:effectLst/>
        </p:spPr>
        <p:txBody>
          <a:bodyPr/>
          <a:lstStyle/>
          <a:p>
            <a:pPr marL="342900" indent="-342900">
              <a:spcBef>
                <a:spcPct val="20000"/>
              </a:spcBef>
              <a:buFontTx/>
              <a:buChar char="•"/>
            </a:pPr>
            <a:r>
              <a:rPr lang="en-US" altLang="zh-TW" sz="2800">
                <a:latin typeface="Courier New" pitchFamily="49" charset="0"/>
                <a:ea typeface="標楷體" pitchFamily="65" charset="-120"/>
              </a:rPr>
              <a:t>n = strcmp (s1,s2)</a:t>
            </a:r>
          </a:p>
          <a:p>
            <a:pPr marL="742950" lvl="1" indent="-285750">
              <a:spcBef>
                <a:spcPct val="20000"/>
              </a:spcBef>
            </a:pPr>
            <a:r>
              <a:rPr lang="zh-TW" altLang="en-US" sz="2800">
                <a:latin typeface="Courier New" pitchFamily="49" charset="0"/>
                <a:ea typeface="標楷體" pitchFamily="65" charset="-120"/>
              </a:rPr>
              <a:t>會將字串</a:t>
            </a:r>
            <a:r>
              <a:rPr lang="en-US" altLang="zh-TW" sz="2800">
                <a:latin typeface="Courier New" pitchFamily="49" charset="0"/>
                <a:ea typeface="標楷體" pitchFamily="65" charset="-120"/>
              </a:rPr>
              <a:t>1</a:t>
            </a:r>
            <a:r>
              <a:rPr lang="zh-TW" altLang="en-US" sz="2800">
                <a:latin typeface="Courier New" pitchFamily="49" charset="0"/>
                <a:ea typeface="標楷體" pitchFamily="65" charset="-120"/>
              </a:rPr>
              <a:t>與字串</a:t>
            </a:r>
            <a:r>
              <a:rPr lang="en-US" altLang="zh-TW" sz="2800">
                <a:latin typeface="Courier New" pitchFamily="49" charset="0"/>
                <a:ea typeface="標楷體" pitchFamily="65" charset="-120"/>
              </a:rPr>
              <a:t>2</a:t>
            </a:r>
            <a:r>
              <a:rPr lang="zh-TW" altLang="en-US" sz="2800">
                <a:latin typeface="Courier New" pitchFamily="49" charset="0"/>
                <a:ea typeface="標楷體" pitchFamily="65" charset="-120"/>
              </a:rPr>
              <a:t>做比較</a:t>
            </a:r>
          </a:p>
          <a:p>
            <a:pPr marL="342900" indent="-342900">
              <a:spcBef>
                <a:spcPct val="20000"/>
              </a:spcBef>
              <a:buFontTx/>
              <a:buChar char="•"/>
            </a:pPr>
            <a:r>
              <a:rPr lang="zh-TW" altLang="en-US" sz="2800">
                <a:latin typeface="Courier New" pitchFamily="49" charset="0"/>
                <a:ea typeface="標楷體" pitchFamily="65" charset="-120"/>
              </a:rPr>
              <a:t>整數型態變數 </a:t>
            </a:r>
            <a:r>
              <a:rPr lang="en-US" altLang="zh-TW" sz="2800">
                <a:latin typeface="Courier New" pitchFamily="49" charset="0"/>
                <a:ea typeface="標楷體" pitchFamily="65" charset="-120"/>
              </a:rPr>
              <a:t>n</a:t>
            </a:r>
          </a:p>
          <a:p>
            <a:pPr marL="742950" lvl="1" indent="-285750">
              <a:spcBef>
                <a:spcPct val="20000"/>
              </a:spcBef>
            </a:pPr>
            <a:r>
              <a:rPr lang="en-US" altLang="zh-TW" sz="2800">
                <a:latin typeface="Courier New" pitchFamily="49" charset="0"/>
                <a:ea typeface="標楷體" pitchFamily="65" charset="-120"/>
              </a:rPr>
              <a:t> </a:t>
            </a:r>
            <a:r>
              <a:rPr lang="en-US" altLang="zh-TW" sz="2800">
                <a:solidFill>
                  <a:srgbClr val="FF3300"/>
                </a:solidFill>
                <a:latin typeface="Courier New" pitchFamily="49" charset="0"/>
                <a:ea typeface="標楷體" pitchFamily="65" charset="-120"/>
              </a:rPr>
              <a:t>0</a:t>
            </a:r>
            <a:r>
              <a:rPr lang="en-US" altLang="zh-TW" sz="2800">
                <a:latin typeface="Courier New" pitchFamily="49" charset="0"/>
                <a:ea typeface="標楷體" pitchFamily="65" charset="-120"/>
              </a:rPr>
              <a:t> </a:t>
            </a:r>
            <a:r>
              <a:rPr lang="zh-TW" altLang="en-US" sz="2800">
                <a:latin typeface="Courier New" pitchFamily="49" charset="0"/>
                <a:ea typeface="標楷體" pitchFamily="65" charset="-120"/>
              </a:rPr>
              <a:t>代表 </a:t>
            </a:r>
            <a:r>
              <a:rPr lang="en-US" altLang="zh-TW" sz="2800">
                <a:latin typeface="Courier New" pitchFamily="49" charset="0"/>
                <a:ea typeface="標楷體" pitchFamily="65" charset="-120"/>
              </a:rPr>
              <a:t>s1</a:t>
            </a:r>
            <a:r>
              <a:rPr lang="en-US" altLang="zh-TW" sz="2800">
                <a:solidFill>
                  <a:srgbClr val="FF3300"/>
                </a:solidFill>
                <a:latin typeface="Courier New" pitchFamily="49" charset="0"/>
                <a:ea typeface="標楷體" pitchFamily="65" charset="-120"/>
              </a:rPr>
              <a:t>=</a:t>
            </a:r>
            <a:r>
              <a:rPr lang="en-US" altLang="zh-TW" sz="2800">
                <a:latin typeface="Courier New" pitchFamily="49" charset="0"/>
                <a:ea typeface="標楷體" pitchFamily="65" charset="-120"/>
              </a:rPr>
              <a:t>s2</a:t>
            </a:r>
          </a:p>
          <a:p>
            <a:pPr marL="742950" lvl="1" indent="-285750">
              <a:spcBef>
                <a:spcPct val="20000"/>
              </a:spcBef>
            </a:pPr>
            <a:r>
              <a:rPr lang="en-US" altLang="zh-TW" sz="2800">
                <a:solidFill>
                  <a:srgbClr val="FF3300"/>
                </a:solidFill>
                <a:latin typeface="Courier New" pitchFamily="49" charset="0"/>
                <a:ea typeface="標楷體" pitchFamily="65" charset="-120"/>
              </a:rPr>
              <a:t>-1 </a:t>
            </a:r>
            <a:r>
              <a:rPr lang="zh-TW" altLang="en-US" sz="2800">
                <a:latin typeface="Courier New" pitchFamily="49" charset="0"/>
                <a:ea typeface="標楷體" pitchFamily="65" charset="-120"/>
              </a:rPr>
              <a:t>表示 </a:t>
            </a:r>
            <a:r>
              <a:rPr lang="en-US" altLang="zh-TW" sz="2800">
                <a:latin typeface="Courier New" pitchFamily="49" charset="0"/>
                <a:ea typeface="標楷體" pitchFamily="65" charset="-120"/>
              </a:rPr>
              <a:t>s1</a:t>
            </a:r>
            <a:r>
              <a:rPr lang="en-US" altLang="zh-TW" sz="2800">
                <a:solidFill>
                  <a:srgbClr val="FF3300"/>
                </a:solidFill>
                <a:latin typeface="Courier New" pitchFamily="49" charset="0"/>
                <a:ea typeface="標楷體" pitchFamily="65" charset="-120"/>
              </a:rPr>
              <a:t>&lt;</a:t>
            </a:r>
            <a:r>
              <a:rPr lang="en-US" altLang="zh-TW" sz="2800">
                <a:latin typeface="Courier New" pitchFamily="49" charset="0"/>
                <a:ea typeface="標楷體" pitchFamily="65" charset="-120"/>
              </a:rPr>
              <a:t>s2</a:t>
            </a:r>
          </a:p>
          <a:p>
            <a:pPr marL="742950" lvl="1" indent="-285750">
              <a:spcBef>
                <a:spcPct val="20000"/>
              </a:spcBef>
            </a:pPr>
            <a:r>
              <a:rPr lang="en-US" altLang="zh-TW" sz="2800">
                <a:solidFill>
                  <a:srgbClr val="FF3300"/>
                </a:solidFill>
                <a:latin typeface="Courier New" pitchFamily="49" charset="0"/>
                <a:ea typeface="標楷體" pitchFamily="65" charset="-120"/>
              </a:rPr>
              <a:t>+1 </a:t>
            </a:r>
            <a:r>
              <a:rPr lang="zh-TW" altLang="en-US" sz="2800">
                <a:latin typeface="Courier New" pitchFamily="49" charset="0"/>
                <a:ea typeface="標楷體" pitchFamily="65" charset="-120"/>
              </a:rPr>
              <a:t>表示 </a:t>
            </a:r>
            <a:r>
              <a:rPr lang="en-US" altLang="zh-TW" sz="2800">
                <a:latin typeface="Courier New" pitchFamily="49" charset="0"/>
                <a:ea typeface="標楷體" pitchFamily="65" charset="-120"/>
              </a:rPr>
              <a:t>s1</a:t>
            </a:r>
            <a:r>
              <a:rPr lang="en-US" altLang="zh-TW" sz="2800">
                <a:solidFill>
                  <a:srgbClr val="FF3300"/>
                </a:solidFill>
                <a:latin typeface="Courier New" pitchFamily="49" charset="0"/>
                <a:ea typeface="標楷體" pitchFamily="65" charset="-120"/>
              </a:rPr>
              <a:t>&gt;</a:t>
            </a:r>
            <a:r>
              <a:rPr lang="en-US" altLang="zh-TW" sz="2800">
                <a:latin typeface="Courier New" pitchFamily="49" charset="0"/>
                <a:ea typeface="標楷體" pitchFamily="65" charset="-120"/>
              </a:rPr>
              <a:t>s2</a:t>
            </a:r>
          </a:p>
        </p:txBody>
      </p:sp>
      <p:sp>
        <p:nvSpPr>
          <p:cNvPr id="273414" name="AutoShape 6"/>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34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34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341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341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341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34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3" grpId="0" build="p"/>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7F6AB2D3-4115-4D5E-A214-8618DA31AE64}" type="slidenum">
              <a:rPr lang="en-US" altLang="zh-TW"/>
              <a:pPr/>
              <a:t>194</a:t>
            </a:fld>
            <a:endParaRPr lang="en-US" altLang="zh-TW"/>
          </a:p>
        </p:txBody>
      </p:sp>
      <p:sp>
        <p:nvSpPr>
          <p:cNvPr id="274434" name="Rectangle 2"/>
          <p:cNvSpPr>
            <a:spLocks noGrp="1" noChangeArrowheads="1"/>
          </p:cNvSpPr>
          <p:nvPr>
            <p:ph type="title"/>
          </p:nvPr>
        </p:nvSpPr>
        <p:spPr/>
        <p:txBody>
          <a:bodyPr/>
          <a:lstStyle/>
          <a:p>
            <a:r>
              <a:rPr lang="en-US" altLang="zh-TW" sz="3600"/>
              <a:t>Ch9_10 (1/2)</a:t>
            </a:r>
          </a:p>
        </p:txBody>
      </p:sp>
      <p:sp>
        <p:nvSpPr>
          <p:cNvPr id="274437" name="Text Box 5"/>
          <p:cNvSpPr txBox="1">
            <a:spLocks noChangeArrowheads="1"/>
          </p:cNvSpPr>
          <p:nvPr/>
        </p:nvSpPr>
        <p:spPr bwMode="auto">
          <a:xfrm>
            <a:off x="533400" y="1752600"/>
            <a:ext cx="7772400" cy="2428875"/>
          </a:xfrm>
          <a:prstGeom prst="rect">
            <a:avLst/>
          </a:prstGeom>
          <a:noFill/>
          <a:ln w="9525">
            <a:noFill/>
            <a:miter lim="800000"/>
            <a:headEnd/>
            <a:tailEnd/>
          </a:ln>
          <a:effectLst/>
        </p:spPr>
        <p:txBody>
          <a:bodyPr>
            <a:spAutoFit/>
          </a:bodyPr>
          <a:lstStyle/>
          <a:p>
            <a:pPr marL="457200" indent="-457200">
              <a:lnSpc>
                <a:spcPct val="90000"/>
              </a:lnSpc>
              <a:spcBef>
                <a:spcPct val="20000"/>
              </a:spcBef>
            </a:pPr>
            <a:r>
              <a:rPr lang="en-US" altLang="zh-TW" sz="2400" b="1">
                <a:ea typeface="標楷體" pitchFamily="65" charset="-120"/>
              </a:rPr>
              <a:t>ch9_10  </a:t>
            </a:r>
            <a:r>
              <a:rPr lang="zh-TW" altLang="en-US" sz="2400" b="1">
                <a:latin typeface="標楷體" pitchFamily="65" charset="-120"/>
                <a:ea typeface="標楷體" pitchFamily="65" charset="-120"/>
              </a:rPr>
              <a:t>設計一個程式，檢查輸入的字串是否相同</a:t>
            </a:r>
            <a:r>
              <a:rPr lang="zh-TW" altLang="en-US" sz="2400" u="sng">
                <a:ea typeface="標楷體" pitchFamily="65" charset="-120"/>
              </a:rPr>
              <a:t> </a:t>
            </a:r>
            <a:endParaRPr lang="zh-TW" altLang="en-US" sz="2400">
              <a:ea typeface="標楷體" pitchFamily="65" charset="-120"/>
            </a:endParaRPr>
          </a:p>
          <a:p>
            <a:pPr marL="457200" indent="-457200">
              <a:lnSpc>
                <a:spcPct val="90000"/>
              </a:lnSpc>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marL="457200" indent="-457200">
              <a:lnSpc>
                <a:spcPct val="90000"/>
              </a:lnSpc>
              <a:spcBef>
                <a:spcPct val="20000"/>
              </a:spcBef>
            </a:pPr>
            <a:r>
              <a:rPr lang="en-US" altLang="zh-TW" sz="2400">
                <a:latin typeface="Courier New" pitchFamily="49" charset="0"/>
                <a:ea typeface="標楷體" pitchFamily="65" charset="-120"/>
              </a:rPr>
              <a:t>2 </a:t>
            </a:r>
            <a:r>
              <a:rPr lang="en-US" altLang="zh-TW" sz="2400">
                <a:solidFill>
                  <a:srgbClr val="0000FF"/>
                </a:solidFill>
                <a:latin typeface="Courier New" pitchFamily="49" charset="0"/>
                <a:ea typeface="標楷體" pitchFamily="65" charset="-120"/>
              </a:rPr>
              <a:t>#include&lt;string.h&gt;</a:t>
            </a:r>
            <a:endParaRPr lang="en-US" altLang="zh-TW" sz="2400">
              <a:solidFill>
                <a:srgbClr val="0000FF"/>
              </a:solidFill>
              <a:latin typeface="Courier New" pitchFamily="49" charset="0"/>
            </a:endParaRPr>
          </a:p>
          <a:p>
            <a:pPr marL="457200" indent="-457200">
              <a:lnSpc>
                <a:spcPct val="90000"/>
              </a:lnSpc>
              <a:spcBef>
                <a:spcPct val="20000"/>
              </a:spcBef>
            </a:pPr>
            <a:r>
              <a:rPr lang="en-US" altLang="zh-TW" sz="2400">
                <a:latin typeface="Courier New" pitchFamily="49" charset="0"/>
                <a:ea typeface="標楷體" pitchFamily="65" charset="-120"/>
              </a:rPr>
              <a:t>3 main(){</a:t>
            </a:r>
            <a:endParaRPr lang="en-US" altLang="zh-TW" sz="2400">
              <a:latin typeface="Courier New" pitchFamily="49" charset="0"/>
            </a:endParaRPr>
          </a:p>
          <a:p>
            <a:pPr marL="457200" indent="-457200">
              <a:lnSpc>
                <a:spcPct val="90000"/>
              </a:lnSpc>
              <a:spcBef>
                <a:spcPct val="20000"/>
              </a:spcBef>
            </a:pPr>
            <a:r>
              <a:rPr lang="en-US" altLang="zh-TW" sz="2400">
                <a:latin typeface="Courier New" pitchFamily="49" charset="0"/>
                <a:ea typeface="標楷體" pitchFamily="65" charset="-120"/>
              </a:rPr>
              <a:t>4   </a:t>
            </a:r>
            <a:r>
              <a:rPr lang="en-US" altLang="zh-TW" sz="2400">
                <a:solidFill>
                  <a:srgbClr val="FF3300"/>
                </a:solidFill>
                <a:latin typeface="Courier New" pitchFamily="49" charset="0"/>
                <a:ea typeface="標楷體" pitchFamily="65" charset="-120"/>
              </a:rPr>
              <a:t>char str1[20], str2[20]</a:t>
            </a:r>
            <a:r>
              <a:rPr lang="en-US" altLang="zh-TW" sz="2400">
                <a:latin typeface="Courier New" pitchFamily="49" charset="0"/>
                <a:ea typeface="標楷體" pitchFamily="65" charset="-120"/>
              </a:rPr>
              <a:t>;</a:t>
            </a:r>
            <a:endParaRPr lang="en-US" altLang="zh-TW" sz="2400">
              <a:latin typeface="Courier New" pitchFamily="49" charset="0"/>
            </a:endParaRPr>
          </a:p>
          <a:p>
            <a:pPr marL="457200" indent="-457200">
              <a:lnSpc>
                <a:spcPct val="90000"/>
              </a:lnSpc>
              <a:spcBef>
                <a:spcPct val="20000"/>
              </a:spcBef>
            </a:pPr>
            <a:r>
              <a:rPr lang="en-US" altLang="zh-TW" sz="2400">
                <a:latin typeface="Courier New" pitchFamily="49" charset="0"/>
                <a:ea typeface="標楷體" pitchFamily="65" charset="-120"/>
              </a:rPr>
              <a:t>5   int n;</a:t>
            </a:r>
            <a:endParaRPr lang="en-US" altLang="zh-TW" sz="2400">
              <a:latin typeface="Courier New" pitchFamily="49" charset="0"/>
            </a:endParaRPr>
          </a:p>
        </p:txBody>
      </p:sp>
      <p:sp>
        <p:nvSpPr>
          <p:cNvPr id="274438" name="Rectangle 6"/>
          <p:cNvSpPr>
            <a:spLocks noChangeArrowheads="1"/>
          </p:cNvSpPr>
          <p:nvPr/>
        </p:nvSpPr>
        <p:spPr bwMode="auto">
          <a:xfrm>
            <a:off x="5580063" y="4005263"/>
            <a:ext cx="3240087" cy="10668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zh-TW" altLang="en-US" sz="2000">
                <a:latin typeface="Courier New" pitchFamily="49" charset="0"/>
                <a:ea typeface="標楷體" pitchFamily="65" charset="-120"/>
              </a:rPr>
              <a:t>輸入字串</a:t>
            </a:r>
            <a:r>
              <a:rPr lang="en-US" altLang="zh-TW" sz="2000">
                <a:latin typeface="Courier New" pitchFamily="49" charset="0"/>
                <a:ea typeface="標楷體" pitchFamily="65" charset="-120"/>
              </a:rPr>
              <a:t>1</a:t>
            </a:r>
            <a:r>
              <a:rPr lang="zh-TW" altLang="en-US" sz="2000">
                <a:latin typeface="Courier New" pitchFamily="49" charset="0"/>
                <a:ea typeface="標楷體" pitchFamily="65" charset="-120"/>
              </a:rPr>
              <a:t>：</a:t>
            </a:r>
            <a:r>
              <a:rPr lang="en-US" altLang="zh-TW" sz="2000">
                <a:latin typeface="Courier New" pitchFamily="49" charset="0"/>
                <a:ea typeface="標楷體" pitchFamily="65" charset="-120"/>
              </a:rPr>
              <a:t>computer</a:t>
            </a:r>
            <a:endParaRPr lang="en-US" altLang="zh-TW" sz="2000">
              <a:latin typeface="Courier New" pitchFamily="49" charset="0"/>
            </a:endParaRPr>
          </a:p>
          <a:p>
            <a:pPr marL="190500" lvl="1">
              <a:spcBef>
                <a:spcPct val="20000"/>
              </a:spcBef>
            </a:pPr>
            <a:r>
              <a:rPr lang="zh-TW" altLang="en-US" sz="2000">
                <a:latin typeface="Courier New" pitchFamily="49" charset="0"/>
                <a:ea typeface="標楷體" pitchFamily="65" charset="-120"/>
              </a:rPr>
              <a:t>輸入字串</a:t>
            </a:r>
            <a:r>
              <a:rPr lang="en-US" altLang="zh-TW" sz="2000">
                <a:latin typeface="Courier New" pitchFamily="49" charset="0"/>
                <a:ea typeface="標楷體" pitchFamily="65" charset="-120"/>
              </a:rPr>
              <a:t>2</a:t>
            </a:r>
            <a:r>
              <a:rPr lang="zh-TW" altLang="en-US" sz="2000">
                <a:latin typeface="Courier New" pitchFamily="49" charset="0"/>
                <a:ea typeface="標楷體" pitchFamily="65" charset="-120"/>
              </a:rPr>
              <a:t>：</a:t>
            </a:r>
            <a:r>
              <a:rPr lang="en-US" altLang="zh-TW" sz="2000">
                <a:latin typeface="Courier New" pitchFamily="49" charset="0"/>
                <a:ea typeface="標楷體" pitchFamily="65" charset="-120"/>
              </a:rPr>
              <a:t>COMPUTER</a:t>
            </a:r>
            <a:endParaRPr lang="en-US" altLang="zh-TW" sz="2000">
              <a:latin typeface="Courier New" pitchFamily="49" charset="0"/>
            </a:endParaRPr>
          </a:p>
        </p:txBody>
      </p:sp>
      <p:sp>
        <p:nvSpPr>
          <p:cNvPr id="274439" name="Text Box 7"/>
          <p:cNvSpPr txBox="1">
            <a:spLocks noChangeArrowheads="1"/>
          </p:cNvSpPr>
          <p:nvPr/>
        </p:nvSpPr>
        <p:spPr bwMode="auto">
          <a:xfrm>
            <a:off x="533400" y="4538663"/>
            <a:ext cx="4902200" cy="1698625"/>
          </a:xfrm>
          <a:prstGeom prst="rect">
            <a:avLst/>
          </a:prstGeom>
          <a:noFill/>
          <a:ln w="9525">
            <a:noFill/>
            <a:miter lim="800000"/>
            <a:headEnd/>
            <a:tailEnd/>
          </a:ln>
          <a:effectLst/>
        </p:spPr>
        <p:txBody>
          <a:bodyPr>
            <a:spAutoFit/>
          </a:bodyPr>
          <a:lstStyle/>
          <a:p>
            <a:pPr marL="457200" indent="-457200">
              <a:lnSpc>
                <a:spcPct val="90000"/>
              </a:lnSpc>
              <a:spcBef>
                <a:spcPct val="20000"/>
              </a:spcBef>
            </a:pPr>
            <a:r>
              <a:rPr lang="en-US" altLang="zh-TW" sz="2400">
                <a:latin typeface="Courier New" pitchFamily="49" charset="0"/>
                <a:ea typeface="標楷體" pitchFamily="65" charset="-120"/>
              </a:rPr>
              <a:t>6   printf("</a:t>
            </a:r>
            <a:r>
              <a:rPr lang="zh-TW" altLang="en-US" sz="2400">
                <a:latin typeface="Courier New" pitchFamily="49" charset="0"/>
                <a:ea typeface="標楷體" pitchFamily="65" charset="-120"/>
              </a:rPr>
              <a:t>輸入字串</a:t>
            </a:r>
            <a:r>
              <a:rPr lang="en-US" altLang="zh-TW" sz="2400">
                <a:latin typeface="Courier New" pitchFamily="49" charset="0"/>
                <a:ea typeface="標楷體" pitchFamily="65" charset="-120"/>
              </a:rPr>
              <a:t>1</a:t>
            </a:r>
            <a:r>
              <a:rPr lang="zh-TW" altLang="en-US" sz="2400">
                <a:latin typeface="Courier New" pitchFamily="49" charset="0"/>
                <a:ea typeface="標楷體" pitchFamily="65" charset="-120"/>
              </a:rPr>
              <a:t>：</a:t>
            </a:r>
            <a:r>
              <a:rPr lang="en-US" altLang="zh-TW" sz="2400">
                <a:latin typeface="Courier New" pitchFamily="49" charset="0"/>
                <a:ea typeface="標楷體" pitchFamily="65" charset="-120"/>
              </a:rPr>
              <a:t>");</a:t>
            </a:r>
            <a:endParaRPr lang="en-US" altLang="zh-TW" sz="2400">
              <a:latin typeface="Courier New" pitchFamily="49" charset="0"/>
            </a:endParaRPr>
          </a:p>
          <a:p>
            <a:pPr marL="457200" indent="-457200">
              <a:lnSpc>
                <a:spcPct val="90000"/>
              </a:lnSpc>
              <a:spcBef>
                <a:spcPct val="20000"/>
              </a:spcBef>
            </a:pPr>
            <a:r>
              <a:rPr lang="en-US" altLang="zh-TW" sz="2400">
                <a:latin typeface="Courier New" pitchFamily="49" charset="0"/>
                <a:ea typeface="標楷體" pitchFamily="65" charset="-120"/>
              </a:rPr>
              <a:t>7   </a:t>
            </a:r>
            <a:r>
              <a:rPr lang="en-US" altLang="zh-TW" sz="2400">
                <a:solidFill>
                  <a:srgbClr val="FF3300"/>
                </a:solidFill>
                <a:latin typeface="Courier New" pitchFamily="49" charset="0"/>
                <a:ea typeface="標楷體" pitchFamily="65" charset="-120"/>
              </a:rPr>
              <a:t>gets(str1);</a:t>
            </a:r>
          </a:p>
          <a:p>
            <a:pPr marL="457200" indent="-457200">
              <a:spcBef>
                <a:spcPct val="20000"/>
              </a:spcBef>
            </a:pPr>
            <a:r>
              <a:rPr lang="en-US" altLang="zh-TW" sz="2400">
                <a:latin typeface="Courier New" pitchFamily="49" charset="0"/>
                <a:ea typeface="標楷體" pitchFamily="65" charset="-120"/>
              </a:rPr>
              <a:t>8   printf("</a:t>
            </a:r>
            <a:r>
              <a:rPr lang="zh-TW" altLang="en-US" sz="2400">
                <a:latin typeface="Courier New" pitchFamily="49" charset="0"/>
                <a:ea typeface="標楷體" pitchFamily="65" charset="-120"/>
              </a:rPr>
              <a:t>輸入字串</a:t>
            </a:r>
            <a:r>
              <a:rPr lang="en-US" altLang="zh-TW" sz="2400">
                <a:latin typeface="Courier New" pitchFamily="49" charset="0"/>
                <a:ea typeface="標楷體" pitchFamily="65" charset="-120"/>
              </a:rPr>
              <a:t>2</a:t>
            </a:r>
            <a:r>
              <a:rPr lang="zh-TW" altLang="en-US" sz="2400">
                <a:latin typeface="Courier New" pitchFamily="49" charset="0"/>
                <a:ea typeface="標楷體" pitchFamily="65" charset="-120"/>
              </a:rPr>
              <a:t>：</a:t>
            </a:r>
            <a:r>
              <a:rPr lang="en-US" altLang="zh-TW" sz="2400">
                <a:latin typeface="Courier New" pitchFamily="49" charset="0"/>
                <a:ea typeface="標楷體" pitchFamily="65" charset="-120"/>
              </a:rPr>
              <a:t>");</a:t>
            </a:r>
            <a:endParaRPr lang="en-US" altLang="zh-TW" sz="2400">
              <a:latin typeface="Courier New" pitchFamily="49" charset="0"/>
            </a:endParaRPr>
          </a:p>
          <a:p>
            <a:pPr marL="457200" indent="-457200">
              <a:spcBef>
                <a:spcPct val="20000"/>
              </a:spcBef>
            </a:pPr>
            <a:r>
              <a:rPr lang="en-US" altLang="zh-TW" sz="2400">
                <a:latin typeface="Courier New" pitchFamily="49" charset="0"/>
                <a:ea typeface="標楷體" pitchFamily="65" charset="-120"/>
              </a:rPr>
              <a:t>9   </a:t>
            </a:r>
            <a:r>
              <a:rPr lang="en-US" altLang="zh-TW" sz="2400">
                <a:solidFill>
                  <a:srgbClr val="FF3300"/>
                </a:solidFill>
                <a:latin typeface="Courier New" pitchFamily="49" charset="0"/>
                <a:ea typeface="標楷體" pitchFamily="65" charset="-120"/>
              </a:rPr>
              <a:t>gets(str2);</a:t>
            </a:r>
          </a:p>
        </p:txBody>
      </p:sp>
      <p:sp>
        <p:nvSpPr>
          <p:cNvPr id="274440"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4439"/>
                                        </p:tgtEl>
                                        <p:attrNameLst>
                                          <p:attrName>style.visibility</p:attrName>
                                        </p:attrNameLst>
                                      </p:cBhvr>
                                      <p:to>
                                        <p:strVal val="visible"/>
                                      </p:to>
                                    </p:set>
                                    <p:anim calcmode="lin" valueType="num">
                                      <p:cBhvr>
                                        <p:cTn id="7" dur="500" fill="hold"/>
                                        <p:tgtEl>
                                          <p:spTgt spid="274439"/>
                                        </p:tgtEl>
                                        <p:attrNameLst>
                                          <p:attrName>ppt_w</p:attrName>
                                        </p:attrNameLst>
                                      </p:cBhvr>
                                      <p:tavLst>
                                        <p:tav tm="0">
                                          <p:val>
                                            <p:fltVal val="0"/>
                                          </p:val>
                                        </p:tav>
                                        <p:tav tm="100000">
                                          <p:val>
                                            <p:strVal val="#ppt_w"/>
                                          </p:val>
                                        </p:tav>
                                      </p:tavLst>
                                    </p:anim>
                                    <p:anim calcmode="lin" valueType="num">
                                      <p:cBhvr>
                                        <p:cTn id="8" dur="500" fill="hold"/>
                                        <p:tgtEl>
                                          <p:spTgt spid="27443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74438"/>
                                        </p:tgtEl>
                                        <p:attrNameLst>
                                          <p:attrName>style.visibility</p:attrName>
                                        </p:attrNameLst>
                                      </p:cBhvr>
                                      <p:to>
                                        <p:strVal val="visible"/>
                                      </p:to>
                                    </p:set>
                                    <p:anim calcmode="lin" valueType="num">
                                      <p:cBhvr>
                                        <p:cTn id="13" dur="500" fill="hold"/>
                                        <p:tgtEl>
                                          <p:spTgt spid="274438"/>
                                        </p:tgtEl>
                                        <p:attrNameLst>
                                          <p:attrName>ppt_w</p:attrName>
                                        </p:attrNameLst>
                                      </p:cBhvr>
                                      <p:tavLst>
                                        <p:tav tm="0">
                                          <p:val>
                                            <p:fltVal val="0"/>
                                          </p:val>
                                        </p:tav>
                                        <p:tav tm="100000">
                                          <p:val>
                                            <p:strVal val="#ppt_w"/>
                                          </p:val>
                                        </p:tav>
                                      </p:tavLst>
                                    </p:anim>
                                    <p:anim calcmode="lin" valueType="num">
                                      <p:cBhvr>
                                        <p:cTn id="14" dur="500" fill="hold"/>
                                        <p:tgtEl>
                                          <p:spTgt spid="2744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8" grpId="0" animBg="1"/>
      <p:bldP spid="274439" grpId="0"/>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2"/>
          </p:nvPr>
        </p:nvSpPr>
        <p:spPr/>
        <p:txBody>
          <a:bodyPr/>
          <a:lstStyle/>
          <a:p>
            <a:fld id="{17D972A6-9AE5-43BD-98EC-425503F3F99F}" type="slidenum">
              <a:rPr lang="en-US" altLang="zh-TW"/>
              <a:pPr/>
              <a:t>195</a:t>
            </a:fld>
            <a:endParaRPr lang="en-US" altLang="zh-TW"/>
          </a:p>
        </p:txBody>
      </p:sp>
      <p:sp>
        <p:nvSpPr>
          <p:cNvPr id="275458" name="Rectangle 2"/>
          <p:cNvSpPr>
            <a:spLocks noGrp="1" noChangeArrowheads="1"/>
          </p:cNvSpPr>
          <p:nvPr>
            <p:ph type="title"/>
          </p:nvPr>
        </p:nvSpPr>
        <p:spPr>
          <a:xfrm>
            <a:off x="838200" y="333375"/>
            <a:ext cx="7620000" cy="1143000"/>
          </a:xfrm>
        </p:spPr>
        <p:txBody>
          <a:bodyPr/>
          <a:lstStyle/>
          <a:p>
            <a:r>
              <a:rPr lang="en-US" altLang="zh-TW" sz="3600"/>
              <a:t>Ch9_10 (2/2) </a:t>
            </a:r>
            <a:r>
              <a:rPr lang="en-US" altLang="zh-TW" sz="3800">
                <a:solidFill>
                  <a:srgbClr val="0000FF"/>
                </a:solidFill>
              </a:rPr>
              <a:t>/*</a:t>
            </a:r>
            <a:r>
              <a:rPr lang="zh-TW" altLang="en-US" sz="3800">
                <a:solidFill>
                  <a:srgbClr val="0000FF"/>
                </a:solidFill>
              </a:rPr>
              <a:t>比較*</a:t>
            </a:r>
            <a:r>
              <a:rPr lang="en-US" altLang="zh-TW" sz="3800">
                <a:solidFill>
                  <a:srgbClr val="0000FF"/>
                </a:solidFill>
              </a:rPr>
              <a:t>/</a:t>
            </a:r>
          </a:p>
        </p:txBody>
      </p:sp>
      <p:sp>
        <p:nvSpPr>
          <p:cNvPr id="275461" name="Text Box 5"/>
          <p:cNvSpPr txBox="1">
            <a:spLocks noChangeArrowheads="1"/>
          </p:cNvSpPr>
          <p:nvPr/>
        </p:nvSpPr>
        <p:spPr bwMode="auto">
          <a:xfrm>
            <a:off x="838200" y="1412875"/>
            <a:ext cx="5246688" cy="1333500"/>
          </a:xfrm>
          <a:prstGeom prst="rect">
            <a:avLst/>
          </a:prstGeom>
          <a:noFill/>
          <a:ln w="9525">
            <a:noFill/>
            <a:miter lim="800000"/>
            <a:headEnd/>
            <a:tailEnd/>
          </a:ln>
          <a:effectLst/>
        </p:spPr>
        <p:txBody>
          <a:bodyPr>
            <a:spAutoFit/>
          </a:bodyPr>
          <a:lstStyle/>
          <a:p>
            <a:pPr>
              <a:spcBef>
                <a:spcPct val="20000"/>
              </a:spcBef>
            </a:pPr>
            <a:r>
              <a:rPr lang="en-US" altLang="zh-TW" sz="2400">
                <a:latin typeface="Courier New" pitchFamily="49" charset="0"/>
                <a:ea typeface="標楷體" pitchFamily="65" charset="-120"/>
              </a:rPr>
              <a:t>1  n = </a:t>
            </a:r>
            <a:r>
              <a:rPr lang="en-US" altLang="zh-TW" sz="2400">
                <a:solidFill>
                  <a:srgbClr val="FF3300"/>
                </a:solidFill>
                <a:latin typeface="Courier New" pitchFamily="49" charset="0"/>
                <a:ea typeface="標楷體" pitchFamily="65" charset="-120"/>
              </a:rPr>
              <a:t>strcmp </a:t>
            </a:r>
            <a:r>
              <a:rPr lang="en-US" altLang="zh-TW" sz="2400">
                <a:solidFill>
                  <a:srgbClr val="0000FF"/>
                </a:solidFill>
                <a:latin typeface="Courier New" pitchFamily="49" charset="0"/>
                <a:ea typeface="標楷體" pitchFamily="65" charset="-120"/>
              </a:rPr>
              <a:t>(str1, str2);</a:t>
            </a:r>
            <a:endParaRPr lang="en-US" altLang="zh-TW" sz="2400">
              <a:solidFill>
                <a:srgbClr val="0000FF"/>
              </a:solidFill>
              <a:latin typeface="Courier New" pitchFamily="49" charset="0"/>
            </a:endParaRPr>
          </a:p>
          <a:p>
            <a:pPr>
              <a:spcBef>
                <a:spcPct val="20000"/>
              </a:spcBef>
            </a:pPr>
            <a:r>
              <a:rPr lang="en-US" altLang="zh-TW" sz="2400">
                <a:latin typeface="Courier New" pitchFamily="49" charset="0"/>
                <a:ea typeface="標楷體" pitchFamily="65" charset="-120"/>
              </a:rPr>
              <a:t>2  if</a:t>
            </a:r>
            <a:r>
              <a:rPr lang="en-US" altLang="zh-TW" sz="2400">
                <a:solidFill>
                  <a:srgbClr val="FF3300"/>
                </a:solidFill>
                <a:latin typeface="Courier New" pitchFamily="49" charset="0"/>
                <a:ea typeface="標楷體" pitchFamily="65" charset="-120"/>
              </a:rPr>
              <a:t>(n==0)</a:t>
            </a:r>
            <a:endParaRPr lang="en-US" altLang="zh-TW" sz="2400">
              <a:solidFill>
                <a:srgbClr val="FF3300"/>
              </a:solidFill>
              <a:latin typeface="Courier New" pitchFamily="49" charset="0"/>
            </a:endParaRPr>
          </a:p>
          <a:p>
            <a:pPr>
              <a:spcBef>
                <a:spcPct val="20000"/>
              </a:spcBef>
            </a:pPr>
            <a:r>
              <a:rPr lang="en-US" altLang="zh-TW" sz="2400">
                <a:latin typeface="Courier New" pitchFamily="49" charset="0"/>
                <a:ea typeface="標楷體" pitchFamily="65" charset="-120"/>
              </a:rPr>
              <a:t>3    puts("str1=str2");</a:t>
            </a:r>
            <a:endParaRPr lang="en-US" altLang="zh-TW" sz="2400">
              <a:latin typeface="Courier New" pitchFamily="49" charset="0"/>
            </a:endParaRPr>
          </a:p>
        </p:txBody>
      </p:sp>
      <p:sp>
        <p:nvSpPr>
          <p:cNvPr id="275462" name="Rectangle 6"/>
          <p:cNvSpPr>
            <a:spLocks noChangeArrowheads="1"/>
          </p:cNvSpPr>
          <p:nvPr/>
        </p:nvSpPr>
        <p:spPr bwMode="auto">
          <a:xfrm>
            <a:off x="6227763" y="1412875"/>
            <a:ext cx="2447925" cy="1141413"/>
          </a:xfrm>
          <a:prstGeom prst="rect">
            <a:avLst/>
          </a:prstGeom>
          <a:noFill/>
          <a:ln w="9525">
            <a:solidFill>
              <a:schemeClr val="tx1"/>
            </a:solidFill>
            <a:miter lim="800000"/>
            <a:headEnd/>
            <a:tailEnd/>
          </a:ln>
          <a:effectLst/>
        </p:spPr>
        <p:txBody>
          <a:bodyPr wrap="none" anchor="ctr"/>
          <a:lstStyle/>
          <a:p>
            <a:pPr>
              <a:spcBef>
                <a:spcPct val="20000"/>
              </a:spcBef>
            </a:pPr>
            <a:r>
              <a:rPr lang="zh-TW" altLang="en-US" sz="1800">
                <a:latin typeface="Courier New" pitchFamily="49" charset="0"/>
                <a:ea typeface="標楷體" pitchFamily="65" charset="-120"/>
              </a:rPr>
              <a:t>請輸入字串</a:t>
            </a:r>
            <a:r>
              <a:rPr lang="en-US" altLang="zh-TW" sz="1800">
                <a:latin typeface="Courier New" pitchFamily="49" charset="0"/>
                <a:ea typeface="標楷體" pitchFamily="65" charset="-120"/>
              </a:rPr>
              <a:t>1</a:t>
            </a:r>
            <a:r>
              <a:rPr lang="zh-TW" altLang="en-US" sz="1800">
                <a:latin typeface="Courier New" pitchFamily="49" charset="0"/>
                <a:ea typeface="標楷體" pitchFamily="65" charset="-120"/>
              </a:rPr>
              <a:t>：</a:t>
            </a:r>
            <a:r>
              <a:rPr lang="en-US" altLang="zh-TW" sz="1800" u="sng">
                <a:latin typeface="Courier New" pitchFamily="49" charset="0"/>
                <a:ea typeface="標楷體" pitchFamily="65" charset="-120"/>
              </a:rPr>
              <a:t>comp</a:t>
            </a:r>
            <a:endParaRPr lang="en-US" altLang="zh-TW" sz="1800" u="sng">
              <a:latin typeface="Courier New" pitchFamily="49" charset="0"/>
            </a:endParaRPr>
          </a:p>
          <a:p>
            <a:pPr>
              <a:spcBef>
                <a:spcPct val="20000"/>
              </a:spcBef>
            </a:pPr>
            <a:r>
              <a:rPr lang="zh-TW" altLang="en-US" sz="1800">
                <a:latin typeface="Courier New" pitchFamily="49" charset="0"/>
                <a:ea typeface="標楷體" pitchFamily="65" charset="-120"/>
              </a:rPr>
              <a:t>請輸入字串</a:t>
            </a:r>
            <a:r>
              <a:rPr lang="en-US" altLang="zh-TW" sz="1800">
                <a:latin typeface="Courier New" pitchFamily="49" charset="0"/>
                <a:ea typeface="標楷體" pitchFamily="65" charset="-120"/>
              </a:rPr>
              <a:t>2</a:t>
            </a:r>
            <a:r>
              <a:rPr lang="zh-TW" altLang="en-US" sz="1800">
                <a:latin typeface="Courier New" pitchFamily="49" charset="0"/>
                <a:ea typeface="標楷體" pitchFamily="65" charset="-120"/>
              </a:rPr>
              <a:t>：</a:t>
            </a:r>
            <a:r>
              <a:rPr lang="en-US" altLang="zh-TW" sz="1800" u="sng">
                <a:latin typeface="Courier New" pitchFamily="49" charset="0"/>
                <a:ea typeface="標楷體" pitchFamily="65" charset="-120"/>
              </a:rPr>
              <a:t>comp</a:t>
            </a:r>
            <a:endParaRPr lang="en-US" altLang="zh-TW" sz="1800" u="sng">
              <a:latin typeface="Courier New" pitchFamily="49" charset="0"/>
            </a:endParaRPr>
          </a:p>
          <a:p>
            <a:pPr>
              <a:spcBef>
                <a:spcPct val="20000"/>
              </a:spcBef>
            </a:pPr>
            <a:r>
              <a:rPr lang="en-US" altLang="zh-TW" sz="1800" u="sng">
                <a:solidFill>
                  <a:srgbClr val="FF0000"/>
                </a:solidFill>
                <a:latin typeface="Courier New" pitchFamily="49" charset="0"/>
                <a:ea typeface="標楷體" pitchFamily="65" charset="-120"/>
              </a:rPr>
              <a:t>str1=str2</a:t>
            </a:r>
            <a:endParaRPr lang="en-US" altLang="zh-TW" sz="1800">
              <a:latin typeface="Courier New" pitchFamily="49" charset="0"/>
            </a:endParaRPr>
          </a:p>
        </p:txBody>
      </p:sp>
      <p:sp>
        <p:nvSpPr>
          <p:cNvPr id="275463" name="AutoShape 7"/>
          <p:cNvSpPr>
            <a:spLocks/>
          </p:cNvSpPr>
          <p:nvPr/>
        </p:nvSpPr>
        <p:spPr bwMode="auto">
          <a:xfrm>
            <a:off x="3635375" y="4292600"/>
            <a:ext cx="1655763" cy="647700"/>
          </a:xfrm>
          <a:prstGeom prst="borderCallout1">
            <a:avLst>
              <a:gd name="adj1" fmla="val 17648"/>
              <a:gd name="adj2" fmla="val 104602"/>
              <a:gd name="adj3" fmla="val -53431"/>
              <a:gd name="adj4" fmla="val 160500"/>
            </a:avLst>
          </a:prstGeom>
          <a:noFill/>
          <a:ln w="9525">
            <a:solidFill>
              <a:schemeClr val="tx1"/>
            </a:solidFill>
            <a:miter lim="800000"/>
            <a:headEnd/>
            <a:tailEnd/>
          </a:ln>
          <a:effectLst/>
        </p:spPr>
        <p:txBody>
          <a:bodyPr/>
          <a:lstStyle/>
          <a:p>
            <a:pPr algn="ctr"/>
            <a:r>
              <a:rPr lang="en-US" altLang="zh-TW" sz="2000">
                <a:latin typeface="Courier New" pitchFamily="49" charset="0"/>
                <a:ea typeface="標楷體" pitchFamily="65" charset="-120"/>
              </a:rPr>
              <a:t>'c'-'m'  (n = </a:t>
            </a:r>
            <a:r>
              <a:rPr lang="en-US" altLang="zh-TW" sz="2000">
                <a:solidFill>
                  <a:srgbClr val="FF3300"/>
                </a:solidFill>
                <a:latin typeface="Courier New" pitchFamily="49" charset="0"/>
                <a:ea typeface="標楷體" pitchFamily="65" charset="-120"/>
              </a:rPr>
              <a:t>-1</a:t>
            </a:r>
            <a:r>
              <a:rPr lang="en-US" altLang="zh-TW" sz="2000">
                <a:latin typeface="Courier New" pitchFamily="49" charset="0"/>
                <a:ea typeface="標楷體" pitchFamily="65" charset="-120"/>
              </a:rPr>
              <a:t>)</a:t>
            </a:r>
          </a:p>
        </p:txBody>
      </p:sp>
      <p:sp>
        <p:nvSpPr>
          <p:cNvPr id="275464" name="AutoShape 8"/>
          <p:cNvSpPr>
            <a:spLocks/>
          </p:cNvSpPr>
          <p:nvPr/>
        </p:nvSpPr>
        <p:spPr bwMode="auto">
          <a:xfrm>
            <a:off x="3635375" y="5876925"/>
            <a:ext cx="1728788" cy="720725"/>
          </a:xfrm>
          <a:prstGeom prst="borderCallout1">
            <a:avLst>
              <a:gd name="adj1" fmla="val 15861"/>
              <a:gd name="adj2" fmla="val 104407"/>
              <a:gd name="adj3" fmla="val -32819"/>
              <a:gd name="adj4" fmla="val 152435"/>
            </a:avLst>
          </a:prstGeom>
          <a:noFill/>
          <a:ln w="9525">
            <a:solidFill>
              <a:schemeClr val="tx1"/>
            </a:solidFill>
            <a:miter lim="800000"/>
            <a:headEnd/>
            <a:tailEnd/>
          </a:ln>
          <a:effectLst/>
        </p:spPr>
        <p:txBody>
          <a:bodyPr/>
          <a:lstStyle/>
          <a:p>
            <a:pPr algn="ctr"/>
            <a:r>
              <a:rPr lang="en-US" altLang="zh-TW" sz="2000">
                <a:latin typeface="Courier New" pitchFamily="49" charset="0"/>
                <a:ea typeface="標楷體" pitchFamily="65" charset="-120"/>
              </a:rPr>
              <a:t>'f'-'F'  (n = </a:t>
            </a:r>
            <a:r>
              <a:rPr lang="en-US" altLang="zh-TW" sz="2000">
                <a:solidFill>
                  <a:srgbClr val="FF3300"/>
                </a:solidFill>
                <a:latin typeface="Courier New" pitchFamily="49" charset="0"/>
                <a:ea typeface="標楷體" pitchFamily="65" charset="-120"/>
              </a:rPr>
              <a:t>+1</a:t>
            </a:r>
            <a:r>
              <a:rPr lang="en-US" altLang="zh-TW" sz="2000">
                <a:latin typeface="Courier New" pitchFamily="49" charset="0"/>
                <a:ea typeface="標楷體" pitchFamily="65" charset="-120"/>
              </a:rPr>
              <a:t>)</a:t>
            </a:r>
          </a:p>
        </p:txBody>
      </p:sp>
      <p:sp>
        <p:nvSpPr>
          <p:cNvPr id="275467" name="Text Box 11"/>
          <p:cNvSpPr txBox="1">
            <a:spLocks noChangeArrowheads="1"/>
          </p:cNvSpPr>
          <p:nvPr/>
        </p:nvSpPr>
        <p:spPr bwMode="auto">
          <a:xfrm>
            <a:off x="827088" y="3254375"/>
            <a:ext cx="4537075" cy="895350"/>
          </a:xfrm>
          <a:prstGeom prst="rect">
            <a:avLst/>
          </a:prstGeom>
          <a:noFill/>
          <a:ln w="9525">
            <a:noFill/>
            <a:miter lim="800000"/>
            <a:headEnd/>
            <a:tailEnd/>
          </a:ln>
          <a:effectLst/>
        </p:spPr>
        <p:txBody>
          <a:bodyPr>
            <a:spAutoFit/>
          </a:bodyPr>
          <a:lstStyle/>
          <a:p>
            <a:pPr>
              <a:spcBef>
                <a:spcPct val="20000"/>
              </a:spcBef>
            </a:pPr>
            <a:r>
              <a:rPr lang="en-US" altLang="zh-TW" sz="2400">
                <a:latin typeface="Courier New" pitchFamily="49" charset="0"/>
                <a:ea typeface="標楷體" pitchFamily="65" charset="-120"/>
              </a:rPr>
              <a:t>4  else if</a:t>
            </a:r>
            <a:r>
              <a:rPr lang="en-US" altLang="zh-TW" sz="2400">
                <a:solidFill>
                  <a:srgbClr val="FF0000"/>
                </a:solidFill>
                <a:latin typeface="Courier New" pitchFamily="49" charset="0"/>
                <a:ea typeface="標楷體" pitchFamily="65" charset="-120"/>
              </a:rPr>
              <a:t>(n&lt;0)</a:t>
            </a:r>
            <a:endParaRPr lang="en-US" altLang="zh-TW" sz="2400">
              <a:solidFill>
                <a:srgbClr val="FF0000"/>
              </a:solidFill>
              <a:latin typeface="Courier New" pitchFamily="49" charset="0"/>
            </a:endParaRPr>
          </a:p>
          <a:p>
            <a:pPr>
              <a:spcBef>
                <a:spcPct val="20000"/>
              </a:spcBef>
            </a:pPr>
            <a:r>
              <a:rPr lang="en-US" altLang="zh-TW" sz="2400">
                <a:latin typeface="Courier New" pitchFamily="49" charset="0"/>
                <a:ea typeface="標楷體" pitchFamily="65" charset="-120"/>
              </a:rPr>
              <a:t>5    puts("str1&lt;str2");</a:t>
            </a:r>
            <a:endParaRPr lang="en-US" altLang="zh-TW" sz="2400">
              <a:latin typeface="Courier New" pitchFamily="49" charset="0"/>
            </a:endParaRPr>
          </a:p>
        </p:txBody>
      </p:sp>
      <p:sp>
        <p:nvSpPr>
          <p:cNvPr id="275468" name="Text Box 12"/>
          <p:cNvSpPr txBox="1">
            <a:spLocks noChangeArrowheads="1"/>
          </p:cNvSpPr>
          <p:nvPr/>
        </p:nvSpPr>
        <p:spPr bwMode="auto">
          <a:xfrm>
            <a:off x="827088" y="4868863"/>
            <a:ext cx="4608512" cy="1260475"/>
          </a:xfrm>
          <a:prstGeom prst="rect">
            <a:avLst/>
          </a:prstGeom>
          <a:noFill/>
          <a:ln w="9525">
            <a:noFill/>
            <a:miter lim="800000"/>
            <a:headEnd/>
            <a:tailEnd/>
          </a:ln>
          <a:effectLst/>
        </p:spPr>
        <p:txBody>
          <a:bodyPr>
            <a:spAutoFit/>
          </a:bodyPr>
          <a:lstStyle/>
          <a:p>
            <a:r>
              <a:rPr lang="en-US" altLang="zh-TW" sz="2400">
                <a:latin typeface="Courier New" pitchFamily="49" charset="0"/>
                <a:ea typeface="標楷體" pitchFamily="65" charset="-120"/>
              </a:rPr>
              <a:t>6  else</a:t>
            </a:r>
          </a:p>
          <a:p>
            <a:r>
              <a:rPr lang="en-US" altLang="zh-TW" sz="2400">
                <a:latin typeface="Courier New" pitchFamily="49" charset="0"/>
                <a:ea typeface="標楷體" pitchFamily="65" charset="-120"/>
              </a:rPr>
              <a:t>7    puts("str1&gt;str2");</a:t>
            </a:r>
          </a:p>
          <a:p>
            <a:pPr>
              <a:spcBef>
                <a:spcPct val="20000"/>
              </a:spcBef>
            </a:pPr>
            <a:r>
              <a:rPr lang="en-US" altLang="zh-TW" sz="2400">
                <a:latin typeface="Courier New" pitchFamily="49" charset="0"/>
                <a:ea typeface="標楷體" pitchFamily="65" charset="-120"/>
              </a:rPr>
              <a:t>8 }</a:t>
            </a:r>
          </a:p>
        </p:txBody>
      </p:sp>
      <p:sp>
        <p:nvSpPr>
          <p:cNvPr id="275470" name="Rectangle 14"/>
          <p:cNvSpPr>
            <a:spLocks noChangeArrowheads="1"/>
          </p:cNvSpPr>
          <p:nvPr/>
        </p:nvSpPr>
        <p:spPr bwMode="auto">
          <a:xfrm>
            <a:off x="6227763" y="3141663"/>
            <a:ext cx="2449512" cy="1150937"/>
          </a:xfrm>
          <a:prstGeom prst="rect">
            <a:avLst/>
          </a:prstGeom>
          <a:noFill/>
          <a:ln w="9525">
            <a:solidFill>
              <a:schemeClr val="tx1"/>
            </a:solidFill>
            <a:miter lim="800000"/>
            <a:headEnd/>
            <a:tailEnd/>
          </a:ln>
          <a:effectLst/>
        </p:spPr>
        <p:txBody>
          <a:bodyPr wrap="none" anchor="ctr"/>
          <a:lstStyle/>
          <a:p>
            <a:pPr>
              <a:spcBef>
                <a:spcPct val="20000"/>
              </a:spcBef>
            </a:pPr>
            <a:r>
              <a:rPr lang="zh-TW" altLang="en-US" sz="1800">
                <a:latin typeface="Courier New" pitchFamily="49" charset="0"/>
                <a:ea typeface="標楷體" pitchFamily="65" charset="-120"/>
              </a:rPr>
              <a:t>請輸入字串</a:t>
            </a:r>
            <a:r>
              <a:rPr lang="en-US" altLang="zh-TW" sz="1800">
                <a:latin typeface="Courier New" pitchFamily="49" charset="0"/>
                <a:ea typeface="標楷體" pitchFamily="65" charset="-120"/>
              </a:rPr>
              <a:t>1</a:t>
            </a:r>
            <a:r>
              <a:rPr lang="zh-TW" altLang="en-US" sz="1800">
                <a:latin typeface="Courier New" pitchFamily="49" charset="0"/>
                <a:ea typeface="標楷體" pitchFamily="65" charset="-120"/>
              </a:rPr>
              <a:t>：</a:t>
            </a:r>
            <a:r>
              <a:rPr lang="en-US" altLang="zh-TW" sz="1800" u="sng">
                <a:latin typeface="Courier New" pitchFamily="49" charset="0"/>
                <a:ea typeface="標楷體" pitchFamily="65" charset="-120"/>
              </a:rPr>
              <a:t>cpu</a:t>
            </a:r>
            <a:endParaRPr lang="en-US" altLang="zh-TW" sz="1800" u="sng">
              <a:latin typeface="Courier New" pitchFamily="49" charset="0"/>
            </a:endParaRPr>
          </a:p>
          <a:p>
            <a:pPr>
              <a:spcBef>
                <a:spcPct val="20000"/>
              </a:spcBef>
            </a:pPr>
            <a:r>
              <a:rPr lang="zh-TW" altLang="en-US" sz="1800">
                <a:latin typeface="Courier New" pitchFamily="49" charset="0"/>
                <a:ea typeface="標楷體" pitchFamily="65" charset="-120"/>
              </a:rPr>
              <a:t>請輸入字串</a:t>
            </a:r>
            <a:r>
              <a:rPr lang="en-US" altLang="zh-TW" sz="1800">
                <a:latin typeface="Courier New" pitchFamily="49" charset="0"/>
                <a:ea typeface="標楷體" pitchFamily="65" charset="-120"/>
              </a:rPr>
              <a:t>2</a:t>
            </a:r>
            <a:r>
              <a:rPr lang="zh-TW" altLang="en-US" sz="1800">
                <a:latin typeface="Courier New" pitchFamily="49" charset="0"/>
                <a:ea typeface="標楷體" pitchFamily="65" charset="-120"/>
              </a:rPr>
              <a:t>：</a:t>
            </a:r>
            <a:r>
              <a:rPr lang="en-US" altLang="zh-TW" sz="1800" u="sng">
                <a:latin typeface="Courier New" pitchFamily="49" charset="0"/>
                <a:ea typeface="標楷體" pitchFamily="65" charset="-120"/>
              </a:rPr>
              <a:t>mouse</a:t>
            </a:r>
            <a:endParaRPr lang="en-US" altLang="zh-TW" sz="1800" u="sng">
              <a:latin typeface="Courier New" pitchFamily="49" charset="0"/>
            </a:endParaRPr>
          </a:p>
          <a:p>
            <a:pPr>
              <a:spcBef>
                <a:spcPct val="20000"/>
              </a:spcBef>
            </a:pPr>
            <a:r>
              <a:rPr lang="en-US" altLang="zh-TW" sz="1800" u="sng">
                <a:solidFill>
                  <a:srgbClr val="FF0000"/>
                </a:solidFill>
                <a:latin typeface="Courier New" pitchFamily="49" charset="0"/>
                <a:ea typeface="標楷體" pitchFamily="65" charset="-120"/>
              </a:rPr>
              <a:t>str1&lt;str2</a:t>
            </a:r>
          </a:p>
        </p:txBody>
      </p:sp>
      <p:sp>
        <p:nvSpPr>
          <p:cNvPr id="275471" name="Rectangle 15"/>
          <p:cNvSpPr>
            <a:spLocks noChangeArrowheads="1"/>
          </p:cNvSpPr>
          <p:nvPr/>
        </p:nvSpPr>
        <p:spPr bwMode="auto">
          <a:xfrm>
            <a:off x="6227763" y="4868863"/>
            <a:ext cx="2449512" cy="1152525"/>
          </a:xfrm>
          <a:prstGeom prst="rect">
            <a:avLst/>
          </a:prstGeom>
          <a:noFill/>
          <a:ln w="9525">
            <a:solidFill>
              <a:schemeClr val="tx1"/>
            </a:solidFill>
            <a:miter lim="800000"/>
            <a:headEnd/>
            <a:tailEnd/>
          </a:ln>
          <a:effectLst/>
        </p:spPr>
        <p:txBody>
          <a:bodyPr wrap="none" anchor="ctr"/>
          <a:lstStyle/>
          <a:p>
            <a:pPr>
              <a:spcBef>
                <a:spcPct val="20000"/>
              </a:spcBef>
            </a:pPr>
            <a:r>
              <a:rPr lang="zh-TW" altLang="en-US" sz="1800">
                <a:latin typeface="Courier New" pitchFamily="49" charset="0"/>
                <a:ea typeface="標楷體" pitchFamily="65" charset="-120"/>
              </a:rPr>
              <a:t>請輸入字串</a:t>
            </a:r>
            <a:r>
              <a:rPr lang="en-US" altLang="zh-TW" sz="1800">
                <a:latin typeface="Courier New" pitchFamily="49" charset="0"/>
                <a:ea typeface="標楷體" pitchFamily="65" charset="-120"/>
              </a:rPr>
              <a:t>1</a:t>
            </a:r>
            <a:r>
              <a:rPr lang="zh-TW" altLang="en-US" sz="1800">
                <a:latin typeface="Courier New" pitchFamily="49" charset="0"/>
                <a:ea typeface="標楷體" pitchFamily="65" charset="-120"/>
              </a:rPr>
              <a:t>：</a:t>
            </a:r>
            <a:r>
              <a:rPr lang="en-US" altLang="zh-TW" sz="1800" u="sng">
                <a:latin typeface="Courier New" pitchFamily="49" charset="0"/>
                <a:ea typeface="標楷體" pitchFamily="65" charset="-120"/>
              </a:rPr>
              <a:t>fan</a:t>
            </a:r>
            <a:endParaRPr lang="en-US" altLang="zh-TW" sz="1800" u="sng">
              <a:latin typeface="Courier New" pitchFamily="49" charset="0"/>
            </a:endParaRPr>
          </a:p>
          <a:p>
            <a:pPr>
              <a:spcBef>
                <a:spcPct val="20000"/>
              </a:spcBef>
            </a:pPr>
            <a:r>
              <a:rPr lang="zh-TW" altLang="en-US" sz="1800">
                <a:latin typeface="Courier New" pitchFamily="49" charset="0"/>
                <a:ea typeface="標楷體" pitchFamily="65" charset="-120"/>
              </a:rPr>
              <a:t>請輸入字串</a:t>
            </a:r>
            <a:r>
              <a:rPr lang="en-US" altLang="zh-TW" sz="1800">
                <a:latin typeface="Courier New" pitchFamily="49" charset="0"/>
                <a:ea typeface="標楷體" pitchFamily="65" charset="-120"/>
              </a:rPr>
              <a:t>2</a:t>
            </a:r>
            <a:r>
              <a:rPr lang="zh-TW" altLang="en-US" sz="1800">
                <a:latin typeface="Courier New" pitchFamily="49" charset="0"/>
                <a:ea typeface="標楷體" pitchFamily="65" charset="-120"/>
              </a:rPr>
              <a:t>：</a:t>
            </a:r>
            <a:r>
              <a:rPr lang="en-US" altLang="zh-TW" sz="1800" u="sng">
                <a:latin typeface="Courier New" pitchFamily="49" charset="0"/>
                <a:ea typeface="標楷體" pitchFamily="65" charset="-120"/>
              </a:rPr>
              <a:t>FAN</a:t>
            </a:r>
            <a:endParaRPr lang="en-US" altLang="zh-TW" sz="1800" u="sng">
              <a:latin typeface="Courier New" pitchFamily="49" charset="0"/>
            </a:endParaRPr>
          </a:p>
          <a:p>
            <a:pPr>
              <a:spcBef>
                <a:spcPct val="20000"/>
              </a:spcBef>
            </a:pPr>
            <a:r>
              <a:rPr lang="en-US" altLang="zh-TW" sz="1800" u="sng">
                <a:solidFill>
                  <a:srgbClr val="FF0000"/>
                </a:solidFill>
                <a:latin typeface="Courier New" pitchFamily="49" charset="0"/>
                <a:ea typeface="標楷體" pitchFamily="65" charset="-120"/>
              </a:rPr>
              <a:t>str1&gt;str2</a:t>
            </a:r>
          </a:p>
        </p:txBody>
      </p:sp>
      <p:sp>
        <p:nvSpPr>
          <p:cNvPr id="275472" name="AutoShape 16"/>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5461"/>
                                        </p:tgtEl>
                                        <p:attrNameLst>
                                          <p:attrName>style.visibility</p:attrName>
                                        </p:attrNameLst>
                                      </p:cBhvr>
                                      <p:to>
                                        <p:strVal val="visible"/>
                                      </p:to>
                                    </p:set>
                                    <p:anim calcmode="lin" valueType="num">
                                      <p:cBhvr>
                                        <p:cTn id="7" dur="500" fill="hold"/>
                                        <p:tgtEl>
                                          <p:spTgt spid="275461"/>
                                        </p:tgtEl>
                                        <p:attrNameLst>
                                          <p:attrName>ppt_w</p:attrName>
                                        </p:attrNameLst>
                                      </p:cBhvr>
                                      <p:tavLst>
                                        <p:tav tm="0">
                                          <p:val>
                                            <p:fltVal val="0"/>
                                          </p:val>
                                        </p:tav>
                                        <p:tav tm="100000">
                                          <p:val>
                                            <p:strVal val="#ppt_w"/>
                                          </p:val>
                                        </p:tav>
                                      </p:tavLst>
                                    </p:anim>
                                    <p:anim calcmode="lin" valueType="num">
                                      <p:cBhvr>
                                        <p:cTn id="8" dur="500" fill="hold"/>
                                        <p:tgtEl>
                                          <p:spTgt spid="27546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75462"/>
                                        </p:tgtEl>
                                        <p:attrNameLst>
                                          <p:attrName>style.visibility</p:attrName>
                                        </p:attrNameLst>
                                      </p:cBhvr>
                                      <p:to>
                                        <p:strVal val="visible"/>
                                      </p:to>
                                    </p:set>
                                    <p:anim calcmode="lin" valueType="num">
                                      <p:cBhvr>
                                        <p:cTn id="12" dur="500" fill="hold"/>
                                        <p:tgtEl>
                                          <p:spTgt spid="275462"/>
                                        </p:tgtEl>
                                        <p:attrNameLst>
                                          <p:attrName>ppt_w</p:attrName>
                                        </p:attrNameLst>
                                      </p:cBhvr>
                                      <p:tavLst>
                                        <p:tav tm="0">
                                          <p:val>
                                            <p:fltVal val="0"/>
                                          </p:val>
                                        </p:tav>
                                        <p:tav tm="100000">
                                          <p:val>
                                            <p:strVal val="#ppt_w"/>
                                          </p:val>
                                        </p:tav>
                                      </p:tavLst>
                                    </p:anim>
                                    <p:anim calcmode="lin" valueType="num">
                                      <p:cBhvr>
                                        <p:cTn id="13" dur="500" fill="hold"/>
                                        <p:tgtEl>
                                          <p:spTgt spid="27546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75467"/>
                                        </p:tgtEl>
                                        <p:attrNameLst>
                                          <p:attrName>style.visibility</p:attrName>
                                        </p:attrNameLst>
                                      </p:cBhvr>
                                      <p:to>
                                        <p:strVal val="visible"/>
                                      </p:to>
                                    </p:set>
                                    <p:anim calcmode="lin" valueType="num">
                                      <p:cBhvr>
                                        <p:cTn id="18" dur="500" fill="hold"/>
                                        <p:tgtEl>
                                          <p:spTgt spid="275467"/>
                                        </p:tgtEl>
                                        <p:attrNameLst>
                                          <p:attrName>ppt_w</p:attrName>
                                        </p:attrNameLst>
                                      </p:cBhvr>
                                      <p:tavLst>
                                        <p:tav tm="0">
                                          <p:val>
                                            <p:fltVal val="0"/>
                                          </p:val>
                                        </p:tav>
                                        <p:tav tm="100000">
                                          <p:val>
                                            <p:strVal val="#ppt_w"/>
                                          </p:val>
                                        </p:tav>
                                      </p:tavLst>
                                    </p:anim>
                                    <p:anim calcmode="lin" valueType="num">
                                      <p:cBhvr>
                                        <p:cTn id="19" dur="500" fill="hold"/>
                                        <p:tgtEl>
                                          <p:spTgt spid="275467"/>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23" presetClass="entr" presetSubtype="16" fill="hold" grpId="0" nodeType="afterEffect">
                                  <p:stCondLst>
                                    <p:cond delay="0"/>
                                  </p:stCondLst>
                                  <p:childTnLst>
                                    <p:set>
                                      <p:cBhvr>
                                        <p:cTn id="22" dur="1" fill="hold">
                                          <p:stCondLst>
                                            <p:cond delay="0"/>
                                          </p:stCondLst>
                                        </p:cTn>
                                        <p:tgtEl>
                                          <p:spTgt spid="275470"/>
                                        </p:tgtEl>
                                        <p:attrNameLst>
                                          <p:attrName>style.visibility</p:attrName>
                                        </p:attrNameLst>
                                      </p:cBhvr>
                                      <p:to>
                                        <p:strVal val="visible"/>
                                      </p:to>
                                    </p:set>
                                    <p:anim calcmode="lin" valueType="num">
                                      <p:cBhvr>
                                        <p:cTn id="23" dur="500" fill="hold"/>
                                        <p:tgtEl>
                                          <p:spTgt spid="275470"/>
                                        </p:tgtEl>
                                        <p:attrNameLst>
                                          <p:attrName>ppt_w</p:attrName>
                                        </p:attrNameLst>
                                      </p:cBhvr>
                                      <p:tavLst>
                                        <p:tav tm="0">
                                          <p:val>
                                            <p:fltVal val="0"/>
                                          </p:val>
                                        </p:tav>
                                        <p:tav tm="100000">
                                          <p:val>
                                            <p:strVal val="#ppt_w"/>
                                          </p:val>
                                        </p:tav>
                                      </p:tavLst>
                                    </p:anim>
                                    <p:anim calcmode="lin" valueType="num">
                                      <p:cBhvr>
                                        <p:cTn id="24" dur="500" fill="hold"/>
                                        <p:tgtEl>
                                          <p:spTgt spid="275470"/>
                                        </p:tgtEl>
                                        <p:attrNameLst>
                                          <p:attrName>ppt_h</p:attrName>
                                        </p:attrNameLst>
                                      </p:cBhvr>
                                      <p:tavLst>
                                        <p:tav tm="0">
                                          <p:val>
                                            <p:fltVal val="0"/>
                                          </p:val>
                                        </p:tav>
                                        <p:tav tm="100000">
                                          <p:val>
                                            <p:strVal val="#ppt_h"/>
                                          </p:val>
                                        </p:tav>
                                      </p:tavLst>
                                    </p:anim>
                                  </p:childTnLst>
                                </p:cTn>
                              </p:par>
                              <p:par>
                                <p:cTn id="25" presetID="35" presetClass="entr" presetSubtype="0" fill="hold" grpId="0" nodeType="withEffect">
                                  <p:stCondLst>
                                    <p:cond delay="0"/>
                                  </p:stCondLst>
                                  <p:childTnLst>
                                    <p:set>
                                      <p:cBhvr>
                                        <p:cTn id="26" dur="1" fill="hold">
                                          <p:stCondLst>
                                            <p:cond delay="0"/>
                                          </p:stCondLst>
                                        </p:cTn>
                                        <p:tgtEl>
                                          <p:spTgt spid="275463"/>
                                        </p:tgtEl>
                                        <p:attrNameLst>
                                          <p:attrName>style.visibility</p:attrName>
                                        </p:attrNameLst>
                                      </p:cBhvr>
                                      <p:to>
                                        <p:strVal val="visible"/>
                                      </p:to>
                                    </p:set>
                                    <p:animEffect transition="in" filter="fade">
                                      <p:cBhvr>
                                        <p:cTn id="27" dur="1000"/>
                                        <p:tgtEl>
                                          <p:spTgt spid="275463"/>
                                        </p:tgtEl>
                                      </p:cBhvr>
                                    </p:animEffect>
                                    <p:anim calcmode="lin" valueType="num">
                                      <p:cBhvr>
                                        <p:cTn id="28" dur="1000" fill="hold"/>
                                        <p:tgtEl>
                                          <p:spTgt spid="275463"/>
                                        </p:tgtEl>
                                        <p:attrNameLst>
                                          <p:attrName>style.rotation</p:attrName>
                                        </p:attrNameLst>
                                      </p:cBhvr>
                                      <p:tavLst>
                                        <p:tav tm="0">
                                          <p:val>
                                            <p:fltVal val="720"/>
                                          </p:val>
                                        </p:tav>
                                        <p:tav tm="100000">
                                          <p:val>
                                            <p:fltVal val="0"/>
                                          </p:val>
                                        </p:tav>
                                      </p:tavLst>
                                    </p:anim>
                                    <p:anim calcmode="lin" valueType="num">
                                      <p:cBhvr>
                                        <p:cTn id="29" dur="1000" fill="hold"/>
                                        <p:tgtEl>
                                          <p:spTgt spid="275463"/>
                                        </p:tgtEl>
                                        <p:attrNameLst>
                                          <p:attrName>ppt_h</p:attrName>
                                        </p:attrNameLst>
                                      </p:cBhvr>
                                      <p:tavLst>
                                        <p:tav tm="0">
                                          <p:val>
                                            <p:fltVal val="0"/>
                                          </p:val>
                                        </p:tav>
                                        <p:tav tm="100000">
                                          <p:val>
                                            <p:strVal val="#ppt_h"/>
                                          </p:val>
                                        </p:tav>
                                      </p:tavLst>
                                    </p:anim>
                                    <p:anim calcmode="lin" valueType="num">
                                      <p:cBhvr>
                                        <p:cTn id="30" dur="1000" fill="hold"/>
                                        <p:tgtEl>
                                          <p:spTgt spid="275463"/>
                                        </p:tgtEl>
                                        <p:attrNameLst>
                                          <p:attrName>ppt_w</p:attrName>
                                        </p:attrNameLst>
                                      </p:cBhvr>
                                      <p:tavLst>
                                        <p:tav tm="0">
                                          <p:val>
                                            <p:fltVal val="0"/>
                                          </p:val>
                                        </p:tav>
                                        <p:tav tm="100000">
                                          <p:val>
                                            <p:strVal val="#ppt_w"/>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275468"/>
                                        </p:tgtEl>
                                        <p:attrNameLst>
                                          <p:attrName>style.visibility</p:attrName>
                                        </p:attrNameLst>
                                      </p:cBhvr>
                                      <p:to>
                                        <p:strVal val="visible"/>
                                      </p:to>
                                    </p:set>
                                    <p:anim calcmode="lin" valueType="num">
                                      <p:cBhvr>
                                        <p:cTn id="35" dur="500" fill="hold"/>
                                        <p:tgtEl>
                                          <p:spTgt spid="275468"/>
                                        </p:tgtEl>
                                        <p:attrNameLst>
                                          <p:attrName>ppt_w</p:attrName>
                                        </p:attrNameLst>
                                      </p:cBhvr>
                                      <p:tavLst>
                                        <p:tav tm="0">
                                          <p:val>
                                            <p:fltVal val="0"/>
                                          </p:val>
                                        </p:tav>
                                        <p:tav tm="100000">
                                          <p:val>
                                            <p:strVal val="#ppt_w"/>
                                          </p:val>
                                        </p:tav>
                                      </p:tavLst>
                                    </p:anim>
                                    <p:anim calcmode="lin" valueType="num">
                                      <p:cBhvr>
                                        <p:cTn id="36" dur="500" fill="hold"/>
                                        <p:tgtEl>
                                          <p:spTgt spid="275468"/>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23" presetClass="entr" presetSubtype="16" fill="hold" grpId="0" nodeType="afterEffect">
                                  <p:stCondLst>
                                    <p:cond delay="0"/>
                                  </p:stCondLst>
                                  <p:childTnLst>
                                    <p:set>
                                      <p:cBhvr>
                                        <p:cTn id="39" dur="1" fill="hold">
                                          <p:stCondLst>
                                            <p:cond delay="0"/>
                                          </p:stCondLst>
                                        </p:cTn>
                                        <p:tgtEl>
                                          <p:spTgt spid="275471"/>
                                        </p:tgtEl>
                                        <p:attrNameLst>
                                          <p:attrName>style.visibility</p:attrName>
                                        </p:attrNameLst>
                                      </p:cBhvr>
                                      <p:to>
                                        <p:strVal val="visible"/>
                                      </p:to>
                                    </p:set>
                                    <p:anim calcmode="lin" valueType="num">
                                      <p:cBhvr>
                                        <p:cTn id="40" dur="500" fill="hold"/>
                                        <p:tgtEl>
                                          <p:spTgt spid="275471"/>
                                        </p:tgtEl>
                                        <p:attrNameLst>
                                          <p:attrName>ppt_w</p:attrName>
                                        </p:attrNameLst>
                                      </p:cBhvr>
                                      <p:tavLst>
                                        <p:tav tm="0">
                                          <p:val>
                                            <p:fltVal val="0"/>
                                          </p:val>
                                        </p:tav>
                                        <p:tav tm="100000">
                                          <p:val>
                                            <p:strVal val="#ppt_w"/>
                                          </p:val>
                                        </p:tav>
                                      </p:tavLst>
                                    </p:anim>
                                    <p:anim calcmode="lin" valueType="num">
                                      <p:cBhvr>
                                        <p:cTn id="41" dur="500" fill="hold"/>
                                        <p:tgtEl>
                                          <p:spTgt spid="275471"/>
                                        </p:tgtEl>
                                        <p:attrNameLst>
                                          <p:attrName>ppt_h</p:attrName>
                                        </p:attrNameLst>
                                      </p:cBhvr>
                                      <p:tavLst>
                                        <p:tav tm="0">
                                          <p:val>
                                            <p:fltVal val="0"/>
                                          </p:val>
                                        </p:tav>
                                        <p:tav tm="100000">
                                          <p:val>
                                            <p:strVal val="#ppt_h"/>
                                          </p:val>
                                        </p:tav>
                                      </p:tavLst>
                                    </p:anim>
                                  </p:childTnLst>
                                </p:cTn>
                              </p:par>
                              <p:par>
                                <p:cTn id="42" presetID="35" presetClass="entr" presetSubtype="0" fill="hold" grpId="0" nodeType="withEffect">
                                  <p:stCondLst>
                                    <p:cond delay="0"/>
                                  </p:stCondLst>
                                  <p:childTnLst>
                                    <p:set>
                                      <p:cBhvr>
                                        <p:cTn id="43" dur="1" fill="hold">
                                          <p:stCondLst>
                                            <p:cond delay="0"/>
                                          </p:stCondLst>
                                        </p:cTn>
                                        <p:tgtEl>
                                          <p:spTgt spid="275464"/>
                                        </p:tgtEl>
                                        <p:attrNameLst>
                                          <p:attrName>style.visibility</p:attrName>
                                        </p:attrNameLst>
                                      </p:cBhvr>
                                      <p:to>
                                        <p:strVal val="visible"/>
                                      </p:to>
                                    </p:set>
                                    <p:animEffect transition="in" filter="fade">
                                      <p:cBhvr>
                                        <p:cTn id="44" dur="1000"/>
                                        <p:tgtEl>
                                          <p:spTgt spid="275464"/>
                                        </p:tgtEl>
                                      </p:cBhvr>
                                    </p:animEffect>
                                    <p:anim calcmode="lin" valueType="num">
                                      <p:cBhvr>
                                        <p:cTn id="45" dur="1000" fill="hold"/>
                                        <p:tgtEl>
                                          <p:spTgt spid="275464"/>
                                        </p:tgtEl>
                                        <p:attrNameLst>
                                          <p:attrName>style.rotation</p:attrName>
                                        </p:attrNameLst>
                                      </p:cBhvr>
                                      <p:tavLst>
                                        <p:tav tm="0">
                                          <p:val>
                                            <p:fltVal val="720"/>
                                          </p:val>
                                        </p:tav>
                                        <p:tav tm="100000">
                                          <p:val>
                                            <p:fltVal val="0"/>
                                          </p:val>
                                        </p:tav>
                                      </p:tavLst>
                                    </p:anim>
                                    <p:anim calcmode="lin" valueType="num">
                                      <p:cBhvr>
                                        <p:cTn id="46" dur="1000" fill="hold"/>
                                        <p:tgtEl>
                                          <p:spTgt spid="275464"/>
                                        </p:tgtEl>
                                        <p:attrNameLst>
                                          <p:attrName>ppt_h</p:attrName>
                                        </p:attrNameLst>
                                      </p:cBhvr>
                                      <p:tavLst>
                                        <p:tav tm="0">
                                          <p:val>
                                            <p:fltVal val="0"/>
                                          </p:val>
                                        </p:tav>
                                        <p:tav tm="100000">
                                          <p:val>
                                            <p:strVal val="#ppt_h"/>
                                          </p:val>
                                        </p:tav>
                                      </p:tavLst>
                                    </p:anim>
                                    <p:anim calcmode="lin" valueType="num">
                                      <p:cBhvr>
                                        <p:cTn id="47" dur="1000" fill="hold"/>
                                        <p:tgtEl>
                                          <p:spTgt spid="27546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1" grpId="0"/>
      <p:bldP spid="275462" grpId="0" animBg="1"/>
      <p:bldP spid="275463" grpId="0" animBg="1"/>
      <p:bldP spid="275464" grpId="0" animBg="1"/>
      <p:bldP spid="275467" grpId="0"/>
      <p:bldP spid="275468" grpId="0"/>
      <p:bldP spid="275470" grpId="0" animBg="1"/>
      <p:bldP spid="275471" grpId="0" animBg="1"/>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28D784EB-E44E-42F8-901E-C45878B77429}" type="slidenum">
              <a:rPr lang="en-US" altLang="zh-TW"/>
              <a:pPr/>
              <a:t>196</a:t>
            </a:fld>
            <a:endParaRPr lang="en-US" altLang="zh-TW"/>
          </a:p>
        </p:txBody>
      </p:sp>
      <p:sp>
        <p:nvSpPr>
          <p:cNvPr id="277506" name="Rectangle 2"/>
          <p:cNvSpPr>
            <a:spLocks noGrp="1" noChangeArrowheads="1"/>
          </p:cNvSpPr>
          <p:nvPr>
            <p:ph type="title"/>
          </p:nvPr>
        </p:nvSpPr>
        <p:spPr/>
        <p:txBody>
          <a:bodyPr/>
          <a:lstStyle/>
          <a:p>
            <a:r>
              <a:rPr lang="en-US" altLang="zh-TW" sz="3600"/>
              <a:t>9-3-3 strcpy()</a:t>
            </a:r>
            <a:r>
              <a:rPr lang="zh-TW" altLang="en-US" sz="3600">
                <a:latin typeface="標楷體" pitchFamily="65" charset="-120"/>
              </a:rPr>
              <a:t>函數</a:t>
            </a:r>
            <a:r>
              <a:rPr lang="zh-TW" altLang="en-US"/>
              <a:t> </a:t>
            </a:r>
          </a:p>
        </p:txBody>
      </p:sp>
      <p:sp>
        <p:nvSpPr>
          <p:cNvPr id="277507" name="Rectangle 3"/>
          <p:cNvSpPr>
            <a:spLocks noGrp="1" noChangeArrowheads="1"/>
          </p:cNvSpPr>
          <p:nvPr>
            <p:ph type="body" idx="1"/>
          </p:nvPr>
        </p:nvSpPr>
        <p:spPr/>
        <p:txBody>
          <a:bodyPr/>
          <a:lstStyle/>
          <a:p>
            <a:r>
              <a:rPr lang="zh-TW" altLang="en-US">
                <a:latin typeface="Courier New" pitchFamily="49" charset="0"/>
              </a:rPr>
              <a:t>語法</a:t>
            </a:r>
            <a:endParaRPr lang="zh-TW" altLang="en-US">
              <a:latin typeface="Courier New" pitchFamily="49" charset="0"/>
              <a:ea typeface="新細明體" pitchFamily="18" charset="-120"/>
            </a:endParaRPr>
          </a:p>
          <a:p>
            <a:pPr lvl="1"/>
            <a:r>
              <a:rPr lang="en-US" altLang="zh-TW" sz="2400">
                <a:latin typeface="Courier New" pitchFamily="49" charset="0"/>
              </a:rPr>
              <a:t>strcpy (</a:t>
            </a:r>
            <a:r>
              <a:rPr lang="zh-TW" altLang="en-US" sz="2400">
                <a:latin typeface="Courier New" pitchFamily="49" charset="0"/>
              </a:rPr>
              <a:t>字串</a:t>
            </a:r>
            <a:r>
              <a:rPr lang="en-US" altLang="zh-TW" sz="2400">
                <a:latin typeface="Courier New" pitchFamily="49" charset="0"/>
              </a:rPr>
              <a:t>1, </a:t>
            </a:r>
            <a:r>
              <a:rPr lang="zh-TW" altLang="en-US" sz="2400">
                <a:latin typeface="Courier New" pitchFamily="49" charset="0"/>
              </a:rPr>
              <a:t>字串</a:t>
            </a:r>
            <a:r>
              <a:rPr lang="en-US" altLang="zh-TW" sz="2400">
                <a:latin typeface="Courier New" pitchFamily="49" charset="0"/>
              </a:rPr>
              <a:t>2);</a:t>
            </a:r>
            <a:endParaRPr lang="en-US" altLang="zh-TW" sz="2400">
              <a:latin typeface="Courier New" pitchFamily="49" charset="0"/>
              <a:ea typeface="新細明體" pitchFamily="18" charset="-120"/>
            </a:endParaRPr>
          </a:p>
          <a:p>
            <a:r>
              <a:rPr lang="zh-TW" altLang="en-US">
                <a:latin typeface="Courier New" pitchFamily="49" charset="0"/>
              </a:rPr>
              <a:t>說明</a:t>
            </a:r>
            <a:endParaRPr lang="zh-TW" altLang="en-US">
              <a:latin typeface="Courier New" pitchFamily="49" charset="0"/>
              <a:ea typeface="新細明體" pitchFamily="18" charset="-120"/>
            </a:endParaRPr>
          </a:p>
          <a:p>
            <a:pPr lvl="1"/>
            <a:r>
              <a:rPr lang="zh-TW" altLang="en-US" sz="2400">
                <a:latin typeface="Courier New" pitchFamily="49" charset="0"/>
              </a:rPr>
              <a:t>字串</a:t>
            </a:r>
            <a:r>
              <a:rPr lang="en-US" altLang="zh-TW" sz="2400">
                <a:latin typeface="Courier New" pitchFamily="49" charset="0"/>
              </a:rPr>
              <a:t>1</a:t>
            </a:r>
            <a:r>
              <a:rPr lang="zh-TW" altLang="en-US" sz="2400">
                <a:latin typeface="Courier New" pitchFamily="49" charset="0"/>
              </a:rPr>
              <a:t>：將要被</a:t>
            </a:r>
            <a:r>
              <a:rPr lang="zh-TW" altLang="en-US" sz="2400">
                <a:solidFill>
                  <a:srgbClr val="FF3300"/>
                </a:solidFill>
                <a:latin typeface="Courier New" pitchFamily="49" charset="0"/>
              </a:rPr>
              <a:t>複製</a:t>
            </a:r>
            <a:r>
              <a:rPr lang="zh-TW" altLang="en-US" sz="2400">
                <a:latin typeface="Courier New" pitchFamily="49" charset="0"/>
              </a:rPr>
              <a:t>成跟字串</a:t>
            </a:r>
            <a:r>
              <a:rPr lang="en-US" altLang="zh-TW" sz="2400">
                <a:latin typeface="Courier New" pitchFamily="49" charset="0"/>
              </a:rPr>
              <a:t>2</a:t>
            </a:r>
            <a:r>
              <a:rPr lang="zh-TW" altLang="en-US" sz="2400">
                <a:latin typeface="Courier New" pitchFamily="49" charset="0"/>
              </a:rPr>
              <a:t>相同內容的字串</a:t>
            </a:r>
            <a:endParaRPr lang="zh-TW" altLang="en-US" sz="2400">
              <a:latin typeface="Courier New" pitchFamily="49" charset="0"/>
              <a:ea typeface="新細明體" pitchFamily="18" charset="-120"/>
            </a:endParaRPr>
          </a:p>
          <a:p>
            <a:pPr lvl="1"/>
            <a:r>
              <a:rPr lang="zh-TW" altLang="en-US" sz="2400">
                <a:latin typeface="Courier New" pitchFamily="49" charset="0"/>
              </a:rPr>
              <a:t>字串</a:t>
            </a:r>
            <a:r>
              <a:rPr lang="en-US" altLang="zh-TW" sz="2400">
                <a:latin typeface="Courier New" pitchFamily="49" charset="0"/>
              </a:rPr>
              <a:t>2</a:t>
            </a:r>
            <a:r>
              <a:rPr lang="zh-TW" altLang="en-US" sz="2400">
                <a:latin typeface="Courier New" pitchFamily="49" charset="0"/>
              </a:rPr>
              <a:t>：將要複製給字串</a:t>
            </a:r>
            <a:r>
              <a:rPr lang="en-US" altLang="zh-TW" sz="2400">
                <a:latin typeface="Courier New" pitchFamily="49" charset="0"/>
              </a:rPr>
              <a:t>1</a:t>
            </a:r>
            <a:r>
              <a:rPr lang="zh-TW" altLang="en-US" sz="2400">
                <a:latin typeface="Courier New" pitchFamily="49" charset="0"/>
              </a:rPr>
              <a:t>的字串 </a:t>
            </a:r>
            <a:endParaRPr lang="zh-TW" altLang="en-US" sz="2400">
              <a:latin typeface="Courier New" pitchFamily="49" charset="0"/>
              <a:ea typeface="新細明體" pitchFamily="18" charset="-120"/>
            </a:endParaRPr>
          </a:p>
          <a:p>
            <a:pPr lvl="1"/>
            <a:r>
              <a:rPr lang="zh-TW" altLang="en-US" sz="2400">
                <a:latin typeface="Courier New" pitchFamily="49" charset="0"/>
              </a:rPr>
              <a:t>此函數可將字串</a:t>
            </a:r>
            <a:r>
              <a:rPr lang="en-US" altLang="zh-TW" sz="2400">
                <a:latin typeface="Courier New" pitchFamily="49" charset="0"/>
              </a:rPr>
              <a:t>2</a:t>
            </a:r>
            <a:r>
              <a:rPr lang="zh-TW" altLang="en-US" sz="2400">
                <a:latin typeface="Courier New" pitchFamily="49" charset="0"/>
              </a:rPr>
              <a:t>變數的內容</a:t>
            </a:r>
            <a:br>
              <a:rPr lang="zh-TW" altLang="en-US" sz="2400">
                <a:latin typeface="Courier New" pitchFamily="49" charset="0"/>
              </a:rPr>
            </a:br>
            <a:r>
              <a:rPr lang="zh-TW" altLang="en-US" sz="2400">
                <a:latin typeface="Courier New" pitchFamily="49" charset="0"/>
              </a:rPr>
              <a:t>拷貝到字串</a:t>
            </a:r>
            <a:r>
              <a:rPr lang="en-US" altLang="zh-TW" sz="2400">
                <a:latin typeface="Courier New" pitchFamily="49" charset="0"/>
              </a:rPr>
              <a:t>1</a:t>
            </a:r>
            <a:r>
              <a:rPr lang="zh-TW" altLang="en-US" sz="2400">
                <a:latin typeface="Courier New" pitchFamily="49" charset="0"/>
              </a:rPr>
              <a:t>的內容</a:t>
            </a:r>
            <a:r>
              <a:rPr lang="en-US" altLang="zh-TW" sz="2400">
                <a:latin typeface="Courier New" pitchFamily="49" charset="0"/>
              </a:rPr>
              <a:t>(</a:t>
            </a:r>
            <a:r>
              <a:rPr lang="zh-TW" altLang="en-US" sz="2400">
                <a:latin typeface="Courier New" pitchFamily="49" charset="0"/>
              </a:rPr>
              <a:t>包含空字元</a:t>
            </a:r>
            <a:r>
              <a:rPr lang="en-US" altLang="zh-TW" sz="2400">
                <a:latin typeface="Courier New" pitchFamily="49" charset="0"/>
              </a:rPr>
              <a:t>)</a:t>
            </a:r>
            <a:endParaRPr lang="en-US" altLang="zh-TW" sz="2400">
              <a:latin typeface="Courier New" pitchFamily="49" charset="0"/>
              <a:ea typeface="新細明體" pitchFamily="18" charset="-120"/>
            </a:endParaRPr>
          </a:p>
          <a:p>
            <a:endParaRPr lang="en-US" altLang="zh-TW" sz="2400">
              <a:latin typeface="Courier New" pitchFamily="49" charset="0"/>
            </a:endParaRPr>
          </a:p>
        </p:txBody>
      </p:sp>
      <p:sp>
        <p:nvSpPr>
          <p:cNvPr id="277509" name="AutoShape 5"/>
          <p:cNvSpPr>
            <a:spLocks noChangeArrowheads="1"/>
          </p:cNvSpPr>
          <p:nvPr/>
        </p:nvSpPr>
        <p:spPr bwMode="auto">
          <a:xfrm rot="10908611">
            <a:off x="6307138" y="1468438"/>
            <a:ext cx="1447800" cy="808037"/>
          </a:xfrm>
          <a:prstGeom prst="curvedUpArrow">
            <a:avLst>
              <a:gd name="adj1" fmla="val 16557"/>
              <a:gd name="adj2" fmla="val 52392"/>
              <a:gd name="adj3" fmla="val 33333"/>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277510" name="Text Box 6"/>
          <p:cNvSpPr txBox="1">
            <a:spLocks noChangeArrowheads="1"/>
          </p:cNvSpPr>
          <p:nvPr/>
        </p:nvSpPr>
        <p:spPr bwMode="auto">
          <a:xfrm>
            <a:off x="5724525" y="2286000"/>
            <a:ext cx="2592388" cy="641350"/>
          </a:xfrm>
          <a:prstGeom prst="rect">
            <a:avLst/>
          </a:prstGeom>
          <a:noFill/>
          <a:ln w="9525">
            <a:noFill/>
            <a:miter lim="800000"/>
            <a:headEnd/>
            <a:tailEnd/>
          </a:ln>
          <a:effectLst/>
        </p:spPr>
        <p:txBody>
          <a:bodyPr>
            <a:spAutoFit/>
          </a:bodyPr>
          <a:lstStyle/>
          <a:p>
            <a:pPr>
              <a:spcBef>
                <a:spcPct val="50000"/>
              </a:spcBef>
            </a:pPr>
            <a:r>
              <a:rPr lang="en-US" altLang="zh-TW"/>
              <a:t>// </a:t>
            </a:r>
            <a:r>
              <a:rPr lang="en-US" altLang="zh-TW">
                <a:solidFill>
                  <a:srgbClr val="FF3300"/>
                </a:solidFill>
              </a:rPr>
              <a:t>str1</a:t>
            </a:r>
            <a:r>
              <a:rPr lang="en-US" altLang="zh-TW">
                <a:solidFill>
                  <a:srgbClr val="FF3300"/>
                </a:solidFill>
                <a:sym typeface="Wingdings" pitchFamily="2" charset="2"/>
              </a:rPr>
              <a:t>str2</a:t>
            </a:r>
            <a:endParaRPr lang="en-US" altLang="zh-TW">
              <a:solidFill>
                <a:srgbClr val="FF3300"/>
              </a:solidFill>
            </a:endParaRPr>
          </a:p>
        </p:txBody>
      </p:sp>
      <p:sp>
        <p:nvSpPr>
          <p:cNvPr id="277511"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77509"/>
                                        </p:tgtEl>
                                        <p:attrNameLst>
                                          <p:attrName>style.visibility</p:attrName>
                                        </p:attrNameLst>
                                      </p:cBhvr>
                                      <p:to>
                                        <p:strVal val="visible"/>
                                      </p:to>
                                    </p:set>
                                    <p:animEffect transition="in" filter="wipe(right)">
                                      <p:cBhvr>
                                        <p:cTn id="7" dur="500"/>
                                        <p:tgtEl>
                                          <p:spTgt spid="277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9" grpId="0" animBg="1"/>
    </p:bld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2"/>
          </p:nvPr>
        </p:nvSpPr>
        <p:spPr/>
        <p:txBody>
          <a:bodyPr/>
          <a:lstStyle/>
          <a:p>
            <a:fld id="{B2F9555D-2A92-4ACB-B99A-B30F755DEE69}" type="slidenum">
              <a:rPr lang="en-US" altLang="zh-TW"/>
              <a:pPr/>
              <a:t>197</a:t>
            </a:fld>
            <a:endParaRPr lang="en-US" altLang="zh-TW"/>
          </a:p>
        </p:txBody>
      </p:sp>
      <p:sp>
        <p:nvSpPr>
          <p:cNvPr id="278530" name="Rectangle 2"/>
          <p:cNvSpPr>
            <a:spLocks noGrp="1" noChangeArrowheads="1"/>
          </p:cNvSpPr>
          <p:nvPr>
            <p:ph type="title"/>
          </p:nvPr>
        </p:nvSpPr>
        <p:spPr>
          <a:xfrm>
            <a:off x="685800" y="76200"/>
            <a:ext cx="7620000" cy="1143000"/>
          </a:xfrm>
        </p:spPr>
        <p:txBody>
          <a:bodyPr/>
          <a:lstStyle/>
          <a:p>
            <a:r>
              <a:rPr lang="en-US" altLang="zh-TW" sz="3600"/>
              <a:t>Ch9_11</a:t>
            </a:r>
            <a:endParaRPr lang="en-US" altLang="zh-TW"/>
          </a:p>
        </p:txBody>
      </p:sp>
      <p:sp>
        <p:nvSpPr>
          <p:cNvPr id="278533" name="Text Box 5"/>
          <p:cNvSpPr txBox="1">
            <a:spLocks noChangeArrowheads="1"/>
          </p:cNvSpPr>
          <p:nvPr/>
        </p:nvSpPr>
        <p:spPr bwMode="auto">
          <a:xfrm>
            <a:off x="685800" y="2152650"/>
            <a:ext cx="5110163" cy="822325"/>
          </a:xfrm>
          <a:prstGeom prst="rect">
            <a:avLst/>
          </a:prstGeom>
          <a:noFill/>
          <a:ln w="9525">
            <a:noFill/>
            <a:miter lim="800000"/>
            <a:headEnd/>
            <a:tailEnd/>
          </a:ln>
          <a:effectLst/>
        </p:spPr>
        <p:txBody>
          <a:bodyPr>
            <a:spAutoFit/>
          </a:bodyPr>
          <a:lstStyle/>
          <a:p>
            <a:pPr marL="457200" indent="-457200">
              <a:lnSpc>
                <a:spcPct val="90000"/>
              </a:lnSpc>
              <a:spcBef>
                <a:spcPct val="20000"/>
              </a:spcBef>
            </a:pPr>
            <a:r>
              <a:rPr lang="en-US" altLang="zh-TW" sz="2400">
                <a:latin typeface="Courier New" pitchFamily="49" charset="0"/>
                <a:ea typeface="標楷體" pitchFamily="65" charset="-120"/>
              </a:rPr>
              <a:t>5	printf("</a:t>
            </a:r>
            <a:r>
              <a:rPr lang="zh-TW" altLang="en-US" sz="2400">
                <a:latin typeface="Courier New" pitchFamily="49" charset="0"/>
                <a:ea typeface="標楷體" pitchFamily="65" charset="-120"/>
              </a:rPr>
              <a:t>請輸入字串</a:t>
            </a:r>
            <a:r>
              <a:rPr lang="en-US" altLang="zh-TW" sz="2400">
                <a:latin typeface="Courier New" pitchFamily="49" charset="0"/>
                <a:ea typeface="標楷體" pitchFamily="65" charset="-120"/>
              </a:rPr>
              <a:t>2</a:t>
            </a:r>
            <a:r>
              <a:rPr lang="zh-TW" altLang="en-US" sz="2400">
                <a:latin typeface="Courier New" pitchFamily="49" charset="0"/>
                <a:ea typeface="標楷體" pitchFamily="65" charset="-120"/>
              </a:rPr>
              <a:t>： </a:t>
            </a:r>
            <a:r>
              <a:rPr lang="en-US" altLang="zh-TW" sz="2400">
                <a:latin typeface="Courier New" pitchFamily="49" charset="0"/>
                <a:ea typeface="標楷體" pitchFamily="65" charset="-120"/>
              </a:rPr>
              <a:t>");</a:t>
            </a:r>
            <a:endParaRPr lang="en-US" altLang="zh-TW" sz="2400">
              <a:latin typeface="Courier New" pitchFamily="49" charset="0"/>
            </a:endParaRPr>
          </a:p>
          <a:p>
            <a:pPr marL="457200" indent="-457200">
              <a:lnSpc>
                <a:spcPct val="90000"/>
              </a:lnSpc>
              <a:spcBef>
                <a:spcPct val="20000"/>
              </a:spcBef>
            </a:pPr>
            <a:r>
              <a:rPr lang="en-US" altLang="zh-TW" sz="2400">
                <a:latin typeface="Courier New" pitchFamily="49" charset="0"/>
                <a:ea typeface="標楷體" pitchFamily="65" charset="-120"/>
              </a:rPr>
              <a:t>6	</a:t>
            </a:r>
            <a:r>
              <a:rPr lang="en-US" altLang="zh-TW" sz="2400">
                <a:solidFill>
                  <a:srgbClr val="FF3300"/>
                </a:solidFill>
                <a:latin typeface="Courier New" pitchFamily="49" charset="0"/>
                <a:ea typeface="標楷體" pitchFamily="65" charset="-120"/>
              </a:rPr>
              <a:t>gets(str2)</a:t>
            </a:r>
            <a:r>
              <a:rPr lang="en-US" altLang="zh-TW" sz="2400">
                <a:latin typeface="Courier New" pitchFamily="49" charset="0"/>
                <a:ea typeface="標楷體" pitchFamily="65" charset="-120"/>
              </a:rPr>
              <a:t>;</a:t>
            </a:r>
          </a:p>
        </p:txBody>
      </p:sp>
      <p:sp>
        <p:nvSpPr>
          <p:cNvPr id="278534" name="Rectangle 6"/>
          <p:cNvSpPr>
            <a:spLocks noChangeArrowheads="1"/>
          </p:cNvSpPr>
          <p:nvPr/>
        </p:nvSpPr>
        <p:spPr bwMode="auto">
          <a:xfrm>
            <a:off x="3779838" y="2759075"/>
            <a:ext cx="4800600" cy="3810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zh-TW" altLang="en-US" sz="2400">
                <a:latin typeface="Courier New" pitchFamily="49" charset="0"/>
                <a:ea typeface="標楷體" pitchFamily="65" charset="-120"/>
              </a:rPr>
              <a:t>請輸入字串</a:t>
            </a:r>
            <a:r>
              <a:rPr lang="en-US" altLang="zh-TW" sz="2400">
                <a:latin typeface="Courier New" pitchFamily="49" charset="0"/>
                <a:ea typeface="標楷體" pitchFamily="65" charset="-120"/>
              </a:rPr>
              <a:t>2	</a:t>
            </a:r>
            <a:r>
              <a:rPr lang="zh-TW" altLang="en-US" sz="2400">
                <a:latin typeface="Courier New" pitchFamily="49" charset="0"/>
                <a:ea typeface="標楷體" pitchFamily="65" charset="-120"/>
              </a:rPr>
              <a:t>：</a:t>
            </a:r>
            <a:r>
              <a:rPr lang="en-US" altLang="zh-TW" sz="2400">
                <a:solidFill>
                  <a:srgbClr val="FF3300"/>
                </a:solidFill>
                <a:latin typeface="Courier New" pitchFamily="49" charset="0"/>
                <a:ea typeface="標楷體" pitchFamily="65" charset="-120"/>
              </a:rPr>
              <a:t>newstr</a:t>
            </a:r>
          </a:p>
        </p:txBody>
      </p:sp>
      <p:sp>
        <p:nvSpPr>
          <p:cNvPr id="278535" name="Rectangle 7"/>
          <p:cNvSpPr>
            <a:spLocks noChangeArrowheads="1"/>
          </p:cNvSpPr>
          <p:nvPr/>
        </p:nvSpPr>
        <p:spPr bwMode="auto">
          <a:xfrm>
            <a:off x="3779838" y="4178300"/>
            <a:ext cx="4800600" cy="3810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zh-TW" altLang="en-US" sz="2400">
                <a:latin typeface="Courier New" pitchFamily="49" charset="0"/>
                <a:ea typeface="標楷體" pitchFamily="65" charset="-120"/>
              </a:rPr>
              <a:t>複製前，字串</a:t>
            </a:r>
            <a:r>
              <a:rPr lang="en-US" altLang="zh-TW" sz="2400">
                <a:latin typeface="Courier New" pitchFamily="49" charset="0"/>
                <a:ea typeface="標楷體" pitchFamily="65" charset="-120"/>
              </a:rPr>
              <a:t>1</a:t>
            </a:r>
            <a:r>
              <a:rPr lang="zh-TW" altLang="en-US" sz="2400">
                <a:latin typeface="Courier New" pitchFamily="49" charset="0"/>
                <a:ea typeface="標楷體" pitchFamily="65" charset="-120"/>
              </a:rPr>
              <a:t>：</a:t>
            </a:r>
            <a:r>
              <a:rPr lang="en-US" altLang="zh-TW" sz="2400">
                <a:solidFill>
                  <a:srgbClr val="0000FF"/>
                </a:solidFill>
                <a:latin typeface="Courier New" pitchFamily="49" charset="0"/>
                <a:ea typeface="標楷體" pitchFamily="65" charset="-120"/>
              </a:rPr>
              <a:t>original</a:t>
            </a:r>
          </a:p>
        </p:txBody>
      </p:sp>
      <p:sp>
        <p:nvSpPr>
          <p:cNvPr id="278536" name="Rectangle 8"/>
          <p:cNvSpPr>
            <a:spLocks noChangeArrowheads="1"/>
          </p:cNvSpPr>
          <p:nvPr/>
        </p:nvSpPr>
        <p:spPr bwMode="auto">
          <a:xfrm>
            <a:off x="3779838" y="5856288"/>
            <a:ext cx="4800600" cy="3810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zh-TW" altLang="en-US" sz="2400">
                <a:latin typeface="Courier New" pitchFamily="49" charset="0"/>
                <a:ea typeface="標楷體" pitchFamily="65" charset="-120"/>
              </a:rPr>
              <a:t>複製後，字串</a:t>
            </a:r>
            <a:r>
              <a:rPr lang="en-US" altLang="zh-TW" sz="2400">
                <a:latin typeface="Courier New" pitchFamily="49" charset="0"/>
                <a:ea typeface="標楷體" pitchFamily="65" charset="-120"/>
              </a:rPr>
              <a:t>1</a:t>
            </a:r>
            <a:r>
              <a:rPr lang="zh-TW" altLang="en-US" sz="2400">
                <a:latin typeface="Courier New" pitchFamily="49" charset="0"/>
                <a:ea typeface="標楷體" pitchFamily="65" charset="-120"/>
              </a:rPr>
              <a:t>：</a:t>
            </a:r>
            <a:r>
              <a:rPr lang="en-US" altLang="zh-TW" sz="2400">
                <a:solidFill>
                  <a:srgbClr val="FF3300"/>
                </a:solidFill>
                <a:latin typeface="Courier New" pitchFamily="49" charset="0"/>
                <a:ea typeface="標楷體" pitchFamily="65" charset="-120"/>
              </a:rPr>
              <a:t>newstr</a:t>
            </a:r>
          </a:p>
        </p:txBody>
      </p:sp>
      <p:sp>
        <p:nvSpPr>
          <p:cNvPr id="278538" name="Text Box 10"/>
          <p:cNvSpPr txBox="1">
            <a:spLocks noChangeArrowheads="1"/>
          </p:cNvSpPr>
          <p:nvPr/>
        </p:nvSpPr>
        <p:spPr bwMode="auto">
          <a:xfrm>
            <a:off x="685800" y="3551238"/>
            <a:ext cx="7270750" cy="420687"/>
          </a:xfrm>
          <a:prstGeom prst="rect">
            <a:avLst/>
          </a:prstGeom>
          <a:noFill/>
          <a:ln w="9525">
            <a:noFill/>
            <a:miter lim="800000"/>
            <a:headEnd/>
            <a:tailEnd/>
          </a:ln>
          <a:effectLst/>
        </p:spPr>
        <p:txBody>
          <a:bodyPr>
            <a:spAutoFit/>
          </a:bodyPr>
          <a:lstStyle/>
          <a:p>
            <a:pPr marL="457200" indent="-457200">
              <a:lnSpc>
                <a:spcPct val="90000"/>
              </a:lnSpc>
              <a:spcBef>
                <a:spcPct val="20000"/>
              </a:spcBef>
            </a:pPr>
            <a:r>
              <a:rPr lang="en-US" altLang="zh-TW" sz="2400">
                <a:latin typeface="Courier New" pitchFamily="49" charset="0"/>
                <a:ea typeface="標楷體" pitchFamily="65" charset="-120"/>
              </a:rPr>
              <a:t>7	printf("</a:t>
            </a:r>
            <a:r>
              <a:rPr lang="zh-TW" altLang="en-US" sz="2400">
                <a:latin typeface="Courier New" pitchFamily="49" charset="0"/>
                <a:ea typeface="標楷體" pitchFamily="65" charset="-120"/>
              </a:rPr>
              <a:t>複製前，字串</a:t>
            </a:r>
            <a:r>
              <a:rPr lang="en-US" altLang="zh-TW" sz="2400">
                <a:latin typeface="Courier New" pitchFamily="49" charset="0"/>
                <a:ea typeface="標楷體" pitchFamily="65" charset="-120"/>
              </a:rPr>
              <a:t>1</a:t>
            </a:r>
            <a:r>
              <a:rPr lang="zh-TW" altLang="en-US" sz="2400">
                <a:latin typeface="Courier New" pitchFamily="49" charset="0"/>
                <a:ea typeface="標楷體" pitchFamily="65" charset="-120"/>
              </a:rPr>
              <a:t>為：</a:t>
            </a:r>
            <a:r>
              <a:rPr lang="en-US" altLang="zh-TW" sz="2400">
                <a:solidFill>
                  <a:srgbClr val="FF3300"/>
                </a:solidFill>
                <a:latin typeface="Courier New" pitchFamily="49" charset="0"/>
                <a:ea typeface="標楷體" pitchFamily="65" charset="-120"/>
              </a:rPr>
              <a:t>%s</a:t>
            </a:r>
            <a:r>
              <a:rPr lang="en-US" altLang="zh-TW" sz="2400">
                <a:latin typeface="Courier New" pitchFamily="49" charset="0"/>
                <a:ea typeface="標楷體" pitchFamily="65" charset="-120"/>
              </a:rPr>
              <a:t>\n", </a:t>
            </a:r>
            <a:r>
              <a:rPr lang="en-US" altLang="zh-TW" sz="2400">
                <a:solidFill>
                  <a:srgbClr val="FF3300"/>
                </a:solidFill>
                <a:latin typeface="Courier New" pitchFamily="49" charset="0"/>
                <a:ea typeface="標楷體" pitchFamily="65" charset="-120"/>
              </a:rPr>
              <a:t>str1</a:t>
            </a:r>
            <a:r>
              <a:rPr lang="en-US" altLang="zh-TW" sz="2400">
                <a:latin typeface="Courier New" pitchFamily="49" charset="0"/>
                <a:ea typeface="標楷體" pitchFamily="65" charset="-120"/>
              </a:rPr>
              <a:t>);</a:t>
            </a:r>
          </a:p>
        </p:txBody>
      </p:sp>
      <p:sp>
        <p:nvSpPr>
          <p:cNvPr id="278539" name="Text Box 11"/>
          <p:cNvSpPr txBox="1">
            <a:spLocks noChangeArrowheads="1"/>
          </p:cNvSpPr>
          <p:nvPr/>
        </p:nvSpPr>
        <p:spPr bwMode="auto">
          <a:xfrm>
            <a:off x="685800" y="4846638"/>
            <a:ext cx="7199313" cy="822325"/>
          </a:xfrm>
          <a:prstGeom prst="rect">
            <a:avLst/>
          </a:prstGeom>
          <a:noFill/>
          <a:ln w="9525">
            <a:noFill/>
            <a:miter lim="800000"/>
            <a:headEnd/>
            <a:tailEnd/>
          </a:ln>
          <a:effectLst/>
        </p:spPr>
        <p:txBody>
          <a:bodyPr>
            <a:spAutoFit/>
          </a:bodyPr>
          <a:lstStyle/>
          <a:p>
            <a:pPr marL="457200" indent="-457200">
              <a:lnSpc>
                <a:spcPct val="90000"/>
              </a:lnSpc>
              <a:spcBef>
                <a:spcPct val="20000"/>
              </a:spcBef>
            </a:pPr>
            <a:r>
              <a:rPr lang="en-US" altLang="zh-TW" sz="2400">
                <a:latin typeface="Courier New" pitchFamily="49" charset="0"/>
                <a:ea typeface="標楷體" pitchFamily="65" charset="-120"/>
              </a:rPr>
              <a:t>8	</a:t>
            </a:r>
            <a:r>
              <a:rPr lang="en-US" altLang="zh-TW" sz="2400">
                <a:solidFill>
                  <a:srgbClr val="FF3300"/>
                </a:solidFill>
                <a:latin typeface="Courier New" pitchFamily="49" charset="0"/>
                <a:ea typeface="標楷體" pitchFamily="65" charset="-120"/>
              </a:rPr>
              <a:t>strcpy(str1, str2);</a:t>
            </a:r>
            <a:endParaRPr lang="en-US" altLang="zh-TW" sz="2400">
              <a:latin typeface="Courier New" pitchFamily="49" charset="0"/>
            </a:endParaRPr>
          </a:p>
          <a:p>
            <a:pPr marL="457200" indent="-457200">
              <a:lnSpc>
                <a:spcPct val="90000"/>
              </a:lnSpc>
              <a:spcBef>
                <a:spcPct val="20000"/>
              </a:spcBef>
            </a:pPr>
            <a:r>
              <a:rPr lang="en-US" altLang="zh-TW" sz="2400">
                <a:latin typeface="Courier New" pitchFamily="49" charset="0"/>
                <a:ea typeface="標楷體" pitchFamily="65" charset="-120"/>
              </a:rPr>
              <a:t>9	printf("</a:t>
            </a:r>
            <a:r>
              <a:rPr lang="zh-TW" altLang="en-US" sz="2400">
                <a:latin typeface="Courier New" pitchFamily="49" charset="0"/>
                <a:ea typeface="標楷體" pitchFamily="65" charset="-120"/>
              </a:rPr>
              <a:t>複製後，字串</a:t>
            </a:r>
            <a:r>
              <a:rPr lang="en-US" altLang="zh-TW" sz="2400">
                <a:latin typeface="Courier New" pitchFamily="49" charset="0"/>
                <a:ea typeface="標楷體" pitchFamily="65" charset="-120"/>
              </a:rPr>
              <a:t>1</a:t>
            </a:r>
            <a:r>
              <a:rPr lang="zh-TW" altLang="en-US" sz="2400">
                <a:latin typeface="Courier New" pitchFamily="49" charset="0"/>
                <a:ea typeface="標楷體" pitchFamily="65" charset="-120"/>
              </a:rPr>
              <a:t>為：</a:t>
            </a:r>
            <a:r>
              <a:rPr lang="en-US" altLang="zh-TW" sz="2400">
                <a:solidFill>
                  <a:srgbClr val="FF3300"/>
                </a:solidFill>
                <a:latin typeface="Courier New" pitchFamily="49" charset="0"/>
                <a:ea typeface="標楷體" pitchFamily="65" charset="-120"/>
              </a:rPr>
              <a:t>%s</a:t>
            </a:r>
            <a:r>
              <a:rPr lang="en-US" altLang="zh-TW" sz="2400">
                <a:latin typeface="Courier New" pitchFamily="49" charset="0"/>
                <a:ea typeface="標楷體" pitchFamily="65" charset="-120"/>
              </a:rPr>
              <a:t>\n", </a:t>
            </a:r>
            <a:r>
              <a:rPr lang="en-US" altLang="zh-TW" sz="2400">
                <a:solidFill>
                  <a:srgbClr val="FF3300"/>
                </a:solidFill>
                <a:latin typeface="Courier New" pitchFamily="49" charset="0"/>
                <a:ea typeface="標楷體" pitchFamily="65" charset="-120"/>
              </a:rPr>
              <a:t>str1</a:t>
            </a:r>
            <a:r>
              <a:rPr lang="en-US" altLang="zh-TW" sz="2400">
                <a:latin typeface="Courier New" pitchFamily="49" charset="0"/>
                <a:ea typeface="標楷體" pitchFamily="65" charset="-120"/>
              </a:rPr>
              <a:t>);</a:t>
            </a:r>
          </a:p>
        </p:txBody>
      </p:sp>
      <p:sp>
        <p:nvSpPr>
          <p:cNvPr id="278540" name="Text Box 12"/>
          <p:cNvSpPr txBox="1">
            <a:spLocks noChangeArrowheads="1"/>
          </p:cNvSpPr>
          <p:nvPr/>
        </p:nvSpPr>
        <p:spPr bwMode="auto">
          <a:xfrm>
            <a:off x="684213" y="1093788"/>
            <a:ext cx="7488237" cy="822325"/>
          </a:xfrm>
          <a:prstGeom prst="rect">
            <a:avLst/>
          </a:prstGeom>
          <a:noFill/>
          <a:ln w="9525">
            <a:noFill/>
            <a:miter lim="800000"/>
            <a:headEnd/>
            <a:tailEnd/>
          </a:ln>
          <a:effectLst/>
        </p:spPr>
        <p:txBody>
          <a:bodyPr>
            <a:spAutoFit/>
          </a:bodyPr>
          <a:lstStyle/>
          <a:p>
            <a:pPr marL="457200" indent="-457200">
              <a:lnSpc>
                <a:spcPct val="90000"/>
              </a:lnSpc>
              <a:spcBef>
                <a:spcPct val="20000"/>
              </a:spcBef>
            </a:pPr>
            <a:r>
              <a:rPr lang="en-US" altLang="zh-TW" sz="2400" b="1">
                <a:ea typeface="標楷體" pitchFamily="65" charset="-120"/>
              </a:rPr>
              <a:t>ch9_11  </a:t>
            </a:r>
            <a:r>
              <a:rPr lang="zh-TW" altLang="en-US" sz="2400" b="1">
                <a:ea typeface="標楷體" pitchFamily="65" charset="-120"/>
              </a:rPr>
              <a:t>使用者輸入字串</a:t>
            </a:r>
            <a:r>
              <a:rPr lang="en-US" altLang="zh-TW" sz="2400" b="1">
                <a:ea typeface="標楷體" pitchFamily="65" charset="-120"/>
              </a:rPr>
              <a:t>2</a:t>
            </a:r>
            <a:r>
              <a:rPr lang="zh-TW" altLang="en-US" sz="2400" b="1">
                <a:ea typeface="標楷體" pitchFamily="65" charset="-120"/>
              </a:rPr>
              <a:t>，以字串</a:t>
            </a:r>
            <a:r>
              <a:rPr lang="en-US" altLang="zh-TW" sz="2400" b="1">
                <a:ea typeface="標楷體" pitchFamily="65" charset="-120"/>
              </a:rPr>
              <a:t>2</a:t>
            </a:r>
            <a:r>
              <a:rPr lang="zh-TW" altLang="en-US" sz="2400" b="1">
                <a:ea typeface="標楷體" pitchFamily="65" charset="-120"/>
              </a:rPr>
              <a:t>覆蓋字串</a:t>
            </a:r>
            <a:r>
              <a:rPr lang="en-US" altLang="zh-TW" sz="2400" b="1">
                <a:ea typeface="標楷體" pitchFamily="65" charset="-120"/>
              </a:rPr>
              <a:t>1</a:t>
            </a:r>
          </a:p>
          <a:p>
            <a:pPr marL="457200" indent="-457200">
              <a:lnSpc>
                <a:spcPct val="90000"/>
              </a:lnSpc>
              <a:spcBef>
                <a:spcPct val="20000"/>
              </a:spcBef>
            </a:pPr>
            <a:r>
              <a:rPr lang="en-US" altLang="zh-TW" sz="2400">
                <a:latin typeface="Courier New" pitchFamily="49" charset="0"/>
                <a:ea typeface="標楷體" pitchFamily="65" charset="-120"/>
              </a:rPr>
              <a:t>4	char </a:t>
            </a:r>
            <a:r>
              <a:rPr lang="en-US" altLang="zh-TW" sz="2400">
                <a:solidFill>
                  <a:srgbClr val="FF3300"/>
                </a:solidFill>
                <a:latin typeface="Courier New" pitchFamily="49" charset="0"/>
                <a:ea typeface="標楷體" pitchFamily="65" charset="-120"/>
              </a:rPr>
              <a:t>str1[30]</a:t>
            </a:r>
            <a:r>
              <a:rPr lang="en-US" altLang="zh-TW" sz="2400">
                <a:latin typeface="Courier New" pitchFamily="49" charset="0"/>
                <a:ea typeface="標楷體" pitchFamily="65" charset="-120"/>
              </a:rPr>
              <a:t> = "</a:t>
            </a:r>
            <a:r>
              <a:rPr lang="en-US" altLang="zh-TW" sz="2400">
                <a:solidFill>
                  <a:srgbClr val="0000FF"/>
                </a:solidFill>
                <a:latin typeface="Courier New" pitchFamily="49" charset="0"/>
                <a:ea typeface="標楷體" pitchFamily="65" charset="-120"/>
              </a:rPr>
              <a:t>original</a:t>
            </a:r>
            <a:r>
              <a:rPr lang="en-US" altLang="zh-TW" sz="2400">
                <a:latin typeface="Courier New" pitchFamily="49" charset="0"/>
                <a:ea typeface="標楷體" pitchFamily="65" charset="-120"/>
              </a:rPr>
              <a:t>", </a:t>
            </a:r>
            <a:r>
              <a:rPr lang="en-US" altLang="zh-TW" sz="2400">
                <a:solidFill>
                  <a:srgbClr val="FF3300"/>
                </a:solidFill>
                <a:latin typeface="Courier New" pitchFamily="49" charset="0"/>
                <a:ea typeface="標楷體" pitchFamily="65" charset="-120"/>
              </a:rPr>
              <a:t>str2[30]</a:t>
            </a:r>
            <a:r>
              <a:rPr lang="en-US" altLang="zh-TW" sz="2400">
                <a:latin typeface="Courier New" pitchFamily="49" charset="0"/>
                <a:ea typeface="標楷體" pitchFamily="65" charset="-120"/>
              </a:rPr>
              <a:t>;</a:t>
            </a:r>
          </a:p>
        </p:txBody>
      </p:sp>
      <p:sp>
        <p:nvSpPr>
          <p:cNvPr id="278541" name="Freeform 13"/>
          <p:cNvSpPr>
            <a:spLocks/>
          </p:cNvSpPr>
          <p:nvPr/>
        </p:nvSpPr>
        <p:spPr bwMode="auto">
          <a:xfrm>
            <a:off x="2771775" y="4581525"/>
            <a:ext cx="1379538" cy="287338"/>
          </a:xfrm>
          <a:custGeom>
            <a:avLst/>
            <a:gdLst/>
            <a:ahLst/>
            <a:cxnLst>
              <a:cxn ang="0">
                <a:pos x="1911" y="605"/>
              </a:cxn>
              <a:cxn ang="0">
                <a:pos x="1006" y="1"/>
              </a:cxn>
              <a:cxn ang="0">
                <a:pos x="0" y="614"/>
              </a:cxn>
            </a:cxnLst>
            <a:rect l="0" t="0" r="r" b="b"/>
            <a:pathLst>
              <a:path w="1911" h="614">
                <a:moveTo>
                  <a:pt x="1911" y="605"/>
                </a:moveTo>
                <a:cubicBezTo>
                  <a:pt x="1760" y="504"/>
                  <a:pt x="1324" y="0"/>
                  <a:pt x="1006" y="1"/>
                </a:cubicBezTo>
                <a:cubicBezTo>
                  <a:pt x="688" y="2"/>
                  <a:pt x="210" y="486"/>
                  <a:pt x="0" y="614"/>
                </a:cubicBezTo>
              </a:path>
            </a:pathLst>
          </a:custGeom>
          <a:noFill/>
          <a:ln w="57150" cap="flat" cmpd="sng">
            <a:solidFill>
              <a:srgbClr val="0000FF"/>
            </a:solidFill>
            <a:prstDash val="dash"/>
            <a:round/>
            <a:headEnd type="none" w="med" len="med"/>
            <a:tailEnd type="triangle" w="med" len="med"/>
          </a:ln>
          <a:effectLst/>
        </p:spPr>
        <p:txBody>
          <a:bodyPr wrap="none"/>
          <a:lstStyle/>
          <a:p>
            <a:endParaRPr lang="zh-TW" altLang="en-US"/>
          </a:p>
        </p:txBody>
      </p:sp>
      <p:sp>
        <p:nvSpPr>
          <p:cNvPr id="278542" name="AutoShape 14"/>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8533"/>
                                        </p:tgtEl>
                                        <p:attrNameLst>
                                          <p:attrName>style.visibility</p:attrName>
                                        </p:attrNameLst>
                                      </p:cBhvr>
                                      <p:to>
                                        <p:strVal val="visible"/>
                                      </p:to>
                                    </p:set>
                                    <p:anim calcmode="lin" valueType="num">
                                      <p:cBhvr>
                                        <p:cTn id="7" dur="500" fill="hold"/>
                                        <p:tgtEl>
                                          <p:spTgt spid="278533"/>
                                        </p:tgtEl>
                                        <p:attrNameLst>
                                          <p:attrName>ppt_w</p:attrName>
                                        </p:attrNameLst>
                                      </p:cBhvr>
                                      <p:tavLst>
                                        <p:tav tm="0">
                                          <p:val>
                                            <p:fltVal val="0"/>
                                          </p:val>
                                        </p:tav>
                                        <p:tav tm="100000">
                                          <p:val>
                                            <p:strVal val="#ppt_w"/>
                                          </p:val>
                                        </p:tav>
                                      </p:tavLst>
                                    </p:anim>
                                    <p:anim calcmode="lin" valueType="num">
                                      <p:cBhvr>
                                        <p:cTn id="8" dur="500" fill="hold"/>
                                        <p:tgtEl>
                                          <p:spTgt spid="27853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27853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278538"/>
                                        </p:tgtEl>
                                        <p:attrNameLst>
                                          <p:attrName>style.visibility</p:attrName>
                                        </p:attrNameLst>
                                      </p:cBhvr>
                                      <p:to>
                                        <p:strVal val="visible"/>
                                      </p:to>
                                    </p:set>
                                    <p:anim calcmode="lin" valueType="num">
                                      <p:cBhvr>
                                        <p:cTn id="16" dur="500" fill="hold"/>
                                        <p:tgtEl>
                                          <p:spTgt spid="278538"/>
                                        </p:tgtEl>
                                        <p:attrNameLst>
                                          <p:attrName>ppt_w</p:attrName>
                                        </p:attrNameLst>
                                      </p:cBhvr>
                                      <p:tavLst>
                                        <p:tav tm="0">
                                          <p:val>
                                            <p:fltVal val="0"/>
                                          </p:val>
                                        </p:tav>
                                        <p:tav tm="100000">
                                          <p:val>
                                            <p:strVal val="#ppt_w"/>
                                          </p:val>
                                        </p:tav>
                                      </p:tavLst>
                                    </p:anim>
                                    <p:anim calcmode="lin" valueType="num">
                                      <p:cBhvr>
                                        <p:cTn id="17" dur="500" fill="hold"/>
                                        <p:tgtEl>
                                          <p:spTgt spid="278538"/>
                                        </p:tgtEl>
                                        <p:attrNameLst>
                                          <p:attrName>ppt_h</p:attrName>
                                        </p:attrNameLst>
                                      </p:cBhvr>
                                      <p:tavLst>
                                        <p:tav tm="0">
                                          <p:val>
                                            <p:fltVal val="0"/>
                                          </p:val>
                                        </p:tav>
                                        <p:tav tm="100000">
                                          <p:val>
                                            <p:strVal val="#ppt_h"/>
                                          </p:val>
                                        </p:tav>
                                      </p:tavLst>
                                    </p:anim>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2785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78539"/>
                                        </p:tgtEl>
                                        <p:attrNameLst>
                                          <p:attrName>style.visibility</p:attrName>
                                        </p:attrNameLst>
                                      </p:cBhvr>
                                      <p:to>
                                        <p:strVal val="visible"/>
                                      </p:to>
                                    </p:set>
                                    <p:anim calcmode="lin" valueType="num">
                                      <p:cBhvr>
                                        <p:cTn id="25" dur="500" fill="hold"/>
                                        <p:tgtEl>
                                          <p:spTgt spid="278539"/>
                                        </p:tgtEl>
                                        <p:attrNameLst>
                                          <p:attrName>ppt_w</p:attrName>
                                        </p:attrNameLst>
                                      </p:cBhvr>
                                      <p:tavLst>
                                        <p:tav tm="0">
                                          <p:val>
                                            <p:fltVal val="0"/>
                                          </p:val>
                                        </p:tav>
                                        <p:tav tm="100000">
                                          <p:val>
                                            <p:strVal val="#ppt_w"/>
                                          </p:val>
                                        </p:tav>
                                      </p:tavLst>
                                    </p:anim>
                                    <p:anim calcmode="lin" valueType="num">
                                      <p:cBhvr>
                                        <p:cTn id="26" dur="500" fill="hold"/>
                                        <p:tgtEl>
                                          <p:spTgt spid="278539"/>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22" presetClass="entr" presetSubtype="2" fill="hold" grpId="0" nodeType="afterEffect">
                                  <p:stCondLst>
                                    <p:cond delay="0"/>
                                  </p:stCondLst>
                                  <p:childTnLst>
                                    <p:set>
                                      <p:cBhvr>
                                        <p:cTn id="29" dur="1" fill="hold">
                                          <p:stCondLst>
                                            <p:cond delay="0"/>
                                          </p:stCondLst>
                                        </p:cTn>
                                        <p:tgtEl>
                                          <p:spTgt spid="278541"/>
                                        </p:tgtEl>
                                        <p:attrNameLst>
                                          <p:attrName>style.visibility</p:attrName>
                                        </p:attrNameLst>
                                      </p:cBhvr>
                                      <p:to>
                                        <p:strVal val="visible"/>
                                      </p:to>
                                    </p:set>
                                    <p:animEffect transition="in" filter="wipe(right)">
                                      <p:cBhvr>
                                        <p:cTn id="30" dur="500"/>
                                        <p:tgtEl>
                                          <p:spTgt spid="278541"/>
                                        </p:tgtEl>
                                      </p:cBhvr>
                                    </p:animEffect>
                                  </p:childTnLst>
                                </p:cTn>
                              </p:par>
                            </p:childTnLst>
                          </p:cTn>
                        </p:par>
                        <p:par>
                          <p:cTn id="31" fill="hold">
                            <p:stCondLst>
                              <p:cond delay="1000"/>
                            </p:stCondLst>
                            <p:childTnLst>
                              <p:par>
                                <p:cTn id="32" presetID="1" presetClass="entr" presetSubtype="0" fill="hold" grpId="0" nodeType="afterEffect">
                                  <p:stCondLst>
                                    <p:cond delay="0"/>
                                  </p:stCondLst>
                                  <p:childTnLst>
                                    <p:set>
                                      <p:cBhvr>
                                        <p:cTn id="33" dur="1" fill="hold">
                                          <p:stCondLst>
                                            <p:cond delay="0"/>
                                          </p:stCondLst>
                                        </p:cTn>
                                        <p:tgtEl>
                                          <p:spTgt spid="278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3" grpId="0"/>
      <p:bldP spid="278534" grpId="0" animBg="1"/>
      <p:bldP spid="278535" grpId="0" animBg="1"/>
      <p:bldP spid="278536" grpId="0" animBg="1"/>
      <p:bldP spid="278538" grpId="0"/>
      <p:bldP spid="278539" grpId="0"/>
      <p:bldP spid="278541" grpId="0" animBg="1"/>
    </p:bld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0563B7B5-287F-48A0-B613-88059E73942F}" type="slidenum">
              <a:rPr lang="en-US" altLang="zh-TW"/>
              <a:pPr/>
              <a:t>198</a:t>
            </a:fld>
            <a:endParaRPr lang="en-US" altLang="zh-TW"/>
          </a:p>
        </p:txBody>
      </p:sp>
      <p:sp>
        <p:nvSpPr>
          <p:cNvPr id="280579" name="Rectangle 3"/>
          <p:cNvSpPr>
            <a:spLocks noGrp="1" noChangeArrowheads="1"/>
          </p:cNvSpPr>
          <p:nvPr>
            <p:ph type="body" idx="1"/>
          </p:nvPr>
        </p:nvSpPr>
        <p:spPr>
          <a:xfrm>
            <a:off x="685800" y="1844675"/>
            <a:ext cx="8134350" cy="4248150"/>
          </a:xfrm>
        </p:spPr>
        <p:txBody>
          <a:bodyPr/>
          <a:lstStyle/>
          <a:p>
            <a:r>
              <a:rPr lang="zh-TW" altLang="en-US">
                <a:latin typeface="Courier New" pitchFamily="49" charset="0"/>
              </a:rPr>
              <a:t>語法</a:t>
            </a:r>
            <a:endParaRPr lang="zh-TW" altLang="en-US">
              <a:latin typeface="Courier New" pitchFamily="49" charset="0"/>
              <a:ea typeface="新細明體" pitchFamily="18" charset="-120"/>
            </a:endParaRPr>
          </a:p>
          <a:p>
            <a:pPr lvl="1"/>
            <a:r>
              <a:rPr lang="en-US" altLang="zh-TW">
                <a:latin typeface="Courier New" pitchFamily="49" charset="0"/>
              </a:rPr>
              <a:t>strcat (str1, str2);</a:t>
            </a:r>
            <a:br>
              <a:rPr lang="en-US" altLang="zh-TW">
                <a:latin typeface="Courier New" pitchFamily="49" charset="0"/>
              </a:rPr>
            </a:br>
            <a:r>
              <a:rPr lang="en-US" altLang="zh-TW">
                <a:latin typeface="Courier New" pitchFamily="49" charset="0"/>
              </a:rPr>
              <a:t> 			</a:t>
            </a:r>
            <a:r>
              <a:rPr lang="en-US" altLang="zh-TW">
                <a:latin typeface="Courier New" pitchFamily="49" charset="0"/>
                <a:ea typeface="新細明體" pitchFamily="18" charset="-120"/>
              </a:rPr>
              <a:t>// </a:t>
            </a:r>
            <a:r>
              <a:rPr lang="en-US" altLang="zh-TW">
                <a:solidFill>
                  <a:srgbClr val="FF3300"/>
                </a:solidFill>
                <a:latin typeface="Courier New" pitchFamily="49" charset="0"/>
                <a:ea typeface="新細明體" pitchFamily="18" charset="-120"/>
              </a:rPr>
              <a:t>str1</a:t>
            </a:r>
            <a:r>
              <a:rPr lang="en-US" altLang="zh-TW">
                <a:solidFill>
                  <a:srgbClr val="FF3300"/>
                </a:solidFill>
                <a:latin typeface="Courier New" pitchFamily="49" charset="0"/>
                <a:ea typeface="新細明體" pitchFamily="18" charset="-120"/>
                <a:sym typeface="Wingdings" pitchFamily="2" charset="2"/>
              </a:rPr>
              <a:t>str1+str2</a:t>
            </a:r>
            <a:endParaRPr lang="en-US" altLang="zh-TW">
              <a:latin typeface="Courier New" pitchFamily="49" charset="0"/>
              <a:ea typeface="新細明體" pitchFamily="18" charset="-120"/>
            </a:endParaRPr>
          </a:p>
          <a:p>
            <a:r>
              <a:rPr lang="zh-TW" altLang="en-US">
                <a:latin typeface="Courier New" pitchFamily="49" charset="0"/>
              </a:rPr>
              <a:t>說明</a:t>
            </a:r>
            <a:endParaRPr lang="zh-TW" altLang="en-US">
              <a:latin typeface="Courier New" pitchFamily="49" charset="0"/>
              <a:ea typeface="新細明體" pitchFamily="18" charset="-120"/>
            </a:endParaRPr>
          </a:p>
          <a:p>
            <a:pPr lvl="1"/>
            <a:r>
              <a:rPr lang="zh-TW" altLang="en-US">
                <a:solidFill>
                  <a:srgbClr val="FF3300"/>
                </a:solidFill>
                <a:latin typeface="Courier New" pitchFamily="49" charset="0"/>
              </a:rPr>
              <a:t>合併 </a:t>
            </a:r>
            <a:r>
              <a:rPr lang="en-US" altLang="zh-TW">
                <a:latin typeface="Courier New" pitchFamily="49" charset="0"/>
              </a:rPr>
              <a:t>str1</a:t>
            </a:r>
            <a:r>
              <a:rPr lang="zh-TW" altLang="en-US">
                <a:latin typeface="Courier New" pitchFamily="49" charset="0"/>
              </a:rPr>
              <a:t>及</a:t>
            </a:r>
            <a:r>
              <a:rPr lang="en-US" altLang="zh-TW">
                <a:latin typeface="Courier New" pitchFamily="49" charset="0"/>
              </a:rPr>
              <a:t>str2</a:t>
            </a:r>
          </a:p>
          <a:p>
            <a:pPr lvl="1"/>
            <a:r>
              <a:rPr lang="en-US" altLang="zh-TW">
                <a:latin typeface="Courier New" pitchFamily="49" charset="0"/>
              </a:rPr>
              <a:t>str2</a:t>
            </a:r>
            <a:r>
              <a:rPr lang="zh-TW" altLang="en-US">
                <a:latin typeface="Courier New" pitchFamily="49" charset="0"/>
              </a:rPr>
              <a:t>將會覆蓋住</a:t>
            </a:r>
            <a:r>
              <a:rPr lang="en-US" altLang="zh-TW">
                <a:latin typeface="Courier New" pitchFamily="49" charset="0"/>
              </a:rPr>
              <a:t>str1</a:t>
            </a:r>
            <a:r>
              <a:rPr lang="zh-TW" altLang="en-US">
                <a:latin typeface="Courier New" pitchFamily="49" charset="0"/>
              </a:rPr>
              <a:t>字串的結束字元</a:t>
            </a:r>
            <a:r>
              <a:rPr lang="en-US" altLang="zh-TW">
                <a:latin typeface="Courier New" pitchFamily="49" charset="0"/>
              </a:rPr>
              <a:t>'\0'</a:t>
            </a:r>
            <a:r>
              <a:rPr lang="zh-TW" altLang="en-US">
                <a:latin typeface="Courier New" pitchFamily="49" charset="0"/>
              </a:rPr>
              <a:t>，且保留本身的結束字元</a:t>
            </a:r>
            <a:r>
              <a:rPr lang="en-US" altLang="zh-TW">
                <a:latin typeface="Courier New" pitchFamily="49" charset="0"/>
              </a:rPr>
              <a:t>'\0'</a:t>
            </a:r>
          </a:p>
        </p:txBody>
      </p:sp>
      <p:sp>
        <p:nvSpPr>
          <p:cNvPr id="280581" name="Rectangle 5"/>
          <p:cNvSpPr>
            <a:spLocks noGrp="1" noChangeArrowheads="1"/>
          </p:cNvSpPr>
          <p:nvPr>
            <p:ph type="title"/>
          </p:nvPr>
        </p:nvSpPr>
        <p:spPr/>
        <p:txBody>
          <a:bodyPr/>
          <a:lstStyle/>
          <a:p>
            <a:r>
              <a:rPr lang="en-US" altLang="zh-TW" sz="3600"/>
              <a:t>9-3-4 strcat()</a:t>
            </a:r>
            <a:r>
              <a:rPr lang="zh-TW" altLang="en-US" sz="3600">
                <a:latin typeface="標楷體" pitchFamily="65" charset="-120"/>
              </a:rPr>
              <a:t>函數</a:t>
            </a:r>
          </a:p>
        </p:txBody>
      </p:sp>
      <p:sp>
        <p:nvSpPr>
          <p:cNvPr id="280584" name="AutoShape 8"/>
          <p:cNvSpPr>
            <a:spLocks/>
          </p:cNvSpPr>
          <p:nvPr/>
        </p:nvSpPr>
        <p:spPr bwMode="auto">
          <a:xfrm>
            <a:off x="5638800" y="1116013"/>
            <a:ext cx="1219200" cy="944562"/>
          </a:xfrm>
          <a:prstGeom prst="borderCallout1">
            <a:avLst>
              <a:gd name="adj1" fmla="val 12102"/>
              <a:gd name="adj2" fmla="val 106250"/>
              <a:gd name="adj3" fmla="val 181009"/>
              <a:gd name="adj4" fmla="val 158986"/>
            </a:avLst>
          </a:prstGeom>
          <a:noFill/>
          <a:ln w="9525">
            <a:solidFill>
              <a:schemeClr val="tx1"/>
            </a:solidFill>
            <a:miter lim="800000"/>
            <a:headEnd/>
            <a:tailEnd/>
          </a:ln>
          <a:effectLst/>
        </p:spPr>
        <p:txBody>
          <a:bodyPr/>
          <a:lstStyle/>
          <a:p>
            <a:pPr algn="ctr"/>
            <a:r>
              <a:rPr lang="en-US" altLang="zh-TW" sz="2400">
                <a:latin typeface="Courier New" pitchFamily="49" charset="0"/>
              </a:rPr>
              <a:t>str2</a:t>
            </a:r>
            <a:r>
              <a:rPr lang="zh-TW" altLang="en-US" sz="2400">
                <a:latin typeface="Courier New" pitchFamily="49" charset="0"/>
              </a:rPr>
              <a:t>不變</a:t>
            </a:r>
          </a:p>
        </p:txBody>
      </p:sp>
      <p:sp>
        <p:nvSpPr>
          <p:cNvPr id="280585"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80584"/>
                                        </p:tgtEl>
                                        <p:attrNameLst>
                                          <p:attrName>style.visibility</p:attrName>
                                        </p:attrNameLst>
                                      </p:cBhvr>
                                      <p:to>
                                        <p:strVal val="visible"/>
                                      </p:to>
                                    </p:set>
                                    <p:animEffect transition="in" filter="fade">
                                      <p:cBhvr>
                                        <p:cTn id="7" dur="1000"/>
                                        <p:tgtEl>
                                          <p:spTgt spid="280584"/>
                                        </p:tgtEl>
                                      </p:cBhvr>
                                    </p:animEffect>
                                    <p:anim calcmode="lin" valueType="num">
                                      <p:cBhvr>
                                        <p:cTn id="8" dur="1000" fill="hold"/>
                                        <p:tgtEl>
                                          <p:spTgt spid="280584"/>
                                        </p:tgtEl>
                                        <p:attrNameLst>
                                          <p:attrName>style.rotation</p:attrName>
                                        </p:attrNameLst>
                                      </p:cBhvr>
                                      <p:tavLst>
                                        <p:tav tm="0">
                                          <p:val>
                                            <p:fltVal val="720"/>
                                          </p:val>
                                        </p:tav>
                                        <p:tav tm="100000">
                                          <p:val>
                                            <p:fltVal val="0"/>
                                          </p:val>
                                        </p:tav>
                                      </p:tavLst>
                                    </p:anim>
                                    <p:anim calcmode="lin" valueType="num">
                                      <p:cBhvr>
                                        <p:cTn id="9" dur="1000" fill="hold"/>
                                        <p:tgtEl>
                                          <p:spTgt spid="280584"/>
                                        </p:tgtEl>
                                        <p:attrNameLst>
                                          <p:attrName>ppt_h</p:attrName>
                                        </p:attrNameLst>
                                      </p:cBhvr>
                                      <p:tavLst>
                                        <p:tav tm="0">
                                          <p:val>
                                            <p:fltVal val="0"/>
                                          </p:val>
                                        </p:tav>
                                        <p:tav tm="100000">
                                          <p:val>
                                            <p:strVal val="#ppt_h"/>
                                          </p:val>
                                        </p:tav>
                                      </p:tavLst>
                                    </p:anim>
                                    <p:anim calcmode="lin" valueType="num">
                                      <p:cBhvr>
                                        <p:cTn id="10" dur="1000" fill="hold"/>
                                        <p:tgtEl>
                                          <p:spTgt spid="28058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84" grpId="0" animBg="1"/>
    </p:bld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5EE6488E-15B7-423E-8B43-13862241C0F7}" type="slidenum">
              <a:rPr lang="en-US" altLang="zh-TW"/>
              <a:pPr/>
              <a:t>199</a:t>
            </a:fld>
            <a:endParaRPr lang="en-US" altLang="zh-TW"/>
          </a:p>
        </p:txBody>
      </p:sp>
      <p:sp>
        <p:nvSpPr>
          <p:cNvPr id="281602" name="Rectangle 2"/>
          <p:cNvSpPr>
            <a:spLocks noGrp="1" noChangeArrowheads="1"/>
          </p:cNvSpPr>
          <p:nvPr>
            <p:ph type="title"/>
          </p:nvPr>
        </p:nvSpPr>
        <p:spPr>
          <a:xfrm>
            <a:off x="685800" y="304800"/>
            <a:ext cx="7620000" cy="1143000"/>
          </a:xfrm>
        </p:spPr>
        <p:txBody>
          <a:bodyPr/>
          <a:lstStyle/>
          <a:p>
            <a:r>
              <a:rPr lang="en-US" altLang="zh-TW" sz="3600"/>
              <a:t>Ch9_12</a:t>
            </a:r>
            <a:endParaRPr lang="en-US" altLang="zh-TW"/>
          </a:p>
        </p:txBody>
      </p:sp>
      <p:sp>
        <p:nvSpPr>
          <p:cNvPr id="281605" name="Text Box 5"/>
          <p:cNvSpPr txBox="1">
            <a:spLocks noChangeArrowheads="1"/>
          </p:cNvSpPr>
          <p:nvPr/>
        </p:nvSpPr>
        <p:spPr bwMode="auto">
          <a:xfrm>
            <a:off x="755650" y="1628775"/>
            <a:ext cx="7550150" cy="2647950"/>
          </a:xfrm>
          <a:prstGeom prst="rect">
            <a:avLst/>
          </a:prstGeom>
          <a:noFill/>
          <a:ln w="9525">
            <a:noFill/>
            <a:miter lim="800000"/>
            <a:headEnd/>
            <a:tailEnd/>
          </a:ln>
          <a:effectLst/>
        </p:spPr>
        <p:txBody>
          <a:bodyPr>
            <a:spAutoFit/>
          </a:bodyPr>
          <a:lstStyle/>
          <a:p>
            <a:pPr>
              <a:spcBef>
                <a:spcPct val="20000"/>
              </a:spcBef>
            </a:pPr>
            <a:r>
              <a:rPr lang="en-US" altLang="zh-TW" sz="2400" b="1">
                <a:ea typeface="標楷體" pitchFamily="65" charset="-120"/>
              </a:rPr>
              <a:t>ch9_12  </a:t>
            </a:r>
            <a:r>
              <a:rPr lang="zh-TW" altLang="en-US" sz="2400" b="1">
                <a:latin typeface="標楷體" pitchFamily="65" charset="-120"/>
                <a:ea typeface="標楷體" pitchFamily="65" charset="-120"/>
              </a:rPr>
              <a:t>使用</a:t>
            </a:r>
            <a:r>
              <a:rPr lang="en-US" altLang="zh-TW" sz="2400" b="1">
                <a:ea typeface="標楷體" pitchFamily="65" charset="-120"/>
              </a:rPr>
              <a:t>strcat()</a:t>
            </a:r>
            <a:r>
              <a:rPr lang="zh-TW" altLang="en-US" sz="2400" b="1">
                <a:latin typeface="標楷體" pitchFamily="65" charset="-120"/>
                <a:ea typeface="標楷體" pitchFamily="65" charset="-120"/>
              </a:rPr>
              <a:t>函數，將兩個字串合併</a:t>
            </a:r>
          </a:p>
          <a:p>
            <a:pPr>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2  </a:t>
            </a:r>
            <a:r>
              <a:rPr lang="en-US" altLang="zh-TW" sz="2400">
                <a:solidFill>
                  <a:srgbClr val="0000FF"/>
                </a:solidFill>
                <a:latin typeface="Courier New" pitchFamily="49" charset="0"/>
                <a:ea typeface="標楷體" pitchFamily="65" charset="-120"/>
              </a:rPr>
              <a:t>#include&lt;string.h&gt;</a:t>
            </a:r>
            <a:endParaRPr lang="en-US" altLang="zh-TW" sz="2400">
              <a:solidFill>
                <a:srgbClr val="0000FF"/>
              </a:solidFill>
              <a:latin typeface="Courier New" pitchFamily="49" charset="0"/>
            </a:endParaRPr>
          </a:p>
          <a:p>
            <a:pPr>
              <a:spcBef>
                <a:spcPct val="20000"/>
              </a:spcBef>
            </a:pPr>
            <a:r>
              <a:rPr lang="en-US" altLang="zh-TW" sz="2400">
                <a:latin typeface="Courier New" pitchFamily="49" charset="0"/>
                <a:ea typeface="標楷體" pitchFamily="65" charset="-120"/>
              </a:rPr>
              <a:t>3  main(){</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4    char </a:t>
            </a:r>
            <a:r>
              <a:rPr lang="en-US" altLang="zh-TW" sz="2400">
                <a:solidFill>
                  <a:srgbClr val="FF3300"/>
                </a:solidFill>
                <a:latin typeface="Courier New" pitchFamily="49" charset="0"/>
                <a:ea typeface="標楷體" pitchFamily="65" charset="-120"/>
              </a:rPr>
              <a:t>str1</a:t>
            </a:r>
            <a:r>
              <a:rPr lang="en-US" altLang="zh-TW" sz="2400">
                <a:latin typeface="Courier New" pitchFamily="49" charset="0"/>
                <a:ea typeface="標楷體" pitchFamily="65" charset="-120"/>
              </a:rPr>
              <a:t>[20]=</a:t>
            </a:r>
            <a:r>
              <a:rPr lang="en-US" altLang="zh-TW" sz="2400">
                <a:solidFill>
                  <a:srgbClr val="FF3300"/>
                </a:solidFill>
                <a:latin typeface="Courier New" pitchFamily="49" charset="0"/>
                <a:ea typeface="標楷體" pitchFamily="65" charset="-120"/>
              </a:rPr>
              <a:t>"Open "</a:t>
            </a:r>
            <a:r>
              <a:rPr lang="en-US" altLang="zh-TW" sz="2400">
                <a:latin typeface="Courier New" pitchFamily="49" charset="0"/>
                <a:ea typeface="標楷體" pitchFamily="65" charset="-120"/>
              </a:rPr>
              <a: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5    char </a:t>
            </a:r>
            <a:r>
              <a:rPr lang="en-US" altLang="zh-TW" sz="2400">
                <a:solidFill>
                  <a:srgbClr val="FF3300"/>
                </a:solidFill>
                <a:latin typeface="Courier New" pitchFamily="49" charset="0"/>
                <a:ea typeface="標楷體" pitchFamily="65" charset="-120"/>
              </a:rPr>
              <a:t>str2</a:t>
            </a:r>
            <a:r>
              <a:rPr lang="en-US" altLang="zh-TW" sz="2400">
                <a:latin typeface="Courier New" pitchFamily="49" charset="0"/>
                <a:ea typeface="標楷體" pitchFamily="65" charset="-120"/>
              </a:rPr>
              <a:t>[20]=</a:t>
            </a:r>
            <a:r>
              <a:rPr lang="en-US" altLang="zh-TW" sz="2400">
                <a:solidFill>
                  <a:srgbClr val="FF3300"/>
                </a:solidFill>
                <a:latin typeface="Courier New" pitchFamily="49" charset="0"/>
                <a:ea typeface="標楷體" pitchFamily="65" charset="-120"/>
              </a:rPr>
              <a:t>"University"</a:t>
            </a:r>
            <a:r>
              <a:rPr lang="en-US" altLang="zh-TW" sz="2400">
                <a:latin typeface="Courier New" pitchFamily="49" charset="0"/>
                <a:ea typeface="標楷體" pitchFamily="65" charset="-120"/>
              </a:rPr>
              <a:t>;</a:t>
            </a:r>
            <a:endParaRPr lang="en-US" altLang="zh-TW" sz="2400">
              <a:latin typeface="Courier New" pitchFamily="49" charset="0"/>
            </a:endParaRPr>
          </a:p>
        </p:txBody>
      </p:sp>
      <p:sp>
        <p:nvSpPr>
          <p:cNvPr id="281606" name="Rectangle 6"/>
          <p:cNvSpPr>
            <a:spLocks noChangeArrowheads="1"/>
          </p:cNvSpPr>
          <p:nvPr/>
        </p:nvSpPr>
        <p:spPr bwMode="auto">
          <a:xfrm>
            <a:off x="3131840" y="476672"/>
            <a:ext cx="5040313" cy="10795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zh-TW" altLang="en-US" sz="2200">
                <a:latin typeface="Courier New" pitchFamily="49" charset="0"/>
                <a:ea typeface="標楷體" pitchFamily="65" charset="-120"/>
              </a:rPr>
              <a:t>合併前 </a:t>
            </a:r>
            <a:r>
              <a:rPr lang="en-US" altLang="zh-TW" sz="2200">
                <a:latin typeface="Courier New" pitchFamily="49" charset="0"/>
                <a:ea typeface="標楷體" pitchFamily="65" charset="-120"/>
              </a:rPr>
              <a:t>str1= </a:t>
            </a:r>
            <a:r>
              <a:rPr lang="en-US" altLang="zh-TW" sz="2200">
                <a:solidFill>
                  <a:srgbClr val="FF3300"/>
                </a:solidFill>
                <a:latin typeface="Courier New" pitchFamily="49" charset="0"/>
                <a:ea typeface="標楷體" pitchFamily="65" charset="-120"/>
              </a:rPr>
              <a:t>Open</a:t>
            </a:r>
            <a:endParaRPr lang="en-US" altLang="zh-TW" sz="2200">
              <a:solidFill>
                <a:srgbClr val="FF3300"/>
              </a:solidFill>
              <a:latin typeface="Courier New" pitchFamily="49" charset="0"/>
            </a:endParaRPr>
          </a:p>
          <a:p>
            <a:pPr>
              <a:spcBef>
                <a:spcPct val="20000"/>
              </a:spcBef>
            </a:pPr>
            <a:r>
              <a:rPr lang="zh-TW" altLang="en-US" sz="2200">
                <a:latin typeface="Courier New" pitchFamily="49" charset="0"/>
                <a:ea typeface="標楷體" pitchFamily="65" charset="-120"/>
              </a:rPr>
              <a:t>合併後 </a:t>
            </a:r>
            <a:r>
              <a:rPr lang="en-US" altLang="zh-TW" sz="2200">
                <a:latin typeface="Courier New" pitchFamily="49" charset="0"/>
                <a:ea typeface="標楷體" pitchFamily="65" charset="-120"/>
              </a:rPr>
              <a:t>str1= </a:t>
            </a:r>
            <a:r>
              <a:rPr lang="en-US" altLang="zh-TW" sz="2200">
                <a:solidFill>
                  <a:srgbClr val="FF3300"/>
                </a:solidFill>
                <a:latin typeface="Courier New" pitchFamily="49" charset="0"/>
                <a:ea typeface="標楷體" pitchFamily="65" charset="-120"/>
              </a:rPr>
              <a:t>Open University</a:t>
            </a:r>
          </a:p>
        </p:txBody>
      </p:sp>
      <p:sp>
        <p:nvSpPr>
          <p:cNvPr id="281607" name="Text Box 7"/>
          <p:cNvSpPr txBox="1">
            <a:spLocks noChangeArrowheads="1"/>
          </p:cNvSpPr>
          <p:nvPr/>
        </p:nvSpPr>
        <p:spPr bwMode="auto">
          <a:xfrm>
            <a:off x="755650" y="4465638"/>
            <a:ext cx="7550150" cy="1771650"/>
          </a:xfrm>
          <a:prstGeom prst="rect">
            <a:avLst/>
          </a:prstGeom>
          <a:noFill/>
          <a:ln w="9525">
            <a:noFill/>
            <a:miter lim="800000"/>
            <a:headEnd/>
            <a:tailEnd/>
          </a:ln>
          <a:effectLst/>
        </p:spPr>
        <p:txBody>
          <a:bodyPr>
            <a:spAutoFit/>
          </a:bodyPr>
          <a:lstStyle/>
          <a:p>
            <a:pPr>
              <a:spcBef>
                <a:spcPct val="20000"/>
              </a:spcBef>
            </a:pPr>
            <a:r>
              <a:rPr lang="en-US" altLang="zh-TW" sz="2400">
                <a:latin typeface="Courier New" pitchFamily="49" charset="0"/>
                <a:ea typeface="標楷體" pitchFamily="65" charset="-120"/>
              </a:rPr>
              <a:t>6    printf("</a:t>
            </a:r>
            <a:r>
              <a:rPr lang="zh-TW" altLang="en-US" sz="2400">
                <a:latin typeface="Courier New" pitchFamily="49" charset="0"/>
                <a:ea typeface="標楷體" pitchFamily="65" charset="-120"/>
              </a:rPr>
              <a:t>合併前</a:t>
            </a:r>
            <a:r>
              <a:rPr lang="en-US" altLang="zh-TW" sz="2400">
                <a:latin typeface="Courier New" pitchFamily="49" charset="0"/>
                <a:ea typeface="標楷體" pitchFamily="65" charset="-120"/>
              </a:rPr>
              <a:t>str1=</a:t>
            </a:r>
            <a:r>
              <a:rPr lang="en-US" altLang="zh-TW" sz="2400">
                <a:solidFill>
                  <a:srgbClr val="FF3300"/>
                </a:solidFill>
                <a:latin typeface="Courier New" pitchFamily="49" charset="0"/>
                <a:ea typeface="標楷體" pitchFamily="65" charset="-120"/>
              </a:rPr>
              <a:t>%s</a:t>
            </a:r>
            <a:r>
              <a:rPr lang="en-US" altLang="zh-TW" sz="2400">
                <a:latin typeface="Courier New" pitchFamily="49" charset="0"/>
                <a:ea typeface="標楷體" pitchFamily="65" charset="-120"/>
              </a:rPr>
              <a:t>\n", </a:t>
            </a:r>
            <a:r>
              <a:rPr lang="en-US" altLang="zh-TW" sz="2400">
                <a:solidFill>
                  <a:srgbClr val="FF3300"/>
                </a:solidFill>
                <a:latin typeface="Courier New" pitchFamily="49" charset="0"/>
                <a:ea typeface="標楷體" pitchFamily="65" charset="-120"/>
              </a:rPr>
              <a:t>str1</a:t>
            </a:r>
            <a:r>
              <a:rPr lang="en-US" altLang="zh-TW" sz="2400">
                <a:latin typeface="Courier New" pitchFamily="49" charset="0"/>
                <a:ea typeface="標楷體" pitchFamily="65" charset="-120"/>
              </a:rPr>
              <a: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7    </a:t>
            </a:r>
            <a:r>
              <a:rPr lang="en-US" altLang="zh-TW" sz="2400" u="sng">
                <a:solidFill>
                  <a:srgbClr val="FF3300"/>
                </a:solidFill>
                <a:latin typeface="Courier New" pitchFamily="49" charset="0"/>
                <a:ea typeface="標楷體" pitchFamily="65" charset="-120"/>
              </a:rPr>
              <a:t>strcat (str1, str2);</a:t>
            </a:r>
            <a:endParaRPr lang="en-US" altLang="zh-TW" sz="2400" u="sng">
              <a:solidFill>
                <a:srgbClr val="FF3300"/>
              </a:solidFill>
              <a:latin typeface="Courier New" pitchFamily="49" charset="0"/>
            </a:endParaRPr>
          </a:p>
          <a:p>
            <a:pPr>
              <a:spcBef>
                <a:spcPct val="20000"/>
              </a:spcBef>
            </a:pPr>
            <a:r>
              <a:rPr lang="en-US" altLang="zh-TW" sz="2400">
                <a:latin typeface="Courier New" pitchFamily="49" charset="0"/>
                <a:ea typeface="標楷體" pitchFamily="65" charset="-120"/>
              </a:rPr>
              <a:t>8    printf("</a:t>
            </a:r>
            <a:r>
              <a:rPr lang="zh-TW" altLang="en-US" sz="2400">
                <a:latin typeface="Courier New" pitchFamily="49" charset="0"/>
                <a:ea typeface="標楷體" pitchFamily="65" charset="-120"/>
              </a:rPr>
              <a:t>合併後</a:t>
            </a:r>
            <a:r>
              <a:rPr lang="en-US" altLang="zh-TW" sz="2400">
                <a:latin typeface="Courier New" pitchFamily="49" charset="0"/>
                <a:ea typeface="標楷體" pitchFamily="65" charset="-120"/>
              </a:rPr>
              <a:t>str1=</a:t>
            </a:r>
            <a:r>
              <a:rPr lang="en-US" altLang="zh-TW" sz="2400">
                <a:solidFill>
                  <a:srgbClr val="FF3300"/>
                </a:solidFill>
                <a:latin typeface="Courier New" pitchFamily="49" charset="0"/>
                <a:ea typeface="標楷體" pitchFamily="65" charset="-120"/>
              </a:rPr>
              <a:t>%s</a:t>
            </a:r>
            <a:r>
              <a:rPr lang="en-US" altLang="zh-TW" sz="2400">
                <a:latin typeface="Courier New" pitchFamily="49" charset="0"/>
                <a:ea typeface="標楷體" pitchFamily="65" charset="-120"/>
              </a:rPr>
              <a:t>\n”, </a:t>
            </a:r>
            <a:r>
              <a:rPr lang="en-US" altLang="zh-TW" sz="2400">
                <a:solidFill>
                  <a:srgbClr val="FF3300"/>
                </a:solidFill>
                <a:latin typeface="Courier New" pitchFamily="49" charset="0"/>
                <a:ea typeface="標楷體" pitchFamily="65" charset="-120"/>
              </a:rPr>
              <a:t>str1</a:t>
            </a:r>
            <a:r>
              <a:rPr lang="en-US" altLang="zh-TW" sz="2400">
                <a:latin typeface="Courier New" pitchFamily="49" charset="0"/>
                <a:ea typeface="標楷體" pitchFamily="65" charset="-120"/>
              </a:rPr>
              <a: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9 } </a:t>
            </a:r>
          </a:p>
        </p:txBody>
      </p:sp>
      <p:sp>
        <p:nvSpPr>
          <p:cNvPr id="281608"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1607"/>
                                        </p:tgtEl>
                                        <p:attrNameLst>
                                          <p:attrName>style.visibility</p:attrName>
                                        </p:attrNameLst>
                                      </p:cBhvr>
                                      <p:to>
                                        <p:strVal val="visible"/>
                                      </p:to>
                                    </p:set>
                                    <p:anim calcmode="lin" valueType="num">
                                      <p:cBhvr>
                                        <p:cTn id="7" dur="500" fill="hold"/>
                                        <p:tgtEl>
                                          <p:spTgt spid="281607"/>
                                        </p:tgtEl>
                                        <p:attrNameLst>
                                          <p:attrName>ppt_w</p:attrName>
                                        </p:attrNameLst>
                                      </p:cBhvr>
                                      <p:tavLst>
                                        <p:tav tm="0">
                                          <p:val>
                                            <p:fltVal val="0"/>
                                          </p:val>
                                        </p:tav>
                                        <p:tav tm="100000">
                                          <p:val>
                                            <p:strVal val="#ppt_w"/>
                                          </p:val>
                                        </p:tav>
                                      </p:tavLst>
                                    </p:anim>
                                    <p:anim calcmode="lin" valueType="num">
                                      <p:cBhvr>
                                        <p:cTn id="8" dur="500" fill="hold"/>
                                        <p:tgtEl>
                                          <p:spTgt spid="28160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81606"/>
                                        </p:tgtEl>
                                        <p:attrNameLst>
                                          <p:attrName>style.visibility</p:attrName>
                                        </p:attrNameLst>
                                      </p:cBhvr>
                                      <p:to>
                                        <p:strVal val="visible"/>
                                      </p:to>
                                    </p:set>
                                    <p:anim calcmode="lin" valueType="num">
                                      <p:cBhvr>
                                        <p:cTn id="13" dur="500" fill="hold"/>
                                        <p:tgtEl>
                                          <p:spTgt spid="281606"/>
                                        </p:tgtEl>
                                        <p:attrNameLst>
                                          <p:attrName>ppt_w</p:attrName>
                                        </p:attrNameLst>
                                      </p:cBhvr>
                                      <p:tavLst>
                                        <p:tav tm="0">
                                          <p:val>
                                            <p:fltVal val="0"/>
                                          </p:val>
                                        </p:tav>
                                        <p:tav tm="100000">
                                          <p:val>
                                            <p:strVal val="#ppt_w"/>
                                          </p:val>
                                        </p:tav>
                                      </p:tavLst>
                                    </p:anim>
                                    <p:anim calcmode="lin" valueType="num">
                                      <p:cBhvr>
                                        <p:cTn id="14" dur="500" fill="hold"/>
                                        <p:tgtEl>
                                          <p:spTgt spid="2816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animBg="1"/>
      <p:bldP spid="2816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885AEA2D-8A6B-4262-A5CB-3B96E4C0F9C7}" type="slidenum">
              <a:rPr lang="en-US" altLang="zh-TW"/>
              <a:pPr/>
              <a:t>2</a:t>
            </a:fld>
            <a:endParaRPr lang="en-US" altLang="zh-TW"/>
          </a:p>
        </p:txBody>
      </p:sp>
      <p:sp>
        <p:nvSpPr>
          <p:cNvPr id="8198" name="Rectangle 6"/>
          <p:cNvSpPr>
            <a:spLocks noGrp="1" noChangeArrowheads="1"/>
          </p:cNvSpPr>
          <p:nvPr>
            <p:ph type="title"/>
          </p:nvPr>
        </p:nvSpPr>
        <p:spPr/>
        <p:txBody>
          <a:bodyPr/>
          <a:lstStyle/>
          <a:p>
            <a:r>
              <a:rPr lang="zh-TW" altLang="en-US"/>
              <a:t>第一章 </a:t>
            </a:r>
            <a:r>
              <a:rPr lang="en-US" altLang="zh-TW"/>
              <a:t>C</a:t>
            </a:r>
            <a:r>
              <a:rPr lang="zh-TW" altLang="en-US"/>
              <a:t>語言簡介</a:t>
            </a:r>
          </a:p>
        </p:txBody>
      </p:sp>
      <p:sp>
        <p:nvSpPr>
          <p:cNvPr id="8199" name="Rectangle 7"/>
          <p:cNvSpPr>
            <a:spLocks noGrp="1" noChangeArrowheads="1"/>
          </p:cNvSpPr>
          <p:nvPr>
            <p:ph type="body" idx="1"/>
          </p:nvPr>
        </p:nvSpPr>
        <p:spPr>
          <a:xfrm>
            <a:off x="684213" y="1828800"/>
            <a:ext cx="8002587" cy="4248150"/>
          </a:xfrm>
        </p:spPr>
        <p:txBody>
          <a:bodyPr/>
          <a:lstStyle/>
          <a:p>
            <a:r>
              <a:rPr lang="en-US" altLang="zh-TW"/>
              <a:t>1-1 C</a:t>
            </a:r>
            <a:r>
              <a:rPr lang="zh-TW" altLang="en-US"/>
              <a:t>語言的結構</a:t>
            </a:r>
          </a:p>
          <a:p>
            <a:r>
              <a:rPr lang="en-US" altLang="zh-TW"/>
              <a:t>1-2 </a:t>
            </a:r>
            <a:r>
              <a:rPr lang="zh-TW" altLang="en-US"/>
              <a:t>識別字	</a:t>
            </a:r>
            <a:r>
              <a:rPr lang="en-US" altLang="zh-TW"/>
              <a:t>// identifier</a:t>
            </a:r>
          </a:p>
          <a:p>
            <a:r>
              <a:rPr lang="en-US" altLang="zh-TW"/>
              <a:t>1-3 </a:t>
            </a:r>
            <a:r>
              <a:rPr lang="zh-TW" altLang="en-US"/>
              <a:t>關鍵字	</a:t>
            </a:r>
            <a:r>
              <a:rPr lang="en-US" altLang="zh-TW"/>
              <a:t>// reserved words</a:t>
            </a:r>
          </a:p>
          <a:p>
            <a:r>
              <a:rPr lang="en-US" altLang="zh-TW"/>
              <a:t>1-4 </a:t>
            </a:r>
            <a:r>
              <a:rPr lang="zh-TW" altLang="en-US"/>
              <a:t>註解		</a:t>
            </a:r>
            <a:r>
              <a:rPr lang="en-US" altLang="zh-TW"/>
              <a:t>// comments	/* remarks */</a:t>
            </a:r>
          </a:p>
          <a:p>
            <a:r>
              <a:rPr lang="en-US" altLang="zh-TW"/>
              <a:t>1-5 </a:t>
            </a:r>
            <a:r>
              <a:rPr lang="zh-TW" altLang="en-US"/>
              <a:t>前端處理程式	</a:t>
            </a:r>
            <a:r>
              <a:rPr lang="en-US" altLang="zh-TW"/>
              <a:t>#include, #define</a:t>
            </a:r>
          </a:p>
        </p:txBody>
      </p:sp>
      <p:sp>
        <p:nvSpPr>
          <p:cNvPr id="8200"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C83DF402-F6BC-4A51-BA3B-B9316EF90F1D}" type="slidenum">
              <a:rPr lang="en-US" altLang="zh-TW"/>
              <a:pPr/>
              <a:t>20</a:t>
            </a:fld>
            <a:endParaRPr lang="en-US" altLang="zh-TW"/>
          </a:p>
        </p:txBody>
      </p:sp>
      <p:sp>
        <p:nvSpPr>
          <p:cNvPr id="47108" name="Text Box 4"/>
          <p:cNvSpPr txBox="1">
            <a:spLocks noChangeArrowheads="1"/>
          </p:cNvSpPr>
          <p:nvPr/>
        </p:nvSpPr>
        <p:spPr bwMode="auto">
          <a:xfrm>
            <a:off x="762000" y="1371600"/>
            <a:ext cx="7913688" cy="519113"/>
          </a:xfrm>
          <a:prstGeom prst="rect">
            <a:avLst/>
          </a:prstGeom>
          <a:noFill/>
          <a:ln w="9525">
            <a:noFill/>
            <a:miter lim="800000"/>
            <a:headEnd/>
            <a:tailEnd/>
          </a:ln>
          <a:effectLst/>
        </p:spPr>
        <p:txBody>
          <a:bodyPr>
            <a:spAutoFit/>
          </a:bodyPr>
          <a:lstStyle/>
          <a:p>
            <a:pPr marL="290513" indent="-290513">
              <a:spcBef>
                <a:spcPct val="50000"/>
              </a:spcBef>
              <a:buFontTx/>
              <a:buChar char="•"/>
            </a:pPr>
            <a:r>
              <a:rPr lang="zh-TW" altLang="en-US" sz="2800" b="1">
                <a:ea typeface="標楷體" pitchFamily="65" charset="-120"/>
              </a:rPr>
              <a:t>在程式執行過程中，資料內容</a:t>
            </a:r>
            <a:r>
              <a:rPr lang="zh-TW" altLang="en-US" sz="2800" b="1">
                <a:solidFill>
                  <a:srgbClr val="FF3300"/>
                </a:solidFill>
                <a:ea typeface="標楷體" pitchFamily="65" charset="-120"/>
              </a:rPr>
              <a:t>始終維持不變</a:t>
            </a:r>
            <a:r>
              <a:rPr lang="zh-TW" altLang="en-US" sz="2800" b="1">
                <a:ea typeface="標楷體" pitchFamily="65" charset="-120"/>
              </a:rPr>
              <a:t>。</a:t>
            </a:r>
            <a:endParaRPr lang="zh-TW" altLang="en-US" sz="2800" b="1"/>
          </a:p>
        </p:txBody>
      </p:sp>
      <p:sp>
        <p:nvSpPr>
          <p:cNvPr id="47110" name="Rectangle 6"/>
          <p:cNvSpPr>
            <a:spLocks noGrp="1" noChangeArrowheads="1"/>
          </p:cNvSpPr>
          <p:nvPr>
            <p:ph type="title"/>
          </p:nvPr>
        </p:nvSpPr>
        <p:spPr>
          <a:xfrm>
            <a:off x="838200" y="304800"/>
            <a:ext cx="7620000" cy="1143000"/>
          </a:xfrm>
        </p:spPr>
        <p:txBody>
          <a:bodyPr/>
          <a:lstStyle/>
          <a:p>
            <a:r>
              <a:rPr lang="en-US" altLang="zh-TW" sz="3600"/>
              <a:t>2-1-1 </a:t>
            </a:r>
            <a:r>
              <a:rPr lang="zh-TW" altLang="en-US" sz="3600"/>
              <a:t>整數</a:t>
            </a:r>
            <a:r>
              <a:rPr lang="zh-TW" altLang="en-US" sz="3600">
                <a:solidFill>
                  <a:srgbClr val="FF3300"/>
                </a:solidFill>
              </a:rPr>
              <a:t>常數</a:t>
            </a:r>
          </a:p>
        </p:txBody>
      </p:sp>
      <p:sp>
        <p:nvSpPr>
          <p:cNvPr id="47112" name="Text Box 8"/>
          <p:cNvSpPr txBox="1">
            <a:spLocks noChangeArrowheads="1"/>
          </p:cNvSpPr>
          <p:nvPr/>
        </p:nvSpPr>
        <p:spPr bwMode="auto">
          <a:xfrm>
            <a:off x="755650" y="2133600"/>
            <a:ext cx="7913688" cy="1160463"/>
          </a:xfrm>
          <a:prstGeom prst="rect">
            <a:avLst/>
          </a:prstGeom>
          <a:noFill/>
          <a:ln w="9525">
            <a:noFill/>
            <a:miter lim="800000"/>
            <a:headEnd/>
            <a:tailEnd/>
          </a:ln>
          <a:effectLst/>
        </p:spPr>
        <p:txBody>
          <a:bodyPr>
            <a:spAutoFit/>
          </a:bodyPr>
          <a:lstStyle/>
          <a:p>
            <a:pPr marL="739775" lvl="1" indent="-282575">
              <a:spcBef>
                <a:spcPct val="50000"/>
              </a:spcBef>
              <a:buFontTx/>
              <a:buChar char="–"/>
            </a:pPr>
            <a:r>
              <a:rPr lang="zh-TW" altLang="en-US" sz="2800">
                <a:solidFill>
                  <a:srgbClr val="FF3300"/>
                </a:solidFill>
                <a:latin typeface="Courier New" pitchFamily="49" charset="0"/>
                <a:ea typeface="標楷體" pitchFamily="65" charset="-120"/>
              </a:rPr>
              <a:t>十進位</a:t>
            </a:r>
            <a:r>
              <a:rPr lang="en-US" altLang="zh-TW" sz="2800">
                <a:latin typeface="Courier New" pitchFamily="49" charset="0"/>
                <a:ea typeface="標楷體" pitchFamily="65" charset="-120"/>
              </a:rPr>
              <a:t>(Decimal)		</a:t>
            </a:r>
            <a:r>
              <a:rPr lang="zh-TW" altLang="en-US" sz="2800">
                <a:latin typeface="Courier New" pitchFamily="49" charset="0"/>
                <a:ea typeface="標楷體" pitchFamily="65" charset="-120"/>
              </a:rPr>
              <a:t>例如</a:t>
            </a:r>
            <a:r>
              <a:rPr lang="en-US" altLang="zh-TW" sz="2800">
                <a:latin typeface="Courier New" pitchFamily="49" charset="0"/>
                <a:ea typeface="標楷體" pitchFamily="65" charset="-120"/>
              </a:rPr>
              <a:t>: </a:t>
            </a:r>
            <a:r>
              <a:rPr lang="en-US" altLang="zh-TW" sz="2800" u="sng">
                <a:solidFill>
                  <a:srgbClr val="0000FF"/>
                </a:solidFill>
                <a:latin typeface="Courier New" pitchFamily="49" charset="0"/>
                <a:ea typeface="標楷體" pitchFamily="65" charset="-120"/>
              </a:rPr>
              <a:t>21</a:t>
            </a:r>
          </a:p>
          <a:p>
            <a:pPr marL="1262063" lvl="2" indent="-347663">
              <a:spcBef>
                <a:spcPct val="50000"/>
              </a:spcBef>
              <a:buFontTx/>
              <a:buChar char="•"/>
            </a:pPr>
            <a:r>
              <a:rPr lang="zh-TW" altLang="en-US" sz="2800">
                <a:latin typeface="Courier New" pitchFamily="49" charset="0"/>
                <a:ea typeface="標楷體" pitchFamily="65" charset="-120"/>
              </a:rPr>
              <a:t>逢</a:t>
            </a:r>
            <a:r>
              <a:rPr lang="en-US" altLang="zh-TW" sz="2800">
                <a:latin typeface="Courier New" pitchFamily="49" charset="0"/>
                <a:ea typeface="標楷體" pitchFamily="65" charset="-120"/>
              </a:rPr>
              <a:t>10</a:t>
            </a:r>
            <a:r>
              <a:rPr lang="zh-TW" altLang="en-US" sz="2800">
                <a:latin typeface="Courier New" pitchFamily="49" charset="0"/>
                <a:ea typeface="標楷體" pitchFamily="65" charset="-120"/>
              </a:rPr>
              <a:t>進</a:t>
            </a:r>
            <a:r>
              <a:rPr lang="en-US" altLang="zh-TW" sz="2800">
                <a:latin typeface="Courier New" pitchFamily="49" charset="0"/>
                <a:ea typeface="標楷體" pitchFamily="65" charset="-120"/>
              </a:rPr>
              <a:t>1</a:t>
            </a:r>
            <a:r>
              <a:rPr lang="zh-TW" altLang="en-US" sz="2800">
                <a:latin typeface="Courier New" pitchFamily="49" charset="0"/>
                <a:ea typeface="標楷體" pitchFamily="65" charset="-120"/>
              </a:rPr>
              <a:t>，使用</a:t>
            </a:r>
            <a:r>
              <a:rPr lang="en-US" altLang="zh-TW" sz="2800">
                <a:solidFill>
                  <a:srgbClr val="FF3300"/>
                </a:solidFill>
                <a:latin typeface="Courier New" pitchFamily="49" charset="0"/>
                <a:ea typeface="標楷體" pitchFamily="65" charset="-120"/>
              </a:rPr>
              <a:t>0~9</a:t>
            </a:r>
            <a:r>
              <a:rPr lang="zh-TW" altLang="en-US" sz="2800">
                <a:latin typeface="Courier New" pitchFamily="49" charset="0"/>
                <a:ea typeface="標楷體" pitchFamily="65" charset="-120"/>
              </a:rPr>
              <a:t>。</a:t>
            </a:r>
          </a:p>
        </p:txBody>
      </p:sp>
      <p:sp>
        <p:nvSpPr>
          <p:cNvPr id="47113" name="Text Box 9"/>
          <p:cNvSpPr txBox="1">
            <a:spLocks noChangeArrowheads="1"/>
          </p:cNvSpPr>
          <p:nvPr/>
        </p:nvSpPr>
        <p:spPr bwMode="auto">
          <a:xfrm>
            <a:off x="755650" y="3429000"/>
            <a:ext cx="7913688" cy="1160463"/>
          </a:xfrm>
          <a:prstGeom prst="rect">
            <a:avLst/>
          </a:prstGeom>
          <a:noFill/>
          <a:ln w="9525">
            <a:noFill/>
            <a:miter lim="800000"/>
            <a:headEnd/>
            <a:tailEnd/>
          </a:ln>
          <a:effectLst/>
        </p:spPr>
        <p:txBody>
          <a:bodyPr>
            <a:spAutoFit/>
          </a:bodyPr>
          <a:lstStyle/>
          <a:p>
            <a:pPr marL="739775" lvl="1" indent="-282575">
              <a:spcBef>
                <a:spcPct val="50000"/>
              </a:spcBef>
              <a:buFontTx/>
              <a:buChar char="–"/>
            </a:pPr>
            <a:r>
              <a:rPr lang="zh-TW" altLang="en-US" sz="2800">
                <a:solidFill>
                  <a:srgbClr val="FF3300"/>
                </a:solidFill>
                <a:latin typeface="Courier New" pitchFamily="49" charset="0"/>
                <a:ea typeface="標楷體" pitchFamily="65" charset="-120"/>
              </a:rPr>
              <a:t>八進位</a:t>
            </a:r>
            <a:r>
              <a:rPr lang="en-US" altLang="zh-TW" sz="2800">
                <a:latin typeface="Courier New" pitchFamily="49" charset="0"/>
                <a:ea typeface="標楷體" pitchFamily="65" charset="-120"/>
              </a:rPr>
              <a:t>(Octal)			</a:t>
            </a:r>
            <a:r>
              <a:rPr lang="zh-TW" altLang="en-US" sz="2800">
                <a:latin typeface="Courier New" pitchFamily="49" charset="0"/>
                <a:ea typeface="標楷體" pitchFamily="65" charset="-120"/>
              </a:rPr>
              <a:t>例如</a:t>
            </a:r>
            <a:r>
              <a:rPr lang="en-US" altLang="zh-TW" sz="2800">
                <a:latin typeface="Courier New" pitchFamily="49" charset="0"/>
                <a:ea typeface="標楷體" pitchFamily="65" charset="-120"/>
              </a:rPr>
              <a:t>: </a:t>
            </a:r>
            <a:r>
              <a:rPr lang="en-US" altLang="zh-TW" sz="2800" u="sng">
                <a:solidFill>
                  <a:srgbClr val="FF3300"/>
                </a:solidFill>
                <a:latin typeface="Courier New" pitchFamily="49" charset="0"/>
                <a:ea typeface="標楷體" pitchFamily="65" charset="-120"/>
              </a:rPr>
              <a:t>0</a:t>
            </a:r>
            <a:r>
              <a:rPr lang="en-US" altLang="zh-TW" sz="2800" u="sng">
                <a:solidFill>
                  <a:srgbClr val="0000FF"/>
                </a:solidFill>
                <a:latin typeface="Courier New" pitchFamily="49" charset="0"/>
                <a:ea typeface="標楷體" pitchFamily="65" charset="-120"/>
              </a:rPr>
              <a:t>25</a:t>
            </a:r>
          </a:p>
          <a:p>
            <a:pPr marL="1262063" lvl="2" indent="-347663">
              <a:spcBef>
                <a:spcPct val="50000"/>
              </a:spcBef>
              <a:buFontTx/>
              <a:buChar char="•"/>
            </a:pPr>
            <a:r>
              <a:rPr lang="zh-TW" altLang="en-US" sz="2800">
                <a:latin typeface="Courier New" pitchFamily="49" charset="0"/>
                <a:ea typeface="標楷體" pitchFamily="65" charset="-120"/>
              </a:rPr>
              <a:t>逢 </a:t>
            </a:r>
            <a:r>
              <a:rPr lang="en-US" altLang="zh-TW" sz="2800">
                <a:latin typeface="Courier New" pitchFamily="49" charset="0"/>
                <a:ea typeface="標楷體" pitchFamily="65" charset="-120"/>
              </a:rPr>
              <a:t>8</a:t>
            </a:r>
            <a:r>
              <a:rPr lang="zh-TW" altLang="en-US" sz="2800">
                <a:latin typeface="Courier New" pitchFamily="49" charset="0"/>
                <a:ea typeface="標楷體" pitchFamily="65" charset="-120"/>
              </a:rPr>
              <a:t>進</a:t>
            </a:r>
            <a:r>
              <a:rPr lang="en-US" altLang="zh-TW" sz="2800">
                <a:latin typeface="Courier New" pitchFamily="49" charset="0"/>
                <a:ea typeface="標楷體" pitchFamily="65" charset="-120"/>
              </a:rPr>
              <a:t>1</a:t>
            </a:r>
            <a:r>
              <a:rPr lang="zh-TW" altLang="en-US" sz="2800">
                <a:latin typeface="Courier New" pitchFamily="49" charset="0"/>
                <a:ea typeface="標楷體" pitchFamily="65" charset="-120"/>
              </a:rPr>
              <a:t>，使用</a:t>
            </a:r>
            <a:r>
              <a:rPr lang="en-US" altLang="zh-TW" sz="2800">
                <a:solidFill>
                  <a:srgbClr val="FF3300"/>
                </a:solidFill>
                <a:latin typeface="Courier New" pitchFamily="49" charset="0"/>
                <a:ea typeface="標楷體" pitchFamily="65" charset="-120"/>
              </a:rPr>
              <a:t>0~7</a:t>
            </a:r>
            <a:r>
              <a:rPr lang="zh-TW" altLang="en-US" sz="2800">
                <a:latin typeface="Courier New" pitchFamily="49" charset="0"/>
                <a:ea typeface="標楷體" pitchFamily="65" charset="-120"/>
              </a:rPr>
              <a:t>。</a:t>
            </a:r>
          </a:p>
        </p:txBody>
      </p:sp>
      <p:sp>
        <p:nvSpPr>
          <p:cNvPr id="47114" name="Text Box 10"/>
          <p:cNvSpPr txBox="1">
            <a:spLocks noChangeArrowheads="1"/>
          </p:cNvSpPr>
          <p:nvPr/>
        </p:nvSpPr>
        <p:spPr bwMode="auto">
          <a:xfrm>
            <a:off x="755650" y="4789488"/>
            <a:ext cx="7913688" cy="1160462"/>
          </a:xfrm>
          <a:prstGeom prst="rect">
            <a:avLst/>
          </a:prstGeom>
          <a:noFill/>
          <a:ln w="9525">
            <a:noFill/>
            <a:miter lim="800000"/>
            <a:headEnd/>
            <a:tailEnd/>
          </a:ln>
          <a:effectLst/>
        </p:spPr>
        <p:txBody>
          <a:bodyPr>
            <a:spAutoFit/>
          </a:bodyPr>
          <a:lstStyle/>
          <a:p>
            <a:pPr marL="739775" lvl="1" indent="-282575">
              <a:spcBef>
                <a:spcPct val="50000"/>
              </a:spcBef>
              <a:buFontTx/>
              <a:buChar char="–"/>
            </a:pPr>
            <a:r>
              <a:rPr lang="zh-TW" altLang="en-US" sz="2800">
                <a:solidFill>
                  <a:srgbClr val="FF3300"/>
                </a:solidFill>
                <a:latin typeface="Courier New" pitchFamily="49" charset="0"/>
                <a:ea typeface="標楷體" pitchFamily="65" charset="-120"/>
              </a:rPr>
              <a:t>十六進位</a:t>
            </a:r>
            <a:r>
              <a:rPr lang="en-US" altLang="zh-TW" sz="2800">
                <a:latin typeface="Courier New" pitchFamily="49" charset="0"/>
                <a:ea typeface="標楷體" pitchFamily="65" charset="-120"/>
              </a:rPr>
              <a:t>(Hexadecimal)	</a:t>
            </a:r>
            <a:r>
              <a:rPr lang="zh-TW" altLang="en-US" sz="2800">
                <a:latin typeface="Courier New" pitchFamily="49" charset="0"/>
                <a:ea typeface="標楷體" pitchFamily="65" charset="-120"/>
              </a:rPr>
              <a:t>例如</a:t>
            </a:r>
            <a:r>
              <a:rPr lang="en-US" altLang="zh-TW" sz="2800">
                <a:latin typeface="Courier New" pitchFamily="49" charset="0"/>
                <a:ea typeface="標楷體" pitchFamily="65" charset="-120"/>
              </a:rPr>
              <a:t>: </a:t>
            </a:r>
            <a:r>
              <a:rPr lang="en-US" altLang="zh-TW" sz="2800" u="sng">
                <a:solidFill>
                  <a:srgbClr val="FF3300"/>
                </a:solidFill>
                <a:latin typeface="Courier New" pitchFamily="49" charset="0"/>
                <a:ea typeface="標楷體" pitchFamily="65" charset="-120"/>
              </a:rPr>
              <a:t>0x</a:t>
            </a:r>
            <a:r>
              <a:rPr lang="en-US" altLang="zh-TW" sz="2800" u="sng">
                <a:solidFill>
                  <a:srgbClr val="0000FF"/>
                </a:solidFill>
                <a:latin typeface="Courier New" pitchFamily="49" charset="0"/>
                <a:ea typeface="標楷體" pitchFamily="65" charset="-120"/>
              </a:rPr>
              <a:t>15</a:t>
            </a:r>
          </a:p>
          <a:p>
            <a:pPr marL="1262063" lvl="2" indent="-347663">
              <a:spcBef>
                <a:spcPct val="50000"/>
              </a:spcBef>
              <a:buFontTx/>
              <a:buChar char="•"/>
            </a:pPr>
            <a:r>
              <a:rPr lang="zh-TW" altLang="en-US" sz="2800">
                <a:latin typeface="Courier New" pitchFamily="49" charset="0"/>
                <a:ea typeface="標楷體" pitchFamily="65" charset="-120"/>
              </a:rPr>
              <a:t>逢</a:t>
            </a:r>
            <a:r>
              <a:rPr lang="en-US" altLang="zh-TW" sz="2800">
                <a:latin typeface="Courier New" pitchFamily="49" charset="0"/>
                <a:ea typeface="標楷體" pitchFamily="65" charset="-120"/>
              </a:rPr>
              <a:t>16</a:t>
            </a:r>
            <a:r>
              <a:rPr lang="zh-TW" altLang="en-US" sz="2800">
                <a:latin typeface="Courier New" pitchFamily="49" charset="0"/>
                <a:ea typeface="標楷體" pitchFamily="65" charset="-120"/>
              </a:rPr>
              <a:t>進</a:t>
            </a:r>
            <a:r>
              <a:rPr lang="en-US" altLang="zh-TW" sz="2800">
                <a:latin typeface="Courier New" pitchFamily="49" charset="0"/>
                <a:ea typeface="標楷體" pitchFamily="65" charset="-120"/>
              </a:rPr>
              <a:t>1</a:t>
            </a:r>
            <a:r>
              <a:rPr lang="zh-TW" altLang="en-US" sz="2800">
                <a:latin typeface="Courier New" pitchFamily="49" charset="0"/>
                <a:ea typeface="標楷體" pitchFamily="65" charset="-120"/>
              </a:rPr>
              <a:t>，使用</a:t>
            </a:r>
            <a:r>
              <a:rPr lang="en-US" altLang="zh-TW" sz="2800">
                <a:solidFill>
                  <a:srgbClr val="FF3300"/>
                </a:solidFill>
                <a:latin typeface="Courier New" pitchFamily="49" charset="0"/>
                <a:ea typeface="標楷體" pitchFamily="65" charset="-120"/>
              </a:rPr>
              <a:t>0~9</a:t>
            </a:r>
            <a:r>
              <a:rPr lang="en-US" altLang="zh-TW" sz="2800">
                <a:latin typeface="Courier New" pitchFamily="49" charset="0"/>
                <a:ea typeface="標楷體" pitchFamily="65" charset="-120"/>
              </a:rPr>
              <a:t>,</a:t>
            </a:r>
            <a:r>
              <a:rPr lang="en-US" altLang="zh-TW" sz="2800">
                <a:solidFill>
                  <a:srgbClr val="FF3300"/>
                </a:solidFill>
                <a:latin typeface="Courier New" pitchFamily="49" charset="0"/>
                <a:ea typeface="標楷體" pitchFamily="65" charset="-120"/>
              </a:rPr>
              <a:t>A~F</a:t>
            </a:r>
            <a:r>
              <a:rPr lang="zh-TW" altLang="en-US" sz="2800">
                <a:latin typeface="Courier New" pitchFamily="49" charset="0"/>
                <a:ea typeface="標楷體" pitchFamily="65" charset="-120"/>
              </a:rPr>
              <a:t>。</a:t>
            </a:r>
          </a:p>
        </p:txBody>
      </p:sp>
      <p:sp>
        <p:nvSpPr>
          <p:cNvPr id="47115"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7112"/>
                                        </p:tgtEl>
                                        <p:attrNameLst>
                                          <p:attrName>style.visibility</p:attrName>
                                        </p:attrNameLst>
                                      </p:cBhvr>
                                      <p:to>
                                        <p:strVal val="visible"/>
                                      </p:to>
                                    </p:set>
                                    <p:anim calcmode="lin" valueType="num">
                                      <p:cBhvr>
                                        <p:cTn id="7" dur="500" fill="hold"/>
                                        <p:tgtEl>
                                          <p:spTgt spid="47112"/>
                                        </p:tgtEl>
                                        <p:attrNameLst>
                                          <p:attrName>ppt_w</p:attrName>
                                        </p:attrNameLst>
                                      </p:cBhvr>
                                      <p:tavLst>
                                        <p:tav tm="0">
                                          <p:val>
                                            <p:fltVal val="0"/>
                                          </p:val>
                                        </p:tav>
                                        <p:tav tm="100000">
                                          <p:val>
                                            <p:strVal val="#ppt_w"/>
                                          </p:val>
                                        </p:tav>
                                      </p:tavLst>
                                    </p:anim>
                                    <p:anim calcmode="lin" valueType="num">
                                      <p:cBhvr>
                                        <p:cTn id="8" dur="500" fill="hold"/>
                                        <p:tgtEl>
                                          <p:spTgt spid="4711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7113"/>
                                        </p:tgtEl>
                                        <p:attrNameLst>
                                          <p:attrName>style.visibility</p:attrName>
                                        </p:attrNameLst>
                                      </p:cBhvr>
                                      <p:to>
                                        <p:strVal val="visible"/>
                                      </p:to>
                                    </p:set>
                                    <p:anim calcmode="lin" valueType="num">
                                      <p:cBhvr>
                                        <p:cTn id="13" dur="500" fill="hold"/>
                                        <p:tgtEl>
                                          <p:spTgt spid="47113"/>
                                        </p:tgtEl>
                                        <p:attrNameLst>
                                          <p:attrName>ppt_w</p:attrName>
                                        </p:attrNameLst>
                                      </p:cBhvr>
                                      <p:tavLst>
                                        <p:tav tm="0">
                                          <p:val>
                                            <p:fltVal val="0"/>
                                          </p:val>
                                        </p:tav>
                                        <p:tav tm="100000">
                                          <p:val>
                                            <p:strVal val="#ppt_w"/>
                                          </p:val>
                                        </p:tav>
                                      </p:tavLst>
                                    </p:anim>
                                    <p:anim calcmode="lin" valueType="num">
                                      <p:cBhvr>
                                        <p:cTn id="14" dur="500" fill="hold"/>
                                        <p:tgtEl>
                                          <p:spTgt spid="4711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7114"/>
                                        </p:tgtEl>
                                        <p:attrNameLst>
                                          <p:attrName>style.visibility</p:attrName>
                                        </p:attrNameLst>
                                      </p:cBhvr>
                                      <p:to>
                                        <p:strVal val="visible"/>
                                      </p:to>
                                    </p:set>
                                    <p:anim calcmode="lin" valueType="num">
                                      <p:cBhvr>
                                        <p:cTn id="19" dur="500" fill="hold"/>
                                        <p:tgtEl>
                                          <p:spTgt spid="47114"/>
                                        </p:tgtEl>
                                        <p:attrNameLst>
                                          <p:attrName>ppt_w</p:attrName>
                                        </p:attrNameLst>
                                      </p:cBhvr>
                                      <p:tavLst>
                                        <p:tav tm="0">
                                          <p:val>
                                            <p:fltVal val="0"/>
                                          </p:val>
                                        </p:tav>
                                        <p:tav tm="100000">
                                          <p:val>
                                            <p:strVal val="#ppt_w"/>
                                          </p:val>
                                        </p:tav>
                                      </p:tavLst>
                                    </p:anim>
                                    <p:anim calcmode="lin" valueType="num">
                                      <p:cBhvr>
                                        <p:cTn id="20" dur="500" fill="hold"/>
                                        <p:tgtEl>
                                          <p:spTgt spid="471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p:bldP spid="47113" grpId="0"/>
      <p:bldP spid="47114" grpId="0"/>
    </p:bld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1E803538-B048-43CD-BA7D-739ED609DEF1}" type="slidenum">
              <a:rPr lang="en-US" altLang="zh-TW"/>
              <a:pPr/>
              <a:t>200</a:t>
            </a:fld>
            <a:endParaRPr lang="en-US" altLang="zh-TW"/>
          </a:p>
        </p:txBody>
      </p:sp>
      <p:sp>
        <p:nvSpPr>
          <p:cNvPr id="283650" name="Rectangle 2"/>
          <p:cNvSpPr>
            <a:spLocks noGrp="1" noChangeArrowheads="1"/>
          </p:cNvSpPr>
          <p:nvPr>
            <p:ph type="title"/>
          </p:nvPr>
        </p:nvSpPr>
        <p:spPr/>
        <p:txBody>
          <a:bodyPr/>
          <a:lstStyle/>
          <a:p>
            <a:r>
              <a:rPr lang="en-US" altLang="zh-TW" sz="3600"/>
              <a:t>9-3-5 toupper()</a:t>
            </a:r>
            <a:r>
              <a:rPr lang="zh-TW" altLang="en-US" sz="3600">
                <a:latin typeface="標楷體" pitchFamily="65" charset="-120"/>
              </a:rPr>
              <a:t>函數及</a:t>
            </a:r>
            <a:r>
              <a:rPr lang="en-US" altLang="zh-TW" sz="3600"/>
              <a:t>tolower()</a:t>
            </a:r>
            <a:r>
              <a:rPr lang="zh-TW" altLang="en-US" sz="3600">
                <a:latin typeface="標楷體" pitchFamily="65" charset="-120"/>
              </a:rPr>
              <a:t>函數</a:t>
            </a:r>
            <a:endParaRPr lang="zh-TW" altLang="en-US"/>
          </a:p>
        </p:txBody>
      </p:sp>
      <p:sp>
        <p:nvSpPr>
          <p:cNvPr id="283651" name="Rectangle 3"/>
          <p:cNvSpPr>
            <a:spLocks noGrp="1" noChangeArrowheads="1"/>
          </p:cNvSpPr>
          <p:nvPr>
            <p:ph type="body" idx="1"/>
          </p:nvPr>
        </p:nvSpPr>
        <p:spPr>
          <a:xfrm>
            <a:off x="685800" y="1844675"/>
            <a:ext cx="7772400" cy="3889375"/>
          </a:xfrm>
        </p:spPr>
        <p:txBody>
          <a:bodyPr/>
          <a:lstStyle/>
          <a:p>
            <a:r>
              <a:rPr lang="zh-TW" altLang="en-US">
                <a:latin typeface="Courier New" pitchFamily="49" charset="0"/>
              </a:rPr>
              <a:t>語法</a:t>
            </a:r>
            <a:endParaRPr lang="zh-TW" altLang="en-US">
              <a:latin typeface="Courier New" pitchFamily="49" charset="0"/>
              <a:ea typeface="新細明體" pitchFamily="18" charset="-120"/>
            </a:endParaRPr>
          </a:p>
          <a:p>
            <a:pPr lvl="1"/>
            <a:r>
              <a:rPr lang="zh-TW" altLang="en-US" sz="2400">
                <a:latin typeface="Courier New" pitchFamily="49" charset="0"/>
              </a:rPr>
              <a:t>字元 </a:t>
            </a:r>
            <a:r>
              <a:rPr lang="en-US" altLang="zh-TW" sz="2400">
                <a:latin typeface="Courier New" pitchFamily="49" charset="0"/>
              </a:rPr>
              <a:t>= </a:t>
            </a:r>
            <a:r>
              <a:rPr lang="en-US" altLang="zh-TW" sz="2400">
                <a:solidFill>
                  <a:srgbClr val="FF3300"/>
                </a:solidFill>
                <a:latin typeface="Courier New" pitchFamily="49" charset="0"/>
              </a:rPr>
              <a:t>tolower(</a:t>
            </a:r>
            <a:r>
              <a:rPr lang="zh-TW" altLang="en-US" sz="2400">
                <a:solidFill>
                  <a:srgbClr val="FF3300"/>
                </a:solidFill>
                <a:latin typeface="Courier New" pitchFamily="49" charset="0"/>
              </a:rPr>
              <a:t>字元</a:t>
            </a:r>
            <a:r>
              <a:rPr lang="en-US" altLang="zh-TW" sz="2400">
                <a:solidFill>
                  <a:srgbClr val="FF3300"/>
                </a:solidFill>
                <a:latin typeface="Courier New" pitchFamily="49" charset="0"/>
              </a:rPr>
              <a:t>)</a:t>
            </a:r>
            <a:r>
              <a:rPr lang="en-US" altLang="zh-TW" sz="2400">
                <a:latin typeface="Courier New" pitchFamily="49" charset="0"/>
              </a:rPr>
              <a:t>;</a:t>
            </a:r>
          </a:p>
          <a:p>
            <a:pPr lvl="1"/>
            <a:r>
              <a:rPr lang="zh-TW" altLang="en-US" sz="2400">
                <a:latin typeface="Courier New" pitchFamily="49" charset="0"/>
              </a:rPr>
              <a:t>字元 </a:t>
            </a:r>
            <a:r>
              <a:rPr lang="en-US" altLang="zh-TW" sz="2400">
                <a:latin typeface="Courier New" pitchFamily="49" charset="0"/>
              </a:rPr>
              <a:t>= </a:t>
            </a:r>
            <a:r>
              <a:rPr lang="en-US" altLang="zh-TW" sz="2400">
                <a:solidFill>
                  <a:srgbClr val="FF3300"/>
                </a:solidFill>
                <a:latin typeface="Courier New" pitchFamily="49" charset="0"/>
              </a:rPr>
              <a:t>toupper(</a:t>
            </a:r>
            <a:r>
              <a:rPr lang="zh-TW" altLang="en-US" sz="2400">
                <a:solidFill>
                  <a:srgbClr val="FF3300"/>
                </a:solidFill>
                <a:latin typeface="Courier New" pitchFamily="49" charset="0"/>
              </a:rPr>
              <a:t>字元</a:t>
            </a:r>
            <a:r>
              <a:rPr lang="en-US" altLang="zh-TW" sz="2400">
                <a:solidFill>
                  <a:srgbClr val="FF3300"/>
                </a:solidFill>
                <a:latin typeface="Courier New" pitchFamily="49" charset="0"/>
              </a:rPr>
              <a:t>)</a:t>
            </a:r>
            <a:r>
              <a:rPr lang="en-US" altLang="zh-TW" sz="2400">
                <a:latin typeface="Courier New" pitchFamily="49" charset="0"/>
              </a:rPr>
              <a:t>;</a:t>
            </a:r>
          </a:p>
          <a:p>
            <a:pPr lvl="1"/>
            <a:endParaRPr lang="en-US" altLang="zh-TW" sz="2400">
              <a:latin typeface="Courier New" pitchFamily="49" charset="0"/>
            </a:endParaRPr>
          </a:p>
          <a:p>
            <a:r>
              <a:rPr lang="zh-TW" altLang="en-US">
                <a:latin typeface="Courier New" pitchFamily="49" charset="0"/>
              </a:rPr>
              <a:t>說明</a:t>
            </a:r>
            <a:endParaRPr lang="zh-TW" altLang="en-US">
              <a:latin typeface="Courier New" pitchFamily="49" charset="0"/>
              <a:ea typeface="新細明體" pitchFamily="18" charset="-120"/>
            </a:endParaRPr>
          </a:p>
          <a:p>
            <a:pPr lvl="1"/>
            <a:r>
              <a:rPr lang="zh-TW" altLang="en-US" sz="2400">
                <a:latin typeface="Courier New" pitchFamily="49" charset="0"/>
              </a:rPr>
              <a:t>需加入</a:t>
            </a:r>
            <a:r>
              <a:rPr lang="en-US" altLang="zh-TW" sz="2400">
                <a:latin typeface="Courier New" pitchFamily="49" charset="0"/>
              </a:rPr>
              <a:t>ctype.h</a:t>
            </a:r>
            <a:r>
              <a:rPr lang="zh-TW" altLang="en-US" sz="2400">
                <a:latin typeface="Courier New" pitchFamily="49" charset="0"/>
              </a:rPr>
              <a:t>的標頭擋</a:t>
            </a:r>
          </a:p>
          <a:p>
            <a:pPr lvl="1"/>
            <a:r>
              <a:rPr lang="en-US" altLang="zh-TW" sz="2400">
                <a:latin typeface="Courier New" pitchFamily="49" charset="0"/>
              </a:rPr>
              <a:t>toupper(c)</a:t>
            </a:r>
            <a:r>
              <a:rPr lang="zh-TW" altLang="en-US" sz="2400">
                <a:latin typeface="Courier New" pitchFamily="49" charset="0"/>
              </a:rPr>
              <a:t>函數可以將字元</a:t>
            </a:r>
            <a:r>
              <a:rPr lang="en-US" altLang="zh-TW" sz="2400">
                <a:latin typeface="Courier New" pitchFamily="49" charset="0"/>
              </a:rPr>
              <a:t>c</a:t>
            </a:r>
            <a:r>
              <a:rPr lang="zh-TW" altLang="en-US" sz="2400">
                <a:latin typeface="Courier New" pitchFamily="49" charset="0"/>
              </a:rPr>
              <a:t>強制</a:t>
            </a:r>
            <a:r>
              <a:rPr lang="zh-TW" altLang="en-US" sz="2400">
                <a:solidFill>
                  <a:srgbClr val="FF3300"/>
                </a:solidFill>
                <a:latin typeface="Courier New" pitchFamily="49" charset="0"/>
              </a:rPr>
              <a:t>轉</a:t>
            </a:r>
            <a:r>
              <a:rPr lang="zh-TW" altLang="en-US" sz="2400">
                <a:latin typeface="Courier New" pitchFamily="49" charset="0"/>
              </a:rPr>
              <a:t>換成</a:t>
            </a:r>
            <a:r>
              <a:rPr lang="zh-TW" altLang="en-US" sz="2400">
                <a:solidFill>
                  <a:srgbClr val="FF3300"/>
                </a:solidFill>
                <a:latin typeface="Courier New" pitchFamily="49" charset="0"/>
              </a:rPr>
              <a:t>大寫</a:t>
            </a:r>
          </a:p>
          <a:p>
            <a:pPr lvl="1"/>
            <a:r>
              <a:rPr lang="en-US" altLang="zh-TW" sz="2400">
                <a:latin typeface="Courier New" pitchFamily="49" charset="0"/>
              </a:rPr>
              <a:t>tolower(c)</a:t>
            </a:r>
            <a:r>
              <a:rPr lang="zh-TW" altLang="en-US" sz="2400">
                <a:latin typeface="Courier New" pitchFamily="49" charset="0"/>
              </a:rPr>
              <a:t>函數可以將字元</a:t>
            </a:r>
            <a:r>
              <a:rPr lang="en-US" altLang="zh-TW" sz="2400">
                <a:latin typeface="Courier New" pitchFamily="49" charset="0"/>
              </a:rPr>
              <a:t>c</a:t>
            </a:r>
            <a:r>
              <a:rPr lang="zh-TW" altLang="en-US" sz="2400">
                <a:latin typeface="Courier New" pitchFamily="49" charset="0"/>
              </a:rPr>
              <a:t>強制</a:t>
            </a:r>
            <a:r>
              <a:rPr lang="zh-TW" altLang="en-US" sz="2400">
                <a:solidFill>
                  <a:srgbClr val="FF3300"/>
                </a:solidFill>
                <a:latin typeface="Courier New" pitchFamily="49" charset="0"/>
              </a:rPr>
              <a:t>轉</a:t>
            </a:r>
            <a:r>
              <a:rPr lang="zh-TW" altLang="en-US" sz="2400">
                <a:latin typeface="Courier New" pitchFamily="49" charset="0"/>
              </a:rPr>
              <a:t>換成</a:t>
            </a:r>
            <a:r>
              <a:rPr lang="zh-TW" altLang="en-US" sz="2400">
                <a:solidFill>
                  <a:srgbClr val="FF3300"/>
                </a:solidFill>
                <a:latin typeface="Courier New" pitchFamily="49" charset="0"/>
              </a:rPr>
              <a:t>小寫</a:t>
            </a:r>
          </a:p>
        </p:txBody>
      </p:sp>
      <p:sp>
        <p:nvSpPr>
          <p:cNvPr id="283653"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2"/>
          </p:nvPr>
        </p:nvSpPr>
        <p:spPr/>
        <p:txBody>
          <a:bodyPr/>
          <a:lstStyle/>
          <a:p>
            <a:fld id="{5238CD14-D859-4986-B2C7-49A44651C17D}" type="slidenum">
              <a:rPr lang="en-US" altLang="zh-TW"/>
              <a:pPr/>
              <a:t>201</a:t>
            </a:fld>
            <a:endParaRPr lang="en-US" altLang="zh-TW"/>
          </a:p>
        </p:txBody>
      </p:sp>
      <p:sp>
        <p:nvSpPr>
          <p:cNvPr id="284674" name="Rectangle 2"/>
          <p:cNvSpPr>
            <a:spLocks noGrp="1" noChangeArrowheads="1"/>
          </p:cNvSpPr>
          <p:nvPr>
            <p:ph type="title"/>
          </p:nvPr>
        </p:nvSpPr>
        <p:spPr>
          <a:xfrm>
            <a:off x="838200" y="304800"/>
            <a:ext cx="7620000" cy="1143000"/>
          </a:xfrm>
        </p:spPr>
        <p:txBody>
          <a:bodyPr/>
          <a:lstStyle/>
          <a:p>
            <a:r>
              <a:rPr lang="en-US" altLang="zh-TW" sz="3600"/>
              <a:t>Ch9_13</a:t>
            </a:r>
            <a:endParaRPr lang="en-US" altLang="zh-TW"/>
          </a:p>
        </p:txBody>
      </p:sp>
      <p:sp>
        <p:nvSpPr>
          <p:cNvPr id="284677" name="Rectangle 5"/>
          <p:cNvSpPr>
            <a:spLocks noChangeArrowheads="1"/>
          </p:cNvSpPr>
          <p:nvPr/>
        </p:nvSpPr>
        <p:spPr bwMode="auto">
          <a:xfrm>
            <a:off x="4284663" y="1341438"/>
            <a:ext cx="4679950" cy="2592387"/>
          </a:xfrm>
          <a:prstGeom prst="rect">
            <a:avLst/>
          </a:prstGeom>
          <a:solidFill>
            <a:srgbClr val="FFFFFF"/>
          </a:solidFill>
          <a:ln w="9525">
            <a:solidFill>
              <a:srgbClr val="FF0000"/>
            </a:solidFill>
            <a:miter lim="800000"/>
            <a:headEnd/>
            <a:tailEnd/>
          </a:ln>
          <a:effectLst/>
        </p:spPr>
        <p:txBody>
          <a:bodyPr/>
          <a:lstStyle/>
          <a:p>
            <a:pPr marL="342900" indent="-342900">
              <a:spcBef>
                <a:spcPct val="20000"/>
              </a:spcBef>
            </a:pPr>
            <a:r>
              <a:rPr lang="zh-TW" altLang="en-US" sz="2000" b="1"/>
              <a:t>並將輸入的大寫字串轉換成小寫</a:t>
            </a:r>
            <a:endParaRPr lang="zh-TW" altLang="en-US" sz="1200">
              <a:latin typeface="Arial" charset="0"/>
              <a:ea typeface="標楷體" pitchFamily="65" charset="-120"/>
            </a:endParaRPr>
          </a:p>
          <a:p>
            <a:pPr marL="342900" indent="-342900">
              <a:spcBef>
                <a:spcPct val="20000"/>
              </a:spcBef>
            </a:pPr>
            <a:r>
              <a:rPr lang="en-US" altLang="zh-TW" sz="2000">
                <a:latin typeface="Arial" charset="0"/>
                <a:ea typeface="標楷體" pitchFamily="65" charset="-120"/>
              </a:rPr>
              <a:t>11      printf("</a:t>
            </a:r>
            <a:r>
              <a:rPr lang="zh-TW" altLang="en-US" sz="2000">
                <a:latin typeface="Arial" charset="0"/>
                <a:ea typeface="標楷體" pitchFamily="65" charset="-120"/>
              </a:rPr>
              <a:t>輸入字串二： </a:t>
            </a:r>
            <a:r>
              <a:rPr lang="en-US" altLang="zh-TW" sz="2000">
                <a:latin typeface="Arial" charset="0"/>
                <a:ea typeface="標楷體" pitchFamily="65" charset="-120"/>
              </a:rPr>
              <a:t>");</a:t>
            </a:r>
            <a:endParaRPr lang="en-US" altLang="zh-TW" sz="2000">
              <a:latin typeface="Arial" charset="0"/>
            </a:endParaRPr>
          </a:p>
          <a:p>
            <a:pPr marL="342900" indent="-342900">
              <a:spcBef>
                <a:spcPct val="20000"/>
              </a:spcBef>
            </a:pPr>
            <a:r>
              <a:rPr lang="en-US" altLang="zh-TW" sz="2000">
                <a:latin typeface="Arial" charset="0"/>
                <a:ea typeface="標楷體" pitchFamily="65" charset="-120"/>
              </a:rPr>
              <a:t>12      </a:t>
            </a:r>
            <a:r>
              <a:rPr lang="en-US" altLang="zh-TW" sz="2000">
                <a:solidFill>
                  <a:srgbClr val="FF3300"/>
                </a:solidFill>
                <a:latin typeface="Arial" charset="0"/>
                <a:ea typeface="標楷體" pitchFamily="65" charset="-120"/>
              </a:rPr>
              <a:t>gets(str2);</a:t>
            </a:r>
          </a:p>
          <a:p>
            <a:pPr marL="342900" indent="-342900">
              <a:spcBef>
                <a:spcPct val="20000"/>
              </a:spcBef>
            </a:pPr>
            <a:r>
              <a:rPr lang="en-US" altLang="zh-TW" sz="2000">
                <a:latin typeface="Arial" charset="0"/>
                <a:ea typeface="標楷體" pitchFamily="65" charset="-120"/>
              </a:rPr>
              <a:t>13</a:t>
            </a:r>
            <a:endParaRPr lang="en-US" altLang="zh-TW" sz="2000">
              <a:latin typeface="Arial" charset="0"/>
            </a:endParaRPr>
          </a:p>
          <a:p>
            <a:pPr marL="342900" indent="-342900">
              <a:spcBef>
                <a:spcPct val="20000"/>
              </a:spcBef>
            </a:pPr>
            <a:r>
              <a:rPr lang="en-US" altLang="zh-TW" sz="2000">
                <a:latin typeface="Arial" charset="0"/>
                <a:ea typeface="標楷體" pitchFamily="65" charset="-120"/>
              </a:rPr>
              <a:t>14</a:t>
            </a:r>
            <a:endParaRPr lang="en-US" altLang="zh-TW" sz="2000">
              <a:latin typeface="Arial" charset="0"/>
            </a:endParaRPr>
          </a:p>
          <a:p>
            <a:pPr marL="342900" indent="-342900">
              <a:spcBef>
                <a:spcPct val="20000"/>
              </a:spcBef>
            </a:pPr>
            <a:r>
              <a:rPr lang="en-US" altLang="zh-TW" sz="2000">
                <a:latin typeface="Arial" charset="0"/>
                <a:ea typeface="標楷體" pitchFamily="65" charset="-120"/>
              </a:rPr>
              <a:t>15      printf("</a:t>
            </a:r>
            <a:r>
              <a:rPr lang="zh-TW" altLang="en-US" sz="2000">
                <a:latin typeface="Arial" charset="0"/>
                <a:ea typeface="標楷體" pitchFamily="65" charset="-120"/>
              </a:rPr>
              <a:t>小寫轉大寫： </a:t>
            </a:r>
            <a:r>
              <a:rPr lang="en-US" altLang="zh-TW" sz="2000">
                <a:solidFill>
                  <a:srgbClr val="FF3300"/>
                </a:solidFill>
                <a:latin typeface="Arial" charset="0"/>
                <a:ea typeface="標楷體" pitchFamily="65" charset="-120"/>
              </a:rPr>
              <a:t>%s</a:t>
            </a:r>
            <a:r>
              <a:rPr lang="en-US" altLang="zh-TW" sz="2000">
                <a:latin typeface="Arial" charset="0"/>
                <a:ea typeface="標楷體" pitchFamily="65" charset="-120"/>
              </a:rPr>
              <a:t>\n", </a:t>
            </a:r>
            <a:r>
              <a:rPr lang="en-US" altLang="zh-TW" sz="2000">
                <a:solidFill>
                  <a:srgbClr val="FF3300"/>
                </a:solidFill>
                <a:latin typeface="Arial" charset="0"/>
                <a:ea typeface="標楷體" pitchFamily="65" charset="-120"/>
              </a:rPr>
              <a:t>str2</a:t>
            </a:r>
            <a:r>
              <a:rPr lang="en-US" altLang="zh-TW" sz="2000">
                <a:latin typeface="Arial" charset="0"/>
                <a:ea typeface="標楷體" pitchFamily="65" charset="-120"/>
              </a:rPr>
              <a:t>);</a:t>
            </a:r>
            <a:endParaRPr lang="en-US" altLang="zh-TW" sz="2000">
              <a:latin typeface="Arial" charset="0"/>
            </a:endParaRPr>
          </a:p>
          <a:p>
            <a:pPr marL="342900" indent="-342900">
              <a:spcBef>
                <a:spcPct val="20000"/>
              </a:spcBef>
            </a:pPr>
            <a:r>
              <a:rPr lang="en-US" altLang="zh-TW" sz="2000">
                <a:latin typeface="Arial" charset="0"/>
                <a:ea typeface="標楷體" pitchFamily="65" charset="-120"/>
              </a:rPr>
              <a:t>16  }</a:t>
            </a:r>
          </a:p>
        </p:txBody>
      </p:sp>
      <p:sp>
        <p:nvSpPr>
          <p:cNvPr id="284678" name="Text Box 6"/>
          <p:cNvSpPr txBox="1">
            <a:spLocks noChangeArrowheads="1"/>
          </p:cNvSpPr>
          <p:nvPr/>
        </p:nvSpPr>
        <p:spPr bwMode="auto">
          <a:xfrm>
            <a:off x="539750" y="1341438"/>
            <a:ext cx="4678363" cy="4048125"/>
          </a:xfrm>
          <a:prstGeom prst="rect">
            <a:avLst/>
          </a:prstGeom>
          <a:noFill/>
          <a:ln w="9525">
            <a:noFill/>
            <a:miter lim="800000"/>
            <a:headEnd/>
            <a:tailEnd/>
          </a:ln>
          <a:effectLst/>
        </p:spPr>
        <p:txBody>
          <a:bodyPr>
            <a:spAutoFit/>
          </a:bodyPr>
          <a:lstStyle/>
          <a:p>
            <a:pPr>
              <a:spcBef>
                <a:spcPct val="20000"/>
              </a:spcBef>
            </a:pPr>
            <a:r>
              <a:rPr lang="zh-TW" altLang="en-US" sz="2000" b="1">
                <a:latin typeface="標楷體" pitchFamily="65" charset="-120"/>
                <a:ea typeface="標楷體" pitchFamily="65" charset="-120"/>
              </a:rPr>
              <a:t>將輸入的小寫字串轉換成大寫，</a:t>
            </a:r>
            <a:endParaRPr lang="zh-TW" altLang="en-US" sz="2000" b="1">
              <a:ea typeface="標楷體" pitchFamily="65" charset="-120"/>
            </a:endParaRPr>
          </a:p>
          <a:p>
            <a:pPr>
              <a:spcBef>
                <a:spcPct val="20000"/>
              </a:spcBef>
            </a:pPr>
            <a:r>
              <a:rPr lang="en-US" altLang="zh-TW" sz="2000">
                <a:latin typeface="Arial" charset="0"/>
                <a:ea typeface="標楷體" pitchFamily="65" charset="-120"/>
              </a:rPr>
              <a:t>1  </a:t>
            </a:r>
            <a:r>
              <a:rPr lang="en-US" altLang="zh-TW" sz="2000">
                <a:solidFill>
                  <a:srgbClr val="969696"/>
                </a:solidFill>
                <a:latin typeface="Arial" charset="0"/>
                <a:ea typeface="標楷體" pitchFamily="65" charset="-120"/>
              </a:rPr>
              <a:t>#include&lt;stdio.h&gt;</a:t>
            </a:r>
            <a:endParaRPr lang="en-US" altLang="zh-TW" sz="2000">
              <a:solidFill>
                <a:srgbClr val="969696"/>
              </a:solidFill>
              <a:latin typeface="Arial" charset="0"/>
            </a:endParaRPr>
          </a:p>
          <a:p>
            <a:pPr>
              <a:spcBef>
                <a:spcPct val="20000"/>
              </a:spcBef>
            </a:pPr>
            <a:r>
              <a:rPr lang="en-US" altLang="zh-TW" sz="2000">
                <a:latin typeface="Arial" charset="0"/>
                <a:ea typeface="標楷體" pitchFamily="65" charset="-120"/>
              </a:rPr>
              <a:t>2  </a:t>
            </a:r>
            <a:r>
              <a:rPr lang="en-US" altLang="zh-TW" sz="2000">
                <a:solidFill>
                  <a:srgbClr val="0000FF"/>
                </a:solidFill>
                <a:latin typeface="Arial" charset="0"/>
                <a:ea typeface="標楷體" pitchFamily="65" charset="-120"/>
              </a:rPr>
              <a:t>#include&lt;ctype.h&gt;</a:t>
            </a:r>
            <a:endParaRPr lang="en-US" altLang="zh-TW" sz="2000">
              <a:solidFill>
                <a:srgbClr val="0000FF"/>
              </a:solidFill>
              <a:latin typeface="Arial" charset="0"/>
            </a:endParaRPr>
          </a:p>
          <a:p>
            <a:pPr>
              <a:spcBef>
                <a:spcPct val="20000"/>
              </a:spcBef>
            </a:pPr>
            <a:r>
              <a:rPr lang="en-US" altLang="zh-TW" sz="2000">
                <a:latin typeface="Arial" charset="0"/>
                <a:ea typeface="標楷體" pitchFamily="65" charset="-120"/>
              </a:rPr>
              <a:t>3  main(){</a:t>
            </a:r>
            <a:endParaRPr lang="en-US" altLang="zh-TW" sz="2000">
              <a:latin typeface="Arial" charset="0"/>
            </a:endParaRPr>
          </a:p>
          <a:p>
            <a:pPr>
              <a:spcBef>
                <a:spcPct val="20000"/>
              </a:spcBef>
            </a:pPr>
            <a:r>
              <a:rPr lang="en-US" altLang="zh-TW" sz="2000">
                <a:latin typeface="Arial" charset="0"/>
                <a:ea typeface="標楷體" pitchFamily="65" charset="-120"/>
              </a:rPr>
              <a:t>4      int i;</a:t>
            </a:r>
            <a:endParaRPr lang="en-US" altLang="zh-TW" sz="2000">
              <a:latin typeface="Arial" charset="0"/>
            </a:endParaRPr>
          </a:p>
          <a:p>
            <a:pPr>
              <a:spcBef>
                <a:spcPct val="20000"/>
              </a:spcBef>
            </a:pPr>
            <a:r>
              <a:rPr lang="en-US" altLang="zh-TW" sz="2000">
                <a:latin typeface="Arial" charset="0"/>
                <a:ea typeface="標楷體" pitchFamily="65" charset="-120"/>
              </a:rPr>
              <a:t>5      char </a:t>
            </a:r>
            <a:r>
              <a:rPr lang="en-US" altLang="zh-TW" sz="2000">
                <a:solidFill>
                  <a:srgbClr val="FF3300"/>
                </a:solidFill>
                <a:latin typeface="Arial" charset="0"/>
                <a:ea typeface="標楷體" pitchFamily="65" charset="-120"/>
              </a:rPr>
              <a:t>str1[10], str2[10]</a:t>
            </a:r>
            <a:r>
              <a:rPr lang="en-US" altLang="zh-TW" sz="2000">
                <a:latin typeface="Arial" charset="0"/>
                <a:ea typeface="標楷體" pitchFamily="65" charset="-120"/>
              </a:rPr>
              <a:t>;</a:t>
            </a:r>
            <a:endParaRPr lang="en-US" altLang="zh-TW" sz="2000">
              <a:latin typeface="Arial" charset="0"/>
            </a:endParaRPr>
          </a:p>
          <a:p>
            <a:pPr>
              <a:spcBef>
                <a:spcPct val="20000"/>
              </a:spcBef>
            </a:pPr>
            <a:r>
              <a:rPr lang="en-US" altLang="zh-TW" sz="2000">
                <a:latin typeface="Arial" charset="0"/>
                <a:ea typeface="標楷體" pitchFamily="65" charset="-120"/>
              </a:rPr>
              <a:t>6      printf("</a:t>
            </a:r>
            <a:r>
              <a:rPr lang="zh-TW" altLang="en-US" sz="2000">
                <a:latin typeface="Arial" charset="0"/>
                <a:ea typeface="標楷體" pitchFamily="65" charset="-120"/>
              </a:rPr>
              <a:t>輸入字串一： </a:t>
            </a:r>
            <a:r>
              <a:rPr lang="en-US" altLang="zh-TW" sz="2000">
                <a:latin typeface="Arial" charset="0"/>
                <a:ea typeface="標楷體" pitchFamily="65" charset="-120"/>
              </a:rPr>
              <a:t>");</a:t>
            </a:r>
            <a:endParaRPr lang="en-US" altLang="zh-TW" sz="2000">
              <a:latin typeface="Arial" charset="0"/>
            </a:endParaRPr>
          </a:p>
          <a:p>
            <a:pPr>
              <a:spcBef>
                <a:spcPct val="20000"/>
              </a:spcBef>
            </a:pPr>
            <a:r>
              <a:rPr lang="en-US" altLang="zh-TW" sz="2000">
                <a:latin typeface="Arial" charset="0"/>
                <a:ea typeface="標楷體" pitchFamily="65" charset="-120"/>
              </a:rPr>
              <a:t>7      </a:t>
            </a:r>
            <a:r>
              <a:rPr lang="en-US" altLang="zh-TW" sz="2000">
                <a:solidFill>
                  <a:srgbClr val="FF3300"/>
                </a:solidFill>
                <a:latin typeface="Arial" charset="0"/>
                <a:ea typeface="標楷體" pitchFamily="65" charset="-120"/>
              </a:rPr>
              <a:t>gets(str1);</a:t>
            </a:r>
            <a:endParaRPr lang="en-US" altLang="zh-TW" sz="2000">
              <a:latin typeface="Arial" charset="0"/>
            </a:endParaRPr>
          </a:p>
          <a:p>
            <a:pPr>
              <a:spcBef>
                <a:spcPct val="20000"/>
              </a:spcBef>
            </a:pPr>
            <a:r>
              <a:rPr lang="en-US" altLang="zh-TW" sz="2000">
                <a:latin typeface="Arial" charset="0"/>
                <a:ea typeface="標楷體" pitchFamily="65" charset="-120"/>
              </a:rPr>
              <a:t>8</a:t>
            </a:r>
          </a:p>
          <a:p>
            <a:pPr>
              <a:spcBef>
                <a:spcPct val="20000"/>
              </a:spcBef>
            </a:pPr>
            <a:r>
              <a:rPr lang="en-US" altLang="zh-TW" sz="2000">
                <a:latin typeface="Arial" charset="0"/>
                <a:ea typeface="標楷體" pitchFamily="65" charset="-120"/>
              </a:rPr>
              <a:t>9</a:t>
            </a:r>
          </a:p>
          <a:p>
            <a:pPr>
              <a:spcBef>
                <a:spcPct val="20000"/>
              </a:spcBef>
            </a:pPr>
            <a:r>
              <a:rPr lang="en-US" altLang="zh-TW" sz="2000">
                <a:latin typeface="Arial" charset="0"/>
                <a:ea typeface="標楷體" pitchFamily="65" charset="-120"/>
              </a:rPr>
              <a:t>0     printf("</a:t>
            </a:r>
            <a:r>
              <a:rPr lang="zh-TW" altLang="en-US" sz="2000">
                <a:latin typeface="Arial" charset="0"/>
                <a:ea typeface="標楷體" pitchFamily="65" charset="-120"/>
              </a:rPr>
              <a:t>大寫轉小寫： </a:t>
            </a:r>
            <a:r>
              <a:rPr lang="en-US" altLang="zh-TW" sz="2000">
                <a:solidFill>
                  <a:srgbClr val="FF3300"/>
                </a:solidFill>
                <a:latin typeface="Arial" charset="0"/>
                <a:ea typeface="標楷體" pitchFamily="65" charset="-120"/>
              </a:rPr>
              <a:t>%s</a:t>
            </a:r>
            <a:r>
              <a:rPr lang="en-US" altLang="zh-TW" sz="2000">
                <a:latin typeface="Arial" charset="0"/>
                <a:ea typeface="標楷體" pitchFamily="65" charset="-120"/>
              </a:rPr>
              <a:t>\n", </a:t>
            </a:r>
            <a:r>
              <a:rPr lang="en-US" altLang="zh-TW" sz="2000">
                <a:solidFill>
                  <a:srgbClr val="FF3300"/>
                </a:solidFill>
                <a:latin typeface="Arial" charset="0"/>
                <a:ea typeface="標楷體" pitchFamily="65" charset="-120"/>
              </a:rPr>
              <a:t>str1</a:t>
            </a:r>
            <a:r>
              <a:rPr lang="en-US" altLang="zh-TW" sz="2000">
                <a:latin typeface="Arial" charset="0"/>
                <a:ea typeface="標楷體" pitchFamily="65" charset="-120"/>
              </a:rPr>
              <a:t>);</a:t>
            </a:r>
            <a:endParaRPr lang="en-US" altLang="zh-TW" sz="2000">
              <a:latin typeface="Arial" charset="0"/>
            </a:endParaRPr>
          </a:p>
        </p:txBody>
      </p:sp>
      <p:sp>
        <p:nvSpPr>
          <p:cNvPr id="284679" name="Rectangle 7"/>
          <p:cNvSpPr>
            <a:spLocks noChangeArrowheads="1"/>
          </p:cNvSpPr>
          <p:nvPr/>
        </p:nvSpPr>
        <p:spPr bwMode="auto">
          <a:xfrm>
            <a:off x="5508625" y="4149725"/>
            <a:ext cx="3200400" cy="962025"/>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zh-TW" altLang="en-US" sz="2000">
                <a:latin typeface="Verdana" pitchFamily="34" charset="0"/>
                <a:ea typeface="標楷體" pitchFamily="65" charset="-120"/>
              </a:rPr>
              <a:t>輸入字串二： </a:t>
            </a:r>
            <a:r>
              <a:rPr lang="en-US" altLang="zh-TW" sz="2000">
                <a:solidFill>
                  <a:srgbClr val="FF0000"/>
                </a:solidFill>
                <a:latin typeface="Verdana" pitchFamily="34" charset="0"/>
                <a:ea typeface="標楷體" pitchFamily="65" charset="-120"/>
              </a:rPr>
              <a:t>eFg</a:t>
            </a:r>
            <a:endParaRPr lang="en-US" altLang="zh-TW" sz="2000">
              <a:solidFill>
                <a:srgbClr val="FF0000"/>
              </a:solidFill>
              <a:latin typeface="Verdana" pitchFamily="34" charset="0"/>
            </a:endParaRPr>
          </a:p>
          <a:p>
            <a:pPr marL="190500" lvl="1">
              <a:spcBef>
                <a:spcPct val="20000"/>
              </a:spcBef>
            </a:pPr>
            <a:endParaRPr lang="en-US" altLang="zh-TW" sz="2000">
              <a:solidFill>
                <a:srgbClr val="FF0000"/>
              </a:solidFill>
              <a:latin typeface="Verdana" pitchFamily="34" charset="0"/>
              <a:ea typeface="標楷體" pitchFamily="65" charset="-120"/>
            </a:endParaRPr>
          </a:p>
        </p:txBody>
      </p:sp>
      <p:sp>
        <p:nvSpPr>
          <p:cNvPr id="284680" name="Rectangle 8"/>
          <p:cNvSpPr>
            <a:spLocks noChangeArrowheads="1"/>
          </p:cNvSpPr>
          <p:nvPr/>
        </p:nvSpPr>
        <p:spPr bwMode="auto">
          <a:xfrm>
            <a:off x="1619250" y="5445125"/>
            <a:ext cx="3200400" cy="1036638"/>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zh-TW" altLang="en-US" sz="2000">
                <a:latin typeface="Verdana" pitchFamily="34" charset="0"/>
                <a:ea typeface="標楷體" pitchFamily="65" charset="-120"/>
              </a:rPr>
              <a:t>輸入字串一： </a:t>
            </a:r>
            <a:r>
              <a:rPr lang="en-US" altLang="zh-TW" sz="2000">
                <a:solidFill>
                  <a:srgbClr val="FF3300"/>
                </a:solidFill>
                <a:latin typeface="Verdana" pitchFamily="34" charset="0"/>
                <a:ea typeface="標楷體" pitchFamily="65" charset="-120"/>
              </a:rPr>
              <a:t>ABCd</a:t>
            </a:r>
            <a:endParaRPr lang="en-US" altLang="zh-TW" sz="2000">
              <a:solidFill>
                <a:srgbClr val="FF3300"/>
              </a:solidFill>
              <a:latin typeface="Verdana" pitchFamily="34" charset="0"/>
            </a:endParaRPr>
          </a:p>
          <a:p>
            <a:pPr marL="190500" lvl="1">
              <a:spcBef>
                <a:spcPct val="20000"/>
              </a:spcBef>
            </a:pPr>
            <a:endParaRPr lang="en-US" altLang="zh-TW" sz="2000">
              <a:solidFill>
                <a:srgbClr val="339966"/>
              </a:solidFill>
              <a:latin typeface="Verdana" pitchFamily="34" charset="0"/>
              <a:ea typeface="標楷體" pitchFamily="65" charset="-120"/>
            </a:endParaRPr>
          </a:p>
        </p:txBody>
      </p:sp>
      <p:sp>
        <p:nvSpPr>
          <p:cNvPr id="284681"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284682" name="Rectangle 10"/>
          <p:cNvSpPr>
            <a:spLocks noChangeArrowheads="1"/>
          </p:cNvSpPr>
          <p:nvPr/>
        </p:nvSpPr>
        <p:spPr bwMode="auto">
          <a:xfrm>
            <a:off x="1112838" y="4292600"/>
            <a:ext cx="3889375" cy="701675"/>
          </a:xfrm>
          <a:prstGeom prst="rect">
            <a:avLst/>
          </a:prstGeom>
          <a:noFill/>
          <a:ln w="9525">
            <a:noFill/>
            <a:miter lim="800000"/>
            <a:headEnd/>
            <a:tailEnd/>
          </a:ln>
          <a:effectLst/>
        </p:spPr>
        <p:txBody>
          <a:bodyPr>
            <a:spAutoFit/>
          </a:bodyPr>
          <a:lstStyle/>
          <a:p>
            <a:r>
              <a:rPr lang="en-US" altLang="zh-TW" sz="2000">
                <a:latin typeface="Arial" charset="0"/>
                <a:cs typeface="Arial" charset="0"/>
              </a:rPr>
              <a:t>for (i=0; </a:t>
            </a:r>
            <a:r>
              <a:rPr lang="en-US" altLang="zh-TW" sz="2000" b="1" u="sng">
                <a:solidFill>
                  <a:srgbClr val="0000FF"/>
                </a:solidFill>
                <a:latin typeface="Arial" charset="0"/>
                <a:cs typeface="Arial" charset="0"/>
              </a:rPr>
              <a:t>str1[i] != '\0'</a:t>
            </a:r>
            <a:r>
              <a:rPr lang="en-US" altLang="zh-TW" sz="2000" b="1">
                <a:solidFill>
                  <a:srgbClr val="0000FF"/>
                </a:solidFill>
                <a:latin typeface="Arial" charset="0"/>
                <a:cs typeface="Arial" charset="0"/>
              </a:rPr>
              <a:t>;</a:t>
            </a:r>
            <a:r>
              <a:rPr lang="en-US" altLang="zh-TW" sz="2000">
                <a:latin typeface="Arial" charset="0"/>
                <a:cs typeface="Arial" charset="0"/>
              </a:rPr>
              <a:t> i++)</a:t>
            </a:r>
          </a:p>
          <a:p>
            <a:r>
              <a:rPr lang="en-US" altLang="zh-TW" sz="2000">
                <a:latin typeface="Arial" charset="0"/>
                <a:cs typeface="Arial" charset="0"/>
              </a:rPr>
              <a:t>	</a:t>
            </a:r>
            <a:r>
              <a:rPr lang="en-US" altLang="zh-TW" sz="2000">
                <a:solidFill>
                  <a:srgbClr val="FF3300"/>
                </a:solidFill>
                <a:latin typeface="Arial" charset="0"/>
                <a:cs typeface="Arial" charset="0"/>
              </a:rPr>
              <a:t>str1[i]</a:t>
            </a:r>
            <a:r>
              <a:rPr lang="en-US" altLang="zh-TW" sz="2000">
                <a:latin typeface="Arial" charset="0"/>
                <a:cs typeface="Arial" charset="0"/>
              </a:rPr>
              <a:t> = </a:t>
            </a:r>
            <a:r>
              <a:rPr lang="en-US" altLang="zh-TW" sz="2000">
                <a:solidFill>
                  <a:srgbClr val="0000FF"/>
                </a:solidFill>
                <a:latin typeface="Arial" charset="0"/>
                <a:cs typeface="Arial" charset="0"/>
              </a:rPr>
              <a:t>tolower</a:t>
            </a:r>
            <a:r>
              <a:rPr lang="en-US" altLang="zh-TW" sz="2000">
                <a:latin typeface="Arial" charset="0"/>
                <a:cs typeface="Arial" charset="0"/>
              </a:rPr>
              <a:t>( </a:t>
            </a:r>
            <a:r>
              <a:rPr lang="en-US" altLang="zh-TW" sz="2000">
                <a:solidFill>
                  <a:srgbClr val="FF3300"/>
                </a:solidFill>
                <a:latin typeface="Arial" charset="0"/>
                <a:cs typeface="Arial" charset="0"/>
              </a:rPr>
              <a:t>str1[i]</a:t>
            </a:r>
            <a:r>
              <a:rPr lang="en-US" altLang="zh-TW" sz="2000">
                <a:latin typeface="Arial" charset="0"/>
                <a:cs typeface="Arial" charset="0"/>
              </a:rPr>
              <a:t> );</a:t>
            </a:r>
          </a:p>
        </p:txBody>
      </p:sp>
      <p:sp>
        <p:nvSpPr>
          <p:cNvPr id="284683" name="Rectangle 11"/>
          <p:cNvSpPr>
            <a:spLocks noChangeArrowheads="1"/>
          </p:cNvSpPr>
          <p:nvPr/>
        </p:nvSpPr>
        <p:spPr bwMode="auto">
          <a:xfrm>
            <a:off x="1835150" y="5913438"/>
            <a:ext cx="2398713" cy="396875"/>
          </a:xfrm>
          <a:prstGeom prst="rect">
            <a:avLst/>
          </a:prstGeom>
          <a:noFill/>
          <a:ln w="9525">
            <a:noFill/>
            <a:miter lim="800000"/>
            <a:headEnd/>
            <a:tailEnd/>
          </a:ln>
          <a:effectLst/>
        </p:spPr>
        <p:txBody>
          <a:bodyPr wrap="none">
            <a:spAutoFit/>
          </a:bodyPr>
          <a:lstStyle/>
          <a:p>
            <a:r>
              <a:rPr lang="zh-TW" altLang="en-US" sz="2000">
                <a:latin typeface="Verdana" pitchFamily="34" charset="0"/>
                <a:cs typeface="Courier New" pitchFamily="49" charset="0"/>
              </a:rPr>
              <a:t>大寫轉小寫：</a:t>
            </a:r>
            <a:r>
              <a:rPr lang="zh-TW" altLang="en-US" sz="2000">
                <a:solidFill>
                  <a:srgbClr val="FF3300"/>
                </a:solidFill>
                <a:latin typeface="Verdana" pitchFamily="34" charset="0"/>
                <a:cs typeface="Courier New" pitchFamily="49" charset="0"/>
              </a:rPr>
              <a:t> </a:t>
            </a:r>
            <a:r>
              <a:rPr lang="en-US" altLang="zh-TW" sz="2000">
                <a:solidFill>
                  <a:srgbClr val="FF3300"/>
                </a:solidFill>
                <a:latin typeface="Verdana" pitchFamily="34" charset="0"/>
                <a:cs typeface="Courier New" pitchFamily="49" charset="0"/>
              </a:rPr>
              <a:t>abcd</a:t>
            </a:r>
          </a:p>
        </p:txBody>
      </p:sp>
      <p:sp>
        <p:nvSpPr>
          <p:cNvPr id="284684" name="Rectangle 12"/>
          <p:cNvSpPr>
            <a:spLocks noChangeArrowheads="1"/>
          </p:cNvSpPr>
          <p:nvPr/>
        </p:nvSpPr>
        <p:spPr bwMode="auto">
          <a:xfrm>
            <a:off x="5003800" y="2420938"/>
            <a:ext cx="3862388" cy="701675"/>
          </a:xfrm>
          <a:prstGeom prst="rect">
            <a:avLst/>
          </a:prstGeom>
          <a:noFill/>
          <a:ln w="9525">
            <a:noFill/>
            <a:miter lim="800000"/>
            <a:headEnd/>
            <a:tailEnd/>
          </a:ln>
          <a:effectLst/>
        </p:spPr>
        <p:txBody>
          <a:bodyPr wrap="none">
            <a:spAutoFit/>
          </a:bodyPr>
          <a:lstStyle/>
          <a:p>
            <a:r>
              <a:rPr lang="en-US" altLang="zh-TW" sz="2000">
                <a:latin typeface="Arial" charset="0"/>
                <a:cs typeface="Arial" charset="0"/>
              </a:rPr>
              <a:t>for (i=0; </a:t>
            </a:r>
            <a:r>
              <a:rPr lang="en-US" altLang="zh-TW" sz="2000" b="1" u="sng">
                <a:solidFill>
                  <a:srgbClr val="0000FF"/>
                </a:solidFill>
                <a:latin typeface="Arial" charset="0"/>
                <a:cs typeface="Arial" charset="0"/>
              </a:rPr>
              <a:t>i&lt;strlen(str2)</a:t>
            </a:r>
            <a:r>
              <a:rPr lang="en-US" altLang="zh-TW" sz="2000" b="1">
                <a:solidFill>
                  <a:srgbClr val="0000FF"/>
                </a:solidFill>
                <a:latin typeface="Arial" charset="0"/>
                <a:cs typeface="Arial" charset="0"/>
              </a:rPr>
              <a:t>;</a:t>
            </a:r>
            <a:r>
              <a:rPr lang="en-US" altLang="zh-TW" sz="2000">
                <a:latin typeface="Arial" charset="0"/>
                <a:cs typeface="Arial" charset="0"/>
              </a:rPr>
              <a:t> i++)</a:t>
            </a:r>
          </a:p>
          <a:p>
            <a:r>
              <a:rPr lang="en-US" altLang="zh-TW" sz="2000">
                <a:solidFill>
                  <a:srgbClr val="FF3300"/>
                </a:solidFill>
                <a:latin typeface="Arial" charset="0"/>
                <a:cs typeface="Arial" charset="0"/>
              </a:rPr>
              <a:t>	str2[i]</a:t>
            </a:r>
            <a:r>
              <a:rPr lang="en-US" altLang="zh-TW" sz="2000">
                <a:latin typeface="Arial" charset="0"/>
                <a:cs typeface="Arial" charset="0"/>
              </a:rPr>
              <a:t> = </a:t>
            </a:r>
            <a:r>
              <a:rPr lang="en-US" altLang="zh-TW" sz="2000">
                <a:solidFill>
                  <a:srgbClr val="0000FF"/>
                </a:solidFill>
                <a:latin typeface="Arial" charset="0"/>
                <a:cs typeface="Arial" charset="0"/>
              </a:rPr>
              <a:t>toupper</a:t>
            </a:r>
            <a:r>
              <a:rPr lang="en-US" altLang="zh-TW" sz="2000">
                <a:latin typeface="Arial" charset="0"/>
                <a:cs typeface="Arial" charset="0"/>
              </a:rPr>
              <a:t>( </a:t>
            </a:r>
            <a:r>
              <a:rPr lang="en-US" altLang="zh-TW" sz="2000">
                <a:solidFill>
                  <a:srgbClr val="FF3300"/>
                </a:solidFill>
                <a:latin typeface="Arial" charset="0"/>
                <a:cs typeface="Arial" charset="0"/>
              </a:rPr>
              <a:t>str2[i]</a:t>
            </a:r>
            <a:r>
              <a:rPr lang="en-US" altLang="zh-TW" sz="2000">
                <a:latin typeface="Arial" charset="0"/>
                <a:cs typeface="Arial" charset="0"/>
              </a:rPr>
              <a:t> );</a:t>
            </a:r>
          </a:p>
        </p:txBody>
      </p:sp>
      <p:sp>
        <p:nvSpPr>
          <p:cNvPr id="284685" name="Rectangle 13"/>
          <p:cNvSpPr>
            <a:spLocks noChangeArrowheads="1"/>
          </p:cNvSpPr>
          <p:nvPr/>
        </p:nvSpPr>
        <p:spPr bwMode="auto">
          <a:xfrm>
            <a:off x="5727700" y="4581525"/>
            <a:ext cx="2300288" cy="396875"/>
          </a:xfrm>
          <a:prstGeom prst="rect">
            <a:avLst/>
          </a:prstGeom>
          <a:noFill/>
          <a:ln w="9525">
            <a:noFill/>
            <a:miter lim="800000"/>
            <a:headEnd/>
            <a:tailEnd/>
          </a:ln>
          <a:effectLst/>
        </p:spPr>
        <p:txBody>
          <a:bodyPr wrap="none">
            <a:spAutoFit/>
          </a:bodyPr>
          <a:lstStyle/>
          <a:p>
            <a:r>
              <a:rPr lang="zh-TW" altLang="en-US" sz="2000">
                <a:latin typeface="Verdana" pitchFamily="34" charset="0"/>
              </a:rPr>
              <a:t>小寫轉大寫： </a:t>
            </a:r>
            <a:r>
              <a:rPr lang="en-US" altLang="zh-TW" sz="2000">
                <a:solidFill>
                  <a:srgbClr val="FF0000"/>
                </a:solidFill>
                <a:latin typeface="Verdana" pitchFamily="34" charset="0"/>
              </a:rPr>
              <a:t>EFG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4680"/>
                                        </p:tgtEl>
                                        <p:attrNameLst>
                                          <p:attrName>style.visibility</p:attrName>
                                        </p:attrNameLst>
                                      </p:cBhvr>
                                      <p:to>
                                        <p:strVal val="visible"/>
                                      </p:to>
                                    </p:set>
                                    <p:anim calcmode="lin" valueType="num">
                                      <p:cBhvr>
                                        <p:cTn id="7" dur="500" fill="hold"/>
                                        <p:tgtEl>
                                          <p:spTgt spid="284680"/>
                                        </p:tgtEl>
                                        <p:attrNameLst>
                                          <p:attrName>ppt_w</p:attrName>
                                        </p:attrNameLst>
                                      </p:cBhvr>
                                      <p:tavLst>
                                        <p:tav tm="0">
                                          <p:val>
                                            <p:fltVal val="0"/>
                                          </p:val>
                                        </p:tav>
                                        <p:tav tm="100000">
                                          <p:val>
                                            <p:strVal val="#ppt_w"/>
                                          </p:val>
                                        </p:tav>
                                      </p:tavLst>
                                    </p:anim>
                                    <p:anim calcmode="lin" valueType="num">
                                      <p:cBhvr>
                                        <p:cTn id="8" dur="500" fill="hold"/>
                                        <p:tgtEl>
                                          <p:spTgt spid="28468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84682"/>
                                        </p:tgtEl>
                                        <p:attrNameLst>
                                          <p:attrName>style.visibility</p:attrName>
                                        </p:attrNameLst>
                                      </p:cBhvr>
                                      <p:to>
                                        <p:strVal val="visible"/>
                                      </p:to>
                                    </p:set>
                                    <p:anim calcmode="lin" valueType="num">
                                      <p:cBhvr>
                                        <p:cTn id="13" dur="500" fill="hold"/>
                                        <p:tgtEl>
                                          <p:spTgt spid="284682"/>
                                        </p:tgtEl>
                                        <p:attrNameLst>
                                          <p:attrName>ppt_w</p:attrName>
                                        </p:attrNameLst>
                                      </p:cBhvr>
                                      <p:tavLst>
                                        <p:tav tm="0">
                                          <p:val>
                                            <p:fltVal val="0"/>
                                          </p:val>
                                        </p:tav>
                                        <p:tav tm="100000">
                                          <p:val>
                                            <p:strVal val="#ppt_w"/>
                                          </p:val>
                                        </p:tav>
                                      </p:tavLst>
                                    </p:anim>
                                    <p:anim calcmode="lin" valueType="num">
                                      <p:cBhvr>
                                        <p:cTn id="14" dur="500" fill="hold"/>
                                        <p:tgtEl>
                                          <p:spTgt spid="28468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84683"/>
                                        </p:tgtEl>
                                        <p:attrNameLst>
                                          <p:attrName>style.visibility</p:attrName>
                                        </p:attrNameLst>
                                      </p:cBhvr>
                                      <p:to>
                                        <p:strVal val="visible"/>
                                      </p:to>
                                    </p:set>
                                    <p:anim calcmode="lin" valueType="num">
                                      <p:cBhvr>
                                        <p:cTn id="19" dur="500" fill="hold"/>
                                        <p:tgtEl>
                                          <p:spTgt spid="284683"/>
                                        </p:tgtEl>
                                        <p:attrNameLst>
                                          <p:attrName>ppt_w</p:attrName>
                                        </p:attrNameLst>
                                      </p:cBhvr>
                                      <p:tavLst>
                                        <p:tav tm="0">
                                          <p:val>
                                            <p:fltVal val="0"/>
                                          </p:val>
                                        </p:tav>
                                        <p:tav tm="100000">
                                          <p:val>
                                            <p:strVal val="#ppt_w"/>
                                          </p:val>
                                        </p:tav>
                                      </p:tavLst>
                                    </p:anim>
                                    <p:anim calcmode="lin" valueType="num">
                                      <p:cBhvr>
                                        <p:cTn id="20" dur="500" fill="hold"/>
                                        <p:tgtEl>
                                          <p:spTgt spid="284683"/>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84677"/>
                                        </p:tgtEl>
                                        <p:attrNameLst>
                                          <p:attrName>style.visibility</p:attrName>
                                        </p:attrNameLst>
                                      </p:cBhvr>
                                      <p:to>
                                        <p:strVal val="visible"/>
                                      </p:to>
                                    </p:set>
                                    <p:anim calcmode="lin" valueType="num">
                                      <p:cBhvr>
                                        <p:cTn id="25" dur="500" fill="hold"/>
                                        <p:tgtEl>
                                          <p:spTgt spid="284677"/>
                                        </p:tgtEl>
                                        <p:attrNameLst>
                                          <p:attrName>ppt_w</p:attrName>
                                        </p:attrNameLst>
                                      </p:cBhvr>
                                      <p:tavLst>
                                        <p:tav tm="0">
                                          <p:val>
                                            <p:fltVal val="0"/>
                                          </p:val>
                                        </p:tav>
                                        <p:tav tm="100000">
                                          <p:val>
                                            <p:strVal val="#ppt_w"/>
                                          </p:val>
                                        </p:tav>
                                      </p:tavLst>
                                    </p:anim>
                                    <p:anim calcmode="lin" valueType="num">
                                      <p:cBhvr>
                                        <p:cTn id="26" dur="500" fill="hold"/>
                                        <p:tgtEl>
                                          <p:spTgt spid="284677"/>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84679"/>
                                        </p:tgtEl>
                                        <p:attrNameLst>
                                          <p:attrName>style.visibility</p:attrName>
                                        </p:attrNameLst>
                                      </p:cBhvr>
                                      <p:to>
                                        <p:strVal val="visible"/>
                                      </p:to>
                                    </p:set>
                                    <p:anim calcmode="lin" valueType="num">
                                      <p:cBhvr>
                                        <p:cTn id="31" dur="500" fill="hold"/>
                                        <p:tgtEl>
                                          <p:spTgt spid="284679"/>
                                        </p:tgtEl>
                                        <p:attrNameLst>
                                          <p:attrName>ppt_w</p:attrName>
                                        </p:attrNameLst>
                                      </p:cBhvr>
                                      <p:tavLst>
                                        <p:tav tm="0">
                                          <p:val>
                                            <p:fltVal val="0"/>
                                          </p:val>
                                        </p:tav>
                                        <p:tav tm="100000">
                                          <p:val>
                                            <p:strVal val="#ppt_w"/>
                                          </p:val>
                                        </p:tav>
                                      </p:tavLst>
                                    </p:anim>
                                    <p:anim calcmode="lin" valueType="num">
                                      <p:cBhvr>
                                        <p:cTn id="32" dur="500" fill="hold"/>
                                        <p:tgtEl>
                                          <p:spTgt spid="284679"/>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84684"/>
                                        </p:tgtEl>
                                        <p:attrNameLst>
                                          <p:attrName>style.visibility</p:attrName>
                                        </p:attrNameLst>
                                      </p:cBhvr>
                                      <p:to>
                                        <p:strVal val="visible"/>
                                      </p:to>
                                    </p:set>
                                    <p:anim calcmode="lin" valueType="num">
                                      <p:cBhvr>
                                        <p:cTn id="37" dur="500" fill="hold"/>
                                        <p:tgtEl>
                                          <p:spTgt spid="284684"/>
                                        </p:tgtEl>
                                        <p:attrNameLst>
                                          <p:attrName>ppt_w</p:attrName>
                                        </p:attrNameLst>
                                      </p:cBhvr>
                                      <p:tavLst>
                                        <p:tav tm="0">
                                          <p:val>
                                            <p:fltVal val="0"/>
                                          </p:val>
                                        </p:tav>
                                        <p:tav tm="100000">
                                          <p:val>
                                            <p:strVal val="#ppt_w"/>
                                          </p:val>
                                        </p:tav>
                                      </p:tavLst>
                                    </p:anim>
                                    <p:anim calcmode="lin" valueType="num">
                                      <p:cBhvr>
                                        <p:cTn id="38" dur="500" fill="hold"/>
                                        <p:tgtEl>
                                          <p:spTgt spid="284684"/>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84685"/>
                                        </p:tgtEl>
                                        <p:attrNameLst>
                                          <p:attrName>style.visibility</p:attrName>
                                        </p:attrNameLst>
                                      </p:cBhvr>
                                      <p:to>
                                        <p:strVal val="visible"/>
                                      </p:to>
                                    </p:set>
                                    <p:anim calcmode="lin" valueType="num">
                                      <p:cBhvr>
                                        <p:cTn id="43" dur="500" fill="hold"/>
                                        <p:tgtEl>
                                          <p:spTgt spid="284685"/>
                                        </p:tgtEl>
                                        <p:attrNameLst>
                                          <p:attrName>ppt_w</p:attrName>
                                        </p:attrNameLst>
                                      </p:cBhvr>
                                      <p:tavLst>
                                        <p:tav tm="0">
                                          <p:val>
                                            <p:fltVal val="0"/>
                                          </p:val>
                                        </p:tav>
                                        <p:tav tm="100000">
                                          <p:val>
                                            <p:strVal val="#ppt_w"/>
                                          </p:val>
                                        </p:tav>
                                      </p:tavLst>
                                    </p:anim>
                                    <p:anim calcmode="lin" valueType="num">
                                      <p:cBhvr>
                                        <p:cTn id="44" dur="500" fill="hold"/>
                                        <p:tgtEl>
                                          <p:spTgt spid="2846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7" grpId="0" animBg="1"/>
      <p:bldP spid="284679" grpId="0" animBg="1"/>
      <p:bldP spid="284680" grpId="0" animBg="1"/>
      <p:bldP spid="284682" grpId="0"/>
      <p:bldP spid="284683" grpId="0"/>
      <p:bldP spid="284684" grpId="0"/>
      <p:bldP spid="284685" grpId="0"/>
    </p:bld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9A848EFC-EE88-4EAB-BCF2-8002AAB6C0BE}" type="slidenum">
              <a:rPr lang="en-US" altLang="zh-TW"/>
              <a:pPr/>
              <a:t>202</a:t>
            </a:fld>
            <a:endParaRPr lang="en-US" altLang="zh-TW"/>
          </a:p>
        </p:txBody>
      </p:sp>
      <p:sp>
        <p:nvSpPr>
          <p:cNvPr id="288770" name="Rectangle 2"/>
          <p:cNvSpPr>
            <a:spLocks noGrp="1" noChangeArrowheads="1"/>
          </p:cNvSpPr>
          <p:nvPr>
            <p:ph type="title"/>
          </p:nvPr>
        </p:nvSpPr>
        <p:spPr/>
        <p:txBody>
          <a:bodyPr/>
          <a:lstStyle/>
          <a:p>
            <a:r>
              <a:rPr lang="zh-TW" altLang="en-US"/>
              <a:t>第十章 </a:t>
            </a:r>
            <a:r>
              <a:rPr lang="zh-TW" altLang="en-US">
                <a:solidFill>
                  <a:srgbClr val="FF3300"/>
                </a:solidFill>
              </a:rPr>
              <a:t>指標</a:t>
            </a:r>
            <a:r>
              <a:rPr lang="en-US" altLang="zh-TW">
                <a:solidFill>
                  <a:srgbClr val="FF3300"/>
                </a:solidFill>
              </a:rPr>
              <a:t>Pointers</a:t>
            </a:r>
          </a:p>
        </p:txBody>
      </p:sp>
      <p:sp>
        <p:nvSpPr>
          <p:cNvPr id="288771" name="Rectangle 3"/>
          <p:cNvSpPr>
            <a:spLocks noGrp="1" noChangeArrowheads="1"/>
          </p:cNvSpPr>
          <p:nvPr>
            <p:ph type="body" idx="1"/>
          </p:nvPr>
        </p:nvSpPr>
        <p:spPr>
          <a:xfrm>
            <a:off x="914400" y="1844675"/>
            <a:ext cx="7543800" cy="4248150"/>
          </a:xfrm>
        </p:spPr>
        <p:txBody>
          <a:bodyPr/>
          <a:lstStyle/>
          <a:p>
            <a:pPr>
              <a:buFontTx/>
              <a:buNone/>
            </a:pPr>
            <a:r>
              <a:rPr lang="en-US" altLang="zh-TW"/>
              <a:t>10-1 </a:t>
            </a:r>
            <a:r>
              <a:rPr lang="zh-TW" altLang="en-US"/>
              <a:t>指標的基本概念</a:t>
            </a:r>
          </a:p>
          <a:p>
            <a:pPr>
              <a:buFontTx/>
              <a:buNone/>
            </a:pPr>
            <a:r>
              <a:rPr lang="en-US" altLang="zh-TW"/>
              <a:t>10-2 </a:t>
            </a:r>
            <a:r>
              <a:rPr lang="zh-TW" altLang="en-US"/>
              <a:t>雙重指標</a:t>
            </a:r>
          </a:p>
          <a:p>
            <a:pPr>
              <a:buFontTx/>
              <a:buNone/>
            </a:pPr>
            <a:r>
              <a:rPr lang="en-US" altLang="zh-TW"/>
              <a:t>10-3 </a:t>
            </a:r>
            <a:r>
              <a:rPr lang="zh-TW" altLang="en-US"/>
              <a:t>指標與陣列</a:t>
            </a:r>
          </a:p>
          <a:p>
            <a:pPr>
              <a:buFontTx/>
              <a:buNone/>
            </a:pPr>
            <a:r>
              <a:rPr lang="en-US" altLang="zh-TW"/>
              <a:t>10-4 </a:t>
            </a:r>
            <a:r>
              <a:rPr lang="zh-TW" altLang="en-US"/>
              <a:t>指標與字串</a:t>
            </a:r>
          </a:p>
          <a:p>
            <a:pPr>
              <a:buFontTx/>
              <a:buNone/>
            </a:pPr>
            <a:r>
              <a:rPr lang="en-US" altLang="zh-TW"/>
              <a:t>10-5 </a:t>
            </a:r>
            <a:r>
              <a:rPr lang="zh-TW" altLang="en-US"/>
              <a:t>指標運算之應用</a:t>
            </a:r>
          </a:p>
        </p:txBody>
      </p:sp>
      <p:sp>
        <p:nvSpPr>
          <p:cNvPr id="288773" name="Text Box 5">
            <a:hlinkClick r:id="rId2" action="ppaction://hlinksldjump"/>
          </p:cNvPr>
          <p:cNvSpPr txBox="1">
            <a:spLocks noChangeArrowheads="1"/>
          </p:cNvSpPr>
          <p:nvPr/>
        </p:nvSpPr>
        <p:spPr bwMode="auto">
          <a:xfrm>
            <a:off x="5076825" y="188913"/>
            <a:ext cx="2486025" cy="457200"/>
          </a:xfrm>
          <a:prstGeom prst="rect">
            <a:avLst/>
          </a:prstGeom>
          <a:noFill/>
          <a:ln w="9525">
            <a:noFill/>
            <a:miter lim="800000"/>
            <a:headEnd/>
            <a:tailEnd/>
          </a:ln>
          <a:effectLst/>
        </p:spPr>
        <p:txBody>
          <a:bodyPr wrap="none">
            <a:spAutoFit/>
          </a:bodyPr>
          <a:lstStyle/>
          <a:p>
            <a:r>
              <a:rPr lang="en-US" altLang="zh-TW" sz="2400">
                <a:solidFill>
                  <a:srgbClr val="FF3300"/>
                </a:solidFill>
                <a:ea typeface="標楷體" pitchFamily="65" charset="-120"/>
              </a:rPr>
              <a:t>Jump to </a:t>
            </a:r>
            <a:r>
              <a:rPr lang="zh-TW" altLang="en-US" sz="2400">
                <a:solidFill>
                  <a:srgbClr val="FF3300"/>
                </a:solidFill>
                <a:ea typeface="標楷體" pitchFamily="65" charset="-120"/>
                <a:hlinkClick r:id="rId2" action="ppaction://hlinksldjump"/>
              </a:rPr>
              <a:t>檔案</a:t>
            </a:r>
            <a:r>
              <a:rPr lang="en-US" altLang="zh-TW" sz="2400">
                <a:solidFill>
                  <a:srgbClr val="FF3300"/>
                </a:solidFill>
                <a:ea typeface="標楷體" pitchFamily="65" charset="-120"/>
                <a:hlinkClick r:id="rId2" action="ppaction://hlinksldjump"/>
              </a:rPr>
              <a:t>FILE</a:t>
            </a:r>
            <a:endParaRPr lang="en-US" altLang="zh-TW" sz="2400">
              <a:solidFill>
                <a:srgbClr val="FF3300"/>
              </a:solidFill>
              <a:ea typeface="標楷體" pitchFamily="65" charset="-120"/>
            </a:endParaRPr>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5846968E-3E6B-4667-A0AA-79647145E869}" type="slidenum">
              <a:rPr lang="en-US" altLang="zh-TW"/>
              <a:pPr/>
              <a:t>203</a:t>
            </a:fld>
            <a:endParaRPr lang="en-US" altLang="zh-TW"/>
          </a:p>
        </p:txBody>
      </p:sp>
      <p:sp>
        <p:nvSpPr>
          <p:cNvPr id="289794" name="Rectangle 2"/>
          <p:cNvSpPr>
            <a:spLocks noGrp="1" noChangeArrowheads="1"/>
          </p:cNvSpPr>
          <p:nvPr>
            <p:ph type="title"/>
          </p:nvPr>
        </p:nvSpPr>
        <p:spPr/>
        <p:txBody>
          <a:bodyPr/>
          <a:lstStyle/>
          <a:p>
            <a:r>
              <a:rPr lang="en-US" altLang="zh-TW" sz="3600"/>
              <a:t>10-1 </a:t>
            </a:r>
            <a:r>
              <a:rPr lang="zh-TW" altLang="en-US" sz="3600"/>
              <a:t>指標的基本概念</a:t>
            </a:r>
            <a:r>
              <a:rPr lang="zh-TW" altLang="en-US"/>
              <a:t> </a:t>
            </a:r>
          </a:p>
        </p:txBody>
      </p:sp>
      <p:sp>
        <p:nvSpPr>
          <p:cNvPr id="289795" name="Rectangle 3"/>
          <p:cNvSpPr>
            <a:spLocks noGrp="1" noChangeArrowheads="1"/>
          </p:cNvSpPr>
          <p:nvPr>
            <p:ph type="body" idx="1"/>
          </p:nvPr>
        </p:nvSpPr>
        <p:spPr>
          <a:xfrm>
            <a:off x="685800" y="1844675"/>
            <a:ext cx="7772400" cy="4403725"/>
          </a:xfrm>
        </p:spPr>
        <p:txBody>
          <a:bodyPr/>
          <a:lstStyle/>
          <a:p>
            <a:r>
              <a:rPr lang="zh-TW" altLang="en-US" sz="2400" b="1"/>
              <a:t>何謂指標</a:t>
            </a:r>
            <a:r>
              <a:rPr lang="en-US" altLang="zh-TW" sz="2400" b="1"/>
              <a:t>(pointer)</a:t>
            </a:r>
            <a:r>
              <a:rPr lang="en-US" altLang="zh-TW" sz="2400"/>
              <a:t> </a:t>
            </a:r>
          </a:p>
          <a:p>
            <a:pPr lvl="1"/>
            <a:r>
              <a:rPr lang="zh-TW" altLang="en-US" sz="2000"/>
              <a:t>指標在</a:t>
            </a:r>
            <a:r>
              <a:rPr lang="en-US" altLang="zh-TW" sz="2000"/>
              <a:t>C</a:t>
            </a:r>
            <a:r>
              <a:rPr lang="zh-TW" altLang="en-US" sz="2000"/>
              <a:t>語言中代表一種變數 </a:t>
            </a:r>
          </a:p>
          <a:p>
            <a:pPr lvl="2"/>
            <a:r>
              <a:rPr lang="zh-TW" altLang="en-US" sz="2000"/>
              <a:t>用來存取記憶體位址，可能是字元，可能是整數型態，也可能為指標本身變數的位址。</a:t>
            </a:r>
          </a:p>
          <a:p>
            <a:pPr lvl="2"/>
            <a:r>
              <a:rPr lang="zh-TW" altLang="en-US" sz="2000"/>
              <a:t>藉由指標，程式可間接取得該指標所指位址的變數值。</a:t>
            </a:r>
          </a:p>
          <a:p>
            <a:r>
              <a:rPr lang="en-US" altLang="zh-TW" sz="2400" b="1"/>
              <a:t>『&amp;』</a:t>
            </a:r>
            <a:r>
              <a:rPr lang="zh-TW" altLang="en-US" sz="2400" b="1"/>
              <a:t>與</a:t>
            </a:r>
            <a:r>
              <a:rPr lang="en-US" altLang="zh-TW" sz="2400" b="1"/>
              <a:t>『*』</a:t>
            </a:r>
            <a:r>
              <a:rPr lang="zh-TW" altLang="en-US" sz="2400" b="1"/>
              <a:t>是指標中最常見的兩種運算符號</a:t>
            </a:r>
            <a:r>
              <a:rPr lang="zh-TW" altLang="en-US" sz="2400"/>
              <a:t> </a:t>
            </a:r>
          </a:p>
          <a:p>
            <a:pPr lvl="1"/>
            <a:r>
              <a:rPr lang="en-US" altLang="zh-TW" sz="2000">
                <a:solidFill>
                  <a:srgbClr val="FF0000"/>
                </a:solidFill>
              </a:rPr>
              <a:t>『&amp;』</a:t>
            </a:r>
            <a:r>
              <a:rPr lang="zh-TW" altLang="en-US" sz="2000">
                <a:solidFill>
                  <a:srgbClr val="FF0000"/>
                </a:solidFill>
              </a:rPr>
              <a:t>：取得位址運算符號</a:t>
            </a:r>
            <a:r>
              <a:rPr lang="zh-TW" altLang="en-US" sz="2000"/>
              <a:t> </a:t>
            </a:r>
          </a:p>
          <a:p>
            <a:pPr lvl="2"/>
            <a:r>
              <a:rPr lang="zh-TW" altLang="en-US" sz="2000"/>
              <a:t>用來取得該變數在記憶體中的位址。</a:t>
            </a:r>
          </a:p>
          <a:p>
            <a:pPr lvl="1"/>
            <a:r>
              <a:rPr lang="en-US" altLang="zh-TW" sz="2000">
                <a:solidFill>
                  <a:srgbClr val="FF0000"/>
                </a:solidFill>
              </a:rPr>
              <a:t>『*』 </a:t>
            </a:r>
            <a:r>
              <a:rPr lang="zh-TW" altLang="en-US" sz="2000">
                <a:solidFill>
                  <a:srgbClr val="FF0000"/>
                </a:solidFill>
              </a:rPr>
              <a:t>：間接定址運算符號 </a:t>
            </a:r>
          </a:p>
          <a:p>
            <a:pPr lvl="2"/>
            <a:r>
              <a:rPr lang="zh-TW" altLang="en-US" sz="2000"/>
              <a:t>用來取得該指標所指向變數</a:t>
            </a:r>
            <a:r>
              <a:rPr lang="en-US" altLang="zh-TW" sz="2000"/>
              <a:t>(</a:t>
            </a:r>
            <a:r>
              <a:rPr lang="zh-TW" altLang="en-US" sz="2000"/>
              <a:t>位址</a:t>
            </a:r>
            <a:r>
              <a:rPr lang="en-US" altLang="zh-TW" sz="2000"/>
              <a:t>)</a:t>
            </a:r>
            <a:r>
              <a:rPr lang="zh-TW" altLang="en-US" sz="2000"/>
              <a:t>的內容值。</a:t>
            </a:r>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投影片編號版面配置區 5"/>
          <p:cNvSpPr>
            <a:spLocks noGrp="1"/>
          </p:cNvSpPr>
          <p:nvPr>
            <p:ph type="sldNum" sz="quarter" idx="12"/>
          </p:nvPr>
        </p:nvSpPr>
        <p:spPr/>
        <p:txBody>
          <a:bodyPr/>
          <a:lstStyle/>
          <a:p>
            <a:fld id="{207F5809-8FEA-457A-AB82-2A8BF80538A0}" type="slidenum">
              <a:rPr lang="en-US" altLang="zh-TW"/>
              <a:pPr/>
              <a:t>204</a:t>
            </a:fld>
            <a:endParaRPr lang="en-US" altLang="zh-TW"/>
          </a:p>
        </p:txBody>
      </p:sp>
      <p:sp>
        <p:nvSpPr>
          <p:cNvPr id="290818" name="Rectangle 2"/>
          <p:cNvSpPr>
            <a:spLocks noGrp="1" noChangeArrowheads="1"/>
          </p:cNvSpPr>
          <p:nvPr>
            <p:ph type="title"/>
          </p:nvPr>
        </p:nvSpPr>
        <p:spPr/>
        <p:txBody>
          <a:bodyPr/>
          <a:lstStyle/>
          <a:p>
            <a:r>
              <a:rPr lang="en-US" altLang="zh-TW" sz="3600"/>
              <a:t>『&amp;』</a:t>
            </a:r>
            <a:r>
              <a:rPr lang="zh-TW" altLang="en-US" sz="3600"/>
              <a:t>運算符號的使用方法</a:t>
            </a:r>
            <a:endParaRPr lang="zh-TW" altLang="en-US"/>
          </a:p>
        </p:txBody>
      </p:sp>
      <p:sp>
        <p:nvSpPr>
          <p:cNvPr id="290819" name="Rectangle 3"/>
          <p:cNvSpPr>
            <a:spLocks noChangeArrowheads="1"/>
          </p:cNvSpPr>
          <p:nvPr/>
        </p:nvSpPr>
        <p:spPr bwMode="auto">
          <a:xfrm>
            <a:off x="1143000" y="1752600"/>
            <a:ext cx="6934200" cy="1524000"/>
          </a:xfrm>
          <a:prstGeom prst="rect">
            <a:avLst/>
          </a:prstGeom>
          <a:solidFill>
            <a:srgbClr val="FFFF99"/>
          </a:solidFill>
          <a:ln w="9525">
            <a:solidFill>
              <a:schemeClr val="tx1"/>
            </a:solidFill>
            <a:miter lim="800000"/>
            <a:headEnd/>
            <a:tailEnd/>
          </a:ln>
          <a:effectLst/>
        </p:spPr>
        <p:txBody>
          <a:bodyPr wrap="none" anchor="ctr"/>
          <a:lstStyle/>
          <a:p>
            <a:r>
              <a:rPr lang="en-US" altLang="zh-TW" sz="2400">
                <a:ea typeface="標楷體" pitchFamily="65" charset="-120"/>
              </a:rPr>
              <a:t>int x = 8, *ptr;</a:t>
            </a:r>
            <a:r>
              <a:rPr lang="en-US" altLang="zh-TW" sz="2400" b="1">
                <a:ea typeface="標楷體" pitchFamily="65" charset="-120"/>
              </a:rPr>
              <a:t>             /</a:t>
            </a:r>
            <a:r>
              <a:rPr lang="en-US" altLang="zh-TW" sz="2400">
                <a:ea typeface="標楷體" pitchFamily="65" charset="-120"/>
              </a:rPr>
              <a:t>* x</a:t>
            </a:r>
            <a:r>
              <a:rPr lang="zh-TW" altLang="en-US" sz="2400">
                <a:ea typeface="標楷體" pitchFamily="65" charset="-120"/>
              </a:rPr>
              <a:t>是一個整數變數，而*</a:t>
            </a:r>
            <a:r>
              <a:rPr lang="en-US" altLang="zh-TW" sz="2400">
                <a:ea typeface="標楷體" pitchFamily="65" charset="-120"/>
              </a:rPr>
              <a:t>ptr</a:t>
            </a:r>
          </a:p>
          <a:p>
            <a:r>
              <a:rPr lang="en-US" altLang="zh-TW" sz="2400">
                <a:ea typeface="標楷體" pitchFamily="65" charset="-120"/>
              </a:rPr>
              <a:t>                                        </a:t>
            </a:r>
            <a:r>
              <a:rPr lang="zh-TW" altLang="en-US" sz="2400">
                <a:ea typeface="標楷體" pitchFamily="65" charset="-120"/>
              </a:rPr>
              <a:t>是指向整數變數的內容值*</a:t>
            </a:r>
            <a:r>
              <a:rPr lang="en-US" altLang="zh-TW" sz="2400">
                <a:ea typeface="標楷體" pitchFamily="65" charset="-120"/>
              </a:rPr>
              <a:t>/</a:t>
            </a:r>
            <a:endParaRPr lang="en-US" altLang="zh-TW" sz="2400"/>
          </a:p>
          <a:p>
            <a:r>
              <a:rPr lang="en-US" altLang="zh-TW" sz="2400">
                <a:ea typeface="標楷體" pitchFamily="65" charset="-120"/>
              </a:rPr>
              <a:t>ptr = &amp;x;</a:t>
            </a:r>
            <a:r>
              <a:rPr lang="en-US" altLang="zh-TW" sz="2400"/>
              <a:t> </a:t>
            </a:r>
          </a:p>
        </p:txBody>
      </p:sp>
      <p:graphicFrame>
        <p:nvGraphicFramePr>
          <p:cNvPr id="290820" name="Group 4"/>
          <p:cNvGraphicFramePr>
            <a:graphicFrameLocks noGrp="1"/>
          </p:cNvGraphicFramePr>
          <p:nvPr/>
        </p:nvGraphicFramePr>
        <p:xfrm>
          <a:off x="1143000" y="3352800"/>
          <a:ext cx="6934200" cy="2820353"/>
        </p:xfrm>
        <a:graphic>
          <a:graphicData uri="http://schemas.openxmlformats.org/drawingml/2006/table">
            <a:tbl>
              <a:tblPr/>
              <a:tblGrid>
                <a:gridCol w="838200"/>
                <a:gridCol w="1447800"/>
                <a:gridCol w="533400"/>
                <a:gridCol w="4114800"/>
              </a:tblGrid>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a:noFill/>
                    </a:lnR>
                    <a:lnT cap="fla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a:noFill/>
                    </a:lnL>
                    <a:lnR cap="flat">
                      <a:noFill/>
                    </a:lnR>
                    <a:lnT cap="flat">
                      <a:noFill/>
                    </a:lnT>
                    <a:lnB>
                      <a:noFill/>
                    </a:lnB>
                    <a:lnTlToBr>
                      <a:noFill/>
                    </a:lnTlToBr>
                    <a:lnBlToTr>
                      <a:noFill/>
                    </a:lnBlToTr>
                    <a:solidFill>
                      <a:srgbClr val="FFFFFF"/>
                    </a:solidFill>
                  </a:tcPr>
                </a:tc>
              </a:tr>
              <a:tr h="4429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位址</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內容值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a:noFill/>
                    </a:lnL>
                    <a:lnR cap="flat">
                      <a:noFill/>
                    </a:lnR>
                    <a:lnT>
                      <a:noFill/>
                    </a:lnT>
                    <a:lnB>
                      <a:noFill/>
                    </a:lnB>
                    <a:lnTlToBr>
                      <a:noFill/>
                    </a:lnTlToBr>
                    <a:lnBlToTr>
                      <a:noFill/>
                    </a:lnBlToTr>
                    <a:solidFill>
                      <a:srgbClr val="FFFFFF"/>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a:noFill/>
                    </a:lnL>
                    <a:lnR cap="flat">
                      <a:noFill/>
                    </a:lnR>
                    <a:lnT>
                      <a:noFill/>
                    </a:lnT>
                    <a:lnB>
                      <a:noFill/>
                    </a:lnB>
                    <a:lnTlToBr>
                      <a:noFill/>
                    </a:lnTlToBr>
                    <a:lnBlToTr>
                      <a:noFill/>
                    </a:lnBlToTr>
                    <a:solidFill>
                      <a:srgbClr val="FFFFFF"/>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1268</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x</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 </a:t>
                      </a: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整數變數</a:t>
                      </a: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x = 8 </a:t>
                      </a:r>
                    </a:p>
                  </a:txBody>
                  <a:tcPr horzOverflow="overflow">
                    <a:lnL>
                      <a:noFill/>
                    </a:lnL>
                    <a:lnR cap="flat">
                      <a:noFill/>
                    </a:lnR>
                    <a:lnT>
                      <a:noFill/>
                    </a:lnT>
                    <a:lnB>
                      <a:noFill/>
                    </a:lnB>
                    <a:lnTlToBr>
                      <a:noFill/>
                    </a:lnTlToBr>
                    <a:lnBlToTr>
                      <a:noFill/>
                    </a:lnBlToTr>
                    <a:solidFill>
                      <a:srgbClr val="FFFFFF"/>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a:noFill/>
                    </a:lnL>
                    <a:lnR cap="flat">
                      <a:noFill/>
                    </a:lnR>
                    <a:lnT>
                      <a:noFill/>
                    </a:lnT>
                    <a:lnB>
                      <a:noFill/>
                    </a:lnB>
                    <a:lnTlToBr>
                      <a:noFill/>
                    </a:lnTlToBr>
                    <a:lnBlToTr>
                      <a:noFill/>
                    </a:lnBlToTr>
                    <a:solidFill>
                      <a:srgbClr val="FFFFFF"/>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1268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ptr</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 (2)‘&amp;’</a:t>
                      </a: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用來取得</a:t>
                      </a: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x</a:t>
                      </a: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在記憶體中的位址</a:t>
                      </a:r>
                    </a:p>
                  </a:txBody>
                  <a:tcPr horzOverflow="overflow">
                    <a:lnL>
                      <a:noFill/>
                    </a:lnL>
                    <a:lnR cap="flat">
                      <a:noFill/>
                    </a:lnR>
                    <a:lnT>
                      <a:noFill/>
                    </a:lnT>
                    <a:lnB>
                      <a:noFill/>
                    </a:lnB>
                    <a:lnTlToBr>
                      <a:noFill/>
                    </a:lnTlToBr>
                    <a:lnBlToTr>
                      <a:noFill/>
                    </a:lnBlToTr>
                    <a:solidFill>
                      <a:srgbClr val="FFFFFF"/>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a:noFill/>
                    </a:lnR>
                    <a:lnT>
                      <a:noFill/>
                    </a:lnT>
                    <a:lnB cap="flat">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a:noFill/>
                    </a:lnL>
                    <a:lnR cap="flat">
                      <a:noFill/>
                    </a:lnR>
                    <a:lnT>
                      <a:noFill/>
                    </a:lnT>
                    <a:lnB cap="flat">
                      <a:noFill/>
                    </a:lnB>
                    <a:lnTlToBr>
                      <a:noFill/>
                    </a:lnTlToBr>
                    <a:lnBlToTr>
                      <a:noFill/>
                    </a:lnBlToTr>
                    <a:solidFill>
                      <a:srgbClr val="FFFFFF"/>
                    </a:solidFill>
                  </a:tcPr>
                </a:tc>
              </a:tr>
            </a:tbl>
          </a:graphicData>
        </a:graphic>
      </p:graphicFrame>
      <p:sp>
        <p:nvSpPr>
          <p:cNvPr id="290878" name="Freeform 62"/>
          <p:cNvSpPr>
            <a:spLocks/>
          </p:cNvSpPr>
          <p:nvPr/>
        </p:nvSpPr>
        <p:spPr bwMode="auto">
          <a:xfrm>
            <a:off x="3429000" y="4724400"/>
            <a:ext cx="304800" cy="762000"/>
          </a:xfrm>
          <a:custGeom>
            <a:avLst/>
            <a:gdLst/>
            <a:ahLst/>
            <a:cxnLst>
              <a:cxn ang="0">
                <a:pos x="0" y="480"/>
              </a:cxn>
              <a:cxn ang="0">
                <a:pos x="192" y="288"/>
              </a:cxn>
              <a:cxn ang="0">
                <a:pos x="0" y="0"/>
              </a:cxn>
            </a:cxnLst>
            <a:rect l="0" t="0" r="r" b="b"/>
            <a:pathLst>
              <a:path w="192" h="480">
                <a:moveTo>
                  <a:pt x="0" y="480"/>
                </a:moveTo>
                <a:cubicBezTo>
                  <a:pt x="96" y="424"/>
                  <a:pt x="192" y="368"/>
                  <a:pt x="192" y="288"/>
                </a:cubicBezTo>
                <a:cubicBezTo>
                  <a:pt x="192" y="208"/>
                  <a:pt x="96" y="104"/>
                  <a:pt x="0" y="0"/>
                </a:cubicBezTo>
              </a:path>
            </a:pathLst>
          </a:custGeom>
          <a:noFill/>
          <a:ln w="9525">
            <a:solidFill>
              <a:schemeClr val="tx1"/>
            </a:solidFill>
            <a:round/>
            <a:headEnd type="none" w="med" len="med"/>
            <a:tailEnd type="triangle" w="med" len="med"/>
          </a:ln>
          <a:effectLst/>
        </p:spPr>
        <p:txBody>
          <a:bodyPr wrap="none"/>
          <a:lstStyle/>
          <a:p>
            <a:endParaRPr lang="zh-TW" altLang="en-US"/>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投影片編號版面配置區 5"/>
          <p:cNvSpPr>
            <a:spLocks noGrp="1"/>
          </p:cNvSpPr>
          <p:nvPr>
            <p:ph type="sldNum" sz="quarter" idx="12"/>
          </p:nvPr>
        </p:nvSpPr>
        <p:spPr/>
        <p:txBody>
          <a:bodyPr/>
          <a:lstStyle/>
          <a:p>
            <a:fld id="{4F6BD893-B338-468E-9FB8-A5DB068761FD}" type="slidenum">
              <a:rPr lang="en-US" altLang="zh-TW"/>
              <a:pPr/>
              <a:t>205</a:t>
            </a:fld>
            <a:endParaRPr lang="en-US" altLang="zh-TW"/>
          </a:p>
        </p:txBody>
      </p:sp>
      <p:sp>
        <p:nvSpPr>
          <p:cNvPr id="291842" name="Rectangle 2"/>
          <p:cNvSpPr>
            <a:spLocks noGrp="1" noChangeArrowheads="1"/>
          </p:cNvSpPr>
          <p:nvPr>
            <p:ph type="title"/>
          </p:nvPr>
        </p:nvSpPr>
        <p:spPr/>
        <p:txBody>
          <a:bodyPr/>
          <a:lstStyle/>
          <a:p>
            <a:r>
              <a:rPr lang="en-US" altLang="zh-TW" sz="3600"/>
              <a:t>『*』</a:t>
            </a:r>
            <a:r>
              <a:rPr lang="zh-TW" altLang="en-US" sz="3600"/>
              <a:t>運算符號的使用方法</a:t>
            </a:r>
          </a:p>
        </p:txBody>
      </p:sp>
      <p:sp>
        <p:nvSpPr>
          <p:cNvPr id="291843" name="Rectangle 3"/>
          <p:cNvSpPr>
            <a:spLocks noChangeArrowheads="1"/>
          </p:cNvSpPr>
          <p:nvPr/>
        </p:nvSpPr>
        <p:spPr bwMode="auto">
          <a:xfrm>
            <a:off x="1143000" y="1752600"/>
            <a:ext cx="6934200" cy="1524000"/>
          </a:xfrm>
          <a:prstGeom prst="rect">
            <a:avLst/>
          </a:prstGeom>
          <a:solidFill>
            <a:srgbClr val="FFFF99"/>
          </a:solidFill>
          <a:ln w="9525">
            <a:solidFill>
              <a:schemeClr val="tx1"/>
            </a:solidFill>
            <a:miter lim="800000"/>
            <a:headEnd/>
            <a:tailEnd/>
          </a:ln>
          <a:effectLst/>
        </p:spPr>
        <p:txBody>
          <a:bodyPr wrap="none" anchor="ctr"/>
          <a:lstStyle/>
          <a:p>
            <a:r>
              <a:rPr lang="en-US" altLang="zh-TW" sz="2400">
                <a:ea typeface="標楷體" pitchFamily="65" charset="-120"/>
              </a:rPr>
              <a:t>int x = 8;</a:t>
            </a:r>
            <a:r>
              <a:rPr lang="en-US" altLang="zh-TW" sz="2400" b="1">
                <a:ea typeface="標楷體" pitchFamily="65" charset="-120"/>
              </a:rPr>
              <a:t>    </a:t>
            </a:r>
            <a:endParaRPr lang="en-US" altLang="zh-TW" sz="2400"/>
          </a:p>
          <a:p>
            <a:r>
              <a:rPr lang="en-US" altLang="zh-TW" sz="2400">
                <a:ea typeface="標楷體" pitchFamily="65" charset="-120"/>
              </a:rPr>
              <a:t>ptr = &amp;x;</a:t>
            </a:r>
            <a:endParaRPr lang="en-US" altLang="zh-TW" sz="2400"/>
          </a:p>
          <a:p>
            <a:r>
              <a:rPr lang="en-US" altLang="zh-TW" sz="2400">
                <a:ea typeface="標楷體" pitchFamily="65" charset="-120"/>
              </a:rPr>
              <a:t>y = *ptr;</a:t>
            </a:r>
            <a:r>
              <a:rPr lang="en-US" altLang="zh-TW" sz="2400" b="1">
                <a:ea typeface="標楷體" pitchFamily="65" charset="-120"/>
              </a:rPr>
              <a:t>                  /</a:t>
            </a:r>
            <a:r>
              <a:rPr lang="en-US" altLang="zh-TW" sz="2400">
                <a:ea typeface="標楷體" pitchFamily="65" charset="-120"/>
              </a:rPr>
              <a:t>* </a:t>
            </a:r>
            <a:r>
              <a:rPr lang="zh-TW" altLang="en-US" sz="2400">
                <a:ea typeface="標楷體" pitchFamily="65" charset="-120"/>
              </a:rPr>
              <a:t>符號*用來取得該指標所指向</a:t>
            </a:r>
          </a:p>
          <a:p>
            <a:r>
              <a:rPr lang="zh-TW" altLang="en-US" sz="2400">
                <a:ea typeface="標楷體" pitchFamily="65" charset="-120"/>
              </a:rPr>
              <a:t>                                    變數</a:t>
            </a:r>
            <a:r>
              <a:rPr lang="en-US" altLang="zh-TW" sz="2400">
                <a:ea typeface="標楷體" pitchFamily="65" charset="-120"/>
              </a:rPr>
              <a:t>(</a:t>
            </a:r>
            <a:r>
              <a:rPr lang="zh-TW" altLang="en-US" sz="2400">
                <a:ea typeface="標楷體" pitchFamily="65" charset="-120"/>
              </a:rPr>
              <a:t>位址</a:t>
            </a:r>
            <a:r>
              <a:rPr lang="en-US" altLang="zh-TW" sz="2400">
                <a:ea typeface="標楷體" pitchFamily="65" charset="-120"/>
              </a:rPr>
              <a:t>)</a:t>
            </a:r>
            <a:r>
              <a:rPr lang="zh-TW" altLang="en-US" sz="2400">
                <a:ea typeface="標楷體" pitchFamily="65" charset="-120"/>
              </a:rPr>
              <a:t>的內容值 </a:t>
            </a:r>
            <a:r>
              <a:rPr lang="en-US" altLang="zh-TW" sz="2400">
                <a:ea typeface="標楷體" pitchFamily="65" charset="-120"/>
              </a:rPr>
              <a:t>= 8 */ </a:t>
            </a:r>
          </a:p>
        </p:txBody>
      </p:sp>
      <p:sp>
        <p:nvSpPr>
          <p:cNvPr id="291844" name="Rectangle 4"/>
          <p:cNvSpPr>
            <a:spLocks noChangeArrowheads="1"/>
          </p:cNvSpPr>
          <p:nvPr/>
        </p:nvSpPr>
        <p:spPr bwMode="auto">
          <a:xfrm>
            <a:off x="1143000" y="3352800"/>
            <a:ext cx="6934200" cy="2667000"/>
          </a:xfrm>
          <a:prstGeom prst="rect">
            <a:avLst/>
          </a:prstGeom>
          <a:solidFill>
            <a:srgbClr val="FFFFFF"/>
          </a:solidFill>
          <a:ln w="9525">
            <a:solidFill>
              <a:schemeClr val="tx1"/>
            </a:solidFill>
            <a:miter lim="800000"/>
            <a:headEnd/>
            <a:tailEnd/>
          </a:ln>
          <a:effectLst/>
        </p:spPr>
        <p:txBody>
          <a:bodyPr wrap="none" anchor="ctr"/>
          <a:lstStyle/>
          <a:p>
            <a:pPr algn="ctr"/>
            <a:endParaRPr lang="en-US"/>
          </a:p>
        </p:txBody>
      </p:sp>
      <p:grpSp>
        <p:nvGrpSpPr>
          <p:cNvPr id="291845" name="Group 5"/>
          <p:cNvGrpSpPr>
            <a:grpSpLocks/>
          </p:cNvGrpSpPr>
          <p:nvPr/>
        </p:nvGrpSpPr>
        <p:grpSpPr bwMode="auto">
          <a:xfrm>
            <a:off x="1524000" y="3962400"/>
            <a:ext cx="6477000" cy="1905000"/>
            <a:chOff x="960" y="2496"/>
            <a:chExt cx="4080" cy="1200"/>
          </a:xfrm>
        </p:grpSpPr>
        <p:sp>
          <p:nvSpPr>
            <p:cNvPr id="291846" name="Text Box 6"/>
            <p:cNvSpPr txBox="1">
              <a:spLocks noChangeArrowheads="1"/>
            </p:cNvSpPr>
            <p:nvPr/>
          </p:nvSpPr>
          <p:spPr bwMode="auto">
            <a:xfrm>
              <a:off x="4035" y="3264"/>
              <a:ext cx="1005" cy="432"/>
            </a:xfrm>
            <a:prstGeom prst="rect">
              <a:avLst/>
            </a:prstGeom>
            <a:solidFill>
              <a:srgbClr val="FFFFFF"/>
            </a:solidFill>
            <a:ln w="9525">
              <a:noFill/>
              <a:miter lim="800000"/>
              <a:headEnd/>
              <a:tailEnd/>
            </a:ln>
          </p:spPr>
          <p:txBody>
            <a:bodyPr/>
            <a:lstStyle/>
            <a:p>
              <a:pPr eaLnBrk="0" hangingPunct="0"/>
              <a:r>
                <a:rPr kumimoji="0" lang="zh-TW" altLang="en-US" sz="2000">
                  <a:ea typeface="標楷體" pitchFamily="65" charset="-120"/>
                </a:rPr>
                <a:t>位址：</a:t>
              </a:r>
              <a:r>
                <a:rPr kumimoji="0" lang="en-US" altLang="zh-TW" sz="2000">
                  <a:ea typeface="標楷體" pitchFamily="65" charset="-120"/>
                </a:rPr>
                <a:t>1268</a:t>
              </a:r>
            </a:p>
          </p:txBody>
        </p:sp>
        <p:sp>
          <p:nvSpPr>
            <p:cNvPr id="291847" name="Rectangle 7"/>
            <p:cNvSpPr>
              <a:spLocks noChangeArrowheads="1"/>
            </p:cNvSpPr>
            <p:nvPr/>
          </p:nvSpPr>
          <p:spPr bwMode="auto">
            <a:xfrm>
              <a:off x="4158" y="2832"/>
              <a:ext cx="738" cy="432"/>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2000"/>
                <a:t>8</a:t>
              </a:r>
            </a:p>
          </p:txBody>
        </p:sp>
        <p:sp>
          <p:nvSpPr>
            <p:cNvPr id="291848" name="Rectangle 8"/>
            <p:cNvSpPr>
              <a:spLocks noChangeArrowheads="1"/>
            </p:cNvSpPr>
            <p:nvPr/>
          </p:nvSpPr>
          <p:spPr bwMode="auto">
            <a:xfrm>
              <a:off x="960" y="2832"/>
              <a:ext cx="738" cy="432"/>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2000"/>
                <a:t>8</a:t>
              </a:r>
            </a:p>
          </p:txBody>
        </p:sp>
        <p:sp>
          <p:nvSpPr>
            <p:cNvPr id="291849" name="Rectangle 9"/>
            <p:cNvSpPr>
              <a:spLocks noChangeArrowheads="1"/>
            </p:cNvSpPr>
            <p:nvPr/>
          </p:nvSpPr>
          <p:spPr bwMode="auto">
            <a:xfrm>
              <a:off x="3456" y="2688"/>
              <a:ext cx="579" cy="288"/>
            </a:xfrm>
            <a:prstGeom prst="rect">
              <a:avLst/>
            </a:prstGeom>
            <a:solidFill>
              <a:srgbClr val="FFFFFF"/>
            </a:solidFill>
            <a:ln w="9525">
              <a:noFill/>
              <a:miter lim="800000"/>
              <a:headEnd/>
              <a:tailEnd/>
            </a:ln>
            <a:effectLst/>
          </p:spPr>
          <p:txBody>
            <a:bodyPr/>
            <a:lstStyle/>
            <a:p>
              <a:pPr eaLnBrk="0" hangingPunct="0">
                <a:lnSpc>
                  <a:spcPct val="80000"/>
                </a:lnSpc>
              </a:pPr>
              <a:r>
                <a:rPr kumimoji="0" lang="zh-TW" altLang="en-US" sz="2000"/>
                <a:t>（</a:t>
              </a:r>
              <a:r>
                <a:rPr kumimoji="0" lang="en-US" altLang="zh-TW" sz="2000"/>
                <a:t>1</a:t>
              </a:r>
              <a:r>
                <a:rPr kumimoji="0" lang="zh-TW" altLang="en-US" sz="2000"/>
                <a:t>）</a:t>
              </a:r>
            </a:p>
          </p:txBody>
        </p:sp>
        <p:sp>
          <p:nvSpPr>
            <p:cNvPr id="291850" name="Rectangle 10"/>
            <p:cNvSpPr>
              <a:spLocks noChangeArrowheads="1"/>
            </p:cNvSpPr>
            <p:nvPr/>
          </p:nvSpPr>
          <p:spPr bwMode="auto">
            <a:xfrm>
              <a:off x="1872" y="2688"/>
              <a:ext cx="564" cy="288"/>
            </a:xfrm>
            <a:prstGeom prst="rect">
              <a:avLst/>
            </a:prstGeom>
            <a:solidFill>
              <a:srgbClr val="FFFFFF"/>
            </a:solidFill>
            <a:ln w="9525">
              <a:noFill/>
              <a:miter lim="800000"/>
              <a:headEnd/>
              <a:tailEnd/>
            </a:ln>
            <a:effectLst/>
          </p:spPr>
          <p:txBody>
            <a:bodyPr/>
            <a:lstStyle/>
            <a:p>
              <a:pPr eaLnBrk="0" hangingPunct="0">
                <a:lnSpc>
                  <a:spcPct val="80000"/>
                </a:lnSpc>
              </a:pPr>
              <a:r>
                <a:rPr kumimoji="0" lang="zh-TW" altLang="en-US" sz="2000"/>
                <a:t>（</a:t>
              </a:r>
              <a:r>
                <a:rPr kumimoji="0" lang="en-US" altLang="zh-TW" sz="2000"/>
                <a:t>2</a:t>
              </a:r>
              <a:r>
                <a:rPr kumimoji="0" lang="zh-TW" altLang="en-US" sz="2000"/>
                <a:t>）</a:t>
              </a:r>
            </a:p>
          </p:txBody>
        </p:sp>
        <p:sp>
          <p:nvSpPr>
            <p:cNvPr id="291851" name="Rectangle 11"/>
            <p:cNvSpPr>
              <a:spLocks noChangeArrowheads="1"/>
            </p:cNvSpPr>
            <p:nvPr/>
          </p:nvSpPr>
          <p:spPr bwMode="auto">
            <a:xfrm>
              <a:off x="2559" y="2832"/>
              <a:ext cx="738" cy="432"/>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2000"/>
                <a:t>1268</a:t>
              </a:r>
            </a:p>
          </p:txBody>
        </p:sp>
        <p:sp>
          <p:nvSpPr>
            <p:cNvPr id="291852" name="Line 12"/>
            <p:cNvSpPr>
              <a:spLocks noChangeShapeType="1"/>
            </p:cNvSpPr>
            <p:nvPr/>
          </p:nvSpPr>
          <p:spPr bwMode="auto">
            <a:xfrm>
              <a:off x="3297" y="2976"/>
              <a:ext cx="861" cy="0"/>
            </a:xfrm>
            <a:prstGeom prst="line">
              <a:avLst/>
            </a:prstGeom>
            <a:noFill/>
            <a:ln w="9525">
              <a:solidFill>
                <a:srgbClr val="000000"/>
              </a:solidFill>
              <a:round/>
              <a:headEnd/>
              <a:tailEnd type="triangle" w="med" len="med"/>
            </a:ln>
          </p:spPr>
          <p:txBody>
            <a:bodyPr/>
            <a:lstStyle/>
            <a:p>
              <a:endParaRPr lang="zh-TW" altLang="en-US"/>
            </a:p>
          </p:txBody>
        </p:sp>
        <p:sp>
          <p:nvSpPr>
            <p:cNvPr id="291853" name="Line 13"/>
            <p:cNvSpPr>
              <a:spLocks noChangeShapeType="1"/>
            </p:cNvSpPr>
            <p:nvPr/>
          </p:nvSpPr>
          <p:spPr bwMode="auto">
            <a:xfrm>
              <a:off x="1698" y="2976"/>
              <a:ext cx="861" cy="0"/>
            </a:xfrm>
            <a:prstGeom prst="line">
              <a:avLst/>
            </a:prstGeom>
            <a:noFill/>
            <a:ln w="9525">
              <a:solidFill>
                <a:srgbClr val="000000"/>
              </a:solidFill>
              <a:round/>
              <a:headEnd/>
              <a:tailEnd type="triangle" w="med" len="med"/>
            </a:ln>
          </p:spPr>
          <p:txBody>
            <a:bodyPr/>
            <a:lstStyle/>
            <a:p>
              <a:endParaRPr lang="zh-TW" altLang="en-US"/>
            </a:p>
          </p:txBody>
        </p:sp>
        <p:sp>
          <p:nvSpPr>
            <p:cNvPr id="291854" name="Text Box 14"/>
            <p:cNvSpPr txBox="1">
              <a:spLocks noChangeArrowheads="1"/>
            </p:cNvSpPr>
            <p:nvPr/>
          </p:nvSpPr>
          <p:spPr bwMode="auto">
            <a:xfrm>
              <a:off x="1248" y="2496"/>
              <a:ext cx="336" cy="288"/>
            </a:xfrm>
            <a:prstGeom prst="rect">
              <a:avLst/>
            </a:prstGeom>
            <a:solidFill>
              <a:srgbClr val="FFFFFF"/>
            </a:solidFill>
            <a:ln w="9525">
              <a:noFill/>
              <a:miter lim="800000"/>
              <a:headEnd/>
              <a:tailEnd/>
            </a:ln>
          </p:spPr>
          <p:txBody>
            <a:bodyPr/>
            <a:lstStyle/>
            <a:p>
              <a:pPr eaLnBrk="0" hangingPunct="0"/>
              <a:r>
                <a:rPr kumimoji="0" lang="en-US" altLang="zh-TW" sz="2000"/>
                <a:t>y</a:t>
              </a:r>
            </a:p>
          </p:txBody>
        </p:sp>
        <p:sp>
          <p:nvSpPr>
            <p:cNvPr id="291855" name="Text Box 15"/>
            <p:cNvSpPr txBox="1">
              <a:spLocks noChangeArrowheads="1"/>
            </p:cNvSpPr>
            <p:nvPr/>
          </p:nvSpPr>
          <p:spPr bwMode="auto">
            <a:xfrm>
              <a:off x="2688" y="2496"/>
              <a:ext cx="417" cy="288"/>
            </a:xfrm>
            <a:prstGeom prst="rect">
              <a:avLst/>
            </a:prstGeom>
            <a:solidFill>
              <a:srgbClr val="FFFFFF"/>
            </a:solidFill>
            <a:ln w="9525">
              <a:noFill/>
              <a:miter lim="800000"/>
              <a:headEnd/>
              <a:tailEnd/>
            </a:ln>
          </p:spPr>
          <p:txBody>
            <a:bodyPr/>
            <a:lstStyle/>
            <a:p>
              <a:pPr eaLnBrk="0" hangingPunct="0"/>
              <a:r>
                <a:rPr kumimoji="0" lang="en-US" altLang="zh-TW" sz="2000">
                  <a:ea typeface="標楷體" pitchFamily="65" charset="-120"/>
                </a:rPr>
                <a:t>*ptr</a:t>
              </a:r>
              <a:endParaRPr kumimoji="0" lang="en-US" altLang="zh-TW" sz="2000"/>
            </a:p>
          </p:txBody>
        </p:sp>
        <p:sp>
          <p:nvSpPr>
            <p:cNvPr id="291856" name="Text Box 16"/>
            <p:cNvSpPr txBox="1">
              <a:spLocks noChangeArrowheads="1"/>
            </p:cNvSpPr>
            <p:nvPr/>
          </p:nvSpPr>
          <p:spPr bwMode="auto">
            <a:xfrm>
              <a:off x="4368" y="2544"/>
              <a:ext cx="279" cy="288"/>
            </a:xfrm>
            <a:prstGeom prst="rect">
              <a:avLst/>
            </a:prstGeom>
            <a:solidFill>
              <a:srgbClr val="FFFFFF"/>
            </a:solidFill>
            <a:ln w="9525">
              <a:noFill/>
              <a:miter lim="800000"/>
              <a:headEnd/>
              <a:tailEnd/>
            </a:ln>
          </p:spPr>
          <p:txBody>
            <a:bodyPr/>
            <a:lstStyle/>
            <a:p>
              <a:pPr eaLnBrk="0" hangingPunct="0"/>
              <a:r>
                <a:rPr kumimoji="0" lang="en-US" altLang="zh-TW" sz="2000" noProof="1">
                  <a:ea typeface="標楷體" pitchFamily="65" charset="-120"/>
                </a:rPr>
                <a:t>x</a:t>
              </a:r>
              <a:endParaRPr kumimoji="0" lang="en-US" altLang="zh-TW" sz="2000"/>
            </a:p>
          </p:txBody>
        </p:sp>
      </p:gr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6A371601-18BF-4140-9B91-A6081873CC21}" type="slidenum">
              <a:rPr lang="en-US" altLang="zh-TW"/>
              <a:pPr/>
              <a:t>206</a:t>
            </a:fld>
            <a:endParaRPr lang="en-US" altLang="zh-TW"/>
          </a:p>
        </p:txBody>
      </p:sp>
      <p:sp>
        <p:nvSpPr>
          <p:cNvPr id="292866" name="Rectangle 2"/>
          <p:cNvSpPr>
            <a:spLocks noGrp="1" noChangeArrowheads="1"/>
          </p:cNvSpPr>
          <p:nvPr>
            <p:ph type="title"/>
          </p:nvPr>
        </p:nvSpPr>
        <p:spPr/>
        <p:txBody>
          <a:bodyPr/>
          <a:lstStyle/>
          <a:p>
            <a:r>
              <a:rPr lang="en-US" altLang="zh-TW" sz="3600"/>
              <a:t>Ch10_1</a:t>
            </a:r>
            <a:endParaRPr lang="en-US" altLang="zh-TW"/>
          </a:p>
        </p:txBody>
      </p:sp>
      <p:sp>
        <p:nvSpPr>
          <p:cNvPr id="292869" name="Text Box 5"/>
          <p:cNvSpPr txBox="1">
            <a:spLocks noChangeArrowheads="1"/>
          </p:cNvSpPr>
          <p:nvPr/>
        </p:nvSpPr>
        <p:spPr bwMode="auto">
          <a:xfrm>
            <a:off x="762000" y="1676400"/>
            <a:ext cx="7772400" cy="3633788"/>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b="1">
                <a:ea typeface="標楷體" pitchFamily="65" charset="-120"/>
              </a:rPr>
              <a:t>Ch10_1  『&amp;』</a:t>
            </a:r>
            <a:r>
              <a:rPr lang="zh-TW" altLang="en-US" sz="2400" b="1">
                <a:ea typeface="標楷體" pitchFamily="65" charset="-120"/>
              </a:rPr>
              <a:t>與</a:t>
            </a:r>
            <a:r>
              <a:rPr lang="en-US" altLang="zh-TW" sz="2400" b="1">
                <a:ea typeface="標楷體" pitchFamily="65" charset="-120"/>
              </a:rPr>
              <a:t>『*』</a:t>
            </a:r>
            <a:r>
              <a:rPr lang="zh-TW" altLang="en-US" sz="2400" b="1">
                <a:ea typeface="標楷體" pitchFamily="65" charset="-120"/>
              </a:rPr>
              <a:t>基本搭配運用</a:t>
            </a:r>
            <a:endParaRPr lang="zh-TW" altLang="en-US" sz="2400" b="1"/>
          </a:p>
          <a:p>
            <a:pPr algn="just">
              <a:lnSpc>
                <a:spcPct val="90000"/>
              </a:lnSpc>
              <a:spcBef>
                <a:spcPct val="20000"/>
              </a:spcBef>
            </a:pPr>
            <a:r>
              <a:rPr lang="en-US" altLang="zh-TW" sz="2400">
                <a:ea typeface="標楷體" pitchFamily="65" charset="-120"/>
              </a:rPr>
              <a:t>1  #include&lt;stdio.h&gt;</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2  main(){</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4    int x = 15;</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5    </a:t>
            </a:r>
            <a:r>
              <a:rPr lang="en-US" altLang="zh-TW" sz="2400">
                <a:solidFill>
                  <a:srgbClr val="009900"/>
                </a:solidFill>
                <a:ea typeface="標楷體" pitchFamily="65" charset="-120"/>
              </a:rPr>
              <a:t>int *ptr;</a:t>
            </a:r>
            <a:r>
              <a:rPr lang="en-US" altLang="zh-TW" sz="2400">
                <a:ea typeface="標楷體" pitchFamily="65" charset="-120"/>
              </a:rPr>
              <a:t>          </a:t>
            </a:r>
            <a:r>
              <a:rPr lang="en-US" altLang="zh-TW" sz="2400">
                <a:solidFill>
                  <a:srgbClr val="009900"/>
                </a:solidFill>
                <a:ea typeface="標楷體" pitchFamily="65" charset="-120"/>
              </a:rPr>
              <a:t>/*</a:t>
            </a:r>
            <a:r>
              <a:rPr lang="zh-TW" altLang="en-US" sz="2400">
                <a:solidFill>
                  <a:srgbClr val="009900"/>
                </a:solidFill>
                <a:ea typeface="標楷體" pitchFamily="65" charset="-120"/>
              </a:rPr>
              <a:t>宣告</a:t>
            </a:r>
            <a:r>
              <a:rPr lang="en-US" altLang="zh-TW" sz="2400">
                <a:solidFill>
                  <a:srgbClr val="009900"/>
                </a:solidFill>
                <a:ea typeface="標楷體" pitchFamily="65" charset="-120"/>
              </a:rPr>
              <a:t>ptr</a:t>
            </a:r>
            <a:r>
              <a:rPr lang="zh-TW" altLang="en-US" sz="2400">
                <a:solidFill>
                  <a:srgbClr val="009900"/>
                </a:solidFill>
                <a:ea typeface="標楷體" pitchFamily="65" charset="-120"/>
              </a:rPr>
              <a:t>是一個指向整數變數的指標*</a:t>
            </a:r>
            <a:r>
              <a:rPr lang="en-US" altLang="zh-TW" sz="2400">
                <a:solidFill>
                  <a:srgbClr val="009900"/>
                </a:solidFill>
                <a:ea typeface="標楷體" pitchFamily="65" charset="-120"/>
              </a:rPr>
              <a:t>/</a:t>
            </a:r>
            <a:endParaRPr lang="en-US" altLang="zh-TW" sz="2400">
              <a:solidFill>
                <a:srgbClr val="009900"/>
              </a:solidFill>
              <a:ea typeface="細明體" pitchFamily="49" charset="-120"/>
            </a:endParaRPr>
          </a:p>
          <a:p>
            <a:pPr algn="just">
              <a:lnSpc>
                <a:spcPct val="90000"/>
              </a:lnSpc>
              <a:spcBef>
                <a:spcPct val="20000"/>
              </a:spcBef>
            </a:pPr>
            <a:r>
              <a:rPr lang="en-US" altLang="zh-TW" sz="2400">
                <a:ea typeface="標楷體" pitchFamily="65" charset="-120"/>
              </a:rPr>
              <a:t>6    </a:t>
            </a:r>
            <a:r>
              <a:rPr lang="en-US" altLang="zh-TW" sz="2400">
                <a:solidFill>
                  <a:srgbClr val="0000FF"/>
                </a:solidFill>
                <a:ea typeface="標楷體" pitchFamily="65" charset="-120"/>
              </a:rPr>
              <a:t>ptr = &amp;x;</a:t>
            </a:r>
            <a:r>
              <a:rPr lang="en-US" altLang="zh-TW" sz="2400">
                <a:ea typeface="標楷體" pitchFamily="65" charset="-120"/>
              </a:rPr>
              <a:t>        </a:t>
            </a:r>
            <a:r>
              <a:rPr lang="en-US" altLang="zh-TW" sz="2400">
                <a:solidFill>
                  <a:srgbClr val="0000FF"/>
                </a:solidFill>
                <a:ea typeface="標楷體" pitchFamily="65" charset="-120"/>
              </a:rPr>
              <a:t>/*</a:t>
            </a:r>
            <a:r>
              <a:rPr lang="zh-TW" altLang="en-US" sz="2400">
                <a:solidFill>
                  <a:srgbClr val="0000FF"/>
                </a:solidFill>
                <a:ea typeface="標楷體" pitchFamily="65" charset="-120"/>
              </a:rPr>
              <a:t>以</a:t>
            </a:r>
            <a:r>
              <a:rPr lang="en-US" altLang="zh-TW" sz="2400">
                <a:solidFill>
                  <a:srgbClr val="0000FF"/>
                </a:solidFill>
                <a:ea typeface="標楷體" pitchFamily="65" charset="-120"/>
              </a:rPr>
              <a:t>&amp;</a:t>
            </a:r>
            <a:r>
              <a:rPr lang="zh-TW" altLang="en-US" sz="2400">
                <a:solidFill>
                  <a:srgbClr val="0000FF"/>
                </a:solidFill>
                <a:ea typeface="標楷體" pitchFamily="65" charset="-120"/>
              </a:rPr>
              <a:t>取得</a:t>
            </a:r>
            <a:r>
              <a:rPr lang="en-US" altLang="zh-TW" sz="2400">
                <a:solidFill>
                  <a:srgbClr val="0000FF"/>
                </a:solidFill>
                <a:ea typeface="標楷體" pitchFamily="65" charset="-120"/>
              </a:rPr>
              <a:t>x</a:t>
            </a:r>
            <a:r>
              <a:rPr lang="zh-TW" altLang="en-US" sz="2400">
                <a:solidFill>
                  <a:srgbClr val="0000FF"/>
                </a:solidFill>
                <a:ea typeface="標楷體" pitchFamily="65" charset="-120"/>
              </a:rPr>
              <a:t>的位址，然後設定給</a:t>
            </a:r>
            <a:r>
              <a:rPr lang="en-US" altLang="zh-TW" sz="2400">
                <a:solidFill>
                  <a:srgbClr val="0000FF"/>
                </a:solidFill>
                <a:ea typeface="標楷體" pitchFamily="65" charset="-120"/>
              </a:rPr>
              <a:t>ptr */</a:t>
            </a:r>
            <a:endParaRPr lang="en-US" altLang="zh-TW" sz="2400">
              <a:solidFill>
                <a:srgbClr val="0000FF"/>
              </a:solidFill>
              <a:ea typeface="細明體" pitchFamily="49" charset="-120"/>
            </a:endParaRPr>
          </a:p>
          <a:p>
            <a:pPr algn="just">
              <a:lnSpc>
                <a:spcPct val="90000"/>
              </a:lnSpc>
              <a:spcBef>
                <a:spcPct val="20000"/>
              </a:spcBef>
            </a:pPr>
            <a:r>
              <a:rPr lang="en-US" altLang="zh-TW" sz="2400">
                <a:ea typeface="標楷體" pitchFamily="65" charset="-120"/>
              </a:rPr>
              <a:t>7    printf("ptr = %p, *ptr = %i\n", ptr, *ptr);</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8    printf("&amp;x = %p, x = %i\n", &amp;x, x);</a:t>
            </a:r>
            <a:endParaRPr lang="en-US" altLang="zh-TW" sz="2400">
              <a:ea typeface="細明體" pitchFamily="49" charset="-120"/>
            </a:endParaRPr>
          </a:p>
          <a:p>
            <a:pPr>
              <a:lnSpc>
                <a:spcPct val="90000"/>
              </a:lnSpc>
              <a:spcBef>
                <a:spcPct val="20000"/>
              </a:spcBef>
            </a:pPr>
            <a:r>
              <a:rPr lang="en-US" altLang="zh-TW" sz="2400">
                <a:ea typeface="標楷體" pitchFamily="65" charset="-120"/>
              </a:rPr>
              <a:t>9  }</a:t>
            </a:r>
            <a:endParaRPr lang="en-US" altLang="zh-TW"/>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投影片編號版面配置區 5"/>
          <p:cNvSpPr>
            <a:spLocks noGrp="1"/>
          </p:cNvSpPr>
          <p:nvPr>
            <p:ph type="sldNum" sz="quarter" idx="12"/>
          </p:nvPr>
        </p:nvSpPr>
        <p:spPr/>
        <p:txBody>
          <a:bodyPr/>
          <a:lstStyle/>
          <a:p>
            <a:fld id="{ECC6DE9D-81EF-43AD-9971-FA13E3F7B5E7}" type="slidenum">
              <a:rPr lang="en-US" altLang="zh-TW"/>
              <a:pPr/>
              <a:t>207</a:t>
            </a:fld>
            <a:endParaRPr lang="en-US" altLang="zh-TW"/>
          </a:p>
        </p:txBody>
      </p:sp>
      <p:sp>
        <p:nvSpPr>
          <p:cNvPr id="293890" name="Rectangle 2"/>
          <p:cNvSpPr>
            <a:spLocks noGrp="1" noChangeArrowheads="1"/>
          </p:cNvSpPr>
          <p:nvPr>
            <p:ph type="body" idx="1"/>
          </p:nvPr>
        </p:nvSpPr>
        <p:spPr>
          <a:xfrm>
            <a:off x="609600" y="1905000"/>
            <a:ext cx="7772400" cy="4248150"/>
          </a:xfrm>
        </p:spPr>
        <p:txBody>
          <a:bodyPr/>
          <a:lstStyle/>
          <a:p>
            <a:r>
              <a:rPr lang="zh-TW" altLang="en-US" sz="2400"/>
              <a:t>程式執行結果</a:t>
            </a:r>
          </a:p>
          <a:p>
            <a:endParaRPr lang="zh-TW" altLang="en-US" sz="2400"/>
          </a:p>
          <a:p>
            <a:endParaRPr lang="zh-TW" altLang="en-US" sz="2400"/>
          </a:p>
          <a:p>
            <a:r>
              <a:rPr lang="zh-TW" altLang="en-US" sz="2400"/>
              <a:t>圖解說明</a:t>
            </a:r>
            <a:r>
              <a:rPr lang="zh-TW" altLang="en-US"/>
              <a:t> </a:t>
            </a:r>
          </a:p>
        </p:txBody>
      </p:sp>
      <p:sp>
        <p:nvSpPr>
          <p:cNvPr id="293891" name="Rectangle 3"/>
          <p:cNvSpPr>
            <a:spLocks noGrp="1" noChangeArrowheads="1"/>
          </p:cNvSpPr>
          <p:nvPr>
            <p:ph type="title"/>
          </p:nvPr>
        </p:nvSpPr>
        <p:spPr/>
        <p:txBody>
          <a:bodyPr/>
          <a:lstStyle/>
          <a:p>
            <a:r>
              <a:rPr lang="en-US" altLang="zh-TW" sz="3600"/>
              <a:t>Ch10_1 </a:t>
            </a:r>
            <a:r>
              <a:rPr lang="zh-TW" altLang="en-US" sz="3600"/>
              <a:t>輸出結果 </a:t>
            </a:r>
            <a:r>
              <a:rPr lang="en-US" altLang="zh-TW" sz="3600"/>
              <a:t>(2/2)</a:t>
            </a:r>
          </a:p>
        </p:txBody>
      </p:sp>
      <p:sp>
        <p:nvSpPr>
          <p:cNvPr id="293892" name="Rectangle 4"/>
          <p:cNvSpPr>
            <a:spLocks noChangeArrowheads="1"/>
          </p:cNvSpPr>
          <p:nvPr/>
        </p:nvSpPr>
        <p:spPr bwMode="auto">
          <a:xfrm>
            <a:off x="1143000" y="2362200"/>
            <a:ext cx="6248400" cy="9906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300">
                <a:ea typeface="標楷體" pitchFamily="65" charset="-120"/>
              </a:rPr>
              <a:t>ptr = FFF4, *ptr = 15</a:t>
            </a:r>
            <a:endParaRPr lang="en-US" altLang="zh-TW" sz="2300">
              <a:ea typeface="細明體" pitchFamily="49" charset="-120"/>
            </a:endParaRPr>
          </a:p>
          <a:p>
            <a:pPr marL="190500" lvl="1">
              <a:spcBef>
                <a:spcPct val="20000"/>
              </a:spcBef>
            </a:pPr>
            <a:r>
              <a:rPr lang="en-US" altLang="zh-TW" sz="2300">
                <a:ea typeface="標楷體" pitchFamily="65" charset="-120"/>
              </a:rPr>
              <a:t>&amp;x = FFF4, x =15</a:t>
            </a:r>
          </a:p>
        </p:txBody>
      </p:sp>
      <p:sp>
        <p:nvSpPr>
          <p:cNvPr id="293893" name="Rectangle 5"/>
          <p:cNvSpPr>
            <a:spLocks noChangeArrowheads="1"/>
          </p:cNvSpPr>
          <p:nvPr/>
        </p:nvSpPr>
        <p:spPr bwMode="auto">
          <a:xfrm>
            <a:off x="1143000" y="3810000"/>
            <a:ext cx="6248400" cy="2362200"/>
          </a:xfrm>
          <a:prstGeom prst="rect">
            <a:avLst/>
          </a:prstGeom>
          <a:solidFill>
            <a:srgbClr val="FFFFFF"/>
          </a:solidFill>
          <a:ln w="9525">
            <a:solidFill>
              <a:schemeClr val="tx1"/>
            </a:solidFill>
            <a:miter lim="800000"/>
            <a:headEnd/>
            <a:tailEnd/>
          </a:ln>
          <a:effectLst/>
        </p:spPr>
        <p:txBody>
          <a:bodyPr wrap="none" anchor="ctr"/>
          <a:lstStyle/>
          <a:p>
            <a:pPr algn="ctr"/>
            <a:endParaRPr lang="en-US" altLang="zh-TW"/>
          </a:p>
          <a:p>
            <a:pPr algn="ctr"/>
            <a:endParaRPr lang="en-US" altLang="zh-TW"/>
          </a:p>
          <a:p>
            <a:pPr algn="ctr"/>
            <a:endParaRPr lang="en-US" altLang="zh-TW"/>
          </a:p>
          <a:p>
            <a:pPr algn="ctr"/>
            <a:endParaRPr lang="en-US" altLang="zh-TW" sz="2000"/>
          </a:p>
          <a:p>
            <a:pPr algn="ctr"/>
            <a:endParaRPr lang="en-US" altLang="zh-TW" sz="2000"/>
          </a:p>
        </p:txBody>
      </p:sp>
      <p:grpSp>
        <p:nvGrpSpPr>
          <p:cNvPr id="293894" name="Group 6"/>
          <p:cNvGrpSpPr>
            <a:grpSpLocks/>
          </p:cNvGrpSpPr>
          <p:nvPr/>
        </p:nvGrpSpPr>
        <p:grpSpPr bwMode="auto">
          <a:xfrm>
            <a:off x="1905000" y="4191000"/>
            <a:ext cx="2895600" cy="1600200"/>
            <a:chOff x="1200" y="2640"/>
            <a:chExt cx="1824" cy="1008"/>
          </a:xfrm>
        </p:grpSpPr>
        <p:sp>
          <p:nvSpPr>
            <p:cNvPr id="293895" name="Rectangle 7"/>
            <p:cNvSpPr>
              <a:spLocks noChangeArrowheads="1"/>
            </p:cNvSpPr>
            <p:nvPr/>
          </p:nvSpPr>
          <p:spPr bwMode="auto">
            <a:xfrm>
              <a:off x="2064" y="3408"/>
              <a:ext cx="960" cy="240"/>
            </a:xfrm>
            <a:prstGeom prst="rect">
              <a:avLst/>
            </a:prstGeom>
            <a:solidFill>
              <a:srgbClr val="FFFFFF"/>
            </a:solidFill>
            <a:ln w="9525">
              <a:noFill/>
              <a:miter lim="800000"/>
              <a:headEnd/>
              <a:tailEnd/>
            </a:ln>
            <a:effectLst/>
          </p:spPr>
          <p:txBody>
            <a:bodyPr/>
            <a:lstStyle/>
            <a:p>
              <a:pPr eaLnBrk="0" hangingPunct="0"/>
              <a:r>
                <a:rPr kumimoji="0" lang="zh-TW" altLang="en-US" sz="2000">
                  <a:ea typeface="標楷體" pitchFamily="65" charset="-120"/>
                </a:rPr>
                <a:t>位址：</a:t>
              </a:r>
              <a:r>
                <a:rPr kumimoji="0" lang="en-US" altLang="zh-TW" sz="2000">
                  <a:ea typeface="標楷體" pitchFamily="65" charset="-120"/>
                </a:rPr>
                <a:t>FFF4</a:t>
              </a:r>
            </a:p>
          </p:txBody>
        </p:sp>
        <p:sp>
          <p:nvSpPr>
            <p:cNvPr id="293896" name="Rectangle 8"/>
            <p:cNvSpPr>
              <a:spLocks noChangeArrowheads="1"/>
            </p:cNvSpPr>
            <p:nvPr/>
          </p:nvSpPr>
          <p:spPr bwMode="auto">
            <a:xfrm>
              <a:off x="1968" y="3168"/>
              <a:ext cx="360" cy="216"/>
            </a:xfrm>
            <a:prstGeom prst="rect">
              <a:avLst/>
            </a:prstGeom>
            <a:solidFill>
              <a:srgbClr val="FFFFFF"/>
            </a:solidFill>
            <a:ln w="9525">
              <a:noFill/>
              <a:miter lim="800000"/>
              <a:headEnd/>
              <a:tailEnd/>
            </a:ln>
            <a:effectLst/>
          </p:spPr>
          <p:txBody>
            <a:bodyPr/>
            <a:lstStyle/>
            <a:p>
              <a:pPr algn="ctr" eaLnBrk="0" hangingPunct="0"/>
              <a:r>
                <a:rPr kumimoji="0" lang="en-US" altLang="zh-TW" sz="2000"/>
                <a:t>x</a:t>
              </a:r>
            </a:p>
          </p:txBody>
        </p:sp>
        <p:sp>
          <p:nvSpPr>
            <p:cNvPr id="293897" name="Rectangle 9"/>
            <p:cNvSpPr>
              <a:spLocks noChangeArrowheads="1"/>
            </p:cNvSpPr>
            <p:nvPr/>
          </p:nvSpPr>
          <p:spPr bwMode="auto">
            <a:xfrm>
              <a:off x="1248" y="2640"/>
              <a:ext cx="360" cy="216"/>
            </a:xfrm>
            <a:prstGeom prst="rect">
              <a:avLst/>
            </a:prstGeom>
            <a:solidFill>
              <a:srgbClr val="FFFFFF"/>
            </a:solidFill>
            <a:ln w="9525">
              <a:noFill/>
              <a:miter lim="800000"/>
              <a:headEnd/>
              <a:tailEnd/>
            </a:ln>
            <a:effectLst/>
          </p:spPr>
          <p:txBody>
            <a:bodyPr/>
            <a:lstStyle/>
            <a:p>
              <a:pPr algn="ctr" eaLnBrk="0" hangingPunct="0"/>
              <a:r>
                <a:rPr kumimoji="0" lang="en-US" altLang="zh-TW" sz="2000"/>
                <a:t>ptr</a:t>
              </a:r>
            </a:p>
          </p:txBody>
        </p:sp>
        <p:sp>
          <p:nvSpPr>
            <p:cNvPr id="293898" name="Rectangle 10"/>
            <p:cNvSpPr>
              <a:spLocks noChangeArrowheads="1"/>
            </p:cNvSpPr>
            <p:nvPr/>
          </p:nvSpPr>
          <p:spPr bwMode="auto">
            <a:xfrm>
              <a:off x="2208" y="3216"/>
              <a:ext cx="501" cy="216"/>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2000"/>
                <a:t>15</a:t>
              </a:r>
            </a:p>
          </p:txBody>
        </p:sp>
        <p:sp>
          <p:nvSpPr>
            <p:cNvPr id="293899" name="Line 11"/>
            <p:cNvSpPr>
              <a:spLocks noChangeShapeType="1"/>
            </p:cNvSpPr>
            <p:nvPr/>
          </p:nvSpPr>
          <p:spPr bwMode="auto">
            <a:xfrm>
              <a:off x="1776" y="3072"/>
              <a:ext cx="435" cy="144"/>
            </a:xfrm>
            <a:prstGeom prst="line">
              <a:avLst/>
            </a:prstGeom>
            <a:noFill/>
            <a:ln w="9525">
              <a:solidFill>
                <a:srgbClr val="000000"/>
              </a:solidFill>
              <a:round/>
              <a:headEnd/>
              <a:tailEnd type="triangle" w="med" len="med"/>
            </a:ln>
            <a:effectLst/>
          </p:spPr>
          <p:txBody>
            <a:bodyPr/>
            <a:lstStyle/>
            <a:p>
              <a:endParaRPr lang="zh-TW" altLang="en-US"/>
            </a:p>
          </p:txBody>
        </p:sp>
        <p:sp>
          <p:nvSpPr>
            <p:cNvPr id="293900" name="Rectangle 12"/>
            <p:cNvSpPr>
              <a:spLocks noChangeArrowheads="1"/>
            </p:cNvSpPr>
            <p:nvPr/>
          </p:nvSpPr>
          <p:spPr bwMode="auto">
            <a:xfrm>
              <a:off x="1200" y="2880"/>
              <a:ext cx="576" cy="264"/>
            </a:xfrm>
            <a:prstGeom prst="rect">
              <a:avLst/>
            </a:prstGeom>
            <a:solidFill>
              <a:srgbClr val="FFFFFF"/>
            </a:solidFill>
            <a:ln w="9525">
              <a:solidFill>
                <a:srgbClr val="000000"/>
              </a:solidFill>
              <a:miter lim="800000"/>
              <a:headEnd/>
              <a:tailEnd/>
            </a:ln>
            <a:effectLst/>
          </p:spPr>
          <p:txBody>
            <a:bodyPr/>
            <a:lstStyle/>
            <a:p>
              <a:pPr algn="ctr" eaLnBrk="0" hangingPunct="0">
                <a:lnSpc>
                  <a:spcPct val="80000"/>
                </a:lnSpc>
              </a:pPr>
              <a:r>
                <a:rPr kumimoji="0" lang="en-US" altLang="zh-TW" sz="2000"/>
                <a:t>FFF4</a:t>
              </a:r>
            </a:p>
          </p:txBody>
        </p:sp>
      </p:gr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7185F239-0F95-4642-9F5E-AC743819AE97}" type="slidenum">
              <a:rPr lang="en-US" altLang="zh-TW"/>
              <a:pPr/>
              <a:t>208</a:t>
            </a:fld>
            <a:endParaRPr lang="en-US" altLang="zh-TW"/>
          </a:p>
        </p:txBody>
      </p:sp>
      <p:sp>
        <p:nvSpPr>
          <p:cNvPr id="294914" name="Rectangle 2"/>
          <p:cNvSpPr>
            <a:spLocks noGrp="1" noChangeArrowheads="1"/>
          </p:cNvSpPr>
          <p:nvPr>
            <p:ph type="title"/>
          </p:nvPr>
        </p:nvSpPr>
        <p:spPr/>
        <p:txBody>
          <a:bodyPr/>
          <a:lstStyle/>
          <a:p>
            <a:r>
              <a:rPr lang="en-US" altLang="zh-TW" sz="3600"/>
              <a:t>10-1-2 </a:t>
            </a:r>
            <a:r>
              <a:rPr lang="zh-TW" altLang="en-US" sz="3600"/>
              <a:t>指標與位址</a:t>
            </a:r>
            <a:r>
              <a:rPr lang="zh-TW" altLang="en-US"/>
              <a:t> </a:t>
            </a:r>
          </a:p>
        </p:txBody>
      </p:sp>
      <p:sp>
        <p:nvSpPr>
          <p:cNvPr id="294915" name="Rectangle 3"/>
          <p:cNvSpPr>
            <a:spLocks noGrp="1" noChangeArrowheads="1"/>
          </p:cNvSpPr>
          <p:nvPr>
            <p:ph type="body" idx="1"/>
          </p:nvPr>
        </p:nvSpPr>
        <p:spPr/>
        <p:txBody>
          <a:bodyPr/>
          <a:lstStyle/>
          <a:p>
            <a:r>
              <a:rPr lang="zh-TW" altLang="en-US" sz="2400" b="1"/>
              <a:t>指標與位址間基本之運用 </a:t>
            </a:r>
          </a:p>
          <a:p>
            <a:pPr lvl="1" algn="just"/>
            <a:r>
              <a:rPr lang="zh-TW" altLang="en-US" sz="2400"/>
              <a:t>以傳值呼叫</a:t>
            </a:r>
            <a:r>
              <a:rPr lang="en-US" altLang="zh-TW" sz="2400"/>
              <a:t>(Call by value)</a:t>
            </a:r>
            <a:r>
              <a:rPr lang="zh-TW" altLang="en-US" sz="2400"/>
              <a:t>為例，來說明指標如何來傳遞資料</a:t>
            </a:r>
            <a:r>
              <a:rPr lang="zh-TW" altLang="en-US"/>
              <a:t> </a:t>
            </a:r>
          </a:p>
          <a:p>
            <a:pPr lvl="2" algn="just"/>
            <a:r>
              <a:rPr lang="zh-TW" altLang="en-US"/>
              <a:t>傳值呼叫特色在於主程式呼叫副程式時，主程式之實際參數串列的值，傳給對應的副程式形式參數串列。 </a:t>
            </a:r>
          </a:p>
          <a:p>
            <a:pPr lvl="2" algn="just"/>
            <a:r>
              <a:rPr lang="zh-TW" altLang="en-US"/>
              <a:t>副程式執行時，作業系統</a:t>
            </a:r>
            <a:r>
              <a:rPr lang="zh-TW" altLang="en-US">
                <a:solidFill>
                  <a:srgbClr val="FF0000"/>
                </a:solidFill>
              </a:rPr>
              <a:t>額外分配記憶體位置</a:t>
            </a:r>
            <a:r>
              <a:rPr lang="zh-TW" altLang="en-US"/>
              <a:t>給副程式的參數串列。副程式執行完畢，主程式的參數值不變。 </a:t>
            </a:r>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0DBB101F-7C75-4E9F-AEC1-55040E058095}" type="slidenum">
              <a:rPr lang="en-US" altLang="zh-TW"/>
              <a:pPr/>
              <a:t>209</a:t>
            </a:fld>
            <a:endParaRPr lang="en-US" altLang="zh-TW"/>
          </a:p>
        </p:txBody>
      </p:sp>
      <p:sp>
        <p:nvSpPr>
          <p:cNvPr id="295938" name="Rectangle 2"/>
          <p:cNvSpPr>
            <a:spLocks noGrp="1" noChangeArrowheads="1"/>
          </p:cNvSpPr>
          <p:nvPr>
            <p:ph type="title"/>
          </p:nvPr>
        </p:nvSpPr>
        <p:spPr>
          <a:xfrm>
            <a:off x="838200" y="685800"/>
            <a:ext cx="7620000" cy="838200"/>
          </a:xfrm>
        </p:spPr>
        <p:txBody>
          <a:bodyPr/>
          <a:lstStyle/>
          <a:p>
            <a:r>
              <a:rPr lang="en-US" altLang="zh-TW" sz="3600"/>
              <a:t>Ch10_2(1/4)</a:t>
            </a:r>
            <a:endParaRPr lang="en-US" altLang="zh-TW"/>
          </a:p>
        </p:txBody>
      </p:sp>
      <p:sp>
        <p:nvSpPr>
          <p:cNvPr id="295941" name="Text Box 5"/>
          <p:cNvSpPr txBox="1">
            <a:spLocks noChangeArrowheads="1"/>
          </p:cNvSpPr>
          <p:nvPr/>
        </p:nvSpPr>
        <p:spPr bwMode="auto">
          <a:xfrm>
            <a:off x="914400" y="1676400"/>
            <a:ext cx="7315200" cy="4437063"/>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b="1">
                <a:ea typeface="標楷體" pitchFamily="65" charset="-120"/>
              </a:rPr>
              <a:t>Ch10_2  </a:t>
            </a:r>
            <a:r>
              <a:rPr lang="zh-TW" altLang="en-US" sz="2400" b="1">
                <a:ea typeface="標楷體" pitchFamily="65" charset="-120"/>
              </a:rPr>
              <a:t>傳址法的應用</a:t>
            </a:r>
            <a:endParaRPr lang="zh-TW" altLang="en-US" sz="2400" b="1"/>
          </a:p>
          <a:p>
            <a:pPr algn="just">
              <a:lnSpc>
                <a:spcPct val="90000"/>
              </a:lnSpc>
              <a:spcBef>
                <a:spcPct val="20000"/>
              </a:spcBef>
            </a:pPr>
            <a:r>
              <a:rPr lang="en-US" altLang="zh-TW" sz="2400">
                <a:ea typeface="標楷體" pitchFamily="65" charset="-120"/>
              </a:rPr>
              <a:t>1  #include&lt;stdio.h&gt;</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2  int func(int *, int *);</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3  main(){</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5      int x = 5, y = 10, z;</a:t>
            </a:r>
            <a:endParaRPr lang="en-US" altLang="zh-TW" sz="2400">
              <a:ea typeface="細明體" pitchFamily="49" charset="-120"/>
            </a:endParaRPr>
          </a:p>
          <a:p>
            <a:pPr algn="just">
              <a:lnSpc>
                <a:spcPct val="90000"/>
              </a:lnSpc>
              <a:spcBef>
                <a:spcPct val="20000"/>
              </a:spcBef>
            </a:pPr>
            <a:r>
              <a:rPr lang="en-US" altLang="zh-TW" sz="2400">
                <a:solidFill>
                  <a:srgbClr val="0000FF"/>
                </a:solidFill>
                <a:ea typeface="標楷體" pitchFamily="65" charset="-120"/>
              </a:rPr>
              <a:t>/* </a:t>
            </a:r>
            <a:r>
              <a:rPr lang="zh-TW" altLang="en-US" sz="2400">
                <a:solidFill>
                  <a:srgbClr val="0000FF"/>
                </a:solidFill>
                <a:ea typeface="標楷體" pitchFamily="65" charset="-120"/>
              </a:rPr>
              <a:t>呼叫函數</a:t>
            </a:r>
            <a:r>
              <a:rPr lang="en-US" altLang="zh-TW" sz="2400">
                <a:solidFill>
                  <a:srgbClr val="0000FF"/>
                </a:solidFill>
                <a:ea typeface="標楷體" pitchFamily="65" charset="-120"/>
              </a:rPr>
              <a:t>func()</a:t>
            </a:r>
            <a:r>
              <a:rPr lang="zh-TW" altLang="en-US" sz="2400">
                <a:solidFill>
                  <a:srgbClr val="0000FF"/>
                </a:solidFill>
                <a:ea typeface="標楷體" pitchFamily="65" charset="-120"/>
              </a:rPr>
              <a:t>傳入</a:t>
            </a:r>
            <a:r>
              <a:rPr lang="en-US" altLang="zh-TW" sz="2400">
                <a:solidFill>
                  <a:srgbClr val="0000FF"/>
                </a:solidFill>
                <a:ea typeface="標楷體" pitchFamily="65" charset="-120"/>
              </a:rPr>
              <a:t>x</a:t>
            </a:r>
            <a:r>
              <a:rPr lang="zh-TW" altLang="en-US" sz="2400">
                <a:solidFill>
                  <a:srgbClr val="0000FF"/>
                </a:solidFill>
                <a:ea typeface="標楷體" pitchFamily="65" charset="-120"/>
              </a:rPr>
              <a:t>與</a:t>
            </a:r>
            <a:r>
              <a:rPr lang="en-US" altLang="zh-TW" sz="2400">
                <a:solidFill>
                  <a:srgbClr val="0000FF"/>
                </a:solidFill>
                <a:ea typeface="標楷體" pitchFamily="65" charset="-120"/>
              </a:rPr>
              <a:t>y</a:t>
            </a:r>
            <a:r>
              <a:rPr lang="zh-TW" altLang="en-US" sz="2400">
                <a:solidFill>
                  <a:srgbClr val="0000FF"/>
                </a:solidFill>
                <a:ea typeface="標楷體" pitchFamily="65" charset="-120"/>
              </a:rPr>
              <a:t>的位址值，將傳回值給</a:t>
            </a:r>
            <a:r>
              <a:rPr lang="en-US" altLang="zh-TW" sz="2400">
                <a:solidFill>
                  <a:srgbClr val="0000FF"/>
                </a:solidFill>
                <a:ea typeface="標楷體" pitchFamily="65" charset="-120"/>
              </a:rPr>
              <a:t>z */</a:t>
            </a:r>
          </a:p>
          <a:p>
            <a:pPr algn="just">
              <a:lnSpc>
                <a:spcPct val="90000"/>
              </a:lnSpc>
              <a:spcBef>
                <a:spcPct val="20000"/>
              </a:spcBef>
            </a:pPr>
            <a:r>
              <a:rPr lang="en-US" altLang="zh-TW" sz="2400">
                <a:ea typeface="標楷體" pitchFamily="65" charset="-120"/>
              </a:rPr>
              <a:t>6      </a:t>
            </a:r>
            <a:r>
              <a:rPr lang="en-US" altLang="zh-TW" sz="2400">
                <a:solidFill>
                  <a:srgbClr val="0000FF"/>
                </a:solidFill>
                <a:ea typeface="標楷體" pitchFamily="65" charset="-120"/>
              </a:rPr>
              <a:t>z = func(&amp;x, &amp;y);</a:t>
            </a:r>
          </a:p>
          <a:p>
            <a:pPr algn="just">
              <a:lnSpc>
                <a:spcPct val="90000"/>
              </a:lnSpc>
              <a:spcBef>
                <a:spcPct val="20000"/>
              </a:spcBef>
            </a:pPr>
            <a:r>
              <a:rPr lang="en-US" altLang="zh-TW" sz="2400">
                <a:ea typeface="標楷體" pitchFamily="65" charset="-120"/>
              </a:rPr>
              <a:t>7      printf("x = %i &amp;x = %i\n", x, &amp;x);</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8      printf("y = %i &amp;y = %i\n", y, &amp;y);</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9      printf("z = x + y = %i &amp;z = %i\n", z, &amp;z);</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10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2DDFDB15-2401-4E63-BC72-2F8853191D30}" type="slidenum">
              <a:rPr lang="en-US" altLang="zh-TW"/>
              <a:pPr/>
              <a:t>21</a:t>
            </a:fld>
            <a:endParaRPr lang="en-US" altLang="zh-TW"/>
          </a:p>
        </p:txBody>
      </p:sp>
      <p:sp>
        <p:nvSpPr>
          <p:cNvPr id="48130" name="Rectangle 2"/>
          <p:cNvSpPr>
            <a:spLocks noGrp="1" noChangeArrowheads="1"/>
          </p:cNvSpPr>
          <p:nvPr>
            <p:ph type="title"/>
          </p:nvPr>
        </p:nvSpPr>
        <p:spPr>
          <a:xfrm>
            <a:off x="838200" y="609600"/>
            <a:ext cx="7620000" cy="838200"/>
          </a:xfrm>
          <a:noFill/>
          <a:ln/>
        </p:spPr>
        <p:txBody>
          <a:bodyPr/>
          <a:lstStyle/>
          <a:p>
            <a:r>
              <a:rPr lang="en-US" altLang="zh-TW" sz="3600"/>
              <a:t>Ch2_1 </a:t>
            </a:r>
            <a:r>
              <a:rPr lang="zh-TW" altLang="en-US" sz="3800" b="1">
                <a:solidFill>
                  <a:schemeClr val="tx1"/>
                </a:solidFill>
              </a:rPr>
              <a:t>整數常數表示法</a:t>
            </a:r>
          </a:p>
        </p:txBody>
      </p:sp>
      <p:sp>
        <p:nvSpPr>
          <p:cNvPr id="48133" name="Rectangle 5"/>
          <p:cNvSpPr>
            <a:spLocks noChangeArrowheads="1"/>
          </p:cNvSpPr>
          <p:nvPr/>
        </p:nvSpPr>
        <p:spPr bwMode="auto">
          <a:xfrm>
            <a:off x="2916238" y="4365625"/>
            <a:ext cx="5041900" cy="17272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sz="2400">
                <a:latin typeface="Courier New" pitchFamily="49" charset="0"/>
                <a:ea typeface="標楷體" pitchFamily="65" charset="-120"/>
              </a:rPr>
              <a:t>The decimal of   11 is </a:t>
            </a:r>
            <a:r>
              <a:rPr lang="en-US" altLang="zh-TW" sz="2400">
                <a:solidFill>
                  <a:srgbClr val="FF3300"/>
                </a:solidFill>
                <a:latin typeface="Courier New" pitchFamily="49" charset="0"/>
                <a:ea typeface="標楷體" pitchFamily="65" charset="-120"/>
              </a:rPr>
              <a:t>11</a:t>
            </a:r>
            <a:r>
              <a:rPr lang="en-US" altLang="zh-TW" sz="2400">
                <a:latin typeface="Courier New" pitchFamily="49" charset="0"/>
                <a:ea typeface="標楷體" pitchFamily="65" charset="-120"/>
              </a:rPr>
              <a:t>.</a:t>
            </a:r>
          </a:p>
          <a:p>
            <a:pPr>
              <a:spcBef>
                <a:spcPct val="50000"/>
              </a:spcBef>
            </a:pPr>
            <a:r>
              <a:rPr lang="en-US" altLang="zh-TW" sz="2400">
                <a:latin typeface="Courier New" pitchFamily="49" charset="0"/>
                <a:ea typeface="標楷體" pitchFamily="65" charset="-120"/>
              </a:rPr>
              <a:t>The decimal of  011 is </a:t>
            </a:r>
            <a:r>
              <a:rPr lang="en-US" altLang="zh-TW" sz="2400">
                <a:solidFill>
                  <a:srgbClr val="FF3300"/>
                </a:solidFill>
                <a:latin typeface="Courier New" pitchFamily="49" charset="0"/>
                <a:ea typeface="標楷體" pitchFamily="65" charset="-120"/>
              </a:rPr>
              <a:t>9</a:t>
            </a:r>
            <a:r>
              <a:rPr lang="en-US" altLang="zh-TW" sz="2400">
                <a:latin typeface="Courier New" pitchFamily="49" charset="0"/>
                <a:ea typeface="標楷體" pitchFamily="65" charset="-120"/>
              </a:rPr>
              <a:t>.</a:t>
            </a:r>
          </a:p>
          <a:p>
            <a:pPr>
              <a:spcBef>
                <a:spcPct val="50000"/>
              </a:spcBef>
            </a:pPr>
            <a:r>
              <a:rPr lang="en-US" altLang="zh-TW" sz="2400">
                <a:latin typeface="Courier New" pitchFamily="49" charset="0"/>
                <a:ea typeface="標楷體" pitchFamily="65" charset="-120"/>
              </a:rPr>
              <a:t>The decimal of 0x11 is </a:t>
            </a:r>
            <a:r>
              <a:rPr lang="en-US" altLang="zh-TW" sz="2400">
                <a:solidFill>
                  <a:srgbClr val="FF3300"/>
                </a:solidFill>
                <a:latin typeface="Courier New" pitchFamily="49" charset="0"/>
                <a:ea typeface="標楷體" pitchFamily="65" charset="-120"/>
              </a:rPr>
              <a:t>17</a:t>
            </a:r>
            <a:r>
              <a:rPr lang="en-US" altLang="zh-TW" sz="2400">
                <a:latin typeface="Courier New" pitchFamily="49" charset="0"/>
                <a:ea typeface="標楷體" pitchFamily="65" charset="-120"/>
              </a:rPr>
              <a:t>.</a:t>
            </a:r>
          </a:p>
        </p:txBody>
      </p:sp>
      <p:sp>
        <p:nvSpPr>
          <p:cNvPr id="48134" name="Text Box 6"/>
          <p:cNvSpPr txBox="1">
            <a:spLocks noChangeArrowheads="1"/>
          </p:cNvSpPr>
          <p:nvPr/>
        </p:nvSpPr>
        <p:spPr bwMode="auto">
          <a:xfrm>
            <a:off x="684213" y="1700213"/>
            <a:ext cx="7924800" cy="2574925"/>
          </a:xfrm>
          <a:prstGeom prst="rect">
            <a:avLst/>
          </a:prstGeom>
          <a:noFill/>
          <a:ln w="9525">
            <a:noFill/>
            <a:miter lim="800000"/>
            <a:headEnd/>
            <a:tailEnd/>
          </a:ln>
          <a:effectLst/>
        </p:spPr>
        <p:txBody>
          <a:bodyPr>
            <a:spAutoFit/>
          </a:bodyPr>
          <a:lstStyle/>
          <a:p>
            <a:pPr>
              <a:lnSpc>
                <a:spcPct val="80000"/>
              </a:lnSpc>
              <a:spcBef>
                <a:spcPct val="20000"/>
              </a:spcBef>
            </a:pPr>
            <a:r>
              <a:rPr lang="en-US" altLang="zh-TW" sz="2400" b="1">
                <a:ea typeface="標楷體" pitchFamily="65" charset="-120"/>
              </a:rPr>
              <a:t>Ch2_1</a:t>
            </a:r>
          </a:p>
          <a:p>
            <a:pPr>
              <a:lnSpc>
                <a:spcPct val="80000"/>
              </a:lnSpc>
              <a:spcBef>
                <a:spcPct val="20000"/>
              </a:spcBef>
            </a:pPr>
            <a:r>
              <a:rPr lang="en-US" altLang="zh-TW" sz="2400">
                <a:latin typeface="Arial" charset="0"/>
                <a:ea typeface="標楷體" pitchFamily="65" charset="-120"/>
              </a:rPr>
              <a:t>1   #include&lt;stdio.h&gt;</a:t>
            </a:r>
            <a:endParaRPr lang="en-US" altLang="zh-TW" sz="2400">
              <a:latin typeface="Arial" charset="0"/>
            </a:endParaRPr>
          </a:p>
          <a:p>
            <a:pPr>
              <a:lnSpc>
                <a:spcPct val="80000"/>
              </a:lnSpc>
              <a:spcBef>
                <a:spcPct val="20000"/>
              </a:spcBef>
            </a:pPr>
            <a:r>
              <a:rPr lang="en-US" altLang="zh-TW" sz="2400">
                <a:latin typeface="Arial" charset="0"/>
                <a:ea typeface="標楷體" pitchFamily="65" charset="-120"/>
              </a:rPr>
              <a:t>2   main(){</a:t>
            </a:r>
            <a:endParaRPr lang="en-US" altLang="zh-TW" sz="2400">
              <a:latin typeface="Arial" charset="0"/>
            </a:endParaRPr>
          </a:p>
          <a:p>
            <a:pPr>
              <a:lnSpc>
                <a:spcPct val="80000"/>
              </a:lnSpc>
              <a:spcBef>
                <a:spcPct val="20000"/>
              </a:spcBef>
            </a:pPr>
            <a:r>
              <a:rPr lang="en-US" altLang="zh-TW" sz="2400">
                <a:latin typeface="Arial" charset="0"/>
                <a:ea typeface="標楷體" pitchFamily="65" charset="-120"/>
              </a:rPr>
              <a:t>3     printf("The decimal of 11     is </a:t>
            </a:r>
            <a:r>
              <a:rPr lang="en-US" altLang="zh-TW" sz="2400">
                <a:solidFill>
                  <a:srgbClr val="FF3300"/>
                </a:solidFill>
                <a:latin typeface="Arial" charset="0"/>
                <a:ea typeface="標楷體" pitchFamily="65" charset="-120"/>
              </a:rPr>
              <a:t>%i</a:t>
            </a:r>
            <a:r>
              <a:rPr lang="en-US" altLang="zh-TW" sz="2400">
                <a:latin typeface="Arial" charset="0"/>
                <a:ea typeface="標楷體" pitchFamily="65" charset="-120"/>
              </a:rPr>
              <a:t>.\n",  </a:t>
            </a:r>
            <a:r>
              <a:rPr lang="en-US" altLang="zh-TW" sz="2400">
                <a:solidFill>
                  <a:srgbClr val="FF3300"/>
                </a:solidFill>
                <a:latin typeface="Arial" charset="0"/>
                <a:ea typeface="標楷體" pitchFamily="65" charset="-120"/>
              </a:rPr>
              <a:t>11      </a:t>
            </a:r>
            <a:r>
              <a:rPr lang="en-US" altLang="zh-TW" sz="2400">
                <a:latin typeface="Arial" charset="0"/>
                <a:ea typeface="標楷體" pitchFamily="65" charset="-120"/>
              </a:rPr>
              <a:t>);</a:t>
            </a:r>
            <a:r>
              <a:rPr lang="en-US" altLang="zh-TW" sz="2400">
                <a:latin typeface="Arial" charset="0"/>
              </a:rPr>
              <a:t> </a:t>
            </a:r>
          </a:p>
          <a:p>
            <a:pPr>
              <a:lnSpc>
                <a:spcPct val="80000"/>
              </a:lnSpc>
              <a:spcBef>
                <a:spcPct val="20000"/>
              </a:spcBef>
            </a:pPr>
            <a:r>
              <a:rPr lang="en-US" altLang="zh-TW" sz="2400">
                <a:latin typeface="Arial" charset="0"/>
                <a:ea typeface="標楷體" pitchFamily="65" charset="-120"/>
              </a:rPr>
              <a:t>4     printf("The decimal of 011   is </a:t>
            </a:r>
            <a:r>
              <a:rPr lang="en-US" altLang="zh-TW" sz="2400">
                <a:solidFill>
                  <a:srgbClr val="FF3300"/>
                </a:solidFill>
                <a:latin typeface="Arial" charset="0"/>
                <a:ea typeface="標楷體" pitchFamily="65" charset="-120"/>
              </a:rPr>
              <a:t>%i</a:t>
            </a:r>
            <a:r>
              <a:rPr lang="en-US" altLang="zh-TW" sz="2400">
                <a:latin typeface="Arial" charset="0"/>
                <a:ea typeface="標楷體" pitchFamily="65" charset="-120"/>
              </a:rPr>
              <a:t>.\n",  </a:t>
            </a:r>
            <a:r>
              <a:rPr lang="en-US" altLang="zh-TW" sz="2400">
                <a:solidFill>
                  <a:srgbClr val="FF3300"/>
                </a:solidFill>
                <a:latin typeface="Arial" charset="0"/>
                <a:ea typeface="標楷體" pitchFamily="65" charset="-120"/>
              </a:rPr>
              <a:t>011    </a:t>
            </a:r>
            <a:r>
              <a:rPr lang="en-US" altLang="zh-TW" sz="2400">
                <a:latin typeface="Arial" charset="0"/>
                <a:ea typeface="標楷體" pitchFamily="65" charset="-120"/>
              </a:rPr>
              <a:t>);</a:t>
            </a:r>
            <a:r>
              <a:rPr lang="en-US" altLang="zh-TW" sz="2400">
                <a:latin typeface="Arial" charset="0"/>
              </a:rPr>
              <a:t> </a:t>
            </a:r>
          </a:p>
          <a:p>
            <a:pPr>
              <a:lnSpc>
                <a:spcPct val="80000"/>
              </a:lnSpc>
              <a:spcBef>
                <a:spcPct val="20000"/>
              </a:spcBef>
            </a:pPr>
            <a:r>
              <a:rPr lang="en-US" altLang="zh-TW" sz="2400">
                <a:latin typeface="Arial" charset="0"/>
                <a:ea typeface="標楷體" pitchFamily="65" charset="-120"/>
              </a:rPr>
              <a:t>5     printf("The decimal of 0x11 is </a:t>
            </a:r>
            <a:r>
              <a:rPr lang="en-US" altLang="zh-TW" sz="2400">
                <a:solidFill>
                  <a:srgbClr val="FF3300"/>
                </a:solidFill>
                <a:latin typeface="Arial" charset="0"/>
                <a:ea typeface="標楷體" pitchFamily="65" charset="-120"/>
              </a:rPr>
              <a:t>%i</a:t>
            </a:r>
            <a:r>
              <a:rPr lang="en-US" altLang="zh-TW" sz="2400">
                <a:latin typeface="Arial" charset="0"/>
                <a:ea typeface="標楷體" pitchFamily="65" charset="-120"/>
              </a:rPr>
              <a:t>.\n",  </a:t>
            </a:r>
            <a:r>
              <a:rPr lang="en-US" altLang="zh-TW" sz="2400">
                <a:solidFill>
                  <a:srgbClr val="FF3300"/>
                </a:solidFill>
                <a:latin typeface="Arial" charset="0"/>
                <a:ea typeface="標楷體" pitchFamily="65" charset="-120"/>
              </a:rPr>
              <a:t>0x11  </a:t>
            </a:r>
            <a:r>
              <a:rPr lang="en-US" altLang="zh-TW" sz="2400">
                <a:latin typeface="Arial" charset="0"/>
                <a:ea typeface="標楷體" pitchFamily="65" charset="-120"/>
              </a:rPr>
              <a:t>);</a:t>
            </a:r>
            <a:r>
              <a:rPr lang="en-US" altLang="zh-TW" sz="2400">
                <a:latin typeface="Arial" charset="0"/>
              </a:rPr>
              <a:t> </a:t>
            </a:r>
          </a:p>
          <a:p>
            <a:pPr>
              <a:lnSpc>
                <a:spcPct val="80000"/>
              </a:lnSpc>
              <a:spcBef>
                <a:spcPct val="20000"/>
              </a:spcBef>
            </a:pPr>
            <a:r>
              <a:rPr lang="en-US" altLang="zh-TW" sz="2400">
                <a:latin typeface="Arial" charset="0"/>
                <a:ea typeface="標楷體" pitchFamily="65" charset="-120"/>
              </a:rPr>
              <a:t>6   }</a:t>
            </a:r>
          </a:p>
        </p:txBody>
      </p:sp>
      <p:sp>
        <p:nvSpPr>
          <p:cNvPr id="48136" name="AutoShape 8"/>
          <p:cNvSpPr>
            <a:spLocks/>
          </p:cNvSpPr>
          <p:nvPr/>
        </p:nvSpPr>
        <p:spPr bwMode="auto">
          <a:xfrm>
            <a:off x="7164388" y="836613"/>
            <a:ext cx="1439862" cy="1257300"/>
          </a:xfrm>
          <a:prstGeom prst="borderCallout1">
            <a:avLst>
              <a:gd name="adj1" fmla="val 9093"/>
              <a:gd name="adj2" fmla="val -5292"/>
              <a:gd name="adj3" fmla="val 140657"/>
              <a:gd name="adj4" fmla="val -35171"/>
            </a:avLst>
          </a:prstGeom>
          <a:noFill/>
          <a:ln w="9525">
            <a:solidFill>
              <a:schemeClr val="tx1"/>
            </a:solidFill>
            <a:miter lim="800000"/>
            <a:headEnd/>
            <a:tailEnd/>
          </a:ln>
          <a:effectLst/>
        </p:spPr>
        <p:txBody>
          <a:bodyPr/>
          <a:lstStyle/>
          <a:p>
            <a:r>
              <a:rPr lang="en-US" altLang="zh-TW" sz="2400" b="1">
                <a:solidFill>
                  <a:srgbClr val="FF3300"/>
                </a:solidFill>
                <a:latin typeface="Courier New" pitchFamily="49" charset="0"/>
                <a:sym typeface="Symbol" pitchFamily="18" charset="2"/>
              </a:rPr>
              <a:t>   11</a:t>
            </a:r>
            <a:r>
              <a:rPr lang="en-US" altLang="zh-TW" sz="2400" b="1" baseline="-25000">
                <a:solidFill>
                  <a:srgbClr val="339966"/>
                </a:solidFill>
                <a:latin typeface="Courier New" pitchFamily="49" charset="0"/>
                <a:sym typeface="Symbol" pitchFamily="18" charset="2"/>
              </a:rPr>
              <a:t>10</a:t>
            </a:r>
          </a:p>
          <a:p>
            <a:r>
              <a:rPr lang="en-US" altLang="zh-TW" sz="2400" b="1">
                <a:latin typeface="Courier New" pitchFamily="49" charset="0"/>
                <a:sym typeface="Symbol" pitchFamily="18" charset="2"/>
              </a:rPr>
              <a:t> </a:t>
            </a:r>
            <a:r>
              <a:rPr lang="en-US" altLang="zh-TW" sz="2400" b="1">
                <a:solidFill>
                  <a:srgbClr val="FF3300"/>
                </a:solidFill>
                <a:latin typeface="Courier New" pitchFamily="49" charset="0"/>
                <a:sym typeface="Symbol" pitchFamily="18" charset="2"/>
              </a:rPr>
              <a:t>011</a:t>
            </a:r>
            <a:r>
              <a:rPr lang="en-US" altLang="zh-TW" sz="2400" b="1" baseline="-25000">
                <a:solidFill>
                  <a:srgbClr val="339966"/>
                </a:solidFill>
                <a:latin typeface="Courier New" pitchFamily="49" charset="0"/>
                <a:sym typeface="Symbol" pitchFamily="18" charset="2"/>
              </a:rPr>
              <a:t>8</a:t>
            </a:r>
            <a:endParaRPr lang="en-US" altLang="zh-TW" sz="2400" b="1">
              <a:solidFill>
                <a:srgbClr val="339966"/>
              </a:solidFill>
              <a:latin typeface="Courier New" pitchFamily="49" charset="0"/>
              <a:sym typeface="Symbol" pitchFamily="18" charset="2"/>
            </a:endParaRPr>
          </a:p>
          <a:p>
            <a:r>
              <a:rPr lang="en-US" altLang="zh-TW" sz="2400" b="1">
                <a:latin typeface="Courier New" pitchFamily="49" charset="0"/>
                <a:sym typeface="Symbol" pitchFamily="18" charset="2"/>
              </a:rPr>
              <a:t></a:t>
            </a:r>
            <a:r>
              <a:rPr lang="en-US" altLang="zh-TW" sz="2400" b="1">
                <a:solidFill>
                  <a:srgbClr val="FF3300"/>
                </a:solidFill>
                <a:latin typeface="Courier New" pitchFamily="49" charset="0"/>
                <a:sym typeface="Symbol" pitchFamily="18" charset="2"/>
              </a:rPr>
              <a:t>0x11</a:t>
            </a:r>
            <a:r>
              <a:rPr lang="en-US" altLang="zh-TW" sz="2400" b="1" baseline="-25000">
                <a:solidFill>
                  <a:srgbClr val="339966"/>
                </a:solidFill>
                <a:latin typeface="Courier New" pitchFamily="49" charset="0"/>
                <a:sym typeface="Symbol" pitchFamily="18" charset="2"/>
              </a:rPr>
              <a:t>16</a:t>
            </a:r>
          </a:p>
        </p:txBody>
      </p:sp>
      <p:sp>
        <p:nvSpPr>
          <p:cNvPr id="48137" name="AutoShape 9"/>
          <p:cNvSpPr>
            <a:spLocks/>
          </p:cNvSpPr>
          <p:nvPr/>
        </p:nvSpPr>
        <p:spPr bwMode="auto">
          <a:xfrm>
            <a:off x="611188" y="4508500"/>
            <a:ext cx="1584325" cy="863600"/>
          </a:xfrm>
          <a:prstGeom prst="borderCallout1">
            <a:avLst>
              <a:gd name="adj1" fmla="val 13236"/>
              <a:gd name="adj2" fmla="val 104810"/>
              <a:gd name="adj3" fmla="val -78491"/>
              <a:gd name="adj4" fmla="val 136273"/>
            </a:avLst>
          </a:prstGeom>
          <a:noFill/>
          <a:ln w="9525">
            <a:solidFill>
              <a:schemeClr val="tx1"/>
            </a:solidFill>
            <a:miter lim="800000"/>
            <a:headEnd/>
            <a:tailEnd/>
          </a:ln>
          <a:effectLst/>
        </p:spPr>
        <p:txBody>
          <a:bodyPr/>
          <a:lstStyle/>
          <a:p>
            <a:r>
              <a:rPr lang="en-US" altLang="zh-TW" sz="2400">
                <a:latin typeface="Verdana" pitchFamily="34" charset="0"/>
                <a:sym typeface="Symbol" pitchFamily="18" charset="2"/>
              </a:rPr>
              <a:t>decimal =</a:t>
            </a:r>
            <a:r>
              <a:rPr lang="zh-TW" altLang="en-US" sz="2400">
                <a:latin typeface="Verdana" pitchFamily="34" charset="0"/>
                <a:sym typeface="Symbol" pitchFamily="18" charset="2"/>
              </a:rPr>
              <a:t>十進制</a:t>
            </a:r>
            <a:endParaRPr lang="zh-TW" altLang="en-US" sz="2400">
              <a:latin typeface="Verdana" pitchFamily="34" charset="0"/>
            </a:endParaRPr>
          </a:p>
        </p:txBody>
      </p:sp>
      <p:sp>
        <p:nvSpPr>
          <p:cNvPr id="48138"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48139" name="Oval 11"/>
          <p:cNvSpPr>
            <a:spLocks noChangeArrowheads="1"/>
          </p:cNvSpPr>
          <p:nvPr/>
        </p:nvSpPr>
        <p:spPr bwMode="auto">
          <a:xfrm>
            <a:off x="6084888" y="2492375"/>
            <a:ext cx="1223962" cy="1657350"/>
          </a:xfrm>
          <a:prstGeom prst="ellipse">
            <a:avLst/>
          </a:prstGeom>
          <a:noFill/>
          <a:ln w="38100">
            <a:solidFill>
              <a:srgbClr val="0000CC"/>
            </a:solidFill>
            <a:prstDash val="dash"/>
            <a:round/>
            <a:headEnd/>
            <a:tailEnd/>
          </a:ln>
          <a:effectLst/>
        </p:spPr>
        <p:txBody>
          <a:bodyPr wrap="none" anchor="ctr"/>
          <a:lstStyle/>
          <a:p>
            <a:endParaRPr lang="zh-TW" altLang="en-US"/>
          </a:p>
        </p:txBody>
      </p:sp>
      <p:sp>
        <p:nvSpPr>
          <p:cNvPr id="48140" name="Rectangle 12"/>
          <p:cNvSpPr>
            <a:spLocks noChangeArrowheads="1"/>
          </p:cNvSpPr>
          <p:nvPr/>
        </p:nvSpPr>
        <p:spPr bwMode="auto">
          <a:xfrm>
            <a:off x="4140200" y="1484313"/>
            <a:ext cx="1944688" cy="1008062"/>
          </a:xfrm>
          <a:prstGeom prst="rect">
            <a:avLst/>
          </a:prstGeom>
          <a:solidFill>
            <a:schemeClr val="accent1"/>
          </a:solidFill>
          <a:ln w="9525">
            <a:solidFill>
              <a:schemeClr val="tx1"/>
            </a:solidFill>
            <a:miter lim="800000"/>
            <a:headEnd/>
            <a:tailEnd/>
          </a:ln>
          <a:effectLst/>
        </p:spPr>
        <p:txBody>
          <a:bodyPr wrap="none" anchor="ctr"/>
          <a:lstStyle/>
          <a:p>
            <a:r>
              <a:rPr lang="en-US" altLang="zh-TW" sz="2000">
                <a:solidFill>
                  <a:srgbClr val="FF0000"/>
                </a:solidFill>
                <a:latin typeface="Verdana" pitchFamily="34" charset="0"/>
                <a:ea typeface="標楷體" pitchFamily="65" charset="-120"/>
              </a:rPr>
              <a:t>%i</a:t>
            </a:r>
            <a:r>
              <a:rPr lang="en-US" altLang="zh-TW" sz="2000">
                <a:latin typeface="Verdana" pitchFamily="34" charset="0"/>
                <a:ea typeface="標楷體" pitchFamily="65" charset="-120"/>
              </a:rPr>
              <a:t>	10</a:t>
            </a:r>
            <a:r>
              <a:rPr lang="zh-TW" altLang="en-US" sz="2000">
                <a:latin typeface="Verdana" pitchFamily="34" charset="0"/>
                <a:ea typeface="標楷體" pitchFamily="65" charset="-120"/>
              </a:rPr>
              <a:t>進</a:t>
            </a:r>
          </a:p>
          <a:p>
            <a:r>
              <a:rPr lang="en-US" altLang="zh-TW" sz="2000">
                <a:solidFill>
                  <a:srgbClr val="FF0000"/>
                </a:solidFill>
                <a:latin typeface="Verdana" pitchFamily="34" charset="0"/>
                <a:ea typeface="標楷體" pitchFamily="65" charset="-120"/>
              </a:rPr>
              <a:t>%o</a:t>
            </a:r>
            <a:r>
              <a:rPr lang="en-US" altLang="zh-TW" sz="2000">
                <a:latin typeface="Verdana" pitchFamily="34" charset="0"/>
                <a:ea typeface="標楷體" pitchFamily="65" charset="-120"/>
              </a:rPr>
              <a:t>	 8</a:t>
            </a:r>
            <a:r>
              <a:rPr lang="zh-TW" altLang="en-US" sz="2000">
                <a:latin typeface="Verdana" pitchFamily="34" charset="0"/>
                <a:ea typeface="標楷體" pitchFamily="65" charset="-120"/>
              </a:rPr>
              <a:t>進</a:t>
            </a:r>
          </a:p>
          <a:p>
            <a:r>
              <a:rPr lang="en-US" altLang="zh-TW" sz="2000">
                <a:solidFill>
                  <a:srgbClr val="FF0000"/>
                </a:solidFill>
                <a:latin typeface="Verdana" pitchFamily="34" charset="0"/>
                <a:ea typeface="標楷體" pitchFamily="65" charset="-120"/>
              </a:rPr>
              <a:t>%x</a:t>
            </a:r>
            <a:r>
              <a:rPr lang="en-US" altLang="zh-TW" sz="2000">
                <a:latin typeface="Verdana" pitchFamily="34" charset="0"/>
                <a:ea typeface="標楷體" pitchFamily="65" charset="-120"/>
              </a:rPr>
              <a:t>	16</a:t>
            </a:r>
            <a:r>
              <a:rPr lang="zh-TW" altLang="en-US" sz="2000">
                <a:latin typeface="Verdana" pitchFamily="34" charset="0"/>
                <a:ea typeface="標楷體" pitchFamily="65" charset="-120"/>
              </a:rPr>
              <a:t>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8136"/>
                                        </p:tgtEl>
                                        <p:attrNameLst>
                                          <p:attrName>style.visibility</p:attrName>
                                        </p:attrNameLst>
                                      </p:cBhvr>
                                      <p:to>
                                        <p:strVal val="visible"/>
                                      </p:to>
                                    </p:set>
                                    <p:animEffect transition="in" filter="fade">
                                      <p:cBhvr>
                                        <p:cTn id="7" dur="1000"/>
                                        <p:tgtEl>
                                          <p:spTgt spid="48136"/>
                                        </p:tgtEl>
                                      </p:cBhvr>
                                    </p:animEffect>
                                    <p:anim calcmode="lin" valueType="num">
                                      <p:cBhvr>
                                        <p:cTn id="8" dur="1000" fill="hold"/>
                                        <p:tgtEl>
                                          <p:spTgt spid="48136"/>
                                        </p:tgtEl>
                                        <p:attrNameLst>
                                          <p:attrName>style.rotation</p:attrName>
                                        </p:attrNameLst>
                                      </p:cBhvr>
                                      <p:tavLst>
                                        <p:tav tm="0">
                                          <p:val>
                                            <p:fltVal val="720"/>
                                          </p:val>
                                        </p:tav>
                                        <p:tav tm="100000">
                                          <p:val>
                                            <p:fltVal val="0"/>
                                          </p:val>
                                        </p:tav>
                                      </p:tavLst>
                                    </p:anim>
                                    <p:anim calcmode="lin" valueType="num">
                                      <p:cBhvr>
                                        <p:cTn id="9" dur="1000" fill="hold"/>
                                        <p:tgtEl>
                                          <p:spTgt spid="48136"/>
                                        </p:tgtEl>
                                        <p:attrNameLst>
                                          <p:attrName>ppt_h</p:attrName>
                                        </p:attrNameLst>
                                      </p:cBhvr>
                                      <p:tavLst>
                                        <p:tav tm="0">
                                          <p:val>
                                            <p:fltVal val="0"/>
                                          </p:val>
                                        </p:tav>
                                        <p:tav tm="100000">
                                          <p:val>
                                            <p:strVal val="#ppt_h"/>
                                          </p:val>
                                        </p:tav>
                                      </p:tavLst>
                                    </p:anim>
                                    <p:anim calcmode="lin" valueType="num">
                                      <p:cBhvr>
                                        <p:cTn id="10" dur="1000" fill="hold"/>
                                        <p:tgtEl>
                                          <p:spTgt spid="4813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48133"/>
                                        </p:tgtEl>
                                        <p:attrNameLst>
                                          <p:attrName>style.visibility</p:attrName>
                                        </p:attrNameLst>
                                      </p:cBhvr>
                                      <p:to>
                                        <p:strVal val="visible"/>
                                      </p:to>
                                    </p:set>
                                    <p:anim calcmode="lin" valueType="num">
                                      <p:cBhvr>
                                        <p:cTn id="15" dur="500" fill="hold"/>
                                        <p:tgtEl>
                                          <p:spTgt spid="48133"/>
                                        </p:tgtEl>
                                        <p:attrNameLst>
                                          <p:attrName>ppt_w</p:attrName>
                                        </p:attrNameLst>
                                      </p:cBhvr>
                                      <p:tavLst>
                                        <p:tav tm="0">
                                          <p:val>
                                            <p:fltVal val="0"/>
                                          </p:val>
                                        </p:tav>
                                        <p:tav tm="100000">
                                          <p:val>
                                            <p:strVal val="#ppt_w"/>
                                          </p:val>
                                        </p:tav>
                                      </p:tavLst>
                                    </p:anim>
                                    <p:anim calcmode="lin" valueType="num">
                                      <p:cBhvr>
                                        <p:cTn id="16" dur="500" fill="hold"/>
                                        <p:tgtEl>
                                          <p:spTgt spid="48133"/>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48140"/>
                                        </p:tgtEl>
                                        <p:attrNameLst>
                                          <p:attrName>style.visibility</p:attrName>
                                        </p:attrNameLst>
                                      </p:cBhvr>
                                      <p:to>
                                        <p:strVal val="visible"/>
                                      </p:to>
                                    </p:set>
                                    <p:anim calcmode="lin" valueType="num">
                                      <p:cBhvr>
                                        <p:cTn id="21" dur="500" fill="hold"/>
                                        <p:tgtEl>
                                          <p:spTgt spid="48140"/>
                                        </p:tgtEl>
                                        <p:attrNameLst>
                                          <p:attrName>ppt_w</p:attrName>
                                        </p:attrNameLst>
                                      </p:cBhvr>
                                      <p:tavLst>
                                        <p:tav tm="0">
                                          <p:val>
                                            <p:fltVal val="0"/>
                                          </p:val>
                                        </p:tav>
                                        <p:tav tm="100000">
                                          <p:val>
                                            <p:strVal val="#ppt_w"/>
                                          </p:val>
                                        </p:tav>
                                      </p:tavLst>
                                    </p:anim>
                                    <p:anim calcmode="lin" valueType="num">
                                      <p:cBhvr>
                                        <p:cTn id="22" dur="500" fill="hold"/>
                                        <p:tgtEl>
                                          <p:spTgt spid="481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P spid="48136" grpId="0" animBg="1"/>
      <p:bldP spid="48140" grpId="0" animBg="1"/>
    </p:bld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D84F7C69-C276-4A5B-9898-0F7EE98EF856}" type="slidenum">
              <a:rPr lang="en-US" altLang="zh-TW"/>
              <a:pPr/>
              <a:t>210</a:t>
            </a:fld>
            <a:endParaRPr lang="en-US" altLang="zh-TW"/>
          </a:p>
        </p:txBody>
      </p:sp>
      <p:sp>
        <p:nvSpPr>
          <p:cNvPr id="296962" name="Rectangle 2"/>
          <p:cNvSpPr>
            <a:spLocks noGrp="1" noChangeArrowheads="1"/>
          </p:cNvSpPr>
          <p:nvPr>
            <p:ph type="title"/>
          </p:nvPr>
        </p:nvSpPr>
        <p:spPr/>
        <p:txBody>
          <a:bodyPr/>
          <a:lstStyle/>
          <a:p>
            <a:r>
              <a:rPr lang="en-US" altLang="zh-TW" sz="3600"/>
              <a:t>Ch10_2 (2/4)</a:t>
            </a:r>
            <a:endParaRPr lang="en-US" altLang="zh-TW"/>
          </a:p>
        </p:txBody>
      </p:sp>
      <p:sp>
        <p:nvSpPr>
          <p:cNvPr id="296965" name="Text Box 5"/>
          <p:cNvSpPr txBox="1">
            <a:spLocks noChangeArrowheads="1"/>
          </p:cNvSpPr>
          <p:nvPr/>
        </p:nvSpPr>
        <p:spPr bwMode="auto">
          <a:xfrm>
            <a:off x="609600" y="1676400"/>
            <a:ext cx="7848600" cy="3962400"/>
          </a:xfrm>
          <a:prstGeom prst="rect">
            <a:avLst/>
          </a:prstGeom>
          <a:noFill/>
          <a:ln w="9525">
            <a:noFill/>
            <a:miter lim="800000"/>
            <a:headEnd/>
            <a:tailEnd/>
          </a:ln>
          <a:effectLst/>
        </p:spPr>
        <p:txBody>
          <a:bodyPr>
            <a:spAutoFit/>
          </a:bodyPr>
          <a:lstStyle/>
          <a:p>
            <a:pPr>
              <a:spcBef>
                <a:spcPct val="20000"/>
              </a:spcBef>
            </a:pPr>
            <a:r>
              <a:rPr lang="en-US" altLang="zh-TW" sz="2400">
                <a:solidFill>
                  <a:srgbClr val="0000FF"/>
                </a:solidFill>
                <a:ea typeface="標楷體" pitchFamily="65" charset="-120"/>
              </a:rPr>
              <a:t>/*</a:t>
            </a:r>
            <a:r>
              <a:rPr lang="zh-TW" altLang="en-US" sz="2400">
                <a:solidFill>
                  <a:srgbClr val="0000FF"/>
                </a:solidFill>
                <a:ea typeface="標楷體" pitchFamily="65" charset="-120"/>
              </a:rPr>
              <a:t>將</a:t>
            </a:r>
            <a:r>
              <a:rPr lang="en-US" altLang="zh-TW" sz="2400">
                <a:solidFill>
                  <a:srgbClr val="0000FF"/>
                </a:solidFill>
                <a:ea typeface="標楷體" pitchFamily="65" charset="-120"/>
              </a:rPr>
              <a:t>x</a:t>
            </a:r>
            <a:r>
              <a:rPr lang="zh-TW" altLang="en-US" sz="2400">
                <a:solidFill>
                  <a:srgbClr val="0000FF"/>
                </a:solidFill>
                <a:ea typeface="標楷體" pitchFamily="65" charset="-120"/>
              </a:rPr>
              <a:t>的位址給</a:t>
            </a:r>
            <a:r>
              <a:rPr lang="en-US" altLang="zh-TW" sz="2400">
                <a:solidFill>
                  <a:srgbClr val="0000FF"/>
                </a:solidFill>
                <a:ea typeface="標楷體" pitchFamily="65" charset="-120"/>
              </a:rPr>
              <a:t>m</a:t>
            </a:r>
            <a:r>
              <a:rPr lang="zh-TW" altLang="en-US" sz="2400">
                <a:solidFill>
                  <a:srgbClr val="0000FF"/>
                </a:solidFill>
                <a:ea typeface="標楷體" pitchFamily="65" charset="-120"/>
              </a:rPr>
              <a:t>指標來指向，而</a:t>
            </a:r>
            <a:r>
              <a:rPr lang="en-US" altLang="zh-TW" sz="2400">
                <a:solidFill>
                  <a:srgbClr val="0000FF"/>
                </a:solidFill>
                <a:ea typeface="標楷體" pitchFamily="65" charset="-120"/>
              </a:rPr>
              <a:t>y</a:t>
            </a:r>
            <a:r>
              <a:rPr lang="zh-TW" altLang="en-US" sz="2400">
                <a:solidFill>
                  <a:srgbClr val="0000FF"/>
                </a:solidFill>
                <a:ea typeface="標楷體" pitchFamily="65" charset="-120"/>
              </a:rPr>
              <a:t>的位址給</a:t>
            </a:r>
            <a:r>
              <a:rPr lang="en-US" altLang="zh-TW" sz="2400">
                <a:solidFill>
                  <a:srgbClr val="0000FF"/>
                </a:solidFill>
                <a:ea typeface="標楷體" pitchFamily="65" charset="-120"/>
              </a:rPr>
              <a:t>n</a:t>
            </a:r>
            <a:r>
              <a:rPr lang="zh-TW" altLang="en-US" sz="2400">
                <a:solidFill>
                  <a:srgbClr val="0000FF"/>
                </a:solidFill>
                <a:ea typeface="標楷體" pitchFamily="65" charset="-120"/>
              </a:rPr>
              <a:t>指標來指向 *</a:t>
            </a:r>
            <a:r>
              <a:rPr lang="en-US" altLang="zh-TW" sz="2400">
                <a:solidFill>
                  <a:srgbClr val="0000FF"/>
                </a:solidFill>
                <a:ea typeface="標楷體" pitchFamily="65" charset="-120"/>
              </a:rPr>
              <a:t>/</a:t>
            </a:r>
          </a:p>
          <a:p>
            <a:pPr>
              <a:spcBef>
                <a:spcPct val="20000"/>
              </a:spcBef>
            </a:pPr>
            <a:r>
              <a:rPr lang="en-US" altLang="zh-TW" sz="2400">
                <a:ea typeface="標楷體" pitchFamily="65" charset="-120"/>
              </a:rPr>
              <a:t>11</a:t>
            </a:r>
            <a:r>
              <a:rPr lang="en-US" altLang="zh-TW" sz="2400">
                <a:solidFill>
                  <a:srgbClr val="009900"/>
                </a:solidFill>
                <a:ea typeface="標楷體" pitchFamily="65" charset="-120"/>
              </a:rPr>
              <a:t>   </a:t>
            </a:r>
            <a:r>
              <a:rPr lang="en-US" altLang="zh-TW" sz="2400">
                <a:solidFill>
                  <a:srgbClr val="0000FF"/>
                </a:solidFill>
                <a:ea typeface="標楷體" pitchFamily="65" charset="-120"/>
              </a:rPr>
              <a:t>int func(int *m, int *n)</a:t>
            </a:r>
            <a:r>
              <a:rPr lang="en-US" altLang="zh-TW" sz="2400">
                <a:ea typeface="標楷體" pitchFamily="65" charset="-120"/>
              </a:rPr>
              <a:t> {</a:t>
            </a:r>
            <a:endParaRPr lang="en-US" altLang="zh-TW" sz="2400">
              <a:ea typeface="細明體" pitchFamily="49" charset="-120"/>
            </a:endParaRPr>
          </a:p>
          <a:p>
            <a:pPr algn="just">
              <a:spcBef>
                <a:spcPct val="20000"/>
              </a:spcBef>
            </a:pPr>
            <a:r>
              <a:rPr lang="en-US" altLang="zh-TW" sz="2400">
                <a:ea typeface="標楷體" pitchFamily="65" charset="-120"/>
              </a:rPr>
              <a:t>13      int r;</a:t>
            </a:r>
            <a:endParaRPr lang="en-US" altLang="zh-TW" sz="2400">
              <a:ea typeface="細明體" pitchFamily="49" charset="-120"/>
            </a:endParaRPr>
          </a:p>
          <a:p>
            <a:pPr algn="just">
              <a:spcBef>
                <a:spcPct val="20000"/>
              </a:spcBef>
            </a:pPr>
            <a:r>
              <a:rPr lang="en-US" altLang="zh-TW" sz="2400">
                <a:ea typeface="標楷體" pitchFamily="65" charset="-120"/>
              </a:rPr>
              <a:t>14      r = *m + *n;</a:t>
            </a:r>
            <a:endParaRPr lang="en-US" altLang="zh-TW" sz="2400">
              <a:ea typeface="細明體" pitchFamily="49" charset="-120"/>
            </a:endParaRPr>
          </a:p>
          <a:p>
            <a:pPr algn="just">
              <a:spcBef>
                <a:spcPct val="20000"/>
              </a:spcBef>
            </a:pPr>
            <a:r>
              <a:rPr lang="en-US" altLang="zh-TW" sz="2400">
                <a:ea typeface="標楷體" pitchFamily="65" charset="-120"/>
              </a:rPr>
              <a:t>15      printf("*m = %i m = %i\n", *m, m);</a:t>
            </a:r>
            <a:endParaRPr lang="en-US" altLang="zh-TW" sz="2400">
              <a:ea typeface="細明體" pitchFamily="49" charset="-120"/>
            </a:endParaRPr>
          </a:p>
          <a:p>
            <a:pPr algn="just">
              <a:spcBef>
                <a:spcPct val="20000"/>
              </a:spcBef>
            </a:pPr>
            <a:r>
              <a:rPr lang="en-US" altLang="zh-TW" sz="2400">
                <a:ea typeface="標楷體" pitchFamily="65" charset="-120"/>
              </a:rPr>
              <a:t>16      printf("*n = %i n = %i\n", *n, n);</a:t>
            </a:r>
            <a:endParaRPr lang="en-US" altLang="zh-TW" sz="2400">
              <a:ea typeface="細明體" pitchFamily="49" charset="-120"/>
            </a:endParaRPr>
          </a:p>
          <a:p>
            <a:pPr algn="just">
              <a:spcBef>
                <a:spcPct val="20000"/>
              </a:spcBef>
            </a:pPr>
            <a:r>
              <a:rPr lang="en-US" altLang="zh-TW" sz="2400">
                <a:ea typeface="標楷體" pitchFamily="65" charset="-120"/>
              </a:rPr>
              <a:t>17      printf("r = x + y = %i &amp;r = %i\n", r, &amp;r);</a:t>
            </a:r>
            <a:endParaRPr lang="en-US" altLang="zh-TW" sz="2400">
              <a:ea typeface="細明體" pitchFamily="49" charset="-120"/>
            </a:endParaRPr>
          </a:p>
          <a:p>
            <a:pPr algn="just">
              <a:spcBef>
                <a:spcPct val="20000"/>
              </a:spcBef>
            </a:pPr>
            <a:r>
              <a:rPr lang="en-US" altLang="zh-TW" sz="2400">
                <a:ea typeface="標楷體" pitchFamily="65" charset="-120"/>
              </a:rPr>
              <a:t>18      return(r);</a:t>
            </a:r>
            <a:endParaRPr lang="en-US" altLang="zh-TW" sz="2400">
              <a:ea typeface="細明體" pitchFamily="49" charset="-120"/>
            </a:endParaRPr>
          </a:p>
          <a:p>
            <a:pPr>
              <a:spcBef>
                <a:spcPct val="20000"/>
              </a:spcBef>
            </a:pPr>
            <a:r>
              <a:rPr lang="en-US" altLang="zh-TW" sz="2400">
                <a:ea typeface="標楷體" pitchFamily="65" charset="-120"/>
              </a:rPr>
              <a:t>19   }</a:t>
            </a:r>
            <a:endParaRPr lang="en-US" altLang="zh-TW"/>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8590D8A9-D14D-41F8-900A-07B4FBBAC304}" type="slidenum">
              <a:rPr lang="en-US" altLang="zh-TW"/>
              <a:pPr/>
              <a:t>211</a:t>
            </a:fld>
            <a:endParaRPr lang="en-US" altLang="zh-TW"/>
          </a:p>
        </p:txBody>
      </p:sp>
      <p:sp>
        <p:nvSpPr>
          <p:cNvPr id="297986" name="Rectangle 2"/>
          <p:cNvSpPr>
            <a:spLocks noGrp="1" noChangeArrowheads="1"/>
          </p:cNvSpPr>
          <p:nvPr>
            <p:ph type="body" idx="1"/>
          </p:nvPr>
        </p:nvSpPr>
        <p:spPr>
          <a:xfrm>
            <a:off x="609600" y="1905000"/>
            <a:ext cx="7772400" cy="4248150"/>
          </a:xfrm>
        </p:spPr>
        <p:txBody>
          <a:bodyPr/>
          <a:lstStyle/>
          <a:p>
            <a:r>
              <a:rPr lang="zh-TW" altLang="en-US" sz="2400"/>
              <a:t>程式執行結果</a:t>
            </a:r>
          </a:p>
        </p:txBody>
      </p:sp>
      <p:sp>
        <p:nvSpPr>
          <p:cNvPr id="297987" name="Rectangle 3"/>
          <p:cNvSpPr>
            <a:spLocks noGrp="1" noChangeArrowheads="1"/>
          </p:cNvSpPr>
          <p:nvPr>
            <p:ph type="title"/>
          </p:nvPr>
        </p:nvSpPr>
        <p:spPr/>
        <p:txBody>
          <a:bodyPr/>
          <a:lstStyle/>
          <a:p>
            <a:r>
              <a:rPr lang="en-US" altLang="zh-TW" sz="3600"/>
              <a:t>Ch10_2 </a:t>
            </a:r>
            <a:r>
              <a:rPr lang="zh-TW" altLang="en-US" sz="3600"/>
              <a:t>輸出結果 </a:t>
            </a:r>
            <a:r>
              <a:rPr lang="en-US" altLang="zh-TW" sz="3600"/>
              <a:t>(3/4)</a:t>
            </a:r>
          </a:p>
        </p:txBody>
      </p:sp>
      <p:sp>
        <p:nvSpPr>
          <p:cNvPr id="297988" name="Rectangle 4"/>
          <p:cNvSpPr>
            <a:spLocks noChangeArrowheads="1"/>
          </p:cNvSpPr>
          <p:nvPr/>
        </p:nvSpPr>
        <p:spPr bwMode="auto">
          <a:xfrm>
            <a:off x="1116013" y="2492375"/>
            <a:ext cx="6248400" cy="28194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400">
                <a:latin typeface="Courier New" pitchFamily="49" charset="0"/>
                <a:ea typeface="標楷體" pitchFamily="65" charset="-120"/>
              </a:rPr>
              <a:t>*m = 5   m = 1245052</a:t>
            </a:r>
            <a:endParaRPr lang="en-US" altLang="zh-TW" sz="2400">
              <a:latin typeface="Courier New" pitchFamily="49" charset="0"/>
            </a:endParaRPr>
          </a:p>
          <a:p>
            <a:pPr marL="190500" lvl="1">
              <a:spcBef>
                <a:spcPct val="20000"/>
              </a:spcBef>
            </a:pPr>
            <a:r>
              <a:rPr lang="en-US" altLang="zh-TW" sz="2400">
                <a:latin typeface="Courier New" pitchFamily="49" charset="0"/>
                <a:ea typeface="標楷體" pitchFamily="65" charset="-120"/>
              </a:rPr>
              <a:t>*n = 10  n = 1245048</a:t>
            </a:r>
            <a:endParaRPr lang="en-US" altLang="zh-TW" sz="2400">
              <a:latin typeface="Courier New" pitchFamily="49" charset="0"/>
            </a:endParaRPr>
          </a:p>
          <a:p>
            <a:pPr marL="190500" lvl="1">
              <a:spcBef>
                <a:spcPct val="20000"/>
              </a:spcBef>
            </a:pPr>
            <a:r>
              <a:rPr lang="en-US" altLang="zh-TW" sz="2400">
                <a:latin typeface="Courier New" pitchFamily="49" charset="0"/>
                <a:ea typeface="標楷體" pitchFamily="65" charset="-120"/>
              </a:rPr>
              <a:t>r = x + y = 15  &amp;r = 1244948</a:t>
            </a:r>
            <a:endParaRPr lang="en-US" altLang="zh-TW" sz="2400">
              <a:latin typeface="Courier New" pitchFamily="49" charset="0"/>
            </a:endParaRPr>
          </a:p>
          <a:p>
            <a:pPr marL="190500" lvl="1">
              <a:spcBef>
                <a:spcPct val="20000"/>
              </a:spcBef>
            </a:pPr>
            <a:r>
              <a:rPr lang="en-US" altLang="zh-TW" sz="2400">
                <a:latin typeface="Courier New" pitchFamily="49" charset="0"/>
                <a:ea typeface="標楷體" pitchFamily="65" charset="-120"/>
              </a:rPr>
              <a:t>x = 5    &amp;x = 1245052</a:t>
            </a:r>
            <a:endParaRPr lang="en-US" altLang="zh-TW" sz="2400">
              <a:latin typeface="Courier New" pitchFamily="49" charset="0"/>
            </a:endParaRPr>
          </a:p>
          <a:p>
            <a:pPr marL="190500" lvl="1">
              <a:spcBef>
                <a:spcPct val="20000"/>
              </a:spcBef>
            </a:pPr>
            <a:r>
              <a:rPr lang="en-US" altLang="zh-TW" sz="2400">
                <a:latin typeface="Courier New" pitchFamily="49" charset="0"/>
                <a:ea typeface="標楷體" pitchFamily="65" charset="-120"/>
              </a:rPr>
              <a:t>y = 10   &amp;y = 1245048</a:t>
            </a:r>
            <a:endParaRPr lang="en-US" altLang="zh-TW" sz="2400">
              <a:latin typeface="Courier New" pitchFamily="49" charset="0"/>
            </a:endParaRPr>
          </a:p>
          <a:p>
            <a:pPr marL="190500" lvl="1">
              <a:spcBef>
                <a:spcPct val="20000"/>
              </a:spcBef>
            </a:pPr>
            <a:r>
              <a:rPr lang="en-US" altLang="zh-TW" sz="2400">
                <a:latin typeface="Courier New" pitchFamily="49" charset="0"/>
                <a:ea typeface="標楷體" pitchFamily="65" charset="-120"/>
              </a:rPr>
              <a:t>z = x + y = 15  &amp;z = 1245044</a:t>
            </a:r>
            <a:endParaRPr lang="en-US" altLang="zh-TW" sz="2400">
              <a:latin typeface="Courier New" pitchFamily="49" charset="0"/>
              <a:ea typeface="細明體" pitchFamily="49" charset="-120"/>
            </a:endParaRP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 name="投影片編號版面配置區 5"/>
          <p:cNvSpPr>
            <a:spLocks noGrp="1"/>
          </p:cNvSpPr>
          <p:nvPr>
            <p:ph type="sldNum" sz="quarter" idx="12"/>
          </p:nvPr>
        </p:nvSpPr>
        <p:spPr/>
        <p:txBody>
          <a:bodyPr/>
          <a:lstStyle/>
          <a:p>
            <a:fld id="{CC3CC92D-6EC2-4547-9A1D-27F76986AF95}" type="slidenum">
              <a:rPr lang="en-US" altLang="zh-TW"/>
              <a:pPr/>
              <a:t>212</a:t>
            </a:fld>
            <a:endParaRPr lang="en-US" altLang="zh-TW"/>
          </a:p>
        </p:txBody>
      </p:sp>
      <p:sp>
        <p:nvSpPr>
          <p:cNvPr id="299010" name="Rectangle 2"/>
          <p:cNvSpPr>
            <a:spLocks noGrp="1" noChangeArrowheads="1"/>
          </p:cNvSpPr>
          <p:nvPr>
            <p:ph type="body" idx="1"/>
          </p:nvPr>
        </p:nvSpPr>
        <p:spPr>
          <a:xfrm>
            <a:off x="609600" y="1600200"/>
            <a:ext cx="7772400" cy="4248150"/>
          </a:xfrm>
        </p:spPr>
        <p:txBody>
          <a:bodyPr/>
          <a:lstStyle/>
          <a:p>
            <a:r>
              <a:rPr lang="zh-TW" altLang="en-US" sz="2400"/>
              <a:t>圖解說明</a:t>
            </a:r>
            <a:r>
              <a:rPr lang="zh-TW" altLang="en-US"/>
              <a:t> </a:t>
            </a:r>
          </a:p>
        </p:txBody>
      </p:sp>
      <p:sp>
        <p:nvSpPr>
          <p:cNvPr id="299011" name="Rectangle 3"/>
          <p:cNvSpPr>
            <a:spLocks noGrp="1" noChangeArrowheads="1"/>
          </p:cNvSpPr>
          <p:nvPr>
            <p:ph type="title"/>
          </p:nvPr>
        </p:nvSpPr>
        <p:spPr/>
        <p:txBody>
          <a:bodyPr/>
          <a:lstStyle/>
          <a:p>
            <a:r>
              <a:rPr lang="en-US" altLang="zh-TW" sz="3600"/>
              <a:t>Ch10_2 </a:t>
            </a:r>
            <a:r>
              <a:rPr lang="zh-TW" altLang="en-US" sz="3600"/>
              <a:t>輸出結果 </a:t>
            </a:r>
            <a:r>
              <a:rPr lang="en-US" altLang="zh-TW" sz="3600"/>
              <a:t>(4/4)</a:t>
            </a:r>
          </a:p>
        </p:txBody>
      </p:sp>
      <p:sp>
        <p:nvSpPr>
          <p:cNvPr id="299012" name="Rectangle 4"/>
          <p:cNvSpPr>
            <a:spLocks noChangeArrowheads="1"/>
          </p:cNvSpPr>
          <p:nvPr/>
        </p:nvSpPr>
        <p:spPr bwMode="auto">
          <a:xfrm>
            <a:off x="228600" y="2276872"/>
            <a:ext cx="8686800" cy="38862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endParaRPr lang="en-US" sz="2300">
              <a:ea typeface="細明體" pitchFamily="49" charset="-120"/>
            </a:endParaRPr>
          </a:p>
        </p:txBody>
      </p:sp>
      <p:grpSp>
        <p:nvGrpSpPr>
          <p:cNvPr id="299035" name="Group 27"/>
          <p:cNvGrpSpPr>
            <a:grpSpLocks/>
          </p:cNvGrpSpPr>
          <p:nvPr/>
        </p:nvGrpSpPr>
        <p:grpSpPr bwMode="auto">
          <a:xfrm>
            <a:off x="457200" y="2353072"/>
            <a:ext cx="8153400" cy="3810000"/>
            <a:chOff x="288" y="1536"/>
            <a:chExt cx="5136" cy="2400"/>
          </a:xfrm>
        </p:grpSpPr>
        <p:sp>
          <p:nvSpPr>
            <p:cNvPr id="299036" name="Text Box 28"/>
            <p:cNvSpPr txBox="1">
              <a:spLocks noChangeArrowheads="1"/>
            </p:cNvSpPr>
            <p:nvPr/>
          </p:nvSpPr>
          <p:spPr bwMode="auto">
            <a:xfrm>
              <a:off x="4512" y="2208"/>
              <a:ext cx="720" cy="315"/>
            </a:xfrm>
            <a:prstGeom prst="rect">
              <a:avLst/>
            </a:prstGeom>
            <a:solidFill>
              <a:srgbClr val="FFFFFF"/>
            </a:solidFill>
            <a:ln w="9525">
              <a:noFill/>
              <a:miter lim="800000"/>
              <a:headEnd/>
              <a:tailEnd/>
            </a:ln>
          </p:spPr>
          <p:txBody>
            <a:bodyPr/>
            <a:lstStyle/>
            <a:p>
              <a:pPr eaLnBrk="0" hangingPunct="0"/>
              <a:r>
                <a:rPr kumimoji="0" lang="zh-TW" altLang="en-US" sz="1600">
                  <a:ea typeface="標楷體" pitchFamily="65" charset="-120"/>
                </a:rPr>
                <a:t>位址：</a:t>
              </a:r>
              <a:r>
                <a:rPr kumimoji="0" lang="en-US" altLang="zh-TW" sz="1600">
                  <a:ea typeface="標楷體" pitchFamily="65" charset="-120"/>
                </a:rPr>
                <a:t>1244948</a:t>
              </a:r>
            </a:p>
          </p:txBody>
        </p:sp>
        <p:sp>
          <p:nvSpPr>
            <p:cNvPr id="299037" name="Text Box 29"/>
            <p:cNvSpPr txBox="1">
              <a:spLocks noChangeArrowheads="1"/>
            </p:cNvSpPr>
            <p:nvPr/>
          </p:nvSpPr>
          <p:spPr bwMode="auto">
            <a:xfrm>
              <a:off x="1872" y="2208"/>
              <a:ext cx="672" cy="260"/>
            </a:xfrm>
            <a:prstGeom prst="rect">
              <a:avLst/>
            </a:prstGeom>
            <a:solidFill>
              <a:srgbClr val="FFFFFF"/>
            </a:solidFill>
            <a:ln w="9525">
              <a:noFill/>
              <a:miter lim="800000"/>
              <a:headEnd/>
              <a:tailEnd/>
            </a:ln>
          </p:spPr>
          <p:txBody>
            <a:bodyPr/>
            <a:lstStyle/>
            <a:p>
              <a:pPr eaLnBrk="0" hangingPunct="0"/>
              <a:r>
                <a:rPr kumimoji="0" lang="zh-TW" altLang="en-US" sz="1600">
                  <a:ea typeface="標楷體" pitchFamily="65" charset="-120"/>
                </a:rPr>
                <a:t>位址：</a:t>
              </a:r>
              <a:r>
                <a:rPr kumimoji="0" lang="en-US" altLang="zh-TW" sz="1600">
                  <a:ea typeface="標楷體" pitchFamily="65" charset="-120"/>
                </a:rPr>
                <a:t>1245044</a:t>
              </a:r>
            </a:p>
          </p:txBody>
        </p:sp>
        <p:sp>
          <p:nvSpPr>
            <p:cNvPr id="299038" name="Text Box 30"/>
            <p:cNvSpPr txBox="1">
              <a:spLocks noChangeArrowheads="1"/>
            </p:cNvSpPr>
            <p:nvPr/>
          </p:nvSpPr>
          <p:spPr bwMode="auto">
            <a:xfrm>
              <a:off x="1152" y="2208"/>
              <a:ext cx="672" cy="315"/>
            </a:xfrm>
            <a:prstGeom prst="rect">
              <a:avLst/>
            </a:prstGeom>
            <a:solidFill>
              <a:srgbClr val="FFFFFF"/>
            </a:solidFill>
            <a:ln w="9525">
              <a:noFill/>
              <a:miter lim="800000"/>
              <a:headEnd/>
              <a:tailEnd/>
            </a:ln>
          </p:spPr>
          <p:txBody>
            <a:bodyPr/>
            <a:lstStyle/>
            <a:p>
              <a:pPr eaLnBrk="0" hangingPunct="0"/>
              <a:r>
                <a:rPr kumimoji="0" lang="zh-TW" altLang="en-US" sz="1600">
                  <a:ea typeface="標楷體" pitchFamily="65" charset="-120"/>
                </a:rPr>
                <a:t>位址：</a:t>
              </a:r>
              <a:r>
                <a:rPr kumimoji="0" lang="en-US" altLang="zh-TW" sz="1600">
                  <a:ea typeface="標楷體" pitchFamily="65" charset="-120"/>
                </a:rPr>
                <a:t>1245048</a:t>
              </a:r>
            </a:p>
          </p:txBody>
        </p:sp>
        <p:sp>
          <p:nvSpPr>
            <p:cNvPr id="299039" name="Text Box 31"/>
            <p:cNvSpPr txBox="1">
              <a:spLocks noChangeArrowheads="1"/>
            </p:cNvSpPr>
            <p:nvPr/>
          </p:nvSpPr>
          <p:spPr bwMode="auto">
            <a:xfrm>
              <a:off x="288" y="2208"/>
              <a:ext cx="816" cy="260"/>
            </a:xfrm>
            <a:prstGeom prst="rect">
              <a:avLst/>
            </a:prstGeom>
            <a:solidFill>
              <a:srgbClr val="FFFFFF"/>
            </a:solidFill>
            <a:ln w="9525">
              <a:noFill/>
              <a:miter lim="800000"/>
              <a:headEnd/>
              <a:tailEnd/>
            </a:ln>
          </p:spPr>
          <p:txBody>
            <a:bodyPr/>
            <a:lstStyle/>
            <a:p>
              <a:pPr algn="ctr" eaLnBrk="0" hangingPunct="0"/>
              <a:r>
                <a:rPr kumimoji="0" lang="zh-TW" altLang="en-US" sz="1600">
                  <a:ea typeface="標楷體" pitchFamily="65" charset="-120"/>
                </a:rPr>
                <a:t>位址：</a:t>
              </a:r>
              <a:r>
                <a:rPr kumimoji="0" lang="en-US" altLang="zh-TW" sz="1600">
                  <a:ea typeface="標楷體" pitchFamily="65" charset="-120"/>
                </a:rPr>
                <a:t>1245052</a:t>
              </a:r>
            </a:p>
          </p:txBody>
        </p:sp>
        <p:sp>
          <p:nvSpPr>
            <p:cNvPr id="299040" name="Text Box 32"/>
            <p:cNvSpPr txBox="1">
              <a:spLocks noChangeArrowheads="1"/>
            </p:cNvSpPr>
            <p:nvPr/>
          </p:nvSpPr>
          <p:spPr bwMode="auto">
            <a:xfrm>
              <a:off x="3591" y="1629"/>
              <a:ext cx="688" cy="314"/>
            </a:xfrm>
            <a:prstGeom prst="rect">
              <a:avLst/>
            </a:prstGeom>
            <a:solidFill>
              <a:srgbClr val="FFFFFF"/>
            </a:solidFill>
            <a:ln w="9525">
              <a:noFill/>
              <a:miter lim="800000"/>
              <a:headEnd/>
              <a:tailEnd/>
            </a:ln>
          </p:spPr>
          <p:txBody>
            <a:bodyPr/>
            <a:lstStyle/>
            <a:p>
              <a:pPr eaLnBrk="0" hangingPunct="0"/>
              <a:r>
                <a:rPr kumimoji="0" lang="zh-TW" altLang="en-US" sz="1800">
                  <a:latin typeface="標楷體" pitchFamily="65" charset="-120"/>
                  <a:ea typeface="標楷體" pitchFamily="65" charset="-120"/>
                </a:rPr>
                <a:t>副程式</a:t>
              </a:r>
            </a:p>
          </p:txBody>
        </p:sp>
        <p:sp>
          <p:nvSpPr>
            <p:cNvPr id="299041" name="Text Box 33"/>
            <p:cNvSpPr txBox="1">
              <a:spLocks noChangeArrowheads="1"/>
            </p:cNvSpPr>
            <p:nvPr/>
          </p:nvSpPr>
          <p:spPr bwMode="auto">
            <a:xfrm>
              <a:off x="1071" y="1629"/>
              <a:ext cx="688" cy="314"/>
            </a:xfrm>
            <a:prstGeom prst="rect">
              <a:avLst/>
            </a:prstGeom>
            <a:solidFill>
              <a:srgbClr val="FFFFFF"/>
            </a:solidFill>
            <a:ln w="9525">
              <a:noFill/>
              <a:miter lim="800000"/>
              <a:headEnd/>
              <a:tailEnd/>
            </a:ln>
          </p:spPr>
          <p:txBody>
            <a:bodyPr/>
            <a:lstStyle/>
            <a:p>
              <a:pPr eaLnBrk="0" hangingPunct="0"/>
              <a:r>
                <a:rPr kumimoji="0" lang="zh-TW" altLang="en-US" sz="1800">
                  <a:latin typeface="標楷體" pitchFamily="65" charset="-120"/>
                  <a:ea typeface="標楷體" pitchFamily="65" charset="-120"/>
                </a:rPr>
                <a:t>主程式</a:t>
              </a:r>
            </a:p>
          </p:txBody>
        </p:sp>
        <p:sp>
          <p:nvSpPr>
            <p:cNvPr id="299042" name="Line 34"/>
            <p:cNvSpPr>
              <a:spLocks noChangeShapeType="1"/>
            </p:cNvSpPr>
            <p:nvPr/>
          </p:nvSpPr>
          <p:spPr bwMode="auto">
            <a:xfrm>
              <a:off x="2592" y="1536"/>
              <a:ext cx="0" cy="2098"/>
            </a:xfrm>
            <a:prstGeom prst="line">
              <a:avLst/>
            </a:prstGeom>
            <a:noFill/>
            <a:ln w="9525">
              <a:solidFill>
                <a:srgbClr val="000000"/>
              </a:solidFill>
              <a:round/>
              <a:headEnd/>
              <a:tailEnd/>
            </a:ln>
            <a:effectLst/>
          </p:spPr>
          <p:txBody>
            <a:bodyPr/>
            <a:lstStyle/>
            <a:p>
              <a:endParaRPr lang="zh-TW" altLang="en-US"/>
            </a:p>
          </p:txBody>
        </p:sp>
        <p:sp>
          <p:nvSpPr>
            <p:cNvPr id="299043" name="Line 35"/>
            <p:cNvSpPr>
              <a:spLocks noChangeShapeType="1"/>
            </p:cNvSpPr>
            <p:nvPr/>
          </p:nvSpPr>
          <p:spPr bwMode="auto">
            <a:xfrm>
              <a:off x="384" y="1900"/>
              <a:ext cx="5040" cy="0"/>
            </a:xfrm>
            <a:prstGeom prst="line">
              <a:avLst/>
            </a:prstGeom>
            <a:noFill/>
            <a:ln w="9525">
              <a:solidFill>
                <a:srgbClr val="000000"/>
              </a:solidFill>
              <a:round/>
              <a:headEnd/>
              <a:tailEnd/>
            </a:ln>
            <a:effectLst/>
          </p:spPr>
          <p:txBody>
            <a:bodyPr/>
            <a:lstStyle/>
            <a:p>
              <a:endParaRPr lang="zh-TW" altLang="en-US"/>
            </a:p>
          </p:txBody>
        </p:sp>
        <p:sp>
          <p:nvSpPr>
            <p:cNvPr id="299044" name="Rectangle 36"/>
            <p:cNvSpPr>
              <a:spLocks noChangeArrowheads="1"/>
            </p:cNvSpPr>
            <p:nvPr/>
          </p:nvSpPr>
          <p:spPr bwMode="auto">
            <a:xfrm>
              <a:off x="480" y="2565"/>
              <a:ext cx="573" cy="315"/>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1800"/>
                <a:t>5</a:t>
              </a:r>
            </a:p>
          </p:txBody>
        </p:sp>
        <p:sp>
          <p:nvSpPr>
            <p:cNvPr id="299045" name="Rectangle 37"/>
            <p:cNvSpPr>
              <a:spLocks noChangeArrowheads="1"/>
            </p:cNvSpPr>
            <p:nvPr/>
          </p:nvSpPr>
          <p:spPr bwMode="auto">
            <a:xfrm>
              <a:off x="1200" y="2565"/>
              <a:ext cx="569" cy="315"/>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1800"/>
                <a:t>10</a:t>
              </a:r>
            </a:p>
          </p:txBody>
        </p:sp>
        <p:sp>
          <p:nvSpPr>
            <p:cNvPr id="299046" name="Rectangle 38"/>
            <p:cNvSpPr>
              <a:spLocks noChangeArrowheads="1"/>
            </p:cNvSpPr>
            <p:nvPr/>
          </p:nvSpPr>
          <p:spPr bwMode="auto">
            <a:xfrm>
              <a:off x="1872" y="2565"/>
              <a:ext cx="568" cy="315"/>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1800"/>
                <a:t>15</a:t>
              </a:r>
            </a:p>
          </p:txBody>
        </p:sp>
        <p:sp>
          <p:nvSpPr>
            <p:cNvPr id="299047" name="Rectangle 39"/>
            <p:cNvSpPr>
              <a:spLocks noChangeArrowheads="1"/>
            </p:cNvSpPr>
            <p:nvPr/>
          </p:nvSpPr>
          <p:spPr bwMode="auto">
            <a:xfrm>
              <a:off x="4512" y="2565"/>
              <a:ext cx="568" cy="315"/>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1800"/>
                <a:t>15</a:t>
              </a:r>
            </a:p>
          </p:txBody>
        </p:sp>
        <p:sp>
          <p:nvSpPr>
            <p:cNvPr id="299048" name="Freeform 40"/>
            <p:cNvSpPr>
              <a:spLocks/>
            </p:cNvSpPr>
            <p:nvPr/>
          </p:nvSpPr>
          <p:spPr bwMode="auto">
            <a:xfrm>
              <a:off x="842" y="2473"/>
              <a:ext cx="2177" cy="1223"/>
            </a:xfrm>
            <a:custGeom>
              <a:avLst/>
              <a:gdLst/>
              <a:ahLst/>
              <a:cxnLst>
                <a:cxn ang="0">
                  <a:pos x="3420" y="0"/>
                </a:cxn>
                <a:cxn ang="0">
                  <a:pos x="2340" y="1980"/>
                </a:cxn>
                <a:cxn ang="0">
                  <a:pos x="0" y="720"/>
                </a:cxn>
              </a:cxnLst>
              <a:rect l="0" t="0" r="r" b="b"/>
              <a:pathLst>
                <a:path w="3420" h="2100">
                  <a:moveTo>
                    <a:pt x="3420" y="0"/>
                  </a:moveTo>
                  <a:cubicBezTo>
                    <a:pt x="3165" y="930"/>
                    <a:pt x="2910" y="1860"/>
                    <a:pt x="2340" y="1980"/>
                  </a:cubicBezTo>
                  <a:cubicBezTo>
                    <a:pt x="1770" y="2100"/>
                    <a:pt x="885" y="1410"/>
                    <a:pt x="0" y="720"/>
                  </a:cubicBezTo>
                </a:path>
              </a:pathLst>
            </a:custGeom>
            <a:noFill/>
            <a:ln w="9525" cap="flat" cmpd="sng">
              <a:solidFill>
                <a:srgbClr val="000000"/>
              </a:solidFill>
              <a:prstDash val="solid"/>
              <a:round/>
              <a:headEnd type="none" w="med" len="med"/>
              <a:tailEnd type="triangle" w="med" len="med"/>
            </a:ln>
            <a:effectLst/>
          </p:spPr>
          <p:txBody>
            <a:bodyPr/>
            <a:lstStyle/>
            <a:p>
              <a:endParaRPr lang="zh-TW" altLang="en-US"/>
            </a:p>
          </p:txBody>
        </p:sp>
        <p:sp>
          <p:nvSpPr>
            <p:cNvPr id="299049" name="Freeform 41"/>
            <p:cNvSpPr>
              <a:spLocks/>
            </p:cNvSpPr>
            <p:nvPr/>
          </p:nvSpPr>
          <p:spPr bwMode="auto">
            <a:xfrm>
              <a:off x="1529" y="2481"/>
              <a:ext cx="2406" cy="1119"/>
            </a:xfrm>
            <a:custGeom>
              <a:avLst/>
              <a:gdLst/>
              <a:ahLst/>
              <a:cxnLst>
                <a:cxn ang="0">
                  <a:pos x="3780" y="0"/>
                </a:cxn>
                <a:cxn ang="0">
                  <a:pos x="2880" y="1800"/>
                </a:cxn>
                <a:cxn ang="0">
                  <a:pos x="0" y="720"/>
                </a:cxn>
              </a:cxnLst>
              <a:rect l="0" t="0" r="r" b="b"/>
              <a:pathLst>
                <a:path w="3780" h="1920">
                  <a:moveTo>
                    <a:pt x="3780" y="0"/>
                  </a:moveTo>
                  <a:cubicBezTo>
                    <a:pt x="3645" y="840"/>
                    <a:pt x="3510" y="1680"/>
                    <a:pt x="2880" y="1800"/>
                  </a:cubicBezTo>
                  <a:cubicBezTo>
                    <a:pt x="2250" y="1920"/>
                    <a:pt x="1125" y="1320"/>
                    <a:pt x="0" y="720"/>
                  </a:cubicBezTo>
                </a:path>
              </a:pathLst>
            </a:custGeom>
            <a:noFill/>
            <a:ln w="9525" cap="flat" cmpd="sng">
              <a:solidFill>
                <a:srgbClr val="000000"/>
              </a:solidFill>
              <a:prstDash val="solid"/>
              <a:round/>
              <a:headEnd type="none" w="med" len="med"/>
              <a:tailEnd type="triangle" w="med" len="med"/>
            </a:ln>
            <a:effectLst/>
          </p:spPr>
          <p:txBody>
            <a:bodyPr/>
            <a:lstStyle/>
            <a:p>
              <a:endParaRPr lang="zh-TW" altLang="en-US"/>
            </a:p>
          </p:txBody>
        </p:sp>
        <p:sp>
          <p:nvSpPr>
            <p:cNvPr id="299050" name="Line 42"/>
            <p:cNvSpPr>
              <a:spLocks noChangeShapeType="1"/>
            </p:cNvSpPr>
            <p:nvPr/>
          </p:nvSpPr>
          <p:spPr bwMode="auto">
            <a:xfrm>
              <a:off x="2102" y="2905"/>
              <a:ext cx="0" cy="839"/>
            </a:xfrm>
            <a:prstGeom prst="line">
              <a:avLst/>
            </a:prstGeom>
            <a:noFill/>
            <a:ln w="9525">
              <a:solidFill>
                <a:srgbClr val="000000"/>
              </a:solidFill>
              <a:round/>
              <a:headEnd type="triangle" w="med" len="med"/>
              <a:tailEnd/>
            </a:ln>
            <a:effectLst/>
          </p:spPr>
          <p:txBody>
            <a:bodyPr/>
            <a:lstStyle/>
            <a:p>
              <a:endParaRPr lang="zh-TW" altLang="en-US"/>
            </a:p>
          </p:txBody>
        </p:sp>
        <p:sp>
          <p:nvSpPr>
            <p:cNvPr id="299051" name="Line 43"/>
            <p:cNvSpPr>
              <a:spLocks noChangeShapeType="1"/>
            </p:cNvSpPr>
            <p:nvPr/>
          </p:nvSpPr>
          <p:spPr bwMode="auto">
            <a:xfrm>
              <a:off x="4851" y="2905"/>
              <a:ext cx="0" cy="839"/>
            </a:xfrm>
            <a:prstGeom prst="line">
              <a:avLst/>
            </a:prstGeom>
            <a:noFill/>
            <a:ln w="9525">
              <a:solidFill>
                <a:srgbClr val="000000"/>
              </a:solidFill>
              <a:round/>
              <a:headEnd type="triangle" w="med" len="med"/>
              <a:tailEnd/>
            </a:ln>
            <a:effectLst/>
          </p:spPr>
          <p:txBody>
            <a:bodyPr/>
            <a:lstStyle/>
            <a:p>
              <a:endParaRPr lang="zh-TW" altLang="en-US"/>
            </a:p>
          </p:txBody>
        </p:sp>
        <p:sp>
          <p:nvSpPr>
            <p:cNvPr id="299052" name="Text Box 44"/>
            <p:cNvSpPr txBox="1">
              <a:spLocks noChangeArrowheads="1"/>
            </p:cNvSpPr>
            <p:nvPr/>
          </p:nvSpPr>
          <p:spPr bwMode="auto">
            <a:xfrm>
              <a:off x="1873" y="3717"/>
              <a:ext cx="573" cy="219"/>
            </a:xfrm>
            <a:prstGeom prst="rect">
              <a:avLst/>
            </a:prstGeom>
            <a:solidFill>
              <a:srgbClr val="FFFFFF"/>
            </a:solidFill>
            <a:ln w="9525">
              <a:noFill/>
              <a:miter lim="800000"/>
              <a:headEnd/>
              <a:tailEnd/>
            </a:ln>
          </p:spPr>
          <p:txBody>
            <a:bodyPr/>
            <a:lstStyle/>
            <a:p>
              <a:pPr eaLnBrk="0" hangingPunct="0"/>
              <a:r>
                <a:rPr kumimoji="0" lang="en-US" altLang="zh-TW" sz="1800">
                  <a:ea typeface="標楷體" pitchFamily="65" charset="-120"/>
                </a:rPr>
                <a:t>x + y</a:t>
              </a:r>
              <a:endParaRPr kumimoji="0" lang="en-US" altLang="zh-TW" sz="1800"/>
            </a:p>
          </p:txBody>
        </p:sp>
        <p:sp>
          <p:nvSpPr>
            <p:cNvPr id="299053" name="Text Box 45"/>
            <p:cNvSpPr txBox="1">
              <a:spLocks noChangeArrowheads="1"/>
            </p:cNvSpPr>
            <p:nvPr/>
          </p:nvSpPr>
          <p:spPr bwMode="auto">
            <a:xfrm>
              <a:off x="4622" y="3717"/>
              <a:ext cx="573" cy="219"/>
            </a:xfrm>
            <a:prstGeom prst="rect">
              <a:avLst/>
            </a:prstGeom>
            <a:solidFill>
              <a:srgbClr val="FFFFFF"/>
            </a:solidFill>
            <a:ln w="9525">
              <a:noFill/>
              <a:miter lim="800000"/>
              <a:headEnd/>
              <a:tailEnd/>
            </a:ln>
          </p:spPr>
          <p:txBody>
            <a:bodyPr/>
            <a:lstStyle/>
            <a:p>
              <a:pPr eaLnBrk="0" hangingPunct="0"/>
              <a:r>
                <a:rPr kumimoji="0" lang="en-US" altLang="zh-TW" sz="1800">
                  <a:ea typeface="標楷體" pitchFamily="65" charset="-120"/>
                </a:rPr>
                <a:t>x + y</a:t>
              </a:r>
              <a:endParaRPr kumimoji="0" lang="en-US" altLang="zh-TW" sz="1800"/>
            </a:p>
          </p:txBody>
        </p:sp>
        <p:sp>
          <p:nvSpPr>
            <p:cNvPr id="299054" name="Text Box 46"/>
            <p:cNvSpPr txBox="1">
              <a:spLocks noChangeArrowheads="1"/>
            </p:cNvSpPr>
            <p:nvPr/>
          </p:nvSpPr>
          <p:spPr bwMode="auto">
            <a:xfrm>
              <a:off x="528" y="1920"/>
              <a:ext cx="1901" cy="315"/>
            </a:xfrm>
            <a:prstGeom prst="rect">
              <a:avLst/>
            </a:prstGeom>
            <a:solidFill>
              <a:srgbClr val="FFFFFF"/>
            </a:solidFill>
            <a:ln w="9525">
              <a:noFill/>
              <a:miter lim="800000"/>
              <a:headEnd/>
              <a:tailEnd/>
            </a:ln>
          </p:spPr>
          <p:txBody>
            <a:bodyPr/>
            <a:lstStyle/>
            <a:p>
              <a:pPr eaLnBrk="0" hangingPunct="0"/>
              <a:r>
                <a:rPr kumimoji="0" lang="en-US" altLang="zh-TW" sz="1800"/>
                <a:t>     x                 y                 z</a:t>
              </a:r>
            </a:p>
          </p:txBody>
        </p:sp>
        <p:sp>
          <p:nvSpPr>
            <p:cNvPr id="299055" name="Text Box 47"/>
            <p:cNvSpPr txBox="1">
              <a:spLocks noChangeArrowheads="1"/>
            </p:cNvSpPr>
            <p:nvPr/>
          </p:nvSpPr>
          <p:spPr bwMode="auto">
            <a:xfrm>
              <a:off x="2904" y="1943"/>
              <a:ext cx="2376" cy="315"/>
            </a:xfrm>
            <a:prstGeom prst="rect">
              <a:avLst/>
            </a:prstGeom>
            <a:solidFill>
              <a:srgbClr val="FFFFFF"/>
            </a:solidFill>
            <a:ln w="9525">
              <a:noFill/>
              <a:miter lim="800000"/>
              <a:headEnd/>
              <a:tailEnd/>
            </a:ln>
          </p:spPr>
          <p:txBody>
            <a:bodyPr/>
            <a:lstStyle/>
            <a:p>
              <a:pPr eaLnBrk="0" hangingPunct="0"/>
              <a:r>
                <a:rPr kumimoji="0" lang="en-US" altLang="zh-TW" sz="1800"/>
                <a:t>*m                   *n                     r</a:t>
              </a:r>
            </a:p>
          </p:txBody>
        </p:sp>
      </p:gr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CEAEFBA0-828A-4700-8A73-F798869C53CE}" type="slidenum">
              <a:rPr lang="en-US" altLang="zh-TW"/>
              <a:pPr/>
              <a:t>213</a:t>
            </a:fld>
            <a:endParaRPr lang="en-US" altLang="zh-TW"/>
          </a:p>
        </p:txBody>
      </p:sp>
      <p:sp>
        <p:nvSpPr>
          <p:cNvPr id="300035" name="Rectangle 3"/>
          <p:cNvSpPr>
            <a:spLocks noChangeArrowheads="1"/>
          </p:cNvSpPr>
          <p:nvPr/>
        </p:nvSpPr>
        <p:spPr bwMode="auto">
          <a:xfrm>
            <a:off x="611560" y="1412776"/>
            <a:ext cx="8151440" cy="4800600"/>
          </a:xfrm>
          <a:prstGeom prst="rect">
            <a:avLst/>
          </a:prstGeom>
          <a:solidFill>
            <a:srgbClr val="FFFFFF"/>
          </a:solidFill>
          <a:ln w="9525">
            <a:noFill/>
            <a:miter lim="800000"/>
            <a:headEnd/>
            <a:tailEnd/>
          </a:ln>
          <a:effectLst/>
        </p:spPr>
        <p:txBody>
          <a:bodyPr/>
          <a:lstStyle/>
          <a:p>
            <a:pPr marL="3048000" indent="-3048000">
              <a:lnSpc>
                <a:spcPct val="90000"/>
              </a:lnSpc>
              <a:spcBef>
                <a:spcPct val="20000"/>
              </a:spcBef>
            </a:pPr>
            <a:r>
              <a:rPr lang="en-US" altLang="zh-TW" sz="2400" b="1" dirty="0">
                <a:latin typeface="Verdana" pitchFamily="34" charset="0"/>
                <a:ea typeface="Verdana" pitchFamily="34" charset="0"/>
                <a:cs typeface="Verdana" pitchFamily="34" charset="0"/>
              </a:rPr>
              <a:t>  </a:t>
            </a:r>
            <a:r>
              <a:rPr lang="zh-TW" altLang="en-US" sz="2400" b="1" dirty="0">
                <a:latin typeface="Verdana" pitchFamily="34" charset="0"/>
                <a:ea typeface="標楷體" pitchFamily="65" charset="-120"/>
                <a:cs typeface="Verdana" pitchFamily="34" charset="0"/>
              </a:rPr>
              <a:t>傳址法的應用</a:t>
            </a:r>
            <a:r>
              <a:rPr lang="en-US" altLang="zh-TW" sz="2400" b="1" dirty="0">
                <a:latin typeface="Verdana" pitchFamily="34" charset="0"/>
                <a:ea typeface="Verdana" pitchFamily="34" charset="0"/>
                <a:cs typeface="Verdana" pitchFamily="34" charset="0"/>
              </a:rPr>
              <a:t>(2)</a:t>
            </a:r>
          </a:p>
          <a:p>
            <a:pPr marL="3048000" indent="-3048000" algn="just">
              <a:lnSpc>
                <a:spcPct val="90000"/>
              </a:lnSpc>
              <a:spcBef>
                <a:spcPct val="20000"/>
              </a:spcBef>
            </a:pPr>
            <a:r>
              <a:rPr lang="en-US" altLang="zh-TW" sz="2400" dirty="0">
                <a:latin typeface="Verdana" pitchFamily="34" charset="0"/>
                <a:ea typeface="Verdana" pitchFamily="34" charset="0"/>
                <a:cs typeface="Verdana" pitchFamily="34" charset="0"/>
              </a:rPr>
              <a:t>1  #include&lt;</a:t>
            </a:r>
            <a:r>
              <a:rPr lang="en-US" altLang="zh-TW" sz="2400" dirty="0" err="1">
                <a:latin typeface="Verdana" pitchFamily="34" charset="0"/>
                <a:ea typeface="Verdana" pitchFamily="34" charset="0"/>
                <a:cs typeface="Verdana" pitchFamily="34" charset="0"/>
              </a:rPr>
              <a:t>stdio.h</a:t>
            </a:r>
            <a:r>
              <a:rPr lang="en-US" altLang="zh-TW" sz="2400" dirty="0">
                <a:latin typeface="Verdana" pitchFamily="34" charset="0"/>
                <a:ea typeface="Verdana" pitchFamily="34" charset="0"/>
                <a:cs typeface="Verdana" pitchFamily="34" charset="0"/>
              </a:rPr>
              <a:t>&gt;</a:t>
            </a:r>
          </a:p>
          <a:p>
            <a:pPr marL="3048000" indent="-3048000" algn="just">
              <a:lnSpc>
                <a:spcPct val="90000"/>
              </a:lnSpc>
              <a:spcBef>
                <a:spcPct val="20000"/>
              </a:spcBef>
            </a:pPr>
            <a:r>
              <a:rPr lang="en-US" altLang="zh-TW" sz="2400" dirty="0">
                <a:latin typeface="Verdana" pitchFamily="34" charset="0"/>
                <a:ea typeface="Verdana" pitchFamily="34" charset="0"/>
                <a:cs typeface="Verdana" pitchFamily="34" charset="0"/>
              </a:rPr>
              <a:t>2  </a:t>
            </a:r>
            <a:r>
              <a:rPr lang="en-US" altLang="zh-TW" sz="2400" dirty="0" err="1">
                <a:latin typeface="Verdana" pitchFamily="34" charset="0"/>
                <a:ea typeface="Verdana" pitchFamily="34" charset="0"/>
                <a:cs typeface="Verdana" pitchFamily="34" charset="0"/>
              </a:rPr>
              <a:t>int</a:t>
            </a:r>
            <a:r>
              <a:rPr lang="en-US" altLang="zh-TW" sz="2400" dirty="0">
                <a:latin typeface="Verdana" pitchFamily="34" charset="0"/>
                <a:ea typeface="Verdana" pitchFamily="34" charset="0"/>
                <a:cs typeface="Verdana" pitchFamily="34" charset="0"/>
              </a:rPr>
              <a:t> </a:t>
            </a:r>
            <a:r>
              <a:rPr lang="en-US" altLang="zh-TW" sz="2400" dirty="0" err="1">
                <a:latin typeface="Verdana" pitchFamily="34" charset="0"/>
                <a:ea typeface="Verdana" pitchFamily="34" charset="0"/>
                <a:cs typeface="Verdana" pitchFamily="34" charset="0"/>
              </a:rPr>
              <a:t>func</a:t>
            </a:r>
            <a:r>
              <a:rPr lang="en-US" altLang="zh-TW" sz="2400" dirty="0">
                <a:latin typeface="Verdana" pitchFamily="34" charset="0"/>
                <a:ea typeface="Verdana" pitchFamily="34" charset="0"/>
                <a:cs typeface="Verdana" pitchFamily="34" charset="0"/>
              </a:rPr>
              <a:t>(</a:t>
            </a:r>
            <a:r>
              <a:rPr lang="en-US" altLang="zh-TW" sz="2400" dirty="0" err="1">
                <a:latin typeface="Verdana" pitchFamily="34" charset="0"/>
                <a:ea typeface="Verdana" pitchFamily="34" charset="0"/>
                <a:cs typeface="Verdana" pitchFamily="34" charset="0"/>
              </a:rPr>
              <a:t>int</a:t>
            </a:r>
            <a:r>
              <a:rPr lang="en-US" altLang="zh-TW" sz="2400" dirty="0">
                <a:latin typeface="Verdana" pitchFamily="34" charset="0"/>
                <a:ea typeface="Verdana" pitchFamily="34" charset="0"/>
                <a:cs typeface="Verdana" pitchFamily="34" charset="0"/>
              </a:rPr>
              <a:t> *, </a:t>
            </a:r>
            <a:r>
              <a:rPr lang="en-US" altLang="zh-TW" sz="2400" dirty="0" err="1">
                <a:latin typeface="Verdana" pitchFamily="34" charset="0"/>
                <a:ea typeface="Verdana" pitchFamily="34" charset="0"/>
                <a:cs typeface="Verdana" pitchFamily="34" charset="0"/>
              </a:rPr>
              <a:t>int</a:t>
            </a:r>
            <a:r>
              <a:rPr lang="en-US" altLang="zh-TW" sz="2400" dirty="0">
                <a:latin typeface="Verdana" pitchFamily="34" charset="0"/>
                <a:ea typeface="Verdana" pitchFamily="34" charset="0"/>
                <a:cs typeface="Verdana" pitchFamily="34" charset="0"/>
              </a:rPr>
              <a:t> *);</a:t>
            </a:r>
          </a:p>
          <a:p>
            <a:pPr marL="3048000" indent="-3048000" algn="just">
              <a:lnSpc>
                <a:spcPct val="90000"/>
              </a:lnSpc>
              <a:spcBef>
                <a:spcPct val="20000"/>
              </a:spcBef>
            </a:pPr>
            <a:endParaRPr lang="en-US" altLang="zh-TW" sz="2400" dirty="0" smtClean="0">
              <a:latin typeface="Verdana" pitchFamily="34" charset="0"/>
              <a:ea typeface="Verdana" pitchFamily="34" charset="0"/>
              <a:cs typeface="Verdana" pitchFamily="34" charset="0"/>
            </a:endParaRPr>
          </a:p>
          <a:p>
            <a:pPr marL="3048000" indent="-3048000" algn="just">
              <a:lnSpc>
                <a:spcPct val="90000"/>
              </a:lnSpc>
              <a:spcBef>
                <a:spcPct val="20000"/>
              </a:spcBef>
            </a:pPr>
            <a:r>
              <a:rPr lang="en-US" altLang="zh-TW" sz="2400" dirty="0" smtClean="0">
                <a:latin typeface="Verdana" pitchFamily="34" charset="0"/>
                <a:ea typeface="Verdana" pitchFamily="34" charset="0"/>
                <a:cs typeface="Verdana" pitchFamily="34" charset="0"/>
              </a:rPr>
              <a:t>3  </a:t>
            </a:r>
            <a:r>
              <a:rPr lang="en-US" altLang="zh-TW" sz="2400" dirty="0">
                <a:latin typeface="Verdana" pitchFamily="34" charset="0"/>
                <a:ea typeface="Verdana" pitchFamily="34" charset="0"/>
                <a:cs typeface="Verdana" pitchFamily="34" charset="0"/>
              </a:rPr>
              <a:t>main(){</a:t>
            </a:r>
          </a:p>
          <a:p>
            <a:pPr marL="3048000" indent="-3048000" algn="just">
              <a:lnSpc>
                <a:spcPct val="90000"/>
              </a:lnSpc>
              <a:spcBef>
                <a:spcPct val="20000"/>
              </a:spcBef>
            </a:pPr>
            <a:r>
              <a:rPr lang="en-US" altLang="zh-TW" sz="2400" dirty="0">
                <a:latin typeface="Verdana" pitchFamily="34" charset="0"/>
                <a:ea typeface="Verdana" pitchFamily="34" charset="0"/>
                <a:cs typeface="Verdana" pitchFamily="34" charset="0"/>
              </a:rPr>
              <a:t>5      </a:t>
            </a:r>
            <a:r>
              <a:rPr lang="en-US" altLang="zh-TW" sz="2400" dirty="0" err="1">
                <a:latin typeface="Verdana" pitchFamily="34" charset="0"/>
                <a:ea typeface="Verdana" pitchFamily="34" charset="0"/>
                <a:cs typeface="Verdana" pitchFamily="34" charset="0"/>
              </a:rPr>
              <a:t>int</a:t>
            </a:r>
            <a:r>
              <a:rPr lang="en-US" altLang="zh-TW" sz="2400" dirty="0">
                <a:latin typeface="Verdana" pitchFamily="34" charset="0"/>
                <a:ea typeface="Verdana" pitchFamily="34" charset="0"/>
                <a:cs typeface="Verdana" pitchFamily="34" charset="0"/>
              </a:rPr>
              <a:t> x = 5, y = 10, z;</a:t>
            </a:r>
          </a:p>
          <a:p>
            <a:pPr marL="3048000" indent="-3048000" algn="just">
              <a:lnSpc>
                <a:spcPct val="90000"/>
              </a:lnSpc>
              <a:spcBef>
                <a:spcPct val="20000"/>
              </a:spcBef>
            </a:pPr>
            <a:r>
              <a:rPr lang="en-US" altLang="zh-TW" sz="2400" dirty="0">
                <a:latin typeface="Verdana" pitchFamily="34" charset="0"/>
                <a:ea typeface="Verdana" pitchFamily="34" charset="0"/>
                <a:cs typeface="Verdana" pitchFamily="34" charset="0"/>
              </a:rPr>
              <a:t>6      </a:t>
            </a:r>
            <a:r>
              <a:rPr lang="en-US" altLang="zh-TW" sz="2400" dirty="0">
                <a:solidFill>
                  <a:srgbClr val="0000FF"/>
                </a:solidFill>
                <a:latin typeface="Verdana" pitchFamily="34" charset="0"/>
                <a:ea typeface="Verdana" pitchFamily="34" charset="0"/>
                <a:cs typeface="Verdana" pitchFamily="34" charset="0"/>
              </a:rPr>
              <a:t>z = </a:t>
            </a:r>
            <a:r>
              <a:rPr lang="en-US" altLang="zh-TW" sz="2400" dirty="0" err="1">
                <a:solidFill>
                  <a:srgbClr val="0000FF"/>
                </a:solidFill>
                <a:latin typeface="Verdana" pitchFamily="34" charset="0"/>
                <a:ea typeface="Verdana" pitchFamily="34" charset="0"/>
                <a:cs typeface="Verdana" pitchFamily="34" charset="0"/>
              </a:rPr>
              <a:t>func</a:t>
            </a:r>
            <a:r>
              <a:rPr lang="en-US" altLang="zh-TW" sz="2400" dirty="0">
                <a:solidFill>
                  <a:srgbClr val="0000FF"/>
                </a:solidFill>
                <a:latin typeface="Verdana" pitchFamily="34" charset="0"/>
                <a:ea typeface="Verdana" pitchFamily="34" charset="0"/>
                <a:cs typeface="Verdana" pitchFamily="34" charset="0"/>
              </a:rPr>
              <a:t>(&amp;x, &amp;y</a:t>
            </a:r>
            <a:r>
              <a:rPr lang="en-US" altLang="zh-TW" sz="2400" dirty="0" smtClean="0">
                <a:solidFill>
                  <a:srgbClr val="0000FF"/>
                </a:solidFill>
                <a:latin typeface="Verdana" pitchFamily="34" charset="0"/>
                <a:ea typeface="Verdana" pitchFamily="34" charset="0"/>
                <a:cs typeface="Verdana" pitchFamily="34" charset="0"/>
              </a:rPr>
              <a:t>);		// </a:t>
            </a:r>
            <a:r>
              <a:rPr lang="zh-TW" altLang="en-US" sz="2400" dirty="0">
                <a:solidFill>
                  <a:srgbClr val="0000FF"/>
                </a:solidFill>
                <a:latin typeface="Verdana" pitchFamily="34" charset="0"/>
                <a:ea typeface="標楷體" pitchFamily="65" charset="-120"/>
                <a:cs typeface="Verdana" pitchFamily="34" charset="0"/>
              </a:rPr>
              <a:t>傳入</a:t>
            </a:r>
            <a:r>
              <a:rPr lang="en-US" altLang="zh-TW" sz="2400" dirty="0">
                <a:solidFill>
                  <a:srgbClr val="0000FF"/>
                </a:solidFill>
                <a:latin typeface="Verdana" pitchFamily="34" charset="0"/>
                <a:ea typeface="Verdana" pitchFamily="34" charset="0"/>
                <a:cs typeface="Verdana" pitchFamily="34" charset="0"/>
              </a:rPr>
              <a:t>x</a:t>
            </a:r>
            <a:r>
              <a:rPr lang="zh-TW" altLang="en-US" sz="2400" dirty="0">
                <a:solidFill>
                  <a:srgbClr val="0000FF"/>
                </a:solidFill>
                <a:latin typeface="Verdana" pitchFamily="34" charset="0"/>
                <a:ea typeface="標楷體" pitchFamily="65" charset="-120"/>
                <a:cs typeface="Verdana" pitchFamily="34" charset="0"/>
              </a:rPr>
              <a:t>與</a:t>
            </a:r>
            <a:r>
              <a:rPr lang="en-US" altLang="zh-TW" sz="2400" dirty="0">
                <a:solidFill>
                  <a:srgbClr val="0000FF"/>
                </a:solidFill>
                <a:latin typeface="Verdana" pitchFamily="34" charset="0"/>
                <a:ea typeface="Verdana" pitchFamily="34" charset="0"/>
                <a:cs typeface="Verdana" pitchFamily="34" charset="0"/>
              </a:rPr>
              <a:t>y</a:t>
            </a:r>
            <a:r>
              <a:rPr lang="zh-TW" altLang="en-US" sz="2400" dirty="0">
                <a:solidFill>
                  <a:srgbClr val="0000FF"/>
                </a:solidFill>
                <a:latin typeface="Verdana" pitchFamily="34" charset="0"/>
                <a:ea typeface="標楷體" pitchFamily="65" charset="-120"/>
                <a:cs typeface="Verdana" pitchFamily="34" charset="0"/>
              </a:rPr>
              <a:t>的位址值</a:t>
            </a:r>
          </a:p>
          <a:p>
            <a:pPr marL="3048000" indent="-3048000" algn="just">
              <a:lnSpc>
                <a:spcPct val="90000"/>
              </a:lnSpc>
              <a:spcBef>
                <a:spcPct val="20000"/>
              </a:spcBef>
            </a:pPr>
            <a:endParaRPr lang="en-US" altLang="zh-TW" sz="2400" dirty="0" smtClean="0">
              <a:latin typeface="Verdana" pitchFamily="34" charset="0"/>
              <a:ea typeface="Verdana" pitchFamily="34" charset="0"/>
              <a:cs typeface="Verdana" pitchFamily="34" charset="0"/>
            </a:endParaRPr>
          </a:p>
          <a:p>
            <a:pPr marL="3048000" indent="-3048000" algn="just">
              <a:lnSpc>
                <a:spcPct val="90000"/>
              </a:lnSpc>
              <a:spcBef>
                <a:spcPct val="20000"/>
              </a:spcBef>
            </a:pPr>
            <a:r>
              <a:rPr lang="en-US" altLang="zh-TW" sz="2400" dirty="0" smtClean="0">
                <a:latin typeface="Verdana" pitchFamily="34" charset="0"/>
                <a:ea typeface="Verdana" pitchFamily="34" charset="0"/>
                <a:cs typeface="Verdana" pitchFamily="34" charset="0"/>
              </a:rPr>
              <a:t>7      </a:t>
            </a:r>
            <a:r>
              <a:rPr lang="en-US" altLang="zh-TW" sz="2400" dirty="0" err="1">
                <a:latin typeface="Verdana" pitchFamily="34" charset="0"/>
                <a:ea typeface="Verdana" pitchFamily="34" charset="0"/>
                <a:cs typeface="Verdana" pitchFamily="34" charset="0"/>
              </a:rPr>
              <a:t>printf</a:t>
            </a:r>
            <a:r>
              <a:rPr lang="en-US" altLang="zh-TW" sz="2400" dirty="0">
                <a:latin typeface="Verdana" pitchFamily="34" charset="0"/>
                <a:ea typeface="Verdana" pitchFamily="34" charset="0"/>
                <a:cs typeface="Verdana" pitchFamily="34" charset="0"/>
              </a:rPr>
              <a:t>("x = %</a:t>
            </a:r>
            <a:r>
              <a:rPr lang="en-US" altLang="zh-TW" sz="2400" dirty="0" err="1">
                <a:latin typeface="Verdana" pitchFamily="34" charset="0"/>
                <a:ea typeface="Verdana" pitchFamily="34" charset="0"/>
                <a:cs typeface="Verdana" pitchFamily="34" charset="0"/>
              </a:rPr>
              <a:t>i</a:t>
            </a:r>
            <a:r>
              <a:rPr lang="en-US" altLang="zh-TW" sz="2400" dirty="0">
                <a:latin typeface="Verdana" pitchFamily="34" charset="0"/>
                <a:ea typeface="Verdana" pitchFamily="34" charset="0"/>
                <a:cs typeface="Verdana" pitchFamily="34" charset="0"/>
              </a:rPr>
              <a:t>\n", x);</a:t>
            </a:r>
          </a:p>
          <a:p>
            <a:pPr marL="3048000" indent="-3048000" algn="just">
              <a:lnSpc>
                <a:spcPct val="90000"/>
              </a:lnSpc>
              <a:spcBef>
                <a:spcPct val="20000"/>
              </a:spcBef>
            </a:pPr>
            <a:r>
              <a:rPr lang="en-US" altLang="zh-TW" sz="2400" dirty="0">
                <a:latin typeface="Verdana" pitchFamily="34" charset="0"/>
                <a:ea typeface="Verdana" pitchFamily="34" charset="0"/>
                <a:cs typeface="Verdana" pitchFamily="34" charset="0"/>
              </a:rPr>
              <a:t>8      </a:t>
            </a:r>
            <a:r>
              <a:rPr lang="en-US" altLang="zh-TW" sz="2400" dirty="0" err="1">
                <a:latin typeface="Verdana" pitchFamily="34" charset="0"/>
                <a:ea typeface="Verdana" pitchFamily="34" charset="0"/>
                <a:cs typeface="Verdana" pitchFamily="34" charset="0"/>
              </a:rPr>
              <a:t>printf</a:t>
            </a:r>
            <a:r>
              <a:rPr lang="en-US" altLang="zh-TW" sz="2400" dirty="0">
                <a:latin typeface="Verdana" pitchFamily="34" charset="0"/>
                <a:ea typeface="Verdana" pitchFamily="34" charset="0"/>
                <a:cs typeface="Verdana" pitchFamily="34" charset="0"/>
              </a:rPr>
              <a:t>("y = %</a:t>
            </a:r>
            <a:r>
              <a:rPr lang="en-US" altLang="zh-TW" sz="2400" dirty="0" err="1">
                <a:latin typeface="Verdana" pitchFamily="34" charset="0"/>
                <a:ea typeface="Verdana" pitchFamily="34" charset="0"/>
                <a:cs typeface="Verdana" pitchFamily="34" charset="0"/>
              </a:rPr>
              <a:t>i</a:t>
            </a:r>
            <a:r>
              <a:rPr lang="en-US" altLang="zh-TW" sz="2400" dirty="0">
                <a:latin typeface="Verdana" pitchFamily="34" charset="0"/>
                <a:ea typeface="Verdana" pitchFamily="34" charset="0"/>
                <a:cs typeface="Verdana" pitchFamily="34" charset="0"/>
              </a:rPr>
              <a:t>\n", y);</a:t>
            </a:r>
          </a:p>
          <a:p>
            <a:pPr marL="3048000" indent="-3048000" algn="just">
              <a:lnSpc>
                <a:spcPct val="90000"/>
              </a:lnSpc>
              <a:spcBef>
                <a:spcPct val="20000"/>
              </a:spcBef>
            </a:pPr>
            <a:r>
              <a:rPr lang="en-US" altLang="zh-TW" sz="2400" dirty="0">
                <a:latin typeface="Verdana" pitchFamily="34" charset="0"/>
                <a:ea typeface="Verdana" pitchFamily="34" charset="0"/>
                <a:cs typeface="Verdana" pitchFamily="34" charset="0"/>
              </a:rPr>
              <a:t>9      </a:t>
            </a:r>
            <a:r>
              <a:rPr lang="en-US" altLang="zh-TW" sz="2400" dirty="0" err="1">
                <a:latin typeface="Verdana" pitchFamily="34" charset="0"/>
                <a:ea typeface="Verdana" pitchFamily="34" charset="0"/>
                <a:cs typeface="Verdana" pitchFamily="34" charset="0"/>
              </a:rPr>
              <a:t>printf</a:t>
            </a:r>
            <a:r>
              <a:rPr lang="en-US" altLang="zh-TW" sz="2400" dirty="0">
                <a:latin typeface="Verdana" pitchFamily="34" charset="0"/>
                <a:ea typeface="Verdana" pitchFamily="34" charset="0"/>
                <a:cs typeface="Verdana" pitchFamily="34" charset="0"/>
              </a:rPr>
              <a:t>("z = x + y = %</a:t>
            </a:r>
            <a:r>
              <a:rPr lang="en-US" altLang="zh-TW" sz="2400" dirty="0" err="1">
                <a:latin typeface="Verdana" pitchFamily="34" charset="0"/>
                <a:ea typeface="Verdana" pitchFamily="34" charset="0"/>
                <a:cs typeface="Verdana" pitchFamily="34" charset="0"/>
              </a:rPr>
              <a:t>i</a:t>
            </a:r>
            <a:r>
              <a:rPr lang="en-US" altLang="zh-TW" sz="2400" dirty="0">
                <a:latin typeface="Verdana" pitchFamily="34" charset="0"/>
                <a:ea typeface="Verdana" pitchFamily="34" charset="0"/>
                <a:cs typeface="Verdana" pitchFamily="34" charset="0"/>
              </a:rPr>
              <a:t>\n", z);</a:t>
            </a:r>
          </a:p>
          <a:p>
            <a:pPr marL="3048000" indent="-3048000" algn="just">
              <a:lnSpc>
                <a:spcPct val="90000"/>
              </a:lnSpc>
              <a:spcBef>
                <a:spcPct val="20000"/>
              </a:spcBef>
            </a:pPr>
            <a:r>
              <a:rPr lang="en-US" altLang="zh-TW" sz="2400" dirty="0">
                <a:latin typeface="Verdana" pitchFamily="34" charset="0"/>
                <a:ea typeface="Verdana" pitchFamily="34" charset="0"/>
                <a:cs typeface="Verdana" pitchFamily="34" charset="0"/>
              </a:rPr>
              <a:t>10   }</a:t>
            </a:r>
          </a:p>
        </p:txBody>
      </p:sp>
      <p:sp>
        <p:nvSpPr>
          <p:cNvPr id="300036" name="Rectangle 4"/>
          <p:cNvSpPr>
            <a:spLocks noGrp="1" noChangeArrowheads="1"/>
          </p:cNvSpPr>
          <p:nvPr>
            <p:ph type="title"/>
          </p:nvPr>
        </p:nvSpPr>
        <p:spPr>
          <a:xfrm>
            <a:off x="762000" y="304800"/>
            <a:ext cx="7620000" cy="1143000"/>
          </a:xfrm>
        </p:spPr>
        <p:txBody>
          <a:bodyPr/>
          <a:lstStyle/>
          <a:p>
            <a:r>
              <a:rPr lang="zh-TW" altLang="en-US" sz="3600"/>
              <a:t>範例 </a:t>
            </a:r>
            <a:r>
              <a:rPr lang="en-US" altLang="zh-TW" sz="3600"/>
              <a:t>(1/3)</a:t>
            </a:r>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6B3DEF2F-0536-4008-822C-D9CC0DA9515E}" type="slidenum">
              <a:rPr lang="en-US" altLang="zh-TW"/>
              <a:pPr/>
              <a:t>214</a:t>
            </a:fld>
            <a:endParaRPr lang="en-US" altLang="zh-TW"/>
          </a:p>
        </p:txBody>
      </p:sp>
      <p:sp>
        <p:nvSpPr>
          <p:cNvPr id="301058" name="Rectangle 2"/>
          <p:cNvSpPr>
            <a:spLocks noChangeArrowheads="1"/>
          </p:cNvSpPr>
          <p:nvPr/>
        </p:nvSpPr>
        <p:spPr bwMode="auto">
          <a:xfrm>
            <a:off x="609600" y="1524000"/>
            <a:ext cx="8153400" cy="4556125"/>
          </a:xfrm>
          <a:prstGeom prst="rect">
            <a:avLst/>
          </a:prstGeom>
          <a:solidFill>
            <a:srgbClr val="FFFFFF"/>
          </a:solidFill>
          <a:ln w="9525">
            <a:noFill/>
            <a:miter lim="800000"/>
            <a:headEnd/>
            <a:tailEnd/>
          </a:ln>
          <a:effectLst/>
        </p:spPr>
        <p:txBody>
          <a:bodyPr/>
          <a:lstStyle/>
          <a:p>
            <a:pPr marL="609600" indent="-609600">
              <a:lnSpc>
                <a:spcPct val="90000"/>
              </a:lnSpc>
              <a:spcBef>
                <a:spcPct val="20000"/>
              </a:spcBef>
              <a:buFontTx/>
              <a:buAutoNum type="arabicPlain" startAt="11"/>
            </a:pPr>
            <a:r>
              <a:rPr lang="en-US" altLang="zh-TW" sz="2400" dirty="0" err="1">
                <a:solidFill>
                  <a:srgbClr val="0000FF"/>
                </a:solidFill>
                <a:latin typeface="Verdana" pitchFamily="34" charset="0"/>
                <a:ea typeface="Verdana" pitchFamily="34" charset="0"/>
                <a:cs typeface="Verdana" pitchFamily="34" charset="0"/>
              </a:rPr>
              <a:t>int</a:t>
            </a:r>
            <a:r>
              <a:rPr lang="en-US" altLang="zh-TW" sz="2400" dirty="0">
                <a:solidFill>
                  <a:srgbClr val="0000FF"/>
                </a:solidFill>
                <a:latin typeface="Verdana" pitchFamily="34" charset="0"/>
                <a:ea typeface="Verdana" pitchFamily="34" charset="0"/>
                <a:cs typeface="Verdana" pitchFamily="34" charset="0"/>
              </a:rPr>
              <a:t> </a:t>
            </a:r>
            <a:r>
              <a:rPr lang="en-US" altLang="zh-TW" sz="2400" dirty="0" err="1">
                <a:solidFill>
                  <a:srgbClr val="0000FF"/>
                </a:solidFill>
                <a:latin typeface="Verdana" pitchFamily="34" charset="0"/>
                <a:ea typeface="Verdana" pitchFamily="34" charset="0"/>
                <a:cs typeface="Verdana" pitchFamily="34" charset="0"/>
              </a:rPr>
              <a:t>func</a:t>
            </a:r>
            <a:r>
              <a:rPr lang="en-US" altLang="zh-TW" sz="2400" dirty="0">
                <a:solidFill>
                  <a:srgbClr val="0000FF"/>
                </a:solidFill>
                <a:latin typeface="Verdana" pitchFamily="34" charset="0"/>
                <a:ea typeface="Verdana" pitchFamily="34" charset="0"/>
                <a:cs typeface="Verdana" pitchFamily="34" charset="0"/>
              </a:rPr>
              <a:t>(</a:t>
            </a:r>
            <a:r>
              <a:rPr lang="en-US" altLang="zh-TW" sz="2400" dirty="0" err="1">
                <a:solidFill>
                  <a:srgbClr val="0000FF"/>
                </a:solidFill>
                <a:latin typeface="Verdana" pitchFamily="34" charset="0"/>
                <a:ea typeface="Verdana" pitchFamily="34" charset="0"/>
                <a:cs typeface="Verdana" pitchFamily="34" charset="0"/>
              </a:rPr>
              <a:t>int</a:t>
            </a:r>
            <a:r>
              <a:rPr lang="en-US" altLang="zh-TW" sz="2400" dirty="0">
                <a:solidFill>
                  <a:srgbClr val="0000FF"/>
                </a:solidFill>
                <a:latin typeface="Verdana" pitchFamily="34" charset="0"/>
                <a:ea typeface="Verdana" pitchFamily="34" charset="0"/>
                <a:cs typeface="Verdana" pitchFamily="34" charset="0"/>
              </a:rPr>
              <a:t> *m, </a:t>
            </a:r>
            <a:r>
              <a:rPr lang="en-US" altLang="zh-TW" sz="2400" dirty="0" err="1">
                <a:solidFill>
                  <a:srgbClr val="0000FF"/>
                </a:solidFill>
                <a:latin typeface="Verdana" pitchFamily="34" charset="0"/>
                <a:ea typeface="Verdana" pitchFamily="34" charset="0"/>
                <a:cs typeface="Verdana" pitchFamily="34" charset="0"/>
              </a:rPr>
              <a:t>int</a:t>
            </a:r>
            <a:r>
              <a:rPr lang="en-US" altLang="zh-TW" sz="2400" dirty="0">
                <a:solidFill>
                  <a:srgbClr val="0000FF"/>
                </a:solidFill>
                <a:latin typeface="Verdana" pitchFamily="34" charset="0"/>
                <a:ea typeface="Verdana" pitchFamily="34" charset="0"/>
                <a:cs typeface="Verdana" pitchFamily="34" charset="0"/>
              </a:rPr>
              <a:t> *n) </a:t>
            </a:r>
            <a:r>
              <a:rPr lang="en-US" altLang="zh-TW" sz="2400" dirty="0">
                <a:latin typeface="Verdana" pitchFamily="34" charset="0"/>
                <a:ea typeface="Verdana" pitchFamily="34" charset="0"/>
                <a:cs typeface="Verdana" pitchFamily="34" charset="0"/>
              </a:rPr>
              <a:t>{</a:t>
            </a:r>
            <a:endParaRPr lang="en-US" altLang="zh-TW" sz="2400" dirty="0">
              <a:solidFill>
                <a:srgbClr val="0000FF"/>
              </a:solidFill>
              <a:latin typeface="Verdana" pitchFamily="34" charset="0"/>
              <a:ea typeface="Verdana" pitchFamily="34" charset="0"/>
              <a:cs typeface="Verdana" pitchFamily="34" charset="0"/>
            </a:endParaRPr>
          </a:p>
          <a:p>
            <a:pPr marL="609600" indent="-609600" algn="ctr">
              <a:lnSpc>
                <a:spcPct val="90000"/>
              </a:lnSpc>
              <a:spcBef>
                <a:spcPct val="20000"/>
              </a:spcBef>
            </a:pPr>
            <a:r>
              <a:rPr lang="en-US" altLang="zh-TW" sz="2400" dirty="0">
                <a:solidFill>
                  <a:srgbClr val="0000FF"/>
                </a:solidFill>
                <a:latin typeface="Verdana" pitchFamily="34" charset="0"/>
                <a:ea typeface="Verdana" pitchFamily="34" charset="0"/>
                <a:cs typeface="Verdana" pitchFamily="34" charset="0"/>
              </a:rPr>
              <a:t>/*</a:t>
            </a:r>
            <a:r>
              <a:rPr lang="zh-TW" altLang="en-US" sz="2400" dirty="0">
                <a:solidFill>
                  <a:srgbClr val="0000FF"/>
                </a:solidFill>
                <a:latin typeface="Verdana" pitchFamily="34" charset="0"/>
                <a:ea typeface="標楷體" pitchFamily="65" charset="-120"/>
                <a:cs typeface="Verdana" pitchFamily="34" charset="0"/>
              </a:rPr>
              <a:t>將</a:t>
            </a:r>
            <a:r>
              <a:rPr lang="en-US" altLang="zh-TW" sz="2400" dirty="0">
                <a:solidFill>
                  <a:srgbClr val="0000FF"/>
                </a:solidFill>
                <a:latin typeface="Verdana" pitchFamily="34" charset="0"/>
                <a:ea typeface="Verdana" pitchFamily="34" charset="0"/>
                <a:cs typeface="Verdana" pitchFamily="34" charset="0"/>
              </a:rPr>
              <a:t>x</a:t>
            </a:r>
            <a:r>
              <a:rPr lang="zh-TW" altLang="en-US" sz="2400" dirty="0">
                <a:solidFill>
                  <a:srgbClr val="0000FF"/>
                </a:solidFill>
                <a:latin typeface="Verdana" pitchFamily="34" charset="0"/>
                <a:ea typeface="標楷體" pitchFamily="65" charset="-120"/>
                <a:cs typeface="Verdana" pitchFamily="34" charset="0"/>
              </a:rPr>
              <a:t>的位址給</a:t>
            </a:r>
            <a:r>
              <a:rPr lang="en-US" altLang="zh-TW" sz="2400" dirty="0">
                <a:solidFill>
                  <a:srgbClr val="0000FF"/>
                </a:solidFill>
                <a:latin typeface="Verdana" pitchFamily="34" charset="0"/>
                <a:ea typeface="Verdana" pitchFamily="34" charset="0"/>
                <a:cs typeface="Verdana" pitchFamily="34" charset="0"/>
              </a:rPr>
              <a:t>m</a:t>
            </a:r>
            <a:r>
              <a:rPr lang="zh-TW" altLang="en-US" sz="2400" dirty="0">
                <a:solidFill>
                  <a:srgbClr val="0000FF"/>
                </a:solidFill>
                <a:latin typeface="Verdana" pitchFamily="34" charset="0"/>
                <a:ea typeface="標楷體" pitchFamily="65" charset="-120"/>
                <a:cs typeface="Verdana" pitchFamily="34" charset="0"/>
              </a:rPr>
              <a:t>指標來指向</a:t>
            </a:r>
            <a:r>
              <a:rPr lang="zh-TW" altLang="en-US" sz="2400" dirty="0" smtClean="0">
                <a:solidFill>
                  <a:srgbClr val="0000FF"/>
                </a:solidFill>
                <a:latin typeface="Verdana" pitchFamily="34" charset="0"/>
                <a:ea typeface="標楷體" pitchFamily="65" charset="-120"/>
                <a:cs typeface="Verdana" pitchFamily="34" charset="0"/>
              </a:rPr>
              <a:t>，</a:t>
            </a:r>
            <a:endParaRPr lang="en-US" altLang="zh-TW" sz="2400" dirty="0" smtClean="0">
              <a:solidFill>
                <a:srgbClr val="0000FF"/>
              </a:solidFill>
              <a:latin typeface="Verdana" pitchFamily="34" charset="0"/>
              <a:ea typeface="標楷體" pitchFamily="65" charset="-120"/>
              <a:cs typeface="Verdana" pitchFamily="34" charset="0"/>
            </a:endParaRPr>
          </a:p>
          <a:p>
            <a:pPr marL="609600" indent="-609600" algn="ctr">
              <a:lnSpc>
                <a:spcPct val="90000"/>
              </a:lnSpc>
              <a:spcBef>
                <a:spcPct val="20000"/>
              </a:spcBef>
            </a:pPr>
            <a:r>
              <a:rPr lang="zh-TW" altLang="en-US" sz="2400" dirty="0" smtClean="0">
                <a:solidFill>
                  <a:srgbClr val="0000FF"/>
                </a:solidFill>
                <a:latin typeface="Verdana" pitchFamily="34" charset="0"/>
                <a:ea typeface="標楷體" pitchFamily="65" charset="-120"/>
                <a:cs typeface="Verdana" pitchFamily="34" charset="0"/>
              </a:rPr>
              <a:t>而</a:t>
            </a:r>
            <a:r>
              <a:rPr lang="en-US" altLang="zh-TW" sz="2400" dirty="0">
                <a:solidFill>
                  <a:srgbClr val="0000FF"/>
                </a:solidFill>
                <a:latin typeface="Verdana" pitchFamily="34" charset="0"/>
                <a:ea typeface="Verdana" pitchFamily="34" charset="0"/>
                <a:cs typeface="Verdana" pitchFamily="34" charset="0"/>
              </a:rPr>
              <a:t>y</a:t>
            </a:r>
            <a:r>
              <a:rPr lang="zh-TW" altLang="en-US" sz="2400" dirty="0">
                <a:solidFill>
                  <a:srgbClr val="0000FF"/>
                </a:solidFill>
                <a:latin typeface="Verdana" pitchFamily="34" charset="0"/>
                <a:ea typeface="標楷體" pitchFamily="65" charset="-120"/>
                <a:cs typeface="Verdana" pitchFamily="34" charset="0"/>
              </a:rPr>
              <a:t>的位址給</a:t>
            </a:r>
            <a:r>
              <a:rPr lang="en-US" altLang="zh-TW" sz="2400" dirty="0">
                <a:solidFill>
                  <a:srgbClr val="0000FF"/>
                </a:solidFill>
                <a:latin typeface="Verdana" pitchFamily="34" charset="0"/>
                <a:ea typeface="Verdana" pitchFamily="34" charset="0"/>
                <a:cs typeface="Verdana" pitchFamily="34" charset="0"/>
              </a:rPr>
              <a:t>n</a:t>
            </a:r>
            <a:r>
              <a:rPr lang="zh-TW" altLang="en-US" sz="2400" dirty="0">
                <a:solidFill>
                  <a:srgbClr val="0000FF"/>
                </a:solidFill>
                <a:latin typeface="Verdana" pitchFamily="34" charset="0"/>
                <a:ea typeface="標楷體" pitchFamily="65" charset="-120"/>
                <a:cs typeface="Verdana" pitchFamily="34" charset="0"/>
              </a:rPr>
              <a:t>指標來指向 *</a:t>
            </a:r>
            <a:r>
              <a:rPr lang="en-US" altLang="zh-TW" sz="2400" dirty="0">
                <a:solidFill>
                  <a:srgbClr val="0000FF"/>
                </a:solidFill>
                <a:latin typeface="Verdana" pitchFamily="34" charset="0"/>
                <a:ea typeface="Verdana" pitchFamily="34" charset="0"/>
                <a:cs typeface="Verdana" pitchFamily="34" charset="0"/>
              </a:rPr>
              <a:t>/</a:t>
            </a:r>
          </a:p>
          <a:p>
            <a:pPr marL="609600" indent="-609600" algn="just">
              <a:lnSpc>
                <a:spcPct val="90000"/>
              </a:lnSpc>
              <a:spcBef>
                <a:spcPct val="20000"/>
              </a:spcBef>
            </a:pPr>
            <a:r>
              <a:rPr lang="en-US" altLang="zh-TW" sz="2400" dirty="0">
                <a:latin typeface="Verdana" pitchFamily="34" charset="0"/>
                <a:ea typeface="Verdana" pitchFamily="34" charset="0"/>
                <a:cs typeface="Verdana" pitchFamily="34" charset="0"/>
              </a:rPr>
              <a:t>13      </a:t>
            </a:r>
            <a:r>
              <a:rPr lang="en-US" altLang="zh-TW" sz="2400" dirty="0" err="1">
                <a:latin typeface="Verdana" pitchFamily="34" charset="0"/>
                <a:ea typeface="Verdana" pitchFamily="34" charset="0"/>
                <a:cs typeface="Verdana" pitchFamily="34" charset="0"/>
              </a:rPr>
              <a:t>int</a:t>
            </a:r>
            <a:r>
              <a:rPr lang="en-US" altLang="zh-TW" sz="2400" dirty="0">
                <a:latin typeface="Verdana" pitchFamily="34" charset="0"/>
                <a:ea typeface="Verdana" pitchFamily="34" charset="0"/>
                <a:cs typeface="Verdana" pitchFamily="34" charset="0"/>
              </a:rPr>
              <a:t> r;</a:t>
            </a:r>
          </a:p>
          <a:p>
            <a:pPr marL="609600" indent="-609600" algn="just">
              <a:lnSpc>
                <a:spcPct val="90000"/>
              </a:lnSpc>
              <a:spcBef>
                <a:spcPct val="20000"/>
              </a:spcBef>
            </a:pPr>
            <a:r>
              <a:rPr lang="en-US" altLang="zh-TW" sz="2400" dirty="0">
                <a:latin typeface="Verdana" pitchFamily="34" charset="0"/>
                <a:ea typeface="Verdana" pitchFamily="34" charset="0"/>
                <a:cs typeface="Verdana" pitchFamily="34" charset="0"/>
              </a:rPr>
              <a:t>14      r = *m + *n;</a:t>
            </a:r>
          </a:p>
          <a:p>
            <a:pPr marL="609600" indent="-609600" algn="just">
              <a:lnSpc>
                <a:spcPct val="90000"/>
              </a:lnSpc>
              <a:spcBef>
                <a:spcPct val="20000"/>
              </a:spcBef>
            </a:pPr>
            <a:r>
              <a:rPr lang="en-US" altLang="zh-TW" sz="2400" dirty="0">
                <a:latin typeface="Verdana" pitchFamily="34" charset="0"/>
                <a:ea typeface="Verdana" pitchFamily="34" charset="0"/>
                <a:cs typeface="Verdana" pitchFamily="34" charset="0"/>
              </a:rPr>
              <a:t>15     </a:t>
            </a:r>
            <a:r>
              <a:rPr lang="en-US" altLang="zh-TW" sz="2400" dirty="0">
                <a:solidFill>
                  <a:srgbClr val="FF0000"/>
                </a:solidFill>
                <a:latin typeface="Verdana" pitchFamily="34" charset="0"/>
                <a:ea typeface="Verdana" pitchFamily="34" charset="0"/>
                <a:cs typeface="Verdana" pitchFamily="34" charset="0"/>
              </a:rPr>
              <a:t>*m = *m+2;</a:t>
            </a:r>
          </a:p>
          <a:p>
            <a:pPr marL="609600" indent="-609600" algn="just">
              <a:lnSpc>
                <a:spcPct val="90000"/>
              </a:lnSpc>
              <a:spcBef>
                <a:spcPct val="20000"/>
              </a:spcBef>
            </a:pPr>
            <a:r>
              <a:rPr lang="en-US" altLang="zh-TW" sz="2400" dirty="0">
                <a:latin typeface="Verdana" pitchFamily="34" charset="0"/>
                <a:ea typeface="Verdana" pitchFamily="34" charset="0"/>
                <a:cs typeface="Verdana" pitchFamily="34" charset="0"/>
              </a:rPr>
              <a:t>16      </a:t>
            </a:r>
            <a:r>
              <a:rPr lang="en-US" altLang="zh-TW" sz="2400" dirty="0" err="1">
                <a:latin typeface="Verdana" pitchFamily="34" charset="0"/>
                <a:ea typeface="Verdana" pitchFamily="34" charset="0"/>
                <a:cs typeface="Verdana" pitchFamily="34" charset="0"/>
              </a:rPr>
              <a:t>printf</a:t>
            </a:r>
            <a:r>
              <a:rPr lang="en-US" altLang="zh-TW" sz="2400" dirty="0">
                <a:latin typeface="Verdana" pitchFamily="34" charset="0"/>
                <a:ea typeface="Verdana" pitchFamily="34" charset="0"/>
                <a:cs typeface="Verdana" pitchFamily="34" charset="0"/>
              </a:rPr>
              <a:t>("*m = %</a:t>
            </a:r>
            <a:r>
              <a:rPr lang="en-US" altLang="zh-TW" sz="2400" dirty="0" err="1">
                <a:latin typeface="Verdana" pitchFamily="34" charset="0"/>
                <a:ea typeface="Verdana" pitchFamily="34" charset="0"/>
                <a:cs typeface="Verdana" pitchFamily="34" charset="0"/>
              </a:rPr>
              <a:t>i</a:t>
            </a:r>
            <a:r>
              <a:rPr lang="en-US" altLang="zh-TW" sz="2400" dirty="0">
                <a:latin typeface="Verdana" pitchFamily="34" charset="0"/>
                <a:ea typeface="Verdana" pitchFamily="34" charset="0"/>
                <a:cs typeface="Verdana" pitchFamily="34" charset="0"/>
              </a:rPr>
              <a:t>\n", *m);</a:t>
            </a:r>
          </a:p>
          <a:p>
            <a:pPr marL="609600" indent="-609600" algn="just">
              <a:lnSpc>
                <a:spcPct val="90000"/>
              </a:lnSpc>
              <a:spcBef>
                <a:spcPct val="20000"/>
              </a:spcBef>
            </a:pPr>
            <a:r>
              <a:rPr lang="en-US" altLang="zh-TW" sz="2400" dirty="0">
                <a:latin typeface="Verdana" pitchFamily="34" charset="0"/>
                <a:ea typeface="Verdana" pitchFamily="34" charset="0"/>
                <a:cs typeface="Verdana" pitchFamily="34" charset="0"/>
              </a:rPr>
              <a:t>17      </a:t>
            </a:r>
            <a:r>
              <a:rPr lang="en-US" altLang="zh-TW" sz="2400" dirty="0" err="1">
                <a:latin typeface="Verdana" pitchFamily="34" charset="0"/>
                <a:ea typeface="Verdana" pitchFamily="34" charset="0"/>
                <a:cs typeface="Verdana" pitchFamily="34" charset="0"/>
              </a:rPr>
              <a:t>printf</a:t>
            </a:r>
            <a:r>
              <a:rPr lang="en-US" altLang="zh-TW" sz="2400" dirty="0">
                <a:latin typeface="Verdana" pitchFamily="34" charset="0"/>
                <a:ea typeface="Verdana" pitchFamily="34" charset="0"/>
                <a:cs typeface="Verdana" pitchFamily="34" charset="0"/>
              </a:rPr>
              <a:t>("*n = %</a:t>
            </a:r>
            <a:r>
              <a:rPr lang="en-US" altLang="zh-TW" sz="2400" dirty="0" err="1">
                <a:latin typeface="Verdana" pitchFamily="34" charset="0"/>
                <a:ea typeface="Verdana" pitchFamily="34" charset="0"/>
                <a:cs typeface="Verdana" pitchFamily="34" charset="0"/>
              </a:rPr>
              <a:t>i</a:t>
            </a:r>
            <a:r>
              <a:rPr lang="en-US" altLang="zh-TW" sz="2400" dirty="0">
                <a:latin typeface="Verdana" pitchFamily="34" charset="0"/>
                <a:ea typeface="Verdana" pitchFamily="34" charset="0"/>
                <a:cs typeface="Verdana" pitchFamily="34" charset="0"/>
              </a:rPr>
              <a:t>\n", *n);</a:t>
            </a:r>
          </a:p>
          <a:p>
            <a:pPr marL="609600" indent="-609600" algn="just">
              <a:lnSpc>
                <a:spcPct val="90000"/>
              </a:lnSpc>
              <a:spcBef>
                <a:spcPct val="20000"/>
              </a:spcBef>
            </a:pPr>
            <a:r>
              <a:rPr lang="en-US" altLang="zh-TW" sz="2400" dirty="0">
                <a:latin typeface="Verdana" pitchFamily="34" charset="0"/>
                <a:ea typeface="Verdana" pitchFamily="34" charset="0"/>
                <a:cs typeface="Verdana" pitchFamily="34" charset="0"/>
              </a:rPr>
              <a:t>18      </a:t>
            </a:r>
            <a:r>
              <a:rPr lang="en-US" altLang="zh-TW" sz="2400" dirty="0" err="1">
                <a:latin typeface="Verdana" pitchFamily="34" charset="0"/>
                <a:ea typeface="Verdana" pitchFamily="34" charset="0"/>
                <a:cs typeface="Verdana" pitchFamily="34" charset="0"/>
              </a:rPr>
              <a:t>printf</a:t>
            </a:r>
            <a:r>
              <a:rPr lang="en-US" altLang="zh-TW" sz="2400" dirty="0">
                <a:latin typeface="Verdana" pitchFamily="34" charset="0"/>
                <a:ea typeface="Verdana" pitchFamily="34" charset="0"/>
                <a:cs typeface="Verdana" pitchFamily="34" charset="0"/>
              </a:rPr>
              <a:t>("r = x + y = %</a:t>
            </a:r>
            <a:r>
              <a:rPr lang="en-US" altLang="zh-TW" sz="2400" dirty="0" err="1">
                <a:latin typeface="Verdana" pitchFamily="34" charset="0"/>
                <a:ea typeface="Verdana" pitchFamily="34" charset="0"/>
                <a:cs typeface="Verdana" pitchFamily="34" charset="0"/>
              </a:rPr>
              <a:t>i</a:t>
            </a:r>
            <a:r>
              <a:rPr lang="en-US" altLang="zh-TW" sz="2400" dirty="0">
                <a:latin typeface="Verdana" pitchFamily="34" charset="0"/>
                <a:ea typeface="Verdana" pitchFamily="34" charset="0"/>
                <a:cs typeface="Verdana" pitchFamily="34" charset="0"/>
              </a:rPr>
              <a:t>\n", r);</a:t>
            </a:r>
          </a:p>
          <a:p>
            <a:pPr marL="609600" indent="-609600" algn="just">
              <a:lnSpc>
                <a:spcPct val="90000"/>
              </a:lnSpc>
              <a:spcBef>
                <a:spcPct val="20000"/>
              </a:spcBef>
            </a:pPr>
            <a:r>
              <a:rPr lang="en-US" altLang="zh-TW" sz="2400" dirty="0">
                <a:latin typeface="Verdana" pitchFamily="34" charset="0"/>
                <a:ea typeface="Verdana" pitchFamily="34" charset="0"/>
                <a:cs typeface="Verdana" pitchFamily="34" charset="0"/>
              </a:rPr>
              <a:t>19      return(r);</a:t>
            </a:r>
          </a:p>
          <a:p>
            <a:pPr marL="609600" indent="-609600">
              <a:lnSpc>
                <a:spcPct val="90000"/>
              </a:lnSpc>
              <a:spcBef>
                <a:spcPct val="20000"/>
              </a:spcBef>
            </a:pPr>
            <a:r>
              <a:rPr lang="en-US" altLang="zh-TW" sz="2400" dirty="0">
                <a:latin typeface="Verdana" pitchFamily="34" charset="0"/>
                <a:ea typeface="Verdana" pitchFamily="34" charset="0"/>
                <a:cs typeface="Verdana" pitchFamily="34" charset="0"/>
              </a:rPr>
              <a:t>20   }</a:t>
            </a:r>
          </a:p>
        </p:txBody>
      </p:sp>
      <p:sp>
        <p:nvSpPr>
          <p:cNvPr id="301060" name="Rectangle 4"/>
          <p:cNvSpPr>
            <a:spLocks noGrp="1" noChangeArrowheads="1"/>
          </p:cNvSpPr>
          <p:nvPr>
            <p:ph type="title"/>
          </p:nvPr>
        </p:nvSpPr>
        <p:spPr/>
        <p:txBody>
          <a:bodyPr/>
          <a:lstStyle/>
          <a:p>
            <a:r>
              <a:rPr lang="zh-TW" altLang="en-US" sz="3600" dirty="0"/>
              <a:t>範例 </a:t>
            </a:r>
            <a:r>
              <a:rPr lang="en-US" altLang="zh-TW" sz="3600" dirty="0"/>
              <a:t>(2/3)</a:t>
            </a:r>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1FD71A40-7DEB-4AB0-8980-8FDF00BD1A79}" type="slidenum">
              <a:rPr lang="en-US" altLang="zh-TW"/>
              <a:pPr/>
              <a:t>215</a:t>
            </a:fld>
            <a:endParaRPr lang="en-US" altLang="zh-TW"/>
          </a:p>
        </p:txBody>
      </p:sp>
      <p:sp>
        <p:nvSpPr>
          <p:cNvPr id="302082" name="Rectangle 2"/>
          <p:cNvSpPr>
            <a:spLocks noGrp="1" noChangeArrowheads="1"/>
          </p:cNvSpPr>
          <p:nvPr>
            <p:ph type="body" idx="1"/>
          </p:nvPr>
        </p:nvSpPr>
        <p:spPr/>
        <p:txBody>
          <a:bodyPr/>
          <a:lstStyle/>
          <a:p>
            <a:r>
              <a:rPr lang="zh-TW" altLang="en-US" sz="2400"/>
              <a:t>程式執行結果</a:t>
            </a:r>
          </a:p>
          <a:p>
            <a:endParaRPr lang="en-US" altLang="zh-TW"/>
          </a:p>
        </p:txBody>
      </p:sp>
      <p:sp>
        <p:nvSpPr>
          <p:cNvPr id="302083" name="Rectangle 3"/>
          <p:cNvSpPr>
            <a:spLocks noChangeArrowheads="1"/>
          </p:cNvSpPr>
          <p:nvPr/>
        </p:nvSpPr>
        <p:spPr bwMode="auto">
          <a:xfrm>
            <a:off x="1116013" y="2492375"/>
            <a:ext cx="6248400" cy="360045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800">
                <a:latin typeface="Courier New" pitchFamily="49" charset="0"/>
                <a:ea typeface="標楷體" pitchFamily="65" charset="-120"/>
              </a:rPr>
              <a:t>*m = </a:t>
            </a:r>
            <a:r>
              <a:rPr lang="en-US" altLang="zh-TW" sz="2800">
                <a:solidFill>
                  <a:srgbClr val="FF0000"/>
                </a:solidFill>
                <a:latin typeface="Courier New" pitchFamily="49" charset="0"/>
                <a:ea typeface="標楷體" pitchFamily="65" charset="-120"/>
              </a:rPr>
              <a:t>7</a:t>
            </a:r>
            <a:r>
              <a:rPr lang="en-US" altLang="zh-TW" sz="2800">
                <a:latin typeface="Courier New" pitchFamily="49" charset="0"/>
                <a:ea typeface="標楷體" pitchFamily="65" charset="-120"/>
              </a:rPr>
              <a:t>  </a:t>
            </a:r>
            <a:endParaRPr lang="en-US" altLang="zh-TW" sz="2800">
              <a:latin typeface="Courier New" pitchFamily="49" charset="0"/>
            </a:endParaRPr>
          </a:p>
          <a:p>
            <a:pPr marL="190500" lvl="1">
              <a:spcBef>
                <a:spcPct val="20000"/>
              </a:spcBef>
            </a:pPr>
            <a:r>
              <a:rPr lang="en-US" altLang="zh-TW" sz="2800">
                <a:latin typeface="Courier New" pitchFamily="49" charset="0"/>
                <a:ea typeface="標楷體" pitchFamily="65" charset="-120"/>
              </a:rPr>
              <a:t>*n = 10  </a:t>
            </a:r>
            <a:endParaRPr lang="en-US" altLang="zh-TW" sz="2800">
              <a:latin typeface="Courier New" pitchFamily="49" charset="0"/>
            </a:endParaRPr>
          </a:p>
          <a:p>
            <a:pPr marL="190500" lvl="1">
              <a:spcBef>
                <a:spcPct val="20000"/>
              </a:spcBef>
            </a:pPr>
            <a:r>
              <a:rPr lang="en-US" altLang="zh-TW" sz="2800">
                <a:latin typeface="Courier New" pitchFamily="49" charset="0"/>
                <a:ea typeface="標楷體" pitchFamily="65" charset="-120"/>
              </a:rPr>
              <a:t>r = x + y = 15 </a:t>
            </a:r>
            <a:endParaRPr lang="en-US" altLang="zh-TW" sz="2800">
              <a:latin typeface="Courier New" pitchFamily="49" charset="0"/>
            </a:endParaRPr>
          </a:p>
          <a:p>
            <a:pPr marL="190500" lvl="1">
              <a:spcBef>
                <a:spcPct val="20000"/>
              </a:spcBef>
            </a:pPr>
            <a:r>
              <a:rPr lang="en-US" altLang="zh-TW" sz="2800">
                <a:latin typeface="Courier New" pitchFamily="49" charset="0"/>
                <a:ea typeface="標楷體" pitchFamily="65" charset="-120"/>
              </a:rPr>
              <a:t>x = </a:t>
            </a:r>
            <a:r>
              <a:rPr lang="en-US" altLang="zh-TW" sz="2800">
                <a:solidFill>
                  <a:srgbClr val="FF0000"/>
                </a:solidFill>
                <a:latin typeface="Courier New" pitchFamily="49" charset="0"/>
                <a:ea typeface="標楷體" pitchFamily="65" charset="-120"/>
              </a:rPr>
              <a:t>7</a:t>
            </a:r>
            <a:r>
              <a:rPr lang="en-US" altLang="zh-TW" sz="2800">
                <a:latin typeface="Courier New" pitchFamily="49" charset="0"/>
                <a:ea typeface="標楷體" pitchFamily="65" charset="-120"/>
              </a:rPr>
              <a:t>   </a:t>
            </a:r>
            <a:endParaRPr lang="en-US" altLang="zh-TW" sz="2800">
              <a:latin typeface="Courier New" pitchFamily="49" charset="0"/>
            </a:endParaRPr>
          </a:p>
          <a:p>
            <a:pPr marL="190500" lvl="1">
              <a:spcBef>
                <a:spcPct val="20000"/>
              </a:spcBef>
            </a:pPr>
            <a:r>
              <a:rPr lang="en-US" altLang="zh-TW" sz="2800">
                <a:latin typeface="Courier New" pitchFamily="49" charset="0"/>
                <a:ea typeface="標楷體" pitchFamily="65" charset="-120"/>
              </a:rPr>
              <a:t>y = 10  </a:t>
            </a:r>
            <a:endParaRPr lang="en-US" altLang="zh-TW" sz="2800">
              <a:latin typeface="Courier New" pitchFamily="49" charset="0"/>
            </a:endParaRPr>
          </a:p>
          <a:p>
            <a:pPr marL="190500" lvl="1">
              <a:spcBef>
                <a:spcPct val="20000"/>
              </a:spcBef>
            </a:pPr>
            <a:r>
              <a:rPr lang="en-US" altLang="zh-TW" sz="2800">
                <a:latin typeface="Courier New" pitchFamily="49" charset="0"/>
                <a:ea typeface="標楷體" pitchFamily="65" charset="-120"/>
              </a:rPr>
              <a:t>z = x + y = 15 </a:t>
            </a:r>
            <a:endParaRPr lang="en-US" altLang="zh-TW" sz="2800">
              <a:latin typeface="Courier New" pitchFamily="49" charset="0"/>
              <a:ea typeface="細明體" pitchFamily="49" charset="-120"/>
            </a:endParaRPr>
          </a:p>
        </p:txBody>
      </p:sp>
      <p:sp>
        <p:nvSpPr>
          <p:cNvPr id="302084" name="Rectangle 4"/>
          <p:cNvSpPr>
            <a:spLocks noGrp="1" noChangeArrowheads="1"/>
          </p:cNvSpPr>
          <p:nvPr>
            <p:ph type="title"/>
          </p:nvPr>
        </p:nvSpPr>
        <p:spPr>
          <a:noFill/>
          <a:ln/>
        </p:spPr>
        <p:txBody>
          <a:bodyPr/>
          <a:lstStyle/>
          <a:p>
            <a:r>
              <a:rPr lang="zh-TW" altLang="en-US"/>
              <a:t>範例 </a:t>
            </a:r>
            <a:r>
              <a:rPr lang="en-US" altLang="zh-TW"/>
              <a:t>(3/3)</a:t>
            </a:r>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投影片編號版面配置區 5"/>
          <p:cNvSpPr>
            <a:spLocks noGrp="1"/>
          </p:cNvSpPr>
          <p:nvPr>
            <p:ph type="sldNum" sz="quarter" idx="12"/>
          </p:nvPr>
        </p:nvSpPr>
        <p:spPr/>
        <p:txBody>
          <a:bodyPr/>
          <a:lstStyle/>
          <a:p>
            <a:fld id="{A92DE168-0C25-421B-B2ED-9E670234F380}" type="slidenum">
              <a:rPr lang="en-US" altLang="zh-TW"/>
              <a:pPr/>
              <a:t>216</a:t>
            </a:fld>
            <a:endParaRPr lang="en-US" altLang="zh-TW"/>
          </a:p>
        </p:txBody>
      </p:sp>
      <p:sp>
        <p:nvSpPr>
          <p:cNvPr id="303106" name="Rectangle 2"/>
          <p:cNvSpPr>
            <a:spLocks noGrp="1" noChangeArrowheads="1"/>
          </p:cNvSpPr>
          <p:nvPr>
            <p:ph type="title"/>
          </p:nvPr>
        </p:nvSpPr>
        <p:spPr/>
        <p:txBody>
          <a:bodyPr/>
          <a:lstStyle/>
          <a:p>
            <a:r>
              <a:rPr lang="en-US" altLang="zh-TW" sz="3600"/>
              <a:t>10-2 </a:t>
            </a:r>
            <a:r>
              <a:rPr lang="zh-TW" altLang="en-US" sz="3600"/>
              <a:t>雙重指標</a:t>
            </a:r>
            <a:r>
              <a:rPr lang="zh-TW" altLang="en-US"/>
              <a:t> </a:t>
            </a:r>
          </a:p>
        </p:txBody>
      </p:sp>
      <p:sp>
        <p:nvSpPr>
          <p:cNvPr id="303107" name="Rectangle 3"/>
          <p:cNvSpPr>
            <a:spLocks noGrp="1" noChangeArrowheads="1"/>
          </p:cNvSpPr>
          <p:nvPr>
            <p:ph type="body" idx="1"/>
          </p:nvPr>
        </p:nvSpPr>
        <p:spPr>
          <a:xfrm>
            <a:off x="685800" y="1600200"/>
            <a:ext cx="7772400" cy="1660525"/>
          </a:xfrm>
        </p:spPr>
        <p:txBody>
          <a:bodyPr/>
          <a:lstStyle/>
          <a:p>
            <a:r>
              <a:rPr lang="zh-TW" altLang="en-US" sz="2400" b="1"/>
              <a:t>何謂雙重指標</a:t>
            </a:r>
          </a:p>
          <a:p>
            <a:pPr lvl="1"/>
            <a:r>
              <a:rPr lang="zh-TW" altLang="en-US" sz="2000"/>
              <a:t>雙重指標又可以稱做指標中的指標</a:t>
            </a:r>
            <a:r>
              <a:rPr lang="zh-TW" altLang="en-US"/>
              <a:t> </a:t>
            </a:r>
          </a:p>
          <a:p>
            <a:pPr lvl="2"/>
            <a:r>
              <a:rPr lang="zh-TW" altLang="en-US" sz="2000"/>
              <a:t>表示方式為： **</a:t>
            </a:r>
            <a:r>
              <a:rPr lang="en-US" altLang="zh-TW" sz="2000"/>
              <a:t>ptr </a:t>
            </a:r>
          </a:p>
        </p:txBody>
      </p:sp>
      <p:sp>
        <p:nvSpPr>
          <p:cNvPr id="303108" name="Rectangle 4"/>
          <p:cNvSpPr>
            <a:spLocks noChangeArrowheads="1"/>
          </p:cNvSpPr>
          <p:nvPr/>
        </p:nvSpPr>
        <p:spPr bwMode="auto">
          <a:xfrm>
            <a:off x="914400" y="3124200"/>
            <a:ext cx="7543800" cy="1600200"/>
          </a:xfrm>
          <a:prstGeom prst="rect">
            <a:avLst/>
          </a:prstGeom>
          <a:solidFill>
            <a:srgbClr val="FFFF99"/>
          </a:solidFill>
          <a:ln w="9525">
            <a:solidFill>
              <a:schemeClr val="tx1"/>
            </a:solidFill>
            <a:miter lim="800000"/>
            <a:headEnd/>
            <a:tailEnd/>
          </a:ln>
          <a:effectLst/>
        </p:spPr>
        <p:txBody>
          <a:bodyPr wrap="none" anchor="ctr"/>
          <a:lstStyle/>
          <a:p>
            <a:r>
              <a:rPr lang="en-US" altLang="zh-TW" sz="2000">
                <a:ea typeface="標楷體" pitchFamily="65" charset="-120"/>
              </a:rPr>
              <a:t>  int x = 8;</a:t>
            </a:r>
            <a:endParaRPr lang="en-US" altLang="zh-TW" sz="2000"/>
          </a:p>
          <a:p>
            <a:r>
              <a:rPr lang="en-US" altLang="zh-TW" sz="2000">
                <a:ea typeface="標楷體" pitchFamily="65" charset="-120"/>
              </a:rPr>
              <a:t>  int *ptr1;</a:t>
            </a:r>
            <a:endParaRPr lang="en-US" altLang="zh-TW" sz="2000"/>
          </a:p>
          <a:p>
            <a:r>
              <a:rPr lang="en-US" altLang="zh-TW" sz="2000">
                <a:ea typeface="標楷體" pitchFamily="65" charset="-120"/>
              </a:rPr>
              <a:t>  int **ptr2;          /* ptr2</a:t>
            </a:r>
            <a:r>
              <a:rPr lang="zh-TW" altLang="en-US" sz="2000">
                <a:ea typeface="標楷體" pitchFamily="65" charset="-120"/>
              </a:rPr>
              <a:t>就是所謂的雙重指標表示方式*</a:t>
            </a:r>
            <a:r>
              <a:rPr lang="en-US" altLang="zh-TW" sz="2000">
                <a:ea typeface="標楷體" pitchFamily="65" charset="-120"/>
              </a:rPr>
              <a:t>/</a:t>
            </a:r>
            <a:endParaRPr lang="en-US" altLang="zh-TW" sz="2000"/>
          </a:p>
          <a:p>
            <a:r>
              <a:rPr lang="en-US" altLang="zh-TW" sz="2000">
                <a:ea typeface="標楷體" pitchFamily="65" charset="-120"/>
              </a:rPr>
              <a:t>  ptr1 = &amp;x;</a:t>
            </a:r>
            <a:endParaRPr lang="en-US" altLang="zh-TW" sz="2000"/>
          </a:p>
          <a:p>
            <a:r>
              <a:rPr lang="en-US" altLang="zh-TW" sz="2000">
                <a:ea typeface="標楷體" pitchFamily="65" charset="-120"/>
              </a:rPr>
              <a:t>  ptr2 = &amp;ptr1;</a:t>
            </a:r>
            <a:r>
              <a:rPr lang="en-US" altLang="zh-TW" sz="2000"/>
              <a:t> </a:t>
            </a:r>
          </a:p>
        </p:txBody>
      </p:sp>
      <p:sp>
        <p:nvSpPr>
          <p:cNvPr id="303109" name="Rectangle 5"/>
          <p:cNvSpPr>
            <a:spLocks noChangeArrowheads="1"/>
          </p:cNvSpPr>
          <p:nvPr/>
        </p:nvSpPr>
        <p:spPr bwMode="auto">
          <a:xfrm>
            <a:off x="914400" y="4800600"/>
            <a:ext cx="7543800" cy="14478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endParaRPr lang="en-US" sz="2300">
              <a:ea typeface="細明體" pitchFamily="49" charset="-120"/>
            </a:endParaRPr>
          </a:p>
        </p:txBody>
      </p:sp>
      <p:grpSp>
        <p:nvGrpSpPr>
          <p:cNvPr id="303110" name="Group 6"/>
          <p:cNvGrpSpPr>
            <a:grpSpLocks/>
          </p:cNvGrpSpPr>
          <p:nvPr/>
        </p:nvGrpSpPr>
        <p:grpSpPr bwMode="auto">
          <a:xfrm>
            <a:off x="1905000" y="4876800"/>
            <a:ext cx="5257800" cy="1295400"/>
            <a:chOff x="1200" y="3072"/>
            <a:chExt cx="3312" cy="816"/>
          </a:xfrm>
        </p:grpSpPr>
        <p:sp>
          <p:nvSpPr>
            <p:cNvPr id="303111" name="Text Box 7"/>
            <p:cNvSpPr txBox="1">
              <a:spLocks noChangeArrowheads="1"/>
            </p:cNvSpPr>
            <p:nvPr/>
          </p:nvSpPr>
          <p:spPr bwMode="auto">
            <a:xfrm>
              <a:off x="3993" y="3072"/>
              <a:ext cx="310" cy="272"/>
            </a:xfrm>
            <a:prstGeom prst="rect">
              <a:avLst/>
            </a:prstGeom>
            <a:solidFill>
              <a:srgbClr val="FFFFFF"/>
            </a:solidFill>
            <a:ln w="9525">
              <a:noFill/>
              <a:miter lim="800000"/>
              <a:headEnd/>
              <a:tailEnd/>
            </a:ln>
          </p:spPr>
          <p:txBody>
            <a:bodyPr/>
            <a:lstStyle/>
            <a:p>
              <a:pPr algn="ctr" eaLnBrk="0" hangingPunct="0"/>
              <a:r>
                <a:rPr kumimoji="0" lang="en-US" altLang="zh-TW" sz="1800">
                  <a:ea typeface="標楷體" pitchFamily="65" charset="-120"/>
                </a:rPr>
                <a:t>x</a:t>
              </a:r>
            </a:p>
          </p:txBody>
        </p:sp>
        <p:sp>
          <p:nvSpPr>
            <p:cNvPr id="303112" name="Text Box 8"/>
            <p:cNvSpPr txBox="1">
              <a:spLocks noChangeArrowheads="1"/>
            </p:cNvSpPr>
            <p:nvPr/>
          </p:nvSpPr>
          <p:spPr bwMode="auto">
            <a:xfrm>
              <a:off x="1200" y="3616"/>
              <a:ext cx="864" cy="272"/>
            </a:xfrm>
            <a:prstGeom prst="rect">
              <a:avLst/>
            </a:prstGeom>
            <a:solidFill>
              <a:srgbClr val="FFFFFF"/>
            </a:solidFill>
            <a:ln w="9525">
              <a:noFill/>
              <a:miter lim="800000"/>
              <a:headEnd/>
              <a:tailEnd/>
            </a:ln>
          </p:spPr>
          <p:txBody>
            <a:bodyPr/>
            <a:lstStyle/>
            <a:p>
              <a:pPr algn="ctr" eaLnBrk="0" hangingPunct="0"/>
              <a:r>
                <a:rPr kumimoji="0" lang="zh-TW" altLang="en-US" sz="1800">
                  <a:ea typeface="標楷體" pitchFamily="65" charset="-120"/>
                </a:rPr>
                <a:t>位址：</a:t>
              </a:r>
              <a:r>
                <a:rPr kumimoji="0" lang="en-US" altLang="zh-TW" sz="1800">
                  <a:ea typeface="標楷體" pitchFamily="65" charset="-120"/>
                </a:rPr>
                <a:t>100</a:t>
              </a:r>
            </a:p>
          </p:txBody>
        </p:sp>
        <p:sp>
          <p:nvSpPr>
            <p:cNvPr id="303113" name="Text Box 9"/>
            <p:cNvSpPr txBox="1">
              <a:spLocks noChangeArrowheads="1"/>
            </p:cNvSpPr>
            <p:nvPr/>
          </p:nvSpPr>
          <p:spPr bwMode="auto">
            <a:xfrm>
              <a:off x="3682" y="3616"/>
              <a:ext cx="830" cy="272"/>
            </a:xfrm>
            <a:prstGeom prst="rect">
              <a:avLst/>
            </a:prstGeom>
            <a:solidFill>
              <a:srgbClr val="FFFFFF"/>
            </a:solidFill>
            <a:ln w="9525">
              <a:noFill/>
              <a:miter lim="800000"/>
              <a:headEnd/>
              <a:tailEnd/>
            </a:ln>
          </p:spPr>
          <p:txBody>
            <a:bodyPr/>
            <a:lstStyle/>
            <a:p>
              <a:pPr algn="ctr" eaLnBrk="0" hangingPunct="0"/>
              <a:r>
                <a:rPr kumimoji="0" lang="zh-TW" altLang="en-US" sz="1800">
                  <a:ea typeface="標楷體" pitchFamily="65" charset="-120"/>
                </a:rPr>
                <a:t>位址：</a:t>
              </a:r>
              <a:r>
                <a:rPr kumimoji="0" lang="en-US" altLang="zh-TW" sz="1800">
                  <a:ea typeface="標楷體" pitchFamily="65" charset="-120"/>
                </a:rPr>
                <a:t>300</a:t>
              </a:r>
            </a:p>
          </p:txBody>
        </p:sp>
        <p:sp>
          <p:nvSpPr>
            <p:cNvPr id="303114" name="Text Box 10"/>
            <p:cNvSpPr txBox="1">
              <a:spLocks noChangeArrowheads="1"/>
            </p:cNvSpPr>
            <p:nvPr/>
          </p:nvSpPr>
          <p:spPr bwMode="auto">
            <a:xfrm>
              <a:off x="2496" y="3600"/>
              <a:ext cx="871" cy="272"/>
            </a:xfrm>
            <a:prstGeom prst="rect">
              <a:avLst/>
            </a:prstGeom>
            <a:solidFill>
              <a:srgbClr val="FFFFFF"/>
            </a:solidFill>
            <a:ln w="9525">
              <a:noFill/>
              <a:miter lim="800000"/>
              <a:headEnd/>
              <a:tailEnd/>
            </a:ln>
          </p:spPr>
          <p:txBody>
            <a:bodyPr/>
            <a:lstStyle/>
            <a:p>
              <a:pPr algn="ctr" eaLnBrk="0" hangingPunct="0"/>
              <a:r>
                <a:rPr kumimoji="0" lang="zh-TW" altLang="en-US" sz="1800">
                  <a:ea typeface="標楷體" pitchFamily="65" charset="-120"/>
                </a:rPr>
                <a:t>位址：</a:t>
              </a:r>
              <a:r>
                <a:rPr kumimoji="0" lang="en-US" altLang="zh-TW" sz="1800">
                  <a:ea typeface="標楷體" pitchFamily="65" charset="-120"/>
                </a:rPr>
                <a:t>200</a:t>
              </a:r>
            </a:p>
          </p:txBody>
        </p:sp>
        <p:sp>
          <p:nvSpPr>
            <p:cNvPr id="303115" name="Text Box 11"/>
            <p:cNvSpPr txBox="1">
              <a:spLocks noChangeArrowheads="1"/>
            </p:cNvSpPr>
            <p:nvPr/>
          </p:nvSpPr>
          <p:spPr bwMode="auto">
            <a:xfrm>
              <a:off x="3264" y="3168"/>
              <a:ext cx="620" cy="272"/>
            </a:xfrm>
            <a:prstGeom prst="rect">
              <a:avLst/>
            </a:prstGeom>
            <a:solidFill>
              <a:srgbClr val="FFFFFF"/>
            </a:solidFill>
            <a:ln w="9525">
              <a:noFill/>
              <a:miter lim="800000"/>
              <a:headEnd/>
              <a:tailEnd/>
            </a:ln>
          </p:spPr>
          <p:txBody>
            <a:bodyPr/>
            <a:lstStyle/>
            <a:p>
              <a:pPr algn="ctr" eaLnBrk="0" hangingPunct="0"/>
              <a:r>
                <a:rPr kumimoji="0" lang="zh-TW" altLang="en-US" sz="1800">
                  <a:ea typeface="標楷體" pitchFamily="65" charset="-120"/>
                </a:rPr>
                <a:t>（</a:t>
              </a:r>
              <a:r>
                <a:rPr kumimoji="0" lang="en-US" altLang="zh-TW" sz="1800">
                  <a:ea typeface="標楷體" pitchFamily="65" charset="-120"/>
                </a:rPr>
                <a:t>1</a:t>
              </a:r>
              <a:r>
                <a:rPr kumimoji="0" lang="zh-TW" altLang="en-US" sz="1800">
                  <a:ea typeface="標楷體" pitchFamily="65" charset="-120"/>
                </a:rPr>
                <a:t>）</a:t>
              </a:r>
            </a:p>
          </p:txBody>
        </p:sp>
        <p:sp>
          <p:nvSpPr>
            <p:cNvPr id="303116" name="Text Box 12"/>
            <p:cNvSpPr txBox="1">
              <a:spLocks noChangeArrowheads="1"/>
            </p:cNvSpPr>
            <p:nvPr/>
          </p:nvSpPr>
          <p:spPr bwMode="auto">
            <a:xfrm>
              <a:off x="2016" y="3168"/>
              <a:ext cx="621" cy="272"/>
            </a:xfrm>
            <a:prstGeom prst="rect">
              <a:avLst/>
            </a:prstGeom>
            <a:solidFill>
              <a:srgbClr val="FFFFFF"/>
            </a:solidFill>
            <a:ln w="9525">
              <a:noFill/>
              <a:miter lim="800000"/>
              <a:headEnd/>
              <a:tailEnd/>
            </a:ln>
          </p:spPr>
          <p:txBody>
            <a:bodyPr/>
            <a:lstStyle/>
            <a:p>
              <a:pPr algn="ctr" eaLnBrk="0" hangingPunct="0"/>
              <a:r>
                <a:rPr kumimoji="0" lang="zh-TW" altLang="en-US" sz="1800">
                  <a:ea typeface="標楷體" pitchFamily="65" charset="-120"/>
                </a:rPr>
                <a:t>（</a:t>
              </a:r>
              <a:r>
                <a:rPr kumimoji="0" lang="en-US" altLang="zh-TW" sz="1800">
                  <a:ea typeface="標楷體" pitchFamily="65" charset="-120"/>
                </a:rPr>
                <a:t>2</a:t>
              </a:r>
              <a:r>
                <a:rPr kumimoji="0" lang="zh-TW" altLang="en-US" sz="1800">
                  <a:ea typeface="標楷體" pitchFamily="65" charset="-120"/>
                </a:rPr>
                <a:t>）</a:t>
              </a:r>
            </a:p>
          </p:txBody>
        </p:sp>
        <p:sp>
          <p:nvSpPr>
            <p:cNvPr id="303117" name="Text Box 13"/>
            <p:cNvSpPr txBox="1">
              <a:spLocks noChangeArrowheads="1"/>
            </p:cNvSpPr>
            <p:nvPr/>
          </p:nvSpPr>
          <p:spPr bwMode="auto">
            <a:xfrm>
              <a:off x="2648" y="3072"/>
              <a:ext cx="621" cy="272"/>
            </a:xfrm>
            <a:prstGeom prst="rect">
              <a:avLst/>
            </a:prstGeom>
            <a:solidFill>
              <a:srgbClr val="FFFFFF"/>
            </a:solidFill>
            <a:ln w="9525">
              <a:noFill/>
              <a:miter lim="800000"/>
              <a:headEnd/>
              <a:tailEnd/>
            </a:ln>
          </p:spPr>
          <p:txBody>
            <a:bodyPr/>
            <a:lstStyle/>
            <a:p>
              <a:pPr algn="ctr" eaLnBrk="0" hangingPunct="0"/>
              <a:r>
                <a:rPr kumimoji="0" lang="en-US" altLang="zh-TW" sz="1800">
                  <a:ea typeface="標楷體" pitchFamily="65" charset="-120"/>
                </a:rPr>
                <a:t>ptr1</a:t>
              </a:r>
            </a:p>
          </p:txBody>
        </p:sp>
        <p:sp>
          <p:nvSpPr>
            <p:cNvPr id="303118" name="Text Box 14"/>
            <p:cNvSpPr txBox="1">
              <a:spLocks noChangeArrowheads="1"/>
            </p:cNvSpPr>
            <p:nvPr/>
          </p:nvSpPr>
          <p:spPr bwMode="auto">
            <a:xfrm>
              <a:off x="1407" y="3072"/>
              <a:ext cx="620" cy="272"/>
            </a:xfrm>
            <a:prstGeom prst="rect">
              <a:avLst/>
            </a:prstGeom>
            <a:solidFill>
              <a:srgbClr val="FFFFFF"/>
            </a:solidFill>
            <a:ln w="9525">
              <a:noFill/>
              <a:miter lim="800000"/>
              <a:headEnd/>
              <a:tailEnd/>
            </a:ln>
          </p:spPr>
          <p:txBody>
            <a:bodyPr/>
            <a:lstStyle/>
            <a:p>
              <a:pPr algn="ctr" eaLnBrk="0" hangingPunct="0"/>
              <a:r>
                <a:rPr kumimoji="0" lang="en-US" altLang="zh-TW" sz="1800">
                  <a:ea typeface="標楷體" pitchFamily="65" charset="-120"/>
                </a:rPr>
                <a:t>ptr2</a:t>
              </a:r>
            </a:p>
          </p:txBody>
        </p:sp>
        <p:sp>
          <p:nvSpPr>
            <p:cNvPr id="303119" name="Rectangle 15"/>
            <p:cNvSpPr>
              <a:spLocks noChangeArrowheads="1"/>
            </p:cNvSpPr>
            <p:nvPr/>
          </p:nvSpPr>
          <p:spPr bwMode="auto">
            <a:xfrm>
              <a:off x="1301" y="3312"/>
              <a:ext cx="726" cy="289"/>
            </a:xfrm>
            <a:prstGeom prst="rect">
              <a:avLst/>
            </a:prstGeom>
            <a:solidFill>
              <a:srgbClr val="FFFFFF"/>
            </a:solidFill>
            <a:ln w="9525">
              <a:solidFill>
                <a:srgbClr val="000000"/>
              </a:solidFill>
              <a:miter lim="800000"/>
              <a:headEnd/>
              <a:tailEnd/>
            </a:ln>
            <a:effectLst/>
          </p:spPr>
          <p:txBody>
            <a:bodyPr/>
            <a:lstStyle/>
            <a:p>
              <a:pPr algn="ctr" eaLnBrk="0" hangingPunct="0"/>
              <a:r>
                <a:rPr kumimoji="0" lang="zh-TW" altLang="en-US" sz="1800">
                  <a:ea typeface="標楷體" pitchFamily="65" charset="-120"/>
                </a:rPr>
                <a:t>位址</a:t>
              </a:r>
              <a:r>
                <a:rPr kumimoji="0" lang="en-US" altLang="zh-TW" sz="1800">
                  <a:ea typeface="標楷體" pitchFamily="65" charset="-120"/>
                </a:rPr>
                <a:t>200</a:t>
              </a:r>
            </a:p>
          </p:txBody>
        </p:sp>
        <p:sp>
          <p:nvSpPr>
            <p:cNvPr id="303120" name="Rectangle 16"/>
            <p:cNvSpPr>
              <a:spLocks noChangeArrowheads="1"/>
            </p:cNvSpPr>
            <p:nvPr/>
          </p:nvSpPr>
          <p:spPr bwMode="auto">
            <a:xfrm>
              <a:off x="2545" y="3312"/>
              <a:ext cx="726" cy="301"/>
            </a:xfrm>
            <a:prstGeom prst="rect">
              <a:avLst/>
            </a:prstGeom>
            <a:solidFill>
              <a:srgbClr val="FFFFFF"/>
            </a:solidFill>
            <a:ln w="9525">
              <a:solidFill>
                <a:srgbClr val="000000"/>
              </a:solidFill>
              <a:miter lim="800000"/>
              <a:headEnd/>
              <a:tailEnd/>
            </a:ln>
            <a:effectLst/>
          </p:spPr>
          <p:txBody>
            <a:bodyPr/>
            <a:lstStyle/>
            <a:p>
              <a:pPr algn="ctr" eaLnBrk="0" hangingPunct="0"/>
              <a:r>
                <a:rPr kumimoji="0" lang="zh-TW" altLang="en-US" sz="1800">
                  <a:ea typeface="標楷體" pitchFamily="65" charset="-120"/>
                </a:rPr>
                <a:t>位址</a:t>
              </a:r>
              <a:r>
                <a:rPr kumimoji="0" lang="en-US" altLang="zh-TW" sz="1800">
                  <a:ea typeface="標楷體" pitchFamily="65" charset="-120"/>
                </a:rPr>
                <a:t>300</a:t>
              </a:r>
            </a:p>
          </p:txBody>
        </p:sp>
        <p:sp>
          <p:nvSpPr>
            <p:cNvPr id="303121" name="Rectangle 17"/>
            <p:cNvSpPr>
              <a:spLocks noChangeArrowheads="1"/>
            </p:cNvSpPr>
            <p:nvPr/>
          </p:nvSpPr>
          <p:spPr bwMode="auto">
            <a:xfrm>
              <a:off x="3786" y="3312"/>
              <a:ext cx="726" cy="301"/>
            </a:xfrm>
            <a:prstGeom prst="rect">
              <a:avLst/>
            </a:prstGeom>
            <a:solidFill>
              <a:srgbClr val="FFFFFF"/>
            </a:solidFill>
            <a:ln w="9525">
              <a:solidFill>
                <a:srgbClr val="000000"/>
              </a:solidFill>
              <a:miter lim="800000"/>
              <a:headEnd/>
              <a:tailEnd/>
            </a:ln>
            <a:effectLst/>
          </p:spPr>
          <p:txBody>
            <a:bodyPr/>
            <a:lstStyle/>
            <a:p>
              <a:pPr algn="ctr" eaLnBrk="0" hangingPunct="0"/>
              <a:r>
                <a:rPr kumimoji="0" lang="en-US" altLang="zh-TW" sz="1800">
                  <a:ea typeface="標楷體" pitchFamily="65" charset="-120"/>
                </a:rPr>
                <a:t>8</a:t>
              </a:r>
            </a:p>
          </p:txBody>
        </p:sp>
        <p:sp>
          <p:nvSpPr>
            <p:cNvPr id="303122" name="Line 18"/>
            <p:cNvSpPr>
              <a:spLocks noChangeShapeType="1"/>
            </p:cNvSpPr>
            <p:nvPr/>
          </p:nvSpPr>
          <p:spPr bwMode="auto">
            <a:xfrm>
              <a:off x="2027" y="3435"/>
              <a:ext cx="518" cy="0"/>
            </a:xfrm>
            <a:prstGeom prst="line">
              <a:avLst/>
            </a:prstGeom>
            <a:noFill/>
            <a:ln w="9525">
              <a:solidFill>
                <a:srgbClr val="000000"/>
              </a:solidFill>
              <a:round/>
              <a:headEnd/>
              <a:tailEnd type="triangle" w="med" len="med"/>
            </a:ln>
          </p:spPr>
          <p:txBody>
            <a:bodyPr/>
            <a:lstStyle/>
            <a:p>
              <a:endParaRPr lang="zh-TW" altLang="en-US"/>
            </a:p>
          </p:txBody>
        </p:sp>
        <p:sp>
          <p:nvSpPr>
            <p:cNvPr id="303123" name="Line 19"/>
            <p:cNvSpPr>
              <a:spLocks noChangeShapeType="1"/>
            </p:cNvSpPr>
            <p:nvPr/>
          </p:nvSpPr>
          <p:spPr bwMode="auto">
            <a:xfrm>
              <a:off x="3269" y="3435"/>
              <a:ext cx="517" cy="0"/>
            </a:xfrm>
            <a:prstGeom prst="line">
              <a:avLst/>
            </a:prstGeom>
            <a:noFill/>
            <a:ln w="9525">
              <a:solidFill>
                <a:srgbClr val="000000"/>
              </a:solidFill>
              <a:round/>
              <a:headEnd/>
              <a:tailEnd type="triangle" w="med" len="med"/>
            </a:ln>
          </p:spPr>
          <p:txBody>
            <a:bodyPr/>
            <a:lstStyle/>
            <a:p>
              <a:endParaRPr lang="zh-TW" altLang="en-US"/>
            </a:p>
          </p:txBody>
        </p:sp>
      </p:gr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3E2345E6-2ED0-4509-81CF-9DB65C2B0A04}" type="slidenum">
              <a:rPr lang="en-US" altLang="zh-TW"/>
              <a:pPr/>
              <a:t>217</a:t>
            </a:fld>
            <a:endParaRPr lang="en-US" altLang="zh-TW"/>
          </a:p>
        </p:txBody>
      </p:sp>
      <p:sp>
        <p:nvSpPr>
          <p:cNvPr id="304130" name="Rectangle 2"/>
          <p:cNvSpPr>
            <a:spLocks noGrp="1" noChangeArrowheads="1"/>
          </p:cNvSpPr>
          <p:nvPr>
            <p:ph type="title"/>
          </p:nvPr>
        </p:nvSpPr>
        <p:spPr>
          <a:xfrm>
            <a:off x="685800" y="228600"/>
            <a:ext cx="7620000" cy="1143000"/>
          </a:xfrm>
        </p:spPr>
        <p:txBody>
          <a:bodyPr/>
          <a:lstStyle/>
          <a:p>
            <a:r>
              <a:rPr lang="en-US" altLang="zh-TW" sz="3600"/>
              <a:t>Ch10_3</a:t>
            </a:r>
            <a:endParaRPr lang="en-US" altLang="zh-TW"/>
          </a:p>
        </p:txBody>
      </p:sp>
      <p:sp>
        <p:nvSpPr>
          <p:cNvPr id="304133" name="Rectangle 5"/>
          <p:cNvSpPr>
            <a:spLocks noChangeArrowheads="1"/>
          </p:cNvSpPr>
          <p:nvPr/>
        </p:nvSpPr>
        <p:spPr bwMode="auto">
          <a:xfrm>
            <a:off x="4724400" y="1524000"/>
            <a:ext cx="4114800" cy="16764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000">
                <a:ea typeface="標楷體" pitchFamily="65" charset="-120"/>
              </a:rPr>
              <a:t>i = 5  &amp;i = 1245052</a:t>
            </a:r>
            <a:endParaRPr lang="en-US" altLang="zh-TW" sz="2000">
              <a:ea typeface="細明體" pitchFamily="49" charset="-120"/>
            </a:endParaRPr>
          </a:p>
          <a:p>
            <a:pPr marL="190500" lvl="1">
              <a:spcBef>
                <a:spcPct val="20000"/>
              </a:spcBef>
            </a:pPr>
            <a:r>
              <a:rPr lang="en-US" altLang="zh-TW" sz="2000">
                <a:ea typeface="標楷體" pitchFamily="65" charset="-120"/>
              </a:rPr>
              <a:t>*p1 = 5  p1 = 1245052</a:t>
            </a:r>
            <a:endParaRPr lang="en-US" altLang="zh-TW" sz="2000"/>
          </a:p>
          <a:p>
            <a:pPr marL="190500" lvl="1">
              <a:spcBef>
                <a:spcPct val="20000"/>
              </a:spcBef>
            </a:pPr>
            <a:r>
              <a:rPr lang="en-US" altLang="zh-TW" sz="2000">
                <a:ea typeface="標楷體" pitchFamily="65" charset="-120"/>
              </a:rPr>
              <a:t>**p2 = 5  *p2 = 1245052</a:t>
            </a:r>
            <a:endParaRPr lang="en-US" altLang="zh-TW" sz="2000"/>
          </a:p>
          <a:p>
            <a:pPr marL="190500" lvl="1">
              <a:spcBef>
                <a:spcPct val="20000"/>
              </a:spcBef>
            </a:pPr>
            <a:r>
              <a:rPr lang="en-US" altLang="zh-TW" sz="2000">
                <a:ea typeface="標楷體" pitchFamily="65" charset="-120"/>
              </a:rPr>
              <a:t>p2 = 0012FF78  &amp;p1 = 0012FF78</a:t>
            </a:r>
          </a:p>
        </p:txBody>
      </p:sp>
      <p:sp>
        <p:nvSpPr>
          <p:cNvPr id="304134" name="Text Box 6"/>
          <p:cNvSpPr txBox="1">
            <a:spLocks noChangeArrowheads="1"/>
          </p:cNvSpPr>
          <p:nvPr/>
        </p:nvSpPr>
        <p:spPr bwMode="auto">
          <a:xfrm>
            <a:off x="762000" y="1219200"/>
            <a:ext cx="7543800" cy="5240338"/>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b="1">
                <a:ea typeface="標楷體" pitchFamily="65" charset="-120"/>
              </a:rPr>
              <a:t>Ch10_3   </a:t>
            </a:r>
            <a:r>
              <a:rPr lang="zh-TW" altLang="en-US" sz="2400" b="1">
                <a:ea typeface="標楷體" pitchFamily="65" charset="-120"/>
              </a:rPr>
              <a:t>雙重指標應用 </a:t>
            </a:r>
            <a:endParaRPr lang="zh-TW" altLang="en-US" sz="2400" b="1"/>
          </a:p>
          <a:p>
            <a:pPr algn="just">
              <a:lnSpc>
                <a:spcPct val="90000"/>
              </a:lnSpc>
              <a:spcBef>
                <a:spcPct val="20000"/>
              </a:spcBef>
            </a:pPr>
            <a:r>
              <a:rPr lang="en-US" altLang="zh-TW" sz="2400">
                <a:ea typeface="標楷體" pitchFamily="65" charset="-120"/>
              </a:rPr>
              <a:t>1  #include&lt;stdio.h&gt;</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2  main(){</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4       int i = 5;</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5       int *p1;</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6       int **p2;</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7       </a:t>
            </a:r>
            <a:r>
              <a:rPr lang="en-US" altLang="zh-TW" sz="2400">
                <a:solidFill>
                  <a:srgbClr val="009900"/>
                </a:solidFill>
                <a:ea typeface="標楷體" pitchFamily="65" charset="-120"/>
              </a:rPr>
              <a:t>p1 = &amp;i;	 	/*</a:t>
            </a:r>
            <a:r>
              <a:rPr lang="zh-TW" altLang="en-US" sz="2400">
                <a:solidFill>
                  <a:srgbClr val="009900"/>
                </a:solidFill>
                <a:ea typeface="標楷體" pitchFamily="65" charset="-120"/>
              </a:rPr>
              <a:t>指標</a:t>
            </a:r>
            <a:r>
              <a:rPr lang="en-US" altLang="zh-TW" sz="2400">
                <a:solidFill>
                  <a:srgbClr val="009900"/>
                </a:solidFill>
                <a:ea typeface="標楷體" pitchFamily="65" charset="-120"/>
              </a:rPr>
              <a:t>p1</a:t>
            </a:r>
            <a:r>
              <a:rPr lang="zh-TW" altLang="en-US" sz="2400">
                <a:solidFill>
                  <a:srgbClr val="009900"/>
                </a:solidFill>
                <a:ea typeface="標楷體" pitchFamily="65" charset="-120"/>
              </a:rPr>
              <a:t>指向</a:t>
            </a:r>
            <a:r>
              <a:rPr lang="en-US" altLang="zh-TW" sz="2400">
                <a:solidFill>
                  <a:srgbClr val="009900"/>
                </a:solidFill>
                <a:ea typeface="標楷體" pitchFamily="65" charset="-120"/>
              </a:rPr>
              <a:t>i</a:t>
            </a:r>
            <a:r>
              <a:rPr lang="zh-TW" altLang="en-US" sz="2400">
                <a:solidFill>
                  <a:srgbClr val="009900"/>
                </a:solidFill>
                <a:ea typeface="標楷體" pitchFamily="65" charset="-120"/>
              </a:rPr>
              <a:t>的位址*</a:t>
            </a:r>
            <a:r>
              <a:rPr lang="en-US" altLang="zh-TW" sz="2400">
                <a:solidFill>
                  <a:srgbClr val="009900"/>
                </a:solidFill>
                <a:ea typeface="標楷體" pitchFamily="65" charset="-120"/>
              </a:rPr>
              <a:t>/</a:t>
            </a:r>
            <a:endParaRPr lang="en-US" altLang="zh-TW" sz="2400">
              <a:solidFill>
                <a:srgbClr val="009900"/>
              </a:solidFill>
              <a:ea typeface="細明體" pitchFamily="49" charset="-120"/>
            </a:endParaRPr>
          </a:p>
          <a:p>
            <a:pPr algn="just">
              <a:lnSpc>
                <a:spcPct val="90000"/>
              </a:lnSpc>
              <a:spcBef>
                <a:spcPct val="20000"/>
              </a:spcBef>
            </a:pPr>
            <a:r>
              <a:rPr lang="en-US" altLang="zh-TW" sz="2400">
                <a:ea typeface="標楷體" pitchFamily="65" charset="-120"/>
              </a:rPr>
              <a:t>8       </a:t>
            </a:r>
            <a:r>
              <a:rPr lang="en-US" altLang="zh-TW" sz="2400">
                <a:solidFill>
                  <a:srgbClr val="0000FF"/>
                </a:solidFill>
                <a:ea typeface="標楷體" pitchFamily="65" charset="-120"/>
              </a:rPr>
              <a:t>p2 = &amp;p1;	/*</a:t>
            </a:r>
            <a:r>
              <a:rPr lang="zh-TW" altLang="en-US" sz="2400">
                <a:solidFill>
                  <a:srgbClr val="0000FF"/>
                </a:solidFill>
                <a:ea typeface="標楷體" pitchFamily="65" charset="-120"/>
              </a:rPr>
              <a:t>雙指標</a:t>
            </a:r>
            <a:r>
              <a:rPr lang="en-US" altLang="zh-TW" sz="2400">
                <a:solidFill>
                  <a:srgbClr val="0000FF"/>
                </a:solidFill>
                <a:ea typeface="標楷體" pitchFamily="65" charset="-120"/>
              </a:rPr>
              <a:t>p2</a:t>
            </a:r>
            <a:r>
              <a:rPr lang="zh-TW" altLang="en-US" sz="2400">
                <a:solidFill>
                  <a:srgbClr val="0000FF"/>
                </a:solidFill>
                <a:ea typeface="標楷體" pitchFamily="65" charset="-120"/>
              </a:rPr>
              <a:t>指向指標</a:t>
            </a:r>
            <a:r>
              <a:rPr lang="en-US" altLang="zh-TW" sz="2400">
                <a:solidFill>
                  <a:srgbClr val="0000FF"/>
                </a:solidFill>
                <a:ea typeface="標楷體" pitchFamily="65" charset="-120"/>
              </a:rPr>
              <a:t>p1</a:t>
            </a:r>
            <a:r>
              <a:rPr lang="zh-TW" altLang="en-US" sz="2400">
                <a:solidFill>
                  <a:srgbClr val="0000FF"/>
                </a:solidFill>
                <a:ea typeface="標楷體" pitchFamily="65" charset="-120"/>
              </a:rPr>
              <a:t>的位址 *</a:t>
            </a:r>
            <a:r>
              <a:rPr lang="en-US" altLang="zh-TW" sz="2400">
                <a:solidFill>
                  <a:srgbClr val="0000FF"/>
                </a:solidFill>
                <a:ea typeface="標楷體" pitchFamily="65" charset="-120"/>
              </a:rPr>
              <a:t>/</a:t>
            </a:r>
            <a:endParaRPr lang="en-US" altLang="zh-TW" sz="2400">
              <a:solidFill>
                <a:srgbClr val="0000FF"/>
              </a:solidFill>
              <a:ea typeface="細明體" pitchFamily="49" charset="-120"/>
            </a:endParaRPr>
          </a:p>
          <a:p>
            <a:pPr algn="just">
              <a:lnSpc>
                <a:spcPct val="90000"/>
              </a:lnSpc>
              <a:spcBef>
                <a:spcPct val="20000"/>
              </a:spcBef>
            </a:pPr>
            <a:r>
              <a:rPr lang="en-US" altLang="zh-TW" sz="2400">
                <a:ea typeface="標楷體" pitchFamily="65" charset="-120"/>
              </a:rPr>
              <a:t>9       printf("i = %i &amp;i = %i\n", i, &amp;i);</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10     printf("*p1 = %i p1 = %i\n", *p1, p1);</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11     printf("**p2 = %i *p2 = %i\n", **p2, *p2);</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12     printf("p2 = %p &amp;p1 = %p\n", p2, &amp;p1);</a:t>
            </a:r>
            <a:endParaRPr lang="en-US" altLang="zh-TW" sz="2400">
              <a:ea typeface="細明體" pitchFamily="49" charset="-120"/>
            </a:endParaRPr>
          </a:p>
          <a:p>
            <a:pPr algn="just">
              <a:lnSpc>
                <a:spcPct val="90000"/>
              </a:lnSpc>
              <a:spcBef>
                <a:spcPct val="20000"/>
              </a:spcBef>
            </a:pPr>
            <a:r>
              <a:rPr lang="en-US" altLang="zh-TW" sz="2400">
                <a:ea typeface="標楷體" pitchFamily="65" charset="-120"/>
              </a:rPr>
              <a:t>13  } </a:t>
            </a:r>
            <a:endParaRPr lang="en-US" altLang="zh-TW" sz="240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投影片編號版面配置區 5"/>
          <p:cNvSpPr>
            <a:spLocks noGrp="1"/>
          </p:cNvSpPr>
          <p:nvPr>
            <p:ph type="sldNum" sz="quarter" idx="12"/>
          </p:nvPr>
        </p:nvSpPr>
        <p:spPr/>
        <p:txBody>
          <a:bodyPr/>
          <a:lstStyle/>
          <a:p>
            <a:fld id="{04AC0C03-E1AA-4A6F-96F9-3720F7B13675}" type="slidenum">
              <a:rPr lang="en-US" altLang="zh-TW"/>
              <a:pPr/>
              <a:t>218</a:t>
            </a:fld>
            <a:endParaRPr lang="en-US" altLang="zh-TW"/>
          </a:p>
        </p:txBody>
      </p:sp>
      <p:sp>
        <p:nvSpPr>
          <p:cNvPr id="306178" name="Rectangle 2"/>
          <p:cNvSpPr>
            <a:spLocks noGrp="1" noChangeArrowheads="1"/>
          </p:cNvSpPr>
          <p:nvPr>
            <p:ph type="title"/>
          </p:nvPr>
        </p:nvSpPr>
        <p:spPr/>
        <p:txBody>
          <a:bodyPr/>
          <a:lstStyle/>
          <a:p>
            <a:r>
              <a:rPr lang="en-US" altLang="zh-TW" sz="3600"/>
              <a:t>10-3 </a:t>
            </a:r>
            <a:r>
              <a:rPr lang="zh-TW" altLang="en-US" sz="3600"/>
              <a:t>指標與陣列</a:t>
            </a:r>
            <a:r>
              <a:rPr lang="zh-TW" altLang="en-US"/>
              <a:t> </a:t>
            </a:r>
          </a:p>
        </p:txBody>
      </p:sp>
      <p:sp>
        <p:nvSpPr>
          <p:cNvPr id="306179" name="Rectangle 3"/>
          <p:cNvSpPr>
            <a:spLocks noGrp="1" noChangeArrowheads="1"/>
          </p:cNvSpPr>
          <p:nvPr>
            <p:ph type="body" idx="1"/>
          </p:nvPr>
        </p:nvSpPr>
        <p:spPr>
          <a:xfrm>
            <a:off x="685800" y="1524000"/>
            <a:ext cx="7772400" cy="1219200"/>
          </a:xfrm>
        </p:spPr>
        <p:txBody>
          <a:bodyPr/>
          <a:lstStyle/>
          <a:p>
            <a:r>
              <a:rPr lang="zh-TW" altLang="en-US" sz="2400" b="1"/>
              <a:t>一維陣列與指標的關係</a:t>
            </a:r>
          </a:p>
          <a:p>
            <a:pPr lvl="1"/>
            <a:r>
              <a:rPr lang="zh-TW" altLang="en-US" sz="2000"/>
              <a:t>當一個指標指向陣列的開頭時，也就是指標指向陣列的起始位址，表示式如下：</a:t>
            </a:r>
          </a:p>
        </p:txBody>
      </p:sp>
      <p:sp>
        <p:nvSpPr>
          <p:cNvPr id="306180" name="Rectangle 4"/>
          <p:cNvSpPr>
            <a:spLocks noChangeArrowheads="1"/>
          </p:cNvSpPr>
          <p:nvPr/>
        </p:nvSpPr>
        <p:spPr bwMode="auto">
          <a:xfrm>
            <a:off x="914400" y="3429000"/>
            <a:ext cx="7391400" cy="28194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endParaRPr lang="en-US" sz="2300"/>
          </a:p>
        </p:txBody>
      </p:sp>
      <p:sp>
        <p:nvSpPr>
          <p:cNvPr id="306181" name="Rectangle 5"/>
          <p:cNvSpPr>
            <a:spLocks noChangeArrowheads="1"/>
          </p:cNvSpPr>
          <p:nvPr/>
        </p:nvSpPr>
        <p:spPr bwMode="auto">
          <a:xfrm>
            <a:off x="914400" y="2743200"/>
            <a:ext cx="7391400" cy="609600"/>
          </a:xfrm>
          <a:prstGeom prst="rect">
            <a:avLst/>
          </a:prstGeom>
          <a:solidFill>
            <a:srgbClr val="FFFF99"/>
          </a:solidFill>
          <a:ln w="9525">
            <a:solidFill>
              <a:schemeClr val="tx1"/>
            </a:solidFill>
            <a:miter lim="800000"/>
            <a:headEnd/>
            <a:tailEnd/>
          </a:ln>
          <a:effectLst/>
        </p:spPr>
        <p:txBody>
          <a:bodyPr wrap="none" anchor="ctr"/>
          <a:lstStyle/>
          <a:p>
            <a:r>
              <a:rPr lang="en-US" altLang="zh-TW" sz="2000">
                <a:ea typeface="標楷體" pitchFamily="65" charset="-120"/>
              </a:rPr>
              <a:t>char array[10]; </a:t>
            </a:r>
          </a:p>
          <a:p>
            <a:r>
              <a:rPr lang="en-US" altLang="zh-TW" sz="2000">
                <a:ea typeface="標楷體" pitchFamily="65" charset="-120"/>
              </a:rPr>
              <a:t>ptr = &amp;array[0];</a:t>
            </a:r>
            <a:r>
              <a:rPr lang="en-US" altLang="zh-TW" sz="2000"/>
              <a:t> </a:t>
            </a:r>
          </a:p>
        </p:txBody>
      </p:sp>
      <p:graphicFrame>
        <p:nvGraphicFramePr>
          <p:cNvPr id="306182" name="Group 6"/>
          <p:cNvGraphicFramePr>
            <a:graphicFrameLocks noGrp="1"/>
          </p:cNvGraphicFramePr>
          <p:nvPr/>
        </p:nvGraphicFramePr>
        <p:xfrm>
          <a:off x="1066800" y="3352800"/>
          <a:ext cx="2743200" cy="2776538"/>
        </p:xfrm>
        <a:graphic>
          <a:graphicData uri="http://schemas.openxmlformats.org/drawingml/2006/table">
            <a:tbl>
              <a:tblPr/>
              <a:tblGrid>
                <a:gridCol w="914400"/>
                <a:gridCol w="914400"/>
                <a:gridCol w="914400"/>
              </a:tblGrid>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array</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位址</a:t>
                      </a:r>
                    </a:p>
                  </a:txBody>
                  <a:tcPr horzOverflow="overflow">
                    <a:lnL>
                      <a:noFill/>
                    </a:lnL>
                    <a:lnR cap="flat">
                      <a:noFill/>
                    </a:lnR>
                    <a:lnT cap="flat">
                      <a:noFill/>
                    </a:lnT>
                    <a:lnB>
                      <a:noFill/>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a[0]</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rgbClr val="0000FF"/>
                          </a:solidFill>
                          <a:effectLst/>
                          <a:latin typeface="Times New Roman" pitchFamily="18" charset="0"/>
                          <a:ea typeface="標楷體" pitchFamily="65" charset="-120"/>
                        </a:rPr>
                        <a:t>100</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a[1]</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101</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795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a[8]</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107</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a[9]</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108</a:t>
                      </a: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
        <p:nvSpPr>
          <p:cNvPr id="306226" name="Rectangle 50"/>
          <p:cNvSpPr>
            <a:spLocks noChangeArrowheads="1"/>
          </p:cNvSpPr>
          <p:nvPr/>
        </p:nvSpPr>
        <p:spPr bwMode="auto">
          <a:xfrm>
            <a:off x="3886200" y="3276600"/>
            <a:ext cx="4267200" cy="914400"/>
          </a:xfrm>
          <a:prstGeom prst="rect">
            <a:avLst/>
          </a:prstGeom>
          <a:noFill/>
          <a:ln w="9525">
            <a:noFill/>
            <a:miter lim="800000"/>
            <a:headEnd/>
            <a:tailEnd/>
          </a:ln>
          <a:effectLst/>
        </p:spPr>
        <p:txBody>
          <a:bodyPr wrap="none" anchor="ctr"/>
          <a:lstStyle/>
          <a:p>
            <a:r>
              <a:rPr lang="en-US" altLang="zh-TW" sz="2000">
                <a:solidFill>
                  <a:srgbClr val="0000FF"/>
                </a:solidFill>
                <a:ea typeface="標楷體" pitchFamily="65" charset="-120"/>
              </a:rPr>
              <a:t>ptr</a:t>
            </a:r>
            <a:r>
              <a:rPr lang="en-US" altLang="zh-TW" sz="2000">
                <a:ea typeface="標楷體" pitchFamily="65" charset="-120"/>
              </a:rPr>
              <a:t>                 /* ptr</a:t>
            </a:r>
            <a:r>
              <a:rPr lang="zh-TW" altLang="en-US" sz="2000">
                <a:ea typeface="標楷體" pitchFamily="65" charset="-120"/>
              </a:rPr>
              <a:t>指向陣列開頭位址*</a:t>
            </a:r>
            <a:r>
              <a:rPr lang="en-US" altLang="zh-TW" sz="2000">
                <a:ea typeface="標楷體" pitchFamily="65" charset="-120"/>
              </a:rPr>
              <a:t>/</a:t>
            </a:r>
          </a:p>
        </p:txBody>
      </p:sp>
      <p:sp>
        <p:nvSpPr>
          <p:cNvPr id="306227" name="Rectangle 51"/>
          <p:cNvSpPr>
            <a:spLocks noChangeArrowheads="1"/>
          </p:cNvSpPr>
          <p:nvPr/>
        </p:nvSpPr>
        <p:spPr bwMode="auto">
          <a:xfrm>
            <a:off x="4343400" y="3505200"/>
            <a:ext cx="685800" cy="457200"/>
          </a:xfrm>
          <a:prstGeom prst="rect">
            <a:avLst/>
          </a:prstGeom>
          <a:solidFill>
            <a:srgbClr val="FFFFFF"/>
          </a:solidFill>
          <a:ln w="9525">
            <a:solidFill>
              <a:schemeClr val="tx1"/>
            </a:solidFill>
            <a:miter lim="800000"/>
            <a:headEnd/>
            <a:tailEnd/>
          </a:ln>
          <a:effectLst/>
        </p:spPr>
        <p:txBody>
          <a:bodyPr wrap="none" anchor="ctr"/>
          <a:lstStyle/>
          <a:p>
            <a:pPr algn="ctr"/>
            <a:r>
              <a:rPr lang="en-US" altLang="zh-TW" sz="2000">
                <a:solidFill>
                  <a:srgbClr val="0000FF"/>
                </a:solidFill>
              </a:rPr>
              <a:t>100</a:t>
            </a:r>
          </a:p>
        </p:txBody>
      </p:sp>
      <p:sp>
        <p:nvSpPr>
          <p:cNvPr id="306228" name="Line 52"/>
          <p:cNvSpPr>
            <a:spLocks noChangeShapeType="1"/>
          </p:cNvSpPr>
          <p:nvPr/>
        </p:nvSpPr>
        <p:spPr bwMode="auto">
          <a:xfrm flipH="1">
            <a:off x="2895600" y="3810000"/>
            <a:ext cx="990600" cy="0"/>
          </a:xfrm>
          <a:prstGeom prst="line">
            <a:avLst/>
          </a:prstGeom>
          <a:noFill/>
          <a:ln w="9525">
            <a:solidFill>
              <a:schemeClr val="tx1"/>
            </a:solidFill>
            <a:round/>
            <a:headEnd/>
            <a:tailEnd type="triangle" w="med" len="med"/>
          </a:ln>
          <a:effectLst/>
        </p:spPr>
        <p:txBody>
          <a:bodyPr wrap="none"/>
          <a:lstStyle/>
          <a:p>
            <a:endParaRPr lang="zh-TW" altLang="en-US"/>
          </a:p>
        </p:txBody>
      </p:sp>
      <p:sp>
        <p:nvSpPr>
          <p:cNvPr id="306229" name="AutoShape 53"/>
          <p:cNvSpPr>
            <a:spLocks/>
          </p:cNvSpPr>
          <p:nvPr/>
        </p:nvSpPr>
        <p:spPr bwMode="auto">
          <a:xfrm>
            <a:off x="3657600" y="3886200"/>
            <a:ext cx="381000" cy="2133600"/>
          </a:xfrm>
          <a:prstGeom prst="rightBrace">
            <a:avLst>
              <a:gd name="adj1" fmla="val 46667"/>
              <a:gd name="adj2" fmla="val 50000"/>
            </a:avLst>
          </a:prstGeom>
          <a:noFill/>
          <a:ln w="9525">
            <a:solidFill>
              <a:schemeClr val="tx1"/>
            </a:solidFill>
            <a:round/>
            <a:headEnd/>
            <a:tailEnd/>
          </a:ln>
          <a:effectLst/>
        </p:spPr>
        <p:txBody>
          <a:bodyPr wrap="none" anchor="ctr"/>
          <a:lstStyle/>
          <a:p>
            <a:endParaRPr lang="zh-TW" altLang="en-US"/>
          </a:p>
        </p:txBody>
      </p:sp>
      <p:sp>
        <p:nvSpPr>
          <p:cNvPr id="306230" name="Rectangle 54"/>
          <p:cNvSpPr>
            <a:spLocks noChangeArrowheads="1"/>
          </p:cNvSpPr>
          <p:nvPr/>
        </p:nvSpPr>
        <p:spPr bwMode="auto">
          <a:xfrm>
            <a:off x="4114800" y="4648200"/>
            <a:ext cx="3048000" cy="685800"/>
          </a:xfrm>
          <a:prstGeom prst="rect">
            <a:avLst/>
          </a:prstGeom>
          <a:solidFill>
            <a:srgbClr val="FFFFFF"/>
          </a:solidFill>
          <a:ln w="9525">
            <a:noFill/>
            <a:miter lim="800000"/>
            <a:headEnd/>
            <a:tailEnd/>
          </a:ln>
          <a:effectLst/>
        </p:spPr>
        <p:txBody>
          <a:bodyPr wrap="none" anchor="ctr"/>
          <a:lstStyle/>
          <a:p>
            <a:r>
              <a:rPr lang="zh-TW" altLang="en-US" sz="2000">
                <a:ea typeface="標楷體" pitchFamily="65" charset="-120"/>
              </a:rPr>
              <a:t>一個</a:t>
            </a:r>
            <a:r>
              <a:rPr lang="en-US" altLang="zh-TW" sz="2000">
                <a:ea typeface="標楷體" pitchFamily="65" charset="-120"/>
              </a:rPr>
              <a:t>char</a:t>
            </a:r>
            <a:r>
              <a:rPr lang="zh-TW" altLang="en-US" sz="2000">
                <a:ea typeface="標楷體" pitchFamily="65" charset="-120"/>
              </a:rPr>
              <a:t>，佔一個</a:t>
            </a:r>
            <a:r>
              <a:rPr lang="en-US" altLang="zh-TW" sz="2000">
                <a:ea typeface="標楷體" pitchFamily="65" charset="-120"/>
              </a:rPr>
              <a:t>byte </a:t>
            </a:r>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43555A23-4F7B-4711-80C2-46062FF18CF3}" type="slidenum">
              <a:rPr lang="en-US" altLang="zh-TW"/>
              <a:pPr/>
              <a:t>219</a:t>
            </a:fld>
            <a:endParaRPr lang="en-US" altLang="zh-TW"/>
          </a:p>
        </p:txBody>
      </p:sp>
      <p:sp>
        <p:nvSpPr>
          <p:cNvPr id="307202" name="Rectangle 2"/>
          <p:cNvSpPr>
            <a:spLocks noGrp="1" noChangeArrowheads="1"/>
          </p:cNvSpPr>
          <p:nvPr>
            <p:ph type="title"/>
          </p:nvPr>
        </p:nvSpPr>
        <p:spPr>
          <a:xfrm>
            <a:off x="762000" y="304800"/>
            <a:ext cx="7620000" cy="990600"/>
          </a:xfrm>
        </p:spPr>
        <p:txBody>
          <a:bodyPr/>
          <a:lstStyle/>
          <a:p>
            <a:r>
              <a:rPr lang="en-US" altLang="zh-TW" sz="3600"/>
              <a:t>Ch10_4</a:t>
            </a:r>
            <a:endParaRPr lang="en-US" altLang="zh-TW"/>
          </a:p>
        </p:txBody>
      </p:sp>
      <p:sp>
        <p:nvSpPr>
          <p:cNvPr id="307205" name="Rectangle 5"/>
          <p:cNvSpPr>
            <a:spLocks noChangeArrowheads="1"/>
          </p:cNvSpPr>
          <p:nvPr/>
        </p:nvSpPr>
        <p:spPr bwMode="auto">
          <a:xfrm>
            <a:off x="6477000" y="838200"/>
            <a:ext cx="2209800" cy="18288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en-US" altLang="zh-TW" sz="2000">
                <a:ea typeface="標楷體" pitchFamily="65" charset="-120"/>
              </a:rPr>
              <a:t>*(array + 0) = A</a:t>
            </a:r>
            <a:endParaRPr lang="en-US" altLang="zh-TW" sz="2000"/>
          </a:p>
          <a:p>
            <a:pPr>
              <a:spcBef>
                <a:spcPct val="20000"/>
              </a:spcBef>
            </a:pPr>
            <a:r>
              <a:rPr lang="en-US" altLang="zh-TW" sz="2000">
                <a:ea typeface="標楷體" pitchFamily="65" charset="-120"/>
              </a:rPr>
              <a:t>*(array + 1) = B</a:t>
            </a:r>
            <a:endParaRPr lang="en-US" altLang="zh-TW" sz="2000"/>
          </a:p>
          <a:p>
            <a:pPr>
              <a:spcBef>
                <a:spcPct val="20000"/>
              </a:spcBef>
            </a:pPr>
            <a:r>
              <a:rPr lang="en-US" altLang="zh-TW" sz="2000">
                <a:ea typeface="標楷體" pitchFamily="65" charset="-120"/>
              </a:rPr>
              <a:t>*(array + 2) = C</a:t>
            </a:r>
            <a:endParaRPr lang="en-US" altLang="zh-TW" sz="2000"/>
          </a:p>
          <a:p>
            <a:pPr>
              <a:spcBef>
                <a:spcPct val="20000"/>
              </a:spcBef>
            </a:pPr>
            <a:r>
              <a:rPr lang="en-US" altLang="zh-TW" sz="2000">
                <a:ea typeface="標楷體" pitchFamily="65" charset="-120"/>
              </a:rPr>
              <a:t>*(array + 3) = D</a:t>
            </a:r>
            <a:endParaRPr lang="en-US" altLang="zh-TW" sz="2000"/>
          </a:p>
          <a:p>
            <a:pPr>
              <a:spcBef>
                <a:spcPct val="20000"/>
              </a:spcBef>
            </a:pPr>
            <a:r>
              <a:rPr lang="en-US" altLang="zh-TW" sz="2000">
                <a:ea typeface="標楷體" pitchFamily="65" charset="-120"/>
              </a:rPr>
              <a:t>*(array + 4) = E</a:t>
            </a:r>
            <a:r>
              <a:rPr lang="en-US" altLang="zh-TW" sz="2300">
                <a:ea typeface="細明體" pitchFamily="49" charset="-120"/>
              </a:rPr>
              <a:t> </a:t>
            </a:r>
          </a:p>
        </p:txBody>
      </p:sp>
      <p:sp>
        <p:nvSpPr>
          <p:cNvPr id="307206" name="Text Box 6"/>
          <p:cNvSpPr txBox="1">
            <a:spLocks noChangeArrowheads="1"/>
          </p:cNvSpPr>
          <p:nvPr/>
        </p:nvSpPr>
        <p:spPr bwMode="auto">
          <a:xfrm>
            <a:off x="762000" y="1295400"/>
            <a:ext cx="7696200" cy="4805363"/>
          </a:xfrm>
          <a:prstGeom prst="rect">
            <a:avLst/>
          </a:prstGeom>
          <a:noFill/>
          <a:ln w="9525">
            <a:noFill/>
            <a:miter lim="800000"/>
            <a:headEnd/>
            <a:tailEnd/>
          </a:ln>
          <a:effectLst/>
        </p:spPr>
        <p:txBody>
          <a:bodyPr>
            <a:spAutoFit/>
          </a:bodyPr>
          <a:lstStyle/>
          <a:p>
            <a:pPr>
              <a:spcBef>
                <a:spcPct val="20000"/>
              </a:spcBef>
            </a:pPr>
            <a:r>
              <a:rPr lang="en-US" altLang="zh-TW" sz="2800" b="1" dirty="0">
                <a:latin typeface="Arial" pitchFamily="34" charset="0"/>
                <a:ea typeface="標楷體" pitchFamily="65" charset="-120"/>
                <a:cs typeface="Arial" pitchFamily="34" charset="0"/>
              </a:rPr>
              <a:t>Ch10_4  </a:t>
            </a:r>
            <a:r>
              <a:rPr lang="zh-TW" altLang="en-US" sz="2800" b="1" dirty="0">
                <a:latin typeface="Arial" pitchFamily="34" charset="0"/>
                <a:ea typeface="標楷體" pitchFamily="65" charset="-120"/>
                <a:cs typeface="Arial" pitchFamily="34" charset="0"/>
              </a:rPr>
              <a:t>指標與一維陣列之應用</a:t>
            </a:r>
            <a:r>
              <a:rPr lang="en-US" altLang="zh-TW" sz="2800" b="1" dirty="0">
                <a:latin typeface="Arial" pitchFamily="34" charset="0"/>
                <a:ea typeface="標楷體" pitchFamily="65" charset="-120"/>
                <a:cs typeface="Arial" pitchFamily="34" charset="0"/>
              </a:rPr>
              <a:t>(1)</a:t>
            </a:r>
            <a:endParaRPr lang="en-US" altLang="zh-TW" sz="2600" b="1" dirty="0">
              <a:latin typeface="Arial" pitchFamily="34" charset="0"/>
              <a:ea typeface="標楷體" pitchFamily="65" charset="-120"/>
              <a:cs typeface="Arial" pitchFamily="34" charset="0"/>
            </a:endParaRPr>
          </a:p>
          <a:p>
            <a:pPr>
              <a:spcBef>
                <a:spcPct val="20000"/>
              </a:spcBef>
            </a:pPr>
            <a:r>
              <a:rPr lang="en-US" altLang="zh-TW" sz="2600" dirty="0">
                <a:latin typeface="Arial" pitchFamily="34" charset="0"/>
                <a:ea typeface="標楷體" pitchFamily="65" charset="-120"/>
                <a:cs typeface="Arial" pitchFamily="34" charset="0"/>
              </a:rPr>
              <a:t>1   </a:t>
            </a:r>
            <a:r>
              <a:rPr lang="en-US" altLang="zh-TW" sz="2600" dirty="0">
                <a:latin typeface="Arial" pitchFamily="34" charset="0"/>
                <a:cs typeface="Arial" pitchFamily="34" charset="0"/>
              </a:rPr>
              <a:t>#include&lt;</a:t>
            </a:r>
            <a:r>
              <a:rPr lang="en-US" altLang="zh-TW" sz="2600" dirty="0" err="1">
                <a:latin typeface="Arial" pitchFamily="34" charset="0"/>
                <a:cs typeface="Arial" pitchFamily="34" charset="0"/>
              </a:rPr>
              <a:t>stdio.h</a:t>
            </a:r>
            <a:r>
              <a:rPr lang="en-US" altLang="zh-TW" sz="2600" dirty="0">
                <a:latin typeface="Arial" pitchFamily="34" charset="0"/>
                <a:cs typeface="Arial" pitchFamily="34" charset="0"/>
              </a:rPr>
              <a:t>&gt; </a:t>
            </a:r>
          </a:p>
          <a:p>
            <a:pPr>
              <a:spcBef>
                <a:spcPct val="20000"/>
              </a:spcBef>
            </a:pPr>
            <a:r>
              <a:rPr lang="en-US" altLang="zh-TW" sz="2600" dirty="0">
                <a:latin typeface="Arial" pitchFamily="34" charset="0"/>
                <a:cs typeface="Arial" pitchFamily="34" charset="0"/>
              </a:rPr>
              <a:t>2   main(){</a:t>
            </a:r>
          </a:p>
          <a:p>
            <a:pPr>
              <a:spcBef>
                <a:spcPct val="20000"/>
              </a:spcBef>
            </a:pPr>
            <a:r>
              <a:rPr lang="en-US" altLang="zh-TW" sz="2600" dirty="0">
                <a:latin typeface="Arial" pitchFamily="34" charset="0"/>
                <a:cs typeface="Arial" pitchFamily="34" charset="0"/>
              </a:rPr>
              <a:t>4      </a:t>
            </a:r>
            <a:r>
              <a:rPr lang="en-US" altLang="zh-TW" sz="2600" dirty="0" err="1">
                <a:latin typeface="Arial" pitchFamily="34" charset="0"/>
                <a:cs typeface="Arial" pitchFamily="34" charset="0"/>
              </a:rPr>
              <a:t>int</a:t>
            </a:r>
            <a:r>
              <a:rPr lang="en-US" altLang="zh-TW" sz="2600" dirty="0">
                <a:latin typeface="Arial" pitchFamily="34" charset="0"/>
                <a:cs typeface="Arial" pitchFamily="34" charset="0"/>
              </a:rPr>
              <a:t> </a:t>
            </a:r>
            <a:r>
              <a:rPr lang="en-US" altLang="zh-TW" sz="2600" dirty="0" err="1">
                <a:latin typeface="Arial" pitchFamily="34" charset="0"/>
                <a:cs typeface="Arial" pitchFamily="34" charset="0"/>
              </a:rPr>
              <a:t>i</a:t>
            </a:r>
            <a:r>
              <a:rPr lang="en-US" altLang="zh-TW" sz="2600" dirty="0">
                <a:latin typeface="Arial" pitchFamily="34" charset="0"/>
                <a:cs typeface="Arial" pitchFamily="34" charset="0"/>
              </a:rPr>
              <a:t>; </a:t>
            </a:r>
          </a:p>
          <a:p>
            <a:pPr>
              <a:spcBef>
                <a:spcPct val="20000"/>
              </a:spcBef>
            </a:pPr>
            <a:r>
              <a:rPr lang="en-US" altLang="zh-TW" sz="2600" dirty="0">
                <a:latin typeface="Arial" pitchFamily="34" charset="0"/>
                <a:cs typeface="Arial" pitchFamily="34" charset="0"/>
              </a:rPr>
              <a:t>5      char array[5] = {'A', 'B', 'C', 'D', 'E'};</a:t>
            </a:r>
          </a:p>
          <a:p>
            <a:pPr>
              <a:spcBef>
                <a:spcPct val="20000"/>
              </a:spcBef>
            </a:pPr>
            <a:r>
              <a:rPr lang="en-US" altLang="zh-TW" sz="2600" dirty="0">
                <a:latin typeface="Arial" pitchFamily="34" charset="0"/>
                <a:cs typeface="Arial" pitchFamily="34" charset="0"/>
              </a:rPr>
              <a:t>6  </a:t>
            </a:r>
          </a:p>
          <a:p>
            <a:pPr>
              <a:spcBef>
                <a:spcPct val="20000"/>
              </a:spcBef>
            </a:pPr>
            <a:r>
              <a:rPr lang="en-US" altLang="zh-TW" sz="2600" dirty="0">
                <a:latin typeface="Arial" pitchFamily="34" charset="0"/>
                <a:cs typeface="Arial" pitchFamily="34" charset="0"/>
              </a:rPr>
              <a:t>7      for(</a:t>
            </a:r>
            <a:r>
              <a:rPr lang="en-US" altLang="zh-TW" sz="2600" dirty="0" err="1">
                <a:latin typeface="Arial" pitchFamily="34" charset="0"/>
                <a:cs typeface="Arial" pitchFamily="34" charset="0"/>
              </a:rPr>
              <a:t>i</a:t>
            </a:r>
            <a:r>
              <a:rPr lang="en-US" altLang="zh-TW" sz="2600" dirty="0">
                <a:latin typeface="Arial" pitchFamily="34" charset="0"/>
                <a:cs typeface="Arial" pitchFamily="34" charset="0"/>
              </a:rPr>
              <a:t> = 0; </a:t>
            </a:r>
            <a:r>
              <a:rPr lang="en-US" altLang="zh-TW" sz="2600" dirty="0" err="1">
                <a:latin typeface="Arial" pitchFamily="34" charset="0"/>
                <a:cs typeface="Arial" pitchFamily="34" charset="0"/>
              </a:rPr>
              <a:t>i</a:t>
            </a:r>
            <a:r>
              <a:rPr lang="en-US" altLang="zh-TW" sz="2600" dirty="0">
                <a:latin typeface="Arial" pitchFamily="34" charset="0"/>
                <a:cs typeface="Arial" pitchFamily="34" charset="0"/>
              </a:rPr>
              <a:t> &lt; 5; </a:t>
            </a:r>
            <a:r>
              <a:rPr lang="en-US" altLang="zh-TW" sz="2600" dirty="0" err="1">
                <a:latin typeface="Arial" pitchFamily="34" charset="0"/>
                <a:cs typeface="Arial" pitchFamily="34" charset="0"/>
              </a:rPr>
              <a:t>i</a:t>
            </a:r>
            <a:r>
              <a:rPr lang="en-US" altLang="zh-TW" sz="2600" dirty="0">
                <a:latin typeface="Arial" pitchFamily="34" charset="0"/>
                <a:cs typeface="Arial" pitchFamily="34" charset="0"/>
              </a:rPr>
              <a:t>++) {</a:t>
            </a:r>
          </a:p>
          <a:p>
            <a:pPr>
              <a:spcBef>
                <a:spcPct val="20000"/>
              </a:spcBef>
            </a:pPr>
            <a:r>
              <a:rPr lang="en-US" altLang="zh-TW" sz="2600" dirty="0">
                <a:latin typeface="Arial" pitchFamily="34" charset="0"/>
                <a:cs typeface="Arial" pitchFamily="34" charset="0"/>
              </a:rPr>
              <a:t>9          </a:t>
            </a:r>
            <a:r>
              <a:rPr lang="en-US" altLang="zh-TW" sz="2600" dirty="0" err="1">
                <a:latin typeface="Arial" pitchFamily="34" charset="0"/>
                <a:cs typeface="Arial" pitchFamily="34" charset="0"/>
              </a:rPr>
              <a:t>printf</a:t>
            </a:r>
            <a:r>
              <a:rPr lang="en-US" altLang="zh-TW" sz="2600" dirty="0">
                <a:latin typeface="Arial" pitchFamily="34" charset="0"/>
                <a:cs typeface="Arial" pitchFamily="34" charset="0"/>
              </a:rPr>
              <a:t>("*(array + %</a:t>
            </a:r>
            <a:r>
              <a:rPr lang="en-US" altLang="zh-TW" sz="2600" dirty="0" err="1">
                <a:latin typeface="Arial" pitchFamily="34" charset="0"/>
                <a:cs typeface="Arial" pitchFamily="34" charset="0"/>
              </a:rPr>
              <a:t>i</a:t>
            </a:r>
            <a:r>
              <a:rPr lang="en-US" altLang="zh-TW" sz="2600" dirty="0">
                <a:latin typeface="Arial" pitchFamily="34" charset="0"/>
                <a:cs typeface="Arial" pitchFamily="34" charset="0"/>
              </a:rPr>
              <a:t>) = %c\n", </a:t>
            </a:r>
            <a:r>
              <a:rPr lang="en-US" altLang="zh-TW" sz="2600" dirty="0" err="1">
                <a:latin typeface="Arial" pitchFamily="34" charset="0"/>
                <a:cs typeface="Arial" pitchFamily="34" charset="0"/>
              </a:rPr>
              <a:t>i</a:t>
            </a:r>
            <a:r>
              <a:rPr lang="en-US" altLang="zh-TW" sz="2600" dirty="0">
                <a:latin typeface="Arial" pitchFamily="34" charset="0"/>
                <a:cs typeface="Arial" pitchFamily="34" charset="0"/>
              </a:rPr>
              <a:t>, *(array + </a:t>
            </a:r>
            <a:r>
              <a:rPr lang="en-US" altLang="zh-TW" sz="2600" dirty="0" err="1">
                <a:latin typeface="Arial" pitchFamily="34" charset="0"/>
                <a:cs typeface="Arial" pitchFamily="34" charset="0"/>
              </a:rPr>
              <a:t>i</a:t>
            </a:r>
            <a:r>
              <a:rPr lang="en-US" altLang="zh-TW" sz="2600" dirty="0">
                <a:latin typeface="Arial" pitchFamily="34" charset="0"/>
                <a:cs typeface="Arial" pitchFamily="34" charset="0"/>
              </a:rPr>
              <a:t>));</a:t>
            </a:r>
          </a:p>
          <a:p>
            <a:pPr>
              <a:spcBef>
                <a:spcPct val="20000"/>
              </a:spcBef>
            </a:pPr>
            <a:r>
              <a:rPr lang="en-US" altLang="zh-TW" sz="2600" dirty="0">
                <a:latin typeface="Arial" pitchFamily="34" charset="0"/>
                <a:cs typeface="Arial" pitchFamily="34" charset="0"/>
              </a:rPr>
              <a:t>10    } </a:t>
            </a:r>
          </a:p>
          <a:p>
            <a:pPr>
              <a:spcBef>
                <a:spcPct val="20000"/>
              </a:spcBef>
            </a:pPr>
            <a:r>
              <a:rPr lang="en-US" altLang="zh-TW" sz="2600" dirty="0">
                <a:latin typeface="Arial" pitchFamily="34" charset="0"/>
                <a:cs typeface="Arial" pitchFamily="34" charset="0"/>
              </a:rPr>
              <a:t>11 }</a:t>
            </a:r>
            <a:endParaRPr lang="en-US" altLang="zh-TW"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0B712A4F-A44C-4287-B39D-A40A8D8BAD3B}" type="slidenum">
              <a:rPr lang="en-US" altLang="zh-TW"/>
              <a:pPr/>
              <a:t>22</a:t>
            </a:fld>
            <a:endParaRPr lang="en-US" altLang="zh-TW"/>
          </a:p>
        </p:txBody>
      </p:sp>
      <p:sp>
        <p:nvSpPr>
          <p:cNvPr id="50179" name="Text Box 3"/>
          <p:cNvSpPr txBox="1">
            <a:spLocks noChangeArrowheads="1"/>
          </p:cNvSpPr>
          <p:nvPr/>
        </p:nvSpPr>
        <p:spPr bwMode="auto">
          <a:xfrm>
            <a:off x="838200" y="2014538"/>
            <a:ext cx="7620000" cy="457200"/>
          </a:xfrm>
          <a:prstGeom prst="rect">
            <a:avLst/>
          </a:prstGeom>
          <a:noFill/>
          <a:ln w="9525">
            <a:noFill/>
            <a:miter lim="800000"/>
            <a:headEnd/>
            <a:tailEnd/>
          </a:ln>
          <a:effectLst/>
        </p:spPr>
        <p:txBody>
          <a:bodyPr>
            <a:spAutoFit/>
          </a:bodyPr>
          <a:lstStyle/>
          <a:p>
            <a:pPr>
              <a:spcBef>
                <a:spcPct val="50000"/>
              </a:spcBef>
              <a:buFontTx/>
              <a:buChar char="•"/>
            </a:pPr>
            <a:r>
              <a:rPr lang="en-US" altLang="zh-TW" sz="2400">
                <a:ea typeface="標楷體" pitchFamily="65" charset="-120"/>
              </a:rPr>
              <a:t> </a:t>
            </a:r>
            <a:r>
              <a:rPr lang="zh-TW" altLang="en-US" sz="2400" b="1">
                <a:ea typeface="標楷體" pitchFamily="65" charset="-120"/>
              </a:rPr>
              <a:t>帶有</a:t>
            </a:r>
            <a:r>
              <a:rPr lang="zh-TW" altLang="en-US" sz="2400" b="1">
                <a:solidFill>
                  <a:srgbClr val="FF3300"/>
                </a:solidFill>
                <a:ea typeface="標楷體" pitchFamily="65" charset="-120"/>
              </a:rPr>
              <a:t>小數點</a:t>
            </a:r>
            <a:r>
              <a:rPr lang="zh-TW" altLang="en-US" sz="2400" b="1">
                <a:ea typeface="標楷體" pitchFamily="65" charset="-120"/>
              </a:rPr>
              <a:t>的數，包括</a:t>
            </a:r>
            <a:r>
              <a:rPr lang="zh-TW" altLang="en-US" sz="2400" b="1">
                <a:solidFill>
                  <a:srgbClr val="FF3300"/>
                </a:solidFill>
                <a:ea typeface="標楷體" pitchFamily="65" charset="-120"/>
              </a:rPr>
              <a:t>正</a:t>
            </a:r>
            <a:r>
              <a:rPr lang="zh-TW" altLang="en-US" sz="2400" b="1">
                <a:ea typeface="標楷體" pitchFamily="65" charset="-120"/>
              </a:rPr>
              <a:t>、</a:t>
            </a:r>
            <a:r>
              <a:rPr lang="zh-TW" altLang="en-US" sz="2400" b="1">
                <a:solidFill>
                  <a:srgbClr val="FF3300"/>
                </a:solidFill>
                <a:ea typeface="標楷體" pitchFamily="65" charset="-120"/>
              </a:rPr>
              <a:t>負</a:t>
            </a:r>
            <a:r>
              <a:rPr lang="zh-TW" altLang="en-US" sz="2400" b="1">
                <a:ea typeface="標楷體" pitchFamily="65" charset="-120"/>
              </a:rPr>
              <a:t>數。</a:t>
            </a:r>
          </a:p>
        </p:txBody>
      </p:sp>
      <p:sp>
        <p:nvSpPr>
          <p:cNvPr id="50180" name="Text Box 4"/>
          <p:cNvSpPr txBox="1">
            <a:spLocks noChangeArrowheads="1"/>
          </p:cNvSpPr>
          <p:nvPr/>
        </p:nvSpPr>
        <p:spPr bwMode="auto">
          <a:xfrm>
            <a:off x="838200" y="2624138"/>
            <a:ext cx="7620000" cy="1917700"/>
          </a:xfrm>
          <a:prstGeom prst="rect">
            <a:avLst/>
          </a:prstGeom>
          <a:noFill/>
          <a:ln w="9525">
            <a:noFill/>
            <a:miter lim="800000"/>
            <a:headEnd/>
            <a:tailEnd/>
          </a:ln>
          <a:effectLst/>
        </p:spPr>
        <p:txBody>
          <a:bodyPr>
            <a:spAutoFit/>
          </a:bodyPr>
          <a:lstStyle/>
          <a:p>
            <a:pPr>
              <a:spcBef>
                <a:spcPct val="50000"/>
              </a:spcBef>
              <a:buFontTx/>
              <a:buChar char="•"/>
            </a:pPr>
            <a:r>
              <a:rPr lang="en-US" altLang="zh-TW" sz="2400">
                <a:ea typeface="標楷體" pitchFamily="65" charset="-120"/>
              </a:rPr>
              <a:t> </a:t>
            </a:r>
            <a:r>
              <a:rPr lang="zh-TW" altLang="en-US" sz="2400" b="1">
                <a:ea typeface="標楷體" pitchFamily="65" charset="-120"/>
              </a:rPr>
              <a:t>浮點常數的表示法如下：</a:t>
            </a:r>
          </a:p>
          <a:p>
            <a:pPr marL="850900" lvl="1" indent="-393700">
              <a:spcBef>
                <a:spcPct val="50000"/>
              </a:spcBef>
              <a:buFontTx/>
              <a:buChar char="–"/>
            </a:pPr>
            <a:r>
              <a:rPr lang="zh-TW" altLang="en-US" sz="2400" b="1">
                <a:solidFill>
                  <a:srgbClr val="FF3300"/>
                </a:solidFill>
                <a:ea typeface="標楷體" pitchFamily="65" charset="-120"/>
              </a:rPr>
              <a:t>小數點</a:t>
            </a:r>
            <a:r>
              <a:rPr lang="zh-TW" altLang="en-US" sz="2400">
                <a:ea typeface="標楷體" pitchFamily="65" charset="-120"/>
              </a:rPr>
              <a:t>表示法</a:t>
            </a:r>
            <a:r>
              <a:rPr lang="en-US" altLang="zh-TW" sz="2400">
                <a:ea typeface="標楷體" pitchFamily="65" charset="-120"/>
              </a:rPr>
              <a:t>(decimal notation)</a:t>
            </a:r>
            <a:r>
              <a:rPr lang="zh-TW" altLang="en-US" sz="2400">
                <a:ea typeface="標楷體" pitchFamily="65" charset="-120"/>
              </a:rPr>
              <a:t>。</a:t>
            </a:r>
          </a:p>
          <a:p>
            <a:pPr marL="850900" lvl="1" indent="-393700">
              <a:spcBef>
                <a:spcPct val="50000"/>
              </a:spcBef>
              <a:buFontTx/>
              <a:buChar char="–"/>
            </a:pPr>
            <a:r>
              <a:rPr lang="zh-TW" altLang="en-US" sz="2400" b="1">
                <a:solidFill>
                  <a:srgbClr val="FF3300"/>
                </a:solidFill>
                <a:ea typeface="標楷體" pitchFamily="65" charset="-120"/>
              </a:rPr>
              <a:t>科學</a:t>
            </a:r>
            <a:r>
              <a:rPr lang="zh-TW" altLang="en-US" sz="2400">
                <a:ea typeface="標楷體" pitchFamily="65" charset="-120"/>
              </a:rPr>
              <a:t>符號表示法</a:t>
            </a:r>
            <a:r>
              <a:rPr lang="en-US" altLang="zh-TW" sz="2400">
                <a:ea typeface="標楷體" pitchFamily="65" charset="-120"/>
              </a:rPr>
              <a:t>(scientific notation)</a:t>
            </a:r>
            <a:r>
              <a:rPr lang="zh-TW" altLang="en-US" sz="2400">
                <a:ea typeface="標楷體" pitchFamily="65" charset="-120"/>
              </a:rPr>
              <a:t>，又稱為</a:t>
            </a:r>
            <a:br>
              <a:rPr lang="zh-TW" altLang="en-US" sz="2400">
                <a:ea typeface="標楷體" pitchFamily="65" charset="-120"/>
              </a:rPr>
            </a:br>
            <a:r>
              <a:rPr lang="zh-TW" altLang="en-US" sz="2400" b="1">
                <a:solidFill>
                  <a:srgbClr val="FF3300"/>
                </a:solidFill>
                <a:ea typeface="標楷體" pitchFamily="65" charset="-120"/>
              </a:rPr>
              <a:t>指數</a:t>
            </a:r>
            <a:r>
              <a:rPr lang="zh-TW" altLang="en-US" sz="2400">
                <a:solidFill>
                  <a:srgbClr val="FF3300"/>
                </a:solidFill>
                <a:ea typeface="標楷體" pitchFamily="65" charset="-120"/>
              </a:rPr>
              <a:t>        </a:t>
            </a:r>
            <a:r>
              <a:rPr lang="zh-TW" altLang="en-US" sz="2400">
                <a:ea typeface="標楷體" pitchFamily="65" charset="-120"/>
              </a:rPr>
              <a:t>表示法</a:t>
            </a:r>
            <a:r>
              <a:rPr lang="en-US" altLang="zh-TW" sz="2400">
                <a:ea typeface="標楷體" pitchFamily="65" charset="-120"/>
              </a:rPr>
              <a:t>(exponential notation)</a:t>
            </a:r>
            <a:r>
              <a:rPr lang="zh-TW" altLang="en-US" sz="2400">
                <a:ea typeface="標楷體" pitchFamily="65" charset="-120"/>
              </a:rPr>
              <a:t>。</a:t>
            </a:r>
            <a:endParaRPr lang="zh-TW" altLang="en-US">
              <a:latin typeface="Arial" charset="0"/>
              <a:ea typeface="標楷體" pitchFamily="65" charset="-120"/>
            </a:endParaRPr>
          </a:p>
        </p:txBody>
      </p:sp>
      <p:sp>
        <p:nvSpPr>
          <p:cNvPr id="50182" name="Rectangle 6"/>
          <p:cNvSpPr>
            <a:spLocks noGrp="1" noChangeArrowheads="1"/>
          </p:cNvSpPr>
          <p:nvPr>
            <p:ph type="title"/>
          </p:nvPr>
        </p:nvSpPr>
        <p:spPr/>
        <p:txBody>
          <a:bodyPr/>
          <a:lstStyle/>
          <a:p>
            <a:r>
              <a:rPr lang="en-US" altLang="zh-TW" sz="3600"/>
              <a:t>2-1-2 </a:t>
            </a:r>
            <a:r>
              <a:rPr lang="zh-TW" altLang="en-US" sz="3600"/>
              <a:t>浮點</a:t>
            </a:r>
            <a:r>
              <a:rPr lang="en-US" altLang="zh-TW" sz="3600"/>
              <a:t>float</a:t>
            </a:r>
            <a:r>
              <a:rPr lang="zh-TW" altLang="en-US" sz="3600"/>
              <a:t>常數</a:t>
            </a:r>
          </a:p>
        </p:txBody>
      </p:sp>
      <p:sp>
        <p:nvSpPr>
          <p:cNvPr id="50184" name="Rectangle 8"/>
          <p:cNvSpPr>
            <a:spLocks noChangeArrowheads="1"/>
          </p:cNvSpPr>
          <p:nvPr/>
        </p:nvSpPr>
        <p:spPr bwMode="auto">
          <a:xfrm>
            <a:off x="3348038" y="4929188"/>
            <a:ext cx="1765300" cy="641350"/>
          </a:xfrm>
          <a:prstGeom prst="rect">
            <a:avLst/>
          </a:prstGeom>
          <a:noFill/>
          <a:ln w="9525">
            <a:noFill/>
            <a:miter lim="800000"/>
            <a:headEnd/>
            <a:tailEnd/>
          </a:ln>
          <a:effectLst/>
        </p:spPr>
        <p:txBody>
          <a:bodyPr wrap="none">
            <a:spAutoFit/>
          </a:bodyPr>
          <a:lstStyle/>
          <a:p>
            <a:r>
              <a:rPr lang="en-US" altLang="zh-TW" b="1">
                <a:solidFill>
                  <a:srgbClr val="FF3300"/>
                </a:solidFill>
                <a:latin typeface="Verdana" pitchFamily="34" charset="0"/>
              </a:rPr>
              <a:t>m×10</a:t>
            </a:r>
            <a:r>
              <a:rPr lang="en-US" altLang="zh-TW" b="1" baseline="30000">
                <a:solidFill>
                  <a:srgbClr val="FF3300"/>
                </a:solidFill>
                <a:latin typeface="Verdana" pitchFamily="34" charset="0"/>
              </a:rPr>
              <a:t>n</a:t>
            </a:r>
          </a:p>
        </p:txBody>
      </p:sp>
      <p:sp>
        <p:nvSpPr>
          <p:cNvPr id="50185"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p:cTn id="7" dur="500" fill="hold"/>
                                        <p:tgtEl>
                                          <p:spTgt spid="50180"/>
                                        </p:tgtEl>
                                        <p:attrNameLst>
                                          <p:attrName>ppt_w</p:attrName>
                                        </p:attrNameLst>
                                      </p:cBhvr>
                                      <p:tavLst>
                                        <p:tav tm="0">
                                          <p:val>
                                            <p:fltVal val="0"/>
                                          </p:val>
                                        </p:tav>
                                        <p:tav tm="100000">
                                          <p:val>
                                            <p:strVal val="#ppt_w"/>
                                          </p:val>
                                        </p:tav>
                                      </p:tavLst>
                                    </p:anim>
                                    <p:anim calcmode="lin" valueType="num">
                                      <p:cBhvr>
                                        <p:cTn id="8" dur="500" fill="hold"/>
                                        <p:tgtEl>
                                          <p:spTgt spid="5018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ntr" presetSubtype="0" fill="hold" grpId="0" nodeType="afterEffect">
                                  <p:stCondLst>
                                    <p:cond delay="0"/>
                                  </p:stCondLst>
                                  <p:childTnLst>
                                    <p:set>
                                      <p:cBhvr>
                                        <p:cTn id="11" dur="1" fill="hold">
                                          <p:stCondLst>
                                            <p:cond delay="0"/>
                                          </p:stCondLst>
                                        </p:cTn>
                                        <p:tgtEl>
                                          <p:spTgt spid="50184"/>
                                        </p:tgtEl>
                                        <p:attrNameLst>
                                          <p:attrName>style.visibility</p:attrName>
                                        </p:attrNameLst>
                                      </p:cBhvr>
                                      <p:to>
                                        <p:strVal val="visible"/>
                                      </p:to>
                                    </p:set>
                                    <p:animEffect transition="in" filter="fade">
                                      <p:cBhvr>
                                        <p:cTn id="12" dur="1000"/>
                                        <p:tgtEl>
                                          <p:spTgt spid="50184"/>
                                        </p:tgtEl>
                                      </p:cBhvr>
                                    </p:animEffect>
                                    <p:anim calcmode="lin" valueType="num">
                                      <p:cBhvr>
                                        <p:cTn id="13" dur="1000" fill="hold"/>
                                        <p:tgtEl>
                                          <p:spTgt spid="50184"/>
                                        </p:tgtEl>
                                        <p:attrNameLst>
                                          <p:attrName>style.rotation</p:attrName>
                                        </p:attrNameLst>
                                      </p:cBhvr>
                                      <p:tavLst>
                                        <p:tav tm="0">
                                          <p:val>
                                            <p:fltVal val="720"/>
                                          </p:val>
                                        </p:tav>
                                        <p:tav tm="100000">
                                          <p:val>
                                            <p:fltVal val="0"/>
                                          </p:val>
                                        </p:tav>
                                      </p:tavLst>
                                    </p:anim>
                                    <p:anim calcmode="lin" valueType="num">
                                      <p:cBhvr>
                                        <p:cTn id="14" dur="1000" fill="hold"/>
                                        <p:tgtEl>
                                          <p:spTgt spid="50184"/>
                                        </p:tgtEl>
                                        <p:attrNameLst>
                                          <p:attrName>ppt_h</p:attrName>
                                        </p:attrNameLst>
                                      </p:cBhvr>
                                      <p:tavLst>
                                        <p:tav tm="0">
                                          <p:val>
                                            <p:fltVal val="0"/>
                                          </p:val>
                                        </p:tav>
                                        <p:tav tm="100000">
                                          <p:val>
                                            <p:strVal val="#ppt_h"/>
                                          </p:val>
                                        </p:tav>
                                      </p:tavLst>
                                    </p:anim>
                                    <p:anim calcmode="lin" valueType="num">
                                      <p:cBhvr>
                                        <p:cTn id="15" dur="1000" fill="hold"/>
                                        <p:tgtEl>
                                          <p:spTgt spid="5018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P spid="50184" grpId="0"/>
    </p:bld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投影片編號版面配置區 5"/>
          <p:cNvSpPr>
            <a:spLocks noGrp="1"/>
          </p:cNvSpPr>
          <p:nvPr>
            <p:ph type="sldNum" sz="quarter" idx="12"/>
          </p:nvPr>
        </p:nvSpPr>
        <p:spPr/>
        <p:txBody>
          <a:bodyPr/>
          <a:lstStyle/>
          <a:p>
            <a:fld id="{1E92E57D-AE50-4854-8C64-8F8C4F7EFB80}" type="slidenum">
              <a:rPr lang="en-US" altLang="zh-TW"/>
              <a:pPr/>
              <a:t>220</a:t>
            </a:fld>
            <a:endParaRPr lang="en-US" altLang="zh-TW"/>
          </a:p>
        </p:txBody>
      </p:sp>
      <p:sp>
        <p:nvSpPr>
          <p:cNvPr id="309250" name="Rectangle 2"/>
          <p:cNvSpPr>
            <a:spLocks noGrp="1" noChangeArrowheads="1"/>
          </p:cNvSpPr>
          <p:nvPr>
            <p:ph type="title"/>
          </p:nvPr>
        </p:nvSpPr>
        <p:spPr>
          <a:xfrm>
            <a:off x="838200" y="609600"/>
            <a:ext cx="7620000" cy="762000"/>
          </a:xfrm>
        </p:spPr>
        <p:txBody>
          <a:bodyPr/>
          <a:lstStyle/>
          <a:p>
            <a:r>
              <a:rPr lang="en-US" altLang="zh-TW" sz="3600"/>
              <a:t>10-3-2 </a:t>
            </a:r>
            <a:r>
              <a:rPr lang="zh-TW" altLang="en-US" sz="3600"/>
              <a:t>指標與二維陣列</a:t>
            </a:r>
            <a:r>
              <a:rPr lang="zh-TW" altLang="en-US" b="1"/>
              <a:t> </a:t>
            </a:r>
          </a:p>
        </p:txBody>
      </p:sp>
      <p:sp>
        <p:nvSpPr>
          <p:cNvPr id="309251" name="Rectangle 3"/>
          <p:cNvSpPr>
            <a:spLocks noGrp="1" noChangeArrowheads="1"/>
          </p:cNvSpPr>
          <p:nvPr>
            <p:ph type="body" idx="1"/>
          </p:nvPr>
        </p:nvSpPr>
        <p:spPr>
          <a:xfrm>
            <a:off x="685800" y="1219200"/>
            <a:ext cx="7772400" cy="838200"/>
          </a:xfrm>
        </p:spPr>
        <p:txBody>
          <a:bodyPr/>
          <a:lstStyle/>
          <a:p>
            <a:pPr>
              <a:lnSpc>
                <a:spcPct val="90000"/>
              </a:lnSpc>
            </a:pPr>
            <a:r>
              <a:rPr lang="zh-TW" altLang="en-US" sz="2400" b="1"/>
              <a:t>二維陣列與指標的關係</a:t>
            </a:r>
            <a:endParaRPr lang="zh-TW" altLang="en-US" sz="2800" b="1"/>
          </a:p>
          <a:p>
            <a:pPr lvl="1">
              <a:lnSpc>
                <a:spcPct val="90000"/>
              </a:lnSpc>
            </a:pPr>
            <a:r>
              <a:rPr lang="zh-TW" altLang="en-US" sz="2000"/>
              <a:t>二維陣列取值時，需要使用兩個中括弧。</a:t>
            </a:r>
          </a:p>
          <a:p>
            <a:pPr lvl="1">
              <a:lnSpc>
                <a:spcPct val="90000"/>
              </a:lnSpc>
            </a:pPr>
            <a:r>
              <a:rPr lang="zh-TW" altLang="en-US" sz="2000"/>
              <a:t>宣告二維陣列</a:t>
            </a:r>
            <a:r>
              <a:rPr lang="en-US" altLang="zh-TW" sz="2000"/>
              <a:t>array[2][3]</a:t>
            </a:r>
            <a:r>
              <a:rPr lang="zh-TW" altLang="en-US" sz="2000"/>
              <a:t>如下表：共有二列及三行 </a:t>
            </a:r>
          </a:p>
        </p:txBody>
      </p:sp>
      <p:sp>
        <p:nvSpPr>
          <p:cNvPr id="309252" name="Rectangle 4"/>
          <p:cNvSpPr>
            <a:spLocks noChangeArrowheads="1"/>
          </p:cNvSpPr>
          <p:nvPr/>
        </p:nvSpPr>
        <p:spPr bwMode="auto">
          <a:xfrm>
            <a:off x="914400" y="3352800"/>
            <a:ext cx="7391400" cy="2971800"/>
          </a:xfrm>
          <a:prstGeom prst="rect">
            <a:avLst/>
          </a:prstGeom>
          <a:noFill/>
          <a:ln w="9525">
            <a:solidFill>
              <a:schemeClr val="tx1"/>
            </a:solidFill>
            <a:miter lim="800000"/>
            <a:headEnd/>
            <a:tailEnd/>
          </a:ln>
          <a:effectLst/>
        </p:spPr>
        <p:txBody>
          <a:bodyPr wrap="none" anchor="ctr"/>
          <a:lstStyle/>
          <a:p>
            <a:pPr marL="190500" lvl="1">
              <a:spcBef>
                <a:spcPct val="20000"/>
              </a:spcBef>
            </a:pPr>
            <a:endParaRPr lang="en-US" sz="2300"/>
          </a:p>
        </p:txBody>
      </p:sp>
      <p:sp>
        <p:nvSpPr>
          <p:cNvPr id="309253" name="Rectangle 5"/>
          <p:cNvSpPr>
            <a:spLocks noChangeArrowheads="1"/>
          </p:cNvSpPr>
          <p:nvPr/>
        </p:nvSpPr>
        <p:spPr bwMode="auto">
          <a:xfrm>
            <a:off x="914400" y="2362200"/>
            <a:ext cx="7391400" cy="914400"/>
          </a:xfrm>
          <a:prstGeom prst="rect">
            <a:avLst/>
          </a:prstGeom>
          <a:solidFill>
            <a:srgbClr val="FFFF99"/>
          </a:solidFill>
          <a:ln w="9525">
            <a:solidFill>
              <a:schemeClr val="tx1"/>
            </a:solidFill>
            <a:miter lim="800000"/>
            <a:headEnd/>
            <a:tailEnd/>
          </a:ln>
          <a:effectLst/>
        </p:spPr>
        <p:txBody>
          <a:bodyPr wrap="none" anchor="ctr"/>
          <a:lstStyle/>
          <a:p>
            <a:endParaRPr lang="en-US" sz="2000"/>
          </a:p>
        </p:txBody>
      </p:sp>
      <p:graphicFrame>
        <p:nvGraphicFramePr>
          <p:cNvPr id="309254" name="Group 6"/>
          <p:cNvGraphicFramePr>
            <a:graphicFrameLocks noGrp="1"/>
          </p:cNvGraphicFramePr>
          <p:nvPr/>
        </p:nvGraphicFramePr>
        <p:xfrm>
          <a:off x="1447800" y="3429000"/>
          <a:ext cx="4495800" cy="2865120"/>
        </p:xfrm>
        <a:graphic>
          <a:graphicData uri="http://schemas.openxmlformats.org/drawingml/2006/table">
            <a:tbl>
              <a:tblPr/>
              <a:tblGrid>
                <a:gridCol w="1295400"/>
                <a:gridCol w="1368425"/>
                <a:gridCol w="1831975"/>
              </a:tblGrid>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標楷體" pitchFamily="65"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227013">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array[0]</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array[0][0]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*ptr</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2701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array[0][1]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*(ptr+1)</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2701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array[0][2]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*(ptr+2)</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42900">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TW" sz="1800" b="0" i="0" u="none" strike="noStrike" cap="none" normalizeH="0" baseline="0" smtClean="0">
                        <a:ln>
                          <a:noFill/>
                        </a:ln>
                        <a:solidFill>
                          <a:schemeClr val="tx1"/>
                        </a:solidFill>
                        <a:effectLst/>
                        <a:latin typeface="Times New Roman" pitchFamily="18" charset="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array[1]</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array[1][0]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*(ptr+3)</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2701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array[1][1]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*(ptr+4)</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2701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array[1][2]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*(ptr+5)</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標楷體" pitchFamily="65"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graphicFrame>
        <p:nvGraphicFramePr>
          <p:cNvPr id="309302" name="Group 54"/>
          <p:cNvGraphicFramePr>
            <a:graphicFrameLocks noGrp="1"/>
          </p:cNvGraphicFramePr>
          <p:nvPr/>
        </p:nvGraphicFramePr>
        <p:xfrm>
          <a:off x="1219200" y="2438400"/>
          <a:ext cx="6096000" cy="792480"/>
        </p:xfrm>
        <a:graphic>
          <a:graphicData uri="http://schemas.openxmlformats.org/drawingml/2006/table">
            <a:tbl>
              <a:tblPr/>
              <a:tblGrid>
                <a:gridCol w="1524000"/>
                <a:gridCol w="1524000"/>
                <a:gridCol w="1524000"/>
                <a:gridCol w="1524000"/>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array[0]</a:t>
                      </a:r>
                    </a:p>
                  </a:txBody>
                  <a:tcPr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array[0][0]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array[0][1]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array[0][2]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array[1]</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array[1][0]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array[1][1]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array[1][2]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9322" name="AutoShape 74"/>
          <p:cNvSpPr>
            <a:spLocks/>
          </p:cNvSpPr>
          <p:nvPr/>
        </p:nvSpPr>
        <p:spPr bwMode="auto">
          <a:xfrm>
            <a:off x="2438400" y="3810000"/>
            <a:ext cx="304800" cy="990600"/>
          </a:xfrm>
          <a:prstGeom prst="leftBrace">
            <a:avLst>
              <a:gd name="adj1" fmla="val 27083"/>
              <a:gd name="adj2" fmla="val 50000"/>
            </a:avLst>
          </a:prstGeom>
          <a:noFill/>
          <a:ln w="9525">
            <a:solidFill>
              <a:schemeClr val="tx1"/>
            </a:solidFill>
            <a:round/>
            <a:headEnd/>
            <a:tailEnd/>
          </a:ln>
          <a:effectLst/>
        </p:spPr>
        <p:txBody>
          <a:bodyPr wrap="none" anchor="ctr"/>
          <a:lstStyle/>
          <a:p>
            <a:endParaRPr lang="zh-TW" altLang="en-US"/>
          </a:p>
        </p:txBody>
      </p:sp>
      <p:sp>
        <p:nvSpPr>
          <p:cNvPr id="309323" name="AutoShape 75"/>
          <p:cNvSpPr>
            <a:spLocks/>
          </p:cNvSpPr>
          <p:nvPr/>
        </p:nvSpPr>
        <p:spPr bwMode="auto">
          <a:xfrm>
            <a:off x="2438400" y="4953000"/>
            <a:ext cx="304800" cy="990600"/>
          </a:xfrm>
          <a:prstGeom prst="leftBrace">
            <a:avLst>
              <a:gd name="adj1" fmla="val 27083"/>
              <a:gd name="adj2" fmla="val 50000"/>
            </a:avLst>
          </a:prstGeom>
          <a:noFill/>
          <a:ln w="9525">
            <a:solidFill>
              <a:schemeClr val="tx1"/>
            </a:solidFill>
            <a:round/>
            <a:headEnd/>
            <a:tailEnd/>
          </a:ln>
          <a:effectLst/>
        </p:spPr>
        <p:txBody>
          <a:bodyPr wrap="none" anchor="ctr"/>
          <a:lstStyle/>
          <a:p>
            <a:endParaRPr lang="zh-TW" altLang="en-US"/>
          </a:p>
        </p:txBody>
      </p:sp>
      <p:sp>
        <p:nvSpPr>
          <p:cNvPr id="309324" name="Line 76"/>
          <p:cNvSpPr>
            <a:spLocks noChangeShapeType="1"/>
          </p:cNvSpPr>
          <p:nvPr/>
        </p:nvSpPr>
        <p:spPr bwMode="auto">
          <a:xfrm flipH="1">
            <a:off x="4114800" y="3962400"/>
            <a:ext cx="838200" cy="0"/>
          </a:xfrm>
          <a:prstGeom prst="line">
            <a:avLst/>
          </a:prstGeom>
          <a:noFill/>
          <a:ln w="9525">
            <a:solidFill>
              <a:schemeClr val="tx1"/>
            </a:solidFill>
            <a:round/>
            <a:headEnd/>
            <a:tailEnd type="triangle" w="med" len="med"/>
          </a:ln>
          <a:effectLst/>
        </p:spPr>
        <p:txBody>
          <a:bodyPr wrap="none"/>
          <a:lstStyle/>
          <a:p>
            <a:endParaRPr lang="zh-TW" altLang="en-US"/>
          </a:p>
        </p:txBody>
      </p:sp>
      <p:sp>
        <p:nvSpPr>
          <p:cNvPr id="309325" name="Line 77"/>
          <p:cNvSpPr>
            <a:spLocks noChangeShapeType="1"/>
          </p:cNvSpPr>
          <p:nvPr/>
        </p:nvSpPr>
        <p:spPr bwMode="auto">
          <a:xfrm flipH="1">
            <a:off x="4114800" y="4343400"/>
            <a:ext cx="838200" cy="0"/>
          </a:xfrm>
          <a:prstGeom prst="line">
            <a:avLst/>
          </a:prstGeom>
          <a:noFill/>
          <a:ln w="9525">
            <a:solidFill>
              <a:schemeClr val="tx1"/>
            </a:solidFill>
            <a:round/>
            <a:headEnd/>
            <a:tailEnd type="triangle" w="med" len="med"/>
          </a:ln>
          <a:effectLst/>
        </p:spPr>
        <p:txBody>
          <a:bodyPr wrap="none"/>
          <a:lstStyle/>
          <a:p>
            <a:endParaRPr lang="zh-TW" altLang="en-US"/>
          </a:p>
        </p:txBody>
      </p:sp>
      <p:sp>
        <p:nvSpPr>
          <p:cNvPr id="309326" name="Line 78"/>
          <p:cNvSpPr>
            <a:spLocks noChangeShapeType="1"/>
          </p:cNvSpPr>
          <p:nvPr/>
        </p:nvSpPr>
        <p:spPr bwMode="auto">
          <a:xfrm flipH="1">
            <a:off x="4114800" y="4724400"/>
            <a:ext cx="838200" cy="0"/>
          </a:xfrm>
          <a:prstGeom prst="line">
            <a:avLst/>
          </a:prstGeom>
          <a:noFill/>
          <a:ln w="9525">
            <a:solidFill>
              <a:schemeClr val="tx1"/>
            </a:solidFill>
            <a:round/>
            <a:headEnd/>
            <a:tailEnd type="triangle" w="med" len="med"/>
          </a:ln>
          <a:effectLst/>
        </p:spPr>
        <p:txBody>
          <a:bodyPr wrap="none"/>
          <a:lstStyle/>
          <a:p>
            <a:endParaRPr lang="zh-TW" altLang="en-US"/>
          </a:p>
        </p:txBody>
      </p:sp>
      <p:sp>
        <p:nvSpPr>
          <p:cNvPr id="309327" name="Line 79"/>
          <p:cNvSpPr>
            <a:spLocks noChangeShapeType="1"/>
          </p:cNvSpPr>
          <p:nvPr/>
        </p:nvSpPr>
        <p:spPr bwMode="auto">
          <a:xfrm flipH="1">
            <a:off x="4114800" y="5029200"/>
            <a:ext cx="838200" cy="0"/>
          </a:xfrm>
          <a:prstGeom prst="line">
            <a:avLst/>
          </a:prstGeom>
          <a:noFill/>
          <a:ln w="9525">
            <a:solidFill>
              <a:schemeClr val="tx1"/>
            </a:solidFill>
            <a:round/>
            <a:headEnd/>
            <a:tailEnd type="triangle" w="med" len="med"/>
          </a:ln>
          <a:effectLst/>
        </p:spPr>
        <p:txBody>
          <a:bodyPr wrap="none"/>
          <a:lstStyle/>
          <a:p>
            <a:endParaRPr lang="zh-TW" altLang="en-US"/>
          </a:p>
        </p:txBody>
      </p:sp>
      <p:sp>
        <p:nvSpPr>
          <p:cNvPr id="309328" name="Line 80"/>
          <p:cNvSpPr>
            <a:spLocks noChangeShapeType="1"/>
          </p:cNvSpPr>
          <p:nvPr/>
        </p:nvSpPr>
        <p:spPr bwMode="auto">
          <a:xfrm flipH="1">
            <a:off x="4114800" y="5410200"/>
            <a:ext cx="838200" cy="0"/>
          </a:xfrm>
          <a:prstGeom prst="line">
            <a:avLst/>
          </a:prstGeom>
          <a:noFill/>
          <a:ln w="9525">
            <a:solidFill>
              <a:schemeClr val="tx1"/>
            </a:solidFill>
            <a:round/>
            <a:headEnd/>
            <a:tailEnd type="triangle" w="med" len="med"/>
          </a:ln>
          <a:effectLst/>
        </p:spPr>
        <p:txBody>
          <a:bodyPr wrap="none"/>
          <a:lstStyle/>
          <a:p>
            <a:endParaRPr lang="zh-TW" altLang="en-US"/>
          </a:p>
        </p:txBody>
      </p:sp>
      <p:sp>
        <p:nvSpPr>
          <p:cNvPr id="309329" name="Line 81"/>
          <p:cNvSpPr>
            <a:spLocks noChangeShapeType="1"/>
          </p:cNvSpPr>
          <p:nvPr/>
        </p:nvSpPr>
        <p:spPr bwMode="auto">
          <a:xfrm flipH="1">
            <a:off x="4114800" y="5791200"/>
            <a:ext cx="838200" cy="0"/>
          </a:xfrm>
          <a:prstGeom prst="line">
            <a:avLst/>
          </a:prstGeom>
          <a:noFill/>
          <a:ln w="9525">
            <a:solidFill>
              <a:schemeClr val="tx1"/>
            </a:solidFill>
            <a:round/>
            <a:headEnd/>
            <a:tailEnd type="triangle" w="med" len="med"/>
          </a:ln>
          <a:effectLst/>
        </p:spPr>
        <p:txBody>
          <a:bodyPr wrap="none"/>
          <a:lstStyle/>
          <a:p>
            <a:endParaRPr lang="zh-TW" altLang="en-US"/>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20F99F51-3CC2-4D46-825C-5A40560BE445}" type="slidenum">
              <a:rPr lang="en-US" altLang="zh-TW"/>
              <a:pPr/>
              <a:t>221</a:t>
            </a:fld>
            <a:endParaRPr lang="en-US" altLang="zh-TW"/>
          </a:p>
        </p:txBody>
      </p:sp>
      <p:sp>
        <p:nvSpPr>
          <p:cNvPr id="310274" name="Rectangle 2"/>
          <p:cNvSpPr>
            <a:spLocks noGrp="1" noChangeArrowheads="1"/>
          </p:cNvSpPr>
          <p:nvPr>
            <p:ph type="title"/>
          </p:nvPr>
        </p:nvSpPr>
        <p:spPr>
          <a:xfrm>
            <a:off x="838200" y="609600"/>
            <a:ext cx="7620000" cy="990600"/>
          </a:xfrm>
        </p:spPr>
        <p:txBody>
          <a:bodyPr/>
          <a:lstStyle/>
          <a:p>
            <a:r>
              <a:rPr lang="en-US" altLang="zh-TW" sz="3600"/>
              <a:t>Ch10_7</a:t>
            </a:r>
            <a:endParaRPr lang="en-US" altLang="zh-TW"/>
          </a:p>
        </p:txBody>
      </p:sp>
      <p:sp>
        <p:nvSpPr>
          <p:cNvPr id="310277" name="Rectangle 5"/>
          <p:cNvSpPr>
            <a:spLocks noChangeArrowheads="1"/>
          </p:cNvSpPr>
          <p:nvPr/>
        </p:nvSpPr>
        <p:spPr bwMode="auto">
          <a:xfrm>
            <a:off x="6172200" y="533400"/>
            <a:ext cx="2362200" cy="27432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300">
                <a:ea typeface="標楷體" pitchFamily="65" charset="-120"/>
              </a:rPr>
              <a:t>*(p + 0) = 10</a:t>
            </a:r>
            <a:endParaRPr lang="en-US" altLang="zh-TW" sz="2300"/>
          </a:p>
          <a:p>
            <a:pPr marL="190500" lvl="1">
              <a:spcBef>
                <a:spcPct val="20000"/>
              </a:spcBef>
            </a:pPr>
            <a:r>
              <a:rPr lang="en-US" altLang="zh-TW" sz="2300">
                <a:ea typeface="標楷體" pitchFamily="65" charset="-120"/>
              </a:rPr>
              <a:t>*(p + 1) = 20</a:t>
            </a:r>
            <a:endParaRPr lang="en-US" altLang="zh-TW" sz="2300"/>
          </a:p>
          <a:p>
            <a:pPr marL="190500" lvl="1">
              <a:spcBef>
                <a:spcPct val="20000"/>
              </a:spcBef>
            </a:pPr>
            <a:r>
              <a:rPr lang="en-US" altLang="zh-TW" sz="2300">
                <a:ea typeface="標楷體" pitchFamily="65" charset="-120"/>
              </a:rPr>
              <a:t>*(p + 2) = 30</a:t>
            </a:r>
            <a:endParaRPr lang="en-US" altLang="zh-TW" sz="2300"/>
          </a:p>
          <a:p>
            <a:pPr marL="190500" lvl="1">
              <a:spcBef>
                <a:spcPct val="20000"/>
              </a:spcBef>
            </a:pPr>
            <a:r>
              <a:rPr lang="en-US" altLang="zh-TW" sz="2300">
                <a:ea typeface="標楷體" pitchFamily="65" charset="-120"/>
              </a:rPr>
              <a:t>*(p + 3) = 40</a:t>
            </a:r>
            <a:endParaRPr lang="en-US" altLang="zh-TW" sz="2300"/>
          </a:p>
          <a:p>
            <a:pPr marL="190500" lvl="1">
              <a:spcBef>
                <a:spcPct val="20000"/>
              </a:spcBef>
            </a:pPr>
            <a:r>
              <a:rPr lang="en-US" altLang="zh-TW" sz="2300">
                <a:ea typeface="標楷體" pitchFamily="65" charset="-120"/>
              </a:rPr>
              <a:t>*(p + 4) = 50</a:t>
            </a:r>
            <a:endParaRPr lang="en-US" altLang="zh-TW" sz="2300"/>
          </a:p>
          <a:p>
            <a:pPr marL="190500" lvl="1">
              <a:spcBef>
                <a:spcPct val="20000"/>
              </a:spcBef>
            </a:pPr>
            <a:r>
              <a:rPr lang="en-US" altLang="zh-TW" sz="2300">
                <a:ea typeface="標楷體" pitchFamily="65" charset="-120"/>
              </a:rPr>
              <a:t>*(p + 5) = 6</a:t>
            </a:r>
            <a:r>
              <a:rPr lang="en-US" altLang="zh-TW" sz="2300">
                <a:ea typeface="細明體" pitchFamily="49" charset="-120"/>
              </a:rPr>
              <a:t>0</a:t>
            </a:r>
          </a:p>
        </p:txBody>
      </p:sp>
      <p:sp>
        <p:nvSpPr>
          <p:cNvPr id="310278" name="Text Box 6"/>
          <p:cNvSpPr txBox="1">
            <a:spLocks noChangeArrowheads="1"/>
          </p:cNvSpPr>
          <p:nvPr/>
        </p:nvSpPr>
        <p:spPr bwMode="auto">
          <a:xfrm>
            <a:off x="685800" y="1676400"/>
            <a:ext cx="7772400" cy="4007251"/>
          </a:xfrm>
          <a:prstGeom prst="rect">
            <a:avLst/>
          </a:prstGeom>
          <a:noFill/>
          <a:ln w="9525">
            <a:noFill/>
            <a:miter lim="800000"/>
            <a:headEnd/>
            <a:tailEnd/>
          </a:ln>
          <a:effectLst/>
        </p:spPr>
        <p:txBody>
          <a:bodyPr>
            <a:spAutoFit/>
          </a:bodyPr>
          <a:lstStyle/>
          <a:p>
            <a:pPr>
              <a:spcBef>
                <a:spcPct val="20000"/>
              </a:spcBef>
            </a:pPr>
            <a:r>
              <a:rPr lang="en-US" altLang="zh-TW" sz="2400" b="1" dirty="0">
                <a:latin typeface="Arial" pitchFamily="34" charset="0"/>
                <a:ea typeface="標楷體" pitchFamily="65" charset="-120"/>
                <a:cs typeface="Arial" pitchFamily="34" charset="0"/>
              </a:rPr>
              <a:t>Ch10_7  </a:t>
            </a:r>
            <a:r>
              <a:rPr lang="zh-TW" altLang="en-US" sz="2400" b="1" dirty="0">
                <a:latin typeface="Arial" pitchFamily="34" charset="0"/>
                <a:ea typeface="標楷體" pitchFamily="65" charset="-120"/>
                <a:cs typeface="Arial" pitchFamily="34" charset="0"/>
              </a:rPr>
              <a:t>指標與二維陣列 </a:t>
            </a:r>
            <a:endParaRPr lang="zh-TW" altLang="en-US" sz="2400" b="1" dirty="0">
              <a:latin typeface="Arial" pitchFamily="34" charset="0"/>
              <a:cs typeface="Arial" pitchFamily="34" charset="0"/>
            </a:endParaRPr>
          </a:p>
          <a:p>
            <a:pPr algn="just">
              <a:spcBef>
                <a:spcPct val="20000"/>
              </a:spcBef>
            </a:pPr>
            <a:r>
              <a:rPr lang="en-US" altLang="zh-TW" sz="2400" dirty="0">
                <a:latin typeface="Arial" pitchFamily="34" charset="0"/>
                <a:ea typeface="標楷體" pitchFamily="65" charset="-120"/>
                <a:cs typeface="Arial" pitchFamily="34" charset="0"/>
              </a:rPr>
              <a:t>1  #include&lt;</a:t>
            </a:r>
            <a:r>
              <a:rPr lang="en-US" altLang="zh-TW" sz="2400" dirty="0" err="1">
                <a:latin typeface="Arial" pitchFamily="34" charset="0"/>
                <a:ea typeface="標楷體" pitchFamily="65" charset="-120"/>
                <a:cs typeface="Arial" pitchFamily="34" charset="0"/>
              </a:rPr>
              <a:t>stdio.h</a:t>
            </a:r>
            <a:r>
              <a:rPr lang="en-US" altLang="zh-TW" sz="2400" dirty="0">
                <a:latin typeface="Arial" pitchFamily="34" charset="0"/>
                <a:ea typeface="標楷體" pitchFamily="65" charset="-120"/>
                <a:cs typeface="Arial" pitchFamily="34" charset="0"/>
              </a:rPr>
              <a:t>&gt;</a:t>
            </a:r>
            <a:endParaRPr lang="en-US" altLang="zh-TW" sz="2400" dirty="0">
              <a:latin typeface="Arial" pitchFamily="34" charset="0"/>
              <a:cs typeface="Arial" pitchFamily="34" charset="0"/>
            </a:endParaRPr>
          </a:p>
          <a:p>
            <a:pPr algn="just">
              <a:spcBef>
                <a:spcPct val="20000"/>
              </a:spcBef>
            </a:pPr>
            <a:r>
              <a:rPr lang="en-US" altLang="zh-TW" sz="2400" dirty="0">
                <a:latin typeface="Arial" pitchFamily="34" charset="0"/>
                <a:ea typeface="標楷體" pitchFamily="65" charset="-120"/>
                <a:cs typeface="Arial" pitchFamily="34" charset="0"/>
              </a:rPr>
              <a:t>2  main(){</a:t>
            </a:r>
            <a:endParaRPr lang="en-US" altLang="zh-TW" sz="2400" dirty="0">
              <a:latin typeface="Arial" pitchFamily="34" charset="0"/>
              <a:cs typeface="Arial" pitchFamily="34" charset="0"/>
            </a:endParaRPr>
          </a:p>
          <a:p>
            <a:pPr algn="just">
              <a:spcBef>
                <a:spcPct val="20000"/>
              </a:spcBef>
            </a:pPr>
            <a:r>
              <a:rPr lang="en-US" altLang="zh-TW" sz="2400" dirty="0">
                <a:latin typeface="Arial" pitchFamily="34" charset="0"/>
                <a:ea typeface="標楷體" pitchFamily="65" charset="-120"/>
                <a:cs typeface="Arial" pitchFamily="34" charset="0"/>
              </a:rPr>
              <a:t>4    </a:t>
            </a:r>
            <a:r>
              <a:rPr lang="en-US" altLang="zh-TW" sz="2400" dirty="0" err="1">
                <a:latin typeface="Arial" pitchFamily="34" charset="0"/>
                <a:ea typeface="標楷體" pitchFamily="65" charset="-120"/>
                <a:cs typeface="Arial" pitchFamily="34" charset="0"/>
              </a:rPr>
              <a:t>int</a:t>
            </a:r>
            <a:r>
              <a:rPr lang="en-US" altLang="zh-TW" sz="2400" dirty="0">
                <a:latin typeface="Arial" pitchFamily="34" charset="0"/>
                <a:ea typeface="標楷體" pitchFamily="65" charset="-120"/>
                <a:cs typeface="Arial" pitchFamily="34" charset="0"/>
              </a:rPr>
              <a:t> </a:t>
            </a:r>
            <a:r>
              <a:rPr lang="en-US" altLang="zh-TW" sz="2400" dirty="0" err="1">
                <a:latin typeface="Arial" pitchFamily="34" charset="0"/>
                <a:ea typeface="標楷體" pitchFamily="65" charset="-120"/>
                <a:cs typeface="Arial" pitchFamily="34" charset="0"/>
              </a:rPr>
              <a:t>i</a:t>
            </a:r>
            <a:r>
              <a:rPr lang="en-US" altLang="zh-TW" sz="2400" dirty="0">
                <a:latin typeface="Arial" pitchFamily="34" charset="0"/>
                <a:ea typeface="標楷體" pitchFamily="65" charset="-120"/>
                <a:cs typeface="Arial" pitchFamily="34" charset="0"/>
              </a:rPr>
              <a:t>, *p;</a:t>
            </a:r>
            <a:endParaRPr lang="en-US" altLang="zh-TW" sz="2400" dirty="0">
              <a:latin typeface="Arial" pitchFamily="34" charset="0"/>
              <a:cs typeface="Arial" pitchFamily="34" charset="0"/>
            </a:endParaRPr>
          </a:p>
          <a:p>
            <a:pPr algn="just">
              <a:spcBef>
                <a:spcPct val="20000"/>
              </a:spcBef>
            </a:pPr>
            <a:r>
              <a:rPr lang="en-US" altLang="zh-TW" sz="2400" dirty="0">
                <a:latin typeface="Arial" pitchFamily="34" charset="0"/>
                <a:ea typeface="標楷體" pitchFamily="65" charset="-120"/>
                <a:cs typeface="Arial" pitchFamily="34" charset="0"/>
              </a:rPr>
              <a:t>5    </a:t>
            </a:r>
            <a:r>
              <a:rPr lang="en-US" altLang="zh-TW" sz="2400" dirty="0" err="1">
                <a:latin typeface="Arial" pitchFamily="34" charset="0"/>
                <a:ea typeface="標楷體" pitchFamily="65" charset="-120"/>
                <a:cs typeface="Arial" pitchFamily="34" charset="0"/>
              </a:rPr>
              <a:t>int</a:t>
            </a:r>
            <a:r>
              <a:rPr lang="en-US" altLang="zh-TW" sz="2400" dirty="0">
                <a:latin typeface="Arial" pitchFamily="34" charset="0"/>
                <a:ea typeface="標楷體" pitchFamily="65" charset="-120"/>
                <a:cs typeface="Arial" pitchFamily="34" charset="0"/>
              </a:rPr>
              <a:t> a[2][3] = {{10, 20, 30}, {40, 50, 60}};</a:t>
            </a:r>
            <a:endParaRPr lang="en-US" altLang="zh-TW" sz="2400" dirty="0">
              <a:latin typeface="Arial" pitchFamily="34" charset="0"/>
              <a:cs typeface="Arial" pitchFamily="34" charset="0"/>
            </a:endParaRPr>
          </a:p>
          <a:p>
            <a:pPr algn="just">
              <a:spcBef>
                <a:spcPct val="20000"/>
              </a:spcBef>
            </a:pPr>
            <a:r>
              <a:rPr lang="en-US" altLang="zh-TW" sz="2400" dirty="0">
                <a:latin typeface="Arial" pitchFamily="34" charset="0"/>
                <a:ea typeface="標楷體" pitchFamily="65" charset="-120"/>
                <a:cs typeface="Arial" pitchFamily="34" charset="0"/>
              </a:rPr>
              <a:t>6    </a:t>
            </a:r>
            <a:r>
              <a:rPr lang="en-US" altLang="zh-TW" sz="2400" dirty="0">
                <a:solidFill>
                  <a:srgbClr val="0000FF"/>
                </a:solidFill>
                <a:latin typeface="Arial" pitchFamily="34" charset="0"/>
                <a:ea typeface="標楷體" pitchFamily="65" charset="-120"/>
                <a:cs typeface="Arial" pitchFamily="34" charset="0"/>
              </a:rPr>
              <a:t>p = a;                 /* </a:t>
            </a:r>
            <a:r>
              <a:rPr lang="zh-TW" altLang="en-US" sz="2400" dirty="0">
                <a:solidFill>
                  <a:srgbClr val="0000FF"/>
                </a:solidFill>
                <a:latin typeface="Arial" pitchFamily="34" charset="0"/>
                <a:ea typeface="標楷體" pitchFamily="65" charset="-120"/>
                <a:cs typeface="Arial" pitchFamily="34" charset="0"/>
              </a:rPr>
              <a:t>指標</a:t>
            </a:r>
            <a:r>
              <a:rPr lang="en-US" altLang="zh-TW" sz="2400" dirty="0">
                <a:solidFill>
                  <a:srgbClr val="0000FF"/>
                </a:solidFill>
                <a:latin typeface="Arial" pitchFamily="34" charset="0"/>
                <a:ea typeface="標楷體" pitchFamily="65" charset="-120"/>
                <a:cs typeface="Arial" pitchFamily="34" charset="0"/>
              </a:rPr>
              <a:t>p</a:t>
            </a:r>
            <a:r>
              <a:rPr lang="zh-TW" altLang="en-US" sz="2400" dirty="0">
                <a:solidFill>
                  <a:srgbClr val="0000FF"/>
                </a:solidFill>
                <a:latin typeface="Arial" pitchFamily="34" charset="0"/>
                <a:ea typeface="標楷體" pitchFamily="65" charset="-120"/>
                <a:cs typeface="Arial" pitchFamily="34" charset="0"/>
              </a:rPr>
              <a:t>指向陣列</a:t>
            </a:r>
            <a:r>
              <a:rPr lang="en-US" altLang="zh-TW" sz="2400" dirty="0">
                <a:solidFill>
                  <a:srgbClr val="0000FF"/>
                </a:solidFill>
                <a:latin typeface="Arial" pitchFamily="34" charset="0"/>
                <a:ea typeface="標楷體" pitchFamily="65" charset="-120"/>
                <a:cs typeface="Arial" pitchFamily="34" charset="0"/>
              </a:rPr>
              <a:t>a</a:t>
            </a:r>
            <a:r>
              <a:rPr lang="zh-TW" altLang="en-US" sz="2400" dirty="0">
                <a:solidFill>
                  <a:srgbClr val="0000FF"/>
                </a:solidFill>
                <a:latin typeface="Arial" pitchFamily="34" charset="0"/>
                <a:ea typeface="標楷體" pitchFamily="65" charset="-120"/>
                <a:cs typeface="Arial" pitchFamily="34" charset="0"/>
              </a:rPr>
              <a:t>的起始位址 *</a:t>
            </a:r>
            <a:r>
              <a:rPr lang="en-US" altLang="zh-TW" sz="2400" dirty="0">
                <a:solidFill>
                  <a:srgbClr val="0000FF"/>
                </a:solidFill>
                <a:latin typeface="Arial" pitchFamily="34" charset="0"/>
                <a:ea typeface="標楷體" pitchFamily="65" charset="-120"/>
                <a:cs typeface="Arial" pitchFamily="34" charset="0"/>
              </a:rPr>
              <a:t>/</a:t>
            </a:r>
            <a:endParaRPr lang="en-US" altLang="zh-TW" sz="2400" dirty="0">
              <a:solidFill>
                <a:srgbClr val="0000FF"/>
              </a:solidFill>
              <a:latin typeface="Arial" pitchFamily="34" charset="0"/>
              <a:cs typeface="Arial" pitchFamily="34" charset="0"/>
            </a:endParaRPr>
          </a:p>
          <a:p>
            <a:pPr algn="just">
              <a:spcBef>
                <a:spcPct val="20000"/>
              </a:spcBef>
            </a:pPr>
            <a:r>
              <a:rPr lang="en-US" altLang="zh-TW" sz="2400" dirty="0">
                <a:latin typeface="Arial" pitchFamily="34" charset="0"/>
                <a:ea typeface="標楷體" pitchFamily="65" charset="-120"/>
                <a:cs typeface="Arial" pitchFamily="34" charset="0"/>
              </a:rPr>
              <a:t>7    for(</a:t>
            </a:r>
            <a:r>
              <a:rPr lang="en-US" altLang="zh-TW" sz="2400" dirty="0" err="1">
                <a:latin typeface="Arial" pitchFamily="34" charset="0"/>
                <a:ea typeface="標楷體" pitchFamily="65" charset="-120"/>
                <a:cs typeface="Arial" pitchFamily="34" charset="0"/>
              </a:rPr>
              <a:t>i</a:t>
            </a:r>
            <a:r>
              <a:rPr lang="en-US" altLang="zh-TW" sz="2400" dirty="0">
                <a:latin typeface="Arial" pitchFamily="34" charset="0"/>
                <a:ea typeface="標楷體" pitchFamily="65" charset="-120"/>
                <a:cs typeface="Arial" pitchFamily="34" charset="0"/>
              </a:rPr>
              <a:t> = 0; </a:t>
            </a:r>
            <a:r>
              <a:rPr lang="en-US" altLang="zh-TW" sz="2400" dirty="0" err="1">
                <a:latin typeface="Arial" pitchFamily="34" charset="0"/>
                <a:ea typeface="標楷體" pitchFamily="65" charset="-120"/>
                <a:cs typeface="Arial" pitchFamily="34" charset="0"/>
              </a:rPr>
              <a:t>i</a:t>
            </a:r>
            <a:r>
              <a:rPr lang="en-US" altLang="zh-TW" sz="2400" dirty="0">
                <a:latin typeface="Arial" pitchFamily="34" charset="0"/>
                <a:ea typeface="標楷體" pitchFamily="65" charset="-120"/>
                <a:cs typeface="Arial" pitchFamily="34" charset="0"/>
              </a:rPr>
              <a:t> &lt; 6; </a:t>
            </a:r>
            <a:r>
              <a:rPr lang="en-US" altLang="zh-TW" sz="2400" dirty="0" err="1">
                <a:latin typeface="Arial" pitchFamily="34" charset="0"/>
                <a:ea typeface="標楷體" pitchFamily="65" charset="-120"/>
                <a:cs typeface="Arial" pitchFamily="34" charset="0"/>
              </a:rPr>
              <a:t>i</a:t>
            </a:r>
            <a:r>
              <a:rPr lang="en-US" altLang="zh-TW" sz="2400" dirty="0">
                <a:latin typeface="Arial" pitchFamily="34" charset="0"/>
                <a:ea typeface="標楷體" pitchFamily="65" charset="-120"/>
                <a:cs typeface="Arial" pitchFamily="34" charset="0"/>
              </a:rPr>
              <a:t>++)</a:t>
            </a:r>
            <a:endParaRPr lang="en-US" altLang="zh-TW" sz="2400" dirty="0">
              <a:latin typeface="Arial" pitchFamily="34" charset="0"/>
              <a:cs typeface="Arial" pitchFamily="34" charset="0"/>
            </a:endParaRPr>
          </a:p>
          <a:p>
            <a:pPr algn="just">
              <a:spcBef>
                <a:spcPct val="20000"/>
              </a:spcBef>
            </a:pPr>
            <a:r>
              <a:rPr lang="en-US" altLang="zh-TW" sz="2400" dirty="0">
                <a:latin typeface="Arial" pitchFamily="34" charset="0"/>
                <a:ea typeface="標楷體" pitchFamily="65" charset="-120"/>
                <a:cs typeface="Arial" pitchFamily="34" charset="0"/>
              </a:rPr>
              <a:t>8       </a:t>
            </a:r>
            <a:r>
              <a:rPr lang="en-US" altLang="zh-TW" sz="2400" dirty="0" err="1">
                <a:latin typeface="Arial" pitchFamily="34" charset="0"/>
                <a:ea typeface="標楷體" pitchFamily="65" charset="-120"/>
                <a:cs typeface="Arial" pitchFamily="34" charset="0"/>
              </a:rPr>
              <a:t>printf</a:t>
            </a:r>
            <a:r>
              <a:rPr lang="en-US" altLang="zh-TW" sz="2400" dirty="0">
                <a:latin typeface="Arial" pitchFamily="34" charset="0"/>
                <a:ea typeface="標楷體" pitchFamily="65" charset="-120"/>
                <a:cs typeface="Arial" pitchFamily="34" charset="0"/>
              </a:rPr>
              <a:t>("*(p + %</a:t>
            </a:r>
            <a:r>
              <a:rPr lang="en-US" altLang="zh-TW" sz="2400" dirty="0" err="1">
                <a:latin typeface="Arial" pitchFamily="34" charset="0"/>
                <a:ea typeface="標楷體" pitchFamily="65" charset="-120"/>
                <a:cs typeface="Arial" pitchFamily="34" charset="0"/>
              </a:rPr>
              <a:t>i</a:t>
            </a:r>
            <a:r>
              <a:rPr lang="en-US" altLang="zh-TW" sz="2400" dirty="0">
                <a:latin typeface="Arial" pitchFamily="34" charset="0"/>
                <a:ea typeface="標楷體" pitchFamily="65" charset="-120"/>
                <a:cs typeface="Arial" pitchFamily="34" charset="0"/>
              </a:rPr>
              <a:t>) = %</a:t>
            </a:r>
            <a:r>
              <a:rPr lang="en-US" altLang="zh-TW" sz="2400" dirty="0" err="1">
                <a:latin typeface="Arial" pitchFamily="34" charset="0"/>
                <a:ea typeface="標楷體" pitchFamily="65" charset="-120"/>
                <a:cs typeface="Arial" pitchFamily="34" charset="0"/>
              </a:rPr>
              <a:t>i</a:t>
            </a:r>
            <a:r>
              <a:rPr lang="en-US" altLang="zh-TW" sz="2400" dirty="0">
                <a:latin typeface="Arial" pitchFamily="34" charset="0"/>
                <a:ea typeface="標楷體" pitchFamily="65" charset="-120"/>
                <a:cs typeface="Arial" pitchFamily="34" charset="0"/>
              </a:rPr>
              <a:t>\n”, </a:t>
            </a:r>
            <a:r>
              <a:rPr lang="en-US" altLang="zh-TW" sz="2400" dirty="0" err="1">
                <a:latin typeface="Arial" pitchFamily="34" charset="0"/>
                <a:ea typeface="標楷體" pitchFamily="65" charset="-120"/>
                <a:cs typeface="Arial" pitchFamily="34" charset="0"/>
              </a:rPr>
              <a:t>i</a:t>
            </a:r>
            <a:r>
              <a:rPr lang="en-US" altLang="zh-TW" sz="2400" dirty="0">
                <a:latin typeface="Arial" pitchFamily="34" charset="0"/>
                <a:ea typeface="標楷體" pitchFamily="65" charset="-120"/>
                <a:cs typeface="Arial" pitchFamily="34" charset="0"/>
              </a:rPr>
              <a:t>, *(p + </a:t>
            </a:r>
            <a:r>
              <a:rPr lang="en-US" altLang="zh-TW" sz="2400" dirty="0" err="1">
                <a:latin typeface="Arial" pitchFamily="34" charset="0"/>
                <a:ea typeface="標楷體" pitchFamily="65" charset="-120"/>
                <a:cs typeface="Arial" pitchFamily="34" charset="0"/>
              </a:rPr>
              <a:t>i</a:t>
            </a:r>
            <a:r>
              <a:rPr lang="en-US" altLang="zh-TW" sz="2400" dirty="0">
                <a:latin typeface="Arial" pitchFamily="34" charset="0"/>
                <a:ea typeface="標楷體" pitchFamily="65" charset="-120"/>
                <a:cs typeface="Arial" pitchFamily="34" charset="0"/>
              </a:rPr>
              <a:t>));</a:t>
            </a:r>
            <a:endParaRPr lang="en-US" altLang="zh-TW" sz="2400" dirty="0">
              <a:latin typeface="Arial" pitchFamily="34" charset="0"/>
              <a:cs typeface="Arial" pitchFamily="34" charset="0"/>
            </a:endParaRPr>
          </a:p>
          <a:p>
            <a:pPr algn="just">
              <a:spcBef>
                <a:spcPct val="20000"/>
              </a:spcBef>
            </a:pPr>
            <a:r>
              <a:rPr lang="en-US" altLang="zh-TW" sz="2400" dirty="0">
                <a:latin typeface="Arial" pitchFamily="34" charset="0"/>
                <a:ea typeface="標楷體" pitchFamily="65" charset="-120"/>
                <a:cs typeface="Arial" pitchFamily="34" charset="0"/>
              </a:rPr>
              <a:t>9  }</a:t>
            </a:r>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283CA07A-C1B6-4DBF-AA2A-5D60F083DD42}" type="slidenum">
              <a:rPr lang="en-US" altLang="zh-TW"/>
              <a:pPr/>
              <a:t>222</a:t>
            </a:fld>
            <a:endParaRPr lang="en-US" altLang="zh-TW"/>
          </a:p>
        </p:txBody>
      </p:sp>
      <p:sp>
        <p:nvSpPr>
          <p:cNvPr id="312322" name="Rectangle 2"/>
          <p:cNvSpPr>
            <a:spLocks noGrp="1" noChangeArrowheads="1"/>
          </p:cNvSpPr>
          <p:nvPr>
            <p:ph type="title"/>
          </p:nvPr>
        </p:nvSpPr>
        <p:spPr>
          <a:xfrm>
            <a:off x="838200" y="609600"/>
            <a:ext cx="7620000" cy="990600"/>
          </a:xfrm>
        </p:spPr>
        <p:txBody>
          <a:bodyPr/>
          <a:lstStyle/>
          <a:p>
            <a:r>
              <a:rPr lang="en-US" altLang="zh-TW" sz="3600"/>
              <a:t>Ch10_8</a:t>
            </a:r>
            <a:endParaRPr lang="en-US" altLang="zh-TW"/>
          </a:p>
        </p:txBody>
      </p:sp>
      <p:sp>
        <p:nvSpPr>
          <p:cNvPr id="312323" name="Rectangle 3"/>
          <p:cNvSpPr>
            <a:spLocks noGrp="1" noChangeArrowheads="1"/>
          </p:cNvSpPr>
          <p:nvPr>
            <p:ph type="body" idx="1"/>
          </p:nvPr>
        </p:nvSpPr>
        <p:spPr>
          <a:xfrm>
            <a:off x="685800" y="1447800"/>
            <a:ext cx="7772400" cy="4724400"/>
          </a:xfrm>
          <a:solidFill>
            <a:srgbClr val="FFFFFF"/>
          </a:solidFill>
        </p:spPr>
        <p:txBody>
          <a:bodyPr/>
          <a:lstStyle/>
          <a:p>
            <a:pPr marL="533400" indent="-533400">
              <a:lnSpc>
                <a:spcPct val="90000"/>
              </a:lnSpc>
              <a:buFontTx/>
              <a:buNone/>
            </a:pPr>
            <a:r>
              <a:rPr lang="en-US" altLang="zh-TW" sz="2000" b="1"/>
              <a:t>Ch10_8  </a:t>
            </a:r>
            <a:r>
              <a:rPr lang="zh-TW" altLang="en-US" sz="2000" b="1"/>
              <a:t>雙指標與二維陣列 </a:t>
            </a:r>
            <a:endParaRPr lang="zh-TW" altLang="en-US" sz="2000" b="1">
              <a:ea typeface="新細明體" pitchFamily="18" charset="-120"/>
            </a:endParaRPr>
          </a:p>
          <a:p>
            <a:pPr marL="533400" indent="-533400" algn="just">
              <a:lnSpc>
                <a:spcPct val="90000"/>
              </a:lnSpc>
              <a:buFontTx/>
              <a:buNone/>
            </a:pPr>
            <a:r>
              <a:rPr lang="en-US" altLang="zh-TW" sz="2000"/>
              <a:t>1  #include&lt;stdio.h&gt;</a:t>
            </a:r>
            <a:endParaRPr lang="en-US" altLang="zh-TW" sz="2000">
              <a:ea typeface="新細明體" pitchFamily="18" charset="-120"/>
            </a:endParaRPr>
          </a:p>
          <a:p>
            <a:pPr marL="533400" indent="-533400" algn="just">
              <a:lnSpc>
                <a:spcPct val="90000"/>
              </a:lnSpc>
              <a:buFontTx/>
              <a:buNone/>
            </a:pPr>
            <a:r>
              <a:rPr lang="en-US" altLang="zh-TW" sz="2000"/>
              <a:t>2  main()</a:t>
            </a:r>
            <a:endParaRPr lang="en-US" altLang="zh-TW" sz="2000">
              <a:ea typeface="新細明體" pitchFamily="18" charset="-120"/>
            </a:endParaRPr>
          </a:p>
          <a:p>
            <a:pPr marL="533400" indent="-533400" algn="just">
              <a:lnSpc>
                <a:spcPct val="90000"/>
              </a:lnSpc>
              <a:buFontTx/>
              <a:buNone/>
            </a:pPr>
            <a:r>
              <a:rPr lang="en-US" altLang="zh-TW" sz="2000"/>
              <a:t>3  {</a:t>
            </a:r>
            <a:endParaRPr lang="en-US" altLang="zh-TW" sz="2000">
              <a:ea typeface="新細明體" pitchFamily="18" charset="-120"/>
            </a:endParaRPr>
          </a:p>
          <a:p>
            <a:pPr marL="533400" indent="-533400" algn="just">
              <a:lnSpc>
                <a:spcPct val="90000"/>
              </a:lnSpc>
              <a:buFontTx/>
              <a:buNone/>
            </a:pPr>
            <a:r>
              <a:rPr lang="en-US" altLang="zh-TW" sz="2000"/>
              <a:t>4      int i, **p;</a:t>
            </a:r>
            <a:endParaRPr lang="en-US" altLang="zh-TW" sz="2000">
              <a:ea typeface="新細明體" pitchFamily="18" charset="-120"/>
            </a:endParaRPr>
          </a:p>
          <a:p>
            <a:pPr marL="533400" indent="-533400" algn="just">
              <a:lnSpc>
                <a:spcPct val="90000"/>
              </a:lnSpc>
              <a:buFontTx/>
              <a:buNone/>
            </a:pPr>
            <a:r>
              <a:rPr lang="en-US" altLang="zh-TW" sz="2000"/>
              <a:t>5      int a[2][3]={{10, 20, 30}, {40, 50, 60}};</a:t>
            </a:r>
            <a:endParaRPr lang="en-US" altLang="zh-TW" sz="2000">
              <a:ea typeface="新細明體" pitchFamily="18" charset="-120"/>
            </a:endParaRPr>
          </a:p>
          <a:p>
            <a:pPr marL="533400" indent="-533400" algn="just">
              <a:lnSpc>
                <a:spcPct val="90000"/>
              </a:lnSpc>
              <a:buFontTx/>
              <a:buNone/>
            </a:pPr>
            <a:r>
              <a:rPr lang="en-US" altLang="zh-TW" sz="2000"/>
              <a:t>6      *p = &amp;a[0];</a:t>
            </a:r>
            <a:endParaRPr lang="en-US" altLang="zh-TW" sz="2000">
              <a:ea typeface="新細明體" pitchFamily="18" charset="-120"/>
            </a:endParaRPr>
          </a:p>
          <a:p>
            <a:pPr marL="533400" indent="-533400" algn="just">
              <a:lnSpc>
                <a:spcPct val="90000"/>
              </a:lnSpc>
              <a:buFontTx/>
              <a:buNone/>
            </a:pPr>
            <a:r>
              <a:rPr lang="en-US" altLang="zh-TW" sz="2000"/>
              <a:t>7      *(p + 1) = &amp;a[1];</a:t>
            </a:r>
            <a:endParaRPr lang="en-US" altLang="zh-TW" sz="2000">
              <a:ea typeface="新細明體" pitchFamily="18" charset="-120"/>
            </a:endParaRPr>
          </a:p>
          <a:p>
            <a:pPr marL="533400" indent="-533400" algn="just">
              <a:lnSpc>
                <a:spcPct val="90000"/>
              </a:lnSpc>
              <a:buFontTx/>
              <a:buAutoNum type="arabicPlain" startAt="8"/>
            </a:pPr>
            <a:r>
              <a:rPr lang="en-US" altLang="zh-TW" sz="2000"/>
              <a:t>for(i = 0; i &lt; 3; i++)</a:t>
            </a:r>
          </a:p>
          <a:p>
            <a:pPr marL="533400" indent="-533400" algn="just">
              <a:lnSpc>
                <a:spcPct val="90000"/>
              </a:lnSpc>
              <a:buFontTx/>
              <a:buAutoNum type="arabicPlain" startAt="8"/>
            </a:pPr>
            <a:r>
              <a:rPr lang="en-US" altLang="zh-TW" sz="2000">
                <a:solidFill>
                  <a:srgbClr val="0000FF"/>
                </a:solidFill>
              </a:rPr>
              <a:t>   printf("*(*p + %i) = %i, *(*(p + 1) + %i) = %i\n</a:t>
            </a:r>
            <a:r>
              <a:rPr lang="en-US" altLang="zh-TW" sz="2000">
                <a:solidFill>
                  <a:srgbClr val="0000FF"/>
                </a:solidFill>
                <a:latin typeface="Courier New"/>
              </a:rPr>
              <a:t>”</a:t>
            </a:r>
            <a:r>
              <a:rPr lang="en-US" altLang="zh-TW" sz="2000">
                <a:solidFill>
                  <a:srgbClr val="0000FF"/>
                </a:solidFill>
              </a:rPr>
              <a:t>, </a:t>
            </a:r>
          </a:p>
          <a:p>
            <a:pPr marL="533400" indent="-533400" algn="just">
              <a:lnSpc>
                <a:spcPct val="90000"/>
              </a:lnSpc>
              <a:buFontTx/>
              <a:buNone/>
            </a:pPr>
            <a:r>
              <a:rPr lang="en-US" altLang="zh-TW" sz="2000">
                <a:solidFill>
                  <a:srgbClr val="0000FF"/>
                </a:solidFill>
              </a:rPr>
              <a:t>                      i, *(*p + i), i , *(*(p + 1) + i));</a:t>
            </a:r>
          </a:p>
          <a:p>
            <a:pPr marL="533400" indent="-533400" algn="just">
              <a:lnSpc>
                <a:spcPct val="90000"/>
              </a:lnSpc>
              <a:buFontTx/>
              <a:buNone/>
            </a:pPr>
            <a:r>
              <a:rPr lang="en-US" altLang="zh-TW" sz="2000">
                <a:solidFill>
                  <a:srgbClr val="0000FF"/>
                </a:solidFill>
                <a:ea typeface="新細明體" pitchFamily="18" charset="-120"/>
              </a:rPr>
              <a:t>           /*</a:t>
            </a:r>
            <a:r>
              <a:rPr lang="zh-TW" altLang="en-US" sz="2000">
                <a:solidFill>
                  <a:srgbClr val="0000FF"/>
                </a:solidFill>
              </a:rPr>
              <a:t>將陣列第一維的</a:t>
            </a:r>
            <a:r>
              <a:rPr lang="en-US" altLang="zh-TW" sz="2000">
                <a:solidFill>
                  <a:srgbClr val="0000FF"/>
                </a:solidFill>
              </a:rPr>
              <a:t>a[0]</a:t>
            </a:r>
            <a:r>
              <a:rPr lang="zh-TW" altLang="en-US" sz="2000">
                <a:solidFill>
                  <a:srgbClr val="0000FF"/>
                </a:solidFill>
              </a:rPr>
              <a:t>給指標</a:t>
            </a:r>
            <a:r>
              <a:rPr lang="en-US" altLang="zh-TW" sz="2000">
                <a:solidFill>
                  <a:srgbClr val="0000FF"/>
                </a:solidFill>
              </a:rPr>
              <a:t>p</a:t>
            </a:r>
            <a:r>
              <a:rPr lang="zh-TW" altLang="en-US" sz="2000">
                <a:solidFill>
                  <a:srgbClr val="0000FF"/>
                </a:solidFill>
              </a:rPr>
              <a:t>來指，另一維的</a:t>
            </a:r>
            <a:r>
              <a:rPr lang="en-US" altLang="zh-TW" sz="2000">
                <a:solidFill>
                  <a:srgbClr val="0000FF"/>
                </a:solidFill>
              </a:rPr>
              <a:t>a[1]</a:t>
            </a:r>
            <a:r>
              <a:rPr lang="zh-TW" altLang="en-US" sz="2000">
                <a:solidFill>
                  <a:srgbClr val="0000FF"/>
                </a:solidFill>
              </a:rPr>
              <a:t>給</a:t>
            </a:r>
          </a:p>
          <a:p>
            <a:pPr marL="533400" indent="-533400" algn="just">
              <a:lnSpc>
                <a:spcPct val="90000"/>
              </a:lnSpc>
              <a:buFontTx/>
              <a:buNone/>
            </a:pPr>
            <a:r>
              <a:rPr lang="zh-TW" altLang="en-US" sz="2000">
                <a:solidFill>
                  <a:srgbClr val="0000FF"/>
                </a:solidFill>
              </a:rPr>
              <a:t>              指標</a:t>
            </a:r>
            <a:r>
              <a:rPr lang="en-US" altLang="zh-TW" sz="2000">
                <a:solidFill>
                  <a:srgbClr val="0000FF"/>
                </a:solidFill>
              </a:rPr>
              <a:t>(p+1)</a:t>
            </a:r>
            <a:r>
              <a:rPr lang="zh-TW" altLang="en-US" sz="2000">
                <a:solidFill>
                  <a:srgbClr val="0000FF"/>
                </a:solidFill>
              </a:rPr>
              <a:t>來指，依此類推即可分別得到陣列內的</a:t>
            </a:r>
            <a:r>
              <a:rPr lang="en-US" altLang="zh-TW" sz="2000">
                <a:solidFill>
                  <a:srgbClr val="0000FF"/>
                </a:solidFill>
              </a:rPr>
              <a:t>6</a:t>
            </a:r>
            <a:r>
              <a:rPr lang="zh-TW" altLang="en-US" sz="2000">
                <a:solidFill>
                  <a:srgbClr val="0000FF"/>
                </a:solidFill>
              </a:rPr>
              <a:t>個值</a:t>
            </a:r>
            <a:r>
              <a:rPr lang="zh-TW" altLang="en-US" sz="2000">
                <a:solidFill>
                  <a:srgbClr val="0000FF"/>
                </a:solidFill>
                <a:ea typeface="新細明體" pitchFamily="18" charset="-120"/>
              </a:rPr>
              <a:t> *</a:t>
            </a:r>
            <a:r>
              <a:rPr lang="en-US" altLang="zh-TW" sz="2000">
                <a:solidFill>
                  <a:srgbClr val="0000FF"/>
                </a:solidFill>
                <a:ea typeface="新細明體" pitchFamily="18" charset="-120"/>
              </a:rPr>
              <a:t>/</a:t>
            </a:r>
          </a:p>
          <a:p>
            <a:pPr marL="533400" indent="-533400" algn="just">
              <a:lnSpc>
                <a:spcPct val="90000"/>
              </a:lnSpc>
              <a:buFontTx/>
              <a:buNone/>
            </a:pPr>
            <a:r>
              <a:rPr lang="en-US" altLang="zh-TW" sz="2000"/>
              <a:t>10  }</a:t>
            </a:r>
            <a:r>
              <a:rPr lang="en-US" altLang="zh-TW" sz="2000">
                <a:ea typeface="新細明體" pitchFamily="18" charset="-120"/>
              </a:rPr>
              <a:t> </a:t>
            </a:r>
          </a:p>
        </p:txBody>
      </p:sp>
      <p:sp>
        <p:nvSpPr>
          <p:cNvPr id="312325" name="Rectangle 5"/>
          <p:cNvSpPr>
            <a:spLocks noChangeArrowheads="1"/>
          </p:cNvSpPr>
          <p:nvPr/>
        </p:nvSpPr>
        <p:spPr bwMode="auto">
          <a:xfrm>
            <a:off x="4038600" y="914400"/>
            <a:ext cx="4876800" cy="16002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300">
                <a:ea typeface="標楷體" pitchFamily="65" charset="-120"/>
              </a:rPr>
              <a:t>*(*p + 0) = 10, *(*(p + 1) + 0) = 40</a:t>
            </a:r>
            <a:endParaRPr lang="en-US" altLang="zh-TW" sz="2300"/>
          </a:p>
          <a:p>
            <a:pPr marL="190500" lvl="1">
              <a:spcBef>
                <a:spcPct val="20000"/>
              </a:spcBef>
            </a:pPr>
            <a:r>
              <a:rPr lang="en-US" altLang="zh-TW" sz="2300">
                <a:ea typeface="標楷體" pitchFamily="65" charset="-120"/>
              </a:rPr>
              <a:t>*(*p + 1) = 20, *(*(p + 1) + 1) = 50</a:t>
            </a:r>
            <a:endParaRPr lang="en-US" altLang="zh-TW" sz="2300"/>
          </a:p>
          <a:p>
            <a:pPr marL="190500" lvl="1">
              <a:spcBef>
                <a:spcPct val="20000"/>
              </a:spcBef>
            </a:pPr>
            <a:r>
              <a:rPr lang="en-US" altLang="zh-TW" sz="2300">
                <a:ea typeface="標楷體" pitchFamily="65" charset="-120"/>
              </a:rPr>
              <a:t>*(*p + 2) = 30, *(*(p + 1) + 2) = 6</a:t>
            </a:r>
            <a:r>
              <a:rPr lang="en-US" altLang="zh-TW" sz="2300"/>
              <a:t>0</a:t>
            </a:r>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040D7BC4-9197-41D5-9241-ABFDC4F2FE59}" type="slidenum">
              <a:rPr lang="en-US" altLang="zh-TW"/>
              <a:pPr/>
              <a:t>223</a:t>
            </a:fld>
            <a:endParaRPr lang="en-US" altLang="zh-TW"/>
          </a:p>
        </p:txBody>
      </p:sp>
      <p:sp>
        <p:nvSpPr>
          <p:cNvPr id="314370" name="Rectangle 2"/>
          <p:cNvSpPr>
            <a:spLocks noGrp="1" noChangeArrowheads="1"/>
          </p:cNvSpPr>
          <p:nvPr>
            <p:ph type="title"/>
          </p:nvPr>
        </p:nvSpPr>
        <p:spPr/>
        <p:txBody>
          <a:bodyPr/>
          <a:lstStyle/>
          <a:p>
            <a:r>
              <a:rPr lang="en-US" altLang="zh-TW" sz="3600"/>
              <a:t>10-4 </a:t>
            </a:r>
            <a:r>
              <a:rPr lang="zh-TW" altLang="en-US" sz="3600"/>
              <a:t>指標與字串</a:t>
            </a:r>
            <a:r>
              <a:rPr lang="zh-TW" altLang="en-US"/>
              <a:t> </a:t>
            </a:r>
          </a:p>
        </p:txBody>
      </p:sp>
      <p:sp>
        <p:nvSpPr>
          <p:cNvPr id="314371" name="Rectangle 3"/>
          <p:cNvSpPr>
            <a:spLocks noGrp="1" noChangeArrowheads="1"/>
          </p:cNvSpPr>
          <p:nvPr>
            <p:ph type="body" idx="1"/>
          </p:nvPr>
        </p:nvSpPr>
        <p:spPr>
          <a:xfrm>
            <a:off x="685800" y="1600200"/>
            <a:ext cx="7772400" cy="4724400"/>
          </a:xfrm>
        </p:spPr>
        <p:txBody>
          <a:bodyPr/>
          <a:lstStyle/>
          <a:p>
            <a:pPr>
              <a:lnSpc>
                <a:spcPct val="90000"/>
              </a:lnSpc>
            </a:pPr>
            <a:r>
              <a:rPr lang="zh-TW" altLang="en-US" sz="2400" b="1"/>
              <a:t>字串可稱為字元陣列</a:t>
            </a:r>
          </a:p>
          <a:p>
            <a:pPr lvl="1">
              <a:lnSpc>
                <a:spcPct val="90000"/>
              </a:lnSpc>
            </a:pPr>
            <a:r>
              <a:rPr lang="zh-TW" altLang="en-US" sz="2400"/>
              <a:t>宣告字串可以使用兩種方式，如下表示： </a:t>
            </a:r>
          </a:p>
          <a:p>
            <a:pPr lvl="1">
              <a:lnSpc>
                <a:spcPct val="90000"/>
              </a:lnSpc>
              <a:buFontTx/>
              <a:buNone/>
            </a:pPr>
            <a:endParaRPr lang="zh-TW" altLang="en-US" sz="2400"/>
          </a:p>
          <a:p>
            <a:pPr lvl="1">
              <a:lnSpc>
                <a:spcPct val="90000"/>
              </a:lnSpc>
              <a:buFontTx/>
              <a:buNone/>
            </a:pPr>
            <a:endParaRPr lang="zh-TW" altLang="en-US" sz="2400"/>
          </a:p>
          <a:p>
            <a:pPr lvl="1">
              <a:lnSpc>
                <a:spcPct val="90000"/>
              </a:lnSpc>
            </a:pPr>
            <a:r>
              <a:rPr lang="zh-TW" altLang="en-US" sz="2400"/>
              <a:t>一般以第一種方式來宣告，宣告字串可以使用指標表示法，方式如下： </a:t>
            </a:r>
          </a:p>
          <a:p>
            <a:pPr lvl="1">
              <a:lnSpc>
                <a:spcPct val="90000"/>
              </a:lnSpc>
            </a:pPr>
            <a:endParaRPr lang="zh-TW" altLang="en-US" sz="2400"/>
          </a:p>
          <a:p>
            <a:pPr lvl="1">
              <a:lnSpc>
                <a:spcPct val="90000"/>
              </a:lnSpc>
            </a:pPr>
            <a:endParaRPr lang="zh-TW" altLang="en-US" sz="2400"/>
          </a:p>
          <a:p>
            <a:pPr lvl="1">
              <a:lnSpc>
                <a:spcPct val="90000"/>
              </a:lnSpc>
            </a:pPr>
            <a:r>
              <a:rPr lang="zh-TW" altLang="en-US" sz="2400"/>
              <a:t>上式宣告告訴編譯器去做兩件事：</a:t>
            </a:r>
            <a:endParaRPr lang="zh-TW" altLang="en-US" sz="2400">
              <a:ea typeface="新細明體" pitchFamily="18" charset="-120"/>
            </a:endParaRPr>
          </a:p>
          <a:p>
            <a:pPr lvl="1">
              <a:lnSpc>
                <a:spcPct val="90000"/>
              </a:lnSpc>
              <a:buFontTx/>
              <a:buNone/>
            </a:pPr>
            <a:r>
              <a:rPr lang="zh-TW" altLang="en-US" sz="2000">
                <a:solidFill>
                  <a:srgbClr val="FF0000"/>
                </a:solidFill>
              </a:rPr>
              <a:t>       </a:t>
            </a:r>
            <a:r>
              <a:rPr lang="en-US" altLang="zh-TW" sz="2000">
                <a:solidFill>
                  <a:srgbClr val="FF0000"/>
                </a:solidFill>
              </a:rPr>
              <a:t>1. </a:t>
            </a:r>
            <a:r>
              <a:rPr lang="zh-TW" altLang="en-US" sz="2000">
                <a:solidFill>
                  <a:srgbClr val="FF0000"/>
                </a:solidFill>
              </a:rPr>
              <a:t>保留</a:t>
            </a:r>
            <a:r>
              <a:rPr lang="en-US" altLang="zh-TW" sz="2000">
                <a:solidFill>
                  <a:srgbClr val="FF0000"/>
                </a:solidFill>
              </a:rPr>
              <a:t>2bytes</a:t>
            </a:r>
            <a:r>
              <a:rPr lang="zh-TW" altLang="en-US" sz="2000">
                <a:solidFill>
                  <a:srgbClr val="FF0000"/>
                </a:solidFill>
              </a:rPr>
              <a:t>的記憶體空間給指標</a:t>
            </a:r>
            <a:r>
              <a:rPr lang="en-US" altLang="zh-TW" sz="2000">
                <a:solidFill>
                  <a:srgbClr val="FF0000"/>
                </a:solidFill>
              </a:rPr>
              <a:t>s</a:t>
            </a:r>
            <a:r>
              <a:rPr lang="zh-TW" altLang="en-US" sz="2000">
                <a:solidFill>
                  <a:srgbClr val="FF0000"/>
                </a:solidFill>
              </a:rPr>
              <a:t>。</a:t>
            </a:r>
            <a:endParaRPr lang="zh-TW" altLang="en-US" sz="2000">
              <a:solidFill>
                <a:srgbClr val="FF0000"/>
              </a:solidFill>
              <a:ea typeface="新細明體" pitchFamily="18" charset="-120"/>
            </a:endParaRPr>
          </a:p>
          <a:p>
            <a:pPr lvl="1">
              <a:lnSpc>
                <a:spcPct val="90000"/>
              </a:lnSpc>
              <a:buFontTx/>
              <a:buNone/>
            </a:pPr>
            <a:r>
              <a:rPr lang="zh-TW" altLang="en-US" sz="2000">
                <a:solidFill>
                  <a:srgbClr val="FF0000"/>
                </a:solidFill>
              </a:rPr>
              <a:t>       </a:t>
            </a:r>
            <a:r>
              <a:rPr lang="en-US" altLang="zh-TW" sz="2000">
                <a:solidFill>
                  <a:srgbClr val="FF0000"/>
                </a:solidFill>
              </a:rPr>
              <a:t>2. </a:t>
            </a:r>
            <a:r>
              <a:rPr lang="zh-TW" altLang="en-US" sz="2000">
                <a:solidFill>
                  <a:srgbClr val="FF0000"/>
                </a:solidFill>
              </a:rPr>
              <a:t>將指標</a:t>
            </a:r>
            <a:r>
              <a:rPr lang="en-US" altLang="zh-TW" sz="2000">
                <a:solidFill>
                  <a:srgbClr val="FF0000"/>
                </a:solidFill>
              </a:rPr>
              <a:t>s</a:t>
            </a:r>
            <a:r>
              <a:rPr lang="zh-TW" altLang="en-US" sz="2000">
                <a:solidFill>
                  <a:srgbClr val="FF0000"/>
                </a:solidFill>
              </a:rPr>
              <a:t>指向字串的起始位址。</a:t>
            </a:r>
            <a:r>
              <a:rPr lang="zh-TW" altLang="en-US"/>
              <a:t> </a:t>
            </a:r>
          </a:p>
        </p:txBody>
      </p:sp>
      <p:sp>
        <p:nvSpPr>
          <p:cNvPr id="314372" name="Rectangle 4"/>
          <p:cNvSpPr>
            <a:spLocks noChangeArrowheads="1"/>
          </p:cNvSpPr>
          <p:nvPr/>
        </p:nvSpPr>
        <p:spPr bwMode="auto">
          <a:xfrm>
            <a:off x="1524000" y="2438400"/>
            <a:ext cx="6705600" cy="685800"/>
          </a:xfrm>
          <a:prstGeom prst="rect">
            <a:avLst/>
          </a:prstGeom>
          <a:solidFill>
            <a:srgbClr val="FFFF99"/>
          </a:solidFill>
          <a:ln w="9525">
            <a:solidFill>
              <a:schemeClr val="tx1"/>
            </a:solidFill>
            <a:miter lim="800000"/>
            <a:headEnd/>
            <a:tailEnd/>
          </a:ln>
          <a:effectLst/>
        </p:spPr>
        <p:txBody>
          <a:bodyPr wrap="none" anchor="ctr"/>
          <a:lstStyle/>
          <a:p>
            <a:r>
              <a:rPr lang="en-US" altLang="zh-TW" sz="2000">
                <a:ea typeface="標楷體" pitchFamily="65" charset="-120"/>
              </a:rPr>
              <a:t>char s1[ ] = "Taiwan”;</a:t>
            </a:r>
            <a:endParaRPr lang="en-US" altLang="zh-TW" sz="2000"/>
          </a:p>
          <a:p>
            <a:r>
              <a:rPr lang="en-US" altLang="zh-TW" sz="2000">
                <a:ea typeface="標楷體" pitchFamily="65" charset="-120"/>
              </a:rPr>
              <a:t>char s2[ ] = {‘T’, ‘a’, ‘i’, ‘w’, ‘a’, ‘n’, ‘\0’};</a:t>
            </a:r>
            <a:r>
              <a:rPr lang="en-US" altLang="zh-TW" sz="2000"/>
              <a:t> </a:t>
            </a:r>
          </a:p>
        </p:txBody>
      </p:sp>
      <p:sp>
        <p:nvSpPr>
          <p:cNvPr id="314373" name="Rectangle 5"/>
          <p:cNvSpPr>
            <a:spLocks noChangeArrowheads="1"/>
          </p:cNvSpPr>
          <p:nvPr/>
        </p:nvSpPr>
        <p:spPr bwMode="auto">
          <a:xfrm>
            <a:off x="1524000" y="4114800"/>
            <a:ext cx="6705600" cy="457200"/>
          </a:xfrm>
          <a:prstGeom prst="rect">
            <a:avLst/>
          </a:prstGeom>
          <a:solidFill>
            <a:srgbClr val="FFFF99"/>
          </a:solidFill>
          <a:ln w="9525">
            <a:solidFill>
              <a:schemeClr val="tx1"/>
            </a:solidFill>
            <a:miter lim="800000"/>
            <a:headEnd/>
            <a:tailEnd/>
          </a:ln>
          <a:effectLst/>
        </p:spPr>
        <p:txBody>
          <a:bodyPr wrap="none" anchor="ctr"/>
          <a:lstStyle/>
          <a:p>
            <a:r>
              <a:rPr lang="en-US" altLang="zh-TW" sz="2000">
                <a:ea typeface="標楷體" pitchFamily="65" charset="-120"/>
              </a:rPr>
              <a:t>char *s = "Taiwan”</a:t>
            </a:r>
            <a:r>
              <a:rPr lang="en-US" altLang="zh-TW" sz="2000"/>
              <a:t> </a:t>
            </a:r>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1BFB5F8F-8521-444F-8080-406E4DD50462}" type="slidenum">
              <a:rPr lang="en-US" altLang="zh-TW"/>
              <a:pPr/>
              <a:t>224</a:t>
            </a:fld>
            <a:endParaRPr lang="en-US" altLang="zh-TW"/>
          </a:p>
        </p:txBody>
      </p:sp>
      <p:sp>
        <p:nvSpPr>
          <p:cNvPr id="315394" name="Rectangle 2"/>
          <p:cNvSpPr>
            <a:spLocks noGrp="1" noChangeArrowheads="1"/>
          </p:cNvSpPr>
          <p:nvPr>
            <p:ph type="title"/>
          </p:nvPr>
        </p:nvSpPr>
        <p:spPr>
          <a:xfrm>
            <a:off x="838200" y="533400"/>
            <a:ext cx="7620000" cy="990600"/>
          </a:xfrm>
        </p:spPr>
        <p:txBody>
          <a:bodyPr/>
          <a:lstStyle/>
          <a:p>
            <a:r>
              <a:rPr lang="en-US" altLang="zh-TW" sz="3600"/>
              <a:t>Ch10_9</a:t>
            </a:r>
            <a:endParaRPr lang="en-US" altLang="zh-TW"/>
          </a:p>
        </p:txBody>
      </p:sp>
      <p:sp>
        <p:nvSpPr>
          <p:cNvPr id="315395" name="Rectangle 3"/>
          <p:cNvSpPr>
            <a:spLocks noGrp="1" noChangeArrowheads="1"/>
          </p:cNvSpPr>
          <p:nvPr>
            <p:ph type="body" idx="1"/>
          </p:nvPr>
        </p:nvSpPr>
        <p:spPr>
          <a:xfrm>
            <a:off x="685800" y="1371600"/>
            <a:ext cx="7772400" cy="5029200"/>
          </a:xfrm>
          <a:noFill/>
        </p:spPr>
        <p:txBody>
          <a:bodyPr/>
          <a:lstStyle/>
          <a:p>
            <a:pPr marL="609600" indent="-609600">
              <a:lnSpc>
                <a:spcPct val="90000"/>
              </a:lnSpc>
              <a:buFontTx/>
              <a:buNone/>
            </a:pPr>
            <a:r>
              <a:rPr lang="en-US" altLang="zh-TW" sz="2400" b="1" dirty="0"/>
              <a:t>Ch10_9  </a:t>
            </a:r>
            <a:r>
              <a:rPr lang="zh-TW" altLang="en-US" sz="2400" b="1" dirty="0"/>
              <a:t>指標與字串</a:t>
            </a:r>
            <a:r>
              <a:rPr lang="en-US" altLang="zh-TW" sz="2400" b="1" dirty="0"/>
              <a:t>(1)</a:t>
            </a:r>
            <a:endParaRPr lang="en-US" altLang="zh-TW" sz="2100" b="1" dirty="0"/>
          </a:p>
          <a:p>
            <a:pPr marL="609600" indent="-609600">
              <a:lnSpc>
                <a:spcPct val="90000"/>
              </a:lnSpc>
              <a:buFontTx/>
              <a:buNone/>
            </a:pPr>
            <a:r>
              <a:rPr lang="en-US" altLang="zh-TW" sz="2100" dirty="0"/>
              <a:t>1   </a:t>
            </a:r>
            <a:r>
              <a:rPr lang="en-US" altLang="zh-TW" sz="2100" dirty="0">
                <a:ea typeface="新細明體" pitchFamily="18" charset="-120"/>
              </a:rPr>
              <a:t>#include&lt;</a:t>
            </a:r>
            <a:r>
              <a:rPr lang="en-US" altLang="zh-TW" sz="2100" dirty="0" err="1">
                <a:ea typeface="新細明體" pitchFamily="18" charset="-120"/>
              </a:rPr>
              <a:t>stdio.h</a:t>
            </a:r>
            <a:r>
              <a:rPr lang="en-US" altLang="zh-TW" sz="2100" dirty="0">
                <a:ea typeface="新細明體" pitchFamily="18" charset="-120"/>
              </a:rPr>
              <a:t>&gt;</a:t>
            </a:r>
          </a:p>
          <a:p>
            <a:pPr marL="609600" indent="-609600">
              <a:lnSpc>
                <a:spcPct val="90000"/>
              </a:lnSpc>
              <a:buFontTx/>
              <a:buAutoNum type="arabicPlain" startAt="2"/>
            </a:pPr>
            <a:r>
              <a:rPr lang="en-US" altLang="zh-TW" sz="2100" dirty="0" smtClean="0">
                <a:ea typeface="新細明體" pitchFamily="18" charset="-120"/>
              </a:rPr>
              <a:t>main(){</a:t>
            </a:r>
            <a:endParaRPr lang="en-US" altLang="zh-TW" sz="2100" dirty="0">
              <a:ea typeface="新細明體" pitchFamily="18" charset="-120"/>
            </a:endParaRPr>
          </a:p>
          <a:p>
            <a:pPr marL="609600" indent="-609600">
              <a:lnSpc>
                <a:spcPct val="90000"/>
              </a:lnSpc>
              <a:buNone/>
            </a:pPr>
            <a:r>
              <a:rPr lang="en-US" altLang="zh-TW" sz="2100" dirty="0" smtClean="0">
                <a:ea typeface="新細明體" pitchFamily="18" charset="-120"/>
              </a:rPr>
              <a:t>3	</a:t>
            </a:r>
            <a:r>
              <a:rPr lang="en-US" altLang="zh-TW" sz="2100" dirty="0" err="1" smtClean="0">
                <a:ea typeface="新細明體" pitchFamily="18" charset="-120"/>
              </a:rPr>
              <a:t>int</a:t>
            </a:r>
            <a:r>
              <a:rPr lang="en-US" altLang="zh-TW" sz="2100" dirty="0" smtClean="0">
                <a:ea typeface="新細明體" pitchFamily="18" charset="-120"/>
              </a:rPr>
              <a:t> </a:t>
            </a:r>
            <a:r>
              <a:rPr lang="en-US" altLang="zh-TW" sz="2100" dirty="0" err="1">
                <a:ea typeface="新細明體" pitchFamily="18" charset="-120"/>
              </a:rPr>
              <a:t>i</a:t>
            </a:r>
            <a:r>
              <a:rPr lang="en-US" altLang="zh-TW" sz="2100" dirty="0">
                <a:ea typeface="新細明體" pitchFamily="18" charset="-120"/>
              </a:rPr>
              <a:t>, </a:t>
            </a:r>
            <a:r>
              <a:rPr lang="en-US" altLang="zh-TW" sz="2100" dirty="0" err="1">
                <a:ea typeface="新細明體" pitchFamily="18" charset="-120"/>
              </a:rPr>
              <a:t>len</a:t>
            </a:r>
            <a:r>
              <a:rPr lang="en-US" altLang="zh-TW" sz="2100" dirty="0">
                <a:ea typeface="新細明體" pitchFamily="18" charset="-120"/>
              </a:rPr>
              <a:t>;</a:t>
            </a:r>
          </a:p>
          <a:p>
            <a:pPr marL="609600" indent="-609600">
              <a:lnSpc>
                <a:spcPct val="90000"/>
              </a:lnSpc>
              <a:buFontTx/>
              <a:buNone/>
            </a:pPr>
            <a:r>
              <a:rPr lang="en-US" altLang="zh-TW" sz="2100" dirty="0" smtClean="0">
                <a:ea typeface="新細明體" pitchFamily="18" charset="-120"/>
              </a:rPr>
              <a:t>4       </a:t>
            </a:r>
            <a:r>
              <a:rPr lang="en-US" altLang="zh-TW" sz="2100" dirty="0">
                <a:ea typeface="新細明體" pitchFamily="18" charset="-120"/>
              </a:rPr>
              <a:t>char *</a:t>
            </a:r>
            <a:r>
              <a:rPr lang="en-US" altLang="zh-TW" sz="2100" dirty="0" err="1">
                <a:ea typeface="新細明體" pitchFamily="18" charset="-120"/>
              </a:rPr>
              <a:t>str</a:t>
            </a:r>
            <a:r>
              <a:rPr lang="en-US" altLang="zh-TW" sz="2100" dirty="0">
                <a:ea typeface="新細明體" pitchFamily="18" charset="-120"/>
              </a:rPr>
              <a:t> = "Taiwan";</a:t>
            </a:r>
          </a:p>
          <a:p>
            <a:pPr marL="609600" indent="-609600">
              <a:lnSpc>
                <a:spcPct val="90000"/>
              </a:lnSpc>
              <a:buFontTx/>
              <a:buNone/>
            </a:pPr>
            <a:r>
              <a:rPr lang="en-US" altLang="zh-TW" sz="2100" dirty="0" smtClean="0">
                <a:ea typeface="新細明體" pitchFamily="18" charset="-120"/>
              </a:rPr>
              <a:t>5       </a:t>
            </a:r>
            <a:r>
              <a:rPr lang="en-US" altLang="zh-TW" sz="2100" dirty="0" err="1">
                <a:ea typeface="新細明體" pitchFamily="18" charset="-120"/>
              </a:rPr>
              <a:t>printf</a:t>
            </a:r>
            <a:r>
              <a:rPr lang="en-US" altLang="zh-TW" sz="2100" dirty="0">
                <a:ea typeface="新細明體" pitchFamily="18" charset="-120"/>
              </a:rPr>
              <a:t>("%s\n", </a:t>
            </a:r>
            <a:r>
              <a:rPr lang="en-US" altLang="zh-TW" sz="2100" dirty="0" err="1">
                <a:ea typeface="新細明體" pitchFamily="18" charset="-120"/>
              </a:rPr>
              <a:t>str</a:t>
            </a:r>
            <a:r>
              <a:rPr lang="en-US" altLang="zh-TW" sz="2100" dirty="0">
                <a:ea typeface="新細明體" pitchFamily="18" charset="-120"/>
              </a:rPr>
              <a:t>);</a:t>
            </a:r>
          </a:p>
          <a:p>
            <a:pPr marL="609600" indent="-609600">
              <a:lnSpc>
                <a:spcPct val="90000"/>
              </a:lnSpc>
              <a:buFontTx/>
              <a:buNone/>
            </a:pPr>
            <a:r>
              <a:rPr lang="en-US" altLang="zh-TW" sz="2100" dirty="0" smtClean="0">
                <a:ea typeface="新細明體" pitchFamily="18" charset="-120"/>
              </a:rPr>
              <a:t>6</a:t>
            </a:r>
            <a:r>
              <a:rPr lang="en-US" altLang="zh-TW" sz="2100" dirty="0">
                <a:ea typeface="新細明體" pitchFamily="18" charset="-120"/>
              </a:rPr>
              <a:t>	</a:t>
            </a:r>
            <a:r>
              <a:rPr lang="en-US" altLang="zh-TW" sz="2100" dirty="0" err="1">
                <a:ea typeface="新細明體" pitchFamily="18" charset="-120"/>
              </a:rPr>
              <a:t>len</a:t>
            </a:r>
            <a:r>
              <a:rPr lang="en-US" altLang="zh-TW" sz="2100" dirty="0">
                <a:ea typeface="新細明體" pitchFamily="18" charset="-120"/>
              </a:rPr>
              <a:t> = </a:t>
            </a:r>
            <a:r>
              <a:rPr lang="en-US" altLang="zh-TW" sz="2100" dirty="0" err="1">
                <a:ea typeface="新細明體" pitchFamily="18" charset="-120"/>
              </a:rPr>
              <a:t>strlen</a:t>
            </a:r>
            <a:r>
              <a:rPr lang="en-US" altLang="zh-TW" sz="2100" dirty="0">
                <a:ea typeface="新細明體" pitchFamily="18" charset="-120"/>
              </a:rPr>
              <a:t>(</a:t>
            </a:r>
            <a:r>
              <a:rPr lang="en-US" altLang="zh-TW" sz="2100" dirty="0" err="1">
                <a:ea typeface="新細明體" pitchFamily="18" charset="-120"/>
              </a:rPr>
              <a:t>str</a:t>
            </a:r>
            <a:r>
              <a:rPr lang="en-US" altLang="zh-TW" sz="2100" dirty="0">
                <a:ea typeface="新細明體" pitchFamily="18" charset="-120"/>
              </a:rPr>
              <a:t>);</a:t>
            </a:r>
          </a:p>
          <a:p>
            <a:pPr marL="609600" indent="-609600">
              <a:lnSpc>
                <a:spcPct val="90000"/>
              </a:lnSpc>
              <a:buFontTx/>
              <a:buNone/>
            </a:pPr>
            <a:endParaRPr lang="en-US" altLang="zh-TW" sz="2100" dirty="0" smtClean="0">
              <a:ea typeface="新細明體" pitchFamily="18" charset="-120"/>
            </a:endParaRPr>
          </a:p>
          <a:p>
            <a:pPr marL="609600" indent="-609600">
              <a:lnSpc>
                <a:spcPct val="90000"/>
              </a:lnSpc>
              <a:buFontTx/>
              <a:buNone/>
            </a:pPr>
            <a:r>
              <a:rPr lang="en-US" altLang="zh-TW" sz="2100" dirty="0" smtClean="0">
                <a:ea typeface="新細明體" pitchFamily="18" charset="-120"/>
              </a:rPr>
              <a:t>7	for(</a:t>
            </a:r>
            <a:r>
              <a:rPr lang="en-US" altLang="zh-TW" sz="2100" dirty="0" err="1" smtClean="0">
                <a:ea typeface="新細明體" pitchFamily="18" charset="-120"/>
              </a:rPr>
              <a:t>i</a:t>
            </a:r>
            <a:r>
              <a:rPr lang="en-US" altLang="zh-TW" sz="2100" dirty="0" smtClean="0">
                <a:ea typeface="新細明體" pitchFamily="18" charset="-120"/>
              </a:rPr>
              <a:t> </a:t>
            </a:r>
            <a:r>
              <a:rPr lang="en-US" altLang="zh-TW" sz="2100" dirty="0">
                <a:ea typeface="新細明體" pitchFamily="18" charset="-120"/>
              </a:rPr>
              <a:t>= 0; </a:t>
            </a:r>
            <a:r>
              <a:rPr lang="en-US" altLang="zh-TW" sz="2100" dirty="0" err="1">
                <a:ea typeface="新細明體" pitchFamily="18" charset="-120"/>
              </a:rPr>
              <a:t>i</a:t>
            </a:r>
            <a:r>
              <a:rPr lang="en-US" altLang="zh-TW" sz="2100" dirty="0">
                <a:ea typeface="新細明體" pitchFamily="18" charset="-120"/>
              </a:rPr>
              <a:t> &lt; </a:t>
            </a:r>
            <a:r>
              <a:rPr lang="en-US" altLang="zh-TW" sz="2100" dirty="0" err="1">
                <a:ea typeface="新細明體" pitchFamily="18" charset="-120"/>
              </a:rPr>
              <a:t>len</a:t>
            </a:r>
            <a:r>
              <a:rPr lang="en-US" altLang="zh-TW" sz="2100" dirty="0">
                <a:ea typeface="新細明體" pitchFamily="18" charset="-120"/>
              </a:rPr>
              <a:t>; </a:t>
            </a:r>
            <a:r>
              <a:rPr lang="en-US" altLang="zh-TW" sz="2100" dirty="0" err="1">
                <a:ea typeface="新細明體" pitchFamily="18" charset="-120"/>
              </a:rPr>
              <a:t>i</a:t>
            </a:r>
            <a:r>
              <a:rPr lang="en-US" altLang="zh-TW" sz="2100" dirty="0" smtClean="0">
                <a:ea typeface="新細明體" pitchFamily="18" charset="-120"/>
              </a:rPr>
              <a:t>++) {</a:t>
            </a:r>
            <a:endParaRPr lang="en-US" altLang="zh-TW" sz="2100" dirty="0">
              <a:ea typeface="新細明體" pitchFamily="18" charset="-120"/>
            </a:endParaRPr>
          </a:p>
          <a:p>
            <a:pPr marL="609600" indent="-609600" algn="just">
              <a:lnSpc>
                <a:spcPct val="90000"/>
              </a:lnSpc>
              <a:buFontTx/>
              <a:buNone/>
            </a:pPr>
            <a:r>
              <a:rPr lang="en-US" altLang="zh-TW" sz="2100" dirty="0" smtClean="0">
                <a:ea typeface="新細明體" pitchFamily="18" charset="-120"/>
              </a:rPr>
              <a:t>8           </a:t>
            </a:r>
            <a:r>
              <a:rPr lang="en-US" altLang="zh-TW" sz="2100" dirty="0" err="1">
                <a:solidFill>
                  <a:srgbClr val="0000FF"/>
                </a:solidFill>
                <a:ea typeface="新細明體" pitchFamily="18" charset="-120"/>
              </a:rPr>
              <a:t>printf</a:t>
            </a:r>
            <a:r>
              <a:rPr lang="en-US" altLang="zh-TW" sz="2100" dirty="0">
                <a:solidFill>
                  <a:srgbClr val="0000FF"/>
                </a:solidFill>
                <a:ea typeface="新細明體" pitchFamily="18" charset="-120"/>
              </a:rPr>
              <a:t>(</a:t>
            </a:r>
            <a:r>
              <a:rPr lang="en-US" altLang="zh-TW" sz="2100" dirty="0" err="1">
                <a:solidFill>
                  <a:srgbClr val="0000FF"/>
                </a:solidFill>
                <a:ea typeface="新細明體" pitchFamily="18" charset="-120"/>
              </a:rPr>
              <a:t>str</a:t>
            </a:r>
            <a:r>
              <a:rPr lang="en-US" altLang="zh-TW" sz="2100" dirty="0">
                <a:solidFill>
                  <a:srgbClr val="0000FF"/>
                </a:solidFill>
                <a:ea typeface="新細明體" pitchFamily="18" charset="-120"/>
              </a:rPr>
              <a:t> + </a:t>
            </a:r>
            <a:r>
              <a:rPr lang="en-US" altLang="zh-TW" sz="2100" dirty="0" err="1">
                <a:solidFill>
                  <a:srgbClr val="0000FF"/>
                </a:solidFill>
                <a:ea typeface="新細明體" pitchFamily="18" charset="-120"/>
              </a:rPr>
              <a:t>i</a:t>
            </a:r>
            <a:r>
              <a:rPr lang="en-US" altLang="zh-TW" sz="2100" dirty="0">
                <a:solidFill>
                  <a:srgbClr val="0000FF"/>
                </a:solidFill>
                <a:ea typeface="新細明體" pitchFamily="18" charset="-120"/>
              </a:rPr>
              <a:t>);</a:t>
            </a:r>
            <a:r>
              <a:rPr lang="en-US" altLang="zh-TW" sz="2100" dirty="0">
                <a:ea typeface="新細明體" pitchFamily="18" charset="-120"/>
              </a:rPr>
              <a:t>               </a:t>
            </a:r>
            <a:r>
              <a:rPr lang="en-US" altLang="zh-TW" sz="2100" dirty="0">
                <a:solidFill>
                  <a:srgbClr val="0000FF"/>
                </a:solidFill>
              </a:rPr>
              <a:t>/* </a:t>
            </a:r>
            <a:r>
              <a:rPr lang="en-US" altLang="zh-TW" sz="2100" dirty="0" err="1">
                <a:solidFill>
                  <a:srgbClr val="0000FF"/>
                </a:solidFill>
              </a:rPr>
              <a:t>str</a:t>
            </a:r>
            <a:r>
              <a:rPr lang="en-US" altLang="zh-TW" sz="2100" dirty="0">
                <a:solidFill>
                  <a:srgbClr val="0000FF"/>
                </a:solidFill>
              </a:rPr>
              <a:t> + </a:t>
            </a:r>
            <a:r>
              <a:rPr lang="en-US" altLang="zh-TW" sz="2100" dirty="0" err="1">
                <a:solidFill>
                  <a:srgbClr val="0000FF"/>
                </a:solidFill>
              </a:rPr>
              <a:t>i</a:t>
            </a:r>
            <a:r>
              <a:rPr lang="zh-TW" altLang="en-US" sz="2100" dirty="0">
                <a:solidFill>
                  <a:srgbClr val="0000FF"/>
                </a:solidFill>
              </a:rPr>
              <a:t>是改變字串輸出的起始位</a:t>
            </a:r>
            <a:endParaRPr lang="zh-TW" altLang="en-US" sz="2100" dirty="0">
              <a:solidFill>
                <a:srgbClr val="0000FF"/>
              </a:solidFill>
              <a:ea typeface="新細明體" pitchFamily="18" charset="-120"/>
            </a:endParaRPr>
          </a:p>
          <a:p>
            <a:pPr marL="609600" indent="-609600">
              <a:lnSpc>
                <a:spcPct val="90000"/>
              </a:lnSpc>
              <a:buFontTx/>
              <a:buNone/>
            </a:pPr>
            <a:r>
              <a:rPr lang="en-US" altLang="zh-TW" sz="2100" dirty="0" smtClean="0">
                <a:ea typeface="新細明體" pitchFamily="18" charset="-120"/>
              </a:rPr>
              <a:t>9</a:t>
            </a:r>
            <a:r>
              <a:rPr lang="en-US" altLang="zh-TW" sz="2100" dirty="0">
                <a:ea typeface="新細明體" pitchFamily="18" charset="-120"/>
              </a:rPr>
              <a:t>	    </a:t>
            </a:r>
            <a:r>
              <a:rPr lang="en-US" altLang="zh-TW" sz="2100" dirty="0" err="1">
                <a:ea typeface="新細明體" pitchFamily="18" charset="-120"/>
              </a:rPr>
              <a:t>printf</a:t>
            </a:r>
            <a:r>
              <a:rPr lang="en-US" altLang="zh-TW" sz="2100" dirty="0">
                <a:ea typeface="新細明體" pitchFamily="18" charset="-120"/>
              </a:rPr>
              <a:t>("\n”);                      </a:t>
            </a:r>
            <a:r>
              <a:rPr lang="zh-TW" altLang="en-US" sz="2100" dirty="0">
                <a:solidFill>
                  <a:srgbClr val="0000FF"/>
                </a:solidFill>
              </a:rPr>
              <a:t>址，程式執行會從第</a:t>
            </a:r>
            <a:r>
              <a:rPr lang="en-US" altLang="zh-TW" sz="2100" dirty="0" err="1">
                <a:solidFill>
                  <a:srgbClr val="0000FF"/>
                </a:solidFill>
              </a:rPr>
              <a:t>i</a:t>
            </a:r>
            <a:r>
              <a:rPr lang="zh-TW" altLang="en-US" sz="2100" dirty="0">
                <a:solidFill>
                  <a:srgbClr val="0000FF"/>
                </a:solidFill>
              </a:rPr>
              <a:t>個字元開</a:t>
            </a:r>
            <a:endParaRPr lang="zh-TW" altLang="en-US" sz="2100" dirty="0">
              <a:solidFill>
                <a:srgbClr val="0000FF"/>
              </a:solidFill>
              <a:ea typeface="新細明體" pitchFamily="18" charset="-120"/>
            </a:endParaRPr>
          </a:p>
          <a:p>
            <a:pPr marL="609600" indent="-609600">
              <a:lnSpc>
                <a:spcPct val="90000"/>
              </a:lnSpc>
              <a:buFontTx/>
              <a:buNone/>
            </a:pPr>
            <a:r>
              <a:rPr lang="en-US" altLang="zh-TW" sz="2100" dirty="0" smtClean="0">
                <a:ea typeface="新細明體" pitchFamily="18" charset="-120"/>
              </a:rPr>
              <a:t>10</a:t>
            </a:r>
            <a:r>
              <a:rPr lang="en-US" altLang="zh-TW" sz="2100" dirty="0">
                <a:ea typeface="新細明體" pitchFamily="18" charset="-120"/>
              </a:rPr>
              <a:t>	}	                                         </a:t>
            </a:r>
            <a:r>
              <a:rPr lang="zh-TW" altLang="en-US" sz="2100" dirty="0">
                <a:solidFill>
                  <a:srgbClr val="0000FF"/>
                </a:solidFill>
              </a:rPr>
              <a:t>始往後輸出字串 *</a:t>
            </a:r>
            <a:r>
              <a:rPr lang="en-US" altLang="zh-TW" sz="2100" dirty="0">
                <a:solidFill>
                  <a:srgbClr val="0000FF"/>
                </a:solidFill>
              </a:rPr>
              <a:t>/</a:t>
            </a:r>
            <a:endParaRPr lang="en-US" altLang="zh-TW" sz="2100" dirty="0">
              <a:solidFill>
                <a:srgbClr val="0000FF"/>
              </a:solidFill>
              <a:ea typeface="新細明體" pitchFamily="18" charset="-120"/>
            </a:endParaRPr>
          </a:p>
          <a:p>
            <a:pPr marL="609600" indent="-609600">
              <a:lnSpc>
                <a:spcPct val="90000"/>
              </a:lnSpc>
              <a:buFontTx/>
              <a:buNone/>
            </a:pPr>
            <a:r>
              <a:rPr lang="en-US" altLang="zh-TW" sz="2100" dirty="0" smtClean="0">
                <a:ea typeface="新細明體" pitchFamily="18" charset="-120"/>
              </a:rPr>
              <a:t>11  }</a:t>
            </a:r>
            <a:endParaRPr lang="en-US" altLang="zh-TW" sz="2400" dirty="0">
              <a:solidFill>
                <a:srgbClr val="0000FF"/>
              </a:solidFill>
            </a:endParaRPr>
          </a:p>
        </p:txBody>
      </p:sp>
      <p:sp>
        <p:nvSpPr>
          <p:cNvPr id="315397" name="Rectangle 5"/>
          <p:cNvSpPr>
            <a:spLocks noChangeArrowheads="1"/>
          </p:cNvSpPr>
          <p:nvPr/>
        </p:nvSpPr>
        <p:spPr bwMode="auto">
          <a:xfrm>
            <a:off x="5638800" y="1066800"/>
            <a:ext cx="2362200" cy="29718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300">
                <a:ea typeface="標楷體" pitchFamily="65" charset="-120"/>
              </a:rPr>
              <a:t>Taiwan</a:t>
            </a:r>
          </a:p>
          <a:p>
            <a:pPr marL="190500" lvl="1">
              <a:spcBef>
                <a:spcPct val="20000"/>
              </a:spcBef>
            </a:pPr>
            <a:r>
              <a:rPr lang="en-US" altLang="zh-TW" sz="2300">
                <a:ea typeface="標楷體" pitchFamily="65" charset="-120"/>
              </a:rPr>
              <a:t>Taiwan</a:t>
            </a:r>
          </a:p>
          <a:p>
            <a:pPr marL="190500" lvl="1">
              <a:spcBef>
                <a:spcPct val="20000"/>
              </a:spcBef>
            </a:pPr>
            <a:r>
              <a:rPr lang="en-US" altLang="zh-TW" sz="2300">
                <a:ea typeface="標楷體" pitchFamily="65" charset="-120"/>
              </a:rPr>
              <a:t>aiwan</a:t>
            </a:r>
            <a:r>
              <a:rPr lang="en-US" altLang="zh-TW" sz="2300"/>
              <a:t> </a:t>
            </a:r>
          </a:p>
          <a:p>
            <a:pPr marL="190500" lvl="1">
              <a:spcBef>
                <a:spcPct val="20000"/>
              </a:spcBef>
            </a:pPr>
            <a:r>
              <a:rPr lang="en-US" altLang="zh-TW" sz="2300">
                <a:ea typeface="標楷體" pitchFamily="65" charset="-120"/>
              </a:rPr>
              <a:t>iwan</a:t>
            </a:r>
            <a:r>
              <a:rPr lang="en-US" altLang="zh-TW" sz="2300"/>
              <a:t> </a:t>
            </a:r>
          </a:p>
          <a:p>
            <a:pPr marL="190500" lvl="1">
              <a:spcBef>
                <a:spcPct val="20000"/>
              </a:spcBef>
            </a:pPr>
            <a:r>
              <a:rPr lang="en-US" altLang="zh-TW" sz="2300">
                <a:ea typeface="標楷體" pitchFamily="65" charset="-120"/>
              </a:rPr>
              <a:t>wan</a:t>
            </a:r>
            <a:r>
              <a:rPr lang="en-US" altLang="zh-TW" sz="2300"/>
              <a:t> </a:t>
            </a:r>
          </a:p>
          <a:p>
            <a:pPr marL="190500" lvl="1">
              <a:spcBef>
                <a:spcPct val="20000"/>
              </a:spcBef>
            </a:pPr>
            <a:r>
              <a:rPr lang="en-US" altLang="zh-TW" sz="2300">
                <a:ea typeface="標楷體" pitchFamily="65" charset="-120"/>
              </a:rPr>
              <a:t>an</a:t>
            </a:r>
            <a:r>
              <a:rPr lang="en-US" altLang="zh-TW" sz="2300"/>
              <a:t>  </a:t>
            </a:r>
          </a:p>
          <a:p>
            <a:pPr marL="190500" lvl="1">
              <a:spcBef>
                <a:spcPct val="20000"/>
              </a:spcBef>
            </a:pPr>
            <a:r>
              <a:rPr lang="en-US" altLang="zh-TW" sz="2300">
                <a:ea typeface="標楷體" pitchFamily="65" charset="-120"/>
              </a:rPr>
              <a:t>n</a:t>
            </a:r>
            <a:r>
              <a:rPr lang="en-US" altLang="zh-TW" sz="2300"/>
              <a:t> </a:t>
            </a:r>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3F243478-560A-4144-95FC-67C210F088E5}" type="slidenum">
              <a:rPr lang="en-US" altLang="zh-TW"/>
              <a:pPr/>
              <a:t>225</a:t>
            </a:fld>
            <a:endParaRPr lang="en-US" altLang="zh-TW"/>
          </a:p>
        </p:txBody>
      </p:sp>
      <p:sp>
        <p:nvSpPr>
          <p:cNvPr id="317442" name="Rectangle 2"/>
          <p:cNvSpPr>
            <a:spLocks noGrp="1" noChangeArrowheads="1"/>
          </p:cNvSpPr>
          <p:nvPr>
            <p:ph type="title"/>
          </p:nvPr>
        </p:nvSpPr>
        <p:spPr/>
        <p:txBody>
          <a:bodyPr/>
          <a:lstStyle/>
          <a:p>
            <a:r>
              <a:rPr lang="en-US" altLang="zh-TW" sz="3600"/>
              <a:t>10-5 </a:t>
            </a:r>
            <a:r>
              <a:rPr lang="zh-TW" altLang="en-US" sz="3600"/>
              <a:t>指標運算</a:t>
            </a:r>
            <a:r>
              <a:rPr lang="zh-TW" altLang="en-US"/>
              <a:t> </a:t>
            </a:r>
          </a:p>
        </p:txBody>
      </p:sp>
      <p:sp>
        <p:nvSpPr>
          <p:cNvPr id="317443" name="Rectangle 3"/>
          <p:cNvSpPr>
            <a:spLocks noGrp="1" noChangeArrowheads="1"/>
          </p:cNvSpPr>
          <p:nvPr>
            <p:ph type="body" idx="1"/>
          </p:nvPr>
        </p:nvSpPr>
        <p:spPr/>
        <p:txBody>
          <a:bodyPr/>
          <a:lstStyle/>
          <a:p>
            <a:pPr algn="just"/>
            <a:r>
              <a:rPr lang="zh-TW" altLang="en-US" sz="2400">
                <a:latin typeface="標楷體" pitchFamily="65" charset="-120"/>
              </a:rPr>
              <a:t>指標用途很廣泛，它可以使用運算子</a:t>
            </a:r>
            <a:r>
              <a:rPr lang="en-US" altLang="zh-TW" sz="2400">
                <a:latin typeface="標楷體" pitchFamily="65" charset="-120"/>
              </a:rPr>
              <a:t>『</a:t>
            </a:r>
            <a:r>
              <a:rPr lang="en-US" altLang="zh-TW" sz="2400"/>
              <a:t>*</a:t>
            </a:r>
            <a:r>
              <a:rPr lang="en-US" altLang="zh-TW" sz="2400">
                <a:latin typeface="標楷體" pitchFamily="65" charset="-120"/>
              </a:rPr>
              <a:t>』</a:t>
            </a:r>
            <a:r>
              <a:rPr lang="zh-TW" altLang="en-US" sz="2400">
                <a:latin typeface="標楷體" pitchFamily="65" charset="-120"/>
              </a:rPr>
              <a:t>來做運算，假設</a:t>
            </a:r>
            <a:r>
              <a:rPr lang="en-US" altLang="zh-TW" sz="2400"/>
              <a:t>ptr</a:t>
            </a:r>
            <a:r>
              <a:rPr lang="zh-TW" altLang="en-US" sz="2400">
                <a:latin typeface="標楷體" pitchFamily="65" charset="-120"/>
              </a:rPr>
              <a:t>為一指標變數，如下所示：</a:t>
            </a:r>
            <a:r>
              <a:rPr lang="zh-TW" altLang="en-US" sz="2000"/>
              <a:t> </a:t>
            </a:r>
          </a:p>
          <a:p>
            <a:pPr algn="just"/>
            <a:endParaRPr lang="zh-TW" altLang="en-US" sz="2000"/>
          </a:p>
          <a:p>
            <a:pPr algn="just"/>
            <a:endParaRPr lang="zh-TW" altLang="en-US" sz="2400"/>
          </a:p>
          <a:p>
            <a:pPr algn="just"/>
            <a:r>
              <a:rPr lang="zh-TW" altLang="en-US" sz="2400">
                <a:latin typeface="標楷體" pitchFamily="65" charset="-120"/>
              </a:rPr>
              <a:t>另外，指標運算也可以使用下面的兩種方式來表示：</a:t>
            </a:r>
            <a:r>
              <a:rPr lang="zh-TW" altLang="en-US" sz="2400"/>
              <a:t> </a:t>
            </a:r>
          </a:p>
        </p:txBody>
      </p:sp>
      <p:sp>
        <p:nvSpPr>
          <p:cNvPr id="317444" name="Rectangle 4"/>
          <p:cNvSpPr>
            <a:spLocks noChangeArrowheads="1"/>
          </p:cNvSpPr>
          <p:nvPr/>
        </p:nvSpPr>
        <p:spPr bwMode="auto">
          <a:xfrm>
            <a:off x="1143000" y="2895600"/>
            <a:ext cx="7162800" cy="533400"/>
          </a:xfrm>
          <a:prstGeom prst="rect">
            <a:avLst/>
          </a:prstGeom>
          <a:solidFill>
            <a:srgbClr val="FFFF99"/>
          </a:solidFill>
          <a:ln w="9525">
            <a:solidFill>
              <a:schemeClr val="tx1"/>
            </a:solidFill>
            <a:miter lim="800000"/>
            <a:headEnd/>
            <a:tailEnd/>
          </a:ln>
          <a:effectLst/>
        </p:spPr>
        <p:txBody>
          <a:bodyPr wrap="none" anchor="ctr"/>
          <a:lstStyle/>
          <a:p>
            <a:r>
              <a:rPr lang="en-US" altLang="zh-TW" sz="2200">
                <a:ea typeface="標楷體" pitchFamily="65" charset="-120"/>
              </a:rPr>
              <a:t>*(ptr + i)     /*</a:t>
            </a:r>
            <a:r>
              <a:rPr lang="zh-TW" altLang="en-US" sz="2200">
                <a:solidFill>
                  <a:srgbClr val="0000FF"/>
                </a:solidFill>
                <a:ea typeface="標楷體" pitchFamily="65" charset="-120"/>
              </a:rPr>
              <a:t>表示</a:t>
            </a:r>
            <a:r>
              <a:rPr lang="en-US" altLang="zh-TW" sz="2200">
                <a:solidFill>
                  <a:srgbClr val="0000FF"/>
                </a:solidFill>
                <a:ea typeface="標楷體" pitchFamily="65" charset="-120"/>
              </a:rPr>
              <a:t>ptr</a:t>
            </a:r>
            <a:r>
              <a:rPr lang="zh-TW" altLang="en-US" sz="2200">
                <a:solidFill>
                  <a:srgbClr val="0000FF"/>
                </a:solidFill>
                <a:ea typeface="標楷體" pitchFamily="65" charset="-120"/>
              </a:rPr>
              <a:t>指向的位址再往後位移</a:t>
            </a:r>
            <a:r>
              <a:rPr lang="en-US" altLang="zh-TW" sz="2200">
                <a:solidFill>
                  <a:srgbClr val="0000FF"/>
                </a:solidFill>
                <a:ea typeface="標楷體" pitchFamily="65" charset="-120"/>
              </a:rPr>
              <a:t>i</a:t>
            </a:r>
            <a:r>
              <a:rPr lang="zh-TW" altLang="en-US" sz="2200">
                <a:solidFill>
                  <a:srgbClr val="0000FF"/>
                </a:solidFill>
                <a:ea typeface="標楷體" pitchFamily="65" charset="-120"/>
              </a:rPr>
              <a:t>個元素的值</a:t>
            </a:r>
            <a:r>
              <a:rPr lang="zh-TW" altLang="en-US" sz="2200">
                <a:ea typeface="標楷體" pitchFamily="65" charset="-120"/>
              </a:rPr>
              <a:t>*</a:t>
            </a:r>
            <a:r>
              <a:rPr lang="en-US" altLang="zh-TW" sz="2200">
                <a:ea typeface="標楷體" pitchFamily="65" charset="-120"/>
              </a:rPr>
              <a:t>/</a:t>
            </a:r>
            <a:r>
              <a:rPr lang="en-US" altLang="zh-TW" sz="2000"/>
              <a:t> </a:t>
            </a:r>
          </a:p>
        </p:txBody>
      </p:sp>
      <p:sp>
        <p:nvSpPr>
          <p:cNvPr id="317445" name="Rectangle 5"/>
          <p:cNvSpPr>
            <a:spLocks noChangeArrowheads="1"/>
          </p:cNvSpPr>
          <p:nvPr/>
        </p:nvSpPr>
        <p:spPr bwMode="auto">
          <a:xfrm>
            <a:off x="1143000" y="3962400"/>
            <a:ext cx="7162800" cy="18288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300">
                <a:ea typeface="標楷體" pitchFamily="65" charset="-120"/>
              </a:rPr>
              <a:t>*ptr++          /*</a:t>
            </a:r>
            <a:r>
              <a:rPr lang="zh-TW" altLang="en-US" sz="2300">
                <a:latin typeface="標楷體" pitchFamily="65" charset="-120"/>
                <a:ea typeface="標楷體" pitchFamily="65" charset="-120"/>
              </a:rPr>
              <a:t>表示先取得</a:t>
            </a:r>
            <a:r>
              <a:rPr lang="en-US" altLang="zh-TW" sz="2300">
                <a:ea typeface="標楷體" pitchFamily="65" charset="-120"/>
              </a:rPr>
              <a:t>ptr</a:t>
            </a:r>
            <a:r>
              <a:rPr lang="zh-TW" altLang="en-US" sz="2300">
                <a:latin typeface="標楷體" pitchFamily="65" charset="-120"/>
                <a:ea typeface="標楷體" pitchFamily="65" charset="-120"/>
              </a:rPr>
              <a:t>所指向位址的內容值，</a:t>
            </a:r>
          </a:p>
          <a:p>
            <a:pPr marL="190500" lvl="1">
              <a:spcBef>
                <a:spcPct val="20000"/>
              </a:spcBef>
            </a:pPr>
            <a:r>
              <a:rPr lang="zh-TW" altLang="en-US" sz="2300">
                <a:latin typeface="標楷體" pitchFamily="65" charset="-120"/>
                <a:ea typeface="標楷體" pitchFamily="65" charset="-120"/>
              </a:rPr>
              <a:t>            然後再將</a:t>
            </a:r>
            <a:r>
              <a:rPr lang="en-US" altLang="zh-TW" sz="2300">
                <a:ea typeface="標楷體" pitchFamily="65" charset="-120"/>
              </a:rPr>
              <a:t>ptr</a:t>
            </a:r>
            <a:r>
              <a:rPr lang="zh-TW" altLang="en-US" sz="2300">
                <a:latin typeface="標楷體" pitchFamily="65" charset="-120"/>
                <a:ea typeface="標楷體" pitchFamily="65" charset="-120"/>
              </a:rPr>
              <a:t>指標指向下一</a:t>
            </a:r>
            <a:r>
              <a:rPr lang="zh-TW" altLang="en-US" sz="2300">
                <a:ea typeface="標楷體" pitchFamily="65" charset="-120"/>
              </a:rPr>
              <a:t> </a:t>
            </a:r>
            <a:r>
              <a:rPr lang="zh-TW" altLang="en-US" sz="2300">
                <a:latin typeface="標楷體" pitchFamily="65" charset="-120"/>
                <a:ea typeface="標楷體" pitchFamily="65" charset="-120"/>
              </a:rPr>
              <a:t>個元素</a:t>
            </a:r>
            <a:r>
              <a:rPr lang="zh-TW" altLang="en-US" sz="2300">
                <a:ea typeface="標楷體" pitchFamily="65" charset="-120"/>
              </a:rPr>
              <a:t> *</a:t>
            </a:r>
            <a:r>
              <a:rPr lang="en-US" altLang="zh-TW" sz="2300">
                <a:ea typeface="標楷體" pitchFamily="65" charset="-120"/>
              </a:rPr>
              <a:t>/</a:t>
            </a:r>
            <a:r>
              <a:rPr lang="en-US" altLang="zh-TW" sz="2300"/>
              <a:t> </a:t>
            </a:r>
          </a:p>
          <a:p>
            <a:pPr marL="190500" lvl="1">
              <a:spcBef>
                <a:spcPct val="20000"/>
              </a:spcBef>
            </a:pPr>
            <a:r>
              <a:rPr lang="en-US" altLang="zh-TW" sz="2300">
                <a:ea typeface="標楷體" pitchFamily="65" charset="-120"/>
              </a:rPr>
              <a:t>*++ptr          /*</a:t>
            </a:r>
            <a:r>
              <a:rPr lang="zh-TW" altLang="en-US" sz="2300">
                <a:latin typeface="標楷體" pitchFamily="65" charset="-120"/>
                <a:ea typeface="標楷體" pitchFamily="65" charset="-120"/>
              </a:rPr>
              <a:t>表示先將指標指向下一個元素，然後</a:t>
            </a:r>
          </a:p>
          <a:p>
            <a:pPr marL="190500" lvl="1">
              <a:spcBef>
                <a:spcPct val="20000"/>
              </a:spcBef>
            </a:pPr>
            <a:r>
              <a:rPr lang="zh-TW" altLang="en-US" sz="2300">
                <a:latin typeface="標楷體" pitchFamily="65" charset="-120"/>
                <a:ea typeface="標楷體" pitchFamily="65" charset="-120"/>
              </a:rPr>
              <a:t>            再取得</a:t>
            </a:r>
            <a:r>
              <a:rPr lang="en-US" altLang="zh-TW" sz="2300">
                <a:ea typeface="標楷體" pitchFamily="65" charset="-120"/>
              </a:rPr>
              <a:t>ptr</a:t>
            </a:r>
            <a:r>
              <a:rPr lang="zh-TW" altLang="en-US" sz="2300">
                <a:latin typeface="標楷體" pitchFamily="65" charset="-120"/>
                <a:ea typeface="標楷體" pitchFamily="65" charset="-120"/>
              </a:rPr>
              <a:t>所指向位址的內容值</a:t>
            </a:r>
            <a:r>
              <a:rPr lang="zh-TW" altLang="en-US" sz="2300">
                <a:ea typeface="標楷體" pitchFamily="65" charset="-120"/>
              </a:rPr>
              <a:t> *</a:t>
            </a:r>
            <a:r>
              <a:rPr lang="en-US" altLang="zh-TW" sz="2300">
                <a:ea typeface="標楷體" pitchFamily="65" charset="-120"/>
              </a:rPr>
              <a:t>/</a:t>
            </a:r>
            <a:r>
              <a:rPr lang="en-US" altLang="zh-TW" sz="2300"/>
              <a:t> </a:t>
            </a:r>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ADC8B08D-67AD-46BC-A29B-ADB0F26DCAFE}" type="slidenum">
              <a:rPr lang="en-US" altLang="zh-TW"/>
              <a:pPr/>
              <a:t>226</a:t>
            </a:fld>
            <a:endParaRPr lang="en-US" altLang="zh-TW"/>
          </a:p>
        </p:txBody>
      </p:sp>
      <p:sp>
        <p:nvSpPr>
          <p:cNvPr id="318466" name="Rectangle 2"/>
          <p:cNvSpPr>
            <a:spLocks noGrp="1" noChangeArrowheads="1"/>
          </p:cNvSpPr>
          <p:nvPr>
            <p:ph type="title"/>
          </p:nvPr>
        </p:nvSpPr>
        <p:spPr>
          <a:xfrm>
            <a:off x="838200" y="533400"/>
            <a:ext cx="7620000" cy="838200"/>
          </a:xfrm>
        </p:spPr>
        <p:txBody>
          <a:bodyPr/>
          <a:lstStyle/>
          <a:p>
            <a:r>
              <a:rPr lang="en-US" altLang="zh-TW" sz="3600"/>
              <a:t>Ch10_11</a:t>
            </a:r>
            <a:endParaRPr lang="en-US" altLang="zh-TW"/>
          </a:p>
        </p:txBody>
      </p:sp>
      <p:sp>
        <p:nvSpPr>
          <p:cNvPr id="318467" name="Rectangle 3"/>
          <p:cNvSpPr>
            <a:spLocks noGrp="1" noChangeArrowheads="1"/>
          </p:cNvSpPr>
          <p:nvPr>
            <p:ph type="body" idx="1"/>
          </p:nvPr>
        </p:nvSpPr>
        <p:spPr>
          <a:xfrm>
            <a:off x="685800" y="1219200"/>
            <a:ext cx="8153400" cy="5334000"/>
          </a:xfrm>
          <a:noFill/>
        </p:spPr>
        <p:txBody>
          <a:bodyPr/>
          <a:lstStyle/>
          <a:p>
            <a:pPr marL="609600" indent="-609600">
              <a:lnSpc>
                <a:spcPct val="90000"/>
              </a:lnSpc>
              <a:buFontTx/>
              <a:buNone/>
            </a:pPr>
            <a:r>
              <a:rPr lang="en-US" altLang="zh-TW" sz="2000" b="1" dirty="0"/>
              <a:t>Ch10_11  </a:t>
            </a:r>
            <a:r>
              <a:rPr lang="zh-TW" altLang="en-US" sz="2000" b="1" dirty="0"/>
              <a:t>指標的運算</a:t>
            </a:r>
            <a:r>
              <a:rPr lang="zh-TW" altLang="en-US" sz="2000" u="sng" dirty="0"/>
              <a:t> </a:t>
            </a:r>
            <a:endParaRPr lang="zh-TW" altLang="en-US" sz="2100" u="sng" dirty="0">
              <a:ea typeface="新細明體" pitchFamily="18" charset="-120"/>
            </a:endParaRPr>
          </a:p>
          <a:p>
            <a:pPr marL="609600" indent="-609600">
              <a:lnSpc>
                <a:spcPct val="90000"/>
              </a:lnSpc>
              <a:buFontTx/>
              <a:buNone/>
            </a:pPr>
            <a:r>
              <a:rPr lang="en-US" altLang="zh-TW" sz="2100" dirty="0">
                <a:ea typeface="新細明體" pitchFamily="18" charset="-120"/>
              </a:rPr>
              <a:t>1  #include&lt;</a:t>
            </a:r>
            <a:r>
              <a:rPr lang="en-US" altLang="zh-TW" sz="2100" dirty="0" err="1">
                <a:ea typeface="新細明體" pitchFamily="18" charset="-120"/>
              </a:rPr>
              <a:t>stdio.h</a:t>
            </a:r>
            <a:r>
              <a:rPr lang="en-US" altLang="zh-TW" sz="2100" dirty="0">
                <a:ea typeface="新細明體" pitchFamily="18" charset="-120"/>
              </a:rPr>
              <a:t>&gt;</a:t>
            </a:r>
          </a:p>
          <a:p>
            <a:pPr marL="609600" indent="-609600">
              <a:lnSpc>
                <a:spcPct val="90000"/>
              </a:lnSpc>
              <a:buFontTx/>
              <a:buNone/>
            </a:pPr>
            <a:r>
              <a:rPr lang="en-US" altLang="zh-TW" sz="2100" dirty="0">
                <a:ea typeface="新細明體" pitchFamily="18" charset="-120"/>
              </a:rPr>
              <a:t>2  main()</a:t>
            </a:r>
          </a:p>
          <a:p>
            <a:pPr marL="609600" indent="-609600">
              <a:lnSpc>
                <a:spcPct val="90000"/>
              </a:lnSpc>
              <a:buFontTx/>
              <a:buNone/>
            </a:pPr>
            <a:r>
              <a:rPr lang="en-US" altLang="zh-TW" sz="2100" dirty="0">
                <a:ea typeface="新細明體" pitchFamily="18" charset="-120"/>
              </a:rPr>
              <a:t>3  {</a:t>
            </a:r>
          </a:p>
          <a:p>
            <a:pPr marL="609600" indent="-609600">
              <a:lnSpc>
                <a:spcPct val="90000"/>
              </a:lnSpc>
              <a:buFontTx/>
              <a:buNone/>
            </a:pPr>
            <a:r>
              <a:rPr lang="en-US" altLang="zh-TW" sz="2100" dirty="0">
                <a:ea typeface="新細明體" pitchFamily="18" charset="-120"/>
              </a:rPr>
              <a:t>4       char </a:t>
            </a:r>
            <a:r>
              <a:rPr lang="en-US" altLang="zh-TW" sz="2100" dirty="0" err="1">
                <a:ea typeface="新細明體" pitchFamily="18" charset="-120"/>
              </a:rPr>
              <a:t>str</a:t>
            </a:r>
            <a:r>
              <a:rPr lang="en-US" altLang="zh-TW" sz="2100" dirty="0">
                <a:ea typeface="新細明體" pitchFamily="18" charset="-120"/>
              </a:rPr>
              <a:t>[ ]="Taiwan University";    </a:t>
            </a:r>
          </a:p>
          <a:p>
            <a:pPr marL="609600" indent="-609600">
              <a:lnSpc>
                <a:spcPct val="90000"/>
              </a:lnSpc>
              <a:buFontTx/>
              <a:buNone/>
            </a:pPr>
            <a:r>
              <a:rPr lang="en-US" altLang="zh-TW" sz="2100" dirty="0">
                <a:ea typeface="新細明體" pitchFamily="18" charset="-120"/>
              </a:rPr>
              <a:t>5       </a:t>
            </a:r>
            <a:r>
              <a:rPr lang="en-US" altLang="zh-TW" sz="2100" dirty="0" err="1">
                <a:ea typeface="新細明體" pitchFamily="18" charset="-120"/>
              </a:rPr>
              <a:t>printf</a:t>
            </a:r>
            <a:r>
              <a:rPr lang="en-US" altLang="zh-TW" sz="2100" dirty="0">
                <a:ea typeface="新細明體" pitchFamily="18" charset="-120"/>
              </a:rPr>
              <a:t>("The string's length is %</a:t>
            </a:r>
            <a:r>
              <a:rPr lang="en-US" altLang="zh-TW" sz="2100" dirty="0" err="1">
                <a:ea typeface="新細明體" pitchFamily="18" charset="-120"/>
              </a:rPr>
              <a:t>i</a:t>
            </a:r>
            <a:r>
              <a:rPr lang="en-US" altLang="zh-TW" sz="2100" dirty="0">
                <a:ea typeface="新細明體" pitchFamily="18" charset="-120"/>
              </a:rPr>
              <a:t>\n", </a:t>
            </a:r>
            <a:r>
              <a:rPr lang="en-US" altLang="zh-TW" sz="2100" dirty="0" err="1">
                <a:ea typeface="新細明體" pitchFamily="18" charset="-120"/>
              </a:rPr>
              <a:t>strlen</a:t>
            </a:r>
            <a:r>
              <a:rPr lang="en-US" altLang="zh-TW" sz="2100" dirty="0">
                <a:ea typeface="新細明體" pitchFamily="18" charset="-120"/>
              </a:rPr>
              <a:t>(</a:t>
            </a:r>
            <a:r>
              <a:rPr lang="en-US" altLang="zh-TW" sz="2100" dirty="0" err="1">
                <a:ea typeface="新細明體" pitchFamily="18" charset="-120"/>
              </a:rPr>
              <a:t>str</a:t>
            </a:r>
            <a:r>
              <a:rPr lang="en-US" altLang="zh-TW" sz="2100" dirty="0">
                <a:ea typeface="新細明體" pitchFamily="18" charset="-120"/>
              </a:rPr>
              <a:t>));</a:t>
            </a:r>
          </a:p>
          <a:p>
            <a:pPr marL="609600" indent="-609600">
              <a:lnSpc>
                <a:spcPct val="90000"/>
              </a:lnSpc>
              <a:buFontTx/>
              <a:buNone/>
            </a:pPr>
            <a:r>
              <a:rPr lang="en-US" altLang="zh-TW" sz="2100" dirty="0">
                <a:ea typeface="新細明體" pitchFamily="18" charset="-120"/>
              </a:rPr>
              <a:t>6  }</a:t>
            </a:r>
          </a:p>
          <a:p>
            <a:pPr marL="609600" indent="-609600">
              <a:lnSpc>
                <a:spcPct val="90000"/>
              </a:lnSpc>
              <a:buFontTx/>
              <a:buNone/>
            </a:pPr>
            <a:r>
              <a:rPr lang="en-US" altLang="zh-TW" sz="2100" dirty="0">
                <a:ea typeface="新細明體" pitchFamily="18" charset="-120"/>
              </a:rPr>
              <a:t>7  </a:t>
            </a:r>
            <a:r>
              <a:rPr lang="en-US" altLang="zh-TW" sz="2100" dirty="0" err="1">
                <a:ea typeface="新細明體" pitchFamily="18" charset="-120"/>
              </a:rPr>
              <a:t>int</a:t>
            </a:r>
            <a:r>
              <a:rPr lang="en-US" altLang="zh-TW" sz="2100" dirty="0">
                <a:ea typeface="新細明體" pitchFamily="18" charset="-120"/>
              </a:rPr>
              <a:t> </a:t>
            </a:r>
            <a:r>
              <a:rPr lang="en-US" altLang="zh-TW" sz="2100" dirty="0" err="1">
                <a:ea typeface="新細明體" pitchFamily="18" charset="-120"/>
              </a:rPr>
              <a:t>strlen</a:t>
            </a:r>
            <a:r>
              <a:rPr lang="en-US" altLang="zh-TW" sz="2100" dirty="0">
                <a:ea typeface="新細明體" pitchFamily="18" charset="-120"/>
              </a:rPr>
              <a:t>(char *</a:t>
            </a:r>
            <a:r>
              <a:rPr lang="en-US" altLang="zh-TW" sz="2100" dirty="0" err="1">
                <a:ea typeface="新細明體" pitchFamily="18" charset="-120"/>
              </a:rPr>
              <a:t>str</a:t>
            </a:r>
            <a:r>
              <a:rPr lang="en-US" altLang="zh-TW" sz="2100" dirty="0">
                <a:ea typeface="新細明體" pitchFamily="18" charset="-120"/>
              </a:rPr>
              <a:t>)</a:t>
            </a:r>
          </a:p>
          <a:p>
            <a:pPr marL="609600" indent="-609600">
              <a:lnSpc>
                <a:spcPct val="90000"/>
              </a:lnSpc>
              <a:buFontTx/>
              <a:buNone/>
            </a:pPr>
            <a:r>
              <a:rPr lang="en-US" altLang="zh-TW" sz="2100" dirty="0">
                <a:ea typeface="新細明體" pitchFamily="18" charset="-120"/>
              </a:rPr>
              <a:t>8  {</a:t>
            </a:r>
          </a:p>
          <a:p>
            <a:pPr marL="609600" indent="-609600">
              <a:lnSpc>
                <a:spcPct val="90000"/>
              </a:lnSpc>
              <a:buFontTx/>
              <a:buNone/>
            </a:pPr>
            <a:r>
              <a:rPr lang="en-US" altLang="zh-TW" sz="2100" dirty="0">
                <a:ea typeface="新細明體" pitchFamily="18" charset="-120"/>
              </a:rPr>
              <a:t>9       char *</a:t>
            </a:r>
            <a:r>
              <a:rPr lang="en-US" altLang="zh-TW" sz="2100" dirty="0" err="1">
                <a:ea typeface="新細明體" pitchFamily="18" charset="-120"/>
              </a:rPr>
              <a:t>ptr</a:t>
            </a:r>
            <a:r>
              <a:rPr lang="en-US" altLang="zh-TW" sz="2100" dirty="0">
                <a:ea typeface="新細明體" pitchFamily="18" charset="-120"/>
              </a:rPr>
              <a:t>;</a:t>
            </a:r>
          </a:p>
          <a:p>
            <a:pPr marL="609600" indent="-609600">
              <a:lnSpc>
                <a:spcPct val="90000"/>
              </a:lnSpc>
              <a:buFontTx/>
              <a:buNone/>
            </a:pPr>
            <a:r>
              <a:rPr lang="en-US" altLang="zh-TW" sz="2100" dirty="0">
                <a:ea typeface="新細明體" pitchFamily="18" charset="-120"/>
              </a:rPr>
              <a:t>10     </a:t>
            </a:r>
            <a:r>
              <a:rPr lang="en-US" altLang="zh-TW" sz="2100" dirty="0" err="1">
                <a:ea typeface="新細明體" pitchFamily="18" charset="-120"/>
              </a:rPr>
              <a:t>ptr</a:t>
            </a:r>
            <a:r>
              <a:rPr lang="en-US" altLang="zh-TW" sz="2100" dirty="0">
                <a:ea typeface="新細明體" pitchFamily="18" charset="-120"/>
              </a:rPr>
              <a:t> = </a:t>
            </a:r>
            <a:r>
              <a:rPr lang="en-US" altLang="zh-TW" sz="2100" dirty="0" err="1">
                <a:ea typeface="新細明體" pitchFamily="18" charset="-120"/>
              </a:rPr>
              <a:t>str</a:t>
            </a:r>
            <a:r>
              <a:rPr lang="en-US" altLang="zh-TW" sz="2100" dirty="0">
                <a:ea typeface="新細明體" pitchFamily="18" charset="-120"/>
              </a:rPr>
              <a:t>;                  /* </a:t>
            </a:r>
            <a:r>
              <a:rPr lang="zh-TW" altLang="en-US" sz="2100" dirty="0">
                <a:latin typeface="標楷體" pitchFamily="65" charset="-120"/>
              </a:rPr>
              <a:t>將</a:t>
            </a:r>
            <a:r>
              <a:rPr lang="en-US" altLang="zh-TW" sz="2100" dirty="0" err="1"/>
              <a:t>str</a:t>
            </a:r>
            <a:r>
              <a:rPr lang="zh-TW" altLang="en-US" sz="2100" dirty="0">
                <a:latin typeface="標楷體" pitchFamily="65" charset="-120"/>
              </a:rPr>
              <a:t>的起始字元的位址給指標</a:t>
            </a:r>
            <a:r>
              <a:rPr lang="en-US" altLang="zh-TW" sz="2100" dirty="0" err="1"/>
              <a:t>ptr</a:t>
            </a:r>
            <a:r>
              <a:rPr lang="zh-TW" altLang="en-US" sz="2100" dirty="0">
                <a:latin typeface="標楷體" pitchFamily="65" charset="-120"/>
              </a:rPr>
              <a:t>來指</a:t>
            </a:r>
            <a:r>
              <a:rPr lang="zh-TW" altLang="en-US" sz="2100" dirty="0">
                <a:ea typeface="新細明體" pitchFamily="18" charset="-120"/>
              </a:rPr>
              <a:t> *</a:t>
            </a:r>
            <a:r>
              <a:rPr lang="en-US" altLang="zh-TW" sz="2100" dirty="0">
                <a:ea typeface="新細明體" pitchFamily="18" charset="-120"/>
              </a:rPr>
              <a:t>/</a:t>
            </a:r>
            <a:endParaRPr lang="en-US" altLang="zh-TW" sz="2100" dirty="0">
              <a:solidFill>
                <a:srgbClr val="0000FF"/>
              </a:solidFill>
              <a:ea typeface="新細明體" pitchFamily="18" charset="-120"/>
            </a:endParaRPr>
          </a:p>
          <a:p>
            <a:pPr marL="609600" indent="-609600">
              <a:lnSpc>
                <a:spcPct val="90000"/>
              </a:lnSpc>
              <a:buFontTx/>
              <a:buAutoNum type="arabicPlain" startAt="11"/>
            </a:pPr>
            <a:r>
              <a:rPr lang="en-US" altLang="zh-TW" sz="2100" dirty="0">
                <a:solidFill>
                  <a:srgbClr val="0000FF"/>
                </a:solidFill>
                <a:ea typeface="新細明體" pitchFamily="18" charset="-120"/>
              </a:rPr>
              <a:t>while(*++</a:t>
            </a:r>
            <a:r>
              <a:rPr lang="en-US" altLang="zh-TW" sz="2100" dirty="0" err="1">
                <a:solidFill>
                  <a:srgbClr val="0000FF"/>
                </a:solidFill>
                <a:ea typeface="新細明體" pitchFamily="18" charset="-120"/>
              </a:rPr>
              <a:t>ptr</a:t>
            </a:r>
            <a:r>
              <a:rPr lang="en-US" altLang="zh-TW" sz="2100" dirty="0">
                <a:solidFill>
                  <a:srgbClr val="0000FF"/>
                </a:solidFill>
                <a:ea typeface="新細明體" pitchFamily="18" charset="-120"/>
              </a:rPr>
              <a:t>);        </a:t>
            </a:r>
            <a:r>
              <a:rPr lang="en-US" altLang="zh-TW" sz="2100" dirty="0">
                <a:ea typeface="新細明體" pitchFamily="18" charset="-120"/>
              </a:rPr>
              <a:t>/*</a:t>
            </a:r>
            <a:r>
              <a:rPr lang="en-US" altLang="zh-TW" sz="2100" dirty="0">
                <a:solidFill>
                  <a:srgbClr val="0000FF"/>
                </a:solidFill>
                <a:ea typeface="新細明體" pitchFamily="18" charset="-120"/>
              </a:rPr>
              <a:t> </a:t>
            </a:r>
            <a:r>
              <a:rPr lang="en-US" altLang="zh-TW" sz="2100" dirty="0">
                <a:solidFill>
                  <a:srgbClr val="0000FF"/>
                </a:solidFill>
              </a:rPr>
              <a:t>*++</a:t>
            </a:r>
            <a:r>
              <a:rPr lang="en-US" altLang="zh-TW" sz="2100" dirty="0" err="1">
                <a:solidFill>
                  <a:srgbClr val="0000FF"/>
                </a:solidFill>
              </a:rPr>
              <a:t>ptr</a:t>
            </a:r>
            <a:r>
              <a:rPr lang="zh-TW" altLang="en-US" sz="2100" dirty="0">
                <a:solidFill>
                  <a:srgbClr val="0000FF"/>
                </a:solidFill>
                <a:latin typeface="標楷體" pitchFamily="65" charset="-120"/>
              </a:rPr>
              <a:t>會先讓指標</a:t>
            </a:r>
            <a:r>
              <a:rPr lang="en-US" altLang="zh-TW" sz="2100" dirty="0" err="1">
                <a:solidFill>
                  <a:srgbClr val="0000FF"/>
                </a:solidFill>
              </a:rPr>
              <a:t>ptr</a:t>
            </a:r>
            <a:r>
              <a:rPr lang="zh-TW" altLang="en-US" sz="2100" dirty="0">
                <a:solidFill>
                  <a:srgbClr val="0000FF"/>
                </a:solidFill>
                <a:latin typeface="標楷體" pitchFamily="65" charset="-120"/>
              </a:rPr>
              <a:t>指向下一個字元，</a:t>
            </a:r>
          </a:p>
          <a:p>
            <a:pPr marL="609600" indent="-609600">
              <a:lnSpc>
                <a:spcPct val="90000"/>
              </a:lnSpc>
              <a:buFontTx/>
              <a:buNone/>
            </a:pPr>
            <a:r>
              <a:rPr lang="zh-TW" altLang="en-US" sz="2100" dirty="0">
                <a:latin typeface="標楷體" pitchFamily="65" charset="-120"/>
              </a:rPr>
              <a:t>                      </a:t>
            </a:r>
            <a:r>
              <a:rPr lang="zh-TW" altLang="en-US" sz="2100" dirty="0">
                <a:solidFill>
                  <a:srgbClr val="0000FF"/>
                </a:solidFill>
                <a:latin typeface="標楷體" pitchFamily="65" charset="-120"/>
              </a:rPr>
              <a:t>再取該字元的內容值</a:t>
            </a:r>
            <a:r>
              <a:rPr lang="zh-TW" altLang="en-US" sz="2100" dirty="0">
                <a:ea typeface="新細明體" pitchFamily="18" charset="-120"/>
              </a:rPr>
              <a:t> *</a:t>
            </a:r>
            <a:r>
              <a:rPr lang="en-US" altLang="zh-TW" sz="2100" dirty="0">
                <a:ea typeface="新細明體" pitchFamily="18" charset="-120"/>
              </a:rPr>
              <a:t>/</a:t>
            </a:r>
          </a:p>
          <a:p>
            <a:pPr marL="609600" indent="-609600">
              <a:lnSpc>
                <a:spcPct val="90000"/>
              </a:lnSpc>
              <a:buFontTx/>
              <a:buNone/>
            </a:pPr>
            <a:r>
              <a:rPr lang="en-US" altLang="zh-TW" sz="2100" dirty="0">
                <a:ea typeface="新細明體" pitchFamily="18" charset="-120"/>
              </a:rPr>
              <a:t>12     return (</a:t>
            </a:r>
            <a:r>
              <a:rPr lang="en-US" altLang="zh-TW" sz="2100" dirty="0" err="1">
                <a:ea typeface="新細明體" pitchFamily="18" charset="-120"/>
              </a:rPr>
              <a:t>ptr-str</a:t>
            </a:r>
            <a:r>
              <a:rPr lang="en-US" altLang="zh-TW" sz="2100" dirty="0">
                <a:ea typeface="新細明體" pitchFamily="18" charset="-120"/>
              </a:rPr>
              <a:t>);       /* </a:t>
            </a:r>
            <a:r>
              <a:rPr lang="zh-TW" altLang="en-US" sz="2100" dirty="0">
                <a:latin typeface="標楷體" pitchFamily="65" charset="-120"/>
              </a:rPr>
              <a:t>傳回</a:t>
            </a:r>
            <a:r>
              <a:rPr lang="en-US" altLang="zh-TW" sz="2100" dirty="0" err="1"/>
              <a:t>ptr</a:t>
            </a:r>
            <a:r>
              <a:rPr lang="zh-TW" altLang="en-US" sz="2100" dirty="0">
                <a:latin typeface="標楷體" pitchFamily="65" charset="-120"/>
              </a:rPr>
              <a:t>和</a:t>
            </a:r>
            <a:r>
              <a:rPr lang="en-US" altLang="zh-TW" sz="2100" dirty="0" err="1"/>
              <a:t>str</a:t>
            </a:r>
            <a:r>
              <a:rPr lang="zh-TW" altLang="en-US" sz="2100" dirty="0">
                <a:latin typeface="標楷體" pitchFamily="65" charset="-120"/>
              </a:rPr>
              <a:t>的差值，即為字串的長度</a:t>
            </a:r>
            <a:r>
              <a:rPr lang="zh-TW" altLang="en-US" sz="2100" dirty="0">
                <a:ea typeface="新細明體" pitchFamily="18" charset="-120"/>
              </a:rPr>
              <a:t> *</a:t>
            </a:r>
            <a:r>
              <a:rPr lang="en-US" altLang="zh-TW" sz="2100" dirty="0">
                <a:ea typeface="新細明體" pitchFamily="18" charset="-120"/>
              </a:rPr>
              <a:t>/</a:t>
            </a:r>
          </a:p>
          <a:p>
            <a:pPr marL="609600" indent="-609600">
              <a:lnSpc>
                <a:spcPct val="90000"/>
              </a:lnSpc>
              <a:buFontTx/>
              <a:buNone/>
            </a:pPr>
            <a:r>
              <a:rPr lang="en-US" altLang="zh-TW" sz="2100" dirty="0">
                <a:ea typeface="新細明體" pitchFamily="18" charset="-120"/>
              </a:rPr>
              <a:t>13 }</a:t>
            </a:r>
          </a:p>
        </p:txBody>
      </p:sp>
      <p:sp>
        <p:nvSpPr>
          <p:cNvPr id="318469" name="Rectangle 5"/>
          <p:cNvSpPr>
            <a:spLocks noChangeArrowheads="1"/>
          </p:cNvSpPr>
          <p:nvPr/>
        </p:nvSpPr>
        <p:spPr bwMode="auto">
          <a:xfrm>
            <a:off x="4419600" y="914400"/>
            <a:ext cx="4191000" cy="9144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400">
                <a:ea typeface="標楷體" pitchFamily="65" charset="-120"/>
              </a:rPr>
              <a:t>The string</a:t>
            </a:r>
            <a:r>
              <a:rPr lang="en-US" altLang="zh-TW" sz="2400">
                <a:latin typeface="Courier New"/>
                <a:ea typeface="標楷體" pitchFamily="65" charset="-120"/>
              </a:rPr>
              <a:t>’</a:t>
            </a:r>
            <a:r>
              <a:rPr lang="en-US" altLang="zh-TW" sz="2400">
                <a:ea typeface="標楷體" pitchFamily="65" charset="-120"/>
              </a:rPr>
              <a:t>s length is 17</a:t>
            </a:r>
            <a:endParaRPr lang="en-US" altLang="zh-TW" sz="230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BCBC5CED-BEB2-4138-8442-2E2D93ED544A}" type="slidenum">
              <a:rPr lang="en-US" altLang="zh-TW"/>
              <a:pPr/>
              <a:t>227</a:t>
            </a:fld>
            <a:endParaRPr lang="en-US" altLang="zh-TW"/>
          </a:p>
        </p:txBody>
      </p:sp>
      <p:sp>
        <p:nvSpPr>
          <p:cNvPr id="321538" name="Rectangle 2"/>
          <p:cNvSpPr>
            <a:spLocks noGrp="1" noChangeArrowheads="1"/>
          </p:cNvSpPr>
          <p:nvPr>
            <p:ph type="title"/>
          </p:nvPr>
        </p:nvSpPr>
        <p:spPr/>
        <p:txBody>
          <a:bodyPr/>
          <a:lstStyle/>
          <a:p>
            <a:r>
              <a:rPr lang="zh-TW" altLang="en-US"/>
              <a:t>第十一章 結構</a:t>
            </a:r>
            <a:r>
              <a:rPr lang="en-US" altLang="zh-TW"/>
              <a:t>structure</a:t>
            </a:r>
          </a:p>
        </p:txBody>
      </p:sp>
      <p:sp>
        <p:nvSpPr>
          <p:cNvPr id="321539" name="Rectangle 3"/>
          <p:cNvSpPr>
            <a:spLocks noGrp="1" noChangeArrowheads="1"/>
          </p:cNvSpPr>
          <p:nvPr>
            <p:ph type="body" idx="1"/>
          </p:nvPr>
        </p:nvSpPr>
        <p:spPr/>
        <p:txBody>
          <a:bodyPr/>
          <a:lstStyle/>
          <a:p>
            <a:r>
              <a:rPr lang="zh-TW" altLang="en-US"/>
              <a:t>何謂結構</a:t>
            </a:r>
          </a:p>
          <a:p>
            <a:r>
              <a:rPr lang="zh-TW" altLang="en-US"/>
              <a:t>結構變數</a:t>
            </a:r>
          </a:p>
          <a:p>
            <a:r>
              <a:rPr lang="zh-TW" altLang="en-US"/>
              <a:t>結構陣列</a:t>
            </a:r>
          </a:p>
          <a:p>
            <a:r>
              <a:rPr lang="zh-TW" altLang="en-US"/>
              <a:t>巢狀結構</a:t>
            </a:r>
          </a:p>
          <a:p>
            <a:r>
              <a:rPr lang="zh-TW" altLang="en-US"/>
              <a:t>結構與函數</a:t>
            </a:r>
          </a:p>
          <a:p>
            <a:r>
              <a:rPr lang="zh-TW" altLang="en-US"/>
              <a:t>結構與指標</a:t>
            </a:r>
          </a:p>
          <a:p>
            <a:r>
              <a:rPr lang="zh-TW" altLang="en-US"/>
              <a:t>聯合型態</a:t>
            </a:r>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18135042-5FC8-4CAB-9F7B-8BA478CE196A}" type="slidenum">
              <a:rPr lang="en-US" altLang="zh-TW"/>
              <a:pPr/>
              <a:t>228</a:t>
            </a:fld>
            <a:endParaRPr lang="en-US" altLang="zh-TW"/>
          </a:p>
        </p:txBody>
      </p:sp>
      <p:sp>
        <p:nvSpPr>
          <p:cNvPr id="322562" name="Rectangle 2"/>
          <p:cNvSpPr>
            <a:spLocks noGrp="1" noChangeArrowheads="1"/>
          </p:cNvSpPr>
          <p:nvPr>
            <p:ph type="title"/>
          </p:nvPr>
        </p:nvSpPr>
        <p:spPr/>
        <p:txBody>
          <a:bodyPr/>
          <a:lstStyle/>
          <a:p>
            <a:r>
              <a:rPr lang="en-US" altLang="zh-TW" sz="3600"/>
              <a:t>11-1 </a:t>
            </a:r>
            <a:r>
              <a:rPr lang="zh-TW" altLang="en-US" sz="3600"/>
              <a:t>何謂結構</a:t>
            </a:r>
            <a:r>
              <a:rPr lang="zh-TW" altLang="en-US"/>
              <a:t> </a:t>
            </a:r>
          </a:p>
        </p:txBody>
      </p:sp>
      <p:sp>
        <p:nvSpPr>
          <p:cNvPr id="322563" name="Rectangle 3"/>
          <p:cNvSpPr>
            <a:spLocks noGrp="1" noChangeArrowheads="1"/>
          </p:cNvSpPr>
          <p:nvPr>
            <p:ph type="body" idx="1"/>
          </p:nvPr>
        </p:nvSpPr>
        <p:spPr>
          <a:xfrm>
            <a:off x="685800" y="1600200"/>
            <a:ext cx="7772400" cy="1905000"/>
          </a:xfrm>
        </p:spPr>
        <p:txBody>
          <a:bodyPr/>
          <a:lstStyle/>
          <a:p>
            <a:pPr>
              <a:buClr>
                <a:schemeClr val="tx1"/>
              </a:buClr>
            </a:pPr>
            <a:r>
              <a:rPr lang="zh-TW" altLang="en-US" sz="2400" b="1">
                <a:solidFill>
                  <a:srgbClr val="FF0000"/>
                </a:solidFill>
              </a:rPr>
              <a:t>陣列</a:t>
            </a:r>
            <a:r>
              <a:rPr lang="zh-TW" altLang="en-US" sz="2400" b="1"/>
              <a:t>是數個</a:t>
            </a:r>
            <a:r>
              <a:rPr lang="zh-TW" altLang="en-US" sz="2400" b="1">
                <a:solidFill>
                  <a:srgbClr val="0000FF"/>
                </a:solidFill>
              </a:rPr>
              <a:t>相同基本型態</a:t>
            </a:r>
            <a:r>
              <a:rPr lang="zh-TW" altLang="en-US" sz="2400" b="1"/>
              <a:t>的元素集合</a:t>
            </a:r>
            <a:r>
              <a:rPr lang="zh-TW" altLang="en-US" sz="2400"/>
              <a:t> </a:t>
            </a:r>
          </a:p>
          <a:p>
            <a:pPr>
              <a:buClr>
                <a:schemeClr val="tx1"/>
              </a:buClr>
            </a:pPr>
            <a:r>
              <a:rPr lang="zh-TW" altLang="en-US" sz="2400" b="1">
                <a:solidFill>
                  <a:srgbClr val="FF0000"/>
                </a:solidFill>
              </a:rPr>
              <a:t>結構</a:t>
            </a:r>
            <a:r>
              <a:rPr lang="zh-TW" altLang="en-US" sz="2400" b="1"/>
              <a:t>是數個</a:t>
            </a:r>
            <a:r>
              <a:rPr lang="zh-TW" altLang="en-US" sz="2400" b="1">
                <a:solidFill>
                  <a:srgbClr val="0000FF"/>
                </a:solidFill>
              </a:rPr>
              <a:t>不同基本型態</a:t>
            </a:r>
            <a:r>
              <a:rPr lang="zh-TW" altLang="en-US" sz="2400" b="1"/>
              <a:t>的元素集合</a:t>
            </a:r>
            <a:r>
              <a:rPr lang="zh-TW" altLang="en-US"/>
              <a:t> </a:t>
            </a:r>
          </a:p>
          <a:p>
            <a:pPr lvl="1"/>
            <a:r>
              <a:rPr lang="zh-TW" altLang="en-US" sz="2000"/>
              <a:t>結合數個彼此相關的變數在一個名稱之下，而且可以包含許多不同資料型態的變數。結構宣告如下：</a:t>
            </a:r>
          </a:p>
        </p:txBody>
      </p:sp>
      <p:sp>
        <p:nvSpPr>
          <p:cNvPr id="322564" name="Rectangle 4"/>
          <p:cNvSpPr>
            <a:spLocks noChangeArrowheads="1"/>
          </p:cNvSpPr>
          <p:nvPr/>
        </p:nvSpPr>
        <p:spPr bwMode="auto">
          <a:xfrm>
            <a:off x="1143000" y="3352800"/>
            <a:ext cx="7315200" cy="28956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000" b="1">
                <a:ea typeface="標楷體" pitchFamily="65" charset="-120"/>
              </a:rPr>
              <a:t>struct </a:t>
            </a:r>
            <a:r>
              <a:rPr lang="zh-TW" altLang="en-US" sz="2000" b="1">
                <a:ea typeface="標楷體" pitchFamily="65" charset="-120"/>
              </a:rPr>
              <a:t>結構型態</a:t>
            </a:r>
            <a:endParaRPr lang="zh-TW" altLang="en-US" sz="2000" b="1"/>
          </a:p>
          <a:p>
            <a:pPr marL="190500" lvl="1">
              <a:spcBef>
                <a:spcPct val="20000"/>
              </a:spcBef>
            </a:pPr>
            <a:r>
              <a:rPr lang="en-US" altLang="zh-TW" sz="2000" b="1">
                <a:ea typeface="標楷體" pitchFamily="65" charset="-120"/>
              </a:rPr>
              <a:t>{</a:t>
            </a:r>
            <a:endParaRPr lang="en-US" altLang="zh-TW" sz="2000" b="1"/>
          </a:p>
          <a:p>
            <a:pPr marL="190500" lvl="1">
              <a:spcBef>
                <a:spcPct val="20000"/>
              </a:spcBef>
            </a:pPr>
            <a:r>
              <a:rPr lang="en-US" altLang="zh-TW" sz="2000" b="1">
                <a:ea typeface="標楷體" pitchFamily="65" charset="-120"/>
              </a:rPr>
              <a:t>    </a:t>
            </a:r>
            <a:r>
              <a:rPr lang="zh-TW" altLang="en-US" sz="2000" b="1">
                <a:ea typeface="標楷體" pitchFamily="65" charset="-120"/>
              </a:rPr>
              <a:t>資料型態</a:t>
            </a:r>
            <a:r>
              <a:rPr lang="en-US" altLang="zh-TW" sz="2000" b="1">
                <a:ea typeface="標楷體" pitchFamily="65" charset="-120"/>
              </a:rPr>
              <a:t>1   </a:t>
            </a:r>
            <a:r>
              <a:rPr lang="zh-TW" altLang="en-US" sz="2000" b="1">
                <a:ea typeface="標楷體" pitchFamily="65" charset="-120"/>
              </a:rPr>
              <a:t>結構成員</a:t>
            </a:r>
            <a:r>
              <a:rPr lang="en-US" altLang="zh-TW" sz="2000" b="1">
                <a:ea typeface="標楷體" pitchFamily="65" charset="-120"/>
              </a:rPr>
              <a:t>1 ;</a:t>
            </a:r>
            <a:endParaRPr lang="en-US" altLang="zh-TW" sz="2000" b="1"/>
          </a:p>
          <a:p>
            <a:pPr marL="190500" lvl="1">
              <a:spcBef>
                <a:spcPct val="20000"/>
              </a:spcBef>
            </a:pPr>
            <a:r>
              <a:rPr lang="en-US" altLang="zh-TW" sz="2000" b="1">
                <a:ea typeface="標楷體" pitchFamily="65" charset="-120"/>
              </a:rPr>
              <a:t>    </a:t>
            </a:r>
            <a:r>
              <a:rPr lang="zh-TW" altLang="en-US" sz="2000" b="1">
                <a:ea typeface="標楷體" pitchFamily="65" charset="-120"/>
              </a:rPr>
              <a:t>資料型態</a:t>
            </a:r>
            <a:r>
              <a:rPr lang="en-US" altLang="zh-TW" sz="2000" b="1">
                <a:ea typeface="標楷體" pitchFamily="65" charset="-120"/>
              </a:rPr>
              <a:t>2   </a:t>
            </a:r>
            <a:r>
              <a:rPr lang="zh-TW" altLang="en-US" sz="2000" b="1">
                <a:ea typeface="標楷體" pitchFamily="65" charset="-120"/>
              </a:rPr>
              <a:t>結構成員</a:t>
            </a:r>
            <a:r>
              <a:rPr lang="en-US" altLang="zh-TW" sz="2000" b="1">
                <a:ea typeface="標楷體" pitchFamily="65" charset="-120"/>
              </a:rPr>
              <a:t>2 ;</a:t>
            </a:r>
            <a:endParaRPr lang="en-US" altLang="zh-TW" sz="2000" b="1"/>
          </a:p>
          <a:p>
            <a:pPr marL="190500" lvl="1">
              <a:spcBef>
                <a:spcPct val="20000"/>
              </a:spcBef>
            </a:pPr>
            <a:r>
              <a:rPr lang="en-US" altLang="zh-TW" sz="2000" b="1">
                <a:ea typeface="標楷體" pitchFamily="65" charset="-120"/>
              </a:rPr>
              <a:t>    </a:t>
            </a:r>
            <a:r>
              <a:rPr lang="zh-TW" altLang="en-US" sz="2000" b="1">
                <a:ea typeface="標楷體" pitchFamily="65" charset="-120"/>
              </a:rPr>
              <a:t>資料型態</a:t>
            </a:r>
            <a:r>
              <a:rPr lang="en-US" altLang="zh-TW" sz="2000" b="1">
                <a:ea typeface="標楷體" pitchFamily="65" charset="-120"/>
              </a:rPr>
              <a:t>3   </a:t>
            </a:r>
            <a:r>
              <a:rPr lang="zh-TW" altLang="en-US" sz="2000" b="1">
                <a:ea typeface="標楷體" pitchFamily="65" charset="-120"/>
              </a:rPr>
              <a:t>結構成員</a:t>
            </a:r>
            <a:r>
              <a:rPr lang="en-US" altLang="zh-TW" sz="2000" b="1">
                <a:ea typeface="標楷體" pitchFamily="65" charset="-120"/>
              </a:rPr>
              <a:t>3 ;</a:t>
            </a:r>
            <a:endParaRPr lang="en-US" altLang="zh-TW" sz="2000" b="1"/>
          </a:p>
          <a:p>
            <a:pPr marL="190500" lvl="1">
              <a:spcBef>
                <a:spcPct val="20000"/>
              </a:spcBef>
            </a:pPr>
            <a:r>
              <a:rPr lang="en-US" altLang="zh-TW" sz="2000" b="1">
                <a:ea typeface="標楷體" pitchFamily="65" charset="-120"/>
              </a:rPr>
              <a:t>         </a:t>
            </a:r>
            <a:r>
              <a:rPr lang="zh-TW" altLang="en-US" sz="2000" b="1">
                <a:ea typeface="標楷體" pitchFamily="65" charset="-120"/>
              </a:rPr>
              <a:t>：                   ：</a:t>
            </a:r>
            <a:endParaRPr lang="zh-TW" altLang="en-US" sz="2000" b="1"/>
          </a:p>
          <a:p>
            <a:pPr marL="190500" lvl="1">
              <a:spcBef>
                <a:spcPct val="20000"/>
              </a:spcBef>
            </a:pPr>
            <a:r>
              <a:rPr lang="zh-TW" altLang="en-US" sz="2000" b="1">
                <a:ea typeface="標楷體" pitchFamily="65" charset="-120"/>
              </a:rPr>
              <a:t>    資料型態</a:t>
            </a:r>
            <a:r>
              <a:rPr lang="en-US" altLang="zh-TW" sz="2000" b="1">
                <a:ea typeface="標楷體" pitchFamily="65" charset="-120"/>
              </a:rPr>
              <a:t>N  </a:t>
            </a:r>
            <a:r>
              <a:rPr lang="zh-TW" altLang="en-US" sz="2000" b="1">
                <a:ea typeface="標楷體" pitchFamily="65" charset="-120"/>
              </a:rPr>
              <a:t>結構成員</a:t>
            </a:r>
            <a:r>
              <a:rPr lang="en-US" altLang="zh-TW" sz="2000" b="1">
                <a:ea typeface="標楷體" pitchFamily="65" charset="-120"/>
              </a:rPr>
              <a:t>N;</a:t>
            </a:r>
            <a:endParaRPr lang="en-US" altLang="zh-TW" sz="2000" b="1"/>
          </a:p>
          <a:p>
            <a:pPr marL="190500" lvl="1">
              <a:spcBef>
                <a:spcPct val="20000"/>
              </a:spcBef>
            </a:pPr>
            <a:r>
              <a:rPr lang="en-US" altLang="zh-TW" sz="2000" b="1">
                <a:ea typeface="標楷體" pitchFamily="65" charset="-120"/>
              </a:rPr>
              <a:t> };</a:t>
            </a:r>
            <a:r>
              <a:rPr lang="en-US" altLang="zh-TW" sz="2000">
                <a:ea typeface="標楷體" pitchFamily="65" charset="-120"/>
              </a:rPr>
              <a:t> </a:t>
            </a:r>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6C551FE4-1FC0-46A6-8761-F85AA7BCCAF7}" type="slidenum">
              <a:rPr lang="en-US" altLang="zh-TW"/>
              <a:pPr/>
              <a:t>229</a:t>
            </a:fld>
            <a:endParaRPr lang="en-US" altLang="zh-TW"/>
          </a:p>
        </p:txBody>
      </p:sp>
      <p:sp>
        <p:nvSpPr>
          <p:cNvPr id="323586" name="Rectangle 2"/>
          <p:cNvSpPr>
            <a:spLocks noGrp="1" noChangeArrowheads="1"/>
          </p:cNvSpPr>
          <p:nvPr>
            <p:ph type="title"/>
          </p:nvPr>
        </p:nvSpPr>
        <p:spPr/>
        <p:txBody>
          <a:bodyPr/>
          <a:lstStyle/>
          <a:p>
            <a:r>
              <a:rPr lang="en-US" altLang="zh-TW" sz="3600"/>
              <a:t>11-2 </a:t>
            </a:r>
            <a:r>
              <a:rPr lang="zh-TW" altLang="en-US" sz="3600"/>
              <a:t>結構變數</a:t>
            </a:r>
            <a:r>
              <a:rPr lang="zh-TW" altLang="en-US" b="1"/>
              <a:t> </a:t>
            </a:r>
          </a:p>
        </p:txBody>
      </p:sp>
      <p:sp>
        <p:nvSpPr>
          <p:cNvPr id="323587" name="Rectangle 3"/>
          <p:cNvSpPr>
            <a:spLocks noGrp="1" noChangeArrowheads="1"/>
          </p:cNvSpPr>
          <p:nvPr>
            <p:ph type="body" idx="1"/>
          </p:nvPr>
        </p:nvSpPr>
        <p:spPr>
          <a:xfrm>
            <a:off x="685800" y="1600200"/>
            <a:ext cx="7772400" cy="1371600"/>
          </a:xfrm>
        </p:spPr>
        <p:txBody>
          <a:bodyPr/>
          <a:lstStyle/>
          <a:p>
            <a:pPr marL="190500" indent="-190500" algn="just">
              <a:lnSpc>
                <a:spcPct val="90000"/>
              </a:lnSpc>
            </a:pPr>
            <a:r>
              <a:rPr lang="zh-TW" altLang="en-US" sz="2400" b="1"/>
              <a:t>使用結構型態來宣告變數</a:t>
            </a:r>
            <a:r>
              <a:rPr lang="zh-TW" altLang="en-US" sz="2400"/>
              <a:t> </a:t>
            </a:r>
          </a:p>
          <a:p>
            <a:pPr marL="762000" lvl="2" indent="285750" algn="just">
              <a:lnSpc>
                <a:spcPct val="90000"/>
              </a:lnSpc>
              <a:buFontTx/>
              <a:buAutoNum type="arabicPeriod"/>
            </a:pPr>
            <a:r>
              <a:rPr lang="zh-TW" altLang="en-US" sz="1800" b="1">
                <a:solidFill>
                  <a:srgbClr val="FF0000"/>
                </a:solidFill>
              </a:rPr>
              <a:t>分離型宣告</a:t>
            </a:r>
          </a:p>
          <a:p>
            <a:pPr marL="762000" lvl="2" indent="285750" algn="just">
              <a:lnSpc>
                <a:spcPct val="90000"/>
              </a:lnSpc>
              <a:buFontTx/>
              <a:buNone/>
            </a:pPr>
            <a:r>
              <a:rPr lang="zh-TW" altLang="en-US" sz="1800"/>
              <a:t>先宣告結構的組成內容，以建立一個新的型態，然後再把變數宣	  告成該型態。如下所示： </a:t>
            </a:r>
          </a:p>
        </p:txBody>
      </p:sp>
      <p:sp>
        <p:nvSpPr>
          <p:cNvPr id="323588" name="Rectangle 4"/>
          <p:cNvSpPr>
            <a:spLocks noChangeArrowheads="1"/>
          </p:cNvSpPr>
          <p:nvPr/>
        </p:nvSpPr>
        <p:spPr bwMode="auto">
          <a:xfrm>
            <a:off x="1066800" y="3048000"/>
            <a:ext cx="7239000" cy="2895600"/>
          </a:xfrm>
          <a:prstGeom prst="rect">
            <a:avLst/>
          </a:prstGeom>
          <a:solidFill>
            <a:srgbClr val="FFFFFF"/>
          </a:solidFill>
          <a:ln w="9525">
            <a:noFill/>
            <a:miter lim="800000"/>
            <a:headEnd/>
            <a:tailEnd/>
          </a:ln>
          <a:effectLst/>
        </p:spPr>
        <p:txBody>
          <a:bodyPr/>
          <a:lstStyle/>
          <a:p>
            <a:pPr marL="457200" indent="-457200">
              <a:lnSpc>
                <a:spcPct val="90000"/>
              </a:lnSpc>
              <a:spcBef>
                <a:spcPct val="20000"/>
              </a:spcBef>
            </a:pPr>
            <a:r>
              <a:rPr lang="en-US" altLang="zh-TW" sz="2800">
                <a:ea typeface="標楷體" pitchFamily="65" charset="-120"/>
              </a:rPr>
              <a:t>struct family  {</a:t>
            </a:r>
            <a:endParaRPr lang="en-US" altLang="zh-TW" sz="2800"/>
          </a:p>
          <a:p>
            <a:pPr marL="457200" indent="-457200">
              <a:lnSpc>
                <a:spcPct val="90000"/>
              </a:lnSpc>
              <a:spcBef>
                <a:spcPct val="20000"/>
              </a:spcBef>
            </a:pPr>
            <a:r>
              <a:rPr lang="en-US" altLang="zh-TW" sz="2800">
                <a:ea typeface="標楷體" pitchFamily="65" charset="-120"/>
              </a:rPr>
              <a:t>    char ch;</a:t>
            </a:r>
            <a:endParaRPr lang="en-US" altLang="zh-TW" sz="2800"/>
          </a:p>
          <a:p>
            <a:pPr marL="457200" indent="-457200">
              <a:lnSpc>
                <a:spcPct val="90000"/>
              </a:lnSpc>
              <a:spcBef>
                <a:spcPct val="20000"/>
              </a:spcBef>
            </a:pPr>
            <a:r>
              <a:rPr lang="en-US" altLang="zh-TW" sz="2800">
                <a:ea typeface="標楷體" pitchFamily="65" charset="-120"/>
              </a:rPr>
              <a:t>    int age;</a:t>
            </a:r>
            <a:endParaRPr lang="en-US" altLang="zh-TW" sz="2800"/>
          </a:p>
          <a:p>
            <a:pPr marL="457200" indent="-457200">
              <a:lnSpc>
                <a:spcPct val="90000"/>
              </a:lnSpc>
              <a:spcBef>
                <a:spcPct val="20000"/>
              </a:spcBef>
            </a:pPr>
            <a:r>
              <a:rPr lang="en-US" altLang="zh-TW" sz="2800">
                <a:ea typeface="標楷體" pitchFamily="65" charset="-120"/>
              </a:rPr>
              <a:t>};</a:t>
            </a:r>
          </a:p>
          <a:p>
            <a:pPr marL="457200" indent="-457200">
              <a:lnSpc>
                <a:spcPct val="90000"/>
              </a:lnSpc>
              <a:spcBef>
                <a:spcPct val="20000"/>
              </a:spcBef>
            </a:pPr>
            <a:r>
              <a:rPr lang="en-US" altLang="zh-TW" sz="2800">
                <a:solidFill>
                  <a:srgbClr val="0000FF"/>
                </a:solidFill>
                <a:ea typeface="標楷體" pitchFamily="65" charset="-120"/>
              </a:rPr>
              <a:t>struct family show;</a:t>
            </a:r>
          </a:p>
          <a:p>
            <a:pPr marL="457200" indent="-457200">
              <a:lnSpc>
                <a:spcPct val="90000"/>
              </a:lnSpc>
              <a:spcBef>
                <a:spcPct val="20000"/>
              </a:spcBef>
            </a:pPr>
            <a:r>
              <a:rPr lang="en-US" altLang="zh-TW" sz="2800">
                <a:solidFill>
                  <a:srgbClr val="0000FF"/>
                </a:solidFill>
                <a:ea typeface="標楷體" pitchFamily="65" charset="-120"/>
              </a:rPr>
              <a:t>/*</a:t>
            </a:r>
            <a:r>
              <a:rPr lang="zh-TW" altLang="en-US" sz="2800">
                <a:solidFill>
                  <a:srgbClr val="0000FF"/>
                </a:solidFill>
                <a:ea typeface="標楷體" pitchFamily="65" charset="-120"/>
              </a:rPr>
              <a:t>宣告</a:t>
            </a:r>
            <a:r>
              <a:rPr lang="en-US" altLang="zh-TW" sz="2800">
                <a:solidFill>
                  <a:srgbClr val="0000FF"/>
                </a:solidFill>
                <a:ea typeface="標楷體" pitchFamily="65" charset="-120"/>
              </a:rPr>
              <a:t>show</a:t>
            </a:r>
            <a:r>
              <a:rPr lang="zh-TW" altLang="en-US" sz="2800">
                <a:solidFill>
                  <a:srgbClr val="0000FF"/>
                </a:solidFill>
                <a:ea typeface="標楷體" pitchFamily="65" charset="-120"/>
              </a:rPr>
              <a:t>為</a:t>
            </a:r>
            <a:r>
              <a:rPr lang="en-US" altLang="zh-TW" sz="2800">
                <a:solidFill>
                  <a:srgbClr val="0000FF"/>
                </a:solidFill>
                <a:ea typeface="標楷體" pitchFamily="65" charset="-120"/>
              </a:rPr>
              <a:t>family</a:t>
            </a:r>
            <a:r>
              <a:rPr lang="zh-TW" altLang="en-US" sz="2800">
                <a:solidFill>
                  <a:srgbClr val="0000FF"/>
                </a:solidFill>
                <a:ea typeface="標楷體" pitchFamily="65" charset="-120"/>
              </a:rPr>
              <a:t>型態的變數名稱 *</a:t>
            </a:r>
            <a:r>
              <a:rPr lang="en-US" altLang="zh-TW" sz="2800">
                <a:solidFill>
                  <a:srgbClr val="0000FF"/>
                </a:solidFill>
                <a:ea typeface="標楷體" pitchFamily="65" charset="-120"/>
              </a:rPr>
              <a:t>/</a:t>
            </a:r>
            <a:r>
              <a:rPr lang="en-US" altLang="zh-TW" sz="2800">
                <a:ea typeface="標楷體" pitchFamily="65" charset="-12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0D6853BF-35BF-4DFC-9D28-F1A10E155496}" type="slidenum">
              <a:rPr lang="en-US" altLang="zh-TW"/>
              <a:pPr/>
              <a:t>23</a:t>
            </a:fld>
            <a:endParaRPr lang="en-US" altLang="zh-TW"/>
          </a:p>
        </p:txBody>
      </p:sp>
      <p:sp>
        <p:nvSpPr>
          <p:cNvPr id="51202" name="Rectangle 2"/>
          <p:cNvSpPr>
            <a:spLocks noGrp="1" noChangeArrowheads="1"/>
          </p:cNvSpPr>
          <p:nvPr>
            <p:ph type="title"/>
          </p:nvPr>
        </p:nvSpPr>
        <p:spPr/>
        <p:txBody>
          <a:bodyPr/>
          <a:lstStyle/>
          <a:p>
            <a:r>
              <a:rPr lang="en-US" altLang="zh-TW" sz="3600"/>
              <a:t>Ch2_2 </a:t>
            </a:r>
            <a:r>
              <a:rPr lang="zh-TW" altLang="en-US" sz="3800" b="1">
                <a:solidFill>
                  <a:schemeClr val="tx1"/>
                </a:solidFill>
              </a:rPr>
              <a:t>浮點常數表示法</a:t>
            </a:r>
          </a:p>
        </p:txBody>
      </p:sp>
      <p:sp>
        <p:nvSpPr>
          <p:cNvPr id="51205" name="Rectangle 5"/>
          <p:cNvSpPr>
            <a:spLocks noChangeArrowheads="1"/>
          </p:cNvSpPr>
          <p:nvPr/>
        </p:nvSpPr>
        <p:spPr bwMode="auto">
          <a:xfrm>
            <a:off x="755650" y="5257800"/>
            <a:ext cx="7561263" cy="990600"/>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sz="2400">
                <a:latin typeface="Courier New" pitchFamily="49" charset="0"/>
                <a:ea typeface="標楷體" pitchFamily="65" charset="-120"/>
              </a:rPr>
              <a:t>The decimal    notation is </a:t>
            </a:r>
            <a:r>
              <a:rPr lang="en-US" altLang="zh-TW" sz="2400">
                <a:solidFill>
                  <a:srgbClr val="FF3300"/>
                </a:solidFill>
                <a:latin typeface="Courier New" pitchFamily="49" charset="0"/>
                <a:ea typeface="標楷體" pitchFamily="65" charset="-120"/>
              </a:rPr>
              <a:t>6.910212</a:t>
            </a:r>
            <a:r>
              <a:rPr lang="en-US" altLang="zh-TW" sz="2400">
                <a:latin typeface="Courier New" pitchFamily="49" charset="0"/>
                <a:ea typeface="標楷體" pitchFamily="65" charset="-120"/>
              </a:rPr>
              <a:t>.</a:t>
            </a:r>
          </a:p>
          <a:p>
            <a:pPr eaLnBrk="0" hangingPunct="0"/>
            <a:r>
              <a:rPr lang="en-US" altLang="zh-TW" sz="2400">
                <a:latin typeface="Courier New" pitchFamily="49" charset="0"/>
                <a:ea typeface="標楷體" pitchFamily="65" charset="-120"/>
              </a:rPr>
              <a:t>The scientific notation is </a:t>
            </a:r>
            <a:r>
              <a:rPr lang="en-US" altLang="zh-TW" sz="2400">
                <a:solidFill>
                  <a:srgbClr val="FF3300"/>
                </a:solidFill>
                <a:latin typeface="Courier New" pitchFamily="49" charset="0"/>
                <a:ea typeface="標楷體" pitchFamily="65" charset="-120"/>
              </a:rPr>
              <a:t>6.910212e</a:t>
            </a:r>
            <a:r>
              <a:rPr lang="en-US" altLang="zh-TW" sz="2400">
                <a:solidFill>
                  <a:srgbClr val="0000FF"/>
                </a:solidFill>
                <a:latin typeface="Courier New" pitchFamily="49" charset="0"/>
                <a:ea typeface="標楷體" pitchFamily="65" charset="-120"/>
              </a:rPr>
              <a:t>+00</a:t>
            </a:r>
            <a:r>
              <a:rPr lang="en-US" altLang="zh-TW" sz="2400">
                <a:latin typeface="Courier New" pitchFamily="49" charset="0"/>
                <a:ea typeface="標楷體" pitchFamily="65" charset="-120"/>
              </a:rPr>
              <a:t>.</a:t>
            </a:r>
          </a:p>
        </p:txBody>
      </p:sp>
      <p:sp>
        <p:nvSpPr>
          <p:cNvPr id="51206" name="Text Box 6"/>
          <p:cNvSpPr txBox="1">
            <a:spLocks noChangeArrowheads="1"/>
          </p:cNvSpPr>
          <p:nvPr/>
        </p:nvSpPr>
        <p:spPr bwMode="auto">
          <a:xfrm>
            <a:off x="755650" y="1905000"/>
            <a:ext cx="7848600" cy="2647950"/>
          </a:xfrm>
          <a:prstGeom prst="rect">
            <a:avLst/>
          </a:prstGeom>
          <a:noFill/>
          <a:ln w="9525">
            <a:noFill/>
            <a:miter lim="800000"/>
            <a:headEnd/>
            <a:tailEnd/>
          </a:ln>
          <a:effectLst/>
        </p:spPr>
        <p:txBody>
          <a:bodyPr>
            <a:spAutoFit/>
          </a:bodyPr>
          <a:lstStyle/>
          <a:p>
            <a:pPr>
              <a:spcBef>
                <a:spcPct val="20000"/>
              </a:spcBef>
            </a:pPr>
            <a:r>
              <a:rPr lang="en-US" altLang="zh-TW" sz="2400" b="1">
                <a:ea typeface="標楷體" pitchFamily="65" charset="-120"/>
              </a:rPr>
              <a:t>Ch2_2</a:t>
            </a:r>
            <a:endParaRPr lang="en-US" altLang="zh-TW" sz="2400" b="1"/>
          </a:p>
          <a:p>
            <a:pPr algn="just">
              <a:spcBef>
                <a:spcPct val="20000"/>
              </a:spcBef>
            </a:pPr>
            <a:r>
              <a:rPr lang="en-US" altLang="zh-TW" sz="2400">
                <a:latin typeface="Arial" charset="0"/>
                <a:ea typeface="標楷體" pitchFamily="65" charset="-120"/>
              </a:rPr>
              <a:t>1  #include&lt;stdio.h&gt;</a:t>
            </a:r>
            <a:endParaRPr lang="en-US" altLang="zh-TW" sz="2400">
              <a:latin typeface="Arial" charset="0"/>
              <a:ea typeface="細明體" pitchFamily="49" charset="-120"/>
            </a:endParaRPr>
          </a:p>
          <a:p>
            <a:pPr algn="just">
              <a:spcBef>
                <a:spcPct val="20000"/>
              </a:spcBef>
            </a:pPr>
            <a:r>
              <a:rPr lang="en-US" altLang="zh-TW" sz="2400">
                <a:latin typeface="Arial" charset="0"/>
                <a:ea typeface="標楷體" pitchFamily="65" charset="-120"/>
              </a:rPr>
              <a:t>2  main(){</a:t>
            </a:r>
            <a:endParaRPr lang="en-US" altLang="zh-TW" sz="2400">
              <a:latin typeface="Arial" charset="0"/>
              <a:ea typeface="細明體" pitchFamily="49" charset="-120"/>
            </a:endParaRPr>
          </a:p>
          <a:p>
            <a:pPr algn="just">
              <a:spcBef>
                <a:spcPct val="20000"/>
              </a:spcBef>
            </a:pPr>
            <a:r>
              <a:rPr lang="en-US" altLang="zh-TW" sz="2400">
                <a:latin typeface="Arial" charset="0"/>
                <a:ea typeface="標楷體" pitchFamily="65" charset="-120"/>
              </a:rPr>
              <a:t>3    printf("The decimal   notation is </a:t>
            </a:r>
            <a:r>
              <a:rPr lang="en-US" altLang="zh-TW" sz="2400">
                <a:solidFill>
                  <a:srgbClr val="FF3300"/>
                </a:solidFill>
                <a:latin typeface="Arial" charset="0"/>
                <a:ea typeface="標楷體" pitchFamily="65" charset="-120"/>
              </a:rPr>
              <a:t>%f</a:t>
            </a:r>
            <a:r>
              <a:rPr lang="en-US" altLang="zh-TW" sz="2400">
                <a:latin typeface="Arial" charset="0"/>
                <a:ea typeface="標楷體" pitchFamily="65" charset="-120"/>
              </a:rPr>
              <a:t>.\n", </a:t>
            </a:r>
            <a:r>
              <a:rPr lang="en-US" altLang="zh-TW" sz="2400">
                <a:solidFill>
                  <a:srgbClr val="FF3300"/>
                </a:solidFill>
                <a:latin typeface="Arial" charset="0"/>
                <a:ea typeface="標楷體" pitchFamily="65" charset="-120"/>
              </a:rPr>
              <a:t>6.9102119</a:t>
            </a:r>
            <a:r>
              <a:rPr lang="en-US" altLang="zh-TW" sz="2400">
                <a:latin typeface="Arial" charset="0"/>
                <a:ea typeface="標楷體" pitchFamily="65" charset="-120"/>
              </a:rPr>
              <a:t>); </a:t>
            </a:r>
            <a:endParaRPr lang="en-US" altLang="zh-TW" sz="2400">
              <a:latin typeface="Arial" charset="0"/>
              <a:ea typeface="細明體" pitchFamily="49" charset="-120"/>
            </a:endParaRPr>
          </a:p>
          <a:p>
            <a:pPr algn="just">
              <a:spcBef>
                <a:spcPct val="20000"/>
              </a:spcBef>
            </a:pPr>
            <a:r>
              <a:rPr lang="en-US" altLang="zh-TW" sz="2400">
                <a:latin typeface="Arial" charset="0"/>
                <a:ea typeface="標楷體" pitchFamily="65" charset="-120"/>
              </a:rPr>
              <a:t>4    printf("The scientific notation is </a:t>
            </a:r>
            <a:r>
              <a:rPr lang="en-US" altLang="zh-TW" sz="2400">
                <a:solidFill>
                  <a:srgbClr val="FF3300"/>
                </a:solidFill>
                <a:latin typeface="Arial" charset="0"/>
                <a:ea typeface="標楷體" pitchFamily="65" charset="-120"/>
              </a:rPr>
              <a:t>%e</a:t>
            </a:r>
            <a:r>
              <a:rPr lang="en-US" altLang="zh-TW" sz="2400">
                <a:latin typeface="Arial" charset="0"/>
                <a:ea typeface="標楷體" pitchFamily="65" charset="-120"/>
              </a:rPr>
              <a:t>.\n", </a:t>
            </a:r>
            <a:r>
              <a:rPr lang="en-US" altLang="zh-TW" sz="2400">
                <a:solidFill>
                  <a:srgbClr val="FF3300"/>
                </a:solidFill>
                <a:latin typeface="Arial" charset="0"/>
                <a:ea typeface="標楷體" pitchFamily="65" charset="-120"/>
              </a:rPr>
              <a:t>6.9102119</a:t>
            </a:r>
            <a:r>
              <a:rPr lang="en-US" altLang="zh-TW" sz="2400">
                <a:latin typeface="Arial" charset="0"/>
                <a:ea typeface="標楷體" pitchFamily="65" charset="-120"/>
              </a:rPr>
              <a:t>); </a:t>
            </a:r>
            <a:endParaRPr lang="en-US" altLang="zh-TW" sz="2400">
              <a:latin typeface="Arial" charset="0"/>
              <a:ea typeface="細明體" pitchFamily="49" charset="-120"/>
            </a:endParaRPr>
          </a:p>
          <a:p>
            <a:pPr algn="just">
              <a:spcBef>
                <a:spcPct val="20000"/>
              </a:spcBef>
            </a:pPr>
            <a:r>
              <a:rPr lang="en-US" altLang="zh-TW" sz="2400">
                <a:latin typeface="Arial" charset="0"/>
                <a:ea typeface="標楷體" pitchFamily="65" charset="-120"/>
              </a:rPr>
              <a:t>5  }</a:t>
            </a:r>
          </a:p>
        </p:txBody>
      </p:sp>
      <p:sp>
        <p:nvSpPr>
          <p:cNvPr id="51207" name="AutoShape 7"/>
          <p:cNvSpPr>
            <a:spLocks/>
          </p:cNvSpPr>
          <p:nvPr/>
        </p:nvSpPr>
        <p:spPr bwMode="auto">
          <a:xfrm>
            <a:off x="1835150" y="4365625"/>
            <a:ext cx="2344738" cy="511175"/>
          </a:xfrm>
          <a:prstGeom prst="borderCallout1">
            <a:avLst>
              <a:gd name="adj1" fmla="val 22361"/>
              <a:gd name="adj2" fmla="val 103250"/>
              <a:gd name="adj3" fmla="val 284472"/>
              <a:gd name="adj4" fmla="val 236764"/>
            </a:avLst>
          </a:prstGeom>
          <a:noFill/>
          <a:ln w="9525">
            <a:solidFill>
              <a:schemeClr val="tx1"/>
            </a:solidFill>
            <a:miter lim="800000"/>
            <a:headEnd/>
            <a:tailEnd/>
          </a:ln>
          <a:effectLst/>
        </p:spPr>
        <p:txBody>
          <a:bodyPr/>
          <a:lstStyle/>
          <a:p>
            <a:pPr algn="ctr"/>
            <a:r>
              <a:rPr lang="en-US" altLang="zh-TW" sz="2400">
                <a:solidFill>
                  <a:srgbClr val="FF3300"/>
                </a:solidFill>
                <a:latin typeface="Courier New" pitchFamily="49" charset="0"/>
                <a:cs typeface="Times New Roman" pitchFamily="18" charset="0"/>
              </a:rPr>
              <a:t>6.910212</a:t>
            </a:r>
            <a:r>
              <a:rPr lang="en-US" altLang="zh-TW" sz="2400">
                <a:solidFill>
                  <a:srgbClr val="0000FF"/>
                </a:solidFill>
                <a:latin typeface="Courier New" pitchFamily="49" charset="0"/>
                <a:cs typeface="Times New Roman" pitchFamily="18" charset="0"/>
              </a:rPr>
              <a:t>×10</a:t>
            </a:r>
            <a:r>
              <a:rPr lang="en-US" altLang="zh-TW" sz="2400" baseline="30000">
                <a:solidFill>
                  <a:srgbClr val="0000FF"/>
                </a:solidFill>
                <a:latin typeface="Courier New" pitchFamily="49" charset="0"/>
                <a:cs typeface="Times New Roman" pitchFamily="18" charset="0"/>
              </a:rPr>
              <a:t>0</a:t>
            </a:r>
          </a:p>
        </p:txBody>
      </p:sp>
      <p:sp>
        <p:nvSpPr>
          <p:cNvPr id="51208" name="AutoShape 8"/>
          <p:cNvSpPr>
            <a:spLocks noChangeArrowheads="1"/>
          </p:cNvSpPr>
          <p:nvPr/>
        </p:nvSpPr>
        <p:spPr bwMode="auto">
          <a:xfrm>
            <a:off x="5554663" y="4221163"/>
            <a:ext cx="457200" cy="457200"/>
          </a:xfrm>
          <a:prstGeom prst="upArrow">
            <a:avLst>
              <a:gd name="adj1" fmla="val 50000"/>
              <a:gd name="adj2" fmla="val 25000"/>
            </a:avLst>
          </a:prstGeom>
          <a:noFill/>
          <a:ln w="9525">
            <a:solidFill>
              <a:schemeClr val="tx1"/>
            </a:solidFill>
            <a:miter lim="800000"/>
            <a:headEnd/>
            <a:tailEnd/>
          </a:ln>
          <a:effectLst/>
        </p:spPr>
        <p:txBody>
          <a:bodyPr wrap="none" anchor="ctr"/>
          <a:lstStyle/>
          <a:p>
            <a:endParaRPr lang="zh-TW" altLang="en-US"/>
          </a:p>
        </p:txBody>
      </p:sp>
      <p:sp>
        <p:nvSpPr>
          <p:cNvPr id="51209"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8"/>
                                        </p:tgtEl>
                                        <p:attrNameLst>
                                          <p:attrName>style.visibility</p:attrName>
                                        </p:attrNameLst>
                                      </p:cBhvr>
                                      <p:to>
                                        <p:strVal val="visible"/>
                                      </p:to>
                                    </p:set>
                                    <p:anim calcmode="lin" valueType="num">
                                      <p:cBhvr additive="base">
                                        <p:cTn id="7" dur="500" fill="hold"/>
                                        <p:tgtEl>
                                          <p:spTgt spid="51208"/>
                                        </p:tgtEl>
                                        <p:attrNameLst>
                                          <p:attrName>ppt_x</p:attrName>
                                        </p:attrNameLst>
                                      </p:cBhvr>
                                      <p:tavLst>
                                        <p:tav tm="0">
                                          <p:val>
                                            <p:strVal val="#ppt_x"/>
                                          </p:val>
                                        </p:tav>
                                        <p:tav tm="100000">
                                          <p:val>
                                            <p:strVal val="#ppt_x"/>
                                          </p:val>
                                        </p:tav>
                                      </p:tavLst>
                                    </p:anim>
                                    <p:anim calcmode="lin" valueType="num">
                                      <p:cBhvr additive="base">
                                        <p:cTn id="8" dur="500" fill="hold"/>
                                        <p:tgtEl>
                                          <p:spTgt spid="5120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1205"/>
                                        </p:tgtEl>
                                        <p:attrNameLst>
                                          <p:attrName>style.visibility</p:attrName>
                                        </p:attrNameLst>
                                      </p:cBhvr>
                                      <p:to>
                                        <p:strVal val="visible"/>
                                      </p:to>
                                    </p:set>
                                    <p:anim calcmode="lin" valueType="num">
                                      <p:cBhvr>
                                        <p:cTn id="13" dur="500" fill="hold"/>
                                        <p:tgtEl>
                                          <p:spTgt spid="51205"/>
                                        </p:tgtEl>
                                        <p:attrNameLst>
                                          <p:attrName>ppt_w</p:attrName>
                                        </p:attrNameLst>
                                      </p:cBhvr>
                                      <p:tavLst>
                                        <p:tav tm="0">
                                          <p:val>
                                            <p:fltVal val="0"/>
                                          </p:val>
                                        </p:tav>
                                        <p:tav tm="100000">
                                          <p:val>
                                            <p:strVal val="#ppt_w"/>
                                          </p:val>
                                        </p:tav>
                                      </p:tavLst>
                                    </p:anim>
                                    <p:anim calcmode="lin" valueType="num">
                                      <p:cBhvr>
                                        <p:cTn id="14" dur="500" fill="hold"/>
                                        <p:tgtEl>
                                          <p:spTgt spid="51205"/>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35" presetClass="entr" presetSubtype="0" fill="hold" grpId="0" nodeType="afterEffect">
                                  <p:stCondLst>
                                    <p:cond delay="0"/>
                                  </p:stCondLst>
                                  <p:childTnLst>
                                    <p:set>
                                      <p:cBhvr>
                                        <p:cTn id="17" dur="1" fill="hold">
                                          <p:stCondLst>
                                            <p:cond delay="0"/>
                                          </p:stCondLst>
                                        </p:cTn>
                                        <p:tgtEl>
                                          <p:spTgt spid="51207"/>
                                        </p:tgtEl>
                                        <p:attrNameLst>
                                          <p:attrName>style.visibility</p:attrName>
                                        </p:attrNameLst>
                                      </p:cBhvr>
                                      <p:to>
                                        <p:strVal val="visible"/>
                                      </p:to>
                                    </p:set>
                                    <p:animEffect transition="in" filter="fade">
                                      <p:cBhvr>
                                        <p:cTn id="18" dur="1000"/>
                                        <p:tgtEl>
                                          <p:spTgt spid="51207"/>
                                        </p:tgtEl>
                                      </p:cBhvr>
                                    </p:animEffect>
                                    <p:anim calcmode="lin" valueType="num">
                                      <p:cBhvr>
                                        <p:cTn id="19" dur="1000" fill="hold"/>
                                        <p:tgtEl>
                                          <p:spTgt spid="51207"/>
                                        </p:tgtEl>
                                        <p:attrNameLst>
                                          <p:attrName>style.rotation</p:attrName>
                                        </p:attrNameLst>
                                      </p:cBhvr>
                                      <p:tavLst>
                                        <p:tav tm="0">
                                          <p:val>
                                            <p:fltVal val="720"/>
                                          </p:val>
                                        </p:tav>
                                        <p:tav tm="100000">
                                          <p:val>
                                            <p:fltVal val="0"/>
                                          </p:val>
                                        </p:tav>
                                      </p:tavLst>
                                    </p:anim>
                                    <p:anim calcmode="lin" valueType="num">
                                      <p:cBhvr>
                                        <p:cTn id="20" dur="1000" fill="hold"/>
                                        <p:tgtEl>
                                          <p:spTgt spid="51207"/>
                                        </p:tgtEl>
                                        <p:attrNameLst>
                                          <p:attrName>ppt_h</p:attrName>
                                        </p:attrNameLst>
                                      </p:cBhvr>
                                      <p:tavLst>
                                        <p:tav tm="0">
                                          <p:val>
                                            <p:fltVal val="0"/>
                                          </p:val>
                                        </p:tav>
                                        <p:tav tm="100000">
                                          <p:val>
                                            <p:strVal val="#ppt_h"/>
                                          </p:val>
                                        </p:tav>
                                      </p:tavLst>
                                    </p:anim>
                                    <p:anim calcmode="lin" valueType="num">
                                      <p:cBhvr>
                                        <p:cTn id="21" dur="1000" fill="hold"/>
                                        <p:tgtEl>
                                          <p:spTgt spid="5120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nimBg="1"/>
      <p:bldP spid="51207" grpId="0" animBg="1"/>
      <p:bldP spid="51208" grpId="0" animBg="1"/>
    </p:bld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67F5586A-F32E-4B3A-9E1B-803097832E2A}" type="slidenum">
              <a:rPr lang="en-US" altLang="zh-TW"/>
              <a:pPr/>
              <a:t>230</a:t>
            </a:fld>
            <a:endParaRPr lang="en-US" altLang="zh-TW"/>
          </a:p>
        </p:txBody>
      </p:sp>
      <p:sp>
        <p:nvSpPr>
          <p:cNvPr id="324610" name="Rectangle 2"/>
          <p:cNvSpPr>
            <a:spLocks noGrp="1" noChangeArrowheads="1"/>
          </p:cNvSpPr>
          <p:nvPr>
            <p:ph type="title"/>
          </p:nvPr>
        </p:nvSpPr>
        <p:spPr>
          <a:xfrm>
            <a:off x="838200" y="609600"/>
            <a:ext cx="7620000" cy="838200"/>
          </a:xfrm>
        </p:spPr>
        <p:txBody>
          <a:bodyPr/>
          <a:lstStyle/>
          <a:p>
            <a:r>
              <a:rPr lang="en-US" altLang="zh-TW" sz="3600"/>
              <a:t>Ch11_1</a:t>
            </a:r>
          </a:p>
        </p:txBody>
      </p:sp>
      <p:sp>
        <p:nvSpPr>
          <p:cNvPr id="324611" name="Rectangle 3"/>
          <p:cNvSpPr>
            <a:spLocks noGrp="1" noChangeArrowheads="1"/>
          </p:cNvSpPr>
          <p:nvPr>
            <p:ph type="body" idx="1"/>
          </p:nvPr>
        </p:nvSpPr>
        <p:spPr>
          <a:xfrm>
            <a:off x="685800" y="1295400"/>
            <a:ext cx="8153400" cy="5029200"/>
          </a:xfrm>
          <a:noFill/>
        </p:spPr>
        <p:txBody>
          <a:bodyPr/>
          <a:lstStyle/>
          <a:p>
            <a:pPr marL="609600" indent="-609600">
              <a:buFontTx/>
              <a:buNone/>
            </a:pPr>
            <a:r>
              <a:rPr lang="en-US" altLang="zh-TW" sz="1800" b="1" dirty="0"/>
              <a:t>Ch11_1  </a:t>
            </a:r>
            <a:r>
              <a:rPr lang="zh-TW" altLang="en-US" sz="1800" b="1" dirty="0">
                <a:solidFill>
                  <a:srgbClr val="333333"/>
                </a:solidFill>
              </a:rPr>
              <a:t>分離型宣告</a:t>
            </a:r>
            <a:r>
              <a:rPr lang="zh-TW" altLang="en-US" sz="1800" u="sng" dirty="0"/>
              <a:t> </a:t>
            </a:r>
            <a:endParaRPr lang="zh-TW" altLang="en-US" sz="1800" u="sng" dirty="0">
              <a:ea typeface="新細明體" pitchFamily="18" charset="-120"/>
            </a:endParaRPr>
          </a:p>
          <a:p>
            <a:pPr marL="609600" indent="-609600" algn="just">
              <a:buFontTx/>
              <a:buNone/>
            </a:pPr>
            <a:r>
              <a:rPr lang="en-US" altLang="zh-TW" sz="1800" dirty="0"/>
              <a:t>1  #include&lt;</a:t>
            </a:r>
            <a:r>
              <a:rPr lang="en-US" altLang="zh-TW" sz="1800" dirty="0" err="1"/>
              <a:t>stdio.h</a:t>
            </a:r>
            <a:r>
              <a:rPr lang="en-US" altLang="zh-TW" sz="1800" dirty="0"/>
              <a:t>&gt;</a:t>
            </a:r>
            <a:endParaRPr lang="en-US" altLang="zh-TW" sz="1800" dirty="0">
              <a:ea typeface="細明體" pitchFamily="49" charset="-120"/>
            </a:endParaRPr>
          </a:p>
          <a:p>
            <a:pPr marL="609600" indent="-609600" algn="just">
              <a:buFontTx/>
              <a:buNone/>
            </a:pPr>
            <a:r>
              <a:rPr lang="en-US" altLang="zh-TW" sz="1800" dirty="0"/>
              <a:t>2  main(){</a:t>
            </a:r>
            <a:endParaRPr lang="en-US" altLang="zh-TW" sz="1800" dirty="0">
              <a:ea typeface="細明體" pitchFamily="49" charset="-120"/>
            </a:endParaRPr>
          </a:p>
          <a:p>
            <a:pPr marL="609600" indent="-609600" algn="just">
              <a:buFontTx/>
              <a:buNone/>
            </a:pPr>
            <a:r>
              <a:rPr lang="en-US" altLang="zh-TW" sz="1800" dirty="0"/>
              <a:t>3</a:t>
            </a:r>
            <a:endParaRPr lang="en-US" altLang="zh-TW" sz="1800" dirty="0">
              <a:ea typeface="細明體" pitchFamily="49" charset="-120"/>
            </a:endParaRPr>
          </a:p>
          <a:p>
            <a:pPr marL="609600" indent="-609600" algn="just">
              <a:buFontTx/>
              <a:buNone/>
            </a:pPr>
            <a:r>
              <a:rPr lang="en-US" altLang="zh-TW" sz="1800" dirty="0"/>
              <a:t>4      </a:t>
            </a:r>
            <a:r>
              <a:rPr lang="en-US" altLang="zh-TW" sz="1800" dirty="0" err="1">
                <a:solidFill>
                  <a:srgbClr val="0000FF"/>
                </a:solidFill>
              </a:rPr>
              <a:t>struct</a:t>
            </a:r>
            <a:r>
              <a:rPr lang="en-US" altLang="zh-TW" sz="1800" dirty="0">
                <a:solidFill>
                  <a:srgbClr val="0000FF"/>
                </a:solidFill>
              </a:rPr>
              <a:t>  family{                    	  /*</a:t>
            </a:r>
            <a:r>
              <a:rPr lang="zh-TW" altLang="en-US" sz="1800" dirty="0">
                <a:solidFill>
                  <a:srgbClr val="0000FF"/>
                </a:solidFill>
              </a:rPr>
              <a:t>此結構型態名稱為</a:t>
            </a:r>
            <a:r>
              <a:rPr lang="en-US" altLang="zh-TW" sz="1800" dirty="0">
                <a:solidFill>
                  <a:srgbClr val="0000FF"/>
                </a:solidFill>
              </a:rPr>
              <a:t>family */</a:t>
            </a:r>
            <a:endParaRPr lang="en-US" altLang="zh-TW" sz="1800" dirty="0">
              <a:solidFill>
                <a:srgbClr val="0000FF"/>
              </a:solidFill>
              <a:ea typeface="細明體" pitchFamily="49" charset="-120"/>
            </a:endParaRPr>
          </a:p>
          <a:p>
            <a:pPr marL="609600" indent="-609600" algn="just">
              <a:buFontTx/>
              <a:buNone/>
            </a:pPr>
            <a:r>
              <a:rPr lang="en-US" altLang="zh-TW" sz="1800" dirty="0"/>
              <a:t>6              </a:t>
            </a:r>
            <a:r>
              <a:rPr lang="en-US" altLang="zh-TW" sz="1800" dirty="0">
                <a:solidFill>
                  <a:srgbClr val="333333"/>
                </a:solidFill>
              </a:rPr>
              <a:t>char name[20];</a:t>
            </a:r>
            <a:r>
              <a:rPr lang="en-US" altLang="zh-TW" sz="1800" dirty="0"/>
              <a:t> </a:t>
            </a:r>
            <a:endParaRPr lang="en-US" altLang="zh-TW" sz="1800" dirty="0">
              <a:solidFill>
                <a:srgbClr val="0000FF"/>
              </a:solidFill>
              <a:ea typeface="細明體" pitchFamily="49" charset="-120"/>
            </a:endParaRPr>
          </a:p>
          <a:p>
            <a:pPr marL="609600" indent="-609600" algn="just">
              <a:buFontTx/>
              <a:buNone/>
            </a:pPr>
            <a:r>
              <a:rPr lang="en-US" altLang="zh-TW" sz="1800" dirty="0"/>
              <a:t>7              </a:t>
            </a:r>
            <a:r>
              <a:rPr lang="en-US" altLang="zh-TW" sz="1800" dirty="0" err="1">
                <a:solidFill>
                  <a:srgbClr val="333333"/>
                </a:solidFill>
              </a:rPr>
              <a:t>int</a:t>
            </a:r>
            <a:r>
              <a:rPr lang="en-US" altLang="zh-TW" sz="1800" dirty="0">
                <a:solidFill>
                  <a:srgbClr val="333333"/>
                </a:solidFill>
              </a:rPr>
              <a:t> age;</a:t>
            </a:r>
            <a:r>
              <a:rPr lang="en-US" altLang="zh-TW" sz="1800" dirty="0"/>
              <a:t> </a:t>
            </a:r>
            <a:endParaRPr lang="en-US" altLang="zh-TW" sz="1800" dirty="0">
              <a:ea typeface="細明體" pitchFamily="49" charset="-120"/>
            </a:endParaRPr>
          </a:p>
          <a:p>
            <a:pPr marL="609600" indent="-609600" algn="just">
              <a:buFontTx/>
              <a:buNone/>
            </a:pPr>
            <a:r>
              <a:rPr lang="en-US" altLang="zh-TW" sz="1800" dirty="0"/>
              <a:t>8       </a:t>
            </a:r>
            <a:r>
              <a:rPr lang="en-US" altLang="zh-TW" sz="1800" dirty="0">
                <a:solidFill>
                  <a:srgbClr val="333333"/>
                </a:solidFill>
              </a:rPr>
              <a:t>};</a:t>
            </a:r>
            <a:r>
              <a:rPr lang="en-US" altLang="zh-TW" sz="1800" dirty="0"/>
              <a:t> </a:t>
            </a:r>
            <a:endParaRPr lang="en-US" altLang="zh-TW" sz="1800" dirty="0">
              <a:ea typeface="細明體" pitchFamily="49" charset="-120"/>
            </a:endParaRPr>
          </a:p>
          <a:p>
            <a:pPr marL="609600" indent="-609600">
              <a:buFontTx/>
              <a:buNone/>
            </a:pPr>
            <a:r>
              <a:rPr lang="en-US" altLang="zh-TW" sz="1800" dirty="0">
                <a:solidFill>
                  <a:srgbClr val="333333"/>
                </a:solidFill>
              </a:rPr>
              <a:t>9      </a:t>
            </a:r>
            <a:r>
              <a:rPr lang="en-US" altLang="zh-TW" sz="1800" dirty="0" err="1">
                <a:solidFill>
                  <a:srgbClr val="009900"/>
                </a:solidFill>
              </a:rPr>
              <a:t>struct</a:t>
            </a:r>
            <a:r>
              <a:rPr lang="en-US" altLang="zh-TW" sz="1800" dirty="0">
                <a:solidFill>
                  <a:srgbClr val="009900"/>
                </a:solidFill>
              </a:rPr>
              <a:t> family people;                        /*</a:t>
            </a:r>
            <a:r>
              <a:rPr lang="zh-TW" altLang="en-US" sz="1800" dirty="0">
                <a:solidFill>
                  <a:srgbClr val="009900"/>
                </a:solidFill>
              </a:rPr>
              <a:t>結構型態</a:t>
            </a:r>
            <a:r>
              <a:rPr lang="en-US" altLang="zh-TW" sz="1800" dirty="0">
                <a:solidFill>
                  <a:srgbClr val="009900"/>
                </a:solidFill>
              </a:rPr>
              <a:t>family</a:t>
            </a:r>
            <a:r>
              <a:rPr lang="zh-TW" altLang="en-US" sz="1800" dirty="0">
                <a:solidFill>
                  <a:srgbClr val="009900"/>
                </a:solidFill>
              </a:rPr>
              <a:t>的變數名稱為</a:t>
            </a:r>
            <a:r>
              <a:rPr lang="en-US" altLang="zh-TW" sz="1800" dirty="0">
                <a:solidFill>
                  <a:srgbClr val="009900"/>
                </a:solidFill>
              </a:rPr>
              <a:t>people */</a:t>
            </a:r>
          </a:p>
          <a:p>
            <a:pPr marL="609600" indent="-609600">
              <a:buFontTx/>
              <a:buNone/>
            </a:pPr>
            <a:r>
              <a:rPr lang="en-US" altLang="zh-TW" sz="1800" dirty="0"/>
              <a:t>10    </a:t>
            </a:r>
            <a:r>
              <a:rPr lang="en-US" altLang="zh-TW" sz="1800" dirty="0" err="1">
                <a:solidFill>
                  <a:srgbClr val="009900"/>
                </a:solidFill>
              </a:rPr>
              <a:t>strcpy</a:t>
            </a:r>
            <a:r>
              <a:rPr lang="en-US" altLang="zh-TW" sz="1800" dirty="0">
                <a:solidFill>
                  <a:srgbClr val="009900"/>
                </a:solidFill>
              </a:rPr>
              <a:t>(people.name, "John Wang”);          /*</a:t>
            </a:r>
            <a:r>
              <a:rPr lang="zh-TW" altLang="en-US" sz="1800" dirty="0">
                <a:solidFill>
                  <a:srgbClr val="009900"/>
                </a:solidFill>
              </a:rPr>
              <a:t>指定結構的初始值 *</a:t>
            </a:r>
            <a:r>
              <a:rPr lang="en-US" altLang="zh-TW" sz="1800" dirty="0">
                <a:solidFill>
                  <a:srgbClr val="009900"/>
                </a:solidFill>
              </a:rPr>
              <a:t>/</a:t>
            </a:r>
          </a:p>
          <a:p>
            <a:pPr marL="609600" indent="-609600">
              <a:buFontTx/>
              <a:buNone/>
            </a:pPr>
            <a:r>
              <a:rPr lang="en-US" altLang="zh-TW" sz="1800" dirty="0"/>
              <a:t>11    </a:t>
            </a:r>
            <a:r>
              <a:rPr lang="en-US" altLang="zh-TW" sz="1800" dirty="0" err="1">
                <a:solidFill>
                  <a:srgbClr val="333333"/>
                </a:solidFill>
              </a:rPr>
              <a:t>people.age</a:t>
            </a:r>
            <a:r>
              <a:rPr lang="en-US" altLang="zh-TW" sz="1800" dirty="0">
                <a:solidFill>
                  <a:srgbClr val="333333"/>
                </a:solidFill>
              </a:rPr>
              <a:t> = 18;</a:t>
            </a:r>
            <a:r>
              <a:rPr lang="en-US" altLang="zh-TW" sz="1800" dirty="0"/>
              <a:t> </a:t>
            </a:r>
          </a:p>
          <a:p>
            <a:pPr marL="609600" indent="-609600">
              <a:buFontTx/>
              <a:buNone/>
            </a:pPr>
            <a:r>
              <a:rPr lang="en-US" altLang="zh-TW" sz="1800" dirty="0"/>
              <a:t>12    </a:t>
            </a:r>
            <a:r>
              <a:rPr lang="en-US" altLang="zh-TW" sz="1800" dirty="0" err="1">
                <a:solidFill>
                  <a:srgbClr val="0000FF"/>
                </a:solidFill>
              </a:rPr>
              <a:t>printf</a:t>
            </a:r>
            <a:r>
              <a:rPr lang="en-US" altLang="zh-TW" sz="1800" dirty="0">
                <a:solidFill>
                  <a:srgbClr val="0000FF"/>
                </a:solidFill>
              </a:rPr>
              <a:t>("Name = %s\n”, people.name);    /* people.name</a:t>
            </a:r>
            <a:r>
              <a:rPr lang="zh-TW" altLang="en-US" sz="1800" dirty="0">
                <a:solidFill>
                  <a:srgbClr val="0000FF"/>
                </a:solidFill>
              </a:rPr>
              <a:t>，指出</a:t>
            </a:r>
            <a:r>
              <a:rPr lang="en-US" altLang="zh-TW" sz="1800" dirty="0">
                <a:solidFill>
                  <a:srgbClr val="0000FF"/>
                </a:solidFill>
              </a:rPr>
              <a:t>people</a:t>
            </a:r>
            <a:r>
              <a:rPr lang="zh-TW" altLang="en-US" sz="1800" dirty="0">
                <a:solidFill>
                  <a:srgbClr val="0000FF"/>
                </a:solidFill>
              </a:rPr>
              <a:t>的成員 *</a:t>
            </a:r>
            <a:r>
              <a:rPr lang="en-US" altLang="zh-TW" sz="1800" dirty="0">
                <a:solidFill>
                  <a:srgbClr val="0000FF"/>
                </a:solidFill>
              </a:rPr>
              <a:t>/</a:t>
            </a:r>
          </a:p>
          <a:p>
            <a:pPr marL="609600" indent="-609600">
              <a:buFontTx/>
              <a:buNone/>
            </a:pPr>
            <a:r>
              <a:rPr lang="en-US" altLang="zh-TW" sz="1800" dirty="0"/>
              <a:t>13    </a:t>
            </a:r>
            <a:r>
              <a:rPr lang="en-US" altLang="zh-TW" sz="1800" dirty="0" err="1">
                <a:solidFill>
                  <a:srgbClr val="0000FF"/>
                </a:solidFill>
              </a:rPr>
              <a:t>printf</a:t>
            </a:r>
            <a:r>
              <a:rPr lang="en-US" altLang="zh-TW" sz="1800" dirty="0">
                <a:solidFill>
                  <a:srgbClr val="0000FF"/>
                </a:solidFill>
              </a:rPr>
              <a:t>("Age = %</a:t>
            </a:r>
            <a:r>
              <a:rPr lang="en-US" altLang="zh-TW" sz="1800" dirty="0" err="1">
                <a:solidFill>
                  <a:srgbClr val="0000FF"/>
                </a:solidFill>
              </a:rPr>
              <a:t>i</a:t>
            </a:r>
            <a:r>
              <a:rPr lang="en-US" altLang="zh-TW" sz="1800" dirty="0">
                <a:solidFill>
                  <a:srgbClr val="0000FF"/>
                </a:solidFill>
              </a:rPr>
              <a:t>”, </a:t>
            </a:r>
            <a:r>
              <a:rPr lang="en-US" altLang="zh-TW" sz="1800" dirty="0" err="1">
                <a:solidFill>
                  <a:srgbClr val="0000FF"/>
                </a:solidFill>
              </a:rPr>
              <a:t>people.age</a:t>
            </a:r>
            <a:r>
              <a:rPr lang="en-US" altLang="zh-TW" sz="1800" dirty="0">
                <a:solidFill>
                  <a:srgbClr val="0000FF"/>
                </a:solidFill>
              </a:rPr>
              <a:t>);      /* </a:t>
            </a:r>
            <a:r>
              <a:rPr lang="en-US" altLang="zh-TW" sz="1800" dirty="0" err="1">
                <a:solidFill>
                  <a:srgbClr val="0000FF"/>
                </a:solidFill>
              </a:rPr>
              <a:t>people.age</a:t>
            </a:r>
            <a:r>
              <a:rPr lang="en-US" altLang="zh-TW" sz="1800" dirty="0">
                <a:solidFill>
                  <a:srgbClr val="0000FF"/>
                </a:solidFill>
              </a:rPr>
              <a:t> </a:t>
            </a:r>
            <a:r>
              <a:rPr lang="zh-TW" altLang="en-US" sz="1800" dirty="0">
                <a:solidFill>
                  <a:srgbClr val="0000FF"/>
                </a:solidFill>
              </a:rPr>
              <a:t>以</a:t>
            </a:r>
            <a:r>
              <a:rPr lang="en-US" altLang="zh-TW" sz="1800" dirty="0">
                <a:solidFill>
                  <a:srgbClr val="0000FF"/>
                </a:solidFill>
              </a:rPr>
              <a:t>『.』</a:t>
            </a:r>
            <a:r>
              <a:rPr lang="zh-TW" altLang="en-US" sz="1800" dirty="0">
                <a:solidFill>
                  <a:srgbClr val="0000FF"/>
                </a:solidFill>
              </a:rPr>
              <a:t>指出</a:t>
            </a:r>
            <a:r>
              <a:rPr lang="en-US" altLang="zh-TW" sz="1800" dirty="0">
                <a:solidFill>
                  <a:srgbClr val="0000FF"/>
                </a:solidFill>
              </a:rPr>
              <a:t>people</a:t>
            </a:r>
            <a:r>
              <a:rPr lang="zh-TW" altLang="en-US" sz="1800" dirty="0">
                <a:solidFill>
                  <a:srgbClr val="0000FF"/>
                </a:solidFill>
              </a:rPr>
              <a:t>的成員 *</a:t>
            </a:r>
            <a:r>
              <a:rPr lang="en-US" altLang="zh-TW" sz="1800" dirty="0">
                <a:solidFill>
                  <a:srgbClr val="0000FF"/>
                </a:solidFill>
              </a:rPr>
              <a:t>/</a:t>
            </a:r>
          </a:p>
          <a:p>
            <a:pPr marL="609600" indent="-609600">
              <a:buFontTx/>
              <a:buNone/>
            </a:pPr>
            <a:r>
              <a:rPr lang="en-US" altLang="zh-TW" sz="1800" dirty="0"/>
              <a:t>14  }</a:t>
            </a:r>
          </a:p>
        </p:txBody>
      </p:sp>
      <p:sp>
        <p:nvSpPr>
          <p:cNvPr id="324613" name="Rectangle 5"/>
          <p:cNvSpPr>
            <a:spLocks noChangeArrowheads="1"/>
          </p:cNvSpPr>
          <p:nvPr/>
        </p:nvSpPr>
        <p:spPr bwMode="auto">
          <a:xfrm>
            <a:off x="5334000" y="838200"/>
            <a:ext cx="3124200" cy="9906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300">
                <a:solidFill>
                  <a:srgbClr val="333333"/>
                </a:solidFill>
                <a:ea typeface="標楷體" pitchFamily="65" charset="-120"/>
              </a:rPr>
              <a:t>Name = John Wang</a:t>
            </a:r>
          </a:p>
          <a:p>
            <a:pPr marL="190500" lvl="1">
              <a:spcBef>
                <a:spcPct val="20000"/>
              </a:spcBef>
            </a:pPr>
            <a:r>
              <a:rPr lang="en-US" altLang="zh-TW" sz="2300">
                <a:ea typeface="標楷體" pitchFamily="65" charset="-120"/>
              </a:rPr>
              <a:t> </a:t>
            </a:r>
            <a:r>
              <a:rPr lang="en-US" altLang="zh-TW" sz="2300">
                <a:solidFill>
                  <a:srgbClr val="333333"/>
                </a:solidFill>
                <a:ea typeface="標楷體" pitchFamily="65" charset="-120"/>
              </a:rPr>
              <a:t>Age = 18</a:t>
            </a:r>
            <a:r>
              <a:rPr lang="en-US" altLang="zh-TW" sz="2300">
                <a:ea typeface="標楷體" pitchFamily="65" charset="-120"/>
              </a:rPr>
              <a:t> </a:t>
            </a:r>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DADA2860-AF0D-443F-83A0-25BAF841E87D}" type="slidenum">
              <a:rPr lang="en-US" altLang="zh-TW"/>
              <a:pPr/>
              <a:t>231</a:t>
            </a:fld>
            <a:endParaRPr lang="en-US" altLang="zh-TW"/>
          </a:p>
        </p:txBody>
      </p:sp>
      <p:sp>
        <p:nvSpPr>
          <p:cNvPr id="326658" name="Rectangle 2"/>
          <p:cNvSpPr>
            <a:spLocks noGrp="1" noChangeArrowheads="1"/>
          </p:cNvSpPr>
          <p:nvPr>
            <p:ph type="title"/>
          </p:nvPr>
        </p:nvSpPr>
        <p:spPr/>
        <p:txBody>
          <a:bodyPr/>
          <a:lstStyle/>
          <a:p>
            <a:r>
              <a:rPr lang="en-US" altLang="zh-TW" sz="3600"/>
              <a:t>11-2 </a:t>
            </a:r>
            <a:r>
              <a:rPr lang="zh-TW" altLang="en-US" sz="3600"/>
              <a:t>結構變數</a:t>
            </a:r>
            <a:r>
              <a:rPr lang="zh-TW" altLang="en-US" b="1"/>
              <a:t> </a:t>
            </a:r>
          </a:p>
        </p:txBody>
      </p:sp>
      <p:sp>
        <p:nvSpPr>
          <p:cNvPr id="326659" name="Rectangle 3"/>
          <p:cNvSpPr>
            <a:spLocks noGrp="1" noChangeArrowheads="1"/>
          </p:cNvSpPr>
          <p:nvPr>
            <p:ph type="body" idx="1"/>
          </p:nvPr>
        </p:nvSpPr>
        <p:spPr>
          <a:xfrm>
            <a:off x="990600" y="1600200"/>
            <a:ext cx="7010400" cy="1541463"/>
          </a:xfrm>
        </p:spPr>
        <p:txBody>
          <a:bodyPr/>
          <a:lstStyle/>
          <a:p>
            <a:pPr marL="0" indent="0" algn="just">
              <a:buFontTx/>
              <a:buNone/>
            </a:pPr>
            <a:r>
              <a:rPr lang="en-US" altLang="zh-TW" sz="2800" b="1">
                <a:solidFill>
                  <a:srgbClr val="FF0000"/>
                </a:solidFill>
              </a:rPr>
              <a:t>2. </a:t>
            </a:r>
            <a:r>
              <a:rPr lang="zh-TW" altLang="en-US" sz="2800" b="1">
                <a:solidFill>
                  <a:srgbClr val="FF0000"/>
                </a:solidFill>
              </a:rPr>
              <a:t>結合型宣告</a:t>
            </a:r>
            <a:r>
              <a:rPr lang="zh-TW" altLang="en-US" sz="2800" b="1"/>
              <a:t> </a:t>
            </a:r>
          </a:p>
          <a:p>
            <a:pPr marL="0" indent="0" algn="just">
              <a:buFontTx/>
              <a:buNone/>
            </a:pPr>
            <a:r>
              <a:rPr lang="zh-TW" altLang="en-US" sz="2800">
                <a:solidFill>
                  <a:srgbClr val="333333"/>
                </a:solidFill>
              </a:rPr>
              <a:t>此種宣告方式是把分離型宣告的兩個階段合而為一。如下所示：</a:t>
            </a:r>
            <a:r>
              <a:rPr lang="zh-TW" altLang="en-US" sz="2800"/>
              <a:t> </a:t>
            </a:r>
          </a:p>
        </p:txBody>
      </p:sp>
      <p:sp>
        <p:nvSpPr>
          <p:cNvPr id="326660" name="Rectangle 4"/>
          <p:cNvSpPr>
            <a:spLocks noChangeArrowheads="1"/>
          </p:cNvSpPr>
          <p:nvPr/>
        </p:nvSpPr>
        <p:spPr bwMode="auto">
          <a:xfrm>
            <a:off x="1066800" y="3392488"/>
            <a:ext cx="7315200" cy="2484437"/>
          </a:xfrm>
          <a:prstGeom prst="rect">
            <a:avLst/>
          </a:prstGeom>
          <a:solidFill>
            <a:srgbClr val="FFFFFF"/>
          </a:solidFill>
          <a:ln w="9525">
            <a:noFill/>
            <a:miter lim="800000"/>
            <a:headEnd/>
            <a:tailEnd/>
          </a:ln>
          <a:effectLst/>
        </p:spPr>
        <p:txBody>
          <a:bodyPr/>
          <a:lstStyle/>
          <a:p>
            <a:pPr>
              <a:lnSpc>
                <a:spcPct val="90000"/>
              </a:lnSpc>
              <a:spcBef>
                <a:spcPct val="20000"/>
              </a:spcBef>
            </a:pPr>
            <a:r>
              <a:rPr lang="en-US" altLang="zh-TW" sz="2800">
                <a:solidFill>
                  <a:srgbClr val="FF0000"/>
                </a:solidFill>
                <a:latin typeface="Verdana" pitchFamily="34" charset="0"/>
                <a:ea typeface="標楷體" pitchFamily="65" charset="-120"/>
              </a:rPr>
              <a:t>struct</a:t>
            </a:r>
            <a:r>
              <a:rPr lang="en-US" altLang="zh-TW" sz="2800">
                <a:latin typeface="Verdana" pitchFamily="34" charset="0"/>
                <a:ea typeface="標楷體" pitchFamily="65" charset="-120"/>
              </a:rPr>
              <a:t> family {</a:t>
            </a:r>
            <a:endParaRPr lang="en-US" altLang="zh-TW" sz="2800">
              <a:latin typeface="Verdana" pitchFamily="34" charset="0"/>
            </a:endParaRPr>
          </a:p>
          <a:p>
            <a:pPr>
              <a:lnSpc>
                <a:spcPct val="90000"/>
              </a:lnSpc>
              <a:spcBef>
                <a:spcPct val="20000"/>
              </a:spcBef>
            </a:pPr>
            <a:r>
              <a:rPr lang="en-US" altLang="zh-TW" sz="2800">
                <a:latin typeface="Verdana" pitchFamily="34" charset="0"/>
                <a:ea typeface="標楷體" pitchFamily="65" charset="-120"/>
              </a:rPr>
              <a:t>       char ch;</a:t>
            </a:r>
            <a:endParaRPr lang="en-US" altLang="zh-TW" sz="2800">
              <a:latin typeface="Verdana" pitchFamily="34" charset="0"/>
            </a:endParaRPr>
          </a:p>
          <a:p>
            <a:pPr>
              <a:lnSpc>
                <a:spcPct val="90000"/>
              </a:lnSpc>
              <a:spcBef>
                <a:spcPct val="20000"/>
              </a:spcBef>
            </a:pPr>
            <a:r>
              <a:rPr lang="en-US" altLang="zh-TW" sz="2800">
                <a:latin typeface="Verdana" pitchFamily="34" charset="0"/>
                <a:ea typeface="標楷體" pitchFamily="65" charset="-120"/>
              </a:rPr>
              <a:t>       int age;</a:t>
            </a:r>
            <a:endParaRPr lang="en-US" altLang="zh-TW" sz="2800">
              <a:latin typeface="Verdana" pitchFamily="34" charset="0"/>
            </a:endParaRPr>
          </a:p>
          <a:p>
            <a:pPr>
              <a:lnSpc>
                <a:spcPct val="90000"/>
              </a:lnSpc>
              <a:spcBef>
                <a:spcPct val="20000"/>
              </a:spcBef>
            </a:pPr>
            <a:r>
              <a:rPr lang="en-US" altLang="zh-TW" sz="2800">
                <a:solidFill>
                  <a:srgbClr val="333333"/>
                </a:solidFill>
                <a:latin typeface="Verdana" pitchFamily="34" charset="0"/>
                <a:ea typeface="標楷體" pitchFamily="65" charset="-120"/>
              </a:rPr>
              <a:t>} </a:t>
            </a:r>
            <a:r>
              <a:rPr lang="en-US" altLang="zh-TW" sz="2800">
                <a:solidFill>
                  <a:srgbClr val="0000FF"/>
                </a:solidFill>
                <a:latin typeface="Verdana" pitchFamily="34" charset="0"/>
                <a:ea typeface="標楷體" pitchFamily="65" charset="-120"/>
              </a:rPr>
              <a:t>people</a:t>
            </a:r>
            <a:r>
              <a:rPr lang="en-US" altLang="zh-TW" sz="2800">
                <a:solidFill>
                  <a:srgbClr val="333333"/>
                </a:solidFill>
                <a:latin typeface="Verdana" pitchFamily="34" charset="0"/>
                <a:ea typeface="標楷體" pitchFamily="65" charset="-120"/>
              </a:rPr>
              <a:t>;</a:t>
            </a:r>
            <a:endParaRPr lang="en-US" altLang="zh-TW" sz="2800">
              <a:latin typeface="Verdana" pitchFamily="34" charset="0"/>
            </a:endParaRPr>
          </a:p>
          <a:p>
            <a:pPr>
              <a:lnSpc>
                <a:spcPct val="90000"/>
              </a:lnSpc>
              <a:spcBef>
                <a:spcPct val="20000"/>
              </a:spcBef>
            </a:pPr>
            <a:r>
              <a:rPr lang="en-US" altLang="zh-TW" sz="2800">
                <a:solidFill>
                  <a:srgbClr val="0000FF"/>
                </a:solidFill>
                <a:latin typeface="Verdana" pitchFamily="34" charset="0"/>
                <a:ea typeface="標楷體" pitchFamily="65" charset="-120"/>
              </a:rPr>
              <a:t>/*</a:t>
            </a:r>
            <a:r>
              <a:rPr lang="zh-TW" altLang="en-US" sz="2800">
                <a:solidFill>
                  <a:srgbClr val="0000FF"/>
                </a:solidFill>
                <a:latin typeface="Verdana" pitchFamily="34" charset="0"/>
                <a:ea typeface="標楷體" pitchFamily="65" charset="-120"/>
              </a:rPr>
              <a:t>宣告</a:t>
            </a:r>
            <a:r>
              <a:rPr lang="en-US" altLang="zh-TW" sz="2800">
                <a:solidFill>
                  <a:srgbClr val="0000FF"/>
                </a:solidFill>
                <a:latin typeface="Verdana" pitchFamily="34" charset="0"/>
                <a:ea typeface="標楷體" pitchFamily="65" charset="-120"/>
              </a:rPr>
              <a:t>people</a:t>
            </a:r>
            <a:r>
              <a:rPr lang="zh-TW" altLang="en-US" sz="2800">
                <a:solidFill>
                  <a:srgbClr val="0000FF"/>
                </a:solidFill>
                <a:latin typeface="Verdana" pitchFamily="34" charset="0"/>
                <a:ea typeface="標楷體" pitchFamily="65" charset="-120"/>
              </a:rPr>
              <a:t>為</a:t>
            </a:r>
            <a:r>
              <a:rPr lang="en-US" altLang="zh-TW" sz="2800">
                <a:solidFill>
                  <a:srgbClr val="0000FF"/>
                </a:solidFill>
                <a:latin typeface="Verdana" pitchFamily="34" charset="0"/>
                <a:ea typeface="標楷體" pitchFamily="65" charset="-120"/>
              </a:rPr>
              <a:t>family</a:t>
            </a:r>
            <a:r>
              <a:rPr lang="zh-TW" altLang="en-US" sz="2800">
                <a:solidFill>
                  <a:srgbClr val="0000FF"/>
                </a:solidFill>
                <a:latin typeface="Verdana" pitchFamily="34" charset="0"/>
                <a:ea typeface="標楷體" pitchFamily="65" charset="-120"/>
              </a:rPr>
              <a:t>型態的變數名稱 *</a:t>
            </a:r>
            <a:r>
              <a:rPr lang="en-US" altLang="zh-TW" sz="2800">
                <a:solidFill>
                  <a:srgbClr val="0000FF"/>
                </a:solidFill>
                <a:latin typeface="Verdana" pitchFamily="34" charset="0"/>
                <a:ea typeface="標楷體" pitchFamily="65" charset="-120"/>
              </a:rPr>
              <a:t>/</a:t>
            </a:r>
            <a:r>
              <a:rPr lang="en-US" altLang="zh-TW" sz="2800">
                <a:latin typeface="Verdana" pitchFamily="34" charset="0"/>
                <a:ea typeface="標楷體" pitchFamily="65" charset="-120"/>
              </a:rPr>
              <a:t> </a:t>
            </a:r>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B0058929-0C2D-4ED8-9719-6F14AE23E014}" type="slidenum">
              <a:rPr lang="en-US" altLang="zh-TW"/>
              <a:pPr/>
              <a:t>232</a:t>
            </a:fld>
            <a:endParaRPr lang="en-US" altLang="zh-TW"/>
          </a:p>
        </p:txBody>
      </p:sp>
      <p:sp>
        <p:nvSpPr>
          <p:cNvPr id="327682" name="Rectangle 2"/>
          <p:cNvSpPr>
            <a:spLocks noGrp="1" noChangeArrowheads="1"/>
          </p:cNvSpPr>
          <p:nvPr>
            <p:ph type="title"/>
          </p:nvPr>
        </p:nvSpPr>
        <p:spPr>
          <a:xfrm>
            <a:off x="838200" y="609600"/>
            <a:ext cx="7620000" cy="838200"/>
          </a:xfrm>
        </p:spPr>
        <p:txBody>
          <a:bodyPr/>
          <a:lstStyle/>
          <a:p>
            <a:r>
              <a:rPr lang="en-US" altLang="zh-TW" sz="3600"/>
              <a:t>Ch11_2</a:t>
            </a:r>
          </a:p>
        </p:txBody>
      </p:sp>
      <p:sp>
        <p:nvSpPr>
          <p:cNvPr id="327683" name="Rectangle 3"/>
          <p:cNvSpPr>
            <a:spLocks noGrp="1" noChangeArrowheads="1"/>
          </p:cNvSpPr>
          <p:nvPr>
            <p:ph type="body" idx="1"/>
          </p:nvPr>
        </p:nvSpPr>
        <p:spPr>
          <a:xfrm>
            <a:off x="685800" y="1295400"/>
            <a:ext cx="8153400" cy="5029200"/>
          </a:xfrm>
          <a:noFill/>
        </p:spPr>
        <p:txBody>
          <a:bodyPr/>
          <a:lstStyle/>
          <a:p>
            <a:pPr marL="609600" indent="-609600">
              <a:buFontTx/>
              <a:buNone/>
            </a:pPr>
            <a:r>
              <a:rPr lang="en-US" altLang="zh-TW" sz="1800" b="1" dirty="0"/>
              <a:t>Ch11_2  </a:t>
            </a:r>
            <a:r>
              <a:rPr lang="zh-TW" altLang="en-US" sz="1800" b="1" dirty="0">
                <a:solidFill>
                  <a:srgbClr val="333333"/>
                </a:solidFill>
              </a:rPr>
              <a:t>結合型宣告 </a:t>
            </a:r>
            <a:endParaRPr lang="zh-TW" altLang="en-US" sz="1800" b="1" dirty="0">
              <a:ea typeface="新細明體" pitchFamily="18" charset="-120"/>
            </a:endParaRPr>
          </a:p>
          <a:p>
            <a:pPr marL="609600" indent="-609600" algn="just">
              <a:buFontTx/>
              <a:buNone/>
            </a:pPr>
            <a:r>
              <a:rPr lang="en-US" altLang="zh-TW" sz="1800" dirty="0"/>
              <a:t>1  #include&lt;</a:t>
            </a:r>
            <a:r>
              <a:rPr lang="en-US" altLang="zh-TW" sz="1800" dirty="0" err="1"/>
              <a:t>stdio.h</a:t>
            </a:r>
            <a:r>
              <a:rPr lang="en-US" altLang="zh-TW" sz="1800" dirty="0"/>
              <a:t>&gt;</a:t>
            </a:r>
            <a:endParaRPr lang="en-US" altLang="zh-TW" sz="1800" dirty="0">
              <a:ea typeface="細明體" pitchFamily="49" charset="-120"/>
            </a:endParaRPr>
          </a:p>
          <a:p>
            <a:pPr marL="609600" indent="-609600" algn="just">
              <a:buFontTx/>
              <a:buNone/>
            </a:pPr>
            <a:r>
              <a:rPr lang="en-US" altLang="zh-TW" sz="1800" dirty="0"/>
              <a:t>2  main(){</a:t>
            </a:r>
            <a:endParaRPr lang="en-US" altLang="zh-TW" sz="1800" dirty="0">
              <a:ea typeface="細明體" pitchFamily="49" charset="-120"/>
            </a:endParaRPr>
          </a:p>
          <a:p>
            <a:pPr marL="609600" indent="-609600" algn="just">
              <a:buFontTx/>
              <a:buNone/>
            </a:pPr>
            <a:r>
              <a:rPr lang="en-US" altLang="zh-TW" sz="1800" dirty="0"/>
              <a:t>3</a:t>
            </a:r>
            <a:endParaRPr lang="en-US" altLang="zh-TW" sz="1800" dirty="0">
              <a:ea typeface="細明體" pitchFamily="49" charset="-120"/>
            </a:endParaRPr>
          </a:p>
          <a:p>
            <a:pPr marL="609600" indent="-609600" algn="just">
              <a:buFontTx/>
              <a:buNone/>
            </a:pPr>
            <a:r>
              <a:rPr lang="en-US" altLang="zh-TW" sz="1800" dirty="0"/>
              <a:t>4      </a:t>
            </a:r>
            <a:r>
              <a:rPr lang="en-US" altLang="zh-TW" sz="1800" dirty="0" err="1">
                <a:solidFill>
                  <a:srgbClr val="0000FF"/>
                </a:solidFill>
              </a:rPr>
              <a:t>struct</a:t>
            </a:r>
            <a:r>
              <a:rPr lang="en-US" altLang="zh-TW" sz="1800" dirty="0">
                <a:solidFill>
                  <a:srgbClr val="0000FF"/>
                </a:solidFill>
              </a:rPr>
              <a:t> family {			/*</a:t>
            </a:r>
            <a:r>
              <a:rPr lang="zh-TW" altLang="en-US" sz="1800" dirty="0">
                <a:solidFill>
                  <a:srgbClr val="0000FF"/>
                </a:solidFill>
              </a:rPr>
              <a:t>此結構型態名稱為</a:t>
            </a:r>
            <a:r>
              <a:rPr lang="en-US" altLang="zh-TW" sz="1800" dirty="0">
                <a:solidFill>
                  <a:srgbClr val="0000FF"/>
                </a:solidFill>
              </a:rPr>
              <a:t>family */</a:t>
            </a:r>
            <a:endParaRPr lang="en-US" altLang="zh-TW" sz="1800" dirty="0">
              <a:solidFill>
                <a:srgbClr val="0000FF"/>
              </a:solidFill>
              <a:ea typeface="細明體" pitchFamily="49" charset="-120"/>
            </a:endParaRPr>
          </a:p>
          <a:p>
            <a:pPr marL="609600" indent="-609600" algn="just">
              <a:buFontTx/>
              <a:buNone/>
            </a:pPr>
            <a:r>
              <a:rPr lang="en-US" altLang="zh-TW" sz="1800" dirty="0"/>
              <a:t>6              </a:t>
            </a:r>
            <a:r>
              <a:rPr lang="en-US" altLang="zh-TW" sz="1800" dirty="0">
                <a:solidFill>
                  <a:srgbClr val="333333"/>
                </a:solidFill>
              </a:rPr>
              <a:t>char name[20];</a:t>
            </a:r>
            <a:r>
              <a:rPr lang="en-US" altLang="zh-TW" sz="1800" dirty="0"/>
              <a:t> </a:t>
            </a:r>
            <a:endParaRPr lang="en-US" altLang="zh-TW" sz="1800" dirty="0">
              <a:solidFill>
                <a:srgbClr val="0000FF"/>
              </a:solidFill>
              <a:ea typeface="細明體" pitchFamily="49" charset="-120"/>
            </a:endParaRPr>
          </a:p>
          <a:p>
            <a:pPr marL="609600" indent="-609600" algn="just">
              <a:buFontTx/>
              <a:buNone/>
            </a:pPr>
            <a:r>
              <a:rPr lang="en-US" altLang="zh-TW" sz="1800" dirty="0"/>
              <a:t>7              </a:t>
            </a:r>
            <a:r>
              <a:rPr lang="en-US" altLang="zh-TW" sz="1800" dirty="0" err="1">
                <a:solidFill>
                  <a:srgbClr val="333333"/>
                </a:solidFill>
              </a:rPr>
              <a:t>int</a:t>
            </a:r>
            <a:r>
              <a:rPr lang="en-US" altLang="zh-TW" sz="1800" dirty="0">
                <a:solidFill>
                  <a:srgbClr val="333333"/>
                </a:solidFill>
              </a:rPr>
              <a:t> age;</a:t>
            </a:r>
            <a:r>
              <a:rPr lang="en-US" altLang="zh-TW" sz="1800" dirty="0"/>
              <a:t> </a:t>
            </a:r>
            <a:endParaRPr lang="en-US" altLang="zh-TW" sz="1800" dirty="0">
              <a:ea typeface="細明體" pitchFamily="49" charset="-120"/>
            </a:endParaRPr>
          </a:p>
          <a:p>
            <a:pPr marL="609600" indent="-609600" algn="just">
              <a:buFontTx/>
              <a:buNone/>
            </a:pPr>
            <a:r>
              <a:rPr lang="en-US" altLang="zh-TW" sz="1800" dirty="0"/>
              <a:t>8      </a:t>
            </a:r>
            <a:r>
              <a:rPr lang="en-US" altLang="zh-TW" sz="1800" dirty="0">
                <a:solidFill>
                  <a:srgbClr val="333333"/>
                </a:solidFill>
              </a:rPr>
              <a:t>}</a:t>
            </a:r>
            <a:r>
              <a:rPr lang="en-US" altLang="zh-TW" sz="1800" dirty="0">
                <a:solidFill>
                  <a:srgbClr val="009900"/>
                </a:solidFill>
              </a:rPr>
              <a:t>people; 			/*</a:t>
            </a:r>
            <a:r>
              <a:rPr lang="zh-TW" altLang="en-US" sz="1800" dirty="0">
                <a:solidFill>
                  <a:srgbClr val="009900"/>
                </a:solidFill>
              </a:rPr>
              <a:t>結構型態</a:t>
            </a:r>
            <a:r>
              <a:rPr lang="en-US" altLang="zh-TW" sz="1800" dirty="0">
                <a:solidFill>
                  <a:srgbClr val="009900"/>
                </a:solidFill>
              </a:rPr>
              <a:t>family</a:t>
            </a:r>
            <a:r>
              <a:rPr lang="zh-TW" altLang="en-US" sz="1800" dirty="0">
                <a:solidFill>
                  <a:srgbClr val="009900"/>
                </a:solidFill>
              </a:rPr>
              <a:t>的變數名稱為</a:t>
            </a:r>
            <a:r>
              <a:rPr lang="en-US" altLang="zh-TW" sz="1800" dirty="0">
                <a:solidFill>
                  <a:srgbClr val="009900"/>
                </a:solidFill>
              </a:rPr>
              <a:t>people */</a:t>
            </a:r>
          </a:p>
          <a:p>
            <a:pPr marL="609600" indent="-609600">
              <a:buFontTx/>
              <a:buNone/>
            </a:pPr>
            <a:r>
              <a:rPr lang="en-US" altLang="zh-TW" sz="1800" dirty="0"/>
              <a:t>9      </a:t>
            </a:r>
            <a:r>
              <a:rPr lang="en-US" altLang="zh-TW" sz="1800" dirty="0" err="1">
                <a:solidFill>
                  <a:srgbClr val="009900"/>
                </a:solidFill>
              </a:rPr>
              <a:t>strcpy</a:t>
            </a:r>
            <a:r>
              <a:rPr lang="en-US" altLang="zh-TW" sz="1800" dirty="0">
                <a:solidFill>
                  <a:srgbClr val="009900"/>
                </a:solidFill>
              </a:rPr>
              <a:t>(people.name, "John Wang”);	 /*</a:t>
            </a:r>
            <a:r>
              <a:rPr lang="zh-TW" altLang="en-US" sz="1800" dirty="0">
                <a:solidFill>
                  <a:srgbClr val="009900"/>
                </a:solidFill>
              </a:rPr>
              <a:t>指定結構的初始值 *</a:t>
            </a:r>
            <a:r>
              <a:rPr lang="en-US" altLang="zh-TW" sz="1800" dirty="0">
                <a:solidFill>
                  <a:srgbClr val="009900"/>
                </a:solidFill>
              </a:rPr>
              <a:t>/</a:t>
            </a:r>
          </a:p>
          <a:p>
            <a:pPr marL="609600" indent="-609600">
              <a:buFontTx/>
              <a:buNone/>
            </a:pPr>
            <a:r>
              <a:rPr lang="en-US" altLang="zh-TW" sz="1800" dirty="0"/>
              <a:t>10    </a:t>
            </a:r>
            <a:r>
              <a:rPr lang="en-US" altLang="zh-TW" sz="1800" dirty="0" err="1">
                <a:solidFill>
                  <a:srgbClr val="333333"/>
                </a:solidFill>
              </a:rPr>
              <a:t>people.age</a:t>
            </a:r>
            <a:r>
              <a:rPr lang="en-US" altLang="zh-TW" sz="1800" dirty="0">
                <a:solidFill>
                  <a:srgbClr val="333333"/>
                </a:solidFill>
              </a:rPr>
              <a:t> = 18;</a:t>
            </a:r>
            <a:r>
              <a:rPr lang="en-US" altLang="zh-TW" sz="1800" dirty="0"/>
              <a:t> </a:t>
            </a:r>
          </a:p>
          <a:p>
            <a:pPr marL="609600" indent="-609600">
              <a:buFontTx/>
              <a:buNone/>
            </a:pPr>
            <a:r>
              <a:rPr lang="en-US" altLang="zh-TW" sz="1800" dirty="0"/>
              <a:t>11    </a:t>
            </a:r>
            <a:r>
              <a:rPr lang="en-US" altLang="zh-TW" sz="1800" dirty="0" err="1">
                <a:solidFill>
                  <a:srgbClr val="0000FF"/>
                </a:solidFill>
              </a:rPr>
              <a:t>printf</a:t>
            </a:r>
            <a:r>
              <a:rPr lang="en-US" altLang="zh-TW" sz="1800" dirty="0">
                <a:solidFill>
                  <a:srgbClr val="0000FF"/>
                </a:solidFill>
              </a:rPr>
              <a:t>("Name = %s\n”, people.name);	/* people.name</a:t>
            </a:r>
            <a:r>
              <a:rPr lang="zh-TW" altLang="en-US" sz="1800" dirty="0">
                <a:solidFill>
                  <a:srgbClr val="0000FF"/>
                </a:solidFill>
              </a:rPr>
              <a:t>，</a:t>
            </a:r>
            <a:r>
              <a:rPr lang="en-US" altLang="zh-TW" sz="1800" dirty="0">
                <a:solidFill>
                  <a:srgbClr val="0000FF"/>
                </a:solidFill>
              </a:rPr>
              <a:t>people</a:t>
            </a:r>
            <a:r>
              <a:rPr lang="zh-TW" altLang="en-US" sz="1800" dirty="0">
                <a:solidFill>
                  <a:srgbClr val="0000FF"/>
                </a:solidFill>
              </a:rPr>
              <a:t>的成員 *</a:t>
            </a:r>
            <a:r>
              <a:rPr lang="en-US" altLang="zh-TW" sz="1800" dirty="0">
                <a:solidFill>
                  <a:srgbClr val="0000FF"/>
                </a:solidFill>
              </a:rPr>
              <a:t>/</a:t>
            </a:r>
          </a:p>
          <a:p>
            <a:pPr marL="609600" indent="-609600">
              <a:buFontTx/>
              <a:buNone/>
            </a:pPr>
            <a:r>
              <a:rPr lang="en-US" altLang="zh-TW" sz="1800" dirty="0"/>
              <a:t>12    </a:t>
            </a:r>
            <a:r>
              <a:rPr lang="en-US" altLang="zh-TW" sz="1800" dirty="0" err="1">
                <a:solidFill>
                  <a:srgbClr val="0000FF"/>
                </a:solidFill>
              </a:rPr>
              <a:t>printf</a:t>
            </a:r>
            <a:r>
              <a:rPr lang="en-US" altLang="zh-TW" sz="1800" dirty="0">
                <a:solidFill>
                  <a:srgbClr val="0000FF"/>
                </a:solidFill>
              </a:rPr>
              <a:t>("Age = %</a:t>
            </a:r>
            <a:r>
              <a:rPr lang="en-US" altLang="zh-TW" sz="1800" dirty="0" err="1">
                <a:solidFill>
                  <a:srgbClr val="0000FF"/>
                </a:solidFill>
              </a:rPr>
              <a:t>i</a:t>
            </a:r>
            <a:r>
              <a:rPr lang="en-US" altLang="zh-TW" sz="1800" dirty="0">
                <a:solidFill>
                  <a:srgbClr val="0000FF"/>
                </a:solidFill>
              </a:rPr>
              <a:t>”, </a:t>
            </a:r>
            <a:r>
              <a:rPr lang="en-US" altLang="zh-TW" sz="1800" dirty="0" err="1">
                <a:solidFill>
                  <a:srgbClr val="0000FF"/>
                </a:solidFill>
              </a:rPr>
              <a:t>people.age</a:t>
            </a:r>
            <a:r>
              <a:rPr lang="en-US" altLang="zh-TW" sz="1800" dirty="0">
                <a:solidFill>
                  <a:srgbClr val="0000FF"/>
                </a:solidFill>
              </a:rPr>
              <a:t>);         /* </a:t>
            </a:r>
            <a:r>
              <a:rPr lang="en-US" altLang="zh-TW" sz="1800" dirty="0" err="1">
                <a:solidFill>
                  <a:srgbClr val="0000FF"/>
                </a:solidFill>
              </a:rPr>
              <a:t>people.age</a:t>
            </a:r>
            <a:r>
              <a:rPr lang="en-US" altLang="zh-TW" sz="1800" dirty="0">
                <a:solidFill>
                  <a:srgbClr val="0000FF"/>
                </a:solidFill>
              </a:rPr>
              <a:t> </a:t>
            </a:r>
            <a:r>
              <a:rPr lang="zh-TW" altLang="en-US" sz="1800" dirty="0">
                <a:solidFill>
                  <a:srgbClr val="0000FF"/>
                </a:solidFill>
              </a:rPr>
              <a:t>以</a:t>
            </a:r>
            <a:r>
              <a:rPr lang="en-US" altLang="zh-TW" sz="1800" dirty="0">
                <a:solidFill>
                  <a:srgbClr val="0000FF"/>
                </a:solidFill>
              </a:rPr>
              <a:t>『.』</a:t>
            </a:r>
            <a:r>
              <a:rPr lang="zh-TW" altLang="en-US" sz="1800" dirty="0">
                <a:solidFill>
                  <a:srgbClr val="0000FF"/>
                </a:solidFill>
              </a:rPr>
              <a:t>指出</a:t>
            </a:r>
            <a:r>
              <a:rPr lang="en-US" altLang="zh-TW" sz="1800" dirty="0">
                <a:solidFill>
                  <a:srgbClr val="0000FF"/>
                </a:solidFill>
              </a:rPr>
              <a:t>people</a:t>
            </a:r>
            <a:r>
              <a:rPr lang="zh-TW" altLang="en-US" sz="1800" dirty="0">
                <a:solidFill>
                  <a:srgbClr val="0000FF"/>
                </a:solidFill>
              </a:rPr>
              <a:t>的成員 *</a:t>
            </a:r>
            <a:r>
              <a:rPr lang="en-US" altLang="zh-TW" sz="1800" dirty="0">
                <a:solidFill>
                  <a:srgbClr val="0000FF"/>
                </a:solidFill>
              </a:rPr>
              <a:t>/</a:t>
            </a:r>
          </a:p>
          <a:p>
            <a:pPr marL="609600" indent="-609600">
              <a:buFontTx/>
              <a:buNone/>
            </a:pPr>
            <a:r>
              <a:rPr lang="en-US" altLang="zh-TW" sz="1800" dirty="0"/>
              <a:t>13  }</a:t>
            </a:r>
          </a:p>
        </p:txBody>
      </p:sp>
      <p:sp>
        <p:nvSpPr>
          <p:cNvPr id="327685" name="Rectangle 5"/>
          <p:cNvSpPr>
            <a:spLocks noChangeArrowheads="1"/>
          </p:cNvSpPr>
          <p:nvPr/>
        </p:nvSpPr>
        <p:spPr bwMode="auto">
          <a:xfrm>
            <a:off x="4876800" y="1066800"/>
            <a:ext cx="3276600" cy="9906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300">
                <a:solidFill>
                  <a:srgbClr val="333333"/>
                </a:solidFill>
                <a:ea typeface="標楷體" pitchFamily="65" charset="-120"/>
              </a:rPr>
              <a:t>Name = John Wang</a:t>
            </a:r>
          </a:p>
          <a:p>
            <a:pPr marL="190500" lvl="1">
              <a:spcBef>
                <a:spcPct val="20000"/>
              </a:spcBef>
            </a:pPr>
            <a:r>
              <a:rPr lang="en-US" altLang="zh-TW" sz="2300">
                <a:ea typeface="標楷體" pitchFamily="65" charset="-120"/>
              </a:rPr>
              <a:t> </a:t>
            </a:r>
            <a:r>
              <a:rPr lang="en-US" altLang="zh-TW" sz="2300">
                <a:solidFill>
                  <a:srgbClr val="333333"/>
                </a:solidFill>
                <a:ea typeface="標楷體" pitchFamily="65" charset="-120"/>
              </a:rPr>
              <a:t>Age = 18</a:t>
            </a:r>
            <a:r>
              <a:rPr lang="en-US" altLang="zh-TW" sz="2300">
                <a:ea typeface="標楷體" pitchFamily="65" charset="-120"/>
              </a:rPr>
              <a:t> </a:t>
            </a:r>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ABDA9744-953D-4261-A836-877436B2F8A5}" type="slidenum">
              <a:rPr lang="en-US" altLang="zh-TW"/>
              <a:pPr/>
              <a:t>233</a:t>
            </a:fld>
            <a:endParaRPr lang="en-US" altLang="zh-TW"/>
          </a:p>
        </p:txBody>
      </p:sp>
      <p:sp>
        <p:nvSpPr>
          <p:cNvPr id="329730" name="Rectangle 2"/>
          <p:cNvSpPr>
            <a:spLocks noGrp="1" noChangeArrowheads="1"/>
          </p:cNvSpPr>
          <p:nvPr>
            <p:ph type="title"/>
          </p:nvPr>
        </p:nvSpPr>
        <p:spPr/>
        <p:txBody>
          <a:bodyPr/>
          <a:lstStyle/>
          <a:p>
            <a:r>
              <a:rPr lang="en-US" altLang="zh-TW" sz="3600"/>
              <a:t>11-3 </a:t>
            </a:r>
            <a:r>
              <a:rPr lang="zh-TW" altLang="en-US" sz="3600"/>
              <a:t>結構陣列</a:t>
            </a:r>
            <a:r>
              <a:rPr lang="en-US" altLang="zh-TW" sz="3600"/>
              <a:t>(1/2)</a:t>
            </a:r>
          </a:p>
        </p:txBody>
      </p:sp>
      <p:sp>
        <p:nvSpPr>
          <p:cNvPr id="329731" name="Rectangle 3"/>
          <p:cNvSpPr>
            <a:spLocks noGrp="1" noChangeArrowheads="1"/>
          </p:cNvSpPr>
          <p:nvPr>
            <p:ph type="body" idx="1"/>
          </p:nvPr>
        </p:nvSpPr>
        <p:spPr>
          <a:xfrm>
            <a:off x="685800" y="1600200"/>
            <a:ext cx="7772400" cy="4495800"/>
          </a:xfrm>
        </p:spPr>
        <p:txBody>
          <a:bodyPr/>
          <a:lstStyle/>
          <a:p>
            <a:r>
              <a:rPr lang="zh-TW" altLang="en-US" sz="2400" b="1">
                <a:solidFill>
                  <a:srgbClr val="333333"/>
                </a:solidFill>
              </a:rPr>
              <a:t>結構也可以組成陣列，其語法如下：</a:t>
            </a:r>
          </a:p>
          <a:p>
            <a:pPr>
              <a:buFontTx/>
              <a:buNone/>
            </a:pPr>
            <a:endParaRPr lang="zh-TW" altLang="en-US" sz="2800"/>
          </a:p>
          <a:p>
            <a:pPr>
              <a:buFontTx/>
              <a:buNone/>
            </a:pPr>
            <a:endParaRPr lang="zh-TW" altLang="en-US" sz="2800"/>
          </a:p>
          <a:p>
            <a:pPr>
              <a:buFontTx/>
              <a:buNone/>
            </a:pPr>
            <a:r>
              <a:rPr lang="zh-TW" altLang="en-US" sz="2400"/>
              <a:t>   例如：</a:t>
            </a:r>
            <a:endParaRPr lang="zh-TW" altLang="en-US" sz="2400">
              <a:ea typeface="新細明體" pitchFamily="18" charset="-120"/>
            </a:endParaRPr>
          </a:p>
          <a:p>
            <a:pPr>
              <a:buFontTx/>
              <a:buNone/>
            </a:pPr>
            <a:r>
              <a:rPr lang="zh-TW" altLang="en-US" sz="2400"/>
              <a:t>            </a:t>
            </a:r>
            <a:r>
              <a:rPr lang="en-US" altLang="zh-TW" sz="2400"/>
              <a:t>struct family people[2]</a:t>
            </a:r>
            <a:endParaRPr lang="en-US" altLang="zh-TW" sz="2400">
              <a:ea typeface="新細明體" pitchFamily="18" charset="-120"/>
            </a:endParaRPr>
          </a:p>
          <a:p>
            <a:pPr>
              <a:buFontTx/>
              <a:buNone/>
            </a:pPr>
            <a:r>
              <a:rPr lang="en-US" altLang="zh-TW" sz="2400"/>
              <a:t>    </a:t>
            </a:r>
            <a:r>
              <a:rPr lang="zh-TW" altLang="en-US" sz="2400"/>
              <a:t>表示在一結構中，其型態為</a:t>
            </a:r>
            <a:r>
              <a:rPr lang="en-US" altLang="zh-TW" sz="2400"/>
              <a:t>family</a:t>
            </a:r>
            <a:r>
              <a:rPr lang="zh-TW" altLang="en-US" sz="2400"/>
              <a:t>，此</a:t>
            </a:r>
            <a:r>
              <a:rPr lang="en-US" altLang="zh-TW" sz="2400"/>
              <a:t>family</a:t>
            </a:r>
            <a:r>
              <a:rPr lang="zh-TW" altLang="en-US" sz="2400"/>
              <a:t>有一名稱為</a:t>
            </a:r>
            <a:r>
              <a:rPr lang="en-US" altLang="zh-TW" sz="2400"/>
              <a:t>people[2]</a:t>
            </a:r>
            <a:r>
              <a:rPr lang="zh-TW" altLang="en-US" sz="2400"/>
              <a:t>的陣列。元素分別為：</a:t>
            </a:r>
            <a:endParaRPr lang="zh-TW" altLang="en-US" sz="2400">
              <a:ea typeface="新細明體" pitchFamily="18" charset="-120"/>
            </a:endParaRPr>
          </a:p>
          <a:p>
            <a:pPr>
              <a:buFontTx/>
              <a:buNone/>
            </a:pPr>
            <a:r>
              <a:rPr lang="zh-TW" altLang="en-US" sz="2400"/>
              <a:t>              </a:t>
            </a:r>
            <a:r>
              <a:rPr lang="en-US" altLang="zh-TW" sz="2400">
                <a:solidFill>
                  <a:srgbClr val="FF0000"/>
                </a:solidFill>
              </a:rPr>
              <a:t>people[0]</a:t>
            </a:r>
            <a:endParaRPr lang="en-US" altLang="zh-TW" sz="2400">
              <a:solidFill>
                <a:srgbClr val="FF0000"/>
              </a:solidFill>
              <a:ea typeface="新細明體" pitchFamily="18" charset="-120"/>
            </a:endParaRPr>
          </a:p>
          <a:p>
            <a:pPr>
              <a:buFontTx/>
              <a:buNone/>
            </a:pPr>
            <a:r>
              <a:rPr lang="en-US" altLang="zh-TW" sz="2400">
                <a:solidFill>
                  <a:srgbClr val="FF0000"/>
                </a:solidFill>
              </a:rPr>
              <a:t>              people[1] </a:t>
            </a:r>
          </a:p>
          <a:p>
            <a:pPr>
              <a:buFontTx/>
              <a:buNone/>
            </a:pPr>
            <a:r>
              <a:rPr lang="en-US" altLang="zh-TW" sz="2400">
                <a:solidFill>
                  <a:srgbClr val="333333"/>
                </a:solidFill>
              </a:rPr>
              <a:t>    </a:t>
            </a:r>
            <a:r>
              <a:rPr lang="zh-TW" altLang="en-US" sz="2400">
                <a:solidFill>
                  <a:srgbClr val="333333"/>
                </a:solidFill>
              </a:rPr>
              <a:t>此結構若由下頁的宣告而來：</a:t>
            </a:r>
            <a:r>
              <a:rPr lang="zh-TW" altLang="en-US" sz="2400"/>
              <a:t> </a:t>
            </a:r>
          </a:p>
        </p:txBody>
      </p:sp>
      <p:sp>
        <p:nvSpPr>
          <p:cNvPr id="329732" name="Rectangle 4"/>
          <p:cNvSpPr>
            <a:spLocks noChangeArrowheads="1"/>
          </p:cNvSpPr>
          <p:nvPr/>
        </p:nvSpPr>
        <p:spPr bwMode="auto">
          <a:xfrm>
            <a:off x="914400" y="2133600"/>
            <a:ext cx="7543800" cy="685800"/>
          </a:xfrm>
          <a:prstGeom prst="rect">
            <a:avLst/>
          </a:prstGeom>
          <a:solidFill>
            <a:srgbClr val="FFFF99"/>
          </a:solidFill>
          <a:ln w="9525">
            <a:solidFill>
              <a:schemeClr val="tx1"/>
            </a:solidFill>
            <a:miter lim="800000"/>
            <a:headEnd/>
            <a:tailEnd/>
          </a:ln>
          <a:effectLst/>
        </p:spPr>
        <p:txBody>
          <a:bodyPr wrap="none" anchor="ctr"/>
          <a:lstStyle/>
          <a:p>
            <a:r>
              <a:rPr lang="en-US" altLang="zh-TW" sz="2400">
                <a:solidFill>
                  <a:srgbClr val="333333"/>
                </a:solidFill>
                <a:latin typeface="Verdana" pitchFamily="34" charset="0"/>
                <a:ea typeface="標楷體" pitchFamily="65" charset="-120"/>
              </a:rPr>
              <a:t>struct  </a:t>
            </a:r>
            <a:r>
              <a:rPr lang="zh-TW" altLang="en-US" sz="2400">
                <a:solidFill>
                  <a:srgbClr val="333333"/>
                </a:solidFill>
                <a:latin typeface="Verdana" pitchFamily="34" charset="0"/>
                <a:ea typeface="標楷體" pitchFamily="65" charset="-120"/>
              </a:rPr>
              <a:t>結構型態名稱  陣列名稱</a:t>
            </a:r>
            <a:r>
              <a:rPr lang="en-US" altLang="zh-TW" sz="2400">
                <a:solidFill>
                  <a:srgbClr val="333333"/>
                </a:solidFill>
                <a:latin typeface="Verdana" pitchFamily="34" charset="0"/>
                <a:ea typeface="標楷體" pitchFamily="65" charset="-120"/>
              </a:rPr>
              <a:t>[</a:t>
            </a:r>
            <a:r>
              <a:rPr lang="zh-TW" altLang="en-US" sz="2400">
                <a:solidFill>
                  <a:srgbClr val="333333"/>
                </a:solidFill>
                <a:latin typeface="Verdana" pitchFamily="34" charset="0"/>
                <a:ea typeface="標楷體" pitchFamily="65" charset="-120"/>
              </a:rPr>
              <a:t>元素個數</a:t>
            </a:r>
            <a:r>
              <a:rPr lang="en-US" altLang="zh-TW" sz="2400">
                <a:solidFill>
                  <a:srgbClr val="333333"/>
                </a:solidFill>
                <a:latin typeface="Verdana" pitchFamily="34" charset="0"/>
                <a:ea typeface="標楷體" pitchFamily="65" charset="-120"/>
              </a:rPr>
              <a:t>]</a:t>
            </a:r>
            <a:r>
              <a:rPr lang="en-US" altLang="zh-TW" sz="2400">
                <a:latin typeface="Verdana" pitchFamily="34" charset="0"/>
              </a:rPr>
              <a:t> </a:t>
            </a:r>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投影片編號版面配置區 5"/>
          <p:cNvSpPr>
            <a:spLocks noGrp="1"/>
          </p:cNvSpPr>
          <p:nvPr>
            <p:ph type="sldNum" sz="quarter" idx="12"/>
          </p:nvPr>
        </p:nvSpPr>
        <p:spPr/>
        <p:txBody>
          <a:bodyPr/>
          <a:lstStyle/>
          <a:p>
            <a:fld id="{72B7681E-3DFF-4EA7-9980-D99B74DD3010}" type="slidenum">
              <a:rPr lang="en-US" altLang="zh-TW"/>
              <a:pPr/>
              <a:t>234</a:t>
            </a:fld>
            <a:endParaRPr lang="en-US" altLang="zh-TW"/>
          </a:p>
        </p:txBody>
      </p:sp>
      <p:sp>
        <p:nvSpPr>
          <p:cNvPr id="330754" name="Rectangle 2"/>
          <p:cNvSpPr>
            <a:spLocks noChangeArrowheads="1"/>
          </p:cNvSpPr>
          <p:nvPr/>
        </p:nvSpPr>
        <p:spPr bwMode="auto">
          <a:xfrm>
            <a:off x="762000" y="3810000"/>
            <a:ext cx="7391400" cy="2438400"/>
          </a:xfrm>
          <a:prstGeom prst="rect">
            <a:avLst/>
          </a:prstGeom>
          <a:solidFill>
            <a:srgbClr val="FFFFFF"/>
          </a:solidFill>
          <a:ln w="9525">
            <a:noFill/>
            <a:miter lim="800000"/>
            <a:headEnd/>
            <a:tailEnd/>
          </a:ln>
          <a:effectLst/>
        </p:spPr>
        <p:txBody>
          <a:bodyPr/>
          <a:lstStyle/>
          <a:p>
            <a:pPr marL="457200" indent="-457200">
              <a:lnSpc>
                <a:spcPct val="90000"/>
              </a:lnSpc>
              <a:spcBef>
                <a:spcPct val="20000"/>
              </a:spcBef>
            </a:pPr>
            <a:endParaRPr lang="en-US" sz="2000">
              <a:ea typeface="標楷體" pitchFamily="65" charset="-120"/>
            </a:endParaRPr>
          </a:p>
        </p:txBody>
      </p:sp>
      <p:sp>
        <p:nvSpPr>
          <p:cNvPr id="330755" name="Rectangle 3"/>
          <p:cNvSpPr>
            <a:spLocks noGrp="1" noChangeArrowheads="1"/>
          </p:cNvSpPr>
          <p:nvPr>
            <p:ph type="body" idx="1"/>
          </p:nvPr>
        </p:nvSpPr>
        <p:spPr>
          <a:xfrm>
            <a:off x="533400" y="3276600"/>
            <a:ext cx="7772400" cy="990600"/>
          </a:xfrm>
        </p:spPr>
        <p:txBody>
          <a:bodyPr/>
          <a:lstStyle/>
          <a:p>
            <a:r>
              <a:rPr lang="zh-TW" altLang="en-US" sz="2400">
                <a:solidFill>
                  <a:srgbClr val="333333"/>
                </a:solidFill>
              </a:rPr>
              <a:t>則其結構陣列可表示如下：</a:t>
            </a:r>
            <a:r>
              <a:rPr lang="zh-TW" altLang="en-US"/>
              <a:t> </a:t>
            </a:r>
          </a:p>
        </p:txBody>
      </p:sp>
      <p:sp>
        <p:nvSpPr>
          <p:cNvPr id="330756" name="Rectangle 4"/>
          <p:cNvSpPr>
            <a:spLocks noChangeArrowheads="1"/>
          </p:cNvSpPr>
          <p:nvPr/>
        </p:nvSpPr>
        <p:spPr bwMode="auto">
          <a:xfrm>
            <a:off x="762000" y="1412875"/>
            <a:ext cx="7315200" cy="1944688"/>
          </a:xfrm>
          <a:prstGeom prst="rect">
            <a:avLst/>
          </a:prstGeom>
          <a:solidFill>
            <a:srgbClr val="FFFF99"/>
          </a:solidFill>
          <a:ln w="9525">
            <a:solidFill>
              <a:schemeClr val="tx1"/>
            </a:solidFill>
            <a:miter lim="800000"/>
            <a:headEnd/>
            <a:tailEnd/>
          </a:ln>
          <a:effectLst/>
        </p:spPr>
        <p:txBody>
          <a:bodyPr wrap="none" anchor="ctr"/>
          <a:lstStyle/>
          <a:p>
            <a:r>
              <a:rPr lang="en-US" altLang="zh-TW" sz="2400">
                <a:solidFill>
                  <a:srgbClr val="FF0000"/>
                </a:solidFill>
                <a:latin typeface="Arial" charset="0"/>
                <a:ea typeface="標楷體" pitchFamily="65" charset="-120"/>
              </a:rPr>
              <a:t>struct</a:t>
            </a:r>
            <a:r>
              <a:rPr lang="en-US" altLang="zh-TW" sz="2400">
                <a:latin typeface="Arial" charset="0"/>
                <a:ea typeface="標楷體" pitchFamily="65" charset="-120"/>
              </a:rPr>
              <a:t> family{</a:t>
            </a:r>
            <a:endParaRPr lang="en-US" altLang="zh-TW" sz="2400">
              <a:latin typeface="Arial" charset="0"/>
            </a:endParaRPr>
          </a:p>
          <a:p>
            <a:r>
              <a:rPr lang="en-US" altLang="zh-TW" sz="2400">
                <a:latin typeface="Arial" charset="0"/>
                <a:ea typeface="標楷體" pitchFamily="65" charset="-120"/>
              </a:rPr>
              <a:t>           char name[10];</a:t>
            </a:r>
            <a:endParaRPr lang="en-US" altLang="zh-TW" sz="2400">
              <a:latin typeface="Arial" charset="0"/>
            </a:endParaRPr>
          </a:p>
          <a:p>
            <a:r>
              <a:rPr lang="en-US" altLang="zh-TW" sz="2400">
                <a:latin typeface="Arial" charset="0"/>
                <a:ea typeface="標楷體" pitchFamily="65" charset="-120"/>
              </a:rPr>
              <a:t>           int age;</a:t>
            </a:r>
            <a:endParaRPr lang="en-US" altLang="zh-TW" sz="2400">
              <a:latin typeface="Arial" charset="0"/>
            </a:endParaRPr>
          </a:p>
          <a:p>
            <a:r>
              <a:rPr lang="en-US" altLang="zh-TW" sz="2400">
                <a:latin typeface="Arial" charset="0"/>
                <a:ea typeface="標楷體" pitchFamily="65" charset="-120"/>
              </a:rPr>
              <a:t>};</a:t>
            </a:r>
            <a:endParaRPr lang="en-US" altLang="zh-TW" sz="2400">
              <a:latin typeface="Arial" charset="0"/>
            </a:endParaRPr>
          </a:p>
          <a:p>
            <a:r>
              <a:rPr lang="en-US" altLang="zh-TW" sz="2400">
                <a:solidFill>
                  <a:srgbClr val="FF0000"/>
                </a:solidFill>
                <a:latin typeface="Arial" charset="0"/>
                <a:ea typeface="標楷體" pitchFamily="65" charset="-120"/>
              </a:rPr>
              <a:t>struct</a:t>
            </a:r>
            <a:r>
              <a:rPr lang="en-US" altLang="zh-TW" sz="2400">
                <a:solidFill>
                  <a:srgbClr val="333333"/>
                </a:solidFill>
                <a:latin typeface="Arial" charset="0"/>
                <a:ea typeface="標楷體" pitchFamily="65" charset="-120"/>
              </a:rPr>
              <a:t> family people[2] = {{"John”, 18},{"Mary”, 20}}</a:t>
            </a:r>
            <a:r>
              <a:rPr lang="en-US" altLang="zh-TW" sz="2400">
                <a:latin typeface="Arial" charset="0"/>
              </a:rPr>
              <a:t> </a:t>
            </a:r>
          </a:p>
        </p:txBody>
      </p:sp>
      <p:graphicFrame>
        <p:nvGraphicFramePr>
          <p:cNvPr id="330757" name="Group 5"/>
          <p:cNvGraphicFramePr>
            <a:graphicFrameLocks noGrp="1"/>
          </p:cNvGraphicFramePr>
          <p:nvPr/>
        </p:nvGraphicFramePr>
        <p:xfrm>
          <a:off x="990600" y="3962400"/>
          <a:ext cx="6248400" cy="2115504"/>
        </p:xfrm>
        <a:graphic>
          <a:graphicData uri="http://schemas.openxmlformats.org/drawingml/2006/table">
            <a:tbl>
              <a:tblPr/>
              <a:tblGrid>
                <a:gridCol w="2082800"/>
                <a:gridCol w="2082800"/>
                <a:gridCol w="2082800"/>
              </a:tblGrid>
              <a:tr h="474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char</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int</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rgbClr val="FF0000"/>
                          </a:solidFill>
                          <a:effectLst/>
                          <a:latin typeface="Times New Roman" pitchFamily="18" charset="0"/>
                          <a:ea typeface="標楷體" pitchFamily="65" charset="-120"/>
                        </a:rPr>
                        <a:t>people[0]</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name[10]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rgbClr val="FF0000"/>
                          </a:solidFill>
                          <a:effectLst/>
                          <a:latin typeface="Times New Roman" pitchFamily="18" charset="0"/>
                          <a:ea typeface="標楷體" pitchFamily="65" charset="-120"/>
                        </a:rPr>
                        <a:t>people[1]</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name[10]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9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TW" sz="2000" b="0" i="0" u="none" strike="noStrike" cap="none" normalizeH="0" baseline="0" smtClean="0">
                        <a:ln>
                          <a:noFill/>
                        </a:ln>
                        <a:solidFill>
                          <a:schemeClr val="tx1"/>
                        </a:solidFill>
                        <a:effectLst/>
                        <a:latin typeface="Times New Roman" pitchFamily="18" charset="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佔</a:t>
                      </a: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10bytes</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TW" sz="2000" b="0" i="0" u="none" strike="noStrike" cap="none" normalizeH="0" baseline="0" smtClean="0">
                        <a:ln>
                          <a:noFill/>
                        </a:ln>
                        <a:solidFill>
                          <a:schemeClr val="tx1"/>
                        </a:solidFill>
                        <a:effectLst/>
                        <a:latin typeface="Times New Roman" pitchFamily="18" charset="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佔</a:t>
                      </a: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2bytes</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330788" name="AutoShape 36"/>
          <p:cNvSpPr>
            <a:spLocks/>
          </p:cNvSpPr>
          <p:nvPr/>
        </p:nvSpPr>
        <p:spPr bwMode="auto">
          <a:xfrm rot="5400000">
            <a:off x="3848100" y="4533900"/>
            <a:ext cx="457200" cy="2057400"/>
          </a:xfrm>
          <a:prstGeom prst="rightBrace">
            <a:avLst>
              <a:gd name="adj1" fmla="val 37500"/>
              <a:gd name="adj2" fmla="val 50000"/>
            </a:avLst>
          </a:prstGeom>
          <a:noFill/>
          <a:ln w="9525">
            <a:solidFill>
              <a:schemeClr val="tx1"/>
            </a:solidFill>
            <a:round/>
            <a:headEnd/>
            <a:tailEnd/>
          </a:ln>
          <a:effectLst/>
        </p:spPr>
        <p:txBody>
          <a:bodyPr wrap="none" anchor="ctr"/>
          <a:lstStyle/>
          <a:p>
            <a:endParaRPr lang="zh-TW" altLang="en-US"/>
          </a:p>
        </p:txBody>
      </p:sp>
      <p:sp>
        <p:nvSpPr>
          <p:cNvPr id="330789" name="AutoShape 37"/>
          <p:cNvSpPr>
            <a:spLocks/>
          </p:cNvSpPr>
          <p:nvPr/>
        </p:nvSpPr>
        <p:spPr bwMode="auto">
          <a:xfrm rot="5400000">
            <a:off x="5981700" y="4533900"/>
            <a:ext cx="457200" cy="2057400"/>
          </a:xfrm>
          <a:prstGeom prst="rightBrace">
            <a:avLst>
              <a:gd name="adj1" fmla="val 37500"/>
              <a:gd name="adj2" fmla="val 50000"/>
            </a:avLst>
          </a:prstGeom>
          <a:noFill/>
          <a:ln w="9525">
            <a:solidFill>
              <a:schemeClr val="tx1"/>
            </a:solidFill>
            <a:round/>
            <a:headEnd/>
            <a:tailEnd/>
          </a:ln>
          <a:effectLst/>
        </p:spPr>
        <p:txBody>
          <a:bodyPr wrap="none" anchor="ctr"/>
          <a:lstStyle/>
          <a:p>
            <a:endParaRPr lang="zh-TW" altLang="en-US"/>
          </a:p>
        </p:txBody>
      </p:sp>
      <p:sp>
        <p:nvSpPr>
          <p:cNvPr id="330790" name="Rectangle 38"/>
          <p:cNvSpPr>
            <a:spLocks noGrp="1" noChangeArrowheads="1"/>
          </p:cNvSpPr>
          <p:nvPr>
            <p:ph type="title"/>
          </p:nvPr>
        </p:nvSpPr>
        <p:spPr>
          <a:xfrm>
            <a:off x="838200" y="609600"/>
            <a:ext cx="7620000" cy="762000"/>
          </a:xfrm>
          <a:noFill/>
          <a:ln/>
        </p:spPr>
        <p:txBody>
          <a:bodyPr/>
          <a:lstStyle/>
          <a:p>
            <a:r>
              <a:rPr lang="en-US" altLang="zh-TW" sz="3600"/>
              <a:t>11-3 </a:t>
            </a:r>
            <a:r>
              <a:rPr lang="zh-TW" altLang="en-US" sz="3600"/>
              <a:t>結構陣列</a:t>
            </a:r>
            <a:r>
              <a:rPr lang="en-US" altLang="zh-TW" sz="3600"/>
              <a:t>(2/2)</a:t>
            </a:r>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5FC3D662-AE42-4308-940F-93554B2FE162}" type="slidenum">
              <a:rPr lang="en-US" altLang="zh-TW"/>
              <a:pPr/>
              <a:t>235</a:t>
            </a:fld>
            <a:endParaRPr lang="en-US" altLang="zh-TW"/>
          </a:p>
        </p:txBody>
      </p:sp>
      <p:sp>
        <p:nvSpPr>
          <p:cNvPr id="331778" name="Rectangle 2"/>
          <p:cNvSpPr>
            <a:spLocks noGrp="1" noChangeArrowheads="1"/>
          </p:cNvSpPr>
          <p:nvPr>
            <p:ph type="title"/>
          </p:nvPr>
        </p:nvSpPr>
        <p:spPr>
          <a:xfrm>
            <a:off x="838200" y="609600"/>
            <a:ext cx="7620000" cy="838200"/>
          </a:xfrm>
        </p:spPr>
        <p:txBody>
          <a:bodyPr/>
          <a:lstStyle/>
          <a:p>
            <a:r>
              <a:rPr lang="en-US" altLang="zh-TW" sz="3600"/>
              <a:t>Ch11_3 (1/3)</a:t>
            </a:r>
          </a:p>
        </p:txBody>
      </p:sp>
      <p:sp>
        <p:nvSpPr>
          <p:cNvPr id="331779" name="Rectangle 3"/>
          <p:cNvSpPr>
            <a:spLocks noGrp="1" noChangeArrowheads="1"/>
          </p:cNvSpPr>
          <p:nvPr>
            <p:ph type="body" idx="1"/>
          </p:nvPr>
        </p:nvSpPr>
        <p:spPr>
          <a:xfrm>
            <a:off x="685801" y="1447800"/>
            <a:ext cx="6334472" cy="4860925"/>
          </a:xfrm>
          <a:solidFill>
            <a:srgbClr val="FFFFFF"/>
          </a:solidFill>
        </p:spPr>
        <p:txBody>
          <a:bodyPr/>
          <a:lstStyle/>
          <a:p>
            <a:pPr marL="609600" indent="-609600">
              <a:lnSpc>
                <a:spcPct val="90000"/>
              </a:lnSpc>
              <a:buFontTx/>
              <a:buNone/>
            </a:pPr>
            <a:r>
              <a:rPr lang="en-US" altLang="zh-TW" b="1">
                <a:latin typeface="Verdana" pitchFamily="34" charset="0"/>
              </a:rPr>
              <a:t>Ch11_3  </a:t>
            </a:r>
            <a:r>
              <a:rPr lang="zh-TW" altLang="en-US" b="1">
                <a:solidFill>
                  <a:srgbClr val="333333"/>
                </a:solidFill>
                <a:latin typeface="Verdana" pitchFamily="34" charset="0"/>
              </a:rPr>
              <a:t>結構陣列</a:t>
            </a:r>
          </a:p>
          <a:p>
            <a:pPr marL="609600" indent="-609600">
              <a:lnSpc>
                <a:spcPct val="90000"/>
              </a:lnSpc>
              <a:buFontTx/>
              <a:buNone/>
            </a:pPr>
            <a:r>
              <a:rPr lang="en-US" altLang="zh-TW">
                <a:solidFill>
                  <a:srgbClr val="333333"/>
                </a:solidFill>
                <a:latin typeface="Verdana" pitchFamily="34" charset="0"/>
              </a:rPr>
              <a:t>1  </a:t>
            </a:r>
            <a:r>
              <a:rPr lang="en-US" altLang="zh-TW">
                <a:latin typeface="Verdana" pitchFamily="34" charset="0"/>
                <a:ea typeface="新細明體" pitchFamily="18" charset="-120"/>
              </a:rPr>
              <a:t>#include&lt;stdio.h&gt;</a:t>
            </a:r>
          </a:p>
          <a:p>
            <a:pPr marL="609600" indent="-609600">
              <a:lnSpc>
                <a:spcPct val="90000"/>
              </a:lnSpc>
              <a:buFontTx/>
              <a:buNone/>
            </a:pPr>
            <a:r>
              <a:rPr lang="en-US" altLang="zh-TW">
                <a:latin typeface="Verdana" pitchFamily="34" charset="0"/>
                <a:ea typeface="新細明體" pitchFamily="18" charset="-120"/>
              </a:rPr>
              <a:t>2  main() {</a:t>
            </a:r>
          </a:p>
          <a:p>
            <a:pPr marL="609600" indent="-609600">
              <a:lnSpc>
                <a:spcPct val="90000"/>
              </a:lnSpc>
              <a:buFontTx/>
              <a:buNone/>
            </a:pPr>
            <a:r>
              <a:rPr lang="en-US" altLang="zh-TW">
                <a:latin typeface="Verdana" pitchFamily="34" charset="0"/>
                <a:ea typeface="新細明體" pitchFamily="18" charset="-120"/>
              </a:rPr>
              <a:t>3     </a:t>
            </a:r>
            <a:r>
              <a:rPr lang="en-US" altLang="zh-TW">
                <a:solidFill>
                  <a:srgbClr val="FF0000"/>
                </a:solidFill>
                <a:latin typeface="Verdana" pitchFamily="34" charset="0"/>
                <a:ea typeface="新細明體" pitchFamily="18" charset="-120"/>
              </a:rPr>
              <a:t>struct</a:t>
            </a:r>
            <a:r>
              <a:rPr lang="en-US" altLang="zh-TW">
                <a:latin typeface="Verdana" pitchFamily="34" charset="0"/>
                <a:ea typeface="新細明體" pitchFamily="18" charset="-120"/>
              </a:rPr>
              <a:t> company{</a:t>
            </a:r>
          </a:p>
          <a:p>
            <a:pPr marL="609600" indent="-609600">
              <a:lnSpc>
                <a:spcPct val="90000"/>
              </a:lnSpc>
              <a:buFontTx/>
              <a:buNone/>
            </a:pPr>
            <a:r>
              <a:rPr lang="en-US" altLang="zh-TW">
                <a:latin typeface="Verdana" pitchFamily="34" charset="0"/>
                <a:ea typeface="新細明體" pitchFamily="18" charset="-120"/>
              </a:rPr>
              <a:t>4           char name[10];</a:t>
            </a:r>
          </a:p>
          <a:p>
            <a:pPr marL="609600" indent="-609600">
              <a:lnSpc>
                <a:spcPct val="90000"/>
              </a:lnSpc>
              <a:buFontTx/>
              <a:buNone/>
            </a:pPr>
            <a:r>
              <a:rPr lang="en-US" altLang="zh-TW">
                <a:latin typeface="Verdana" pitchFamily="34" charset="0"/>
                <a:ea typeface="新細明體" pitchFamily="18" charset="-120"/>
              </a:rPr>
              <a:t>5           int salary;</a:t>
            </a:r>
            <a:endParaRPr lang="en-US" altLang="zh-TW">
              <a:latin typeface="Verdana" pitchFamily="34" charset="0"/>
              <a:ea typeface="細明體" pitchFamily="49" charset="-120"/>
            </a:endParaRPr>
          </a:p>
          <a:p>
            <a:pPr marL="609600" indent="-609600">
              <a:lnSpc>
                <a:spcPct val="90000"/>
              </a:lnSpc>
              <a:buFontTx/>
              <a:buNone/>
            </a:pPr>
            <a:r>
              <a:rPr lang="en-US" altLang="zh-TW">
                <a:latin typeface="Verdana" pitchFamily="34" charset="0"/>
                <a:ea typeface="新細明體" pitchFamily="18" charset="-120"/>
              </a:rPr>
              <a:t>6           int prize;</a:t>
            </a:r>
          </a:p>
          <a:p>
            <a:pPr marL="609600" indent="-609600">
              <a:lnSpc>
                <a:spcPct val="90000"/>
              </a:lnSpc>
              <a:buFontTx/>
              <a:buNone/>
            </a:pPr>
            <a:r>
              <a:rPr lang="en-US" altLang="zh-TW">
                <a:latin typeface="Verdana" pitchFamily="34" charset="0"/>
                <a:ea typeface="新細明體" pitchFamily="18" charset="-120"/>
              </a:rPr>
              <a:t>7           int total;</a:t>
            </a:r>
          </a:p>
          <a:p>
            <a:pPr marL="609600" indent="-609600">
              <a:lnSpc>
                <a:spcPct val="90000"/>
              </a:lnSpc>
              <a:buFontTx/>
              <a:buNone/>
            </a:pPr>
            <a:r>
              <a:rPr lang="en-US" altLang="zh-TW">
                <a:latin typeface="Verdana" pitchFamily="34" charset="0"/>
                <a:ea typeface="新細明體" pitchFamily="18" charset="-120"/>
              </a:rPr>
              <a:t>8     };</a:t>
            </a:r>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2F1BD21-5763-4FB6-9CED-8BC8CFAC0890}" type="slidenum">
              <a:rPr lang="en-US" altLang="zh-TW"/>
              <a:pPr/>
              <a:t>236</a:t>
            </a:fld>
            <a:endParaRPr lang="en-US" altLang="zh-TW"/>
          </a:p>
        </p:txBody>
      </p:sp>
      <p:sp>
        <p:nvSpPr>
          <p:cNvPr id="332802" name="Rectangle 2"/>
          <p:cNvSpPr>
            <a:spLocks noGrp="1" noChangeArrowheads="1"/>
          </p:cNvSpPr>
          <p:nvPr>
            <p:ph type="title"/>
          </p:nvPr>
        </p:nvSpPr>
        <p:spPr>
          <a:xfrm>
            <a:off x="838200" y="609600"/>
            <a:ext cx="7620000" cy="838200"/>
          </a:xfrm>
        </p:spPr>
        <p:txBody>
          <a:bodyPr/>
          <a:lstStyle/>
          <a:p>
            <a:r>
              <a:rPr lang="en-US" altLang="zh-TW" sz="3600"/>
              <a:t>Ch11_3 (2/3)</a:t>
            </a:r>
          </a:p>
        </p:txBody>
      </p:sp>
      <p:sp>
        <p:nvSpPr>
          <p:cNvPr id="332803" name="Rectangle 3"/>
          <p:cNvSpPr>
            <a:spLocks noGrp="1" noChangeArrowheads="1"/>
          </p:cNvSpPr>
          <p:nvPr>
            <p:ph type="body" idx="1"/>
          </p:nvPr>
        </p:nvSpPr>
        <p:spPr>
          <a:xfrm>
            <a:off x="685800" y="1447800"/>
            <a:ext cx="8153400" cy="5221288"/>
          </a:xfrm>
          <a:noFill/>
        </p:spPr>
        <p:txBody>
          <a:bodyPr/>
          <a:lstStyle/>
          <a:p>
            <a:pPr marL="609600" indent="-609600" algn="just">
              <a:lnSpc>
                <a:spcPct val="90000"/>
              </a:lnSpc>
              <a:buFontTx/>
              <a:buNone/>
            </a:pPr>
            <a:r>
              <a:rPr lang="en-US" altLang="zh-TW" sz="2400">
                <a:latin typeface="Arial" charset="0"/>
              </a:rPr>
              <a:t>11   struct company </a:t>
            </a:r>
            <a:r>
              <a:rPr lang="en-US" altLang="zh-TW" sz="2400">
                <a:solidFill>
                  <a:srgbClr val="FF0000"/>
                </a:solidFill>
                <a:latin typeface="Arial" charset="0"/>
              </a:rPr>
              <a:t>person[ ]</a:t>
            </a:r>
            <a:r>
              <a:rPr lang="en-US" altLang="zh-TW" sz="2400">
                <a:latin typeface="Arial" charset="0"/>
              </a:rPr>
              <a:t> = {{"Mary", 20000, 1500},</a:t>
            </a:r>
          </a:p>
          <a:p>
            <a:pPr marL="609600" indent="-609600" algn="just">
              <a:lnSpc>
                <a:spcPct val="90000"/>
              </a:lnSpc>
              <a:buFontTx/>
              <a:buNone/>
            </a:pPr>
            <a:r>
              <a:rPr lang="en-US" altLang="zh-TW" sz="2400">
                <a:latin typeface="Arial" charset="0"/>
              </a:rPr>
              <a:t>12                                                 {"Jack",  30000, 2000},</a:t>
            </a:r>
          </a:p>
          <a:p>
            <a:pPr marL="609600" indent="-609600" algn="just">
              <a:lnSpc>
                <a:spcPct val="90000"/>
              </a:lnSpc>
              <a:buFontTx/>
              <a:buNone/>
            </a:pPr>
            <a:r>
              <a:rPr lang="en-US" altLang="zh-TW" sz="2400">
                <a:latin typeface="Arial" charset="0"/>
              </a:rPr>
              <a:t>13                                                 {"John",  15000, 5000},</a:t>
            </a:r>
          </a:p>
          <a:p>
            <a:pPr marL="609600" indent="-609600" algn="just">
              <a:lnSpc>
                <a:spcPct val="90000"/>
              </a:lnSpc>
              <a:buFontTx/>
              <a:buNone/>
            </a:pPr>
            <a:r>
              <a:rPr lang="en-US" altLang="zh-TW" sz="2400">
                <a:latin typeface="Arial" charset="0"/>
              </a:rPr>
              <a:t>14                                                 {"Tony", 25000, 2500}};</a:t>
            </a:r>
          </a:p>
          <a:p>
            <a:pPr marL="609600" indent="-609600" algn="just">
              <a:lnSpc>
                <a:spcPct val="90000"/>
              </a:lnSpc>
              <a:buFontTx/>
              <a:buNone/>
            </a:pPr>
            <a:r>
              <a:rPr lang="en-US" altLang="zh-TW" sz="2400">
                <a:latin typeface="Arial" charset="0"/>
              </a:rPr>
              <a:t>15    int i;</a:t>
            </a:r>
          </a:p>
          <a:p>
            <a:pPr marL="609600" indent="-609600" algn="just">
              <a:lnSpc>
                <a:spcPct val="90000"/>
              </a:lnSpc>
              <a:buFontTx/>
              <a:buNone/>
            </a:pPr>
            <a:r>
              <a:rPr lang="en-US" altLang="zh-TW" sz="2400">
                <a:latin typeface="Arial" charset="0"/>
              </a:rPr>
              <a:t>16    for(i = 0; i &lt; 4; i++) {</a:t>
            </a:r>
          </a:p>
          <a:p>
            <a:pPr marL="609600" indent="-609600" algn="just">
              <a:lnSpc>
                <a:spcPct val="90000"/>
              </a:lnSpc>
              <a:buFontTx/>
              <a:buNone/>
            </a:pPr>
            <a:r>
              <a:rPr lang="en-US" altLang="zh-TW" sz="2400">
                <a:latin typeface="Arial" charset="0"/>
              </a:rPr>
              <a:t>18         </a:t>
            </a:r>
            <a:r>
              <a:rPr lang="en-US" altLang="zh-TW" sz="2400">
                <a:solidFill>
                  <a:srgbClr val="FF0000"/>
                </a:solidFill>
                <a:latin typeface="Arial" charset="0"/>
              </a:rPr>
              <a:t>person[i].</a:t>
            </a:r>
            <a:r>
              <a:rPr lang="en-US" altLang="zh-TW" sz="2400">
                <a:latin typeface="Arial" charset="0"/>
              </a:rPr>
              <a:t>total = </a:t>
            </a:r>
            <a:r>
              <a:rPr lang="en-US" altLang="zh-TW" sz="2400">
                <a:solidFill>
                  <a:srgbClr val="FF0000"/>
                </a:solidFill>
                <a:latin typeface="Arial" charset="0"/>
              </a:rPr>
              <a:t>person[i].</a:t>
            </a:r>
            <a:r>
              <a:rPr lang="en-US" altLang="zh-TW" sz="2400">
                <a:latin typeface="Arial" charset="0"/>
              </a:rPr>
              <a:t>salary + </a:t>
            </a:r>
            <a:r>
              <a:rPr lang="en-US" altLang="zh-TW" sz="2400">
                <a:solidFill>
                  <a:srgbClr val="FF0000"/>
                </a:solidFill>
                <a:latin typeface="Arial" charset="0"/>
              </a:rPr>
              <a:t>person[i].</a:t>
            </a:r>
            <a:r>
              <a:rPr lang="en-US" altLang="zh-TW" sz="2400">
                <a:latin typeface="Arial" charset="0"/>
              </a:rPr>
              <a:t>prize;</a:t>
            </a:r>
          </a:p>
          <a:p>
            <a:pPr marL="609600" indent="-609600" algn="just">
              <a:lnSpc>
                <a:spcPct val="90000"/>
              </a:lnSpc>
              <a:buFontTx/>
              <a:buNone/>
            </a:pPr>
            <a:r>
              <a:rPr lang="en-US" altLang="zh-TW" sz="2400">
                <a:latin typeface="Arial" charset="0"/>
              </a:rPr>
              <a:t>19         printf("%s", </a:t>
            </a:r>
            <a:r>
              <a:rPr lang="en-US" altLang="zh-TW" sz="2400">
                <a:solidFill>
                  <a:srgbClr val="FF0000"/>
                </a:solidFill>
                <a:latin typeface="Arial" charset="0"/>
              </a:rPr>
              <a:t>person[i].</a:t>
            </a:r>
            <a:r>
              <a:rPr lang="en-US" altLang="zh-TW" sz="2400">
                <a:latin typeface="Arial" charset="0"/>
              </a:rPr>
              <a:t>name);</a:t>
            </a:r>
          </a:p>
          <a:p>
            <a:pPr marL="609600" indent="-609600" algn="just">
              <a:lnSpc>
                <a:spcPct val="90000"/>
              </a:lnSpc>
              <a:buFontTx/>
              <a:buNone/>
            </a:pPr>
            <a:r>
              <a:rPr lang="en-US" altLang="zh-TW" sz="2400">
                <a:latin typeface="Arial" charset="0"/>
              </a:rPr>
              <a:t>20         printf("%8d", </a:t>
            </a:r>
            <a:r>
              <a:rPr lang="en-US" altLang="zh-TW" sz="2400">
                <a:solidFill>
                  <a:srgbClr val="FF0000"/>
                </a:solidFill>
                <a:latin typeface="Arial" charset="0"/>
              </a:rPr>
              <a:t>person[i].</a:t>
            </a:r>
            <a:r>
              <a:rPr lang="en-US" altLang="zh-TW" sz="2400">
                <a:latin typeface="Arial" charset="0"/>
              </a:rPr>
              <a:t>salary);</a:t>
            </a:r>
          </a:p>
          <a:p>
            <a:pPr marL="609600" indent="-609600" algn="just">
              <a:lnSpc>
                <a:spcPct val="90000"/>
              </a:lnSpc>
              <a:buFontTx/>
              <a:buNone/>
            </a:pPr>
            <a:r>
              <a:rPr lang="en-US" altLang="zh-TW" sz="2400">
                <a:latin typeface="Arial" charset="0"/>
              </a:rPr>
              <a:t>21         printf("%8d", </a:t>
            </a:r>
            <a:r>
              <a:rPr lang="en-US" altLang="zh-TW" sz="2400">
                <a:solidFill>
                  <a:srgbClr val="FF0000"/>
                </a:solidFill>
                <a:latin typeface="Arial" charset="0"/>
              </a:rPr>
              <a:t>person[i].</a:t>
            </a:r>
            <a:r>
              <a:rPr lang="en-US" altLang="zh-TW" sz="2400">
                <a:latin typeface="Arial" charset="0"/>
              </a:rPr>
              <a:t>prize);</a:t>
            </a:r>
          </a:p>
          <a:p>
            <a:pPr marL="609600" indent="-609600" algn="just">
              <a:lnSpc>
                <a:spcPct val="90000"/>
              </a:lnSpc>
              <a:buFontTx/>
              <a:buNone/>
            </a:pPr>
            <a:r>
              <a:rPr lang="en-US" altLang="zh-TW" sz="2400">
                <a:latin typeface="Arial" charset="0"/>
              </a:rPr>
              <a:t>22         printf("%8d\n", </a:t>
            </a:r>
            <a:r>
              <a:rPr lang="en-US" altLang="zh-TW" sz="2400">
                <a:solidFill>
                  <a:srgbClr val="FF0000"/>
                </a:solidFill>
                <a:latin typeface="Arial" charset="0"/>
              </a:rPr>
              <a:t>person[i].</a:t>
            </a:r>
            <a:r>
              <a:rPr lang="en-US" altLang="zh-TW" sz="2400">
                <a:latin typeface="Arial" charset="0"/>
              </a:rPr>
              <a:t>total);</a:t>
            </a:r>
          </a:p>
          <a:p>
            <a:pPr marL="609600" indent="-609600" algn="just">
              <a:lnSpc>
                <a:spcPct val="90000"/>
              </a:lnSpc>
              <a:buFontTx/>
              <a:buNone/>
            </a:pPr>
            <a:r>
              <a:rPr lang="en-US" altLang="zh-TW" sz="2400">
                <a:latin typeface="Arial" charset="0"/>
              </a:rPr>
              <a:t>23     }</a:t>
            </a:r>
          </a:p>
          <a:p>
            <a:pPr marL="609600" indent="-609600" algn="just">
              <a:lnSpc>
                <a:spcPct val="90000"/>
              </a:lnSpc>
              <a:buFontTx/>
              <a:buNone/>
            </a:pPr>
            <a:r>
              <a:rPr lang="en-US" altLang="zh-TW" sz="2400">
                <a:latin typeface="Arial" charset="0"/>
              </a:rPr>
              <a:t>24  }</a:t>
            </a:r>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2D1D9250-D72E-42C9-9DB4-5F44D1409B09}" type="slidenum">
              <a:rPr lang="en-US" altLang="zh-TW"/>
              <a:pPr/>
              <a:t>237</a:t>
            </a:fld>
            <a:endParaRPr lang="en-US" altLang="zh-TW"/>
          </a:p>
        </p:txBody>
      </p:sp>
      <p:sp>
        <p:nvSpPr>
          <p:cNvPr id="333826" name="Rectangle 2"/>
          <p:cNvSpPr>
            <a:spLocks noGrp="1" noChangeArrowheads="1"/>
          </p:cNvSpPr>
          <p:nvPr>
            <p:ph type="body" idx="1"/>
          </p:nvPr>
        </p:nvSpPr>
        <p:spPr>
          <a:xfrm>
            <a:off x="609600" y="1905000"/>
            <a:ext cx="7772400" cy="4248150"/>
          </a:xfrm>
        </p:spPr>
        <p:txBody>
          <a:bodyPr/>
          <a:lstStyle/>
          <a:p>
            <a:r>
              <a:rPr lang="zh-TW" altLang="en-US" sz="2400"/>
              <a:t>程式執行結果</a:t>
            </a:r>
          </a:p>
          <a:p>
            <a:endParaRPr lang="zh-TW" altLang="en-US" sz="2400"/>
          </a:p>
          <a:p>
            <a:endParaRPr lang="zh-TW" altLang="en-US" sz="2400"/>
          </a:p>
          <a:p>
            <a:endParaRPr lang="zh-TW" altLang="en-US" sz="2400"/>
          </a:p>
          <a:p>
            <a:endParaRPr lang="zh-TW" altLang="en-US" sz="2400"/>
          </a:p>
          <a:p>
            <a:endParaRPr lang="zh-TW" altLang="en-US" sz="2400"/>
          </a:p>
          <a:p>
            <a:endParaRPr lang="zh-TW" altLang="en-US" sz="2400"/>
          </a:p>
          <a:p>
            <a:endParaRPr lang="zh-TW" altLang="en-US" sz="2400"/>
          </a:p>
          <a:p>
            <a:pPr>
              <a:buFontTx/>
              <a:buNone/>
            </a:pPr>
            <a:endParaRPr lang="en-US" altLang="zh-TW" sz="2400"/>
          </a:p>
        </p:txBody>
      </p:sp>
      <p:sp>
        <p:nvSpPr>
          <p:cNvPr id="333827" name="Rectangle 3"/>
          <p:cNvSpPr>
            <a:spLocks noGrp="1" noChangeArrowheads="1"/>
          </p:cNvSpPr>
          <p:nvPr>
            <p:ph type="title"/>
          </p:nvPr>
        </p:nvSpPr>
        <p:spPr/>
        <p:txBody>
          <a:bodyPr/>
          <a:lstStyle/>
          <a:p>
            <a:r>
              <a:rPr lang="en-US" altLang="zh-TW" sz="3600"/>
              <a:t>Ch11_3</a:t>
            </a:r>
            <a:r>
              <a:rPr lang="zh-TW" altLang="en-US" sz="3600"/>
              <a:t>輸出結果 </a:t>
            </a:r>
            <a:r>
              <a:rPr lang="en-US" altLang="zh-TW" sz="3600"/>
              <a:t>(3/3)</a:t>
            </a:r>
          </a:p>
        </p:txBody>
      </p:sp>
      <p:sp>
        <p:nvSpPr>
          <p:cNvPr id="333828" name="Rectangle 4"/>
          <p:cNvSpPr>
            <a:spLocks noChangeArrowheads="1"/>
          </p:cNvSpPr>
          <p:nvPr/>
        </p:nvSpPr>
        <p:spPr bwMode="auto">
          <a:xfrm>
            <a:off x="1066800" y="2590800"/>
            <a:ext cx="7034213" cy="2206625"/>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800">
                <a:solidFill>
                  <a:srgbClr val="333333"/>
                </a:solidFill>
                <a:latin typeface="Courier New" pitchFamily="49" charset="0"/>
                <a:ea typeface="標楷體" pitchFamily="65" charset="-120"/>
              </a:rPr>
              <a:t>Mary    20000    1500    21500</a:t>
            </a:r>
            <a:r>
              <a:rPr lang="en-US" altLang="zh-TW" sz="2800">
                <a:latin typeface="Courier New" pitchFamily="49" charset="0"/>
              </a:rPr>
              <a:t> </a:t>
            </a:r>
          </a:p>
          <a:p>
            <a:pPr marL="190500" lvl="1">
              <a:spcBef>
                <a:spcPct val="20000"/>
              </a:spcBef>
            </a:pPr>
            <a:r>
              <a:rPr lang="en-US" altLang="zh-TW" sz="2800">
                <a:solidFill>
                  <a:srgbClr val="333333"/>
                </a:solidFill>
                <a:latin typeface="Courier New" pitchFamily="49" charset="0"/>
                <a:ea typeface="標楷體" pitchFamily="65" charset="-120"/>
              </a:rPr>
              <a:t>Jack    30000    2000    32000</a:t>
            </a:r>
            <a:r>
              <a:rPr lang="en-US" altLang="zh-TW" sz="2800">
                <a:latin typeface="Courier New" pitchFamily="49" charset="0"/>
              </a:rPr>
              <a:t> </a:t>
            </a:r>
          </a:p>
          <a:p>
            <a:pPr marL="190500" lvl="1">
              <a:spcBef>
                <a:spcPct val="20000"/>
              </a:spcBef>
            </a:pPr>
            <a:r>
              <a:rPr lang="en-US" altLang="zh-TW" sz="2800">
                <a:solidFill>
                  <a:srgbClr val="333333"/>
                </a:solidFill>
                <a:latin typeface="Courier New" pitchFamily="49" charset="0"/>
                <a:ea typeface="標楷體" pitchFamily="65" charset="-120"/>
              </a:rPr>
              <a:t>John    15000    5000    20000</a:t>
            </a:r>
            <a:r>
              <a:rPr lang="en-US" altLang="zh-TW" sz="2800">
                <a:latin typeface="Courier New" pitchFamily="49" charset="0"/>
              </a:rPr>
              <a:t> </a:t>
            </a:r>
          </a:p>
          <a:p>
            <a:pPr marL="190500" lvl="1">
              <a:spcBef>
                <a:spcPct val="20000"/>
              </a:spcBef>
            </a:pPr>
            <a:r>
              <a:rPr lang="en-US" altLang="zh-TW" sz="2800">
                <a:solidFill>
                  <a:srgbClr val="333333"/>
                </a:solidFill>
                <a:latin typeface="Courier New" pitchFamily="49" charset="0"/>
                <a:ea typeface="標楷體" pitchFamily="65" charset="-120"/>
              </a:rPr>
              <a:t>Tony    25000    2500    27500</a:t>
            </a:r>
            <a:r>
              <a:rPr lang="en-US" altLang="zh-TW" sz="2800">
                <a:latin typeface="Courier New" pitchFamily="49" charset="0"/>
              </a:rPr>
              <a:t> </a:t>
            </a:r>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1C2C5251-6022-413C-8503-B71E1D15B20D}" type="slidenum">
              <a:rPr lang="en-US" altLang="zh-TW"/>
              <a:pPr/>
              <a:t>238</a:t>
            </a:fld>
            <a:endParaRPr lang="en-US" altLang="zh-TW"/>
          </a:p>
        </p:txBody>
      </p:sp>
      <p:sp>
        <p:nvSpPr>
          <p:cNvPr id="334850" name="Rectangle 2"/>
          <p:cNvSpPr>
            <a:spLocks noGrp="1" noChangeArrowheads="1"/>
          </p:cNvSpPr>
          <p:nvPr>
            <p:ph type="title"/>
          </p:nvPr>
        </p:nvSpPr>
        <p:spPr/>
        <p:txBody>
          <a:bodyPr/>
          <a:lstStyle/>
          <a:p>
            <a:r>
              <a:rPr lang="en-US" altLang="zh-TW" sz="3600"/>
              <a:t>11-4 </a:t>
            </a:r>
            <a:r>
              <a:rPr lang="zh-TW" altLang="en-US" sz="3600"/>
              <a:t>巢狀結構</a:t>
            </a:r>
            <a:r>
              <a:rPr lang="zh-TW" altLang="en-US" b="1"/>
              <a:t> </a:t>
            </a:r>
          </a:p>
        </p:txBody>
      </p:sp>
      <p:sp>
        <p:nvSpPr>
          <p:cNvPr id="334851" name="Rectangle 3"/>
          <p:cNvSpPr>
            <a:spLocks noGrp="1" noChangeArrowheads="1"/>
          </p:cNvSpPr>
          <p:nvPr>
            <p:ph type="body" idx="1"/>
          </p:nvPr>
        </p:nvSpPr>
        <p:spPr>
          <a:xfrm>
            <a:off x="685800" y="1524000"/>
            <a:ext cx="7772400" cy="533400"/>
          </a:xfrm>
        </p:spPr>
        <p:txBody>
          <a:bodyPr/>
          <a:lstStyle/>
          <a:p>
            <a:pPr>
              <a:lnSpc>
                <a:spcPct val="90000"/>
              </a:lnSpc>
            </a:pPr>
            <a:r>
              <a:rPr lang="zh-TW" altLang="en-US" sz="2400" b="1">
                <a:solidFill>
                  <a:srgbClr val="333333"/>
                </a:solidFill>
              </a:rPr>
              <a:t>結構中可以包含結構，而形成一個</a:t>
            </a:r>
            <a:r>
              <a:rPr lang="zh-TW" altLang="en-US" sz="2400" b="1">
                <a:solidFill>
                  <a:srgbClr val="FF0000"/>
                </a:solidFill>
              </a:rPr>
              <a:t>巢狀結構</a:t>
            </a:r>
            <a:r>
              <a:rPr lang="zh-TW" altLang="en-US" sz="2400" b="1">
                <a:solidFill>
                  <a:srgbClr val="333333"/>
                </a:solidFill>
              </a:rPr>
              <a:t>。如下：</a:t>
            </a:r>
          </a:p>
        </p:txBody>
      </p:sp>
      <p:sp>
        <p:nvSpPr>
          <p:cNvPr id="334852" name="Rectangle 4"/>
          <p:cNvSpPr>
            <a:spLocks noChangeArrowheads="1"/>
          </p:cNvSpPr>
          <p:nvPr/>
        </p:nvSpPr>
        <p:spPr bwMode="auto">
          <a:xfrm>
            <a:off x="914400" y="2209800"/>
            <a:ext cx="7543800" cy="4114800"/>
          </a:xfrm>
          <a:prstGeom prst="rect">
            <a:avLst/>
          </a:prstGeom>
          <a:noFill/>
          <a:ln w="9525">
            <a:noFill/>
            <a:miter lim="800000"/>
            <a:headEnd/>
            <a:tailEnd/>
          </a:ln>
          <a:effectLst/>
        </p:spPr>
        <p:txBody>
          <a:bodyPr/>
          <a:lstStyle/>
          <a:p>
            <a:pPr marL="609600" indent="-609600" algn="just">
              <a:lnSpc>
                <a:spcPct val="90000"/>
              </a:lnSpc>
              <a:spcBef>
                <a:spcPct val="20000"/>
              </a:spcBef>
            </a:pPr>
            <a:r>
              <a:rPr lang="en-US" altLang="zh-TW" sz="2000">
                <a:solidFill>
                  <a:srgbClr val="333333"/>
                </a:solidFill>
                <a:ea typeface="標楷體" pitchFamily="65" charset="-120"/>
              </a:rPr>
              <a:t>struct person {</a:t>
            </a:r>
            <a:endParaRPr lang="en-US" altLang="zh-TW" sz="2000">
              <a:solidFill>
                <a:srgbClr val="333333"/>
              </a:solidFill>
            </a:endParaRPr>
          </a:p>
          <a:p>
            <a:pPr marL="609600" indent="-609600" algn="just">
              <a:lnSpc>
                <a:spcPct val="90000"/>
              </a:lnSpc>
              <a:spcBef>
                <a:spcPct val="20000"/>
              </a:spcBef>
            </a:pPr>
            <a:r>
              <a:rPr lang="en-US" altLang="zh-TW" sz="2000">
                <a:solidFill>
                  <a:srgbClr val="333333"/>
                </a:solidFill>
                <a:ea typeface="標楷體" pitchFamily="65" charset="-120"/>
              </a:rPr>
              <a:t>    char name[20];</a:t>
            </a:r>
            <a:endParaRPr lang="en-US" altLang="zh-TW" sz="2000">
              <a:solidFill>
                <a:srgbClr val="333333"/>
              </a:solidFill>
            </a:endParaRPr>
          </a:p>
          <a:p>
            <a:pPr marL="609600" indent="-609600" algn="just">
              <a:lnSpc>
                <a:spcPct val="90000"/>
              </a:lnSpc>
              <a:spcBef>
                <a:spcPct val="20000"/>
              </a:spcBef>
            </a:pPr>
            <a:r>
              <a:rPr lang="en-US" altLang="zh-TW" sz="2000">
                <a:solidFill>
                  <a:srgbClr val="333333"/>
                </a:solidFill>
                <a:ea typeface="標楷體" pitchFamily="65" charset="-120"/>
              </a:rPr>
              <a:t>    int age;</a:t>
            </a:r>
            <a:endParaRPr lang="en-US" altLang="zh-TW" sz="2000">
              <a:solidFill>
                <a:srgbClr val="333333"/>
              </a:solidFill>
            </a:endParaRPr>
          </a:p>
          <a:p>
            <a:pPr marL="609600" indent="-609600" algn="just">
              <a:lnSpc>
                <a:spcPct val="90000"/>
              </a:lnSpc>
              <a:spcBef>
                <a:spcPct val="20000"/>
              </a:spcBef>
            </a:pPr>
            <a:r>
              <a:rPr lang="en-US" altLang="zh-TW" sz="2000">
                <a:solidFill>
                  <a:srgbClr val="333333"/>
                </a:solidFill>
                <a:ea typeface="標楷體" pitchFamily="65" charset="-120"/>
              </a:rPr>
              <a:t>} </a:t>
            </a:r>
            <a:endParaRPr lang="en-US" altLang="zh-TW" sz="2000">
              <a:solidFill>
                <a:srgbClr val="333333"/>
              </a:solidFill>
            </a:endParaRPr>
          </a:p>
          <a:p>
            <a:pPr marL="609600" indent="-609600" algn="just">
              <a:lnSpc>
                <a:spcPct val="90000"/>
              </a:lnSpc>
              <a:spcBef>
                <a:spcPct val="20000"/>
              </a:spcBef>
            </a:pPr>
            <a:r>
              <a:rPr lang="en-US" altLang="zh-TW" sz="2000">
                <a:solidFill>
                  <a:srgbClr val="333333"/>
                </a:solidFill>
                <a:ea typeface="標楷體" pitchFamily="65" charset="-120"/>
              </a:rPr>
              <a:t>struct family {     </a:t>
            </a:r>
            <a:r>
              <a:rPr lang="en-US" altLang="zh-TW" sz="2000">
                <a:solidFill>
                  <a:srgbClr val="0000FF"/>
                </a:solidFill>
                <a:ea typeface="標楷體" pitchFamily="65" charset="-120"/>
              </a:rPr>
              <a:t>/*</a:t>
            </a:r>
            <a:r>
              <a:rPr lang="zh-TW" altLang="en-US" sz="2000">
                <a:solidFill>
                  <a:srgbClr val="0000FF"/>
                </a:solidFill>
                <a:ea typeface="標楷體" pitchFamily="65" charset="-120"/>
              </a:rPr>
              <a:t>結構</a:t>
            </a:r>
            <a:r>
              <a:rPr lang="en-US" altLang="zh-TW" sz="2000">
                <a:solidFill>
                  <a:srgbClr val="0000FF"/>
                </a:solidFill>
                <a:ea typeface="標楷體" pitchFamily="65" charset="-120"/>
              </a:rPr>
              <a:t>family</a:t>
            </a:r>
            <a:r>
              <a:rPr lang="zh-TW" altLang="en-US" sz="2000">
                <a:solidFill>
                  <a:srgbClr val="0000FF"/>
                </a:solidFill>
                <a:ea typeface="標楷體" pitchFamily="65" charset="-120"/>
              </a:rPr>
              <a:t>中包含結構</a:t>
            </a:r>
            <a:r>
              <a:rPr lang="en-US" altLang="zh-TW" sz="2000">
                <a:solidFill>
                  <a:srgbClr val="0000FF"/>
                </a:solidFill>
                <a:ea typeface="標楷體" pitchFamily="65" charset="-120"/>
              </a:rPr>
              <a:t>person*/</a:t>
            </a:r>
            <a:endParaRPr lang="en-US" altLang="zh-TW" sz="2000">
              <a:solidFill>
                <a:srgbClr val="0000FF"/>
              </a:solidFill>
            </a:endParaRPr>
          </a:p>
          <a:p>
            <a:pPr marL="609600" indent="-609600" algn="just">
              <a:lnSpc>
                <a:spcPct val="90000"/>
              </a:lnSpc>
              <a:spcBef>
                <a:spcPct val="20000"/>
              </a:spcBef>
            </a:pPr>
            <a:r>
              <a:rPr lang="en-US" altLang="zh-TW" sz="2000">
                <a:solidFill>
                  <a:srgbClr val="333333"/>
                </a:solidFill>
                <a:ea typeface="標楷體" pitchFamily="65" charset="-120"/>
              </a:rPr>
              <a:t>    struct person brother;</a:t>
            </a:r>
            <a:endParaRPr lang="en-US" altLang="zh-TW" sz="2000">
              <a:solidFill>
                <a:srgbClr val="333333"/>
              </a:solidFill>
            </a:endParaRPr>
          </a:p>
          <a:p>
            <a:pPr marL="609600" indent="-609600" algn="just">
              <a:lnSpc>
                <a:spcPct val="90000"/>
              </a:lnSpc>
              <a:spcBef>
                <a:spcPct val="20000"/>
              </a:spcBef>
            </a:pPr>
            <a:r>
              <a:rPr lang="en-US" altLang="zh-TW" sz="2000">
                <a:solidFill>
                  <a:srgbClr val="333333"/>
                </a:solidFill>
                <a:ea typeface="標楷體" pitchFamily="65" charset="-120"/>
              </a:rPr>
              <a:t>    struct person sister;</a:t>
            </a:r>
            <a:endParaRPr lang="en-US" altLang="zh-TW" sz="2000">
              <a:solidFill>
                <a:srgbClr val="333333"/>
              </a:solidFill>
            </a:endParaRPr>
          </a:p>
          <a:p>
            <a:pPr marL="609600" indent="-609600" algn="just">
              <a:lnSpc>
                <a:spcPct val="90000"/>
              </a:lnSpc>
              <a:spcBef>
                <a:spcPct val="20000"/>
              </a:spcBef>
            </a:pPr>
            <a:r>
              <a:rPr lang="en-US" altLang="zh-TW" sz="2000">
                <a:solidFill>
                  <a:srgbClr val="333333"/>
                </a:solidFill>
                <a:ea typeface="標楷體" pitchFamily="65" charset="-120"/>
              </a:rPr>
              <a:t>}</a:t>
            </a:r>
            <a:endParaRPr lang="en-US" altLang="zh-TW" sz="2000">
              <a:solidFill>
                <a:srgbClr val="333333"/>
              </a:solidFill>
            </a:endParaRPr>
          </a:p>
          <a:p>
            <a:pPr marL="609600" indent="-609600" algn="just">
              <a:lnSpc>
                <a:spcPct val="90000"/>
              </a:lnSpc>
              <a:spcBef>
                <a:spcPct val="20000"/>
              </a:spcBef>
            </a:pPr>
            <a:r>
              <a:rPr lang="en-US" altLang="zh-TW" sz="2000">
                <a:solidFill>
                  <a:srgbClr val="333333"/>
                </a:solidFill>
                <a:ea typeface="標楷體" pitchFamily="65" charset="-120"/>
              </a:rPr>
              <a:t>struct family group = {{"Tony”, 22},</a:t>
            </a:r>
          </a:p>
          <a:p>
            <a:pPr marL="609600" indent="-609600" algn="just">
              <a:lnSpc>
                <a:spcPct val="90000"/>
              </a:lnSpc>
              <a:spcBef>
                <a:spcPct val="20000"/>
              </a:spcBef>
            </a:pPr>
            <a:r>
              <a:rPr lang="en-US" altLang="zh-TW" sz="2000">
                <a:solidFill>
                  <a:srgbClr val="333333"/>
                </a:solidFill>
                <a:ea typeface="標楷體" pitchFamily="65" charset="-120"/>
              </a:rPr>
              <a:t>                                     {"Mary”, 20}}; </a:t>
            </a:r>
          </a:p>
        </p:txBody>
      </p:sp>
      <p:sp>
        <p:nvSpPr>
          <p:cNvPr id="334853" name="Rectangle 5"/>
          <p:cNvSpPr>
            <a:spLocks noChangeArrowheads="1"/>
          </p:cNvSpPr>
          <p:nvPr/>
        </p:nvSpPr>
        <p:spPr bwMode="auto">
          <a:xfrm>
            <a:off x="5004048" y="4077072"/>
            <a:ext cx="3429000" cy="1981200"/>
          </a:xfrm>
          <a:prstGeom prst="rect">
            <a:avLst/>
          </a:prstGeom>
          <a:solidFill>
            <a:srgbClr val="FFFF99"/>
          </a:solidFill>
          <a:ln w="9525">
            <a:solidFill>
              <a:schemeClr val="tx1"/>
            </a:solidFill>
            <a:miter lim="800000"/>
            <a:headEnd/>
            <a:tailEnd/>
          </a:ln>
          <a:effectLst/>
        </p:spPr>
        <p:txBody>
          <a:bodyPr wrap="none" anchor="ctr"/>
          <a:lstStyle/>
          <a:p>
            <a:r>
              <a:rPr lang="zh-TW" altLang="en-US" sz="2000">
                <a:ea typeface="標楷體" pitchFamily="65" charset="-120"/>
              </a:rPr>
              <a:t>則   </a:t>
            </a:r>
            <a:r>
              <a:rPr lang="en-US" altLang="zh-TW" sz="2000">
                <a:ea typeface="標楷體" pitchFamily="65" charset="-120"/>
              </a:rPr>
              <a:t>group.</a:t>
            </a:r>
            <a:r>
              <a:rPr lang="en-US" altLang="zh-TW" sz="2000">
                <a:solidFill>
                  <a:srgbClr val="333333"/>
                </a:solidFill>
                <a:ea typeface="標楷體" pitchFamily="65" charset="-120"/>
              </a:rPr>
              <a:t>brother</a:t>
            </a:r>
            <a:r>
              <a:rPr lang="en-US" altLang="zh-TW" sz="2000">
                <a:ea typeface="標楷體" pitchFamily="65" charset="-120"/>
              </a:rPr>
              <a:t>.name = Tony</a:t>
            </a:r>
            <a:r>
              <a:rPr lang="en-US" altLang="zh-TW" sz="2000"/>
              <a:t> </a:t>
            </a:r>
          </a:p>
          <a:p>
            <a:r>
              <a:rPr lang="en-US" altLang="zh-TW" sz="2000">
                <a:ea typeface="標楷體" pitchFamily="65" charset="-120"/>
              </a:rPr>
              <a:t>       group.</a:t>
            </a:r>
            <a:r>
              <a:rPr lang="en-US" altLang="zh-TW" sz="2000">
                <a:solidFill>
                  <a:srgbClr val="333333"/>
                </a:solidFill>
                <a:ea typeface="標楷體" pitchFamily="65" charset="-120"/>
              </a:rPr>
              <a:t>brother</a:t>
            </a:r>
            <a:r>
              <a:rPr lang="en-US" altLang="zh-TW" sz="2000">
                <a:ea typeface="標楷體" pitchFamily="65" charset="-120"/>
              </a:rPr>
              <a:t>.age = 22</a:t>
            </a:r>
            <a:r>
              <a:rPr lang="en-US" altLang="zh-TW" sz="2000"/>
              <a:t> </a:t>
            </a:r>
          </a:p>
          <a:p>
            <a:r>
              <a:rPr lang="en-US" altLang="zh-TW" sz="2000">
                <a:ea typeface="標楷體" pitchFamily="65" charset="-120"/>
              </a:rPr>
              <a:t>       group.</a:t>
            </a:r>
            <a:r>
              <a:rPr lang="en-US" altLang="zh-TW" sz="2000">
                <a:solidFill>
                  <a:srgbClr val="333333"/>
                </a:solidFill>
                <a:ea typeface="標楷體" pitchFamily="65" charset="-120"/>
              </a:rPr>
              <a:t>sister</a:t>
            </a:r>
            <a:r>
              <a:rPr lang="en-US" altLang="zh-TW" sz="2000">
                <a:ea typeface="標楷體" pitchFamily="65" charset="-120"/>
              </a:rPr>
              <a:t>.name = Mary</a:t>
            </a:r>
            <a:endParaRPr lang="en-US" altLang="zh-TW" sz="2000"/>
          </a:p>
          <a:p>
            <a:r>
              <a:rPr lang="en-US" altLang="zh-TW" sz="2000">
                <a:ea typeface="標楷體" pitchFamily="65" charset="-120"/>
              </a:rPr>
              <a:t>       group.</a:t>
            </a:r>
            <a:r>
              <a:rPr lang="en-US" altLang="zh-TW" sz="2000">
                <a:solidFill>
                  <a:srgbClr val="333333"/>
                </a:solidFill>
                <a:ea typeface="標楷體" pitchFamily="65" charset="-120"/>
              </a:rPr>
              <a:t>sister</a:t>
            </a:r>
            <a:r>
              <a:rPr lang="en-US" altLang="zh-TW" sz="2000">
                <a:ea typeface="標楷體" pitchFamily="65" charset="-120"/>
              </a:rPr>
              <a:t>.age = 20</a:t>
            </a:r>
            <a:r>
              <a:rPr lang="en-US" altLang="zh-TW" sz="2000"/>
              <a:t> </a:t>
            </a:r>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3ADECF64-66D1-4A45-B35F-8D604033DEB2}" type="slidenum">
              <a:rPr lang="en-US" altLang="zh-TW"/>
              <a:pPr/>
              <a:t>239</a:t>
            </a:fld>
            <a:endParaRPr lang="en-US" altLang="zh-TW"/>
          </a:p>
        </p:txBody>
      </p:sp>
      <p:sp>
        <p:nvSpPr>
          <p:cNvPr id="335874" name="Rectangle 2"/>
          <p:cNvSpPr>
            <a:spLocks noGrp="1" noChangeArrowheads="1"/>
          </p:cNvSpPr>
          <p:nvPr>
            <p:ph type="title"/>
          </p:nvPr>
        </p:nvSpPr>
        <p:spPr>
          <a:xfrm>
            <a:off x="838200" y="609600"/>
            <a:ext cx="7620000" cy="838200"/>
          </a:xfrm>
        </p:spPr>
        <p:txBody>
          <a:bodyPr/>
          <a:lstStyle/>
          <a:p>
            <a:r>
              <a:rPr lang="en-US" altLang="zh-TW" sz="3600"/>
              <a:t>Ch11_4</a:t>
            </a:r>
          </a:p>
        </p:txBody>
      </p:sp>
      <p:sp>
        <p:nvSpPr>
          <p:cNvPr id="335875" name="Rectangle 3"/>
          <p:cNvSpPr>
            <a:spLocks noGrp="1" noChangeArrowheads="1"/>
          </p:cNvSpPr>
          <p:nvPr>
            <p:ph type="body" idx="1"/>
          </p:nvPr>
        </p:nvSpPr>
        <p:spPr>
          <a:xfrm>
            <a:off x="762000" y="1371600"/>
            <a:ext cx="3886200" cy="3136900"/>
          </a:xfrm>
          <a:solidFill>
            <a:srgbClr val="FFFFFF"/>
          </a:solidFill>
        </p:spPr>
        <p:txBody>
          <a:bodyPr/>
          <a:lstStyle/>
          <a:p>
            <a:pPr marL="609600" indent="-609600">
              <a:buFontTx/>
              <a:buNone/>
            </a:pPr>
            <a:r>
              <a:rPr lang="en-US" altLang="zh-TW" sz="2800" b="1"/>
              <a:t>Ch11_4  </a:t>
            </a:r>
            <a:r>
              <a:rPr lang="zh-TW" altLang="en-US" sz="2800" b="1">
                <a:solidFill>
                  <a:srgbClr val="333333"/>
                </a:solidFill>
              </a:rPr>
              <a:t>巢狀結構 </a:t>
            </a:r>
            <a:endParaRPr lang="zh-TW" altLang="en-US" sz="2400" b="1">
              <a:solidFill>
                <a:srgbClr val="333333"/>
              </a:solidFill>
            </a:endParaRPr>
          </a:p>
          <a:p>
            <a:pPr marL="609600" indent="-609600">
              <a:buFontTx/>
              <a:buNone/>
            </a:pPr>
            <a:r>
              <a:rPr lang="en-US" altLang="zh-TW" sz="2400">
                <a:ea typeface="新細明體" pitchFamily="18" charset="-120"/>
              </a:rPr>
              <a:t>1   #include&lt;stdio.h&gt;</a:t>
            </a:r>
          </a:p>
          <a:p>
            <a:pPr marL="609600" indent="-609600">
              <a:buFontTx/>
              <a:buNone/>
            </a:pPr>
            <a:r>
              <a:rPr lang="en-US" altLang="zh-TW" sz="2400">
                <a:ea typeface="新細明體" pitchFamily="18" charset="-120"/>
              </a:rPr>
              <a:t>2   main(){</a:t>
            </a:r>
          </a:p>
          <a:p>
            <a:pPr marL="609600" indent="-609600">
              <a:buFontTx/>
              <a:buNone/>
            </a:pPr>
            <a:r>
              <a:rPr lang="en-US" altLang="zh-TW" sz="2400">
                <a:ea typeface="新細明體" pitchFamily="18" charset="-120"/>
              </a:rPr>
              <a:t>4      </a:t>
            </a:r>
            <a:r>
              <a:rPr lang="en-US" altLang="zh-TW" sz="2400">
                <a:solidFill>
                  <a:srgbClr val="FF0000"/>
                </a:solidFill>
                <a:ea typeface="新細明體" pitchFamily="18" charset="-120"/>
              </a:rPr>
              <a:t>struct</a:t>
            </a:r>
            <a:r>
              <a:rPr lang="en-US" altLang="zh-TW" sz="2400">
                <a:ea typeface="新細明體" pitchFamily="18" charset="-120"/>
              </a:rPr>
              <a:t> company {</a:t>
            </a:r>
          </a:p>
          <a:p>
            <a:pPr marL="609600" indent="-609600">
              <a:buFontTx/>
              <a:buNone/>
            </a:pPr>
            <a:r>
              <a:rPr lang="en-US" altLang="zh-TW" sz="2400">
                <a:ea typeface="新細明體" pitchFamily="18" charset="-120"/>
              </a:rPr>
              <a:t>6             int salary;</a:t>
            </a:r>
          </a:p>
          <a:p>
            <a:pPr marL="609600" indent="-609600">
              <a:buFontTx/>
              <a:buNone/>
            </a:pPr>
            <a:r>
              <a:rPr lang="en-US" altLang="zh-TW" sz="2400">
                <a:ea typeface="新細明體" pitchFamily="18" charset="-120"/>
              </a:rPr>
              <a:t>7             int prize;</a:t>
            </a:r>
          </a:p>
          <a:p>
            <a:pPr marL="609600" indent="-609600">
              <a:buFontTx/>
              <a:buNone/>
            </a:pPr>
            <a:r>
              <a:rPr lang="en-US" altLang="zh-TW" sz="2400">
                <a:ea typeface="新細明體" pitchFamily="18" charset="-120"/>
              </a:rPr>
              <a:t>8       };</a:t>
            </a:r>
          </a:p>
        </p:txBody>
      </p:sp>
      <p:sp>
        <p:nvSpPr>
          <p:cNvPr id="335877" name="Rectangle 5"/>
          <p:cNvSpPr>
            <a:spLocks noChangeArrowheads="1"/>
          </p:cNvSpPr>
          <p:nvPr/>
        </p:nvSpPr>
        <p:spPr bwMode="auto">
          <a:xfrm>
            <a:off x="4356100" y="2895600"/>
            <a:ext cx="4537075" cy="1612900"/>
          </a:xfrm>
          <a:prstGeom prst="rect">
            <a:avLst/>
          </a:prstGeom>
          <a:solidFill>
            <a:srgbClr val="FFFFFF"/>
          </a:solidFill>
          <a:ln w="9525">
            <a:noFill/>
            <a:miter lim="800000"/>
            <a:headEnd/>
            <a:tailEnd/>
          </a:ln>
          <a:effectLst/>
        </p:spPr>
        <p:txBody>
          <a:bodyPr/>
          <a:lstStyle/>
          <a:p>
            <a:pPr marL="609600" indent="-609600">
              <a:lnSpc>
                <a:spcPct val="90000"/>
              </a:lnSpc>
              <a:spcBef>
                <a:spcPct val="20000"/>
              </a:spcBef>
            </a:pPr>
            <a:r>
              <a:rPr lang="en-US" altLang="zh-TW" sz="2400"/>
              <a:t>9      </a:t>
            </a:r>
            <a:r>
              <a:rPr lang="en-US" altLang="zh-TW" sz="2400">
                <a:solidFill>
                  <a:srgbClr val="FF0000"/>
                </a:solidFill>
              </a:rPr>
              <a:t>struct</a:t>
            </a:r>
            <a:r>
              <a:rPr lang="en-US" altLang="zh-TW" sz="2400"/>
              <a:t> class {</a:t>
            </a:r>
          </a:p>
          <a:p>
            <a:pPr marL="609600" indent="-609600">
              <a:lnSpc>
                <a:spcPct val="90000"/>
              </a:lnSpc>
              <a:spcBef>
                <a:spcPct val="20000"/>
              </a:spcBef>
            </a:pPr>
            <a:r>
              <a:rPr lang="en-US" altLang="zh-TW" sz="2400"/>
              <a:t>11             </a:t>
            </a:r>
            <a:r>
              <a:rPr lang="en-US" altLang="zh-TW" sz="2400">
                <a:solidFill>
                  <a:srgbClr val="FF0000"/>
                </a:solidFill>
              </a:rPr>
              <a:t>struct</a:t>
            </a:r>
            <a:r>
              <a:rPr lang="en-US" altLang="zh-TW" sz="2400"/>
              <a:t> company person;</a:t>
            </a:r>
          </a:p>
          <a:p>
            <a:pPr marL="609600" indent="-609600">
              <a:lnSpc>
                <a:spcPct val="90000"/>
              </a:lnSpc>
              <a:spcBef>
                <a:spcPct val="20000"/>
              </a:spcBef>
            </a:pPr>
            <a:r>
              <a:rPr lang="en-US" altLang="zh-TW" sz="2400"/>
              <a:t>12             int total;</a:t>
            </a:r>
          </a:p>
          <a:p>
            <a:pPr marL="609600" indent="-609600">
              <a:lnSpc>
                <a:spcPct val="90000"/>
              </a:lnSpc>
              <a:spcBef>
                <a:spcPct val="20000"/>
              </a:spcBef>
            </a:pPr>
            <a:r>
              <a:rPr lang="en-US" altLang="zh-TW" sz="2400"/>
              <a:t>13     }p;</a:t>
            </a:r>
          </a:p>
        </p:txBody>
      </p:sp>
      <p:sp>
        <p:nvSpPr>
          <p:cNvPr id="335878" name="Rectangle 6"/>
          <p:cNvSpPr>
            <a:spLocks noChangeArrowheads="1"/>
          </p:cNvSpPr>
          <p:nvPr/>
        </p:nvSpPr>
        <p:spPr bwMode="auto">
          <a:xfrm>
            <a:off x="762000" y="4724400"/>
            <a:ext cx="6402288" cy="1981200"/>
          </a:xfrm>
          <a:prstGeom prst="rect">
            <a:avLst/>
          </a:prstGeom>
          <a:noFill/>
          <a:ln w="9525">
            <a:noFill/>
            <a:miter lim="800000"/>
            <a:headEnd/>
            <a:tailEnd/>
          </a:ln>
          <a:effectLst/>
        </p:spPr>
        <p:txBody>
          <a:bodyPr/>
          <a:lstStyle/>
          <a:p>
            <a:pPr marL="609600" indent="-609600" algn="just">
              <a:lnSpc>
                <a:spcPct val="90000"/>
              </a:lnSpc>
              <a:spcBef>
                <a:spcPct val="20000"/>
              </a:spcBef>
              <a:buFontTx/>
              <a:buAutoNum type="arabicPlain" startAt="14"/>
            </a:pPr>
            <a:r>
              <a:rPr lang="en-US" altLang="zh-TW" sz="2400">
                <a:solidFill>
                  <a:srgbClr val="333333"/>
                </a:solidFill>
                <a:ea typeface="標楷體" pitchFamily="65" charset="-120"/>
              </a:rPr>
              <a:t>p.person.salary = 28000;</a:t>
            </a:r>
          </a:p>
          <a:p>
            <a:pPr marL="609600" indent="-609600" algn="just">
              <a:lnSpc>
                <a:spcPct val="90000"/>
              </a:lnSpc>
              <a:spcBef>
                <a:spcPct val="20000"/>
              </a:spcBef>
              <a:buFontTx/>
              <a:buAutoNum type="arabicPlain" startAt="14"/>
            </a:pPr>
            <a:r>
              <a:rPr lang="en-US" altLang="zh-TW" sz="2400">
                <a:solidFill>
                  <a:srgbClr val="333333"/>
                </a:solidFill>
                <a:ea typeface="標楷體" pitchFamily="65" charset="-120"/>
              </a:rPr>
              <a:t>p.person.prize = 7000;</a:t>
            </a:r>
          </a:p>
          <a:p>
            <a:pPr marL="609600" indent="-609600" algn="just">
              <a:lnSpc>
                <a:spcPct val="90000"/>
              </a:lnSpc>
              <a:spcBef>
                <a:spcPct val="20000"/>
              </a:spcBef>
              <a:buFontTx/>
              <a:buAutoNum type="arabicPlain" startAt="14"/>
            </a:pPr>
            <a:r>
              <a:rPr lang="en-US" altLang="zh-TW" sz="2400">
                <a:solidFill>
                  <a:srgbClr val="333333"/>
                </a:solidFill>
                <a:ea typeface="標楷體" pitchFamily="65" charset="-120"/>
              </a:rPr>
              <a:t>p.total = p.person.salary + p.person.prize;</a:t>
            </a:r>
          </a:p>
          <a:p>
            <a:pPr marL="609600" indent="-609600" algn="just">
              <a:lnSpc>
                <a:spcPct val="90000"/>
              </a:lnSpc>
              <a:spcBef>
                <a:spcPct val="20000"/>
              </a:spcBef>
              <a:buFontTx/>
              <a:buAutoNum type="arabicPlain" startAt="14"/>
            </a:pPr>
            <a:r>
              <a:rPr lang="en-US" altLang="zh-TW" sz="2400">
                <a:solidFill>
                  <a:srgbClr val="333333"/>
                </a:solidFill>
                <a:ea typeface="標楷體" pitchFamily="65" charset="-120"/>
              </a:rPr>
              <a:t>printf("total = %i\n", p.total);</a:t>
            </a:r>
          </a:p>
          <a:p>
            <a:pPr marL="609600" indent="-609600" algn="just">
              <a:lnSpc>
                <a:spcPct val="90000"/>
              </a:lnSpc>
              <a:spcBef>
                <a:spcPct val="20000"/>
              </a:spcBef>
            </a:pPr>
            <a:r>
              <a:rPr lang="en-US" altLang="zh-TW" sz="2400">
                <a:solidFill>
                  <a:srgbClr val="333333"/>
                </a:solidFill>
                <a:ea typeface="標楷體" pitchFamily="65" charset="-120"/>
              </a:rPr>
              <a:t>18  }</a:t>
            </a:r>
          </a:p>
        </p:txBody>
      </p:sp>
      <p:sp>
        <p:nvSpPr>
          <p:cNvPr id="335879" name="Rectangle 7"/>
          <p:cNvSpPr>
            <a:spLocks noChangeArrowheads="1"/>
          </p:cNvSpPr>
          <p:nvPr/>
        </p:nvSpPr>
        <p:spPr bwMode="auto">
          <a:xfrm>
            <a:off x="5334000" y="914400"/>
            <a:ext cx="2971800" cy="9144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300">
                <a:ea typeface="標楷體" pitchFamily="65" charset="-120"/>
              </a:rPr>
              <a:t>total = 35000</a:t>
            </a:r>
            <a:r>
              <a:rPr lang="en-US" altLang="zh-TW" sz="230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7F4E25BE-9CC6-4B58-82A3-69E1B446FDF4}" type="slidenum">
              <a:rPr lang="en-US" altLang="zh-TW"/>
              <a:pPr/>
              <a:t>24</a:t>
            </a:fld>
            <a:endParaRPr lang="en-US" altLang="zh-TW"/>
          </a:p>
        </p:txBody>
      </p:sp>
      <p:sp>
        <p:nvSpPr>
          <p:cNvPr id="53252" name="Text Box 4"/>
          <p:cNvSpPr txBox="1">
            <a:spLocks noChangeArrowheads="1"/>
          </p:cNvSpPr>
          <p:nvPr/>
        </p:nvSpPr>
        <p:spPr bwMode="auto">
          <a:xfrm>
            <a:off x="990600" y="1828800"/>
            <a:ext cx="7391400" cy="4211638"/>
          </a:xfrm>
          <a:prstGeom prst="rect">
            <a:avLst/>
          </a:prstGeom>
          <a:noFill/>
          <a:ln w="9525">
            <a:noFill/>
            <a:miter lim="800000"/>
            <a:headEnd/>
            <a:tailEnd/>
          </a:ln>
          <a:effectLst/>
        </p:spPr>
        <p:txBody>
          <a:bodyPr>
            <a:spAutoFit/>
          </a:bodyPr>
          <a:lstStyle/>
          <a:p>
            <a:pPr marL="457200" indent="-457200">
              <a:spcBef>
                <a:spcPct val="50000"/>
              </a:spcBef>
              <a:buFontTx/>
              <a:buChar char="•"/>
            </a:pPr>
            <a:r>
              <a:rPr lang="zh-TW" altLang="en-US">
                <a:ea typeface="標楷體" pitchFamily="65" charset="-120"/>
              </a:rPr>
              <a:t>英文字母	</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A</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a</a:t>
            </a:r>
            <a:r>
              <a:rPr lang="en-US" altLang="zh-TW">
                <a:solidFill>
                  <a:srgbClr val="FF3300"/>
                </a:solidFill>
                <a:latin typeface="Courier New" pitchFamily="49" charset="0"/>
                <a:ea typeface="標楷體" pitchFamily="65" charset="-120"/>
              </a:rPr>
              <a:t>'</a:t>
            </a:r>
          </a:p>
          <a:p>
            <a:pPr marL="457200" indent="-457200">
              <a:spcBef>
                <a:spcPct val="50000"/>
              </a:spcBef>
              <a:buFontTx/>
              <a:buChar char="•"/>
            </a:pPr>
            <a:r>
              <a:rPr lang="zh-TW" altLang="en-US">
                <a:ea typeface="標楷體" pitchFamily="65" charset="-120"/>
              </a:rPr>
              <a:t>數字		</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0</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9</a:t>
            </a:r>
            <a:r>
              <a:rPr lang="en-US" altLang="zh-TW">
                <a:solidFill>
                  <a:srgbClr val="FF3300"/>
                </a:solidFill>
                <a:latin typeface="Courier New" pitchFamily="49" charset="0"/>
                <a:ea typeface="標楷體" pitchFamily="65" charset="-120"/>
              </a:rPr>
              <a:t>'</a:t>
            </a:r>
          </a:p>
          <a:p>
            <a:pPr marL="457200" indent="-457200">
              <a:spcBef>
                <a:spcPct val="50000"/>
              </a:spcBef>
              <a:buFontTx/>
              <a:buChar char="•"/>
            </a:pPr>
            <a:r>
              <a:rPr lang="zh-TW" altLang="en-US">
                <a:ea typeface="標楷體" pitchFamily="65" charset="-120"/>
              </a:rPr>
              <a:t>控制字元</a:t>
            </a:r>
            <a:r>
              <a:rPr lang="en-US" altLang="zh-TW">
                <a:ea typeface="標楷體" pitchFamily="65" charset="-120"/>
              </a:rPr>
              <a:t>(</a:t>
            </a:r>
            <a:r>
              <a:rPr lang="zh-TW" altLang="en-US">
                <a:ea typeface="標楷體" pitchFamily="65" charset="-120"/>
              </a:rPr>
              <a:t>特殊</a:t>
            </a:r>
            <a:r>
              <a:rPr lang="en-US" altLang="zh-TW">
                <a:ea typeface="標楷體" pitchFamily="65" charset="-120"/>
              </a:rPr>
              <a:t>)		</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\t</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\n</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\a</a:t>
            </a:r>
            <a:r>
              <a:rPr lang="en-US" altLang="zh-TW">
                <a:solidFill>
                  <a:srgbClr val="FF3300"/>
                </a:solidFill>
                <a:latin typeface="Courier New" pitchFamily="49" charset="0"/>
                <a:ea typeface="標楷體" pitchFamily="65" charset="-120"/>
              </a:rPr>
              <a:t>'</a:t>
            </a:r>
          </a:p>
          <a:p>
            <a:pPr marL="457200" indent="-457200">
              <a:spcBef>
                <a:spcPct val="50000"/>
              </a:spcBef>
              <a:buFontTx/>
              <a:buChar char="•"/>
            </a:pPr>
            <a:r>
              <a:rPr lang="zh-TW" altLang="en-US">
                <a:ea typeface="標楷體" pitchFamily="65" charset="-120"/>
              </a:rPr>
              <a:t>其他符號</a:t>
            </a:r>
            <a:br>
              <a:rPr lang="zh-TW" altLang="en-US">
                <a:ea typeface="標楷體" pitchFamily="65" charset="-120"/>
              </a:rPr>
            </a:br>
            <a:r>
              <a:rPr lang="zh-TW" altLang="en-US">
                <a:ea typeface="標楷體" pitchFamily="65" charset="-120"/>
              </a:rPr>
              <a:t>	</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a:t>
            </a:r>
            <a:r>
              <a:rPr lang="en-US" altLang="zh-TW">
                <a:solidFill>
                  <a:srgbClr val="FF3300"/>
                </a:solidFill>
                <a:latin typeface="Courier New" pitchFamily="49" charset="0"/>
                <a:ea typeface="標楷體" pitchFamily="65" charset="-120"/>
              </a:rPr>
              <a:t>','</a:t>
            </a:r>
            <a:r>
              <a:rPr lang="en-US" altLang="zh-TW">
                <a:solidFill>
                  <a:srgbClr val="0000FF"/>
                </a:solidFill>
                <a:latin typeface="Courier New" pitchFamily="49" charset="0"/>
                <a:ea typeface="標楷體" pitchFamily="65" charset="-120"/>
              </a:rPr>
              <a:t>!</a:t>
            </a:r>
            <a:r>
              <a:rPr lang="en-US" altLang="zh-TW">
                <a:solidFill>
                  <a:srgbClr val="FF3300"/>
                </a:solidFill>
                <a:latin typeface="Courier New" pitchFamily="49" charset="0"/>
                <a:ea typeface="標楷體" pitchFamily="65" charset="-120"/>
              </a:rPr>
              <a:t>'</a:t>
            </a:r>
          </a:p>
        </p:txBody>
      </p:sp>
      <p:sp>
        <p:nvSpPr>
          <p:cNvPr id="53254" name="Rectangle 6"/>
          <p:cNvSpPr>
            <a:spLocks noGrp="1" noChangeArrowheads="1"/>
          </p:cNvSpPr>
          <p:nvPr>
            <p:ph type="title"/>
          </p:nvPr>
        </p:nvSpPr>
        <p:spPr/>
        <p:txBody>
          <a:bodyPr/>
          <a:lstStyle/>
          <a:p>
            <a:r>
              <a:rPr lang="en-US" altLang="zh-TW" sz="3600"/>
              <a:t>2-1-3 </a:t>
            </a:r>
            <a:r>
              <a:rPr lang="zh-TW" altLang="en-US" sz="3600">
                <a:solidFill>
                  <a:srgbClr val="FF3300"/>
                </a:solidFill>
              </a:rPr>
              <a:t>字元常數</a:t>
            </a:r>
          </a:p>
        </p:txBody>
      </p:sp>
      <p:sp>
        <p:nvSpPr>
          <p:cNvPr id="53256" name="AutoShape 8"/>
          <p:cNvSpPr>
            <a:spLocks/>
          </p:cNvSpPr>
          <p:nvPr/>
        </p:nvSpPr>
        <p:spPr bwMode="auto">
          <a:xfrm>
            <a:off x="7010400" y="838200"/>
            <a:ext cx="1379538" cy="1828800"/>
          </a:xfrm>
          <a:prstGeom prst="borderCallout1">
            <a:avLst>
              <a:gd name="adj1" fmla="val 6250"/>
              <a:gd name="adj2" fmla="val -5523"/>
              <a:gd name="adj3" fmla="val 55037"/>
              <a:gd name="adj4" fmla="val -90449"/>
            </a:avLst>
          </a:prstGeom>
          <a:noFill/>
          <a:ln w="9525">
            <a:solidFill>
              <a:schemeClr val="tx1"/>
            </a:solidFill>
            <a:miter lim="800000"/>
            <a:headEnd/>
            <a:tailEnd/>
          </a:ln>
          <a:effectLst/>
        </p:spPr>
        <p:txBody>
          <a:bodyPr/>
          <a:lstStyle/>
          <a:p>
            <a:pPr algn="ctr"/>
            <a:r>
              <a:rPr lang="zh-TW" altLang="en-US" sz="2800" b="1">
                <a:ea typeface="標楷體" pitchFamily="65" charset="-120"/>
              </a:rPr>
              <a:t>用一對</a:t>
            </a:r>
            <a:r>
              <a:rPr lang="zh-TW" altLang="en-US" sz="2800" b="1">
                <a:solidFill>
                  <a:srgbClr val="FF3300"/>
                </a:solidFill>
                <a:ea typeface="標楷體" pitchFamily="65" charset="-120"/>
              </a:rPr>
              <a:t>單引號</a:t>
            </a:r>
            <a:r>
              <a:rPr lang="zh-TW" altLang="en-US" sz="2800" b="1">
                <a:ea typeface="標楷體" pitchFamily="65" charset="-120"/>
              </a:rPr>
              <a:t>將字元框起來</a:t>
            </a:r>
          </a:p>
        </p:txBody>
      </p:sp>
      <p:sp>
        <p:nvSpPr>
          <p:cNvPr id="53257"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53258" name="Rectangle 10">
            <a:hlinkClick r:id="rId2"/>
          </p:cNvPr>
          <p:cNvSpPr>
            <a:spLocks noChangeArrowheads="1"/>
          </p:cNvSpPr>
          <p:nvPr/>
        </p:nvSpPr>
        <p:spPr bwMode="auto">
          <a:xfrm>
            <a:off x="6877050" y="4581525"/>
            <a:ext cx="1512888" cy="1225550"/>
          </a:xfrm>
          <a:prstGeom prst="rect">
            <a:avLst/>
          </a:prstGeom>
          <a:solidFill>
            <a:schemeClr val="accent1"/>
          </a:solidFill>
          <a:ln w="9525">
            <a:solidFill>
              <a:schemeClr val="tx1"/>
            </a:solidFill>
            <a:miter lim="800000"/>
            <a:headEnd/>
            <a:tailEnd/>
          </a:ln>
          <a:effectLst/>
        </p:spPr>
        <p:txBody>
          <a:bodyPr anchor="ctr"/>
          <a:lstStyle/>
          <a:p>
            <a:pPr algn="ctr" eaLnBrk="0" hangingPunct="0"/>
            <a:r>
              <a:rPr lang="zh-TW" altLang="en-US" sz="2400">
                <a:latin typeface="Courier New" pitchFamily="49" charset="0"/>
                <a:ea typeface="標楷體" pitchFamily="65" charset="-120"/>
              </a:rPr>
              <a:t>參閱</a:t>
            </a:r>
            <a:r>
              <a:rPr lang="en-US" altLang="zh-TW" sz="2400">
                <a:latin typeface="Courier New" pitchFamily="49" charset="0"/>
                <a:ea typeface="標楷體" pitchFamily="65" charset="-120"/>
              </a:rPr>
              <a:t>ASCII</a:t>
            </a:r>
          </a:p>
          <a:p>
            <a:pPr algn="ctr" eaLnBrk="0" hangingPunct="0"/>
            <a:r>
              <a:rPr lang="zh-TW" altLang="en-US" sz="2400">
                <a:latin typeface="Courier New" pitchFamily="49" charset="0"/>
                <a:ea typeface="標楷體" pitchFamily="65" charset="-120"/>
              </a:rPr>
              <a:t>字符表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p:bld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投影片編號版面配置區 5"/>
          <p:cNvSpPr>
            <a:spLocks noGrp="1"/>
          </p:cNvSpPr>
          <p:nvPr>
            <p:ph type="sldNum" sz="quarter" idx="12"/>
          </p:nvPr>
        </p:nvSpPr>
        <p:spPr/>
        <p:txBody>
          <a:bodyPr/>
          <a:lstStyle/>
          <a:p>
            <a:fld id="{D684121D-4603-40CB-977E-8C4F99BB8176}" type="slidenum">
              <a:rPr lang="en-US" altLang="zh-TW"/>
              <a:pPr/>
              <a:t>240</a:t>
            </a:fld>
            <a:endParaRPr lang="en-US" altLang="zh-TW"/>
          </a:p>
        </p:txBody>
      </p:sp>
      <p:sp>
        <p:nvSpPr>
          <p:cNvPr id="337922" name="Rectangle 2"/>
          <p:cNvSpPr>
            <a:spLocks noGrp="1" noChangeArrowheads="1"/>
          </p:cNvSpPr>
          <p:nvPr>
            <p:ph type="title"/>
          </p:nvPr>
        </p:nvSpPr>
        <p:spPr>
          <a:xfrm>
            <a:off x="838200" y="609600"/>
            <a:ext cx="7620000" cy="914400"/>
          </a:xfrm>
        </p:spPr>
        <p:txBody>
          <a:bodyPr/>
          <a:lstStyle/>
          <a:p>
            <a:r>
              <a:rPr lang="en-US" altLang="zh-TW" sz="3600"/>
              <a:t>11-5 </a:t>
            </a:r>
            <a:r>
              <a:rPr lang="zh-TW" altLang="en-US" sz="3600"/>
              <a:t>結構與函數</a:t>
            </a:r>
            <a:r>
              <a:rPr lang="zh-TW" altLang="en-US" sz="3600" b="1"/>
              <a:t> </a:t>
            </a:r>
          </a:p>
        </p:txBody>
      </p:sp>
      <p:graphicFrame>
        <p:nvGraphicFramePr>
          <p:cNvPr id="337923" name="Group 3"/>
          <p:cNvGraphicFramePr>
            <a:graphicFrameLocks noGrp="1"/>
          </p:cNvGraphicFramePr>
          <p:nvPr/>
        </p:nvGraphicFramePr>
        <p:xfrm>
          <a:off x="685800" y="1524000"/>
          <a:ext cx="3657600" cy="4724400"/>
        </p:xfrm>
        <a:graphic>
          <a:graphicData uri="http://schemas.openxmlformats.org/drawingml/2006/table">
            <a:tbl>
              <a:tblPr/>
              <a:tblGrid>
                <a:gridCol w="3657600"/>
              </a:tblGrid>
              <a:tr h="869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通常結構放置於</a:t>
                      </a:r>
                      <a:r>
                        <a:rPr kumimoji="1" lang="zh-TW" altLang="en-US" sz="2000" b="0" i="0" u="none" strike="noStrike" cap="none" normalizeH="0" baseline="0" smtClean="0">
                          <a:ln>
                            <a:noFill/>
                          </a:ln>
                          <a:solidFill>
                            <a:srgbClr val="FF0000"/>
                          </a:solidFill>
                          <a:effectLst/>
                          <a:latin typeface="Times New Roman" pitchFamily="18" charset="0"/>
                          <a:ea typeface="標楷體" pitchFamily="65" charset="-120"/>
                        </a:rPr>
                        <a:t>主程式的內部</a:t>
                      </a:r>
                      <a:endParaRPr kumimoji="1" lang="zh-TW" alt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854450">
                <a:tc>
                  <a:txBody>
                    <a:bodyPr/>
                    <a:lstStyle/>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rPr>
                        <a:t>main()</a:t>
                      </a: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rPr>
                        <a:t>{</a:t>
                      </a:r>
                    </a:p>
                    <a:p>
                      <a:pPr marL="0" marR="0" lvl="0" indent="0" algn="just" defTabSz="914400" rtl="0" eaLnBrk="1" fontAlgn="base" latinLnBrk="0" hangingPunct="1">
                        <a:lnSpc>
                          <a:spcPct val="90000"/>
                        </a:lnSpc>
                        <a:spcBef>
                          <a:spcPct val="20000"/>
                        </a:spcBef>
                        <a:spcAft>
                          <a:spcPct val="0"/>
                        </a:spcAft>
                        <a:buClrTx/>
                        <a:buSzTx/>
                        <a:buFontTx/>
                        <a:buNone/>
                        <a:tabLst/>
                      </a:pPr>
                      <a:endParaRPr kumimoji="1" lang="en-US" altLang="zh-TW" sz="1800" b="0" i="0" u="none" strike="noStrike" cap="none" normalizeH="0" baseline="0" smtClean="0">
                        <a:ln>
                          <a:noFill/>
                        </a:ln>
                        <a:solidFill>
                          <a:srgbClr val="333333"/>
                        </a:solidFill>
                        <a:effectLst/>
                        <a:latin typeface="Times New Roman" pitchFamily="18" charset="0"/>
                        <a:ea typeface="標楷體" pitchFamily="65"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333333"/>
                          </a:solidFill>
                          <a:effectLst/>
                          <a:latin typeface="Times New Roman" pitchFamily="18" charset="0"/>
                          <a:ea typeface="標楷體" pitchFamily="65" charset="-120"/>
                        </a:rPr>
                        <a:t>    </a:t>
                      </a: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struct family  </a:t>
                      </a:r>
                      <a:r>
                        <a:rPr kumimoji="1" lang="en-US" altLang="zh-TW" sz="1800" b="0" i="0" u="none" strike="noStrike" cap="none" normalizeH="0" baseline="0" smtClean="0">
                          <a:ln>
                            <a:noFill/>
                          </a:ln>
                          <a:solidFill>
                            <a:srgbClr val="FF0000"/>
                          </a:solidFill>
                          <a:effectLst/>
                          <a:latin typeface="Times New Roman" pitchFamily="18" charset="0"/>
                          <a:ea typeface="標楷體" pitchFamily="65" charset="-120"/>
                        </a:rPr>
                        <a:t>/*</a:t>
                      </a:r>
                      <a:r>
                        <a:rPr kumimoji="1" lang="zh-TW" altLang="en-US" sz="1800" b="0" i="0" u="none" strike="noStrike" cap="none" normalizeH="0" baseline="0" smtClean="0">
                          <a:ln>
                            <a:noFill/>
                          </a:ln>
                          <a:solidFill>
                            <a:srgbClr val="FF0000"/>
                          </a:solidFill>
                          <a:effectLst/>
                          <a:latin typeface="Times New Roman" pitchFamily="18" charset="0"/>
                          <a:ea typeface="標楷體" pitchFamily="65" charset="-120"/>
                        </a:rPr>
                        <a:t>結構在主程式內*</a:t>
                      </a:r>
                      <a:r>
                        <a:rPr kumimoji="1" lang="en-US" altLang="zh-TW" sz="1800" b="0" i="0" u="none" strike="noStrike" cap="none" normalizeH="0" baseline="0" smtClean="0">
                          <a:ln>
                            <a:noFill/>
                          </a:ln>
                          <a:solidFill>
                            <a:srgbClr val="FF0000"/>
                          </a:solidFill>
                          <a:effectLst/>
                          <a:latin typeface="Times New Roman" pitchFamily="18" charset="0"/>
                          <a:ea typeface="標楷體" pitchFamily="65" charset="-120"/>
                        </a:rPr>
                        <a:t>/</a:t>
                      </a: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 </a:t>
                      </a: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       {</a:t>
                      </a:r>
                      <a:endParaRPr kumimoji="1" lang="en-US" altLang="zh-TW" sz="1800" b="0" i="0" u="none" strike="noStrike" cap="none" normalizeH="0" baseline="0" smtClean="0">
                        <a:ln>
                          <a:noFill/>
                        </a:ln>
                        <a:solidFill>
                          <a:srgbClr val="0000FF"/>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          …</a:t>
                      </a:r>
                      <a:endParaRPr kumimoji="1" lang="en-US" altLang="zh-TW" sz="1800" b="0" i="0" u="none" strike="noStrike" cap="none" normalizeH="0" baseline="0" smtClean="0">
                        <a:ln>
                          <a:noFill/>
                        </a:ln>
                        <a:solidFill>
                          <a:srgbClr val="0000FF"/>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       };</a:t>
                      </a:r>
                      <a:endParaRPr kumimoji="1" lang="en-US" altLang="zh-TW" sz="1800" b="0" i="0" u="none" strike="noStrike" cap="none" normalizeH="0" baseline="0" smtClean="0">
                        <a:ln>
                          <a:noFill/>
                        </a:ln>
                        <a:solidFill>
                          <a:srgbClr val="0000FF"/>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337931" name="Group 11"/>
          <p:cNvGraphicFramePr>
            <a:graphicFrameLocks noGrp="1"/>
          </p:cNvGraphicFramePr>
          <p:nvPr/>
        </p:nvGraphicFramePr>
        <p:xfrm>
          <a:off x="4495800" y="1524000"/>
          <a:ext cx="3962400" cy="4732465"/>
        </p:xfrm>
        <a:graphic>
          <a:graphicData uri="http://schemas.openxmlformats.org/drawingml/2006/table">
            <a:tbl>
              <a:tblPr/>
              <a:tblGrid>
                <a:gridCol w="3962400"/>
              </a:tblGrid>
              <a:tr h="773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Times New Roman" pitchFamily="18" charset="0"/>
                          <a:ea typeface="標楷體" pitchFamily="65" charset="-120"/>
                        </a:rPr>
                        <a:t>當有函數存在時，必須將結構置於</a:t>
                      </a:r>
                      <a:r>
                        <a:rPr kumimoji="1" lang="zh-TW" altLang="en-US" sz="2000" b="0" i="0" u="none" strike="noStrike" cap="none" normalizeH="0" baseline="0" smtClean="0">
                          <a:ln>
                            <a:noFill/>
                          </a:ln>
                          <a:solidFill>
                            <a:srgbClr val="FF0000"/>
                          </a:solidFill>
                          <a:effectLst/>
                          <a:latin typeface="Times New Roman" pitchFamily="18" charset="0"/>
                          <a:ea typeface="標楷體" pitchFamily="65" charset="-120"/>
                        </a:rPr>
                        <a:t>主程式的外面</a:t>
                      </a:r>
                      <a:endParaRPr kumimoji="1" lang="zh-TW" alt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722688">
                <a:tc>
                  <a:txBody>
                    <a:bodyPr/>
                    <a:lstStyle/>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struct family      </a:t>
                      </a:r>
                      <a:r>
                        <a:rPr kumimoji="1" lang="en-US" altLang="zh-TW" sz="1800" b="0" i="0" u="none" strike="noStrike" cap="none" normalizeH="0" baseline="0" smtClean="0">
                          <a:ln>
                            <a:noFill/>
                          </a:ln>
                          <a:solidFill>
                            <a:srgbClr val="FF0000"/>
                          </a:solidFill>
                          <a:effectLst/>
                          <a:latin typeface="Times New Roman" pitchFamily="18" charset="0"/>
                          <a:ea typeface="標楷體" pitchFamily="65" charset="-120"/>
                        </a:rPr>
                        <a:t>/*</a:t>
                      </a:r>
                      <a:r>
                        <a:rPr kumimoji="1" lang="zh-TW" altLang="en-US" sz="1800" b="0" i="0" u="none" strike="noStrike" cap="none" normalizeH="0" baseline="0" smtClean="0">
                          <a:ln>
                            <a:noFill/>
                          </a:ln>
                          <a:solidFill>
                            <a:srgbClr val="FF0000"/>
                          </a:solidFill>
                          <a:effectLst/>
                          <a:latin typeface="Times New Roman" pitchFamily="18" charset="0"/>
                          <a:ea typeface="標楷體" pitchFamily="65" charset="-120"/>
                        </a:rPr>
                        <a:t>結構在主程式外*</a:t>
                      </a:r>
                      <a:r>
                        <a:rPr kumimoji="1" lang="en-US" altLang="zh-TW" sz="1800" b="0" i="0" u="none" strike="noStrike" cap="none" normalizeH="0" baseline="0" smtClean="0">
                          <a:ln>
                            <a:noFill/>
                          </a:ln>
                          <a:solidFill>
                            <a:srgbClr val="FF0000"/>
                          </a:solidFill>
                          <a:effectLst/>
                          <a:latin typeface="Times New Roman" pitchFamily="18" charset="0"/>
                          <a:ea typeface="標楷體" pitchFamily="65" charset="-120"/>
                        </a:rPr>
                        <a:t>/</a:t>
                      </a:r>
                      <a:endParaRPr kumimoji="1" lang="en-US" altLang="zh-TW" sz="1800" b="0" i="0" u="none" strike="noStrike" cap="none" normalizeH="0" baseline="0" smtClean="0">
                        <a:ln>
                          <a:noFill/>
                        </a:ln>
                        <a:solidFill>
                          <a:srgbClr val="FF0000"/>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a:t>
                      </a:r>
                      <a:endParaRPr kumimoji="1" lang="en-US" altLang="zh-TW" sz="1800" b="0" i="0" u="none" strike="noStrike" cap="none" normalizeH="0" baseline="0" smtClean="0">
                        <a:ln>
                          <a:noFill/>
                        </a:ln>
                        <a:solidFill>
                          <a:srgbClr val="0000FF"/>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   …</a:t>
                      </a:r>
                      <a:endParaRPr kumimoji="1" lang="en-US" altLang="zh-TW" sz="1800" b="0" i="0" u="none" strike="noStrike" cap="none" normalizeH="0" baseline="0" smtClean="0">
                        <a:ln>
                          <a:noFill/>
                        </a:ln>
                        <a:solidFill>
                          <a:srgbClr val="0000FF"/>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a:t>
                      </a:r>
                      <a:endParaRPr kumimoji="1" lang="en-US" altLang="zh-TW" sz="1800" b="0" i="0" u="none" strike="noStrike" cap="none" normalizeH="0" baseline="0" smtClean="0">
                        <a:ln>
                          <a:noFill/>
                        </a:ln>
                        <a:solidFill>
                          <a:srgbClr val="0000FF"/>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rPr>
                        <a:t>main()               /*</a:t>
                      </a:r>
                      <a:r>
                        <a:rPr kumimoji="1" lang="zh-TW" altLang="en-US" sz="1800" b="0" i="0" u="none" strike="noStrike" cap="none" normalizeH="0" baseline="0" smtClean="0">
                          <a:ln>
                            <a:noFill/>
                          </a:ln>
                          <a:solidFill>
                            <a:srgbClr val="009900"/>
                          </a:solidFill>
                          <a:effectLst/>
                          <a:latin typeface="Times New Roman" pitchFamily="18" charset="0"/>
                          <a:ea typeface="標楷體" pitchFamily="65" charset="-120"/>
                        </a:rPr>
                        <a:t>主程式*</a:t>
                      </a:r>
                      <a:r>
                        <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rPr>
                        <a:t>/</a:t>
                      </a:r>
                      <a:endParaRPr kumimoji="1" lang="en-US" altLang="zh-TW" sz="1800" b="0" i="0" u="none" strike="noStrike" cap="none" normalizeH="0" baseline="0" smtClean="0">
                        <a:ln>
                          <a:noFill/>
                        </a:ln>
                        <a:solidFill>
                          <a:srgbClr val="009900"/>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rPr>
                        <a:t>{</a:t>
                      </a: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rPr>
                        <a:t>    …….;</a:t>
                      </a:r>
                      <a:endParaRPr kumimoji="1" lang="en-US" altLang="zh-TW" sz="1800" b="0" i="0" u="none" strike="noStrike" cap="none" normalizeH="0" baseline="0" smtClean="0">
                        <a:ln>
                          <a:noFill/>
                        </a:ln>
                        <a:solidFill>
                          <a:srgbClr val="009900"/>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rPr>
                        <a:t>    </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fun();</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9900"/>
                          </a:solidFill>
                          <a:effectLst/>
                          <a:latin typeface="Times New Roman" pitchFamily="18" charset="0"/>
                          <a:ea typeface="標楷體" pitchFamily="65" charset="-120"/>
                        </a:rPr>
                        <a:t>}</a:t>
                      </a:r>
                      <a:endParaRPr kumimoji="1" lang="en-US" altLang="zh-TW" sz="1800" b="0" i="0" u="none" strike="noStrike" cap="none" normalizeH="0" baseline="0" smtClean="0">
                        <a:ln>
                          <a:noFill/>
                        </a:ln>
                        <a:solidFill>
                          <a:srgbClr val="009900"/>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333333"/>
                          </a:solidFill>
                          <a:effectLst/>
                          <a:latin typeface="Times New Roman" pitchFamily="18" charset="0"/>
                          <a:ea typeface="標楷體" pitchFamily="65" charset="-120"/>
                        </a:rPr>
                        <a:t>fun()                 /*</a:t>
                      </a:r>
                      <a:r>
                        <a:rPr kumimoji="1" lang="zh-TW" altLang="en-US" sz="1800" b="0" i="0" u="none" strike="noStrike" cap="none" normalizeH="0" baseline="0" smtClean="0">
                          <a:ln>
                            <a:noFill/>
                          </a:ln>
                          <a:solidFill>
                            <a:srgbClr val="333333"/>
                          </a:solidFill>
                          <a:effectLst/>
                          <a:latin typeface="Times New Roman" pitchFamily="18" charset="0"/>
                          <a:ea typeface="標楷體" pitchFamily="65" charset="-120"/>
                        </a:rPr>
                        <a:t>函數*</a:t>
                      </a:r>
                      <a:r>
                        <a:rPr kumimoji="1" lang="en-US" altLang="zh-TW" sz="1800" b="0" i="0" u="none" strike="noStrike" cap="none" normalizeH="0" baseline="0" smtClean="0">
                          <a:ln>
                            <a:noFill/>
                          </a:ln>
                          <a:solidFill>
                            <a:srgbClr val="333333"/>
                          </a:solidFill>
                          <a:effectLst/>
                          <a:latin typeface="Times New Roman" pitchFamily="18" charset="0"/>
                          <a:ea typeface="標楷體" pitchFamily="65" charset="-120"/>
                        </a:rPr>
                        <a:t>/</a:t>
                      </a: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333333"/>
                          </a:solidFill>
                          <a:effectLst/>
                          <a:latin typeface="Times New Roman" pitchFamily="18" charset="0"/>
                          <a:ea typeface="標楷體" pitchFamily="65" charset="-120"/>
                        </a:rPr>
                        <a:t>{              </a:t>
                      </a:r>
                      <a:endParaRPr kumimoji="1" lang="en-US" altLang="zh-TW" sz="1800" b="0" i="0" u="none" strike="noStrike" cap="none" normalizeH="0" baseline="0" smtClean="0">
                        <a:ln>
                          <a:noFill/>
                        </a:ln>
                        <a:solidFill>
                          <a:srgbClr val="333333"/>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333333"/>
                          </a:solidFill>
                          <a:effectLst/>
                          <a:latin typeface="Times New Roman" pitchFamily="18" charset="0"/>
                          <a:ea typeface="標楷體" pitchFamily="65" charset="-120"/>
                        </a:rPr>
                        <a:t>     …….</a:t>
                      </a:r>
                      <a:endParaRPr kumimoji="1" lang="en-US" altLang="zh-TW" sz="1800" b="0" i="0" u="none" strike="noStrike" cap="none" normalizeH="0" baseline="0" smtClean="0">
                        <a:ln>
                          <a:noFill/>
                        </a:ln>
                        <a:solidFill>
                          <a:srgbClr val="333333"/>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333333"/>
                          </a:solidFill>
                          <a:effectLst/>
                          <a:latin typeface="Times New Roman" pitchFamily="18" charset="0"/>
                          <a:ea typeface="標楷體" pitchFamily="65" charset="-120"/>
                        </a:rPr>
                        <a:t>}</a:t>
                      </a:r>
                      <a:r>
                        <a:rPr kumimoji="1" lang="en-US" altLang="zh-TW" sz="1800" b="0" i="0" u="none" strike="noStrike" cap="none" normalizeH="0" baseline="0" smtClean="0">
                          <a:ln>
                            <a:noFill/>
                          </a:ln>
                          <a:solidFill>
                            <a:srgbClr val="333333"/>
                          </a:solidFill>
                          <a:effectLst/>
                          <a:latin typeface="Times New Roman" pitchFamily="18" charset="0"/>
                          <a:ea typeface="新細明體" pitchFamily="18" charset="-12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8BA64803-796F-48A0-9B72-7125D31CF01B}" type="slidenum">
              <a:rPr lang="en-US" altLang="zh-TW"/>
              <a:pPr/>
              <a:t>241</a:t>
            </a:fld>
            <a:endParaRPr lang="en-US" altLang="zh-TW"/>
          </a:p>
        </p:txBody>
      </p:sp>
      <p:sp>
        <p:nvSpPr>
          <p:cNvPr id="338946" name="Rectangle 2"/>
          <p:cNvSpPr>
            <a:spLocks noGrp="1" noChangeArrowheads="1"/>
          </p:cNvSpPr>
          <p:nvPr>
            <p:ph type="title"/>
          </p:nvPr>
        </p:nvSpPr>
        <p:spPr>
          <a:xfrm>
            <a:off x="838200" y="609600"/>
            <a:ext cx="7620000" cy="533400"/>
          </a:xfrm>
        </p:spPr>
        <p:txBody>
          <a:bodyPr/>
          <a:lstStyle/>
          <a:p>
            <a:r>
              <a:rPr lang="en-US" altLang="zh-TW" sz="3600"/>
              <a:t>Ch11_5</a:t>
            </a:r>
          </a:p>
        </p:txBody>
      </p:sp>
      <p:sp>
        <p:nvSpPr>
          <p:cNvPr id="338947" name="Rectangle 3"/>
          <p:cNvSpPr>
            <a:spLocks noGrp="1" noChangeArrowheads="1"/>
          </p:cNvSpPr>
          <p:nvPr>
            <p:ph type="body" idx="1"/>
          </p:nvPr>
        </p:nvSpPr>
        <p:spPr>
          <a:xfrm>
            <a:off x="762000" y="1143000"/>
            <a:ext cx="7620000" cy="5410200"/>
          </a:xfrm>
          <a:noFill/>
        </p:spPr>
        <p:txBody>
          <a:bodyPr/>
          <a:lstStyle/>
          <a:p>
            <a:pPr marL="609600" indent="-609600">
              <a:lnSpc>
                <a:spcPct val="90000"/>
              </a:lnSpc>
              <a:buFontTx/>
              <a:buNone/>
            </a:pPr>
            <a:r>
              <a:rPr lang="en-US" altLang="zh-TW" sz="2000" b="1">
                <a:latin typeface="Verdana" pitchFamily="34" charset="0"/>
              </a:rPr>
              <a:t>Ch11_5  </a:t>
            </a:r>
            <a:r>
              <a:rPr lang="zh-TW" altLang="en-US" sz="2000" b="1">
                <a:solidFill>
                  <a:srgbClr val="333333"/>
                </a:solidFill>
                <a:latin typeface="Verdana" pitchFamily="34" charset="0"/>
              </a:rPr>
              <a:t>結構與函數之</a:t>
            </a:r>
            <a:r>
              <a:rPr lang="zh-TW" altLang="en-US" sz="2000" b="1">
                <a:solidFill>
                  <a:srgbClr val="FF0000"/>
                </a:solidFill>
                <a:latin typeface="Verdana" pitchFamily="34" charset="0"/>
              </a:rPr>
              <a:t>傳值法</a:t>
            </a:r>
          </a:p>
          <a:p>
            <a:pPr marL="609600" indent="-609600">
              <a:lnSpc>
                <a:spcPct val="90000"/>
              </a:lnSpc>
              <a:buFontTx/>
              <a:buNone/>
            </a:pPr>
            <a:r>
              <a:rPr lang="en-US" altLang="zh-TW" sz="2000">
                <a:latin typeface="Verdana" pitchFamily="34" charset="0"/>
              </a:rPr>
              <a:t>1    </a:t>
            </a:r>
            <a:r>
              <a:rPr lang="en-US" altLang="zh-TW" sz="2000">
                <a:latin typeface="Verdana" pitchFamily="34" charset="0"/>
                <a:ea typeface="新細明體" pitchFamily="18" charset="-120"/>
              </a:rPr>
              <a:t>#include&lt;stdio.h&gt;</a:t>
            </a:r>
          </a:p>
          <a:p>
            <a:pPr marL="609600" indent="-609600">
              <a:lnSpc>
                <a:spcPct val="90000"/>
              </a:lnSpc>
              <a:buFontTx/>
              <a:buNone/>
            </a:pPr>
            <a:r>
              <a:rPr lang="en-US" altLang="zh-TW" sz="2000">
                <a:latin typeface="Verdana" pitchFamily="34" charset="0"/>
                <a:ea typeface="新細明體" pitchFamily="18" charset="-120"/>
              </a:rPr>
              <a:t>2    </a:t>
            </a:r>
            <a:r>
              <a:rPr lang="en-US" altLang="zh-TW" sz="2000">
                <a:solidFill>
                  <a:srgbClr val="FF0000"/>
                </a:solidFill>
                <a:latin typeface="Verdana" pitchFamily="34" charset="0"/>
                <a:ea typeface="新細明體" pitchFamily="18" charset="-120"/>
              </a:rPr>
              <a:t>struct</a:t>
            </a:r>
            <a:r>
              <a:rPr lang="en-US" altLang="zh-TW" sz="2000">
                <a:latin typeface="Verdana" pitchFamily="34" charset="0"/>
                <a:ea typeface="新細明體" pitchFamily="18" charset="-120"/>
              </a:rPr>
              <a:t> add {</a:t>
            </a:r>
          </a:p>
          <a:p>
            <a:pPr marL="609600" indent="-609600">
              <a:lnSpc>
                <a:spcPct val="90000"/>
              </a:lnSpc>
              <a:buFontTx/>
              <a:buNone/>
            </a:pPr>
            <a:r>
              <a:rPr lang="en-US" altLang="zh-TW" sz="2000">
                <a:latin typeface="Verdana" pitchFamily="34" charset="0"/>
                <a:ea typeface="新細明體" pitchFamily="18" charset="-120"/>
              </a:rPr>
              <a:t>3        int a, b;</a:t>
            </a:r>
          </a:p>
          <a:p>
            <a:pPr marL="609600" indent="-609600">
              <a:lnSpc>
                <a:spcPct val="90000"/>
              </a:lnSpc>
              <a:buFontTx/>
              <a:buNone/>
            </a:pPr>
            <a:r>
              <a:rPr lang="en-US" altLang="zh-TW" sz="2000">
                <a:latin typeface="Verdana" pitchFamily="34" charset="0"/>
                <a:ea typeface="新細明體" pitchFamily="18" charset="-120"/>
              </a:rPr>
              <a:t>4    }number;</a:t>
            </a:r>
          </a:p>
          <a:p>
            <a:pPr marL="609600" indent="-609600">
              <a:lnSpc>
                <a:spcPct val="90000"/>
              </a:lnSpc>
              <a:buFontTx/>
              <a:buNone/>
            </a:pPr>
            <a:r>
              <a:rPr lang="en-US" altLang="zh-TW" sz="2000">
                <a:latin typeface="Verdana" pitchFamily="34" charset="0"/>
                <a:ea typeface="新細明體" pitchFamily="18" charset="-120"/>
              </a:rPr>
              <a:t>5</a:t>
            </a:r>
          </a:p>
          <a:p>
            <a:pPr marL="609600" indent="-609600">
              <a:lnSpc>
                <a:spcPct val="90000"/>
              </a:lnSpc>
              <a:buFontTx/>
              <a:buNone/>
            </a:pPr>
            <a:r>
              <a:rPr lang="en-US" altLang="zh-TW" sz="2000">
                <a:latin typeface="Verdana" pitchFamily="34" charset="0"/>
                <a:ea typeface="新細明體" pitchFamily="18" charset="-120"/>
              </a:rPr>
              <a:t>6    main() {</a:t>
            </a:r>
          </a:p>
          <a:p>
            <a:pPr marL="609600" indent="-609600">
              <a:lnSpc>
                <a:spcPct val="90000"/>
              </a:lnSpc>
              <a:buFontTx/>
              <a:buNone/>
            </a:pPr>
            <a:r>
              <a:rPr lang="en-US" altLang="zh-TW" sz="2000">
                <a:latin typeface="Verdana" pitchFamily="34" charset="0"/>
                <a:ea typeface="新細明體" pitchFamily="18" charset="-120"/>
              </a:rPr>
              <a:t>7        int total;</a:t>
            </a:r>
          </a:p>
          <a:p>
            <a:pPr marL="609600" indent="-609600">
              <a:lnSpc>
                <a:spcPct val="90000"/>
              </a:lnSpc>
              <a:buFontTx/>
              <a:buNone/>
            </a:pPr>
            <a:r>
              <a:rPr lang="en-US" altLang="zh-TW" sz="2000">
                <a:latin typeface="Verdana" pitchFamily="34" charset="0"/>
                <a:ea typeface="新細明體" pitchFamily="18" charset="-120"/>
              </a:rPr>
              <a:t>8        static </a:t>
            </a:r>
            <a:r>
              <a:rPr lang="en-US" altLang="zh-TW" sz="2000">
                <a:solidFill>
                  <a:srgbClr val="FF0000"/>
                </a:solidFill>
                <a:latin typeface="Verdana" pitchFamily="34" charset="0"/>
                <a:ea typeface="新細明體" pitchFamily="18" charset="-120"/>
              </a:rPr>
              <a:t>struct</a:t>
            </a:r>
            <a:r>
              <a:rPr lang="en-US" altLang="zh-TW" sz="2000">
                <a:latin typeface="Verdana" pitchFamily="34" charset="0"/>
                <a:ea typeface="新細明體" pitchFamily="18" charset="-120"/>
              </a:rPr>
              <a:t> add number = {50, 70};</a:t>
            </a:r>
          </a:p>
          <a:p>
            <a:pPr marL="609600" indent="-609600">
              <a:lnSpc>
                <a:spcPct val="90000"/>
              </a:lnSpc>
              <a:buFontTx/>
              <a:buNone/>
            </a:pPr>
            <a:r>
              <a:rPr lang="en-US" altLang="zh-TW" sz="2000">
                <a:latin typeface="Verdana" pitchFamily="34" charset="0"/>
                <a:ea typeface="新細明體" pitchFamily="18" charset="-120"/>
              </a:rPr>
              <a:t>9        total = sum(number.a, number.b);</a:t>
            </a:r>
          </a:p>
          <a:p>
            <a:pPr marL="609600" indent="-609600">
              <a:lnSpc>
                <a:spcPct val="90000"/>
              </a:lnSpc>
              <a:buFontTx/>
              <a:buNone/>
            </a:pPr>
            <a:r>
              <a:rPr lang="en-US" altLang="zh-TW" sz="2000">
                <a:latin typeface="Verdana" pitchFamily="34" charset="0"/>
                <a:ea typeface="新細明體" pitchFamily="18" charset="-120"/>
              </a:rPr>
              <a:t>10      printf("The result : a + b = %i\n", total);</a:t>
            </a:r>
          </a:p>
          <a:p>
            <a:pPr marL="609600" indent="-609600">
              <a:lnSpc>
                <a:spcPct val="90000"/>
              </a:lnSpc>
              <a:buFontTx/>
              <a:buNone/>
            </a:pPr>
            <a:r>
              <a:rPr lang="en-US" altLang="zh-TW" sz="2000">
                <a:latin typeface="Verdana" pitchFamily="34" charset="0"/>
                <a:ea typeface="新細明體" pitchFamily="18" charset="-120"/>
              </a:rPr>
              <a:t>11  }</a:t>
            </a:r>
          </a:p>
          <a:p>
            <a:pPr marL="609600" indent="-609600">
              <a:lnSpc>
                <a:spcPct val="90000"/>
              </a:lnSpc>
              <a:buFontTx/>
              <a:buNone/>
            </a:pPr>
            <a:endParaRPr lang="en-US" altLang="zh-TW" sz="2000">
              <a:latin typeface="Verdana" pitchFamily="34" charset="0"/>
              <a:ea typeface="新細明體" pitchFamily="18" charset="-120"/>
            </a:endParaRPr>
          </a:p>
          <a:p>
            <a:pPr marL="609600" indent="-609600">
              <a:lnSpc>
                <a:spcPct val="90000"/>
              </a:lnSpc>
              <a:buFontTx/>
              <a:buNone/>
            </a:pPr>
            <a:r>
              <a:rPr lang="en-US" altLang="zh-TW" sz="2000">
                <a:latin typeface="Verdana" pitchFamily="34" charset="0"/>
                <a:ea typeface="新細明體" pitchFamily="18" charset="-120"/>
              </a:rPr>
              <a:t>12  </a:t>
            </a:r>
            <a:r>
              <a:rPr lang="en-US" altLang="zh-TW" sz="2000">
                <a:solidFill>
                  <a:srgbClr val="FF0000"/>
                </a:solidFill>
                <a:latin typeface="Verdana" pitchFamily="34" charset="0"/>
                <a:ea typeface="新細明體" pitchFamily="18" charset="-120"/>
              </a:rPr>
              <a:t>sum</a:t>
            </a:r>
            <a:r>
              <a:rPr lang="en-US" altLang="zh-TW" sz="2000">
                <a:latin typeface="Verdana" pitchFamily="34" charset="0"/>
                <a:ea typeface="新細明體" pitchFamily="18" charset="-120"/>
              </a:rPr>
              <a:t> (int m, int n) {</a:t>
            </a:r>
          </a:p>
          <a:p>
            <a:pPr marL="609600" indent="-609600">
              <a:lnSpc>
                <a:spcPct val="90000"/>
              </a:lnSpc>
              <a:buFontTx/>
              <a:buNone/>
            </a:pPr>
            <a:r>
              <a:rPr lang="en-US" altLang="zh-TW" sz="2000">
                <a:latin typeface="Verdana" pitchFamily="34" charset="0"/>
                <a:ea typeface="新細明體" pitchFamily="18" charset="-120"/>
              </a:rPr>
              <a:t>14      return(m+n);</a:t>
            </a:r>
          </a:p>
          <a:p>
            <a:pPr marL="609600" indent="-609600">
              <a:lnSpc>
                <a:spcPct val="90000"/>
              </a:lnSpc>
              <a:buFontTx/>
              <a:buNone/>
            </a:pPr>
            <a:r>
              <a:rPr lang="en-US" altLang="zh-TW" sz="2000">
                <a:latin typeface="Verdana" pitchFamily="34" charset="0"/>
                <a:ea typeface="新細明體" pitchFamily="18" charset="-120"/>
              </a:rPr>
              <a:t>15  }</a:t>
            </a:r>
          </a:p>
        </p:txBody>
      </p:sp>
      <p:sp>
        <p:nvSpPr>
          <p:cNvPr id="338949" name="Rectangle 5"/>
          <p:cNvSpPr>
            <a:spLocks noChangeArrowheads="1"/>
          </p:cNvSpPr>
          <p:nvPr/>
        </p:nvSpPr>
        <p:spPr bwMode="auto">
          <a:xfrm>
            <a:off x="4427538" y="1905000"/>
            <a:ext cx="4176712" cy="9144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en-US" altLang="zh-TW" sz="2400">
                <a:latin typeface="Verdana" pitchFamily="34" charset="0"/>
              </a:rPr>
              <a:t>The result : a + b = 120</a:t>
            </a:r>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8AA863A9-677D-4701-B059-64F48B4A355D}" type="slidenum">
              <a:rPr lang="en-US" altLang="zh-TW"/>
              <a:pPr/>
              <a:t>242</a:t>
            </a:fld>
            <a:endParaRPr lang="en-US" altLang="zh-TW"/>
          </a:p>
        </p:txBody>
      </p:sp>
      <p:sp>
        <p:nvSpPr>
          <p:cNvPr id="340994" name="Rectangle 2"/>
          <p:cNvSpPr>
            <a:spLocks noGrp="1" noChangeArrowheads="1"/>
          </p:cNvSpPr>
          <p:nvPr>
            <p:ph type="title"/>
          </p:nvPr>
        </p:nvSpPr>
        <p:spPr>
          <a:xfrm>
            <a:off x="838200" y="609600"/>
            <a:ext cx="7620000" cy="685800"/>
          </a:xfrm>
        </p:spPr>
        <p:txBody>
          <a:bodyPr/>
          <a:lstStyle/>
          <a:p>
            <a:r>
              <a:rPr lang="en-US" altLang="zh-TW" sz="3600"/>
              <a:t>Ch11_6</a:t>
            </a:r>
          </a:p>
        </p:txBody>
      </p:sp>
      <p:sp>
        <p:nvSpPr>
          <p:cNvPr id="340995" name="Rectangle 3"/>
          <p:cNvSpPr>
            <a:spLocks noGrp="1" noChangeArrowheads="1"/>
          </p:cNvSpPr>
          <p:nvPr>
            <p:ph type="body" idx="1"/>
          </p:nvPr>
        </p:nvSpPr>
        <p:spPr>
          <a:xfrm>
            <a:off x="762000" y="1219200"/>
            <a:ext cx="7620000" cy="5233988"/>
          </a:xfrm>
          <a:noFill/>
        </p:spPr>
        <p:txBody>
          <a:bodyPr/>
          <a:lstStyle/>
          <a:p>
            <a:pPr marL="609600" indent="-609600">
              <a:lnSpc>
                <a:spcPct val="90000"/>
              </a:lnSpc>
              <a:buFontTx/>
              <a:buNone/>
            </a:pPr>
            <a:r>
              <a:rPr lang="en-US" altLang="zh-TW" sz="2000" b="1">
                <a:latin typeface="Verdana" pitchFamily="34" charset="0"/>
              </a:rPr>
              <a:t>Ch11_6  </a:t>
            </a:r>
            <a:r>
              <a:rPr lang="zh-TW" altLang="en-US" sz="2000" b="1">
                <a:solidFill>
                  <a:srgbClr val="333333"/>
                </a:solidFill>
                <a:latin typeface="Verdana" pitchFamily="34" charset="0"/>
              </a:rPr>
              <a:t>結構與函數之</a:t>
            </a:r>
            <a:r>
              <a:rPr lang="zh-TW" altLang="en-US" sz="2000" b="1">
                <a:solidFill>
                  <a:srgbClr val="FF0000"/>
                </a:solidFill>
                <a:latin typeface="Verdana" pitchFamily="34" charset="0"/>
              </a:rPr>
              <a:t>傳址法</a:t>
            </a:r>
            <a:r>
              <a:rPr lang="zh-TW" altLang="en-US" sz="2000" b="1">
                <a:solidFill>
                  <a:srgbClr val="333333"/>
                </a:solidFill>
                <a:latin typeface="Verdana" pitchFamily="34" charset="0"/>
              </a:rPr>
              <a:t> </a:t>
            </a:r>
            <a:endParaRPr lang="zh-TW" altLang="en-US" sz="2000" b="1">
              <a:latin typeface="Verdana" pitchFamily="34" charset="0"/>
              <a:ea typeface="新細明體" pitchFamily="18" charset="-120"/>
            </a:endParaRPr>
          </a:p>
          <a:p>
            <a:pPr marL="609600" indent="-609600" algn="just">
              <a:lnSpc>
                <a:spcPct val="90000"/>
              </a:lnSpc>
              <a:buFontTx/>
              <a:buNone/>
            </a:pPr>
            <a:r>
              <a:rPr lang="en-US" altLang="zh-TW" sz="1800">
                <a:latin typeface="Verdana" pitchFamily="34" charset="0"/>
              </a:rPr>
              <a:t>1   </a:t>
            </a:r>
            <a:r>
              <a:rPr lang="en-US" altLang="zh-TW" sz="1800">
                <a:latin typeface="Verdana" pitchFamily="34" charset="0"/>
                <a:ea typeface="新細明體" pitchFamily="18" charset="-120"/>
              </a:rPr>
              <a:t>#include&lt;stdio.h&gt;</a:t>
            </a:r>
          </a:p>
          <a:p>
            <a:pPr marL="609600" indent="-609600" algn="just">
              <a:lnSpc>
                <a:spcPct val="90000"/>
              </a:lnSpc>
              <a:buFontTx/>
              <a:buNone/>
            </a:pPr>
            <a:r>
              <a:rPr lang="en-US" altLang="zh-TW" sz="1800">
                <a:latin typeface="Verdana" pitchFamily="34" charset="0"/>
                <a:ea typeface="新細明體" pitchFamily="18" charset="-120"/>
              </a:rPr>
              <a:t>2   struct add {</a:t>
            </a:r>
          </a:p>
          <a:p>
            <a:pPr marL="609600" indent="-609600" algn="just">
              <a:lnSpc>
                <a:spcPct val="90000"/>
              </a:lnSpc>
              <a:buFontTx/>
              <a:buNone/>
            </a:pPr>
            <a:r>
              <a:rPr lang="en-US" altLang="zh-TW" sz="1800">
                <a:latin typeface="Verdana" pitchFamily="34" charset="0"/>
                <a:ea typeface="新細明體" pitchFamily="18" charset="-120"/>
              </a:rPr>
              <a:t>3        int a, b;</a:t>
            </a:r>
          </a:p>
          <a:p>
            <a:pPr marL="609600" indent="-609600" algn="just">
              <a:lnSpc>
                <a:spcPct val="90000"/>
              </a:lnSpc>
              <a:buFontTx/>
              <a:buNone/>
            </a:pPr>
            <a:r>
              <a:rPr lang="en-US" altLang="zh-TW" sz="1800">
                <a:latin typeface="Verdana" pitchFamily="34" charset="0"/>
                <a:ea typeface="新細明體" pitchFamily="18" charset="-120"/>
              </a:rPr>
              <a:t>4    }number;</a:t>
            </a:r>
          </a:p>
          <a:p>
            <a:pPr marL="609600" indent="-609600" algn="just">
              <a:lnSpc>
                <a:spcPct val="90000"/>
              </a:lnSpc>
              <a:buFontTx/>
              <a:buNone/>
            </a:pPr>
            <a:r>
              <a:rPr lang="en-US" altLang="zh-TW" sz="1800">
                <a:latin typeface="Verdana" pitchFamily="34" charset="0"/>
                <a:ea typeface="新細明體" pitchFamily="18" charset="-120"/>
              </a:rPr>
              <a:t>5</a:t>
            </a:r>
          </a:p>
          <a:p>
            <a:pPr marL="609600" indent="-609600" algn="just">
              <a:lnSpc>
                <a:spcPct val="90000"/>
              </a:lnSpc>
              <a:buFontTx/>
              <a:buNone/>
            </a:pPr>
            <a:r>
              <a:rPr lang="en-US" altLang="zh-TW" sz="1800">
                <a:latin typeface="Verdana" pitchFamily="34" charset="0"/>
                <a:ea typeface="新細明體" pitchFamily="18" charset="-120"/>
              </a:rPr>
              <a:t>6   main() {</a:t>
            </a:r>
          </a:p>
          <a:p>
            <a:pPr marL="609600" indent="-609600" algn="just">
              <a:lnSpc>
                <a:spcPct val="90000"/>
              </a:lnSpc>
              <a:buFontTx/>
              <a:buNone/>
            </a:pPr>
            <a:r>
              <a:rPr lang="en-US" altLang="zh-TW" sz="1800">
                <a:latin typeface="Verdana" pitchFamily="34" charset="0"/>
                <a:ea typeface="新細明體" pitchFamily="18" charset="-120"/>
              </a:rPr>
              <a:t>7        int total;</a:t>
            </a:r>
          </a:p>
          <a:p>
            <a:pPr marL="609600" indent="-609600" algn="just">
              <a:lnSpc>
                <a:spcPct val="90000"/>
              </a:lnSpc>
              <a:buFontTx/>
              <a:buNone/>
            </a:pPr>
            <a:r>
              <a:rPr lang="en-US" altLang="zh-TW" sz="1800">
                <a:latin typeface="Verdana" pitchFamily="34" charset="0"/>
                <a:ea typeface="新細明體" pitchFamily="18" charset="-120"/>
              </a:rPr>
              <a:t>8        static struct add number = {50, 70};</a:t>
            </a:r>
          </a:p>
          <a:p>
            <a:pPr marL="609600" indent="-609600" algn="just">
              <a:lnSpc>
                <a:spcPct val="90000"/>
              </a:lnSpc>
              <a:buFontTx/>
              <a:buNone/>
            </a:pPr>
            <a:r>
              <a:rPr lang="en-US" altLang="zh-TW" sz="1800">
                <a:latin typeface="Verdana" pitchFamily="34" charset="0"/>
                <a:ea typeface="新細明體" pitchFamily="18" charset="-120"/>
              </a:rPr>
              <a:t>9        total = sum(&amp;number);</a:t>
            </a:r>
          </a:p>
          <a:p>
            <a:pPr marL="609600" indent="-609600" algn="just">
              <a:lnSpc>
                <a:spcPct val="90000"/>
              </a:lnSpc>
              <a:buFontTx/>
              <a:buNone/>
            </a:pPr>
            <a:r>
              <a:rPr lang="en-US" altLang="zh-TW" sz="1800">
                <a:latin typeface="Verdana" pitchFamily="34" charset="0"/>
                <a:ea typeface="新細明體" pitchFamily="18" charset="-120"/>
              </a:rPr>
              <a:t>10      printf("The result : a + b = %i\n", total);</a:t>
            </a:r>
          </a:p>
          <a:p>
            <a:pPr marL="609600" indent="-609600" algn="just">
              <a:lnSpc>
                <a:spcPct val="90000"/>
              </a:lnSpc>
              <a:buFontTx/>
              <a:buNone/>
            </a:pPr>
            <a:r>
              <a:rPr lang="en-US" altLang="zh-TW" sz="1800">
                <a:latin typeface="Verdana" pitchFamily="34" charset="0"/>
                <a:ea typeface="新細明體" pitchFamily="18" charset="-120"/>
              </a:rPr>
              <a:t>11  }</a:t>
            </a:r>
          </a:p>
          <a:p>
            <a:pPr marL="609600" indent="-609600" algn="just">
              <a:lnSpc>
                <a:spcPct val="90000"/>
              </a:lnSpc>
              <a:buFontTx/>
              <a:buNone/>
            </a:pPr>
            <a:r>
              <a:rPr lang="en-US" altLang="zh-TW" sz="1800">
                <a:latin typeface="Verdana" pitchFamily="34" charset="0"/>
                <a:ea typeface="新細明體" pitchFamily="18" charset="-120"/>
              </a:rPr>
              <a:t>12   sum(ab)</a:t>
            </a:r>
          </a:p>
          <a:p>
            <a:pPr marL="609600" indent="-609600" algn="just">
              <a:lnSpc>
                <a:spcPct val="90000"/>
              </a:lnSpc>
              <a:buFontTx/>
              <a:buNone/>
            </a:pPr>
            <a:r>
              <a:rPr lang="en-US" altLang="zh-TW" sz="1800">
                <a:latin typeface="Verdana" pitchFamily="34" charset="0"/>
                <a:ea typeface="新細明體" pitchFamily="18" charset="-120"/>
              </a:rPr>
              <a:t>13   struct add *ab;</a:t>
            </a:r>
          </a:p>
          <a:p>
            <a:pPr marL="609600" indent="-609600" algn="just">
              <a:lnSpc>
                <a:spcPct val="90000"/>
              </a:lnSpc>
              <a:buFontTx/>
              <a:buNone/>
            </a:pPr>
            <a:r>
              <a:rPr lang="en-US" altLang="zh-TW" sz="1800">
                <a:latin typeface="Verdana" pitchFamily="34" charset="0"/>
                <a:ea typeface="新細明體" pitchFamily="18" charset="-120"/>
              </a:rPr>
              <a:t>14  {</a:t>
            </a:r>
          </a:p>
          <a:p>
            <a:pPr marL="609600" indent="-609600" algn="just">
              <a:lnSpc>
                <a:spcPct val="90000"/>
              </a:lnSpc>
              <a:buFontTx/>
              <a:buNone/>
            </a:pPr>
            <a:r>
              <a:rPr lang="en-US" altLang="zh-TW" sz="1800">
                <a:latin typeface="Verdana" pitchFamily="34" charset="0"/>
                <a:ea typeface="新細明體" pitchFamily="18" charset="-120"/>
              </a:rPr>
              <a:t>15      return(ab -&gt; a + ab -&gt; b);</a:t>
            </a:r>
          </a:p>
          <a:p>
            <a:pPr marL="609600" indent="-609600" algn="just">
              <a:lnSpc>
                <a:spcPct val="90000"/>
              </a:lnSpc>
              <a:buFontTx/>
              <a:buNone/>
            </a:pPr>
            <a:r>
              <a:rPr lang="en-US" altLang="zh-TW" sz="1800">
                <a:latin typeface="Verdana" pitchFamily="34" charset="0"/>
                <a:ea typeface="新細明體" pitchFamily="18" charset="-120"/>
              </a:rPr>
              <a:t>16   }</a:t>
            </a:r>
          </a:p>
        </p:txBody>
      </p:sp>
      <p:sp>
        <p:nvSpPr>
          <p:cNvPr id="340997" name="Rectangle 5"/>
          <p:cNvSpPr>
            <a:spLocks noChangeArrowheads="1"/>
          </p:cNvSpPr>
          <p:nvPr/>
        </p:nvSpPr>
        <p:spPr bwMode="auto">
          <a:xfrm>
            <a:off x="4572000" y="1905000"/>
            <a:ext cx="3810000" cy="9144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400"/>
              <a:t>The result : a + b = 120</a:t>
            </a:r>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投影片編號版面配置區 5"/>
          <p:cNvSpPr>
            <a:spLocks noGrp="1"/>
          </p:cNvSpPr>
          <p:nvPr>
            <p:ph type="sldNum" sz="quarter" idx="12"/>
          </p:nvPr>
        </p:nvSpPr>
        <p:spPr/>
        <p:txBody>
          <a:bodyPr/>
          <a:lstStyle/>
          <a:p>
            <a:fld id="{5BE7B529-046A-4A7C-B42A-860826747BF2}" type="slidenum">
              <a:rPr lang="en-US" altLang="zh-TW"/>
              <a:pPr/>
              <a:t>243</a:t>
            </a:fld>
            <a:endParaRPr lang="en-US" altLang="zh-TW"/>
          </a:p>
        </p:txBody>
      </p:sp>
      <p:sp>
        <p:nvSpPr>
          <p:cNvPr id="343042" name="Rectangle 2"/>
          <p:cNvSpPr>
            <a:spLocks noGrp="1" noChangeArrowheads="1"/>
          </p:cNvSpPr>
          <p:nvPr>
            <p:ph type="title"/>
          </p:nvPr>
        </p:nvSpPr>
        <p:spPr>
          <a:xfrm>
            <a:off x="838200" y="609600"/>
            <a:ext cx="7620000" cy="914400"/>
          </a:xfrm>
        </p:spPr>
        <p:txBody>
          <a:bodyPr/>
          <a:lstStyle/>
          <a:p>
            <a:r>
              <a:rPr lang="en-US" altLang="zh-TW" sz="3600"/>
              <a:t>11-6 </a:t>
            </a:r>
            <a:r>
              <a:rPr lang="zh-TW" altLang="en-US" sz="3600"/>
              <a:t>結構與指標</a:t>
            </a:r>
            <a:r>
              <a:rPr lang="zh-TW" altLang="en-US" sz="3600" b="1"/>
              <a:t>  </a:t>
            </a:r>
          </a:p>
        </p:txBody>
      </p:sp>
      <p:sp>
        <p:nvSpPr>
          <p:cNvPr id="343043" name="Rectangle 3"/>
          <p:cNvSpPr>
            <a:spLocks noGrp="1" noChangeArrowheads="1"/>
          </p:cNvSpPr>
          <p:nvPr>
            <p:ph type="body" idx="1"/>
          </p:nvPr>
        </p:nvSpPr>
        <p:spPr>
          <a:xfrm>
            <a:off x="685800" y="1447800"/>
            <a:ext cx="7772400" cy="5029200"/>
          </a:xfrm>
          <a:noFill/>
          <a:ln/>
        </p:spPr>
        <p:txBody>
          <a:bodyPr/>
          <a:lstStyle/>
          <a:p>
            <a:pPr>
              <a:lnSpc>
                <a:spcPct val="90000"/>
              </a:lnSpc>
            </a:pPr>
            <a:r>
              <a:rPr lang="zh-TW" altLang="en-US" sz="2400" b="1">
                <a:solidFill>
                  <a:srgbClr val="333333"/>
                </a:solidFill>
              </a:rPr>
              <a:t>結構可以用指標來存取其中的成員，步驟如下：</a:t>
            </a:r>
            <a:endParaRPr lang="zh-TW" altLang="en-US" sz="2400"/>
          </a:p>
          <a:p>
            <a:pPr lvl="1">
              <a:lnSpc>
                <a:spcPct val="90000"/>
              </a:lnSpc>
            </a:pPr>
            <a:r>
              <a:rPr lang="zh-TW" altLang="en-US" sz="2000">
                <a:solidFill>
                  <a:srgbClr val="333333"/>
                </a:solidFill>
              </a:rPr>
              <a:t>先宣告結構型態與結構變數</a:t>
            </a:r>
            <a:r>
              <a:rPr lang="zh-TW" altLang="en-US" sz="2000"/>
              <a:t>。</a:t>
            </a:r>
          </a:p>
          <a:p>
            <a:pPr lvl="1">
              <a:lnSpc>
                <a:spcPct val="90000"/>
              </a:lnSpc>
            </a:pPr>
            <a:r>
              <a:rPr lang="zh-TW" altLang="en-US" sz="2000">
                <a:solidFill>
                  <a:srgbClr val="333333"/>
                </a:solidFill>
              </a:rPr>
              <a:t>再宣告一個指向結構的指標變數，並設定指標的初值 </a:t>
            </a:r>
            <a:r>
              <a:rPr lang="zh-TW" altLang="en-US" sz="2000"/>
              <a:t>。</a:t>
            </a:r>
          </a:p>
          <a:p>
            <a:pPr lvl="1">
              <a:lnSpc>
                <a:spcPct val="90000"/>
              </a:lnSpc>
            </a:pPr>
            <a:r>
              <a:rPr lang="zh-TW" altLang="en-US" sz="2000">
                <a:solidFill>
                  <a:srgbClr val="333333"/>
                </a:solidFill>
              </a:rPr>
              <a:t>步驟完成後，就可以利用箭號</a:t>
            </a:r>
            <a:r>
              <a:rPr lang="en-US" altLang="zh-TW" sz="2000">
                <a:solidFill>
                  <a:srgbClr val="333333"/>
                </a:solidFill>
              </a:rPr>
              <a:t>(-&gt;)</a:t>
            </a:r>
            <a:r>
              <a:rPr lang="zh-TW" altLang="en-US" sz="2000">
                <a:solidFill>
                  <a:srgbClr val="333333"/>
                </a:solidFill>
              </a:rPr>
              <a:t>運算子來存取結構成員。</a:t>
            </a:r>
          </a:p>
          <a:p>
            <a:pPr lvl="1">
              <a:lnSpc>
                <a:spcPct val="90000"/>
              </a:lnSpc>
            </a:pPr>
            <a:endParaRPr lang="zh-TW" altLang="en-US" sz="2000">
              <a:solidFill>
                <a:srgbClr val="333333"/>
              </a:solidFill>
            </a:endParaRPr>
          </a:p>
          <a:p>
            <a:pPr lvl="1">
              <a:lnSpc>
                <a:spcPct val="90000"/>
              </a:lnSpc>
            </a:pPr>
            <a:endParaRPr lang="zh-TW" altLang="en-US" sz="2000">
              <a:solidFill>
                <a:srgbClr val="333333"/>
              </a:solidFill>
            </a:endParaRPr>
          </a:p>
          <a:p>
            <a:pPr lvl="1">
              <a:lnSpc>
                <a:spcPct val="90000"/>
              </a:lnSpc>
            </a:pPr>
            <a:endParaRPr lang="zh-TW" altLang="en-US" sz="2000">
              <a:solidFill>
                <a:srgbClr val="333333"/>
              </a:solidFill>
            </a:endParaRPr>
          </a:p>
          <a:p>
            <a:pPr lvl="1">
              <a:lnSpc>
                <a:spcPct val="90000"/>
              </a:lnSpc>
            </a:pPr>
            <a:endParaRPr lang="zh-TW" altLang="en-US" sz="2000">
              <a:solidFill>
                <a:srgbClr val="333333"/>
              </a:solidFill>
            </a:endParaRPr>
          </a:p>
          <a:p>
            <a:pPr lvl="1">
              <a:lnSpc>
                <a:spcPct val="90000"/>
              </a:lnSpc>
            </a:pPr>
            <a:endParaRPr lang="zh-TW" altLang="en-US" sz="2000">
              <a:solidFill>
                <a:srgbClr val="333333"/>
              </a:solidFill>
            </a:endParaRPr>
          </a:p>
          <a:p>
            <a:pPr lvl="1">
              <a:lnSpc>
                <a:spcPct val="90000"/>
              </a:lnSpc>
            </a:pPr>
            <a:endParaRPr lang="zh-TW" altLang="en-US" sz="2000">
              <a:solidFill>
                <a:srgbClr val="333333"/>
              </a:solidFill>
            </a:endParaRPr>
          </a:p>
          <a:p>
            <a:pPr lvl="1">
              <a:lnSpc>
                <a:spcPct val="90000"/>
              </a:lnSpc>
            </a:pPr>
            <a:endParaRPr lang="zh-TW" altLang="en-US" sz="2000">
              <a:solidFill>
                <a:srgbClr val="333333"/>
              </a:solidFill>
            </a:endParaRPr>
          </a:p>
          <a:p>
            <a:pPr lvl="1">
              <a:lnSpc>
                <a:spcPct val="90000"/>
              </a:lnSpc>
              <a:buFontTx/>
              <a:buNone/>
            </a:pPr>
            <a:endParaRPr lang="zh-TW" altLang="en-US" sz="2000"/>
          </a:p>
          <a:p>
            <a:pPr lvl="1">
              <a:lnSpc>
                <a:spcPct val="90000"/>
              </a:lnSpc>
            </a:pPr>
            <a:r>
              <a:rPr lang="zh-TW" altLang="en-US" sz="2000"/>
              <a:t>存取結構指標變數的成員，必須使用下列方法：</a:t>
            </a:r>
            <a:endParaRPr lang="zh-TW" altLang="en-US" sz="2000">
              <a:ea typeface="新細明體" pitchFamily="18" charset="-120"/>
            </a:endParaRPr>
          </a:p>
          <a:p>
            <a:pPr lvl="1">
              <a:lnSpc>
                <a:spcPct val="90000"/>
              </a:lnSpc>
              <a:buFontTx/>
              <a:buNone/>
            </a:pPr>
            <a:r>
              <a:rPr lang="zh-TW" altLang="en-US" sz="2000"/>
              <a:t>  </a:t>
            </a:r>
            <a:r>
              <a:rPr lang="en-US" altLang="zh-TW" sz="2000" b="1">
                <a:solidFill>
                  <a:srgbClr val="FF0000"/>
                </a:solidFill>
              </a:rPr>
              <a:t>family -&gt;name</a:t>
            </a:r>
            <a:r>
              <a:rPr lang="en-US" altLang="zh-TW" sz="2000"/>
              <a:t>    </a:t>
            </a:r>
            <a:r>
              <a:rPr lang="zh-TW" altLang="en-US" sz="2000"/>
              <a:t>或</a:t>
            </a:r>
            <a:r>
              <a:rPr lang="zh-TW" altLang="en-US" sz="2000">
                <a:solidFill>
                  <a:srgbClr val="FF0000"/>
                </a:solidFill>
              </a:rPr>
              <a:t>    </a:t>
            </a:r>
            <a:r>
              <a:rPr lang="en-US" altLang="zh-TW" sz="2000" b="1">
                <a:solidFill>
                  <a:srgbClr val="FF0000"/>
                </a:solidFill>
              </a:rPr>
              <a:t>(*family).name</a:t>
            </a:r>
            <a:r>
              <a:rPr lang="en-US" altLang="zh-TW" sz="2400">
                <a:solidFill>
                  <a:srgbClr val="333333"/>
                </a:solidFill>
              </a:rPr>
              <a:t> </a:t>
            </a:r>
            <a:endParaRPr lang="en-US" altLang="zh-TW" sz="2400"/>
          </a:p>
          <a:p>
            <a:pPr lvl="2">
              <a:lnSpc>
                <a:spcPct val="90000"/>
              </a:lnSpc>
              <a:buFontTx/>
              <a:buNone/>
            </a:pPr>
            <a:endParaRPr lang="en-US" altLang="zh-TW" sz="2000"/>
          </a:p>
        </p:txBody>
      </p:sp>
      <p:graphicFrame>
        <p:nvGraphicFramePr>
          <p:cNvPr id="343044" name="Group 4"/>
          <p:cNvGraphicFramePr>
            <a:graphicFrameLocks noGrp="1"/>
          </p:cNvGraphicFramePr>
          <p:nvPr/>
        </p:nvGraphicFramePr>
        <p:xfrm>
          <a:off x="1295400" y="2895600"/>
          <a:ext cx="2971800" cy="2438401"/>
        </p:xfrm>
        <a:graphic>
          <a:graphicData uri="http://schemas.openxmlformats.org/drawingml/2006/table">
            <a:tbl>
              <a:tblPr/>
              <a:tblGrid>
                <a:gridCol w="2971800"/>
              </a:tblGrid>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rgbClr val="333333"/>
                          </a:solidFill>
                          <a:effectLst/>
                          <a:latin typeface="Times New Roman" pitchFamily="18" charset="0"/>
                          <a:ea typeface="標楷體" pitchFamily="65" charset="-120"/>
                        </a:rPr>
                        <a:t>指標結構定義方式如下</a:t>
                      </a:r>
                      <a:endParaRPr kumimoji="1" lang="zh-TW" alt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1989138">
                <a:tc>
                  <a:txBody>
                    <a:bodyPr/>
                    <a:lstStyle/>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struct</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char name[10];</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int age;</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a:t>
                      </a: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*family</a:t>
                      </a: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343052" name="Group 12"/>
          <p:cNvGraphicFramePr>
            <a:graphicFrameLocks noGrp="1"/>
          </p:cNvGraphicFramePr>
          <p:nvPr/>
        </p:nvGraphicFramePr>
        <p:xfrm>
          <a:off x="4953000" y="2895600"/>
          <a:ext cx="2971800" cy="2438401"/>
        </p:xfrm>
        <a:graphic>
          <a:graphicData uri="http://schemas.openxmlformats.org/drawingml/2006/table">
            <a:tbl>
              <a:tblPr/>
              <a:tblGrid>
                <a:gridCol w="2971800"/>
              </a:tblGrid>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rgbClr val="333333"/>
                          </a:solidFill>
                          <a:effectLst/>
                          <a:latin typeface="Times New Roman" pitchFamily="18" charset="0"/>
                          <a:ea typeface="標楷體" pitchFamily="65" charset="-120"/>
                        </a:rPr>
                        <a:t>指標結構定義方式如下</a:t>
                      </a:r>
                      <a:endParaRPr kumimoji="1" lang="zh-TW" alt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1989138">
                <a:tc>
                  <a:txBody>
                    <a:bodyPr/>
                    <a:lstStyle/>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struct</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char name[10];</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  int age;</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標楷體" pitchFamily="65" charset="-120"/>
                        </a:rPr>
                        <a:t>};</a:t>
                      </a:r>
                      <a:endPar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90000"/>
                        </a:lnSpc>
                        <a:spcBef>
                          <a:spcPct val="20000"/>
                        </a:spcBef>
                        <a:spcAft>
                          <a:spcPct val="0"/>
                        </a:spcAft>
                        <a:buClrTx/>
                        <a:buSzTx/>
                        <a:buFontTx/>
                        <a:buNone/>
                        <a:tabLst/>
                      </a:pPr>
                      <a:r>
                        <a:rPr kumimoji="1" lang="en-US" altLang="zh-TW" sz="1800" b="0" i="0" u="none" strike="noStrike" cap="none" normalizeH="0" baseline="0" smtClean="0">
                          <a:ln>
                            <a:noFill/>
                          </a:ln>
                          <a:solidFill>
                            <a:srgbClr val="0000FF"/>
                          </a:solidFill>
                          <a:effectLst/>
                          <a:latin typeface="Times New Roman" pitchFamily="18" charset="0"/>
                          <a:ea typeface="標楷體" pitchFamily="65" charset="-120"/>
                        </a:rPr>
                        <a:t>struct *family</a:t>
                      </a:r>
                      <a:r>
                        <a:rPr kumimoji="1" lang="en-US" altLang="zh-TW" sz="1800" b="0" i="0" u="none" strike="noStrike" cap="none" normalizeH="0" baseline="0" smtClean="0">
                          <a:ln>
                            <a:noFill/>
                          </a:ln>
                          <a:solidFill>
                            <a:srgbClr val="333333"/>
                          </a:solidFill>
                          <a:effectLst/>
                          <a:latin typeface="Times New Roman" pitchFamily="18" charset="0"/>
                          <a:ea typeface="標楷體" pitchFamily="65"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343060" name="Rectangle 20"/>
          <p:cNvSpPr>
            <a:spLocks noChangeArrowheads="1"/>
          </p:cNvSpPr>
          <p:nvPr/>
        </p:nvSpPr>
        <p:spPr bwMode="auto">
          <a:xfrm>
            <a:off x="4267200" y="3733800"/>
            <a:ext cx="685800" cy="533400"/>
          </a:xfrm>
          <a:prstGeom prst="rect">
            <a:avLst/>
          </a:prstGeom>
          <a:noFill/>
          <a:ln w="9525">
            <a:noFill/>
            <a:miter lim="800000"/>
            <a:headEnd/>
            <a:tailEnd/>
          </a:ln>
          <a:effectLst/>
        </p:spPr>
        <p:txBody>
          <a:bodyPr wrap="none" anchor="ctr"/>
          <a:lstStyle/>
          <a:p>
            <a:pPr algn="ctr"/>
            <a:r>
              <a:rPr lang="zh-TW" altLang="en-US" sz="2400">
                <a:ea typeface="標楷體" pitchFamily="65" charset="-120"/>
              </a:rPr>
              <a:t>或者</a:t>
            </a:r>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0138A56B-B64D-4B1F-87F1-0FE9192781E4}" type="slidenum">
              <a:rPr lang="en-US" altLang="zh-TW"/>
              <a:pPr/>
              <a:t>244</a:t>
            </a:fld>
            <a:endParaRPr lang="en-US" altLang="zh-TW"/>
          </a:p>
        </p:txBody>
      </p:sp>
      <p:sp>
        <p:nvSpPr>
          <p:cNvPr id="344066" name="Rectangle 2"/>
          <p:cNvSpPr>
            <a:spLocks noGrp="1" noChangeArrowheads="1"/>
          </p:cNvSpPr>
          <p:nvPr>
            <p:ph type="title"/>
          </p:nvPr>
        </p:nvSpPr>
        <p:spPr>
          <a:xfrm>
            <a:off x="838200" y="609600"/>
            <a:ext cx="7620000" cy="838200"/>
          </a:xfrm>
        </p:spPr>
        <p:txBody>
          <a:bodyPr/>
          <a:lstStyle/>
          <a:p>
            <a:r>
              <a:rPr lang="en-US" altLang="zh-TW" sz="3600"/>
              <a:t>Ch11_7</a:t>
            </a:r>
          </a:p>
        </p:txBody>
      </p:sp>
      <p:sp>
        <p:nvSpPr>
          <p:cNvPr id="344067" name="Rectangle 3"/>
          <p:cNvSpPr>
            <a:spLocks noGrp="1" noChangeArrowheads="1"/>
          </p:cNvSpPr>
          <p:nvPr>
            <p:ph type="body" idx="1"/>
          </p:nvPr>
        </p:nvSpPr>
        <p:spPr>
          <a:xfrm>
            <a:off x="762000" y="1447800"/>
            <a:ext cx="7620000" cy="4860925"/>
          </a:xfrm>
          <a:noFill/>
        </p:spPr>
        <p:txBody>
          <a:bodyPr/>
          <a:lstStyle/>
          <a:p>
            <a:pPr marL="285750" indent="-285750">
              <a:buFontTx/>
              <a:buNone/>
            </a:pPr>
            <a:r>
              <a:rPr lang="en-US" altLang="zh-TW" sz="2800" b="1">
                <a:latin typeface="Verdana" pitchFamily="34" charset="0"/>
              </a:rPr>
              <a:t>Ch11-7  </a:t>
            </a:r>
            <a:r>
              <a:rPr lang="zh-TW" altLang="en-US" sz="2800" b="1">
                <a:solidFill>
                  <a:srgbClr val="333333"/>
                </a:solidFill>
                <a:latin typeface="Verdana" pitchFamily="34" charset="0"/>
              </a:rPr>
              <a:t>結構與指標</a:t>
            </a:r>
            <a:r>
              <a:rPr lang="zh-TW" altLang="en-US" sz="2800" u="sng">
                <a:latin typeface="Verdana" pitchFamily="34" charset="0"/>
                <a:ea typeface="新細明體" pitchFamily="18" charset="-120"/>
              </a:rPr>
              <a:t> </a:t>
            </a:r>
          </a:p>
          <a:p>
            <a:pPr marL="285750" indent="-285750">
              <a:buFontTx/>
              <a:buAutoNum type="arabicPlain"/>
            </a:pPr>
            <a:r>
              <a:rPr lang="en-US" altLang="zh-TW" sz="2800">
                <a:latin typeface="Verdana" pitchFamily="34" charset="0"/>
              </a:rPr>
              <a:t>#include&lt;stdio.h&gt;</a:t>
            </a:r>
            <a:endParaRPr lang="en-US" altLang="zh-TW" sz="2800">
              <a:latin typeface="Verdana" pitchFamily="34" charset="0"/>
              <a:ea typeface="新細明體" pitchFamily="18" charset="-120"/>
            </a:endParaRPr>
          </a:p>
          <a:p>
            <a:pPr marL="285750" indent="-285750">
              <a:buFontTx/>
              <a:buAutoNum type="arabicPlain"/>
            </a:pPr>
            <a:r>
              <a:rPr lang="en-US" altLang="zh-TW" sz="2800">
                <a:latin typeface="Verdana" pitchFamily="34" charset="0"/>
              </a:rPr>
              <a:t>main(){</a:t>
            </a:r>
          </a:p>
          <a:p>
            <a:pPr marL="285750" indent="-285750">
              <a:buFontTx/>
              <a:buAutoNum type="arabicPlain"/>
            </a:pPr>
            <a:r>
              <a:rPr lang="en-US" altLang="zh-TW" sz="2800">
                <a:latin typeface="Verdana" pitchFamily="34" charset="0"/>
                <a:cs typeface="Times New Roman" pitchFamily="18" charset="0"/>
              </a:rPr>
              <a:t>  </a:t>
            </a:r>
            <a:r>
              <a:rPr lang="en-US" altLang="zh-TW" sz="2800">
                <a:latin typeface="Verdana" pitchFamily="34" charset="0"/>
              </a:rPr>
              <a:t>  struct school{</a:t>
            </a:r>
          </a:p>
          <a:p>
            <a:pPr marL="285750" indent="-285750">
              <a:buFontTx/>
              <a:buAutoNum type="arabicPlain"/>
            </a:pPr>
            <a:r>
              <a:rPr lang="en-US" altLang="zh-TW" sz="2800">
                <a:latin typeface="Verdana" pitchFamily="34" charset="0"/>
                <a:cs typeface="Times New Roman" pitchFamily="18" charset="0"/>
              </a:rPr>
              <a:t>   </a:t>
            </a:r>
            <a:r>
              <a:rPr lang="en-US" altLang="zh-TW" sz="2800">
                <a:latin typeface="Verdana" pitchFamily="34" charset="0"/>
              </a:rPr>
              <a:t>       char name[10];</a:t>
            </a:r>
          </a:p>
          <a:p>
            <a:pPr marL="285750" indent="-285750">
              <a:buFontTx/>
              <a:buAutoNum type="arabicPlain"/>
            </a:pPr>
            <a:r>
              <a:rPr lang="en-US" altLang="zh-TW" sz="2800">
                <a:latin typeface="Verdana" pitchFamily="34" charset="0"/>
                <a:cs typeface="Times New Roman" pitchFamily="18" charset="0"/>
              </a:rPr>
              <a:t>   </a:t>
            </a:r>
            <a:r>
              <a:rPr lang="en-US" altLang="zh-TW" sz="2800">
                <a:latin typeface="Verdana" pitchFamily="34" charset="0"/>
              </a:rPr>
              <a:t>       int eng;</a:t>
            </a:r>
          </a:p>
          <a:p>
            <a:pPr marL="285750" indent="-285750">
              <a:buFontTx/>
              <a:buAutoNum type="arabicPlain"/>
            </a:pPr>
            <a:r>
              <a:rPr lang="en-US" altLang="zh-TW" sz="2800">
                <a:latin typeface="Verdana" pitchFamily="34" charset="0"/>
                <a:cs typeface="Times New Roman" pitchFamily="18" charset="0"/>
              </a:rPr>
              <a:t>   </a:t>
            </a:r>
            <a:r>
              <a:rPr lang="en-US" altLang="zh-TW" sz="2800">
                <a:latin typeface="Verdana" pitchFamily="34" charset="0"/>
              </a:rPr>
              <a:t>       int math;</a:t>
            </a:r>
          </a:p>
          <a:p>
            <a:pPr marL="285750" indent="-285750">
              <a:buFontTx/>
              <a:buAutoNum type="arabicPlain"/>
            </a:pPr>
            <a:r>
              <a:rPr lang="en-US" altLang="zh-TW" sz="2800">
                <a:latin typeface="Verdana" pitchFamily="34" charset="0"/>
                <a:cs typeface="Times New Roman" pitchFamily="18" charset="0"/>
              </a:rPr>
              <a:t>   </a:t>
            </a:r>
            <a:r>
              <a:rPr lang="en-US" altLang="zh-TW" sz="2800">
                <a:latin typeface="Verdana" pitchFamily="34" charset="0"/>
              </a:rPr>
              <a:t>       int total;</a:t>
            </a:r>
          </a:p>
          <a:p>
            <a:pPr marL="285750" indent="-285750">
              <a:buFontTx/>
              <a:buAutoNum type="arabicPlain"/>
            </a:pPr>
            <a:r>
              <a:rPr lang="en-US" altLang="zh-TW" sz="2800">
                <a:latin typeface="Verdana" pitchFamily="34" charset="0"/>
              </a:rPr>
              <a:t>  </a:t>
            </a:r>
            <a:r>
              <a:rPr lang="en-US" altLang="zh-TW" sz="2800">
                <a:solidFill>
                  <a:srgbClr val="333333"/>
                </a:solidFill>
                <a:latin typeface="Verdana" pitchFamily="34" charset="0"/>
              </a:rPr>
              <a:t>   };</a:t>
            </a:r>
            <a:r>
              <a:rPr lang="en-US" altLang="zh-TW" sz="2800">
                <a:latin typeface="Verdana" pitchFamily="34" charset="0"/>
              </a:rPr>
              <a:t> </a:t>
            </a:r>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F3E86B5E-EBDE-4784-91DE-424F402C4E68}" type="slidenum">
              <a:rPr lang="en-US" altLang="zh-TW"/>
              <a:pPr/>
              <a:t>245</a:t>
            </a:fld>
            <a:endParaRPr lang="en-US" altLang="zh-TW"/>
          </a:p>
        </p:txBody>
      </p:sp>
      <p:sp>
        <p:nvSpPr>
          <p:cNvPr id="345090" name="Rectangle 2"/>
          <p:cNvSpPr>
            <a:spLocks noGrp="1" noChangeArrowheads="1"/>
          </p:cNvSpPr>
          <p:nvPr>
            <p:ph type="title"/>
          </p:nvPr>
        </p:nvSpPr>
        <p:spPr>
          <a:xfrm>
            <a:off x="838200" y="609600"/>
            <a:ext cx="7620000" cy="838200"/>
          </a:xfrm>
        </p:spPr>
        <p:txBody>
          <a:bodyPr/>
          <a:lstStyle/>
          <a:p>
            <a:r>
              <a:rPr lang="en-US" altLang="zh-TW" sz="3600"/>
              <a:t>Ch11_7 (2/2)</a:t>
            </a:r>
          </a:p>
        </p:txBody>
      </p:sp>
      <p:sp>
        <p:nvSpPr>
          <p:cNvPr id="345091" name="Rectangle 3"/>
          <p:cNvSpPr>
            <a:spLocks noGrp="1" noChangeArrowheads="1"/>
          </p:cNvSpPr>
          <p:nvPr>
            <p:ph type="body" idx="1"/>
          </p:nvPr>
        </p:nvSpPr>
        <p:spPr>
          <a:xfrm>
            <a:off x="685800" y="1447800"/>
            <a:ext cx="8153400" cy="2971800"/>
          </a:xfrm>
          <a:solidFill>
            <a:srgbClr val="FFFFFF"/>
          </a:solidFill>
        </p:spPr>
        <p:txBody>
          <a:bodyPr/>
          <a:lstStyle/>
          <a:p>
            <a:pPr marL="609600" indent="-609600" algn="just">
              <a:lnSpc>
                <a:spcPct val="90000"/>
              </a:lnSpc>
              <a:buFontTx/>
              <a:buAutoNum type="arabicPlain" startAt="11"/>
            </a:pPr>
            <a:r>
              <a:rPr lang="en-US" altLang="zh-TW" sz="1800">
                <a:solidFill>
                  <a:srgbClr val="333333"/>
                </a:solidFill>
                <a:cs typeface="Times New Roman" pitchFamily="18" charset="0"/>
              </a:rPr>
              <a:t>  </a:t>
            </a:r>
            <a:r>
              <a:rPr lang="en-US" altLang="zh-TW" sz="1800">
                <a:solidFill>
                  <a:srgbClr val="0000FF"/>
                </a:solidFill>
              </a:rPr>
              <a:t>struct school student = {"John”, 80, 73}, *ptr;        /*ptr</a:t>
            </a:r>
            <a:r>
              <a:rPr lang="zh-TW" altLang="en-US" sz="1800">
                <a:solidFill>
                  <a:srgbClr val="0000FF"/>
                </a:solidFill>
              </a:rPr>
              <a:t>被宣告為</a:t>
            </a:r>
            <a:r>
              <a:rPr lang="en-US" altLang="zh-TW" sz="1800">
                <a:solidFill>
                  <a:srgbClr val="0000FF"/>
                </a:solidFill>
              </a:rPr>
              <a:t>school</a:t>
            </a:r>
            <a:r>
              <a:rPr lang="zh-TW" altLang="en-US" sz="1800">
                <a:solidFill>
                  <a:srgbClr val="0000FF"/>
                </a:solidFill>
              </a:rPr>
              <a:t>型態</a:t>
            </a:r>
          </a:p>
          <a:p>
            <a:pPr marL="609600" indent="-609600" algn="just">
              <a:lnSpc>
                <a:spcPct val="90000"/>
              </a:lnSpc>
              <a:buFontTx/>
              <a:buAutoNum type="arabicPlain" startAt="11"/>
            </a:pPr>
            <a:r>
              <a:rPr lang="zh-TW" altLang="en-US" sz="1800">
                <a:solidFill>
                  <a:srgbClr val="333333"/>
                </a:solidFill>
              </a:rPr>
              <a:t>                                                                                      </a:t>
            </a:r>
            <a:r>
              <a:rPr lang="zh-TW" altLang="en-US" sz="1800">
                <a:solidFill>
                  <a:srgbClr val="0000FF"/>
                </a:solidFill>
              </a:rPr>
              <a:t>的指標變數 *</a:t>
            </a:r>
            <a:r>
              <a:rPr lang="en-US" altLang="zh-TW" sz="1800">
                <a:solidFill>
                  <a:srgbClr val="0000FF"/>
                </a:solidFill>
              </a:rPr>
              <a:t>/</a:t>
            </a:r>
          </a:p>
          <a:p>
            <a:pPr marL="609600" indent="-609600" algn="just">
              <a:lnSpc>
                <a:spcPct val="90000"/>
              </a:lnSpc>
              <a:buFontTx/>
              <a:buAutoNum type="arabicPlain" startAt="11"/>
            </a:pPr>
            <a:r>
              <a:rPr lang="en-US" altLang="zh-TW" sz="1800">
                <a:solidFill>
                  <a:srgbClr val="333333"/>
                </a:solidFill>
                <a:cs typeface="Times New Roman" pitchFamily="18" charset="0"/>
              </a:rPr>
              <a:t>  </a:t>
            </a:r>
            <a:r>
              <a:rPr lang="en-US" altLang="zh-TW" sz="1800">
                <a:solidFill>
                  <a:srgbClr val="009900"/>
                </a:solidFill>
              </a:rPr>
              <a:t>ptr = &amp;student;                              /* ptr = &amp;student</a:t>
            </a:r>
            <a:r>
              <a:rPr lang="zh-TW" altLang="en-US" sz="1800">
                <a:solidFill>
                  <a:srgbClr val="009900"/>
                </a:solidFill>
              </a:rPr>
              <a:t>意思是將</a:t>
            </a:r>
            <a:r>
              <a:rPr lang="en-US" altLang="zh-TW" sz="1800">
                <a:solidFill>
                  <a:srgbClr val="009900"/>
                </a:solidFill>
              </a:rPr>
              <a:t>ptr</a:t>
            </a:r>
            <a:r>
              <a:rPr lang="zh-TW" altLang="en-US" sz="1800">
                <a:solidFill>
                  <a:srgbClr val="009900"/>
                </a:solidFill>
              </a:rPr>
              <a:t>指向</a:t>
            </a:r>
            <a:r>
              <a:rPr lang="en-US" altLang="zh-TW" sz="1800">
                <a:solidFill>
                  <a:srgbClr val="009900"/>
                </a:solidFill>
              </a:rPr>
              <a:t>student */</a:t>
            </a:r>
          </a:p>
          <a:p>
            <a:pPr marL="609600" indent="-609600" algn="just">
              <a:lnSpc>
                <a:spcPct val="90000"/>
              </a:lnSpc>
              <a:buFontTx/>
              <a:buAutoNum type="arabicPlain" startAt="11"/>
            </a:pPr>
            <a:r>
              <a:rPr lang="en-US" altLang="zh-TW" sz="1800">
                <a:solidFill>
                  <a:srgbClr val="333333"/>
                </a:solidFill>
              </a:rPr>
              <a:t>  </a:t>
            </a:r>
            <a:r>
              <a:rPr lang="en-US" altLang="zh-TW" sz="1800">
                <a:solidFill>
                  <a:srgbClr val="FF33CC"/>
                </a:solidFill>
              </a:rPr>
              <a:t>ptr -&gt; total = ptr -&gt; eng + ptr -&gt; math;  /* ptr-&gt;eng, ptr-&gt;math</a:t>
            </a:r>
            <a:r>
              <a:rPr lang="zh-TW" altLang="en-US" sz="1800">
                <a:solidFill>
                  <a:srgbClr val="FF33CC"/>
                </a:solidFill>
              </a:rPr>
              <a:t>分別是</a:t>
            </a:r>
            <a:r>
              <a:rPr lang="en-US" altLang="zh-TW" sz="1800">
                <a:solidFill>
                  <a:srgbClr val="FF33CC"/>
                </a:solidFill>
              </a:rPr>
              <a:t>80</a:t>
            </a:r>
            <a:r>
              <a:rPr lang="zh-TW" altLang="en-US" sz="1800">
                <a:solidFill>
                  <a:srgbClr val="FF33CC"/>
                </a:solidFill>
              </a:rPr>
              <a:t>和</a:t>
            </a:r>
            <a:r>
              <a:rPr lang="en-US" altLang="zh-TW" sz="1800">
                <a:solidFill>
                  <a:srgbClr val="FF33CC"/>
                </a:solidFill>
              </a:rPr>
              <a:t>73 */</a:t>
            </a:r>
          </a:p>
          <a:p>
            <a:pPr marL="609600" indent="-609600" algn="just">
              <a:lnSpc>
                <a:spcPct val="90000"/>
              </a:lnSpc>
              <a:buFontTx/>
              <a:buAutoNum type="arabicPlain" startAt="11"/>
            </a:pPr>
            <a:r>
              <a:rPr lang="en-US" altLang="zh-TW" sz="1800">
                <a:solidFill>
                  <a:srgbClr val="333333"/>
                </a:solidFill>
              </a:rPr>
              <a:t>  printf("name    eng    math    total \n”);</a:t>
            </a:r>
          </a:p>
          <a:p>
            <a:pPr marL="609600" indent="-609600" algn="just">
              <a:lnSpc>
                <a:spcPct val="90000"/>
              </a:lnSpc>
              <a:buFontTx/>
              <a:buAutoNum type="arabicPlain" startAt="11"/>
            </a:pPr>
            <a:r>
              <a:rPr lang="en-US" altLang="zh-TW" sz="1800">
                <a:solidFill>
                  <a:srgbClr val="333333"/>
                </a:solidFill>
              </a:rPr>
              <a:t>  printf("==============================\n”);</a:t>
            </a:r>
          </a:p>
          <a:p>
            <a:pPr marL="609600" indent="-609600" algn="just">
              <a:lnSpc>
                <a:spcPct val="90000"/>
              </a:lnSpc>
              <a:buFontTx/>
              <a:buAutoNum type="arabicPlain" startAt="11"/>
            </a:pPr>
            <a:r>
              <a:rPr lang="en-US" altLang="zh-TW" sz="1800">
                <a:solidFill>
                  <a:srgbClr val="333333"/>
                </a:solidFill>
              </a:rPr>
              <a:t>  printf(" %s  %5d ”, ptr -&gt; name, ptr -&gt; eng);</a:t>
            </a:r>
          </a:p>
          <a:p>
            <a:pPr marL="609600" indent="-609600" algn="just">
              <a:lnSpc>
                <a:spcPct val="90000"/>
              </a:lnSpc>
              <a:buFontTx/>
              <a:buAutoNum type="arabicPlain" startAt="11"/>
            </a:pPr>
            <a:r>
              <a:rPr lang="en-US" altLang="zh-TW" sz="1800">
                <a:solidFill>
                  <a:srgbClr val="333333"/>
                </a:solidFill>
              </a:rPr>
              <a:t>  printf(" %5d %5d \n”, ptr -&gt; math, ptr -&gt; total);</a:t>
            </a:r>
          </a:p>
          <a:p>
            <a:pPr marL="609600" indent="-609600" algn="just">
              <a:lnSpc>
                <a:spcPct val="90000"/>
              </a:lnSpc>
              <a:buFontTx/>
              <a:buAutoNum type="arabicPlain" startAt="11"/>
            </a:pPr>
            <a:r>
              <a:rPr lang="en-US" altLang="zh-TW" sz="1800">
                <a:solidFill>
                  <a:srgbClr val="333333"/>
                </a:solidFill>
              </a:rPr>
              <a:t>} </a:t>
            </a:r>
          </a:p>
        </p:txBody>
      </p:sp>
      <p:sp>
        <p:nvSpPr>
          <p:cNvPr id="345092" name="Rectangle 4"/>
          <p:cNvSpPr>
            <a:spLocks noChangeArrowheads="1"/>
          </p:cNvSpPr>
          <p:nvPr/>
        </p:nvSpPr>
        <p:spPr bwMode="auto">
          <a:xfrm>
            <a:off x="609600" y="4495800"/>
            <a:ext cx="7772400" cy="533400"/>
          </a:xfrm>
          <a:prstGeom prst="rect">
            <a:avLst/>
          </a:prstGeom>
          <a:noFill/>
          <a:ln w="9525">
            <a:noFill/>
            <a:miter lim="800000"/>
            <a:headEnd/>
            <a:tailEnd/>
          </a:ln>
          <a:effectLst/>
        </p:spPr>
        <p:txBody>
          <a:bodyPr/>
          <a:lstStyle/>
          <a:p>
            <a:pPr marL="342900" indent="-342900">
              <a:spcBef>
                <a:spcPct val="20000"/>
              </a:spcBef>
              <a:buFontTx/>
              <a:buChar char="•"/>
            </a:pPr>
            <a:r>
              <a:rPr lang="zh-TW" altLang="en-US" sz="2400">
                <a:ea typeface="標楷體" pitchFamily="65" charset="-120"/>
              </a:rPr>
              <a:t>程式執行結果</a:t>
            </a:r>
          </a:p>
          <a:p>
            <a:pPr marL="342900" indent="-342900">
              <a:spcBef>
                <a:spcPct val="20000"/>
              </a:spcBef>
              <a:buFontTx/>
              <a:buChar char="•"/>
            </a:pPr>
            <a:endParaRPr lang="zh-TW" altLang="en-US" sz="2400">
              <a:ea typeface="標楷體" pitchFamily="65" charset="-120"/>
            </a:endParaRPr>
          </a:p>
          <a:p>
            <a:pPr marL="342900" indent="-342900">
              <a:spcBef>
                <a:spcPct val="20000"/>
              </a:spcBef>
              <a:buFontTx/>
              <a:buChar char="•"/>
            </a:pPr>
            <a:endParaRPr lang="zh-TW" altLang="en-US" sz="2400">
              <a:ea typeface="標楷體" pitchFamily="65" charset="-120"/>
            </a:endParaRPr>
          </a:p>
          <a:p>
            <a:pPr marL="342900" indent="-342900">
              <a:spcBef>
                <a:spcPct val="20000"/>
              </a:spcBef>
              <a:buFontTx/>
              <a:buChar char="•"/>
            </a:pPr>
            <a:endParaRPr lang="zh-TW" altLang="en-US" sz="2400">
              <a:ea typeface="標楷體" pitchFamily="65" charset="-120"/>
            </a:endParaRPr>
          </a:p>
          <a:p>
            <a:pPr marL="342900" indent="-342900">
              <a:spcBef>
                <a:spcPct val="20000"/>
              </a:spcBef>
              <a:buFontTx/>
              <a:buChar char="•"/>
            </a:pPr>
            <a:endParaRPr lang="zh-TW" altLang="en-US" sz="2400">
              <a:ea typeface="標楷體" pitchFamily="65" charset="-120"/>
            </a:endParaRPr>
          </a:p>
          <a:p>
            <a:pPr marL="342900" indent="-342900">
              <a:spcBef>
                <a:spcPct val="20000"/>
              </a:spcBef>
              <a:buFontTx/>
              <a:buChar char="•"/>
            </a:pPr>
            <a:endParaRPr lang="zh-TW" altLang="en-US" sz="2400">
              <a:ea typeface="標楷體" pitchFamily="65" charset="-120"/>
            </a:endParaRPr>
          </a:p>
          <a:p>
            <a:pPr marL="342900" indent="-342900">
              <a:spcBef>
                <a:spcPct val="20000"/>
              </a:spcBef>
              <a:buFontTx/>
              <a:buChar char="•"/>
            </a:pPr>
            <a:endParaRPr lang="zh-TW" altLang="en-US" sz="2400">
              <a:ea typeface="標楷體" pitchFamily="65" charset="-120"/>
            </a:endParaRPr>
          </a:p>
          <a:p>
            <a:pPr marL="342900" indent="-342900">
              <a:spcBef>
                <a:spcPct val="20000"/>
              </a:spcBef>
              <a:buFontTx/>
              <a:buChar char="•"/>
            </a:pPr>
            <a:endParaRPr lang="zh-TW" altLang="en-US" sz="2400">
              <a:ea typeface="標楷體" pitchFamily="65" charset="-120"/>
            </a:endParaRPr>
          </a:p>
          <a:p>
            <a:pPr marL="342900" indent="-342900">
              <a:spcBef>
                <a:spcPct val="20000"/>
              </a:spcBef>
            </a:pPr>
            <a:endParaRPr lang="en-US" altLang="zh-TW" sz="2400">
              <a:ea typeface="標楷體" pitchFamily="65" charset="-120"/>
            </a:endParaRPr>
          </a:p>
        </p:txBody>
      </p:sp>
      <p:sp>
        <p:nvSpPr>
          <p:cNvPr id="345093" name="Rectangle 5"/>
          <p:cNvSpPr>
            <a:spLocks noChangeArrowheads="1"/>
          </p:cNvSpPr>
          <p:nvPr/>
        </p:nvSpPr>
        <p:spPr bwMode="auto">
          <a:xfrm>
            <a:off x="685800" y="4953000"/>
            <a:ext cx="6550496" cy="1428750"/>
          </a:xfrm>
          <a:prstGeom prst="rect">
            <a:avLst/>
          </a:prstGeom>
          <a:noFill/>
          <a:ln w="9525">
            <a:solidFill>
              <a:schemeClr val="tx1"/>
            </a:solidFill>
            <a:miter lim="800000"/>
            <a:headEnd/>
            <a:tailEnd/>
          </a:ln>
          <a:effectLst/>
        </p:spPr>
        <p:txBody>
          <a:bodyPr wrap="none" anchor="ctr"/>
          <a:lstStyle/>
          <a:p>
            <a:pPr>
              <a:spcBef>
                <a:spcPct val="20000"/>
              </a:spcBef>
            </a:pPr>
            <a:r>
              <a:rPr lang="en-US" altLang="zh-TW" sz="2400">
                <a:latin typeface="Courier New" pitchFamily="49" charset="0"/>
                <a:ea typeface="標楷體" pitchFamily="65" charset="-120"/>
              </a:rPr>
              <a:t>name   eng   math   total</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a:t>
            </a:r>
            <a:endParaRPr lang="en-US" altLang="zh-TW" sz="2400">
              <a:latin typeface="Courier New" pitchFamily="49" charset="0"/>
            </a:endParaRPr>
          </a:p>
          <a:p>
            <a:pPr>
              <a:spcBef>
                <a:spcPct val="20000"/>
              </a:spcBef>
            </a:pPr>
            <a:r>
              <a:rPr lang="en-US" altLang="zh-TW" sz="2400">
                <a:solidFill>
                  <a:srgbClr val="333333"/>
                </a:solidFill>
                <a:latin typeface="Courier New" pitchFamily="49" charset="0"/>
                <a:ea typeface="標楷體" pitchFamily="65" charset="-120"/>
              </a:rPr>
              <a:t>John    80     73    153</a:t>
            </a:r>
            <a:r>
              <a:rPr lang="en-US" altLang="zh-TW" sz="2400">
                <a:latin typeface="Courier New" pitchFamily="49" charset="0"/>
                <a:ea typeface="標楷體" pitchFamily="65" charset="-120"/>
              </a:rPr>
              <a:t> </a:t>
            </a:r>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22614A8A-E8F9-46ED-B65B-0B6A341CFF70}" type="slidenum">
              <a:rPr lang="en-US" altLang="zh-TW"/>
              <a:pPr/>
              <a:t>246</a:t>
            </a:fld>
            <a:endParaRPr lang="en-US" altLang="zh-TW"/>
          </a:p>
        </p:txBody>
      </p:sp>
      <p:sp>
        <p:nvSpPr>
          <p:cNvPr id="346114" name="Rectangle 2"/>
          <p:cNvSpPr>
            <a:spLocks noGrp="1" noChangeArrowheads="1"/>
          </p:cNvSpPr>
          <p:nvPr>
            <p:ph type="title"/>
          </p:nvPr>
        </p:nvSpPr>
        <p:spPr>
          <a:xfrm>
            <a:off x="838200" y="609600"/>
            <a:ext cx="7620000" cy="914400"/>
          </a:xfrm>
        </p:spPr>
        <p:txBody>
          <a:bodyPr/>
          <a:lstStyle/>
          <a:p>
            <a:r>
              <a:rPr lang="en-US" altLang="zh-TW" sz="3600"/>
              <a:t>11-7 </a:t>
            </a:r>
            <a:r>
              <a:rPr lang="zh-TW" altLang="en-US" sz="3600"/>
              <a:t>聯合型態</a:t>
            </a:r>
            <a:r>
              <a:rPr lang="zh-TW" altLang="en-US" sz="3600" b="1"/>
              <a:t> </a:t>
            </a:r>
          </a:p>
        </p:txBody>
      </p:sp>
      <p:sp>
        <p:nvSpPr>
          <p:cNvPr id="346115" name="Rectangle 3"/>
          <p:cNvSpPr>
            <a:spLocks noGrp="1" noChangeArrowheads="1"/>
          </p:cNvSpPr>
          <p:nvPr>
            <p:ph type="body" idx="1"/>
          </p:nvPr>
        </p:nvSpPr>
        <p:spPr>
          <a:xfrm>
            <a:off x="685800" y="1447800"/>
            <a:ext cx="7772400" cy="2209800"/>
          </a:xfrm>
          <a:noFill/>
          <a:ln/>
        </p:spPr>
        <p:txBody>
          <a:bodyPr/>
          <a:lstStyle/>
          <a:p>
            <a:r>
              <a:rPr lang="zh-TW" altLang="en-US" sz="2400" b="1">
                <a:solidFill>
                  <a:srgbClr val="333333"/>
                </a:solidFill>
              </a:rPr>
              <a:t>聯合</a:t>
            </a:r>
            <a:r>
              <a:rPr lang="en-US" altLang="zh-TW" sz="2400" b="1">
                <a:solidFill>
                  <a:srgbClr val="333333"/>
                </a:solidFill>
              </a:rPr>
              <a:t>(unions)</a:t>
            </a:r>
            <a:r>
              <a:rPr lang="zh-TW" altLang="en-US" sz="2400" b="1">
                <a:solidFill>
                  <a:srgbClr val="333333"/>
                </a:solidFill>
              </a:rPr>
              <a:t>型態是將不同型態的資料存放</a:t>
            </a:r>
            <a:r>
              <a:rPr lang="zh-TW" altLang="en-US" sz="2400" b="1"/>
              <a:t>在同一記憶體的空間內 </a:t>
            </a:r>
            <a:endParaRPr lang="zh-TW" altLang="en-US" sz="2400"/>
          </a:p>
          <a:p>
            <a:pPr lvl="1"/>
            <a:r>
              <a:rPr lang="zh-TW" altLang="en-US" sz="2000">
                <a:solidFill>
                  <a:srgbClr val="333333"/>
                </a:solidFill>
              </a:rPr>
              <a:t>前面提到的</a:t>
            </a:r>
            <a:r>
              <a:rPr lang="zh-TW" altLang="en-US" sz="2000"/>
              <a:t>結構是</a:t>
            </a:r>
            <a:r>
              <a:rPr lang="zh-TW" altLang="en-US" sz="2000">
                <a:solidFill>
                  <a:srgbClr val="333333"/>
                </a:solidFill>
              </a:rPr>
              <a:t>將每一種不同型態的資料存放在不同</a:t>
            </a:r>
            <a:r>
              <a:rPr lang="zh-TW" altLang="en-US" sz="2000"/>
              <a:t>記憶體的空間內。</a:t>
            </a:r>
          </a:p>
          <a:p>
            <a:pPr lvl="1"/>
            <a:r>
              <a:rPr lang="zh-TW" altLang="en-US" sz="2000">
                <a:solidFill>
                  <a:srgbClr val="FF0000"/>
                </a:solidFill>
              </a:rPr>
              <a:t>結構</a:t>
            </a:r>
            <a:r>
              <a:rPr lang="zh-TW" altLang="en-US" sz="2000">
                <a:solidFill>
                  <a:srgbClr val="333333"/>
                </a:solidFill>
              </a:rPr>
              <a:t>中的資料型態必須</a:t>
            </a:r>
            <a:r>
              <a:rPr lang="zh-TW" altLang="en-US" sz="2000">
                <a:solidFill>
                  <a:srgbClr val="FF0000"/>
                </a:solidFill>
              </a:rPr>
              <a:t>佔用不同的記憶體空間</a:t>
            </a:r>
            <a:r>
              <a:rPr lang="zh-TW" altLang="en-US" sz="2000">
                <a:solidFill>
                  <a:srgbClr val="333333"/>
                </a:solidFill>
              </a:rPr>
              <a:t>，而</a:t>
            </a:r>
            <a:r>
              <a:rPr lang="zh-TW" altLang="en-US" sz="2000">
                <a:solidFill>
                  <a:srgbClr val="0000FF"/>
                </a:solidFill>
              </a:rPr>
              <a:t>聯合</a:t>
            </a:r>
            <a:r>
              <a:rPr lang="zh-TW" altLang="en-US" sz="2000">
                <a:solidFill>
                  <a:srgbClr val="333333"/>
                </a:solidFill>
              </a:rPr>
              <a:t>則可以使不同的資料型態</a:t>
            </a:r>
            <a:r>
              <a:rPr lang="zh-TW" altLang="en-US" sz="2000">
                <a:solidFill>
                  <a:srgbClr val="0000FF"/>
                </a:solidFill>
              </a:rPr>
              <a:t>佔用相同的記憶體空間</a:t>
            </a:r>
            <a:r>
              <a:rPr lang="zh-TW" altLang="en-US" sz="2000">
                <a:solidFill>
                  <a:srgbClr val="333333"/>
                </a:solidFill>
              </a:rPr>
              <a:t>。</a:t>
            </a:r>
            <a:endParaRPr lang="zh-TW" altLang="en-US" sz="2400">
              <a:solidFill>
                <a:srgbClr val="333333"/>
              </a:solidFill>
            </a:endParaRPr>
          </a:p>
        </p:txBody>
      </p:sp>
      <p:sp>
        <p:nvSpPr>
          <p:cNvPr id="346116" name="Rectangle 4"/>
          <p:cNvSpPr>
            <a:spLocks noChangeArrowheads="1"/>
          </p:cNvSpPr>
          <p:nvPr/>
        </p:nvSpPr>
        <p:spPr bwMode="auto">
          <a:xfrm>
            <a:off x="1066800" y="3733800"/>
            <a:ext cx="2971800" cy="2286000"/>
          </a:xfrm>
          <a:prstGeom prst="rect">
            <a:avLst/>
          </a:prstGeom>
          <a:solidFill>
            <a:srgbClr val="FFFFFF"/>
          </a:solidFill>
          <a:ln w="9525">
            <a:solidFill>
              <a:schemeClr val="tx1"/>
            </a:solidFill>
            <a:miter lim="800000"/>
            <a:headEnd/>
            <a:tailEnd/>
          </a:ln>
          <a:effectLst/>
        </p:spPr>
        <p:txBody>
          <a:bodyPr wrap="none" anchor="ctr"/>
          <a:lstStyle/>
          <a:p>
            <a:pPr marL="190500" lvl="1">
              <a:spcBef>
                <a:spcPct val="20000"/>
              </a:spcBef>
            </a:pPr>
            <a:r>
              <a:rPr lang="en-US" altLang="zh-TW" sz="2000"/>
              <a:t>union </a:t>
            </a:r>
            <a:r>
              <a:rPr lang="zh-TW" altLang="en-US" sz="2000">
                <a:ea typeface="標楷體" pitchFamily="65" charset="-120"/>
              </a:rPr>
              <a:t>聯合名稱</a:t>
            </a:r>
            <a:endParaRPr lang="zh-TW" altLang="en-US" sz="2000"/>
          </a:p>
          <a:p>
            <a:pPr marL="190500" lvl="1">
              <a:spcBef>
                <a:spcPct val="20000"/>
              </a:spcBef>
            </a:pPr>
            <a:r>
              <a:rPr lang="zh-TW" altLang="en-US" sz="2000">
                <a:ea typeface="標楷體" pitchFamily="65" charset="-120"/>
              </a:rPr>
              <a:t> </a:t>
            </a:r>
            <a:r>
              <a:rPr lang="en-US" altLang="zh-TW" sz="2000">
                <a:ea typeface="標楷體" pitchFamily="65" charset="-120"/>
              </a:rPr>
              <a:t>{</a:t>
            </a:r>
            <a:endParaRPr lang="en-US" altLang="zh-TW" sz="2000"/>
          </a:p>
          <a:p>
            <a:pPr marL="190500" lvl="1">
              <a:spcBef>
                <a:spcPct val="20000"/>
              </a:spcBef>
            </a:pPr>
            <a:r>
              <a:rPr lang="en-US" altLang="zh-TW" sz="2000">
                <a:ea typeface="標楷體" pitchFamily="65" charset="-120"/>
              </a:rPr>
              <a:t>      </a:t>
            </a:r>
            <a:r>
              <a:rPr lang="zh-TW" altLang="en-US" sz="2000">
                <a:ea typeface="標楷體" pitchFamily="65" charset="-120"/>
              </a:rPr>
              <a:t>資料型態 </a:t>
            </a:r>
            <a:r>
              <a:rPr lang="zh-TW" altLang="en-US" sz="2000">
                <a:solidFill>
                  <a:srgbClr val="0000FF"/>
                </a:solidFill>
                <a:ea typeface="標楷體" pitchFamily="65" charset="-120"/>
              </a:rPr>
              <a:t>聯合項目</a:t>
            </a:r>
            <a:r>
              <a:rPr lang="en-US" altLang="zh-TW" sz="2000">
                <a:ea typeface="標楷體" pitchFamily="65" charset="-120"/>
              </a:rPr>
              <a:t>;</a:t>
            </a:r>
            <a:endParaRPr lang="en-US" altLang="zh-TW" sz="2000"/>
          </a:p>
          <a:p>
            <a:pPr marL="190500" lvl="1">
              <a:spcBef>
                <a:spcPct val="20000"/>
              </a:spcBef>
            </a:pPr>
            <a:r>
              <a:rPr lang="en-US" altLang="zh-TW" sz="2000">
                <a:ea typeface="標楷體" pitchFamily="65" charset="-120"/>
              </a:rPr>
              <a:t>      </a:t>
            </a:r>
            <a:r>
              <a:rPr lang="zh-TW" altLang="en-US" sz="2000">
                <a:ea typeface="標楷體" pitchFamily="65" charset="-120"/>
              </a:rPr>
              <a:t>資料型態 </a:t>
            </a:r>
            <a:r>
              <a:rPr lang="zh-TW" altLang="en-US" sz="2000">
                <a:solidFill>
                  <a:srgbClr val="0000FF"/>
                </a:solidFill>
                <a:ea typeface="標楷體" pitchFamily="65" charset="-120"/>
              </a:rPr>
              <a:t>聯合項目</a:t>
            </a:r>
            <a:r>
              <a:rPr lang="en-US" altLang="zh-TW" sz="2000">
                <a:ea typeface="標楷體" pitchFamily="65" charset="-120"/>
              </a:rPr>
              <a:t>;</a:t>
            </a:r>
            <a:endParaRPr lang="en-US" altLang="zh-TW" sz="2000"/>
          </a:p>
          <a:p>
            <a:pPr marL="190500" lvl="1">
              <a:spcBef>
                <a:spcPct val="20000"/>
              </a:spcBef>
            </a:pPr>
            <a:r>
              <a:rPr lang="en-US" altLang="zh-TW" sz="2000">
                <a:ea typeface="標楷體" pitchFamily="65" charset="-120"/>
              </a:rPr>
              <a:t>      </a:t>
            </a:r>
            <a:r>
              <a:rPr lang="zh-TW" altLang="en-US" sz="2000">
                <a:ea typeface="標楷體" pitchFamily="65" charset="-120"/>
              </a:rPr>
              <a:t>資料型態 </a:t>
            </a:r>
            <a:r>
              <a:rPr lang="zh-TW" altLang="en-US" sz="2000">
                <a:solidFill>
                  <a:srgbClr val="0000FF"/>
                </a:solidFill>
                <a:ea typeface="標楷體" pitchFamily="65" charset="-120"/>
              </a:rPr>
              <a:t>聯合項目</a:t>
            </a:r>
            <a:r>
              <a:rPr lang="en-US" altLang="zh-TW" sz="2000">
                <a:ea typeface="標楷體" pitchFamily="65" charset="-120"/>
              </a:rPr>
              <a:t>;</a:t>
            </a:r>
            <a:endParaRPr lang="en-US" altLang="zh-TW" sz="2000"/>
          </a:p>
          <a:p>
            <a:pPr marL="190500" lvl="1">
              <a:spcBef>
                <a:spcPct val="20000"/>
              </a:spcBef>
            </a:pPr>
            <a:r>
              <a:rPr lang="en-US" altLang="zh-TW" sz="2000">
                <a:solidFill>
                  <a:srgbClr val="333333"/>
                </a:solidFill>
                <a:ea typeface="標楷體" pitchFamily="65" charset="-120"/>
              </a:rPr>
              <a:t>  }</a:t>
            </a:r>
            <a:r>
              <a:rPr lang="zh-TW" altLang="en-US" sz="2000">
                <a:solidFill>
                  <a:srgbClr val="333333"/>
                </a:solidFill>
                <a:ea typeface="標楷體" pitchFamily="65" charset="-120"/>
              </a:rPr>
              <a:t>聯合變數</a:t>
            </a:r>
            <a:r>
              <a:rPr lang="en-US" altLang="zh-TW" sz="2000">
                <a:solidFill>
                  <a:srgbClr val="333333"/>
                </a:solidFill>
                <a:ea typeface="標楷體" pitchFamily="65" charset="-120"/>
              </a:rPr>
              <a:t>;</a:t>
            </a:r>
            <a:r>
              <a:rPr lang="en-US" altLang="zh-TW" sz="2000">
                <a:ea typeface="標楷體" pitchFamily="65" charset="-120"/>
              </a:rPr>
              <a:t> </a:t>
            </a:r>
          </a:p>
        </p:txBody>
      </p:sp>
      <p:sp>
        <p:nvSpPr>
          <p:cNvPr id="346117" name="Rectangle 5"/>
          <p:cNvSpPr>
            <a:spLocks noChangeArrowheads="1"/>
          </p:cNvSpPr>
          <p:nvPr/>
        </p:nvSpPr>
        <p:spPr bwMode="auto">
          <a:xfrm>
            <a:off x="5181600" y="3733800"/>
            <a:ext cx="2971800" cy="22860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en-US" altLang="zh-TW" sz="2000">
                <a:latin typeface="Courier New" pitchFamily="49" charset="0"/>
                <a:ea typeface="標楷體" pitchFamily="65" charset="-120"/>
              </a:rPr>
              <a:t>union class{</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     int i;</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     char *name;</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     char *number</a:t>
            </a:r>
            <a:endParaRPr lang="en-US" altLang="zh-TW" sz="2000">
              <a:latin typeface="Courier New" pitchFamily="49" charset="0"/>
            </a:endParaRPr>
          </a:p>
          <a:p>
            <a:pPr>
              <a:spcBef>
                <a:spcPct val="20000"/>
              </a:spcBef>
            </a:pPr>
            <a:r>
              <a:rPr lang="en-US" altLang="zh-TW" sz="2000">
                <a:solidFill>
                  <a:srgbClr val="000000"/>
                </a:solidFill>
                <a:latin typeface="Courier New" pitchFamily="49" charset="0"/>
                <a:ea typeface="標楷體" pitchFamily="65" charset="-120"/>
              </a:rPr>
              <a:t>}student;</a:t>
            </a:r>
            <a:r>
              <a:rPr lang="en-US" altLang="zh-TW" sz="2000"/>
              <a:t> </a:t>
            </a:r>
          </a:p>
        </p:txBody>
      </p:sp>
      <p:sp>
        <p:nvSpPr>
          <p:cNvPr id="346118" name="AutoShape 6"/>
          <p:cNvSpPr>
            <a:spLocks noChangeArrowheads="1"/>
          </p:cNvSpPr>
          <p:nvPr/>
        </p:nvSpPr>
        <p:spPr bwMode="auto">
          <a:xfrm>
            <a:off x="4114800" y="4724400"/>
            <a:ext cx="990600" cy="228600"/>
          </a:xfrm>
          <a:prstGeom prst="rightArrow">
            <a:avLst>
              <a:gd name="adj1" fmla="val 50000"/>
              <a:gd name="adj2" fmla="val 108333"/>
            </a:avLst>
          </a:prstGeom>
          <a:solidFill>
            <a:srgbClr val="003399"/>
          </a:solidFill>
          <a:ln w="9525">
            <a:no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199B9431-C7A0-4BFD-83DA-3C00EE552923}" type="slidenum">
              <a:rPr lang="en-US" altLang="zh-TW"/>
              <a:pPr/>
              <a:t>247</a:t>
            </a:fld>
            <a:endParaRPr lang="en-US" altLang="zh-TW"/>
          </a:p>
        </p:txBody>
      </p:sp>
      <p:sp>
        <p:nvSpPr>
          <p:cNvPr id="347138" name="Rectangle 2"/>
          <p:cNvSpPr>
            <a:spLocks noGrp="1" noChangeArrowheads="1"/>
          </p:cNvSpPr>
          <p:nvPr>
            <p:ph type="title"/>
          </p:nvPr>
        </p:nvSpPr>
        <p:spPr>
          <a:xfrm>
            <a:off x="838200" y="76200"/>
            <a:ext cx="7620000" cy="838200"/>
          </a:xfrm>
        </p:spPr>
        <p:txBody>
          <a:bodyPr/>
          <a:lstStyle/>
          <a:p>
            <a:r>
              <a:rPr lang="en-US" altLang="zh-TW" sz="3600"/>
              <a:t>Ch11_8 </a:t>
            </a:r>
            <a:r>
              <a:rPr lang="zh-TW" altLang="en-US" sz="3600" b="1">
                <a:solidFill>
                  <a:srgbClr val="333333"/>
                </a:solidFill>
              </a:rPr>
              <a:t>聯合型態</a:t>
            </a:r>
            <a:r>
              <a:rPr lang="zh-TW" altLang="en-US" sz="2000" b="1">
                <a:solidFill>
                  <a:schemeClr val="tx1"/>
                </a:solidFill>
                <a:ea typeface="新細明體" pitchFamily="18" charset="-120"/>
              </a:rPr>
              <a:t> </a:t>
            </a:r>
          </a:p>
        </p:txBody>
      </p:sp>
      <p:sp>
        <p:nvSpPr>
          <p:cNvPr id="347143" name="Rectangle 7"/>
          <p:cNvSpPr>
            <a:spLocks noChangeArrowheads="1"/>
          </p:cNvSpPr>
          <p:nvPr/>
        </p:nvSpPr>
        <p:spPr bwMode="auto">
          <a:xfrm>
            <a:off x="5638800" y="2209800"/>
            <a:ext cx="2514600" cy="15240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en-US" altLang="zh-TW" sz="2000">
                <a:latin typeface="Courier New" pitchFamily="49" charset="0"/>
                <a:ea typeface="標楷體" pitchFamily="65" charset="-120"/>
              </a:rPr>
              <a:t>size = 4</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a.student.i = 75</a:t>
            </a:r>
            <a:endParaRPr lang="en-US" altLang="zh-TW" sz="2000">
              <a:latin typeface="Courier New" pitchFamily="49" charset="0"/>
            </a:endParaRPr>
          </a:p>
          <a:p>
            <a:pPr>
              <a:spcBef>
                <a:spcPct val="20000"/>
              </a:spcBef>
            </a:pPr>
            <a:r>
              <a:rPr lang="en-US" altLang="zh-TW" sz="2000">
                <a:latin typeface="Courier New" pitchFamily="49" charset="0"/>
                <a:ea typeface="標楷體" pitchFamily="65" charset="-120"/>
              </a:rPr>
              <a:t>a.student.c = K</a:t>
            </a:r>
            <a:endParaRPr lang="en-US" altLang="zh-TW" sz="2000">
              <a:latin typeface="Courier New" pitchFamily="49" charset="0"/>
            </a:endParaRPr>
          </a:p>
          <a:p>
            <a:pPr>
              <a:spcBef>
                <a:spcPct val="20000"/>
              </a:spcBef>
            </a:pPr>
            <a:r>
              <a:rPr lang="en-US" altLang="zh-TW" sz="2000">
                <a:solidFill>
                  <a:srgbClr val="333333"/>
                </a:solidFill>
                <a:latin typeface="Courier New" pitchFamily="49" charset="0"/>
                <a:ea typeface="標楷體" pitchFamily="65" charset="-120"/>
              </a:rPr>
              <a:t>a.b = 60.0</a:t>
            </a:r>
            <a:endParaRPr lang="en-US" altLang="zh-TW" sz="2000">
              <a:latin typeface="Courier New" pitchFamily="49" charset="0"/>
              <a:ea typeface="標楷體" pitchFamily="65" charset="-120"/>
            </a:endParaRPr>
          </a:p>
        </p:txBody>
      </p:sp>
      <p:sp>
        <p:nvSpPr>
          <p:cNvPr id="347144" name="Text Box 8"/>
          <p:cNvSpPr txBox="1">
            <a:spLocks noChangeArrowheads="1"/>
          </p:cNvSpPr>
          <p:nvPr/>
        </p:nvSpPr>
        <p:spPr bwMode="auto">
          <a:xfrm>
            <a:off x="685800" y="914400"/>
            <a:ext cx="7239000" cy="5572125"/>
          </a:xfrm>
          <a:prstGeom prst="rect">
            <a:avLst/>
          </a:prstGeom>
          <a:noFill/>
          <a:ln w="9525">
            <a:noFill/>
            <a:miter lim="800000"/>
            <a:headEnd/>
            <a:tailEnd/>
          </a:ln>
          <a:effectLst/>
        </p:spPr>
        <p:txBody>
          <a:bodyPr>
            <a:spAutoFit/>
          </a:bodyPr>
          <a:lstStyle/>
          <a:p>
            <a:pPr>
              <a:spcBef>
                <a:spcPct val="20000"/>
              </a:spcBef>
            </a:pPr>
            <a:r>
              <a:rPr lang="en-US" altLang="zh-TW" sz="2000">
                <a:ea typeface="標楷體" pitchFamily="65" charset="-120"/>
              </a:rPr>
              <a:t>#include&lt;stdio.h&gt; </a:t>
            </a:r>
          </a:p>
          <a:p>
            <a:pPr>
              <a:spcBef>
                <a:spcPct val="20000"/>
              </a:spcBef>
            </a:pPr>
            <a:r>
              <a:rPr lang="en-US" altLang="zh-TW" sz="2000">
                <a:ea typeface="標楷體" pitchFamily="65" charset="-120"/>
              </a:rPr>
              <a:t>struct class {</a:t>
            </a:r>
          </a:p>
          <a:p>
            <a:pPr>
              <a:spcBef>
                <a:spcPct val="20000"/>
              </a:spcBef>
            </a:pPr>
            <a:r>
              <a:rPr lang="en-US" altLang="zh-TW" sz="2000">
                <a:cs typeface="Times New Roman" pitchFamily="18" charset="0"/>
              </a:rPr>
              <a:t>    </a:t>
            </a:r>
            <a:r>
              <a:rPr lang="en-US" altLang="zh-TW" sz="2000">
                <a:latin typeface="Courier New"/>
                <a:cs typeface="Times New Roman" pitchFamily="18" charset="0"/>
              </a:rPr>
              <a:t>  </a:t>
            </a:r>
            <a:r>
              <a:rPr lang="en-US" altLang="zh-TW" sz="2000">
                <a:ea typeface="標楷體" pitchFamily="65" charset="-120"/>
              </a:rPr>
              <a:t>int i;</a:t>
            </a:r>
          </a:p>
          <a:p>
            <a:pPr>
              <a:spcBef>
                <a:spcPct val="20000"/>
              </a:spcBef>
            </a:pPr>
            <a:r>
              <a:rPr lang="en-US" altLang="zh-TW" sz="2000">
                <a:cs typeface="Times New Roman" pitchFamily="18" charset="0"/>
              </a:rPr>
              <a:t> </a:t>
            </a:r>
            <a:r>
              <a:rPr lang="en-US" altLang="zh-TW" sz="2000">
                <a:latin typeface="Courier New"/>
                <a:cs typeface="Times New Roman" pitchFamily="18" charset="0"/>
              </a:rPr>
              <a:t>   </a:t>
            </a:r>
            <a:r>
              <a:rPr lang="en-US" altLang="zh-TW" sz="2000">
                <a:ea typeface="標楷體" pitchFamily="65" charset="-120"/>
              </a:rPr>
              <a:t>char c;</a:t>
            </a:r>
          </a:p>
          <a:p>
            <a:pPr>
              <a:spcBef>
                <a:spcPct val="20000"/>
              </a:spcBef>
            </a:pPr>
            <a:r>
              <a:rPr lang="en-US" altLang="zh-TW" sz="2000">
                <a:ea typeface="標楷體" pitchFamily="65" charset="-120"/>
              </a:rPr>
              <a:t>};</a:t>
            </a:r>
            <a:r>
              <a:rPr lang="en-US" altLang="zh-TW" sz="2000"/>
              <a:t> </a:t>
            </a:r>
          </a:p>
          <a:p>
            <a:pPr>
              <a:lnSpc>
                <a:spcPct val="90000"/>
              </a:lnSpc>
              <a:spcBef>
                <a:spcPct val="20000"/>
              </a:spcBef>
            </a:pPr>
            <a:r>
              <a:rPr lang="en-US" altLang="zh-TW" sz="2000">
                <a:ea typeface="標楷體" pitchFamily="65" charset="-120"/>
              </a:rPr>
              <a:t>union score {</a:t>
            </a:r>
          </a:p>
          <a:p>
            <a:pPr>
              <a:lnSpc>
                <a:spcPct val="90000"/>
              </a:lnSpc>
              <a:spcBef>
                <a:spcPct val="20000"/>
              </a:spcBef>
            </a:pPr>
            <a:r>
              <a:rPr lang="en-US" altLang="zh-TW" sz="2000">
                <a:ea typeface="標楷體" pitchFamily="65" charset="-120"/>
              </a:rPr>
              <a:t>      float b;</a:t>
            </a:r>
          </a:p>
          <a:p>
            <a:pPr>
              <a:lnSpc>
                <a:spcPct val="90000"/>
              </a:lnSpc>
              <a:spcBef>
                <a:spcPct val="20000"/>
              </a:spcBef>
            </a:pPr>
            <a:r>
              <a:rPr lang="en-US" altLang="zh-TW" sz="2000">
                <a:ea typeface="標楷體" pitchFamily="65" charset="-120"/>
              </a:rPr>
              <a:t>      struct class student;</a:t>
            </a:r>
          </a:p>
          <a:p>
            <a:pPr>
              <a:lnSpc>
                <a:spcPct val="90000"/>
              </a:lnSpc>
              <a:spcBef>
                <a:spcPct val="20000"/>
              </a:spcBef>
            </a:pPr>
            <a:r>
              <a:rPr lang="en-US" altLang="zh-TW" sz="2000">
                <a:solidFill>
                  <a:srgbClr val="333333"/>
                </a:solidFill>
                <a:ea typeface="標楷體" pitchFamily="65" charset="-120"/>
              </a:rPr>
              <a:t>};</a:t>
            </a:r>
          </a:p>
          <a:p>
            <a:pPr algn="just">
              <a:spcBef>
                <a:spcPct val="20000"/>
              </a:spcBef>
            </a:pPr>
            <a:r>
              <a:rPr lang="en-US" altLang="zh-TW" sz="2000">
                <a:ea typeface="標楷體" pitchFamily="65" charset="-120"/>
              </a:rPr>
              <a:t>union score a;</a:t>
            </a:r>
          </a:p>
          <a:p>
            <a:pPr>
              <a:lnSpc>
                <a:spcPct val="90000"/>
              </a:lnSpc>
              <a:spcBef>
                <a:spcPct val="20000"/>
              </a:spcBef>
            </a:pPr>
            <a:r>
              <a:rPr lang="en-US" altLang="zh-TW" sz="2000">
                <a:ea typeface="標楷體" pitchFamily="65" charset="-120"/>
              </a:rPr>
              <a:t>main(){</a:t>
            </a:r>
          </a:p>
          <a:p>
            <a:pPr algn="just">
              <a:lnSpc>
                <a:spcPct val="90000"/>
              </a:lnSpc>
              <a:spcBef>
                <a:spcPct val="20000"/>
              </a:spcBef>
            </a:pPr>
            <a:r>
              <a:rPr lang="en-US" altLang="zh-TW" sz="2000">
                <a:ea typeface="標楷體" pitchFamily="65" charset="-120"/>
              </a:rPr>
              <a:t>   printf("size = %i\n”, sizeof(union score));</a:t>
            </a:r>
          </a:p>
          <a:p>
            <a:pPr algn="just">
              <a:lnSpc>
                <a:spcPct val="90000"/>
              </a:lnSpc>
              <a:spcBef>
                <a:spcPct val="20000"/>
              </a:spcBef>
            </a:pPr>
            <a:r>
              <a:rPr lang="en-US" altLang="zh-TW" sz="2000">
                <a:ea typeface="標楷體" pitchFamily="65" charset="-120"/>
              </a:rPr>
              <a:t>   printf("a.student.i = %i\n”, a.student.i = 75);</a:t>
            </a:r>
          </a:p>
          <a:p>
            <a:pPr algn="just">
              <a:lnSpc>
                <a:spcPct val="90000"/>
              </a:lnSpc>
              <a:spcBef>
                <a:spcPct val="20000"/>
              </a:spcBef>
            </a:pPr>
            <a:r>
              <a:rPr lang="en-US" altLang="zh-TW" sz="2000">
                <a:ea typeface="標楷體" pitchFamily="65" charset="-120"/>
              </a:rPr>
              <a:t>   printf("a.student.c = %c\n”, a.student.c = ‘K’);</a:t>
            </a:r>
          </a:p>
          <a:p>
            <a:pPr algn="just">
              <a:lnSpc>
                <a:spcPct val="90000"/>
              </a:lnSpc>
              <a:spcBef>
                <a:spcPct val="20000"/>
              </a:spcBef>
            </a:pPr>
            <a:r>
              <a:rPr lang="en-US" altLang="zh-TW" sz="2000">
                <a:ea typeface="標楷體" pitchFamily="65" charset="-120"/>
              </a:rPr>
              <a:t>   printf("a.b = %.1f\n”, a.b = 60.0);</a:t>
            </a:r>
          </a:p>
          <a:p>
            <a:pPr algn="just">
              <a:lnSpc>
                <a:spcPct val="90000"/>
              </a:lnSpc>
              <a:spcBef>
                <a:spcPct val="20000"/>
              </a:spcBef>
            </a:pPr>
            <a:r>
              <a:rPr lang="en-US" altLang="zh-TW" sz="2000">
                <a:solidFill>
                  <a:srgbClr val="333333"/>
                </a:solidFill>
                <a:ea typeface="標楷體" pitchFamily="65" charset="-120"/>
              </a:rPr>
              <a:t>}</a:t>
            </a:r>
            <a:endParaRPr lang="en-US" altLang="zh-TW"/>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E243C878-4539-431A-84E8-64B368E28653}" type="slidenum">
              <a:rPr lang="en-US" altLang="zh-TW"/>
              <a:pPr/>
              <a:t>248</a:t>
            </a:fld>
            <a:endParaRPr lang="en-US" altLang="zh-TW"/>
          </a:p>
        </p:txBody>
      </p:sp>
      <p:sp>
        <p:nvSpPr>
          <p:cNvPr id="351234" name="Rectangle 2"/>
          <p:cNvSpPr>
            <a:spLocks noGrp="1" noChangeArrowheads="1"/>
          </p:cNvSpPr>
          <p:nvPr>
            <p:ph type="title"/>
          </p:nvPr>
        </p:nvSpPr>
        <p:spPr/>
        <p:txBody>
          <a:bodyPr/>
          <a:lstStyle/>
          <a:p>
            <a:r>
              <a:rPr lang="zh-TW" altLang="en-US"/>
              <a:t>第 </a:t>
            </a:r>
            <a:r>
              <a:rPr lang="en-US" altLang="zh-TW"/>
              <a:t>12 </a:t>
            </a:r>
            <a:r>
              <a:rPr lang="zh-TW" altLang="en-US"/>
              <a:t>章 </a:t>
            </a:r>
            <a:r>
              <a:rPr lang="zh-TW" altLang="en-US">
                <a:solidFill>
                  <a:srgbClr val="FF3300"/>
                </a:solidFill>
              </a:rPr>
              <a:t>檔案處理</a:t>
            </a:r>
          </a:p>
        </p:txBody>
      </p:sp>
      <p:sp>
        <p:nvSpPr>
          <p:cNvPr id="351235" name="Rectangle 3"/>
          <p:cNvSpPr>
            <a:spLocks noGrp="1" noChangeArrowheads="1"/>
          </p:cNvSpPr>
          <p:nvPr>
            <p:ph type="body" idx="1"/>
          </p:nvPr>
        </p:nvSpPr>
        <p:spPr>
          <a:xfrm>
            <a:off x="685800" y="1844675"/>
            <a:ext cx="7772400" cy="3600450"/>
          </a:xfrm>
        </p:spPr>
        <p:txBody>
          <a:bodyPr/>
          <a:lstStyle/>
          <a:p>
            <a:r>
              <a:rPr lang="en-US" altLang="zh-TW"/>
              <a:t>C </a:t>
            </a:r>
            <a:r>
              <a:rPr lang="zh-TW" altLang="en-US"/>
              <a:t>的檔案 </a:t>
            </a:r>
            <a:r>
              <a:rPr lang="en-US" altLang="zh-TW"/>
              <a:t>I/O </a:t>
            </a:r>
            <a:r>
              <a:rPr lang="zh-TW" altLang="en-US"/>
              <a:t>函式群</a:t>
            </a:r>
          </a:p>
          <a:p>
            <a:r>
              <a:rPr lang="en-US" altLang="zh-TW"/>
              <a:t>C </a:t>
            </a:r>
            <a:r>
              <a:rPr lang="zh-TW" altLang="en-US"/>
              <a:t>的檔案觀念</a:t>
            </a:r>
          </a:p>
          <a:p>
            <a:r>
              <a:rPr lang="en-US" altLang="zh-TW"/>
              <a:t>C </a:t>
            </a:r>
            <a:r>
              <a:rPr lang="zh-TW" altLang="en-US"/>
              <a:t>的檔案 </a:t>
            </a:r>
            <a:r>
              <a:rPr lang="en-US" altLang="zh-TW"/>
              <a:t>I/O </a:t>
            </a:r>
            <a:r>
              <a:rPr lang="zh-TW" altLang="en-US"/>
              <a:t>函式群</a:t>
            </a:r>
          </a:p>
          <a:p>
            <a:r>
              <a:rPr lang="zh-TW" altLang="en-US"/>
              <a:t>循序與隨機讀寫</a:t>
            </a:r>
          </a:p>
          <a:p>
            <a:r>
              <a:rPr lang="zh-TW" altLang="en-US"/>
              <a:t>檔案的分類</a:t>
            </a:r>
          </a:p>
          <a:p>
            <a:r>
              <a:rPr lang="zh-TW" altLang="en-US"/>
              <a:t>使用 </a:t>
            </a:r>
            <a:r>
              <a:rPr lang="en-US" altLang="zh-TW"/>
              <a:t>BINARY </a:t>
            </a:r>
            <a:r>
              <a:rPr lang="zh-TW" altLang="en-US"/>
              <a:t>檔</a:t>
            </a:r>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5"/>
          <p:cNvSpPr>
            <a:spLocks noGrp="1"/>
          </p:cNvSpPr>
          <p:nvPr>
            <p:ph type="sldNum" sz="quarter" idx="12"/>
          </p:nvPr>
        </p:nvSpPr>
        <p:spPr/>
        <p:txBody>
          <a:bodyPr/>
          <a:lstStyle/>
          <a:p>
            <a:fld id="{EA6E30DC-4F80-4B5F-A77F-F2FBB03B163D}" type="slidenum">
              <a:rPr lang="en-US" altLang="zh-TW"/>
              <a:pPr/>
              <a:t>249</a:t>
            </a:fld>
            <a:endParaRPr lang="en-US" altLang="zh-TW"/>
          </a:p>
        </p:txBody>
      </p:sp>
      <p:sp>
        <p:nvSpPr>
          <p:cNvPr id="352258" name="Rectangle 2"/>
          <p:cNvSpPr>
            <a:spLocks noGrp="1" noChangeArrowheads="1"/>
          </p:cNvSpPr>
          <p:nvPr>
            <p:ph type="title"/>
          </p:nvPr>
        </p:nvSpPr>
        <p:spPr/>
        <p:txBody>
          <a:bodyPr/>
          <a:lstStyle/>
          <a:p>
            <a:r>
              <a:rPr lang="en-US" altLang="zh-TW"/>
              <a:t>C </a:t>
            </a:r>
            <a:r>
              <a:rPr lang="zh-TW" altLang="en-US"/>
              <a:t>的檔案 </a:t>
            </a:r>
            <a:r>
              <a:rPr lang="en-US" altLang="zh-TW"/>
              <a:t>I/O </a:t>
            </a:r>
            <a:r>
              <a:rPr lang="zh-TW" altLang="en-US"/>
              <a:t>函式群</a:t>
            </a:r>
          </a:p>
        </p:txBody>
      </p:sp>
      <p:sp>
        <p:nvSpPr>
          <p:cNvPr id="352259" name="Rectangle 3"/>
          <p:cNvSpPr>
            <a:spLocks noGrp="1" noChangeArrowheads="1"/>
          </p:cNvSpPr>
          <p:nvPr>
            <p:ph type="body" idx="1"/>
          </p:nvPr>
        </p:nvSpPr>
        <p:spPr/>
        <p:txBody>
          <a:bodyPr/>
          <a:lstStyle/>
          <a:p>
            <a:r>
              <a:rPr lang="zh-TW" altLang="en-US"/>
              <a:t>檔案 </a:t>
            </a:r>
            <a:r>
              <a:rPr lang="en-US" altLang="zh-TW"/>
              <a:t>I/O </a:t>
            </a:r>
            <a:r>
              <a:rPr lang="zh-TW" altLang="en-US"/>
              <a:t>與作業系統的關係</a:t>
            </a:r>
          </a:p>
        </p:txBody>
      </p:sp>
      <p:grpSp>
        <p:nvGrpSpPr>
          <p:cNvPr id="352269" name="Group 13"/>
          <p:cNvGrpSpPr>
            <a:grpSpLocks/>
          </p:cNvGrpSpPr>
          <p:nvPr/>
        </p:nvGrpSpPr>
        <p:grpSpPr bwMode="auto">
          <a:xfrm>
            <a:off x="2989263" y="2997200"/>
            <a:ext cx="3095625" cy="2513013"/>
            <a:chOff x="3152" y="1888"/>
            <a:chExt cx="1950" cy="1583"/>
          </a:xfrm>
        </p:grpSpPr>
        <p:sp>
          <p:nvSpPr>
            <p:cNvPr id="352261" name="Text Box 5"/>
            <p:cNvSpPr txBox="1">
              <a:spLocks noChangeArrowheads="1"/>
            </p:cNvSpPr>
            <p:nvPr/>
          </p:nvSpPr>
          <p:spPr bwMode="auto">
            <a:xfrm>
              <a:off x="3606" y="1888"/>
              <a:ext cx="1179" cy="294"/>
            </a:xfrm>
            <a:prstGeom prst="rect">
              <a:avLst/>
            </a:prstGeom>
            <a:noFill/>
            <a:ln w="9525">
              <a:solidFill>
                <a:schemeClr val="tx1"/>
              </a:solidFill>
              <a:miter lim="800000"/>
              <a:headEnd/>
              <a:tailEnd/>
            </a:ln>
            <a:effectLst/>
          </p:spPr>
          <p:txBody>
            <a:bodyPr>
              <a:spAutoFit/>
            </a:bodyPr>
            <a:lstStyle/>
            <a:p>
              <a:pPr algn="ctr">
                <a:spcBef>
                  <a:spcPct val="50000"/>
                </a:spcBef>
              </a:pPr>
              <a:r>
                <a:rPr lang="zh-TW" altLang="en-US" sz="2400"/>
                <a:t>使用者程式</a:t>
              </a:r>
            </a:p>
          </p:txBody>
        </p:sp>
        <p:sp>
          <p:nvSpPr>
            <p:cNvPr id="352262" name="Line 6"/>
            <p:cNvSpPr>
              <a:spLocks noChangeShapeType="1"/>
            </p:cNvSpPr>
            <p:nvPr/>
          </p:nvSpPr>
          <p:spPr bwMode="auto">
            <a:xfrm>
              <a:off x="4195" y="2205"/>
              <a:ext cx="0" cy="318"/>
            </a:xfrm>
            <a:prstGeom prst="line">
              <a:avLst/>
            </a:prstGeom>
            <a:noFill/>
            <a:ln w="57150">
              <a:solidFill>
                <a:schemeClr val="tx1"/>
              </a:solidFill>
              <a:round/>
              <a:headEnd/>
              <a:tailEnd type="triangle" w="med" len="med"/>
            </a:ln>
            <a:effectLst/>
          </p:spPr>
          <p:txBody>
            <a:bodyPr wrap="none"/>
            <a:lstStyle/>
            <a:p>
              <a:endParaRPr lang="zh-TW" altLang="en-US"/>
            </a:p>
          </p:txBody>
        </p:sp>
        <p:sp>
          <p:nvSpPr>
            <p:cNvPr id="352263" name="Text Box 7"/>
            <p:cNvSpPr txBox="1">
              <a:spLocks noChangeArrowheads="1"/>
            </p:cNvSpPr>
            <p:nvPr/>
          </p:nvSpPr>
          <p:spPr bwMode="auto">
            <a:xfrm>
              <a:off x="3288" y="2523"/>
              <a:ext cx="1814" cy="294"/>
            </a:xfrm>
            <a:prstGeom prst="rect">
              <a:avLst/>
            </a:prstGeom>
            <a:noFill/>
            <a:ln w="9525">
              <a:solidFill>
                <a:schemeClr val="tx1"/>
              </a:solidFill>
              <a:miter lim="800000"/>
              <a:headEnd/>
              <a:tailEnd/>
            </a:ln>
            <a:effectLst/>
          </p:spPr>
          <p:txBody>
            <a:bodyPr>
              <a:spAutoFit/>
            </a:bodyPr>
            <a:lstStyle/>
            <a:p>
              <a:pPr algn="ctr">
                <a:spcBef>
                  <a:spcPct val="50000"/>
                </a:spcBef>
              </a:pPr>
              <a:r>
                <a:rPr lang="en-US" altLang="zh-TW" sz="2400">
                  <a:solidFill>
                    <a:srgbClr val="003366"/>
                  </a:solidFill>
                  <a:latin typeface="Courier New" pitchFamily="49" charset="0"/>
                </a:rPr>
                <a:t>C</a:t>
              </a:r>
              <a:r>
                <a:rPr lang="zh-TW" altLang="en-US" sz="2400">
                  <a:solidFill>
                    <a:srgbClr val="003366"/>
                  </a:solidFill>
                  <a:latin typeface="Courier New" pitchFamily="49" charset="0"/>
                </a:rPr>
                <a:t>標準</a:t>
              </a:r>
              <a:r>
                <a:rPr lang="en-US" altLang="zh-TW" sz="2400">
                  <a:solidFill>
                    <a:srgbClr val="003366"/>
                  </a:solidFill>
                  <a:latin typeface="Courier New" pitchFamily="49" charset="0"/>
                </a:rPr>
                <a:t>I/O</a:t>
              </a:r>
              <a:r>
                <a:rPr lang="zh-TW" altLang="en-US" sz="2400">
                  <a:solidFill>
                    <a:srgbClr val="003366"/>
                  </a:solidFill>
                  <a:latin typeface="Courier New" pitchFamily="49" charset="0"/>
                </a:rPr>
                <a:t>函式庫</a:t>
              </a:r>
            </a:p>
          </p:txBody>
        </p:sp>
        <p:sp>
          <p:nvSpPr>
            <p:cNvPr id="352264" name="Line 8"/>
            <p:cNvSpPr>
              <a:spLocks noChangeShapeType="1"/>
            </p:cNvSpPr>
            <p:nvPr/>
          </p:nvSpPr>
          <p:spPr bwMode="auto">
            <a:xfrm>
              <a:off x="3606" y="2840"/>
              <a:ext cx="0" cy="318"/>
            </a:xfrm>
            <a:prstGeom prst="line">
              <a:avLst/>
            </a:prstGeom>
            <a:noFill/>
            <a:ln w="57150">
              <a:solidFill>
                <a:schemeClr val="tx1"/>
              </a:solidFill>
              <a:round/>
              <a:headEnd/>
              <a:tailEnd type="triangle" w="med" len="med"/>
            </a:ln>
            <a:effectLst/>
          </p:spPr>
          <p:txBody>
            <a:bodyPr wrap="none"/>
            <a:lstStyle/>
            <a:p>
              <a:endParaRPr lang="zh-TW" altLang="en-US"/>
            </a:p>
          </p:txBody>
        </p:sp>
        <p:sp>
          <p:nvSpPr>
            <p:cNvPr id="352265" name="Line 9"/>
            <p:cNvSpPr>
              <a:spLocks noChangeShapeType="1"/>
            </p:cNvSpPr>
            <p:nvPr/>
          </p:nvSpPr>
          <p:spPr bwMode="auto">
            <a:xfrm>
              <a:off x="4694" y="2840"/>
              <a:ext cx="0" cy="318"/>
            </a:xfrm>
            <a:prstGeom prst="line">
              <a:avLst/>
            </a:prstGeom>
            <a:noFill/>
            <a:ln w="57150">
              <a:solidFill>
                <a:schemeClr val="tx1"/>
              </a:solidFill>
              <a:round/>
              <a:headEnd/>
              <a:tailEnd type="triangle" w="med" len="med"/>
            </a:ln>
            <a:effectLst/>
          </p:spPr>
          <p:txBody>
            <a:bodyPr wrap="none"/>
            <a:lstStyle/>
            <a:p>
              <a:endParaRPr lang="zh-TW" altLang="en-US"/>
            </a:p>
          </p:txBody>
        </p:sp>
        <p:sp>
          <p:nvSpPr>
            <p:cNvPr id="352266" name="Text Box 10"/>
            <p:cNvSpPr txBox="1">
              <a:spLocks noChangeArrowheads="1"/>
            </p:cNvSpPr>
            <p:nvPr/>
          </p:nvSpPr>
          <p:spPr bwMode="auto">
            <a:xfrm>
              <a:off x="3152" y="3158"/>
              <a:ext cx="953" cy="294"/>
            </a:xfrm>
            <a:prstGeom prst="rect">
              <a:avLst/>
            </a:prstGeom>
            <a:noFill/>
            <a:ln w="9525">
              <a:solidFill>
                <a:schemeClr val="tx1"/>
              </a:solidFill>
              <a:miter lim="800000"/>
              <a:headEnd/>
              <a:tailEnd/>
            </a:ln>
            <a:effectLst/>
          </p:spPr>
          <p:txBody>
            <a:bodyPr>
              <a:spAutoFit/>
            </a:bodyPr>
            <a:lstStyle/>
            <a:p>
              <a:pPr algn="ctr">
                <a:spcBef>
                  <a:spcPct val="50000"/>
                </a:spcBef>
              </a:pPr>
              <a:r>
                <a:rPr lang="en-US" altLang="zh-TW" sz="2400">
                  <a:latin typeface="Arial" charset="0"/>
                </a:rPr>
                <a:t>MS-DOS</a:t>
              </a:r>
            </a:p>
          </p:txBody>
        </p:sp>
        <p:sp>
          <p:nvSpPr>
            <p:cNvPr id="352267" name="Text Box 11"/>
            <p:cNvSpPr txBox="1">
              <a:spLocks noChangeArrowheads="1"/>
            </p:cNvSpPr>
            <p:nvPr/>
          </p:nvSpPr>
          <p:spPr bwMode="auto">
            <a:xfrm>
              <a:off x="4422" y="3158"/>
              <a:ext cx="590" cy="294"/>
            </a:xfrm>
            <a:prstGeom prst="rect">
              <a:avLst/>
            </a:prstGeom>
            <a:noFill/>
            <a:ln w="9525">
              <a:solidFill>
                <a:schemeClr val="tx1"/>
              </a:solidFill>
              <a:miter lim="800000"/>
              <a:headEnd/>
              <a:tailEnd/>
            </a:ln>
            <a:effectLst/>
          </p:spPr>
          <p:txBody>
            <a:bodyPr>
              <a:spAutoFit/>
            </a:bodyPr>
            <a:lstStyle/>
            <a:p>
              <a:pPr algn="ctr">
                <a:spcBef>
                  <a:spcPct val="50000"/>
                </a:spcBef>
              </a:pPr>
              <a:r>
                <a:rPr lang="en-US" altLang="zh-TW" sz="2400">
                  <a:latin typeface="Arial" charset="0"/>
                </a:rPr>
                <a:t>UNIX</a:t>
              </a:r>
            </a:p>
          </p:txBody>
        </p:sp>
        <p:sp>
          <p:nvSpPr>
            <p:cNvPr id="352268" name="Text Box 12"/>
            <p:cNvSpPr txBox="1">
              <a:spLocks noChangeArrowheads="1"/>
            </p:cNvSpPr>
            <p:nvPr/>
          </p:nvSpPr>
          <p:spPr bwMode="auto">
            <a:xfrm>
              <a:off x="4105" y="3067"/>
              <a:ext cx="363" cy="404"/>
            </a:xfrm>
            <a:prstGeom prst="rect">
              <a:avLst/>
            </a:prstGeom>
            <a:noFill/>
            <a:ln w="9525">
              <a:noFill/>
              <a:miter lim="800000"/>
              <a:headEnd/>
              <a:tailEnd/>
            </a:ln>
            <a:effectLst/>
          </p:spPr>
          <p:txBody>
            <a:bodyPr>
              <a:spAutoFit/>
            </a:bodyPr>
            <a:lstStyle/>
            <a:p>
              <a:pPr>
                <a:spcBef>
                  <a:spcPct val="50000"/>
                </a:spcBef>
              </a:pPr>
              <a:r>
                <a:rPr lang="en-US" b="1"/>
                <a:t>...</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2"/>
          </p:nvPr>
        </p:nvSpPr>
        <p:spPr/>
        <p:txBody>
          <a:bodyPr/>
          <a:lstStyle/>
          <a:p>
            <a:fld id="{8B0ABEA8-BA4E-4995-9B30-35A77059934D}" type="slidenum">
              <a:rPr lang="en-US" altLang="zh-TW"/>
              <a:pPr/>
              <a:t>25</a:t>
            </a:fld>
            <a:endParaRPr lang="en-US" altLang="zh-TW"/>
          </a:p>
        </p:txBody>
      </p:sp>
      <p:sp>
        <p:nvSpPr>
          <p:cNvPr id="54274" name="Rectangle 2"/>
          <p:cNvSpPr>
            <a:spLocks noGrp="1" noChangeArrowheads="1"/>
          </p:cNvSpPr>
          <p:nvPr>
            <p:ph type="title"/>
          </p:nvPr>
        </p:nvSpPr>
        <p:spPr/>
        <p:txBody>
          <a:bodyPr/>
          <a:lstStyle/>
          <a:p>
            <a:r>
              <a:rPr lang="en-US" altLang="zh-TW" sz="3600"/>
              <a:t>Ch2_3 </a:t>
            </a:r>
            <a:r>
              <a:rPr lang="zh-TW" altLang="en-US" sz="3600" b="1">
                <a:solidFill>
                  <a:schemeClr val="tx1"/>
                </a:solidFill>
                <a:latin typeface="標楷體" pitchFamily="65" charset="-120"/>
              </a:rPr>
              <a:t>字元與</a:t>
            </a:r>
            <a:r>
              <a:rPr lang="en-US" altLang="zh-TW" sz="3600" b="1">
                <a:solidFill>
                  <a:schemeClr val="tx1"/>
                </a:solidFill>
              </a:rPr>
              <a:t>ASCII Code</a:t>
            </a:r>
          </a:p>
        </p:txBody>
      </p:sp>
      <p:sp>
        <p:nvSpPr>
          <p:cNvPr id="54277" name="Rectangle 5"/>
          <p:cNvSpPr>
            <a:spLocks noChangeArrowheads="1"/>
          </p:cNvSpPr>
          <p:nvPr/>
        </p:nvSpPr>
        <p:spPr bwMode="auto">
          <a:xfrm>
            <a:off x="1476375" y="5105400"/>
            <a:ext cx="6248400" cy="1276350"/>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sz="2400">
                <a:latin typeface="Courier New" pitchFamily="49" charset="0"/>
                <a:ea typeface="標楷體" pitchFamily="65" charset="-120"/>
              </a:rPr>
              <a:t>The ASCII Code of </a:t>
            </a:r>
            <a:r>
              <a:rPr lang="en-US" altLang="zh-TW" sz="2400">
                <a:solidFill>
                  <a:srgbClr val="FF3300"/>
                </a:solidFill>
                <a:latin typeface="Courier New" pitchFamily="49" charset="0"/>
                <a:ea typeface="標楷體" pitchFamily="65" charset="-120"/>
              </a:rPr>
              <a:t>A</a:t>
            </a:r>
            <a:r>
              <a:rPr lang="en-US" altLang="zh-TW" sz="2400">
                <a:latin typeface="Courier New" pitchFamily="49" charset="0"/>
                <a:ea typeface="標楷體" pitchFamily="65" charset="-120"/>
              </a:rPr>
              <a:t> is </a:t>
            </a:r>
            <a:r>
              <a:rPr lang="en-US" altLang="zh-TW" sz="2400">
                <a:solidFill>
                  <a:srgbClr val="FF3300"/>
                </a:solidFill>
                <a:latin typeface="Courier New" pitchFamily="49" charset="0"/>
                <a:ea typeface="標楷體" pitchFamily="65" charset="-120"/>
              </a:rPr>
              <a:t>65</a:t>
            </a:r>
            <a:r>
              <a:rPr lang="en-US" altLang="zh-TW" sz="2400">
                <a:latin typeface="Courier New" pitchFamily="49" charset="0"/>
                <a:ea typeface="標楷體" pitchFamily="65" charset="-120"/>
              </a:rPr>
              <a:t>.</a:t>
            </a:r>
            <a:endParaRPr lang="en-US" altLang="zh-TW" sz="2400">
              <a:latin typeface="Courier New" pitchFamily="49" charset="0"/>
            </a:endParaRPr>
          </a:p>
          <a:p>
            <a:pPr eaLnBrk="0" hangingPunct="0"/>
            <a:r>
              <a:rPr lang="en-US" altLang="zh-TW" sz="2400">
                <a:latin typeface="Courier New" pitchFamily="49" charset="0"/>
                <a:ea typeface="標楷體" pitchFamily="65" charset="-120"/>
              </a:rPr>
              <a:t>The ASCII Code of </a:t>
            </a:r>
            <a:r>
              <a:rPr lang="en-US" altLang="zh-TW" sz="2400">
                <a:solidFill>
                  <a:srgbClr val="FF3300"/>
                </a:solidFill>
                <a:latin typeface="Courier New" pitchFamily="49" charset="0"/>
                <a:ea typeface="標楷體" pitchFamily="65" charset="-120"/>
              </a:rPr>
              <a:t>a </a:t>
            </a:r>
            <a:r>
              <a:rPr lang="en-US" altLang="zh-TW" sz="2400">
                <a:latin typeface="Courier New" pitchFamily="49" charset="0"/>
                <a:ea typeface="標楷體" pitchFamily="65" charset="-120"/>
              </a:rPr>
              <a:t>is </a:t>
            </a:r>
            <a:r>
              <a:rPr lang="en-US" altLang="zh-TW" sz="2400">
                <a:solidFill>
                  <a:srgbClr val="FF3300"/>
                </a:solidFill>
                <a:latin typeface="Courier New" pitchFamily="49" charset="0"/>
                <a:ea typeface="標楷體" pitchFamily="65" charset="-120"/>
              </a:rPr>
              <a:t>97</a:t>
            </a:r>
            <a:r>
              <a:rPr lang="en-US" altLang="zh-TW" sz="2400">
                <a:latin typeface="Courier New" pitchFamily="49" charset="0"/>
                <a:ea typeface="標楷體" pitchFamily="65" charset="-120"/>
              </a:rPr>
              <a:t>.</a:t>
            </a:r>
          </a:p>
          <a:p>
            <a:pPr eaLnBrk="0" hangingPunct="0"/>
            <a:r>
              <a:rPr lang="en-US" altLang="zh-TW" sz="2400">
                <a:solidFill>
                  <a:srgbClr val="FF3300"/>
                </a:solidFill>
                <a:latin typeface="Courier New" pitchFamily="49" charset="0"/>
                <a:ea typeface="標楷體" pitchFamily="65" charset="-120"/>
              </a:rPr>
              <a:t>48</a:t>
            </a:r>
            <a:r>
              <a:rPr lang="en-US" altLang="zh-TW" sz="2400">
                <a:latin typeface="Courier New" pitchFamily="49" charset="0"/>
                <a:ea typeface="標楷體" pitchFamily="65" charset="-120"/>
              </a:rPr>
              <a:t> != </a:t>
            </a:r>
            <a:r>
              <a:rPr lang="en-US" altLang="zh-TW" sz="2400">
                <a:solidFill>
                  <a:srgbClr val="FF3300"/>
                </a:solidFill>
                <a:latin typeface="Courier New" pitchFamily="49" charset="0"/>
                <a:ea typeface="標楷體" pitchFamily="65" charset="-120"/>
              </a:rPr>
              <a:t>0</a:t>
            </a:r>
            <a:r>
              <a:rPr lang="en-US" altLang="zh-TW" sz="2400">
                <a:ea typeface="標楷體" pitchFamily="65" charset="-120"/>
              </a:rPr>
              <a:t> </a:t>
            </a:r>
          </a:p>
        </p:txBody>
      </p:sp>
      <p:sp>
        <p:nvSpPr>
          <p:cNvPr id="54278" name="Text Box 6"/>
          <p:cNvSpPr txBox="1">
            <a:spLocks noChangeArrowheads="1"/>
          </p:cNvSpPr>
          <p:nvPr/>
        </p:nvSpPr>
        <p:spPr bwMode="auto">
          <a:xfrm>
            <a:off x="609600" y="1905000"/>
            <a:ext cx="7994650" cy="2830513"/>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b="1">
                <a:ea typeface="標楷體" pitchFamily="65" charset="-120"/>
              </a:rPr>
              <a:t>Ch2_3  </a:t>
            </a:r>
            <a:r>
              <a:rPr lang="zh-TW" altLang="en-US" sz="2400" b="1">
                <a:latin typeface="標楷體" pitchFamily="65" charset="-120"/>
                <a:ea typeface="標楷體" pitchFamily="65" charset="-120"/>
              </a:rPr>
              <a:t>字元與</a:t>
            </a:r>
            <a:r>
              <a:rPr lang="en-US" altLang="zh-TW" sz="2400" b="1">
                <a:ea typeface="標楷體" pitchFamily="65" charset="-120"/>
              </a:rPr>
              <a:t>ASCII Code</a:t>
            </a:r>
            <a:r>
              <a:rPr lang="zh-TW" altLang="en-US" sz="2400" b="1">
                <a:latin typeface="標楷體" pitchFamily="65" charset="-120"/>
                <a:ea typeface="標楷體" pitchFamily="65" charset="-120"/>
              </a:rPr>
              <a:t>值的轉換</a:t>
            </a:r>
            <a:endParaRPr lang="zh-TW" altLang="en-US" sz="2400">
              <a:ea typeface="標楷體" pitchFamily="65" charset="-120"/>
            </a:endParaRPr>
          </a:p>
          <a:p>
            <a:pPr>
              <a:lnSpc>
                <a:spcPct val="90000"/>
              </a:lnSpc>
              <a:spcBef>
                <a:spcPct val="20000"/>
              </a:spcBef>
            </a:pPr>
            <a:r>
              <a:rPr lang="en-US" altLang="zh-TW" sz="2400">
                <a:latin typeface="Arial" charset="0"/>
                <a:ea typeface="標楷體" pitchFamily="65" charset="-120"/>
              </a:rPr>
              <a:t>1   #include&lt;stdio.h&gt;</a:t>
            </a:r>
            <a:endParaRPr lang="en-US" altLang="zh-TW" sz="2400">
              <a:latin typeface="Arial" charset="0"/>
            </a:endParaRPr>
          </a:p>
          <a:p>
            <a:pPr>
              <a:lnSpc>
                <a:spcPct val="90000"/>
              </a:lnSpc>
              <a:spcBef>
                <a:spcPct val="20000"/>
              </a:spcBef>
            </a:pPr>
            <a:r>
              <a:rPr lang="en-US" altLang="zh-TW" sz="2400">
                <a:latin typeface="Arial" charset="0"/>
                <a:ea typeface="標楷體" pitchFamily="65" charset="-120"/>
              </a:rPr>
              <a:t>2   main(){</a:t>
            </a:r>
            <a:endParaRPr lang="en-US" altLang="zh-TW" sz="2400">
              <a:latin typeface="Arial" charset="0"/>
            </a:endParaRPr>
          </a:p>
          <a:p>
            <a:pPr>
              <a:lnSpc>
                <a:spcPct val="90000"/>
              </a:lnSpc>
              <a:spcBef>
                <a:spcPct val="20000"/>
              </a:spcBef>
            </a:pPr>
            <a:r>
              <a:rPr lang="en-US" altLang="zh-TW" sz="2400">
                <a:latin typeface="Arial" charset="0"/>
                <a:ea typeface="標楷體" pitchFamily="65" charset="-120"/>
              </a:rPr>
              <a:t>3     printf("The ASCII Code of </a:t>
            </a:r>
            <a:r>
              <a:rPr lang="en-US" altLang="zh-TW" sz="2400">
                <a:solidFill>
                  <a:srgbClr val="FF3300"/>
                </a:solidFill>
                <a:latin typeface="Courier New" pitchFamily="49" charset="0"/>
                <a:ea typeface="標楷體" pitchFamily="65" charset="-120"/>
              </a:rPr>
              <a:t>%c</a:t>
            </a:r>
            <a:r>
              <a:rPr lang="en-US" altLang="zh-TW" sz="2400">
                <a:latin typeface="Arial" charset="0"/>
                <a:ea typeface="標楷體" pitchFamily="65" charset="-120"/>
              </a:rPr>
              <a:t> is </a:t>
            </a:r>
            <a:r>
              <a:rPr lang="en-US" altLang="zh-TW" sz="2400">
                <a:solidFill>
                  <a:srgbClr val="FF3300"/>
                </a:solidFill>
                <a:latin typeface="Courier New" pitchFamily="49" charset="0"/>
                <a:ea typeface="標楷體" pitchFamily="65" charset="-120"/>
              </a:rPr>
              <a:t>%i</a:t>
            </a:r>
            <a:r>
              <a:rPr lang="en-US" altLang="zh-TW" sz="2400">
                <a:latin typeface="Arial" charset="0"/>
                <a:ea typeface="標楷體" pitchFamily="65" charset="-120"/>
              </a:rPr>
              <a:t>.\n", </a:t>
            </a:r>
            <a:r>
              <a:rPr lang="en-US" altLang="zh-TW" sz="2400">
                <a:solidFill>
                  <a:srgbClr val="FF3300"/>
                </a:solidFill>
                <a:latin typeface="Courier New" pitchFamily="49" charset="0"/>
                <a:cs typeface="Times New Roman" pitchFamily="18" charset="0"/>
              </a:rPr>
              <a:t>'A','A'</a:t>
            </a:r>
            <a:r>
              <a:rPr lang="en-US" altLang="zh-TW" sz="2400">
                <a:latin typeface="Arial" charset="0"/>
                <a:ea typeface="標楷體" pitchFamily="65" charset="-120"/>
              </a:rPr>
              <a:t>);</a:t>
            </a:r>
          </a:p>
          <a:p>
            <a:pPr>
              <a:lnSpc>
                <a:spcPct val="90000"/>
              </a:lnSpc>
              <a:spcBef>
                <a:spcPct val="20000"/>
              </a:spcBef>
            </a:pPr>
            <a:r>
              <a:rPr lang="en-US" altLang="zh-TW" sz="2400">
                <a:latin typeface="Arial" charset="0"/>
                <a:ea typeface="標楷體" pitchFamily="65" charset="-120"/>
              </a:rPr>
              <a:t>4     printf("The ASCII Code of </a:t>
            </a:r>
            <a:r>
              <a:rPr lang="en-US" altLang="zh-TW" sz="2400">
                <a:solidFill>
                  <a:srgbClr val="FF3300"/>
                </a:solidFill>
                <a:latin typeface="Courier New" pitchFamily="49" charset="0"/>
                <a:ea typeface="標楷體" pitchFamily="65" charset="-120"/>
              </a:rPr>
              <a:t>%c</a:t>
            </a:r>
            <a:r>
              <a:rPr lang="en-US" altLang="zh-TW" sz="2400">
                <a:latin typeface="Arial" charset="0"/>
                <a:ea typeface="標楷體" pitchFamily="65" charset="-120"/>
              </a:rPr>
              <a:t> is </a:t>
            </a:r>
            <a:r>
              <a:rPr lang="en-US" altLang="zh-TW" sz="2400">
                <a:solidFill>
                  <a:srgbClr val="FF3300"/>
                </a:solidFill>
                <a:latin typeface="Courier New" pitchFamily="49" charset="0"/>
                <a:ea typeface="標楷體" pitchFamily="65" charset="-120"/>
              </a:rPr>
              <a:t>%i</a:t>
            </a:r>
            <a:r>
              <a:rPr lang="en-US" altLang="zh-TW" sz="2400">
                <a:latin typeface="Arial" charset="0"/>
                <a:ea typeface="標楷體" pitchFamily="65" charset="-120"/>
              </a:rPr>
              <a:t>.\n", </a:t>
            </a:r>
            <a:r>
              <a:rPr lang="en-US" altLang="zh-TW" sz="2400">
                <a:solidFill>
                  <a:srgbClr val="FF3300"/>
                </a:solidFill>
                <a:latin typeface="Courier New" pitchFamily="49" charset="0"/>
                <a:cs typeface="Times New Roman" pitchFamily="18" charset="0"/>
              </a:rPr>
              <a:t>97,97</a:t>
            </a:r>
            <a:r>
              <a:rPr lang="en-US" altLang="zh-TW" sz="2400">
                <a:latin typeface="Arial" charset="0"/>
                <a:ea typeface="標楷體" pitchFamily="65" charset="-120"/>
              </a:rPr>
              <a:t>);</a:t>
            </a:r>
          </a:p>
          <a:p>
            <a:pPr>
              <a:lnSpc>
                <a:spcPct val="90000"/>
              </a:lnSpc>
              <a:spcBef>
                <a:spcPct val="20000"/>
              </a:spcBef>
            </a:pPr>
            <a:r>
              <a:rPr lang="en-US" altLang="zh-TW" sz="2400">
                <a:latin typeface="Arial" charset="0"/>
              </a:rPr>
              <a:t>5     printf("</a:t>
            </a:r>
            <a:r>
              <a:rPr lang="en-US" altLang="zh-TW" sz="2400">
                <a:solidFill>
                  <a:srgbClr val="FF3300"/>
                </a:solidFill>
                <a:latin typeface="Arial" charset="0"/>
              </a:rPr>
              <a:t>%i</a:t>
            </a:r>
            <a:r>
              <a:rPr lang="en-US" altLang="zh-TW" sz="2400">
                <a:latin typeface="Arial" charset="0"/>
              </a:rPr>
              <a:t> != </a:t>
            </a:r>
            <a:r>
              <a:rPr lang="en-US" altLang="zh-TW" sz="2400">
                <a:solidFill>
                  <a:srgbClr val="FF3300"/>
                </a:solidFill>
                <a:latin typeface="Arial" charset="0"/>
              </a:rPr>
              <a:t>%i</a:t>
            </a:r>
            <a:r>
              <a:rPr lang="en-US" altLang="zh-TW" sz="2400">
                <a:latin typeface="Arial" charset="0"/>
              </a:rPr>
              <a:t>\n", </a:t>
            </a:r>
            <a:r>
              <a:rPr lang="en-US" altLang="zh-TW" sz="2400">
                <a:solidFill>
                  <a:srgbClr val="FF3300"/>
                </a:solidFill>
                <a:latin typeface="Arial" charset="0"/>
                <a:cs typeface="Times New Roman" pitchFamily="18" charset="0"/>
              </a:rPr>
              <a:t>'0', </a:t>
            </a:r>
            <a:r>
              <a:rPr lang="en-US" altLang="zh-TW" sz="2400">
                <a:solidFill>
                  <a:srgbClr val="FF3300"/>
                </a:solidFill>
                <a:latin typeface="Arial" charset="0"/>
              </a:rPr>
              <a:t>0</a:t>
            </a:r>
            <a:r>
              <a:rPr lang="en-US" altLang="zh-TW" sz="2400">
                <a:latin typeface="Arial" charset="0"/>
              </a:rPr>
              <a:t>);</a:t>
            </a:r>
          </a:p>
          <a:p>
            <a:pPr>
              <a:lnSpc>
                <a:spcPct val="90000"/>
              </a:lnSpc>
              <a:spcBef>
                <a:spcPct val="20000"/>
              </a:spcBef>
            </a:pPr>
            <a:r>
              <a:rPr lang="en-US" altLang="zh-TW" sz="2400">
                <a:latin typeface="Arial" charset="0"/>
                <a:ea typeface="細明體" pitchFamily="49" charset="-120"/>
              </a:rPr>
              <a:t>6   </a:t>
            </a:r>
            <a:r>
              <a:rPr lang="en-US" altLang="zh-TW" sz="2400">
                <a:latin typeface="Arial" charset="0"/>
                <a:ea typeface="標楷體" pitchFamily="65" charset="-120"/>
              </a:rPr>
              <a:t>}</a:t>
            </a:r>
          </a:p>
        </p:txBody>
      </p:sp>
      <p:sp>
        <p:nvSpPr>
          <p:cNvPr id="54279" name="AutoShape 7"/>
          <p:cNvSpPr>
            <a:spLocks noChangeArrowheads="1"/>
          </p:cNvSpPr>
          <p:nvPr/>
        </p:nvSpPr>
        <p:spPr bwMode="auto">
          <a:xfrm>
            <a:off x="4787900" y="3933825"/>
            <a:ext cx="457200" cy="935038"/>
          </a:xfrm>
          <a:prstGeom prst="upDownArrow">
            <a:avLst>
              <a:gd name="adj1" fmla="val 17361"/>
              <a:gd name="adj2" fmla="val 34720"/>
            </a:avLst>
          </a:prstGeom>
          <a:solidFill>
            <a:srgbClr val="0000FF"/>
          </a:solidFill>
          <a:ln w="9525">
            <a:solidFill>
              <a:schemeClr val="tx1"/>
            </a:solidFill>
            <a:miter lim="800000"/>
            <a:headEnd/>
            <a:tailEnd/>
          </a:ln>
          <a:effectLst/>
        </p:spPr>
        <p:txBody>
          <a:bodyPr wrap="none" anchor="ctr"/>
          <a:lstStyle/>
          <a:p>
            <a:endParaRPr lang="zh-TW" altLang="en-US"/>
          </a:p>
        </p:txBody>
      </p:sp>
      <p:sp>
        <p:nvSpPr>
          <p:cNvPr id="54280" name="AutoShape 8"/>
          <p:cNvSpPr>
            <a:spLocks noChangeArrowheads="1"/>
          </p:cNvSpPr>
          <p:nvPr/>
        </p:nvSpPr>
        <p:spPr bwMode="auto">
          <a:xfrm>
            <a:off x="5651500" y="3933825"/>
            <a:ext cx="385763" cy="935038"/>
          </a:xfrm>
          <a:prstGeom prst="upDownArrow">
            <a:avLst>
              <a:gd name="adj1" fmla="val 17361"/>
              <a:gd name="adj2" fmla="val 52259"/>
            </a:avLst>
          </a:prstGeom>
          <a:solidFill>
            <a:srgbClr val="FF3300"/>
          </a:solidFill>
          <a:ln w="9525">
            <a:solidFill>
              <a:schemeClr val="tx1"/>
            </a:solidFill>
            <a:miter lim="800000"/>
            <a:headEnd/>
            <a:tailEnd/>
          </a:ln>
          <a:effectLst/>
        </p:spPr>
        <p:txBody>
          <a:bodyPr wrap="none" anchor="ctr"/>
          <a:lstStyle/>
          <a:p>
            <a:endParaRPr lang="zh-TW" altLang="en-US"/>
          </a:p>
        </p:txBody>
      </p:sp>
      <p:sp>
        <p:nvSpPr>
          <p:cNvPr id="54281" name="Line 9"/>
          <p:cNvSpPr>
            <a:spLocks noChangeShapeType="1"/>
          </p:cNvSpPr>
          <p:nvPr/>
        </p:nvSpPr>
        <p:spPr bwMode="auto">
          <a:xfrm flipH="1">
            <a:off x="1908175" y="4365625"/>
            <a:ext cx="1871663" cy="1584325"/>
          </a:xfrm>
          <a:prstGeom prst="line">
            <a:avLst/>
          </a:prstGeom>
          <a:noFill/>
          <a:ln w="38100">
            <a:solidFill>
              <a:schemeClr val="hlink"/>
            </a:solidFill>
            <a:prstDash val="dash"/>
            <a:round/>
            <a:headEnd/>
            <a:tailEnd type="triangle" w="med" len="med"/>
          </a:ln>
          <a:effectLst/>
        </p:spPr>
        <p:txBody>
          <a:bodyPr wrap="none"/>
          <a:lstStyle/>
          <a:p>
            <a:endParaRPr lang="zh-TW" altLang="en-US"/>
          </a:p>
        </p:txBody>
      </p:sp>
      <p:sp>
        <p:nvSpPr>
          <p:cNvPr id="54282" name="Freeform 10"/>
          <p:cNvSpPr>
            <a:spLocks/>
          </p:cNvSpPr>
          <p:nvPr/>
        </p:nvSpPr>
        <p:spPr bwMode="auto">
          <a:xfrm>
            <a:off x="5867400" y="2349500"/>
            <a:ext cx="1657350" cy="720725"/>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0000FF"/>
            </a:solidFill>
            <a:prstDash val="dash"/>
            <a:round/>
            <a:headEnd type="none" w="med" len="med"/>
            <a:tailEnd type="triangle" w="med" len="med"/>
          </a:ln>
          <a:effectLst/>
        </p:spPr>
        <p:txBody>
          <a:bodyPr wrap="none"/>
          <a:lstStyle/>
          <a:p>
            <a:endParaRPr lang="zh-TW" altLang="en-US"/>
          </a:p>
        </p:txBody>
      </p:sp>
      <p:sp>
        <p:nvSpPr>
          <p:cNvPr id="54283" name="Freeform 11"/>
          <p:cNvSpPr>
            <a:spLocks/>
          </p:cNvSpPr>
          <p:nvPr/>
        </p:nvSpPr>
        <p:spPr bwMode="auto">
          <a:xfrm>
            <a:off x="5076825" y="2386013"/>
            <a:ext cx="1655763" cy="719137"/>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FF3300"/>
            </a:solidFill>
            <a:prstDash val="dash"/>
            <a:round/>
            <a:headEnd type="none" w="med" len="med"/>
            <a:tailEnd type="triangle" w="med" len="med"/>
          </a:ln>
          <a:effectLst/>
        </p:spPr>
        <p:txBody>
          <a:bodyPr wrap="none"/>
          <a:lstStyle/>
          <a:p>
            <a:endParaRPr lang="zh-TW" altLang="en-US"/>
          </a:p>
        </p:txBody>
      </p:sp>
      <p:sp>
        <p:nvSpPr>
          <p:cNvPr id="54284" name="AutoShape 12"/>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4283"/>
                                        </p:tgtEl>
                                        <p:attrNameLst>
                                          <p:attrName>style.visibility</p:attrName>
                                        </p:attrNameLst>
                                      </p:cBhvr>
                                      <p:to>
                                        <p:strVal val="visible"/>
                                      </p:to>
                                    </p:set>
                                    <p:animEffect transition="in" filter="wipe(right)">
                                      <p:cBhvr>
                                        <p:cTn id="7" dur="500"/>
                                        <p:tgtEl>
                                          <p:spTgt spid="54283"/>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4282"/>
                                        </p:tgtEl>
                                        <p:attrNameLst>
                                          <p:attrName>style.visibility</p:attrName>
                                        </p:attrNameLst>
                                      </p:cBhvr>
                                      <p:to>
                                        <p:strVal val="visible"/>
                                      </p:to>
                                    </p:set>
                                    <p:animEffect transition="in" filter="wipe(right)">
                                      <p:cBhvr>
                                        <p:cTn id="11" dur="500"/>
                                        <p:tgtEl>
                                          <p:spTgt spid="5428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54277"/>
                                        </p:tgtEl>
                                        <p:attrNameLst>
                                          <p:attrName>style.visibility</p:attrName>
                                        </p:attrNameLst>
                                      </p:cBhvr>
                                      <p:to>
                                        <p:strVal val="visible"/>
                                      </p:to>
                                    </p:set>
                                    <p:anim calcmode="lin" valueType="num">
                                      <p:cBhvr>
                                        <p:cTn id="16" dur="500" fill="hold"/>
                                        <p:tgtEl>
                                          <p:spTgt spid="54277"/>
                                        </p:tgtEl>
                                        <p:attrNameLst>
                                          <p:attrName>ppt_w</p:attrName>
                                        </p:attrNameLst>
                                      </p:cBhvr>
                                      <p:tavLst>
                                        <p:tav tm="0">
                                          <p:val>
                                            <p:fltVal val="0"/>
                                          </p:val>
                                        </p:tav>
                                        <p:tav tm="100000">
                                          <p:val>
                                            <p:strVal val="#ppt_w"/>
                                          </p:val>
                                        </p:tav>
                                      </p:tavLst>
                                    </p:anim>
                                    <p:anim calcmode="lin" valueType="num">
                                      <p:cBhvr>
                                        <p:cTn id="17" dur="500" fill="hold"/>
                                        <p:tgtEl>
                                          <p:spTgt spid="54277"/>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54279"/>
                                        </p:tgtEl>
                                        <p:attrNameLst>
                                          <p:attrName>style.visibility</p:attrName>
                                        </p:attrNameLst>
                                      </p:cBhvr>
                                      <p:to>
                                        <p:strVal val="visible"/>
                                      </p:to>
                                    </p:set>
                                    <p:anim calcmode="lin" valueType="num">
                                      <p:cBhvr>
                                        <p:cTn id="22" dur="500" fill="hold"/>
                                        <p:tgtEl>
                                          <p:spTgt spid="54279"/>
                                        </p:tgtEl>
                                        <p:attrNameLst>
                                          <p:attrName>ppt_w</p:attrName>
                                        </p:attrNameLst>
                                      </p:cBhvr>
                                      <p:tavLst>
                                        <p:tav tm="0">
                                          <p:val>
                                            <p:fltVal val="0"/>
                                          </p:val>
                                        </p:tav>
                                        <p:tav tm="100000">
                                          <p:val>
                                            <p:strVal val="#ppt_w"/>
                                          </p:val>
                                        </p:tav>
                                      </p:tavLst>
                                    </p:anim>
                                    <p:anim calcmode="lin" valueType="num">
                                      <p:cBhvr>
                                        <p:cTn id="23" dur="500" fill="hold"/>
                                        <p:tgtEl>
                                          <p:spTgt spid="54279"/>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54280"/>
                                        </p:tgtEl>
                                        <p:attrNameLst>
                                          <p:attrName>style.visibility</p:attrName>
                                        </p:attrNameLst>
                                      </p:cBhvr>
                                      <p:to>
                                        <p:strVal val="visible"/>
                                      </p:to>
                                    </p:set>
                                    <p:anim calcmode="lin" valueType="num">
                                      <p:cBhvr>
                                        <p:cTn id="26" dur="500" fill="hold"/>
                                        <p:tgtEl>
                                          <p:spTgt spid="54280"/>
                                        </p:tgtEl>
                                        <p:attrNameLst>
                                          <p:attrName>ppt_w</p:attrName>
                                        </p:attrNameLst>
                                      </p:cBhvr>
                                      <p:tavLst>
                                        <p:tav tm="0">
                                          <p:val>
                                            <p:fltVal val="0"/>
                                          </p:val>
                                        </p:tav>
                                        <p:tav tm="100000">
                                          <p:val>
                                            <p:strVal val="#ppt_w"/>
                                          </p:val>
                                        </p:tav>
                                      </p:tavLst>
                                    </p:anim>
                                    <p:anim calcmode="lin" valueType="num">
                                      <p:cBhvr>
                                        <p:cTn id="27" dur="500" fill="hold"/>
                                        <p:tgtEl>
                                          <p:spTgt spid="54280"/>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4281"/>
                                        </p:tgtEl>
                                        <p:attrNameLst>
                                          <p:attrName>style.visibility</p:attrName>
                                        </p:attrNameLst>
                                      </p:cBhvr>
                                      <p:to>
                                        <p:strVal val="visible"/>
                                      </p:to>
                                    </p:set>
                                    <p:animEffect transition="in" filter="wipe(up)">
                                      <p:cBhvr>
                                        <p:cTn id="32" dur="500"/>
                                        <p:tgtEl>
                                          <p:spTgt spid="54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P spid="54279" grpId="0" animBg="1"/>
      <p:bldP spid="54280" grpId="0" animBg="1"/>
      <p:bldP spid="54281" grpId="0" animBg="1"/>
      <p:bldP spid="54282" grpId="0" animBg="1"/>
      <p:bldP spid="54283" grpId="0" animBg="1"/>
    </p:bld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投影片編號版面配置區 5"/>
          <p:cNvSpPr>
            <a:spLocks noGrp="1"/>
          </p:cNvSpPr>
          <p:nvPr>
            <p:ph type="sldNum" sz="quarter" idx="12"/>
          </p:nvPr>
        </p:nvSpPr>
        <p:spPr/>
        <p:txBody>
          <a:bodyPr/>
          <a:lstStyle/>
          <a:p>
            <a:fld id="{899264F3-D50E-4D0D-8932-0DA1B66B9EB7}" type="slidenum">
              <a:rPr lang="en-US" altLang="zh-TW"/>
              <a:pPr/>
              <a:t>250</a:t>
            </a:fld>
            <a:endParaRPr lang="en-US" altLang="zh-TW"/>
          </a:p>
        </p:txBody>
      </p:sp>
      <p:sp>
        <p:nvSpPr>
          <p:cNvPr id="354306" name="Rectangle 2"/>
          <p:cNvSpPr>
            <a:spLocks noGrp="1" noChangeArrowheads="1"/>
          </p:cNvSpPr>
          <p:nvPr>
            <p:ph type="title"/>
          </p:nvPr>
        </p:nvSpPr>
        <p:spPr/>
        <p:txBody>
          <a:bodyPr/>
          <a:lstStyle/>
          <a:p>
            <a:r>
              <a:rPr lang="en-US" altLang="zh-TW"/>
              <a:t>C </a:t>
            </a:r>
            <a:r>
              <a:rPr lang="zh-TW" altLang="en-US"/>
              <a:t>的檔案觀念</a:t>
            </a:r>
          </a:p>
        </p:txBody>
      </p:sp>
      <p:sp>
        <p:nvSpPr>
          <p:cNvPr id="354307" name="Rectangle 3"/>
          <p:cNvSpPr>
            <a:spLocks noGrp="1" noChangeArrowheads="1"/>
          </p:cNvSpPr>
          <p:nvPr>
            <p:ph type="body" idx="1"/>
          </p:nvPr>
        </p:nvSpPr>
        <p:spPr/>
        <p:txBody>
          <a:bodyPr/>
          <a:lstStyle/>
          <a:p>
            <a:r>
              <a:rPr lang="en-US" altLang="zh-TW"/>
              <a:t>Stream</a:t>
            </a:r>
            <a:r>
              <a:rPr lang="zh-TW" altLang="en-US"/>
              <a:t>檔案</a:t>
            </a:r>
          </a:p>
          <a:p>
            <a:pPr lvl="1"/>
            <a:r>
              <a:rPr lang="zh-TW" altLang="en-US"/>
              <a:t>就是已開啟</a:t>
            </a:r>
            <a:r>
              <a:rPr lang="en-US" altLang="zh-TW"/>
              <a:t>OPEN</a:t>
            </a:r>
            <a:r>
              <a:rPr lang="zh-TW" altLang="en-US"/>
              <a:t>的檔案</a:t>
            </a:r>
          </a:p>
          <a:p>
            <a:pPr>
              <a:buFontTx/>
              <a:buNone/>
            </a:pPr>
            <a:endParaRPr lang="en-US" altLang="zh-TW"/>
          </a:p>
        </p:txBody>
      </p:sp>
      <p:graphicFrame>
        <p:nvGraphicFramePr>
          <p:cNvPr id="354308" name="Group 4"/>
          <p:cNvGraphicFramePr>
            <a:graphicFrameLocks noGrp="1"/>
          </p:cNvGraphicFramePr>
          <p:nvPr/>
        </p:nvGraphicFramePr>
        <p:xfrm>
          <a:off x="990600" y="3527425"/>
          <a:ext cx="6858000" cy="518160"/>
        </p:xfrm>
        <a:graphic>
          <a:graphicData uri="http://schemas.openxmlformats.org/drawingml/2006/table">
            <a:tbl>
              <a:tblPr/>
              <a:tblGrid>
                <a:gridCol w="457200"/>
                <a:gridCol w="457200"/>
                <a:gridCol w="457200"/>
                <a:gridCol w="457200"/>
                <a:gridCol w="457200"/>
                <a:gridCol w="457200"/>
                <a:gridCol w="457200"/>
                <a:gridCol w="457200"/>
                <a:gridCol w="457200"/>
                <a:gridCol w="457200"/>
                <a:gridCol w="457200"/>
                <a:gridCol w="457200"/>
                <a:gridCol w="457200"/>
                <a:gridCol w="457200"/>
                <a:gridCol w="457200"/>
              </a:tblGrid>
              <a:tr h="171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f</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354342" name="Group 38"/>
          <p:cNvGraphicFramePr>
            <a:graphicFrameLocks noGrp="1"/>
          </p:cNvGraphicFramePr>
          <p:nvPr/>
        </p:nvGraphicFramePr>
        <p:xfrm>
          <a:off x="971550" y="4365625"/>
          <a:ext cx="7740650" cy="518160"/>
        </p:xfrm>
        <a:graphic>
          <a:graphicData uri="http://schemas.openxmlformats.org/drawingml/2006/table">
            <a:tbl>
              <a:tblPr/>
              <a:tblGrid>
                <a:gridCol w="454025"/>
                <a:gridCol w="457200"/>
                <a:gridCol w="454025"/>
                <a:gridCol w="457200"/>
                <a:gridCol w="454025"/>
                <a:gridCol w="455613"/>
                <a:gridCol w="455612"/>
                <a:gridCol w="455613"/>
                <a:gridCol w="455612"/>
                <a:gridCol w="455613"/>
                <a:gridCol w="454025"/>
                <a:gridCol w="457200"/>
                <a:gridCol w="454025"/>
                <a:gridCol w="457200"/>
                <a:gridCol w="454025"/>
                <a:gridCol w="455612"/>
                <a:gridCol w="454025"/>
              </a:tblGrid>
              <a:tr h="171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54380" name="AutoShape 76"/>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4308"/>
                                        </p:tgtEl>
                                        <p:attrNameLst>
                                          <p:attrName>style.visibility</p:attrName>
                                        </p:attrNameLst>
                                      </p:cBhvr>
                                      <p:to>
                                        <p:strVal val="visible"/>
                                      </p:to>
                                    </p:set>
                                    <p:animEffect transition="in" filter="wipe(left)">
                                      <p:cBhvr>
                                        <p:cTn id="7" dur="500"/>
                                        <p:tgtEl>
                                          <p:spTgt spid="35430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54342"/>
                                        </p:tgtEl>
                                        <p:attrNameLst>
                                          <p:attrName>style.visibility</p:attrName>
                                        </p:attrNameLst>
                                      </p:cBhvr>
                                      <p:to>
                                        <p:strVal val="visible"/>
                                      </p:to>
                                    </p:set>
                                    <p:animEffect transition="in" filter="wipe(left)">
                                      <p:cBhvr>
                                        <p:cTn id="11" dur="500"/>
                                        <p:tgtEl>
                                          <p:spTgt spid="35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D6CB76BD-F4AB-448B-94BE-9F1714818E7A}" type="slidenum">
              <a:rPr lang="en-US" altLang="zh-TW"/>
              <a:pPr/>
              <a:t>251</a:t>
            </a:fld>
            <a:endParaRPr lang="en-US" altLang="zh-TW"/>
          </a:p>
        </p:txBody>
      </p:sp>
      <p:sp>
        <p:nvSpPr>
          <p:cNvPr id="356354" name="Rectangle 1026"/>
          <p:cNvSpPr>
            <a:spLocks noGrp="1" noChangeArrowheads="1"/>
          </p:cNvSpPr>
          <p:nvPr>
            <p:ph type="title"/>
          </p:nvPr>
        </p:nvSpPr>
        <p:spPr>
          <a:xfrm>
            <a:off x="1143000" y="228600"/>
            <a:ext cx="7772400" cy="1143000"/>
          </a:xfrm>
        </p:spPr>
        <p:txBody>
          <a:bodyPr/>
          <a:lstStyle/>
          <a:p>
            <a:r>
              <a:rPr lang="en-US" altLang="zh-TW"/>
              <a:t>C </a:t>
            </a:r>
            <a:r>
              <a:rPr lang="zh-TW" altLang="en-US"/>
              <a:t>的檔案觀念</a:t>
            </a:r>
          </a:p>
        </p:txBody>
      </p:sp>
      <p:sp>
        <p:nvSpPr>
          <p:cNvPr id="356355" name="Rectangle 1027"/>
          <p:cNvSpPr>
            <a:spLocks noGrp="1" noChangeArrowheads="1"/>
          </p:cNvSpPr>
          <p:nvPr>
            <p:ph type="body" idx="1"/>
          </p:nvPr>
        </p:nvSpPr>
        <p:spPr>
          <a:xfrm>
            <a:off x="1143000" y="1295400"/>
            <a:ext cx="7772400" cy="4114800"/>
          </a:xfrm>
        </p:spPr>
        <p:txBody>
          <a:bodyPr/>
          <a:lstStyle/>
          <a:p>
            <a:r>
              <a:rPr lang="zh-TW" altLang="en-US"/>
              <a:t>檔案的開啟和關閉</a:t>
            </a:r>
          </a:p>
        </p:txBody>
      </p:sp>
      <p:sp>
        <p:nvSpPr>
          <p:cNvPr id="356356" name="Text Box 1028"/>
          <p:cNvSpPr txBox="1">
            <a:spLocks noChangeArrowheads="1"/>
          </p:cNvSpPr>
          <p:nvPr/>
        </p:nvSpPr>
        <p:spPr bwMode="auto">
          <a:xfrm>
            <a:off x="685800" y="2057400"/>
            <a:ext cx="7924800" cy="17684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u="sng">
                <a:solidFill>
                  <a:srgbClr val="FF0000"/>
                </a:solidFill>
                <a:latin typeface="Arial" charset="0"/>
                <a:cs typeface="Arial" charset="0"/>
              </a:rPr>
              <a:t>fopen()	</a:t>
            </a:r>
            <a:r>
              <a:rPr lang="zh-TW" altLang="en-US" sz="2000" b="1" u="sng">
                <a:latin typeface="新細明體" pitchFamily="18" charset="-120"/>
              </a:rPr>
              <a:t>檔案開啓，產生一個</a:t>
            </a:r>
            <a:r>
              <a:rPr lang="en-US" altLang="zh-TW" sz="2000" b="1" u="sng">
                <a:latin typeface="Arial" charset="0"/>
                <a:cs typeface="Arial" charset="0"/>
              </a:rPr>
              <a:t>stream</a:t>
            </a:r>
            <a:endParaRPr lang="en-US" altLang="zh-TW" sz="2000" b="1" u="sng"/>
          </a:p>
          <a:p>
            <a:pPr>
              <a:spcBef>
                <a:spcPct val="50000"/>
              </a:spcBef>
            </a:pPr>
            <a:r>
              <a:rPr lang="zh-TW" altLang="en-US" sz="2000">
                <a:solidFill>
                  <a:srgbClr val="000000"/>
                </a:solidFill>
                <a:latin typeface="新細明體" pitchFamily="18" charset="-120"/>
              </a:rPr>
              <a:t>宣告</a:t>
            </a:r>
            <a:r>
              <a:rPr lang="zh-TW" altLang="en-US" sz="2000">
                <a:solidFill>
                  <a:srgbClr val="000000"/>
                </a:solidFill>
                <a:latin typeface="Courier New" pitchFamily="49" charset="0"/>
                <a:cs typeface="Arial" charset="0"/>
              </a:rPr>
              <a:t>	</a:t>
            </a:r>
            <a:r>
              <a:rPr lang="en-US" altLang="zh-TW" sz="2000">
                <a:solidFill>
                  <a:srgbClr val="000000"/>
                </a:solidFill>
                <a:latin typeface="Courier New" pitchFamily="49" charset="0"/>
                <a:cs typeface="Arial" charset="0"/>
              </a:rPr>
              <a:t>FILE *stream;	char *filename, *mode;</a:t>
            </a:r>
            <a:endParaRPr lang="en-US" altLang="zh-TW" sz="2000">
              <a:latin typeface="Courier New" pitchFamily="49" charset="0"/>
            </a:endParaRPr>
          </a:p>
          <a:p>
            <a:pPr>
              <a:spcBef>
                <a:spcPct val="50000"/>
              </a:spcBef>
            </a:pPr>
            <a:r>
              <a:rPr lang="zh-TW" altLang="en-US" sz="2000">
                <a:solidFill>
                  <a:srgbClr val="000000"/>
                </a:solidFill>
                <a:latin typeface="新細明體" pitchFamily="18" charset="-120"/>
              </a:rPr>
              <a:t>執行</a:t>
            </a:r>
            <a:r>
              <a:rPr lang="zh-TW" altLang="en-US" sz="2000">
                <a:solidFill>
                  <a:srgbClr val="000000"/>
                </a:solidFill>
                <a:latin typeface="Courier New" pitchFamily="49" charset="0"/>
                <a:cs typeface="Arial" charset="0"/>
              </a:rPr>
              <a:t>	</a:t>
            </a:r>
            <a:r>
              <a:rPr lang="en-US" altLang="zh-TW" sz="2000">
                <a:solidFill>
                  <a:srgbClr val="000000"/>
                </a:solidFill>
                <a:latin typeface="Courier New" pitchFamily="49" charset="0"/>
                <a:cs typeface="Arial" charset="0"/>
              </a:rPr>
              <a:t>stream = fopen(filename,mode);</a:t>
            </a:r>
          </a:p>
          <a:p>
            <a:pPr>
              <a:spcBef>
                <a:spcPct val="50000"/>
              </a:spcBef>
            </a:pPr>
            <a:r>
              <a:rPr lang="zh-TW" altLang="en-US" sz="2000">
                <a:solidFill>
                  <a:srgbClr val="000000"/>
                </a:solidFill>
                <a:latin typeface="新細明體" pitchFamily="18" charset="-120"/>
              </a:rPr>
              <a:t>傳回</a:t>
            </a:r>
            <a:r>
              <a:rPr lang="zh-TW" altLang="en-US" sz="2000">
                <a:solidFill>
                  <a:srgbClr val="000000"/>
                </a:solidFill>
                <a:latin typeface="Arial" charset="0"/>
                <a:cs typeface="Arial" charset="0"/>
              </a:rPr>
              <a:t>	</a:t>
            </a:r>
            <a:r>
              <a:rPr lang="en-US" altLang="zh-TW" sz="2000">
                <a:solidFill>
                  <a:srgbClr val="000000"/>
                </a:solidFill>
                <a:latin typeface="Courier New" pitchFamily="49" charset="0"/>
                <a:cs typeface="Arial" charset="0"/>
              </a:rPr>
              <a:t>NULL</a:t>
            </a:r>
            <a:r>
              <a:rPr lang="en-US" altLang="zh-TW" sz="2000">
                <a:solidFill>
                  <a:srgbClr val="000000"/>
                </a:solidFill>
                <a:latin typeface="Arial" charset="0"/>
                <a:cs typeface="Arial" charset="0"/>
              </a:rPr>
              <a:t> </a:t>
            </a:r>
            <a:r>
              <a:rPr lang="zh-TW" altLang="en-US" sz="2000">
                <a:solidFill>
                  <a:srgbClr val="000000"/>
                </a:solidFill>
                <a:latin typeface="新細明體" pitchFamily="18" charset="-120"/>
              </a:rPr>
              <a:t>表示開啓錯誤，</a:t>
            </a:r>
            <a:r>
              <a:rPr lang="en-US" altLang="zh-TW" sz="2000">
                <a:solidFill>
                  <a:srgbClr val="000000"/>
                </a:solidFill>
                <a:latin typeface="Courier New" pitchFamily="49" charset="0"/>
                <a:cs typeface="Arial" charset="0"/>
              </a:rPr>
              <a:t>FILE pointer</a:t>
            </a:r>
            <a:r>
              <a:rPr lang="zh-TW" altLang="en-US" sz="2000">
                <a:solidFill>
                  <a:srgbClr val="000000"/>
                </a:solidFill>
                <a:latin typeface="新細明體" pitchFamily="18" charset="-120"/>
              </a:rPr>
              <a:t>指標表示開啓成功。</a:t>
            </a:r>
            <a:r>
              <a:rPr lang="zh-TW" altLang="en-US" sz="2000">
                <a:solidFill>
                  <a:srgbClr val="000000"/>
                </a:solidFill>
                <a:cs typeface="Arial" charset="0"/>
              </a:rPr>
              <a:t> </a:t>
            </a:r>
            <a:endParaRPr lang="zh-TW" altLang="en-US" sz="2000" u="sng">
              <a:solidFill>
                <a:srgbClr val="FF0000"/>
              </a:solidFill>
              <a:cs typeface="Arial" charset="0"/>
            </a:endParaRPr>
          </a:p>
        </p:txBody>
      </p:sp>
      <p:sp>
        <p:nvSpPr>
          <p:cNvPr id="356357" name="Text Box 1029"/>
          <p:cNvSpPr txBox="1">
            <a:spLocks noChangeArrowheads="1"/>
          </p:cNvSpPr>
          <p:nvPr/>
        </p:nvSpPr>
        <p:spPr bwMode="auto">
          <a:xfrm>
            <a:off x="684213" y="4108450"/>
            <a:ext cx="7924800" cy="17684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u="sng">
                <a:solidFill>
                  <a:srgbClr val="FF0000"/>
                </a:solidFill>
                <a:latin typeface="Arial" charset="0"/>
                <a:cs typeface="Arial" charset="0"/>
              </a:rPr>
              <a:t>fclose()	</a:t>
            </a:r>
            <a:r>
              <a:rPr lang="zh-TW" altLang="en-US" sz="2000" b="1" u="sng">
                <a:latin typeface="新細明體" pitchFamily="18" charset="-120"/>
              </a:rPr>
              <a:t>檔案關閉，結束一個</a:t>
            </a:r>
            <a:r>
              <a:rPr lang="en-US" altLang="zh-TW" sz="2000" b="1" u="sng">
                <a:latin typeface="Arial" charset="0"/>
                <a:cs typeface="Arial" charset="0"/>
              </a:rPr>
              <a:t>stream</a:t>
            </a:r>
            <a:endParaRPr lang="en-US" altLang="zh-TW" sz="2000" b="1" u="sng"/>
          </a:p>
          <a:p>
            <a:pPr>
              <a:spcBef>
                <a:spcPct val="50000"/>
              </a:spcBef>
            </a:pPr>
            <a:r>
              <a:rPr lang="zh-TW" altLang="en-US" sz="2000">
                <a:solidFill>
                  <a:srgbClr val="000000"/>
                </a:solidFill>
                <a:latin typeface="新細明體" pitchFamily="18" charset="-120"/>
              </a:rPr>
              <a:t>宣告</a:t>
            </a:r>
            <a:r>
              <a:rPr lang="zh-TW" altLang="en-US" sz="2000">
                <a:solidFill>
                  <a:srgbClr val="000000"/>
                </a:solidFill>
                <a:latin typeface="Courier New" pitchFamily="49" charset="0"/>
                <a:cs typeface="Arial" charset="0"/>
              </a:rPr>
              <a:t>	</a:t>
            </a:r>
            <a:r>
              <a:rPr lang="en-US" altLang="zh-TW" sz="2000">
                <a:solidFill>
                  <a:srgbClr val="000000"/>
                </a:solidFill>
                <a:latin typeface="Courier New" pitchFamily="49" charset="0"/>
                <a:cs typeface="Arial" charset="0"/>
              </a:rPr>
              <a:t>FILE *stream;	int ret;</a:t>
            </a:r>
            <a:endParaRPr lang="en-US" altLang="zh-TW" sz="2000">
              <a:solidFill>
                <a:srgbClr val="000000"/>
              </a:solidFill>
              <a:latin typeface="Courier New" pitchFamily="49" charset="0"/>
            </a:endParaRPr>
          </a:p>
          <a:p>
            <a:pPr>
              <a:spcBef>
                <a:spcPct val="50000"/>
              </a:spcBef>
            </a:pPr>
            <a:r>
              <a:rPr lang="zh-TW" altLang="en-US" sz="2000">
                <a:solidFill>
                  <a:srgbClr val="000000"/>
                </a:solidFill>
                <a:latin typeface="新細明體" pitchFamily="18" charset="-120"/>
              </a:rPr>
              <a:t>執行</a:t>
            </a:r>
            <a:r>
              <a:rPr lang="zh-TW" altLang="en-US" sz="2000">
                <a:solidFill>
                  <a:srgbClr val="000000"/>
                </a:solidFill>
                <a:latin typeface="Courier New" pitchFamily="49" charset="0"/>
                <a:cs typeface="Arial" charset="0"/>
              </a:rPr>
              <a:t>	</a:t>
            </a:r>
            <a:r>
              <a:rPr lang="en-US" altLang="zh-TW" sz="2000">
                <a:solidFill>
                  <a:srgbClr val="000000"/>
                </a:solidFill>
                <a:latin typeface="Courier New" pitchFamily="49" charset="0"/>
                <a:cs typeface="Arial" charset="0"/>
              </a:rPr>
              <a:t>ret = fclose(stream);</a:t>
            </a:r>
            <a:endParaRPr lang="en-US" altLang="zh-TW" sz="2000">
              <a:solidFill>
                <a:srgbClr val="000000"/>
              </a:solidFill>
              <a:latin typeface="Courier New" pitchFamily="49" charset="0"/>
            </a:endParaRPr>
          </a:p>
          <a:p>
            <a:pPr>
              <a:spcBef>
                <a:spcPct val="50000"/>
              </a:spcBef>
            </a:pPr>
            <a:r>
              <a:rPr lang="zh-TW" altLang="en-US" sz="2000">
                <a:solidFill>
                  <a:srgbClr val="000000"/>
                </a:solidFill>
                <a:latin typeface="新細明體" pitchFamily="18" charset="-120"/>
              </a:rPr>
              <a:t>傳回</a:t>
            </a:r>
            <a:r>
              <a:rPr lang="zh-TW" altLang="en-US" sz="2000">
                <a:solidFill>
                  <a:srgbClr val="000000"/>
                </a:solidFill>
                <a:latin typeface="Courier New" pitchFamily="49" charset="0"/>
                <a:cs typeface="Arial" charset="0"/>
              </a:rPr>
              <a:t>	</a:t>
            </a:r>
            <a:r>
              <a:rPr lang="en-US" altLang="zh-TW" sz="2000">
                <a:solidFill>
                  <a:srgbClr val="000000"/>
                </a:solidFill>
                <a:latin typeface="Courier New" pitchFamily="49" charset="0"/>
                <a:cs typeface="Arial" charset="0"/>
              </a:rPr>
              <a:t>ret==-1</a:t>
            </a:r>
            <a:r>
              <a:rPr lang="en-US" altLang="zh-TW" sz="2000">
                <a:solidFill>
                  <a:srgbClr val="000000"/>
                </a:solidFill>
                <a:latin typeface="Arial" charset="0"/>
                <a:cs typeface="Arial" charset="0"/>
              </a:rPr>
              <a:t> </a:t>
            </a:r>
            <a:r>
              <a:rPr lang="zh-TW" altLang="en-US" sz="2000">
                <a:solidFill>
                  <a:srgbClr val="000000"/>
                </a:solidFill>
                <a:latin typeface="新細明體" pitchFamily="18" charset="-120"/>
              </a:rPr>
              <a:t>表示關閉錯誤，</a:t>
            </a:r>
            <a:r>
              <a:rPr lang="en-US" altLang="zh-TW" sz="2000">
                <a:solidFill>
                  <a:srgbClr val="000000"/>
                </a:solidFill>
                <a:latin typeface="Courier New" pitchFamily="49" charset="0"/>
                <a:cs typeface="Arial" charset="0"/>
              </a:rPr>
              <a:t>ret==0</a:t>
            </a:r>
            <a:r>
              <a:rPr lang="zh-TW" altLang="en-US" sz="2000">
                <a:solidFill>
                  <a:srgbClr val="000000"/>
                </a:solidFill>
                <a:latin typeface="新細明體" pitchFamily="18" charset="-120"/>
              </a:rPr>
              <a:t>指標表示關閉成功。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6356"/>
                                        </p:tgtEl>
                                        <p:attrNameLst>
                                          <p:attrName>style.visibility</p:attrName>
                                        </p:attrNameLst>
                                      </p:cBhvr>
                                      <p:to>
                                        <p:strVal val="visible"/>
                                      </p:to>
                                    </p:set>
                                    <p:anim calcmode="lin" valueType="num">
                                      <p:cBhvr>
                                        <p:cTn id="7" dur="500" fill="hold"/>
                                        <p:tgtEl>
                                          <p:spTgt spid="356356"/>
                                        </p:tgtEl>
                                        <p:attrNameLst>
                                          <p:attrName>ppt_w</p:attrName>
                                        </p:attrNameLst>
                                      </p:cBhvr>
                                      <p:tavLst>
                                        <p:tav tm="0">
                                          <p:val>
                                            <p:fltVal val="0"/>
                                          </p:val>
                                        </p:tav>
                                        <p:tav tm="100000">
                                          <p:val>
                                            <p:strVal val="#ppt_w"/>
                                          </p:val>
                                        </p:tav>
                                      </p:tavLst>
                                    </p:anim>
                                    <p:anim calcmode="lin" valueType="num">
                                      <p:cBhvr>
                                        <p:cTn id="8" dur="500" fill="hold"/>
                                        <p:tgtEl>
                                          <p:spTgt spid="35635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56357"/>
                                        </p:tgtEl>
                                        <p:attrNameLst>
                                          <p:attrName>style.visibility</p:attrName>
                                        </p:attrNameLst>
                                      </p:cBhvr>
                                      <p:to>
                                        <p:strVal val="visible"/>
                                      </p:to>
                                    </p:set>
                                    <p:anim calcmode="lin" valueType="num">
                                      <p:cBhvr>
                                        <p:cTn id="13" dur="500" fill="hold"/>
                                        <p:tgtEl>
                                          <p:spTgt spid="356357"/>
                                        </p:tgtEl>
                                        <p:attrNameLst>
                                          <p:attrName>ppt_w</p:attrName>
                                        </p:attrNameLst>
                                      </p:cBhvr>
                                      <p:tavLst>
                                        <p:tav tm="0">
                                          <p:val>
                                            <p:fltVal val="0"/>
                                          </p:val>
                                        </p:tav>
                                        <p:tav tm="100000">
                                          <p:val>
                                            <p:strVal val="#ppt_w"/>
                                          </p:val>
                                        </p:tav>
                                      </p:tavLst>
                                    </p:anim>
                                    <p:anim calcmode="lin" valueType="num">
                                      <p:cBhvr>
                                        <p:cTn id="14" dur="500" fill="hold"/>
                                        <p:tgtEl>
                                          <p:spTgt spid="3563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6" grpId="0"/>
      <p:bldP spid="356357" grpId="0"/>
    </p:bld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5"/>
          <p:cNvSpPr>
            <a:spLocks noGrp="1"/>
          </p:cNvSpPr>
          <p:nvPr>
            <p:ph type="sldNum" sz="quarter" idx="12"/>
          </p:nvPr>
        </p:nvSpPr>
        <p:spPr/>
        <p:txBody>
          <a:bodyPr/>
          <a:lstStyle/>
          <a:p>
            <a:fld id="{A768A6DC-2CD8-4FDC-9FCE-6949A61B2FB0}" type="slidenum">
              <a:rPr lang="en-US" altLang="zh-TW"/>
              <a:pPr/>
              <a:t>252</a:t>
            </a:fld>
            <a:endParaRPr lang="en-US" altLang="zh-TW"/>
          </a:p>
        </p:txBody>
      </p:sp>
      <p:sp>
        <p:nvSpPr>
          <p:cNvPr id="357378" name="Rectangle 2"/>
          <p:cNvSpPr>
            <a:spLocks noGrp="1" noChangeArrowheads="1"/>
          </p:cNvSpPr>
          <p:nvPr>
            <p:ph type="title"/>
          </p:nvPr>
        </p:nvSpPr>
        <p:spPr/>
        <p:txBody>
          <a:bodyPr/>
          <a:lstStyle/>
          <a:p>
            <a:r>
              <a:rPr lang="zh-TW" altLang="en-US"/>
              <a:t>檔案的</a:t>
            </a:r>
            <a:r>
              <a:rPr lang="zh-TW" altLang="en-US">
                <a:solidFill>
                  <a:srgbClr val="FF3300"/>
                </a:solidFill>
              </a:rPr>
              <a:t>開啟</a:t>
            </a:r>
            <a:r>
              <a:rPr lang="zh-TW" altLang="en-US"/>
              <a:t>和</a:t>
            </a:r>
            <a:r>
              <a:rPr lang="zh-TW" altLang="en-US">
                <a:solidFill>
                  <a:srgbClr val="FF3300"/>
                </a:solidFill>
              </a:rPr>
              <a:t>關閉</a:t>
            </a:r>
            <a:r>
              <a:rPr lang="zh-TW" altLang="en-US"/>
              <a:t>使用例</a:t>
            </a:r>
          </a:p>
        </p:txBody>
      </p:sp>
      <p:sp>
        <p:nvSpPr>
          <p:cNvPr id="357379" name="Text Box 3"/>
          <p:cNvSpPr txBox="1">
            <a:spLocks noChangeArrowheads="1"/>
          </p:cNvSpPr>
          <p:nvPr/>
        </p:nvSpPr>
        <p:spPr bwMode="auto">
          <a:xfrm>
            <a:off x="1116013" y="1557338"/>
            <a:ext cx="6019800" cy="48387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400">
                <a:latin typeface="Courier New" pitchFamily="49" charset="0"/>
              </a:rPr>
              <a:t>#include&lt;stdio.h&gt;</a:t>
            </a:r>
          </a:p>
          <a:p>
            <a:pPr>
              <a:spcBef>
                <a:spcPct val="50000"/>
              </a:spcBef>
            </a:pPr>
            <a:r>
              <a:rPr lang="en-US" altLang="zh-TW" sz="2400">
                <a:latin typeface="Courier New" pitchFamily="49" charset="0"/>
              </a:rPr>
              <a:t>main(){</a:t>
            </a:r>
            <a:endParaRPr lang="en-US" altLang="zh-TW" sz="2400">
              <a:solidFill>
                <a:srgbClr val="FF3300"/>
              </a:solidFill>
              <a:latin typeface="Courier New" pitchFamily="49" charset="0"/>
            </a:endParaRPr>
          </a:p>
          <a:p>
            <a:pPr>
              <a:spcBef>
                <a:spcPct val="50000"/>
              </a:spcBef>
            </a:pPr>
            <a:r>
              <a:rPr lang="en-US" altLang="zh-TW" sz="2400">
                <a:solidFill>
                  <a:srgbClr val="FF3300"/>
                </a:solidFill>
                <a:latin typeface="Courier New" pitchFamily="49" charset="0"/>
              </a:rPr>
              <a:t>	FILE *fp</a:t>
            </a:r>
            <a:r>
              <a:rPr lang="en-US" altLang="zh-TW" sz="2400">
                <a:latin typeface="Courier New" pitchFamily="49" charset="0"/>
              </a:rPr>
              <a:t>;</a:t>
            </a:r>
          </a:p>
          <a:p>
            <a:pPr>
              <a:spcBef>
                <a:spcPct val="50000"/>
              </a:spcBef>
            </a:pPr>
            <a:r>
              <a:rPr lang="en-US" altLang="zh-TW" sz="2400">
                <a:latin typeface="Courier New" pitchFamily="49" charset="0"/>
              </a:rPr>
              <a:t>	char c;</a:t>
            </a:r>
          </a:p>
          <a:p>
            <a:pPr>
              <a:spcBef>
                <a:spcPct val="50000"/>
              </a:spcBef>
            </a:pPr>
            <a:r>
              <a:rPr lang="en-US" altLang="zh-TW" sz="2400">
                <a:latin typeface="Courier New" pitchFamily="49" charset="0"/>
              </a:rPr>
              <a:t>	fp=</a:t>
            </a:r>
            <a:r>
              <a:rPr lang="en-US" altLang="zh-TW" sz="2400">
                <a:solidFill>
                  <a:srgbClr val="FF3300"/>
                </a:solidFill>
                <a:latin typeface="Courier New" pitchFamily="49" charset="0"/>
              </a:rPr>
              <a:t>fopen</a:t>
            </a:r>
            <a:r>
              <a:rPr lang="en-US" altLang="zh-TW" sz="2400">
                <a:latin typeface="Courier New" pitchFamily="49" charset="0"/>
              </a:rPr>
              <a:t>("text.txt",</a:t>
            </a:r>
            <a:r>
              <a:rPr lang="en-US" altLang="zh-TW" sz="2400">
                <a:solidFill>
                  <a:srgbClr val="FF3300"/>
                </a:solidFill>
                <a:latin typeface="Courier New" pitchFamily="49" charset="0"/>
              </a:rPr>
              <a:t>"w"</a:t>
            </a:r>
            <a:r>
              <a:rPr lang="en-US" altLang="zh-TW" sz="2400">
                <a:latin typeface="Courier New" pitchFamily="49" charset="0"/>
              </a:rPr>
              <a:t>);</a:t>
            </a:r>
          </a:p>
          <a:p>
            <a:pPr>
              <a:spcBef>
                <a:spcPct val="50000"/>
              </a:spcBef>
            </a:pPr>
            <a:endParaRPr lang="en-US" altLang="zh-TW" sz="2400">
              <a:latin typeface="Courier New" pitchFamily="49" charset="0"/>
            </a:endParaRPr>
          </a:p>
          <a:p>
            <a:pPr>
              <a:spcBef>
                <a:spcPct val="50000"/>
              </a:spcBef>
            </a:pPr>
            <a:endParaRPr lang="en-US" altLang="zh-TW" sz="2400">
              <a:latin typeface="Courier New" pitchFamily="49" charset="0"/>
            </a:endParaRPr>
          </a:p>
          <a:p>
            <a:pPr>
              <a:spcBef>
                <a:spcPct val="50000"/>
              </a:spcBef>
            </a:pPr>
            <a:r>
              <a:rPr lang="en-US" altLang="zh-TW" sz="2400">
                <a:solidFill>
                  <a:srgbClr val="FF3300"/>
                </a:solidFill>
                <a:latin typeface="Courier New" pitchFamily="49" charset="0"/>
              </a:rPr>
              <a:t>	fclose</a:t>
            </a:r>
            <a:r>
              <a:rPr lang="en-US" altLang="zh-TW" sz="2400">
                <a:latin typeface="Courier New" pitchFamily="49" charset="0"/>
              </a:rPr>
              <a:t>(fp);</a:t>
            </a:r>
          </a:p>
          <a:p>
            <a:pPr>
              <a:spcBef>
                <a:spcPct val="50000"/>
              </a:spcBef>
            </a:pPr>
            <a:r>
              <a:rPr lang="en-US" altLang="zh-TW" sz="2400">
                <a:latin typeface="Courier New" pitchFamily="49" charset="0"/>
              </a:rPr>
              <a:t>}</a:t>
            </a:r>
            <a:r>
              <a:rPr lang="en-US" altLang="zh-TW" sz="2400"/>
              <a:t> </a:t>
            </a:r>
          </a:p>
        </p:txBody>
      </p:sp>
      <p:sp>
        <p:nvSpPr>
          <p:cNvPr id="357380" name="AutoShape 4"/>
          <p:cNvSpPr>
            <a:spLocks/>
          </p:cNvSpPr>
          <p:nvPr/>
        </p:nvSpPr>
        <p:spPr bwMode="auto">
          <a:xfrm>
            <a:off x="6732588" y="2565400"/>
            <a:ext cx="1295400" cy="935038"/>
          </a:xfrm>
          <a:prstGeom prst="borderCallout1">
            <a:avLst>
              <a:gd name="adj1" fmla="val 12222"/>
              <a:gd name="adj2" fmla="val -5884"/>
              <a:gd name="adj3" fmla="val 128014"/>
              <a:gd name="adj4" fmla="val -52819"/>
            </a:avLst>
          </a:prstGeom>
          <a:noFill/>
          <a:ln w="9525">
            <a:solidFill>
              <a:schemeClr val="tx1"/>
            </a:solidFill>
            <a:miter lim="800000"/>
            <a:headEnd/>
            <a:tailEnd/>
          </a:ln>
          <a:effectLst/>
        </p:spPr>
        <p:txBody>
          <a:bodyPr/>
          <a:lstStyle/>
          <a:p>
            <a:pPr algn="ctr"/>
            <a:r>
              <a:rPr lang="zh-TW" altLang="en-US" sz="2400"/>
              <a:t>可寫入 </a:t>
            </a:r>
            <a:r>
              <a:rPr lang="en-US" altLang="zh-TW" sz="2400"/>
              <a:t>write</a:t>
            </a:r>
          </a:p>
        </p:txBody>
      </p:sp>
      <p:sp>
        <p:nvSpPr>
          <p:cNvPr id="357381" name="AutoShape 5"/>
          <p:cNvSpPr>
            <a:spLocks/>
          </p:cNvSpPr>
          <p:nvPr/>
        </p:nvSpPr>
        <p:spPr bwMode="auto">
          <a:xfrm>
            <a:off x="539750" y="3068638"/>
            <a:ext cx="1079500" cy="863600"/>
          </a:xfrm>
          <a:prstGeom prst="borderCallout1">
            <a:avLst>
              <a:gd name="adj1" fmla="val 13236"/>
              <a:gd name="adj2" fmla="val 107060"/>
              <a:gd name="adj3" fmla="val 83088"/>
              <a:gd name="adj4" fmla="val 143676"/>
            </a:avLst>
          </a:prstGeom>
          <a:noFill/>
          <a:ln w="9525">
            <a:solidFill>
              <a:schemeClr val="tx1"/>
            </a:solidFill>
            <a:miter lim="800000"/>
            <a:headEnd/>
            <a:tailEnd/>
          </a:ln>
          <a:effectLst/>
        </p:spPr>
        <p:txBody>
          <a:bodyPr/>
          <a:lstStyle/>
          <a:p>
            <a:pPr algn="ctr"/>
            <a:r>
              <a:rPr lang="en-US" altLang="zh-TW" sz="2400"/>
              <a:t>File open</a:t>
            </a:r>
          </a:p>
        </p:txBody>
      </p:sp>
      <p:sp>
        <p:nvSpPr>
          <p:cNvPr id="357382" name="AutoShape 6"/>
          <p:cNvSpPr>
            <a:spLocks/>
          </p:cNvSpPr>
          <p:nvPr/>
        </p:nvSpPr>
        <p:spPr bwMode="auto">
          <a:xfrm>
            <a:off x="4427538" y="2060575"/>
            <a:ext cx="1223962" cy="817563"/>
          </a:xfrm>
          <a:prstGeom prst="borderCallout1">
            <a:avLst>
              <a:gd name="adj1" fmla="val 13981"/>
              <a:gd name="adj2" fmla="val -6227"/>
              <a:gd name="adj3" fmla="val 67380"/>
              <a:gd name="adj4" fmla="val -90014"/>
            </a:avLst>
          </a:prstGeom>
          <a:noFill/>
          <a:ln w="9525">
            <a:solidFill>
              <a:schemeClr val="tx1"/>
            </a:solidFill>
            <a:miter lim="800000"/>
            <a:headEnd/>
            <a:tailEnd/>
          </a:ln>
          <a:effectLst/>
        </p:spPr>
        <p:txBody>
          <a:bodyPr/>
          <a:lstStyle/>
          <a:p>
            <a:pPr algn="ctr"/>
            <a:r>
              <a:rPr lang="en-US" altLang="zh-TW" sz="2400"/>
              <a:t>File pointer</a:t>
            </a:r>
          </a:p>
        </p:txBody>
      </p:sp>
      <p:sp>
        <p:nvSpPr>
          <p:cNvPr id="357383" name="AutoShape 7"/>
          <p:cNvSpPr>
            <a:spLocks/>
          </p:cNvSpPr>
          <p:nvPr/>
        </p:nvSpPr>
        <p:spPr bwMode="auto">
          <a:xfrm>
            <a:off x="539750" y="4797425"/>
            <a:ext cx="1081088" cy="863600"/>
          </a:xfrm>
          <a:prstGeom prst="borderCallout1">
            <a:avLst>
              <a:gd name="adj1" fmla="val 13236"/>
              <a:gd name="adj2" fmla="val 107046"/>
              <a:gd name="adj3" fmla="val 72241"/>
              <a:gd name="adj4" fmla="val 142440"/>
            </a:avLst>
          </a:prstGeom>
          <a:noFill/>
          <a:ln w="9525">
            <a:solidFill>
              <a:schemeClr val="tx1"/>
            </a:solidFill>
            <a:miter lim="800000"/>
            <a:headEnd/>
            <a:tailEnd/>
          </a:ln>
          <a:effectLst/>
        </p:spPr>
        <p:txBody>
          <a:bodyPr/>
          <a:lstStyle/>
          <a:p>
            <a:pPr algn="ctr"/>
            <a:r>
              <a:rPr lang="en-US" altLang="zh-TW" sz="2400"/>
              <a:t>File close</a:t>
            </a:r>
          </a:p>
        </p:txBody>
      </p:sp>
      <p:sp>
        <p:nvSpPr>
          <p:cNvPr id="357384" name="AutoShape 8"/>
          <p:cNvSpPr>
            <a:spLocks/>
          </p:cNvSpPr>
          <p:nvPr/>
        </p:nvSpPr>
        <p:spPr bwMode="auto">
          <a:xfrm>
            <a:off x="4716463" y="5734050"/>
            <a:ext cx="1066800" cy="914400"/>
          </a:xfrm>
          <a:prstGeom prst="borderCallout1">
            <a:avLst>
              <a:gd name="adj1" fmla="val 12500"/>
              <a:gd name="adj2" fmla="val -7144"/>
              <a:gd name="adj3" fmla="val -63023"/>
              <a:gd name="adj4" fmla="val -83037"/>
            </a:avLst>
          </a:prstGeom>
          <a:noFill/>
          <a:ln w="9525">
            <a:solidFill>
              <a:schemeClr val="tx1"/>
            </a:solidFill>
            <a:miter lim="800000"/>
            <a:headEnd/>
            <a:tailEnd/>
          </a:ln>
          <a:effectLst/>
        </p:spPr>
        <p:txBody>
          <a:bodyPr/>
          <a:lstStyle/>
          <a:p>
            <a:pPr algn="ctr"/>
            <a:r>
              <a:rPr lang="zh-TW" altLang="en-US" sz="2400"/>
              <a:t>輸出字元</a:t>
            </a:r>
          </a:p>
        </p:txBody>
      </p:sp>
      <p:sp>
        <p:nvSpPr>
          <p:cNvPr id="357385" name="AutoShape 9"/>
          <p:cNvSpPr>
            <a:spLocks/>
          </p:cNvSpPr>
          <p:nvPr/>
        </p:nvSpPr>
        <p:spPr bwMode="auto">
          <a:xfrm>
            <a:off x="6372225" y="5516563"/>
            <a:ext cx="1066800" cy="914400"/>
          </a:xfrm>
          <a:prstGeom prst="borderCallout1">
            <a:avLst>
              <a:gd name="adj1" fmla="val 12500"/>
              <a:gd name="adj2" fmla="val -7144"/>
              <a:gd name="adj3" fmla="val -76218"/>
              <a:gd name="adj4" fmla="val -103870"/>
            </a:avLst>
          </a:prstGeom>
          <a:noFill/>
          <a:ln w="9525">
            <a:solidFill>
              <a:schemeClr val="tx1"/>
            </a:solidFill>
            <a:miter lim="800000"/>
            <a:headEnd/>
            <a:tailEnd/>
          </a:ln>
          <a:effectLst/>
        </p:spPr>
        <p:txBody>
          <a:bodyPr/>
          <a:lstStyle/>
          <a:p>
            <a:pPr algn="ctr"/>
            <a:r>
              <a:rPr lang="zh-TW" altLang="en-US" sz="2400"/>
              <a:t>輸入字元</a:t>
            </a:r>
          </a:p>
        </p:txBody>
      </p:sp>
      <p:sp>
        <p:nvSpPr>
          <p:cNvPr id="357386"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357387" name="Rectangle 11"/>
          <p:cNvSpPr>
            <a:spLocks noChangeArrowheads="1"/>
          </p:cNvSpPr>
          <p:nvPr/>
        </p:nvSpPr>
        <p:spPr bwMode="auto">
          <a:xfrm>
            <a:off x="2051050" y="4335463"/>
            <a:ext cx="4968875" cy="831850"/>
          </a:xfrm>
          <a:prstGeom prst="rect">
            <a:avLst/>
          </a:prstGeom>
          <a:noFill/>
          <a:ln w="9525">
            <a:solidFill>
              <a:schemeClr val="tx1"/>
            </a:solidFill>
            <a:miter lim="800000"/>
            <a:headEnd/>
            <a:tailEnd/>
          </a:ln>
          <a:effectLst/>
        </p:spPr>
        <p:txBody>
          <a:bodyPr>
            <a:spAutoFit/>
          </a:bodyPr>
          <a:lstStyle/>
          <a:p>
            <a:r>
              <a:rPr lang="en-US" altLang="zh-TW" sz="2400">
                <a:latin typeface="Courier New" pitchFamily="49" charset="0"/>
                <a:cs typeface="Courier New" pitchFamily="49" charset="0"/>
              </a:rPr>
              <a:t>while((c=</a:t>
            </a:r>
            <a:r>
              <a:rPr lang="en-US" altLang="zh-TW" sz="2400">
                <a:solidFill>
                  <a:srgbClr val="FF3300"/>
                </a:solidFill>
                <a:latin typeface="Courier New" pitchFamily="49" charset="0"/>
                <a:cs typeface="Courier New" pitchFamily="49" charset="0"/>
              </a:rPr>
              <a:t>getchar()</a:t>
            </a:r>
            <a:r>
              <a:rPr lang="en-US" altLang="zh-TW" sz="2400">
                <a:latin typeface="Courier New" pitchFamily="49" charset="0"/>
                <a:cs typeface="Courier New" pitchFamily="49" charset="0"/>
              </a:rPr>
              <a:t>)!='\n')</a:t>
            </a:r>
          </a:p>
          <a:p>
            <a:r>
              <a:rPr lang="en-US" altLang="zh-TW" sz="2400">
                <a:latin typeface="Courier New" pitchFamily="49" charset="0"/>
                <a:cs typeface="Courier New" pitchFamily="49" charset="0"/>
              </a:rPr>
              <a:t>	</a:t>
            </a:r>
            <a:r>
              <a:rPr lang="en-US" altLang="zh-TW" sz="2400">
                <a:solidFill>
                  <a:srgbClr val="FF3300"/>
                </a:solidFill>
                <a:latin typeface="Courier New" pitchFamily="49" charset="0"/>
                <a:cs typeface="Courier New" pitchFamily="49" charset="0"/>
              </a:rPr>
              <a:t>putc</a:t>
            </a:r>
            <a:r>
              <a:rPr lang="en-US" altLang="zh-TW" sz="2400">
                <a:latin typeface="Courier New" pitchFamily="49" charset="0"/>
                <a:cs typeface="Courier New" pitchFamily="49" charset="0"/>
              </a:rPr>
              <a:t>(c,</a:t>
            </a:r>
            <a:r>
              <a:rPr lang="en-US" altLang="zh-TW" sz="2400">
                <a:solidFill>
                  <a:srgbClr val="FF3300"/>
                </a:solidFill>
                <a:latin typeface="Courier New" pitchFamily="49" charset="0"/>
                <a:cs typeface="Courier New" pitchFamily="49" charset="0"/>
              </a:rPr>
              <a:t>fp</a:t>
            </a:r>
            <a:r>
              <a:rPr lang="en-US" altLang="zh-TW" sz="2400">
                <a:latin typeface="Courier New" pitchFamily="49" charset="0"/>
                <a:cs typeface="Courier New" pitchFamily="49" charset="0"/>
              </a:rPr>
              <a:t>);</a:t>
            </a:r>
          </a:p>
        </p:txBody>
      </p:sp>
      <p:sp>
        <p:nvSpPr>
          <p:cNvPr id="357388" name="AutoShape 12"/>
          <p:cNvSpPr>
            <a:spLocks/>
          </p:cNvSpPr>
          <p:nvPr/>
        </p:nvSpPr>
        <p:spPr bwMode="auto">
          <a:xfrm>
            <a:off x="7740650" y="5373688"/>
            <a:ext cx="576263" cy="503237"/>
          </a:xfrm>
          <a:prstGeom prst="borderCallout1">
            <a:avLst>
              <a:gd name="adj1" fmla="val 22713"/>
              <a:gd name="adj2" fmla="val -13222"/>
              <a:gd name="adj3" fmla="val -141009"/>
              <a:gd name="adj4" fmla="val -198898"/>
            </a:avLst>
          </a:prstGeom>
          <a:noFill/>
          <a:ln w="9525">
            <a:solidFill>
              <a:schemeClr val="tx1"/>
            </a:solidFill>
            <a:miter lim="800000"/>
            <a:headEnd/>
            <a:tailEnd/>
          </a:ln>
          <a:effectLst/>
        </p:spPr>
        <p:txBody>
          <a:bodyPr/>
          <a:lstStyle/>
          <a:p>
            <a:pPr algn="ctr"/>
            <a:r>
              <a:rPr lang="en-US" altLang="zh-TW" sz="240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57382"/>
                                        </p:tgtEl>
                                        <p:attrNameLst>
                                          <p:attrName>style.visibility</p:attrName>
                                        </p:attrNameLst>
                                      </p:cBhvr>
                                      <p:to>
                                        <p:strVal val="visible"/>
                                      </p:to>
                                    </p:set>
                                    <p:animEffect transition="in" filter="fade">
                                      <p:cBhvr>
                                        <p:cTn id="7" dur="1000"/>
                                        <p:tgtEl>
                                          <p:spTgt spid="357382"/>
                                        </p:tgtEl>
                                      </p:cBhvr>
                                    </p:animEffect>
                                    <p:anim calcmode="lin" valueType="num">
                                      <p:cBhvr>
                                        <p:cTn id="8" dur="1000" fill="hold"/>
                                        <p:tgtEl>
                                          <p:spTgt spid="357382"/>
                                        </p:tgtEl>
                                        <p:attrNameLst>
                                          <p:attrName>style.rotation</p:attrName>
                                        </p:attrNameLst>
                                      </p:cBhvr>
                                      <p:tavLst>
                                        <p:tav tm="0">
                                          <p:val>
                                            <p:fltVal val="720"/>
                                          </p:val>
                                        </p:tav>
                                        <p:tav tm="100000">
                                          <p:val>
                                            <p:fltVal val="0"/>
                                          </p:val>
                                        </p:tav>
                                      </p:tavLst>
                                    </p:anim>
                                    <p:anim calcmode="lin" valueType="num">
                                      <p:cBhvr>
                                        <p:cTn id="9" dur="1000" fill="hold"/>
                                        <p:tgtEl>
                                          <p:spTgt spid="357382"/>
                                        </p:tgtEl>
                                        <p:attrNameLst>
                                          <p:attrName>ppt_h</p:attrName>
                                        </p:attrNameLst>
                                      </p:cBhvr>
                                      <p:tavLst>
                                        <p:tav tm="0">
                                          <p:val>
                                            <p:fltVal val="0"/>
                                          </p:val>
                                        </p:tav>
                                        <p:tav tm="100000">
                                          <p:val>
                                            <p:strVal val="#ppt_h"/>
                                          </p:val>
                                        </p:tav>
                                      </p:tavLst>
                                    </p:anim>
                                    <p:anim calcmode="lin" valueType="num">
                                      <p:cBhvr>
                                        <p:cTn id="10" dur="1000" fill="hold"/>
                                        <p:tgtEl>
                                          <p:spTgt spid="357382"/>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357381"/>
                                        </p:tgtEl>
                                        <p:attrNameLst>
                                          <p:attrName>style.visibility</p:attrName>
                                        </p:attrNameLst>
                                      </p:cBhvr>
                                      <p:to>
                                        <p:strVal val="visible"/>
                                      </p:to>
                                    </p:set>
                                    <p:animEffect transition="in" filter="fade">
                                      <p:cBhvr>
                                        <p:cTn id="13" dur="1000"/>
                                        <p:tgtEl>
                                          <p:spTgt spid="357381"/>
                                        </p:tgtEl>
                                      </p:cBhvr>
                                    </p:animEffect>
                                    <p:anim calcmode="lin" valueType="num">
                                      <p:cBhvr>
                                        <p:cTn id="14" dur="1000" fill="hold"/>
                                        <p:tgtEl>
                                          <p:spTgt spid="357381"/>
                                        </p:tgtEl>
                                        <p:attrNameLst>
                                          <p:attrName>style.rotation</p:attrName>
                                        </p:attrNameLst>
                                      </p:cBhvr>
                                      <p:tavLst>
                                        <p:tav tm="0">
                                          <p:val>
                                            <p:fltVal val="720"/>
                                          </p:val>
                                        </p:tav>
                                        <p:tav tm="100000">
                                          <p:val>
                                            <p:fltVal val="0"/>
                                          </p:val>
                                        </p:tav>
                                      </p:tavLst>
                                    </p:anim>
                                    <p:anim calcmode="lin" valueType="num">
                                      <p:cBhvr>
                                        <p:cTn id="15" dur="1000" fill="hold"/>
                                        <p:tgtEl>
                                          <p:spTgt spid="357381"/>
                                        </p:tgtEl>
                                        <p:attrNameLst>
                                          <p:attrName>ppt_h</p:attrName>
                                        </p:attrNameLst>
                                      </p:cBhvr>
                                      <p:tavLst>
                                        <p:tav tm="0">
                                          <p:val>
                                            <p:fltVal val="0"/>
                                          </p:val>
                                        </p:tav>
                                        <p:tav tm="100000">
                                          <p:val>
                                            <p:strVal val="#ppt_h"/>
                                          </p:val>
                                        </p:tav>
                                      </p:tavLst>
                                    </p:anim>
                                    <p:anim calcmode="lin" valueType="num">
                                      <p:cBhvr>
                                        <p:cTn id="16" dur="1000" fill="hold"/>
                                        <p:tgtEl>
                                          <p:spTgt spid="357381"/>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357383"/>
                                        </p:tgtEl>
                                        <p:attrNameLst>
                                          <p:attrName>style.visibility</p:attrName>
                                        </p:attrNameLst>
                                      </p:cBhvr>
                                      <p:to>
                                        <p:strVal val="visible"/>
                                      </p:to>
                                    </p:set>
                                    <p:animEffect transition="in" filter="fade">
                                      <p:cBhvr>
                                        <p:cTn id="19" dur="1000"/>
                                        <p:tgtEl>
                                          <p:spTgt spid="357383"/>
                                        </p:tgtEl>
                                      </p:cBhvr>
                                    </p:animEffect>
                                    <p:anim calcmode="lin" valueType="num">
                                      <p:cBhvr>
                                        <p:cTn id="20" dur="1000" fill="hold"/>
                                        <p:tgtEl>
                                          <p:spTgt spid="357383"/>
                                        </p:tgtEl>
                                        <p:attrNameLst>
                                          <p:attrName>style.rotation</p:attrName>
                                        </p:attrNameLst>
                                      </p:cBhvr>
                                      <p:tavLst>
                                        <p:tav tm="0">
                                          <p:val>
                                            <p:fltVal val="720"/>
                                          </p:val>
                                        </p:tav>
                                        <p:tav tm="100000">
                                          <p:val>
                                            <p:fltVal val="0"/>
                                          </p:val>
                                        </p:tav>
                                      </p:tavLst>
                                    </p:anim>
                                    <p:anim calcmode="lin" valueType="num">
                                      <p:cBhvr>
                                        <p:cTn id="21" dur="1000" fill="hold"/>
                                        <p:tgtEl>
                                          <p:spTgt spid="357383"/>
                                        </p:tgtEl>
                                        <p:attrNameLst>
                                          <p:attrName>ppt_h</p:attrName>
                                        </p:attrNameLst>
                                      </p:cBhvr>
                                      <p:tavLst>
                                        <p:tav tm="0">
                                          <p:val>
                                            <p:fltVal val="0"/>
                                          </p:val>
                                        </p:tav>
                                        <p:tav tm="100000">
                                          <p:val>
                                            <p:strVal val="#ppt_h"/>
                                          </p:val>
                                        </p:tav>
                                      </p:tavLst>
                                    </p:anim>
                                    <p:anim calcmode="lin" valueType="num">
                                      <p:cBhvr>
                                        <p:cTn id="22" dur="1000" fill="hold"/>
                                        <p:tgtEl>
                                          <p:spTgt spid="357383"/>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357380"/>
                                        </p:tgtEl>
                                        <p:attrNameLst>
                                          <p:attrName>style.visibility</p:attrName>
                                        </p:attrNameLst>
                                      </p:cBhvr>
                                      <p:to>
                                        <p:strVal val="visible"/>
                                      </p:to>
                                    </p:set>
                                    <p:animEffect transition="in" filter="fade">
                                      <p:cBhvr>
                                        <p:cTn id="25" dur="1000"/>
                                        <p:tgtEl>
                                          <p:spTgt spid="357380"/>
                                        </p:tgtEl>
                                      </p:cBhvr>
                                    </p:animEffect>
                                    <p:anim calcmode="lin" valueType="num">
                                      <p:cBhvr>
                                        <p:cTn id="26" dur="1000" fill="hold"/>
                                        <p:tgtEl>
                                          <p:spTgt spid="357380"/>
                                        </p:tgtEl>
                                        <p:attrNameLst>
                                          <p:attrName>style.rotation</p:attrName>
                                        </p:attrNameLst>
                                      </p:cBhvr>
                                      <p:tavLst>
                                        <p:tav tm="0">
                                          <p:val>
                                            <p:fltVal val="720"/>
                                          </p:val>
                                        </p:tav>
                                        <p:tav tm="100000">
                                          <p:val>
                                            <p:fltVal val="0"/>
                                          </p:val>
                                        </p:tav>
                                      </p:tavLst>
                                    </p:anim>
                                    <p:anim calcmode="lin" valueType="num">
                                      <p:cBhvr>
                                        <p:cTn id="27" dur="1000" fill="hold"/>
                                        <p:tgtEl>
                                          <p:spTgt spid="357380"/>
                                        </p:tgtEl>
                                        <p:attrNameLst>
                                          <p:attrName>ppt_h</p:attrName>
                                        </p:attrNameLst>
                                      </p:cBhvr>
                                      <p:tavLst>
                                        <p:tav tm="0">
                                          <p:val>
                                            <p:fltVal val="0"/>
                                          </p:val>
                                        </p:tav>
                                        <p:tav tm="100000">
                                          <p:val>
                                            <p:strVal val="#ppt_h"/>
                                          </p:val>
                                        </p:tav>
                                      </p:tavLst>
                                    </p:anim>
                                    <p:anim calcmode="lin" valueType="num">
                                      <p:cBhvr>
                                        <p:cTn id="28" dur="1000" fill="hold"/>
                                        <p:tgtEl>
                                          <p:spTgt spid="357380"/>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57387"/>
                                        </p:tgtEl>
                                        <p:attrNameLst>
                                          <p:attrName>style.visibility</p:attrName>
                                        </p:attrNameLst>
                                      </p:cBhvr>
                                      <p:to>
                                        <p:strVal val="visible"/>
                                      </p:to>
                                    </p:set>
                                    <p:anim calcmode="lin" valueType="num">
                                      <p:cBhvr>
                                        <p:cTn id="33" dur="500" fill="hold"/>
                                        <p:tgtEl>
                                          <p:spTgt spid="357387"/>
                                        </p:tgtEl>
                                        <p:attrNameLst>
                                          <p:attrName>ppt_w</p:attrName>
                                        </p:attrNameLst>
                                      </p:cBhvr>
                                      <p:tavLst>
                                        <p:tav tm="0">
                                          <p:val>
                                            <p:fltVal val="0"/>
                                          </p:val>
                                        </p:tav>
                                        <p:tav tm="100000">
                                          <p:val>
                                            <p:strVal val="#ppt_w"/>
                                          </p:val>
                                        </p:tav>
                                      </p:tavLst>
                                    </p:anim>
                                    <p:anim calcmode="lin" valueType="num">
                                      <p:cBhvr>
                                        <p:cTn id="34" dur="500" fill="hold"/>
                                        <p:tgtEl>
                                          <p:spTgt spid="357387"/>
                                        </p:tgtEl>
                                        <p:attrNameLst>
                                          <p:attrName>ppt_h</p:attrName>
                                        </p:attrNameLst>
                                      </p:cBhvr>
                                      <p:tavLst>
                                        <p:tav tm="0">
                                          <p:val>
                                            <p:fltVal val="0"/>
                                          </p:val>
                                        </p:tav>
                                        <p:tav tm="100000">
                                          <p:val>
                                            <p:strVal val="#ppt_h"/>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357385"/>
                                        </p:tgtEl>
                                        <p:attrNameLst>
                                          <p:attrName>style.visibility</p:attrName>
                                        </p:attrNameLst>
                                      </p:cBhvr>
                                      <p:to>
                                        <p:strVal val="visible"/>
                                      </p:to>
                                    </p:set>
                                    <p:animEffect transition="in" filter="fade">
                                      <p:cBhvr>
                                        <p:cTn id="37" dur="1000"/>
                                        <p:tgtEl>
                                          <p:spTgt spid="357385"/>
                                        </p:tgtEl>
                                      </p:cBhvr>
                                    </p:animEffect>
                                    <p:anim calcmode="lin" valueType="num">
                                      <p:cBhvr>
                                        <p:cTn id="38" dur="1000" fill="hold"/>
                                        <p:tgtEl>
                                          <p:spTgt spid="357385"/>
                                        </p:tgtEl>
                                        <p:attrNameLst>
                                          <p:attrName>style.rotation</p:attrName>
                                        </p:attrNameLst>
                                      </p:cBhvr>
                                      <p:tavLst>
                                        <p:tav tm="0">
                                          <p:val>
                                            <p:fltVal val="720"/>
                                          </p:val>
                                        </p:tav>
                                        <p:tav tm="100000">
                                          <p:val>
                                            <p:fltVal val="0"/>
                                          </p:val>
                                        </p:tav>
                                      </p:tavLst>
                                    </p:anim>
                                    <p:anim calcmode="lin" valueType="num">
                                      <p:cBhvr>
                                        <p:cTn id="39" dur="1000" fill="hold"/>
                                        <p:tgtEl>
                                          <p:spTgt spid="357385"/>
                                        </p:tgtEl>
                                        <p:attrNameLst>
                                          <p:attrName>ppt_h</p:attrName>
                                        </p:attrNameLst>
                                      </p:cBhvr>
                                      <p:tavLst>
                                        <p:tav tm="0">
                                          <p:val>
                                            <p:fltVal val="0"/>
                                          </p:val>
                                        </p:tav>
                                        <p:tav tm="100000">
                                          <p:val>
                                            <p:strVal val="#ppt_h"/>
                                          </p:val>
                                        </p:tav>
                                      </p:tavLst>
                                    </p:anim>
                                    <p:anim calcmode="lin" valueType="num">
                                      <p:cBhvr>
                                        <p:cTn id="40" dur="1000" fill="hold"/>
                                        <p:tgtEl>
                                          <p:spTgt spid="357385"/>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0"/>
                                  </p:stCondLst>
                                  <p:childTnLst>
                                    <p:set>
                                      <p:cBhvr>
                                        <p:cTn id="42" dur="1" fill="hold">
                                          <p:stCondLst>
                                            <p:cond delay="0"/>
                                          </p:stCondLst>
                                        </p:cTn>
                                        <p:tgtEl>
                                          <p:spTgt spid="357384"/>
                                        </p:tgtEl>
                                        <p:attrNameLst>
                                          <p:attrName>style.visibility</p:attrName>
                                        </p:attrNameLst>
                                      </p:cBhvr>
                                      <p:to>
                                        <p:strVal val="visible"/>
                                      </p:to>
                                    </p:set>
                                    <p:animEffect transition="in" filter="fade">
                                      <p:cBhvr>
                                        <p:cTn id="43" dur="1000"/>
                                        <p:tgtEl>
                                          <p:spTgt spid="357384"/>
                                        </p:tgtEl>
                                      </p:cBhvr>
                                    </p:animEffect>
                                    <p:anim calcmode="lin" valueType="num">
                                      <p:cBhvr>
                                        <p:cTn id="44" dur="1000" fill="hold"/>
                                        <p:tgtEl>
                                          <p:spTgt spid="357384"/>
                                        </p:tgtEl>
                                        <p:attrNameLst>
                                          <p:attrName>style.rotation</p:attrName>
                                        </p:attrNameLst>
                                      </p:cBhvr>
                                      <p:tavLst>
                                        <p:tav tm="0">
                                          <p:val>
                                            <p:fltVal val="720"/>
                                          </p:val>
                                        </p:tav>
                                        <p:tav tm="100000">
                                          <p:val>
                                            <p:fltVal val="0"/>
                                          </p:val>
                                        </p:tav>
                                      </p:tavLst>
                                    </p:anim>
                                    <p:anim calcmode="lin" valueType="num">
                                      <p:cBhvr>
                                        <p:cTn id="45" dur="1000" fill="hold"/>
                                        <p:tgtEl>
                                          <p:spTgt spid="357384"/>
                                        </p:tgtEl>
                                        <p:attrNameLst>
                                          <p:attrName>ppt_h</p:attrName>
                                        </p:attrNameLst>
                                      </p:cBhvr>
                                      <p:tavLst>
                                        <p:tav tm="0">
                                          <p:val>
                                            <p:fltVal val="0"/>
                                          </p:val>
                                        </p:tav>
                                        <p:tav tm="100000">
                                          <p:val>
                                            <p:strVal val="#ppt_h"/>
                                          </p:val>
                                        </p:tav>
                                      </p:tavLst>
                                    </p:anim>
                                    <p:anim calcmode="lin" valueType="num">
                                      <p:cBhvr>
                                        <p:cTn id="46" dur="1000" fill="hold"/>
                                        <p:tgtEl>
                                          <p:spTgt spid="357384"/>
                                        </p:tgtEl>
                                        <p:attrNameLst>
                                          <p:attrName>ppt_w</p:attrName>
                                        </p:attrNameLst>
                                      </p:cBhvr>
                                      <p:tavLst>
                                        <p:tav tm="0">
                                          <p:val>
                                            <p:fltVal val="0"/>
                                          </p:val>
                                        </p:tav>
                                        <p:tav tm="100000">
                                          <p:val>
                                            <p:strVal val="#ppt_w"/>
                                          </p:val>
                                        </p:tav>
                                      </p:tavLst>
                                    </p:anim>
                                  </p:childTnLst>
                                </p:cTn>
                              </p:par>
                              <p:par>
                                <p:cTn id="47" presetID="35" presetClass="entr" presetSubtype="0" fill="hold" grpId="0" nodeType="withEffect">
                                  <p:stCondLst>
                                    <p:cond delay="0"/>
                                  </p:stCondLst>
                                  <p:childTnLst>
                                    <p:set>
                                      <p:cBhvr>
                                        <p:cTn id="48" dur="1" fill="hold">
                                          <p:stCondLst>
                                            <p:cond delay="0"/>
                                          </p:stCondLst>
                                        </p:cTn>
                                        <p:tgtEl>
                                          <p:spTgt spid="357388"/>
                                        </p:tgtEl>
                                        <p:attrNameLst>
                                          <p:attrName>style.visibility</p:attrName>
                                        </p:attrNameLst>
                                      </p:cBhvr>
                                      <p:to>
                                        <p:strVal val="visible"/>
                                      </p:to>
                                    </p:set>
                                    <p:animEffect transition="in" filter="fade">
                                      <p:cBhvr>
                                        <p:cTn id="49" dur="1000"/>
                                        <p:tgtEl>
                                          <p:spTgt spid="357388"/>
                                        </p:tgtEl>
                                      </p:cBhvr>
                                    </p:animEffect>
                                    <p:anim calcmode="lin" valueType="num">
                                      <p:cBhvr>
                                        <p:cTn id="50" dur="1000" fill="hold"/>
                                        <p:tgtEl>
                                          <p:spTgt spid="357388"/>
                                        </p:tgtEl>
                                        <p:attrNameLst>
                                          <p:attrName>style.rotation</p:attrName>
                                        </p:attrNameLst>
                                      </p:cBhvr>
                                      <p:tavLst>
                                        <p:tav tm="0">
                                          <p:val>
                                            <p:fltVal val="720"/>
                                          </p:val>
                                        </p:tav>
                                        <p:tav tm="100000">
                                          <p:val>
                                            <p:fltVal val="0"/>
                                          </p:val>
                                        </p:tav>
                                      </p:tavLst>
                                    </p:anim>
                                    <p:anim calcmode="lin" valueType="num">
                                      <p:cBhvr>
                                        <p:cTn id="51" dur="1000" fill="hold"/>
                                        <p:tgtEl>
                                          <p:spTgt spid="357388"/>
                                        </p:tgtEl>
                                        <p:attrNameLst>
                                          <p:attrName>ppt_h</p:attrName>
                                        </p:attrNameLst>
                                      </p:cBhvr>
                                      <p:tavLst>
                                        <p:tav tm="0">
                                          <p:val>
                                            <p:fltVal val="0"/>
                                          </p:val>
                                        </p:tav>
                                        <p:tav tm="100000">
                                          <p:val>
                                            <p:strVal val="#ppt_h"/>
                                          </p:val>
                                        </p:tav>
                                      </p:tavLst>
                                    </p:anim>
                                    <p:anim calcmode="lin" valueType="num">
                                      <p:cBhvr>
                                        <p:cTn id="52" dur="1000" fill="hold"/>
                                        <p:tgtEl>
                                          <p:spTgt spid="35738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animBg="1"/>
      <p:bldP spid="357381" grpId="0" animBg="1"/>
      <p:bldP spid="357382" grpId="0" animBg="1"/>
      <p:bldP spid="357383" grpId="0" animBg="1"/>
      <p:bldP spid="357384" grpId="0" animBg="1"/>
      <p:bldP spid="357385" grpId="0" animBg="1"/>
      <p:bldP spid="357387" grpId="0" animBg="1"/>
      <p:bldP spid="357388" grpId="0" animBg="1"/>
    </p:bld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0B053691-BC91-40CC-8138-CF0264F7C923}" type="slidenum">
              <a:rPr lang="en-US" altLang="zh-TW"/>
              <a:pPr/>
              <a:t>253</a:t>
            </a:fld>
            <a:endParaRPr lang="en-US" altLang="zh-TW"/>
          </a:p>
        </p:txBody>
      </p:sp>
      <p:sp>
        <p:nvSpPr>
          <p:cNvPr id="358402" name="Rectangle 2"/>
          <p:cNvSpPr>
            <a:spLocks noGrp="1" noChangeArrowheads="1"/>
          </p:cNvSpPr>
          <p:nvPr>
            <p:ph type="title"/>
          </p:nvPr>
        </p:nvSpPr>
        <p:spPr/>
        <p:txBody>
          <a:bodyPr/>
          <a:lstStyle/>
          <a:p>
            <a:r>
              <a:rPr lang="zh-TW" altLang="en-US"/>
              <a:t>檔案的開啟和關閉使用例</a:t>
            </a:r>
          </a:p>
        </p:txBody>
      </p:sp>
      <p:sp>
        <p:nvSpPr>
          <p:cNvPr id="358403" name="Text Box 3"/>
          <p:cNvSpPr txBox="1">
            <a:spLocks noChangeArrowheads="1"/>
          </p:cNvSpPr>
          <p:nvPr/>
        </p:nvSpPr>
        <p:spPr bwMode="auto">
          <a:xfrm>
            <a:off x="1295400" y="2057400"/>
            <a:ext cx="6553200" cy="2647950"/>
          </a:xfrm>
          <a:prstGeom prst="rect">
            <a:avLst/>
          </a:prstGeom>
          <a:noFill/>
          <a:ln w="12700" cap="sq">
            <a:noFill/>
            <a:miter lim="800000"/>
            <a:headEnd type="none" w="sm" len="sm"/>
            <a:tailEnd type="none" w="sm" len="sm"/>
          </a:ln>
          <a:effectLst/>
        </p:spPr>
        <p:txBody>
          <a:bodyPr>
            <a:spAutoFit/>
          </a:bodyPr>
          <a:lstStyle/>
          <a:p>
            <a:pPr>
              <a:spcBef>
                <a:spcPct val="50000"/>
              </a:spcBef>
            </a:pPr>
            <a:r>
              <a:rPr lang="zh-TW" altLang="en-US" sz="2400">
                <a:latin typeface="新細明體" pitchFamily="18" charset="-120"/>
              </a:rPr>
              <a:t>執行結果</a:t>
            </a:r>
            <a:r>
              <a:rPr lang="en-US" altLang="zh-TW" sz="2400">
                <a:latin typeface="Arial" charset="0"/>
                <a:cs typeface="Arial" charset="0"/>
              </a:rPr>
              <a:t>:</a:t>
            </a:r>
            <a:endParaRPr lang="en-US" altLang="zh-TW" sz="2400"/>
          </a:p>
          <a:p>
            <a:pPr lvl="1">
              <a:spcBef>
                <a:spcPct val="50000"/>
              </a:spcBef>
            </a:pPr>
            <a:r>
              <a:rPr lang="en-US" altLang="zh-TW" sz="2400">
                <a:solidFill>
                  <a:srgbClr val="000000"/>
                </a:solidFill>
                <a:latin typeface="Courier New" pitchFamily="49" charset="0"/>
                <a:cs typeface="Arial" charset="0"/>
              </a:rPr>
              <a:t>D:\student\&gt;prog11-0</a:t>
            </a:r>
            <a:endParaRPr lang="en-US" altLang="zh-TW" sz="2400">
              <a:latin typeface="Courier New" pitchFamily="49" charset="0"/>
            </a:endParaRPr>
          </a:p>
          <a:p>
            <a:pPr lvl="1">
              <a:spcBef>
                <a:spcPct val="50000"/>
              </a:spcBef>
            </a:pPr>
            <a:r>
              <a:rPr lang="en-US" altLang="zh-TW" sz="2400">
                <a:solidFill>
                  <a:srgbClr val="FF3300"/>
                </a:solidFill>
                <a:latin typeface="Courier New" pitchFamily="49" charset="0"/>
                <a:cs typeface="Arial" charset="0"/>
              </a:rPr>
              <a:t>She is a pretty girl.</a:t>
            </a:r>
            <a:endParaRPr lang="en-US" altLang="zh-TW" sz="2400">
              <a:solidFill>
                <a:srgbClr val="FF3300"/>
              </a:solidFill>
              <a:latin typeface="Courier New" pitchFamily="49" charset="0"/>
            </a:endParaRPr>
          </a:p>
          <a:p>
            <a:pPr lvl="1">
              <a:spcBef>
                <a:spcPct val="50000"/>
              </a:spcBef>
            </a:pPr>
            <a:r>
              <a:rPr lang="en-US" altLang="zh-TW" sz="2400">
                <a:solidFill>
                  <a:srgbClr val="000000"/>
                </a:solidFill>
                <a:latin typeface="Courier New" pitchFamily="49" charset="0"/>
                <a:cs typeface="Arial" charset="0"/>
              </a:rPr>
              <a:t>D:\student\&gt;type text.txt</a:t>
            </a:r>
          </a:p>
          <a:p>
            <a:pPr lvl="1">
              <a:spcBef>
                <a:spcPct val="50000"/>
              </a:spcBef>
            </a:pPr>
            <a:r>
              <a:rPr lang="en-US" altLang="zh-TW" sz="2400">
                <a:solidFill>
                  <a:srgbClr val="FF3300"/>
                </a:solidFill>
                <a:latin typeface="Courier New" pitchFamily="49" charset="0"/>
                <a:cs typeface="Arial" charset="0"/>
              </a:rPr>
              <a:t>She is a pretty girl.</a:t>
            </a:r>
          </a:p>
        </p:txBody>
      </p:sp>
      <p:sp>
        <p:nvSpPr>
          <p:cNvPr id="358404" name="AutoShape 4"/>
          <p:cNvSpPr>
            <a:spLocks/>
          </p:cNvSpPr>
          <p:nvPr/>
        </p:nvSpPr>
        <p:spPr bwMode="auto">
          <a:xfrm>
            <a:off x="6659563" y="4941888"/>
            <a:ext cx="1524000" cy="914400"/>
          </a:xfrm>
          <a:prstGeom prst="borderCallout1">
            <a:avLst>
              <a:gd name="adj1" fmla="val 12500"/>
              <a:gd name="adj2" fmla="val -5000"/>
              <a:gd name="adj3" fmla="val -90106"/>
              <a:gd name="adj4" fmla="val -55000"/>
            </a:avLst>
          </a:prstGeom>
          <a:noFill/>
          <a:ln w="9525">
            <a:solidFill>
              <a:schemeClr val="tx1"/>
            </a:solidFill>
            <a:miter lim="800000"/>
            <a:headEnd/>
            <a:tailEnd/>
          </a:ln>
          <a:effectLst/>
        </p:spPr>
        <p:txBody>
          <a:bodyPr/>
          <a:lstStyle/>
          <a:p>
            <a:pPr algn="ctr"/>
            <a:r>
              <a:rPr lang="zh-TW" altLang="en-US" sz="2400"/>
              <a:t>顯示檔案內容指令</a:t>
            </a:r>
          </a:p>
        </p:txBody>
      </p:sp>
      <p:sp>
        <p:nvSpPr>
          <p:cNvPr id="358405" name="AutoShape 5"/>
          <p:cNvSpPr>
            <a:spLocks/>
          </p:cNvSpPr>
          <p:nvPr/>
        </p:nvSpPr>
        <p:spPr bwMode="auto">
          <a:xfrm>
            <a:off x="7164388" y="1916113"/>
            <a:ext cx="1066800" cy="914400"/>
          </a:xfrm>
          <a:prstGeom prst="borderCallout1">
            <a:avLst>
              <a:gd name="adj1" fmla="val 12500"/>
              <a:gd name="adj2" fmla="val -7144"/>
              <a:gd name="adj3" fmla="val 137500"/>
              <a:gd name="adj4" fmla="val -131995"/>
            </a:avLst>
          </a:prstGeom>
          <a:noFill/>
          <a:ln w="9525">
            <a:solidFill>
              <a:schemeClr val="tx1"/>
            </a:solidFill>
            <a:miter lim="800000"/>
            <a:headEnd/>
            <a:tailEnd/>
          </a:ln>
          <a:effectLst/>
        </p:spPr>
        <p:txBody>
          <a:bodyPr/>
          <a:lstStyle/>
          <a:p>
            <a:pPr algn="ctr"/>
            <a:r>
              <a:rPr lang="zh-TW" altLang="en-US" sz="2400"/>
              <a:t>輸入</a:t>
            </a:r>
            <a:r>
              <a:rPr lang="zh-TW" altLang="en-US" sz="2400">
                <a:solidFill>
                  <a:srgbClr val="000000"/>
                </a:solidFill>
                <a:latin typeface="新細明體" pitchFamily="18" charset="-120"/>
              </a:rPr>
              <a:t>資料</a:t>
            </a:r>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FC9A4D4A-9C3F-4711-B782-BE9DBBD8BFEF}" type="slidenum">
              <a:rPr lang="en-US" altLang="zh-TW"/>
              <a:pPr/>
              <a:t>254</a:t>
            </a:fld>
            <a:endParaRPr lang="en-US" altLang="zh-TW"/>
          </a:p>
        </p:txBody>
      </p:sp>
      <p:sp>
        <p:nvSpPr>
          <p:cNvPr id="359426" name="Rectangle 2"/>
          <p:cNvSpPr>
            <a:spLocks noGrp="1" noChangeArrowheads="1"/>
          </p:cNvSpPr>
          <p:nvPr>
            <p:ph type="title"/>
          </p:nvPr>
        </p:nvSpPr>
        <p:spPr/>
        <p:txBody>
          <a:bodyPr/>
          <a:lstStyle/>
          <a:p>
            <a:r>
              <a:rPr lang="zh-TW" altLang="en-US"/>
              <a:t>檔案的開啟和關閉使用例</a:t>
            </a:r>
          </a:p>
        </p:txBody>
      </p:sp>
      <p:sp>
        <p:nvSpPr>
          <p:cNvPr id="359427" name="Text Box 3"/>
          <p:cNvSpPr txBox="1">
            <a:spLocks noChangeArrowheads="1"/>
          </p:cNvSpPr>
          <p:nvPr/>
        </p:nvSpPr>
        <p:spPr bwMode="auto">
          <a:xfrm>
            <a:off x="1042988" y="1557338"/>
            <a:ext cx="7010400" cy="48387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400">
                <a:solidFill>
                  <a:srgbClr val="969696"/>
                </a:solidFill>
                <a:latin typeface="Courier New" pitchFamily="49" charset="0"/>
              </a:rPr>
              <a:t>#include&lt;stdio.h&gt;</a:t>
            </a:r>
          </a:p>
          <a:p>
            <a:pPr>
              <a:spcBef>
                <a:spcPct val="50000"/>
              </a:spcBef>
            </a:pPr>
            <a:r>
              <a:rPr lang="en-US" altLang="zh-TW" sz="2400">
                <a:latin typeface="Courier New" pitchFamily="49" charset="0"/>
              </a:rPr>
              <a:t>main(){</a:t>
            </a:r>
            <a:endParaRPr lang="en-US" altLang="zh-TW" sz="2400">
              <a:solidFill>
                <a:srgbClr val="FF3300"/>
              </a:solidFill>
              <a:latin typeface="Courier New" pitchFamily="49" charset="0"/>
            </a:endParaRPr>
          </a:p>
          <a:p>
            <a:pPr lvl="1">
              <a:spcBef>
                <a:spcPct val="50000"/>
              </a:spcBef>
            </a:pPr>
            <a:r>
              <a:rPr lang="en-US" altLang="zh-TW" sz="2400">
                <a:solidFill>
                  <a:srgbClr val="FF3300"/>
                </a:solidFill>
                <a:latin typeface="Courier New" pitchFamily="49" charset="0"/>
              </a:rPr>
              <a:t>FILE *fp;</a:t>
            </a:r>
          </a:p>
          <a:p>
            <a:pPr lvl="1">
              <a:spcBef>
                <a:spcPct val="50000"/>
              </a:spcBef>
            </a:pPr>
            <a:r>
              <a:rPr lang="en-US" altLang="zh-TW" sz="2400">
                <a:latin typeface="Courier New" pitchFamily="49" charset="0"/>
              </a:rPr>
              <a:t>char c;</a:t>
            </a:r>
          </a:p>
          <a:p>
            <a:pPr lvl="1">
              <a:spcBef>
                <a:spcPct val="50000"/>
              </a:spcBef>
            </a:pPr>
            <a:r>
              <a:rPr lang="en-US" altLang="zh-TW" sz="2400">
                <a:latin typeface="Courier New" pitchFamily="49" charset="0"/>
              </a:rPr>
              <a:t>fp=</a:t>
            </a:r>
            <a:r>
              <a:rPr lang="en-US" altLang="zh-TW" sz="2400">
                <a:solidFill>
                  <a:srgbClr val="FF3300"/>
                </a:solidFill>
                <a:latin typeface="Courier New" pitchFamily="49" charset="0"/>
              </a:rPr>
              <a:t>fopen</a:t>
            </a:r>
            <a:r>
              <a:rPr lang="en-US" altLang="zh-TW" sz="2400">
                <a:latin typeface="Courier New" pitchFamily="49" charset="0"/>
              </a:rPr>
              <a:t>("text.txt",</a:t>
            </a:r>
            <a:r>
              <a:rPr lang="en-US" altLang="zh-TW" sz="2400" b="1">
                <a:solidFill>
                  <a:srgbClr val="FF3300"/>
                </a:solidFill>
                <a:latin typeface="Courier New" pitchFamily="49" charset="0"/>
              </a:rPr>
              <a:t>"r"</a:t>
            </a:r>
            <a:r>
              <a:rPr lang="en-US" altLang="zh-TW" sz="2400">
                <a:latin typeface="Courier New" pitchFamily="49" charset="0"/>
              </a:rPr>
              <a:t>);</a:t>
            </a:r>
          </a:p>
          <a:p>
            <a:pPr lvl="1">
              <a:spcBef>
                <a:spcPct val="50000"/>
              </a:spcBef>
            </a:pPr>
            <a:endParaRPr lang="en-US" altLang="zh-TW" sz="2400">
              <a:latin typeface="Courier New" pitchFamily="49" charset="0"/>
            </a:endParaRPr>
          </a:p>
          <a:p>
            <a:pPr lvl="1">
              <a:spcBef>
                <a:spcPct val="50000"/>
              </a:spcBef>
            </a:pPr>
            <a:endParaRPr lang="en-US" altLang="zh-TW" sz="2400">
              <a:latin typeface="Courier New" pitchFamily="49" charset="0"/>
            </a:endParaRPr>
          </a:p>
          <a:p>
            <a:pPr lvl="1">
              <a:spcBef>
                <a:spcPct val="50000"/>
              </a:spcBef>
            </a:pPr>
            <a:r>
              <a:rPr lang="en-US" altLang="zh-TW" sz="2400">
                <a:solidFill>
                  <a:srgbClr val="FF3300"/>
                </a:solidFill>
                <a:latin typeface="Courier New" pitchFamily="49" charset="0"/>
              </a:rPr>
              <a:t>fclose</a:t>
            </a:r>
            <a:r>
              <a:rPr lang="en-US" altLang="zh-TW" sz="2400">
                <a:latin typeface="Courier New" pitchFamily="49" charset="0"/>
              </a:rPr>
              <a:t>(fp);</a:t>
            </a:r>
          </a:p>
          <a:p>
            <a:pPr>
              <a:spcBef>
                <a:spcPct val="50000"/>
              </a:spcBef>
            </a:pPr>
            <a:r>
              <a:rPr lang="en-US" altLang="zh-TW" sz="2400">
                <a:latin typeface="Courier New" pitchFamily="49" charset="0"/>
              </a:rPr>
              <a:t>} </a:t>
            </a:r>
          </a:p>
        </p:txBody>
      </p:sp>
      <p:sp>
        <p:nvSpPr>
          <p:cNvPr id="359428" name="Text Box 4"/>
          <p:cNvSpPr txBox="1">
            <a:spLocks noChangeArrowheads="1"/>
          </p:cNvSpPr>
          <p:nvPr/>
        </p:nvSpPr>
        <p:spPr bwMode="auto">
          <a:xfrm>
            <a:off x="4495800" y="1905000"/>
            <a:ext cx="4397375" cy="1014413"/>
          </a:xfrm>
          <a:prstGeom prst="rect">
            <a:avLst/>
          </a:prstGeom>
          <a:noFill/>
          <a:ln w="9525">
            <a:solidFill>
              <a:schemeClr val="tx1"/>
            </a:solidFill>
            <a:miter lim="800000"/>
            <a:headEnd/>
            <a:tailEnd/>
          </a:ln>
          <a:effectLst/>
        </p:spPr>
        <p:txBody>
          <a:bodyPr>
            <a:spAutoFit/>
          </a:bodyPr>
          <a:lstStyle/>
          <a:p>
            <a:pPr>
              <a:spcBef>
                <a:spcPct val="50000"/>
              </a:spcBef>
            </a:pPr>
            <a:r>
              <a:rPr lang="zh-TW" altLang="en-US" sz="2400">
                <a:latin typeface="Courier New" pitchFamily="49" charset="0"/>
              </a:rPr>
              <a:t>執行結果</a:t>
            </a:r>
            <a:r>
              <a:rPr lang="en-US" altLang="zh-TW" sz="2400">
                <a:latin typeface="Courier New" pitchFamily="49" charset="0"/>
                <a:cs typeface="Arial" charset="0"/>
              </a:rPr>
              <a:t>:</a:t>
            </a:r>
            <a:endParaRPr lang="en-US" altLang="zh-TW" sz="2400">
              <a:solidFill>
                <a:srgbClr val="000000"/>
              </a:solidFill>
              <a:latin typeface="Courier New" pitchFamily="49" charset="0"/>
              <a:cs typeface="Arial" charset="0"/>
            </a:endParaRPr>
          </a:p>
          <a:p>
            <a:pPr>
              <a:spcBef>
                <a:spcPct val="50000"/>
              </a:spcBef>
            </a:pPr>
            <a:r>
              <a:rPr lang="en-US" altLang="zh-TW" sz="2400">
                <a:solidFill>
                  <a:srgbClr val="FF3300"/>
                </a:solidFill>
                <a:latin typeface="Courier New" pitchFamily="49" charset="0"/>
                <a:cs typeface="Arial" charset="0"/>
              </a:rPr>
              <a:t>She is a pretty girl.</a:t>
            </a:r>
            <a:endParaRPr lang="en-US" altLang="zh-TW" sz="2400">
              <a:solidFill>
                <a:srgbClr val="FF3300"/>
              </a:solidFill>
              <a:latin typeface="Courier New" pitchFamily="49" charset="0"/>
            </a:endParaRPr>
          </a:p>
        </p:txBody>
      </p:sp>
      <p:sp>
        <p:nvSpPr>
          <p:cNvPr id="359429" name="AutoShape 5"/>
          <p:cNvSpPr>
            <a:spLocks/>
          </p:cNvSpPr>
          <p:nvPr/>
        </p:nvSpPr>
        <p:spPr bwMode="auto">
          <a:xfrm>
            <a:off x="4500563" y="5589588"/>
            <a:ext cx="1524000" cy="914400"/>
          </a:xfrm>
          <a:prstGeom prst="borderCallout1">
            <a:avLst>
              <a:gd name="adj1" fmla="val 12500"/>
              <a:gd name="adj2" fmla="val -5000"/>
              <a:gd name="adj3" fmla="val -98958"/>
              <a:gd name="adj4" fmla="val -38856"/>
            </a:avLst>
          </a:prstGeom>
          <a:noFill/>
          <a:ln w="9525">
            <a:solidFill>
              <a:schemeClr val="tx1"/>
            </a:solidFill>
            <a:miter lim="800000"/>
            <a:headEnd/>
            <a:tailEnd/>
          </a:ln>
          <a:effectLst/>
        </p:spPr>
        <p:txBody>
          <a:bodyPr/>
          <a:lstStyle/>
          <a:p>
            <a:pPr algn="ctr"/>
            <a:r>
              <a:rPr lang="zh-TW" altLang="en-US" sz="2400"/>
              <a:t>從檔案讀取一字元</a:t>
            </a:r>
          </a:p>
        </p:txBody>
      </p:sp>
      <p:sp>
        <p:nvSpPr>
          <p:cNvPr id="359431" name="AutoShape 7"/>
          <p:cNvSpPr>
            <a:spLocks/>
          </p:cNvSpPr>
          <p:nvPr/>
        </p:nvSpPr>
        <p:spPr bwMode="auto">
          <a:xfrm>
            <a:off x="6588125" y="3213100"/>
            <a:ext cx="2016125" cy="863600"/>
          </a:xfrm>
          <a:prstGeom prst="borderCallout1">
            <a:avLst>
              <a:gd name="adj1" fmla="val 13236"/>
              <a:gd name="adj2" fmla="val -3778"/>
              <a:gd name="adj3" fmla="val 55699"/>
              <a:gd name="adj4" fmla="val -44958"/>
            </a:avLst>
          </a:prstGeom>
          <a:noFill/>
          <a:ln w="9525">
            <a:solidFill>
              <a:schemeClr val="tx1"/>
            </a:solidFill>
            <a:miter lim="800000"/>
            <a:headEnd/>
            <a:tailEnd/>
          </a:ln>
          <a:effectLst/>
        </p:spPr>
        <p:txBody>
          <a:bodyPr/>
          <a:lstStyle/>
          <a:p>
            <a:pPr algn="ctr"/>
            <a:r>
              <a:rPr lang="zh-TW" altLang="en-US" sz="2400">
                <a:latin typeface="Courier New" pitchFamily="49" charset="0"/>
              </a:rPr>
              <a:t>只可讀取</a:t>
            </a:r>
            <a:r>
              <a:rPr lang="en-US" altLang="zh-TW" sz="2400">
                <a:latin typeface="Courier New" pitchFamily="49" charset="0"/>
              </a:rPr>
              <a:t>read only</a:t>
            </a:r>
          </a:p>
        </p:txBody>
      </p:sp>
      <p:sp>
        <p:nvSpPr>
          <p:cNvPr id="359432" name="AutoShape 8"/>
          <p:cNvSpPr>
            <a:spLocks/>
          </p:cNvSpPr>
          <p:nvPr/>
        </p:nvSpPr>
        <p:spPr bwMode="auto">
          <a:xfrm>
            <a:off x="6516688" y="5084763"/>
            <a:ext cx="2232025" cy="838200"/>
          </a:xfrm>
          <a:prstGeom prst="borderCallout1">
            <a:avLst>
              <a:gd name="adj1" fmla="val 13634"/>
              <a:gd name="adj2" fmla="val -3412"/>
              <a:gd name="adj3" fmla="val -44509"/>
              <a:gd name="adj4" fmla="val -37981"/>
            </a:avLst>
          </a:prstGeom>
          <a:noFill/>
          <a:ln w="9525">
            <a:solidFill>
              <a:schemeClr val="tx1"/>
            </a:solidFill>
            <a:miter lim="800000"/>
            <a:headEnd/>
            <a:tailEnd/>
          </a:ln>
          <a:effectLst/>
        </p:spPr>
        <p:txBody>
          <a:bodyPr/>
          <a:lstStyle/>
          <a:p>
            <a:pPr algn="ctr"/>
            <a:r>
              <a:rPr lang="en-US" altLang="zh-TW" sz="2400">
                <a:latin typeface="Courier New" pitchFamily="49" charset="0"/>
              </a:rPr>
              <a:t>end-of-file ^z</a:t>
            </a:r>
          </a:p>
        </p:txBody>
      </p:sp>
      <p:sp>
        <p:nvSpPr>
          <p:cNvPr id="359433"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359434" name="Rectangle 10"/>
          <p:cNvSpPr>
            <a:spLocks noChangeArrowheads="1"/>
          </p:cNvSpPr>
          <p:nvPr/>
        </p:nvSpPr>
        <p:spPr bwMode="auto">
          <a:xfrm>
            <a:off x="1547813" y="4335463"/>
            <a:ext cx="4565650" cy="822325"/>
          </a:xfrm>
          <a:prstGeom prst="rect">
            <a:avLst/>
          </a:prstGeom>
          <a:noFill/>
          <a:ln w="9525">
            <a:noFill/>
            <a:miter lim="800000"/>
            <a:headEnd/>
            <a:tailEnd/>
          </a:ln>
          <a:effectLst/>
        </p:spPr>
        <p:txBody>
          <a:bodyPr wrap="none">
            <a:spAutoFit/>
          </a:bodyPr>
          <a:lstStyle/>
          <a:p>
            <a:r>
              <a:rPr lang="en-US" altLang="zh-TW" sz="2400">
                <a:latin typeface="Courier New" pitchFamily="49" charset="0"/>
                <a:cs typeface="Courier New" pitchFamily="49" charset="0"/>
              </a:rPr>
              <a:t>while((c=</a:t>
            </a:r>
            <a:r>
              <a:rPr lang="en-US" altLang="zh-TW" sz="2400">
                <a:solidFill>
                  <a:srgbClr val="FF3300"/>
                </a:solidFill>
                <a:latin typeface="Courier New" pitchFamily="49" charset="0"/>
                <a:cs typeface="Courier New" pitchFamily="49" charset="0"/>
              </a:rPr>
              <a:t>getc(fp)</a:t>
            </a:r>
            <a:r>
              <a:rPr lang="en-US" altLang="zh-TW" sz="2400">
                <a:latin typeface="Courier New" pitchFamily="49" charset="0"/>
                <a:cs typeface="Courier New" pitchFamily="49" charset="0"/>
              </a:rPr>
              <a:t>)!=</a:t>
            </a:r>
            <a:r>
              <a:rPr lang="en-US" altLang="zh-TW" sz="2400" b="1">
                <a:solidFill>
                  <a:srgbClr val="FF3300"/>
                </a:solidFill>
                <a:latin typeface="Courier New" pitchFamily="49" charset="0"/>
                <a:cs typeface="Courier New" pitchFamily="49" charset="0"/>
              </a:rPr>
              <a:t>EOF</a:t>
            </a:r>
            <a:r>
              <a:rPr lang="en-US" altLang="zh-TW" sz="2400">
                <a:latin typeface="Courier New" pitchFamily="49" charset="0"/>
                <a:cs typeface="Courier New" pitchFamily="49" charset="0"/>
              </a:rPr>
              <a:t>)</a:t>
            </a:r>
          </a:p>
          <a:p>
            <a:r>
              <a:rPr lang="en-US" altLang="zh-TW" sz="2400">
                <a:latin typeface="Courier New" pitchFamily="49" charset="0"/>
                <a:cs typeface="Courier New" pitchFamily="49" charset="0"/>
              </a:rPr>
              <a:t>	printf("%c",c);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59431"/>
                                        </p:tgtEl>
                                        <p:attrNameLst>
                                          <p:attrName>style.visibility</p:attrName>
                                        </p:attrNameLst>
                                      </p:cBhvr>
                                      <p:to>
                                        <p:strVal val="visible"/>
                                      </p:to>
                                    </p:set>
                                    <p:animEffect transition="in" filter="fade">
                                      <p:cBhvr>
                                        <p:cTn id="7" dur="1000"/>
                                        <p:tgtEl>
                                          <p:spTgt spid="359431"/>
                                        </p:tgtEl>
                                      </p:cBhvr>
                                    </p:animEffect>
                                    <p:anim calcmode="lin" valueType="num">
                                      <p:cBhvr>
                                        <p:cTn id="8" dur="1000" fill="hold"/>
                                        <p:tgtEl>
                                          <p:spTgt spid="359431"/>
                                        </p:tgtEl>
                                        <p:attrNameLst>
                                          <p:attrName>style.rotation</p:attrName>
                                        </p:attrNameLst>
                                      </p:cBhvr>
                                      <p:tavLst>
                                        <p:tav tm="0">
                                          <p:val>
                                            <p:fltVal val="720"/>
                                          </p:val>
                                        </p:tav>
                                        <p:tav tm="100000">
                                          <p:val>
                                            <p:fltVal val="0"/>
                                          </p:val>
                                        </p:tav>
                                      </p:tavLst>
                                    </p:anim>
                                    <p:anim calcmode="lin" valueType="num">
                                      <p:cBhvr>
                                        <p:cTn id="9" dur="1000" fill="hold"/>
                                        <p:tgtEl>
                                          <p:spTgt spid="359431"/>
                                        </p:tgtEl>
                                        <p:attrNameLst>
                                          <p:attrName>ppt_h</p:attrName>
                                        </p:attrNameLst>
                                      </p:cBhvr>
                                      <p:tavLst>
                                        <p:tav tm="0">
                                          <p:val>
                                            <p:fltVal val="0"/>
                                          </p:val>
                                        </p:tav>
                                        <p:tav tm="100000">
                                          <p:val>
                                            <p:strVal val="#ppt_h"/>
                                          </p:val>
                                        </p:tav>
                                      </p:tavLst>
                                    </p:anim>
                                    <p:anim calcmode="lin" valueType="num">
                                      <p:cBhvr>
                                        <p:cTn id="10" dur="1000" fill="hold"/>
                                        <p:tgtEl>
                                          <p:spTgt spid="359431"/>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59434"/>
                                        </p:tgtEl>
                                        <p:attrNameLst>
                                          <p:attrName>style.visibility</p:attrName>
                                        </p:attrNameLst>
                                      </p:cBhvr>
                                      <p:to>
                                        <p:strVal val="visible"/>
                                      </p:to>
                                    </p:set>
                                    <p:anim calcmode="lin" valueType="num">
                                      <p:cBhvr>
                                        <p:cTn id="15" dur="500" fill="hold"/>
                                        <p:tgtEl>
                                          <p:spTgt spid="359434"/>
                                        </p:tgtEl>
                                        <p:attrNameLst>
                                          <p:attrName>ppt_w</p:attrName>
                                        </p:attrNameLst>
                                      </p:cBhvr>
                                      <p:tavLst>
                                        <p:tav tm="0">
                                          <p:val>
                                            <p:fltVal val="0"/>
                                          </p:val>
                                        </p:tav>
                                        <p:tav tm="100000">
                                          <p:val>
                                            <p:strVal val="#ppt_w"/>
                                          </p:val>
                                        </p:tav>
                                      </p:tavLst>
                                    </p:anim>
                                    <p:anim calcmode="lin" valueType="num">
                                      <p:cBhvr>
                                        <p:cTn id="16" dur="500" fill="hold"/>
                                        <p:tgtEl>
                                          <p:spTgt spid="359434"/>
                                        </p:tgtEl>
                                        <p:attrNameLst>
                                          <p:attrName>ppt_h</p:attrName>
                                        </p:attrNameLst>
                                      </p:cBhvr>
                                      <p:tavLst>
                                        <p:tav tm="0">
                                          <p:val>
                                            <p:fltVal val="0"/>
                                          </p:val>
                                        </p:tav>
                                        <p:tav tm="100000">
                                          <p:val>
                                            <p:strVal val="#ppt_h"/>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359429"/>
                                        </p:tgtEl>
                                        <p:attrNameLst>
                                          <p:attrName>style.visibility</p:attrName>
                                        </p:attrNameLst>
                                      </p:cBhvr>
                                      <p:to>
                                        <p:strVal val="visible"/>
                                      </p:to>
                                    </p:set>
                                    <p:animEffect transition="in" filter="fade">
                                      <p:cBhvr>
                                        <p:cTn id="19" dur="1000"/>
                                        <p:tgtEl>
                                          <p:spTgt spid="359429"/>
                                        </p:tgtEl>
                                      </p:cBhvr>
                                    </p:animEffect>
                                    <p:anim calcmode="lin" valueType="num">
                                      <p:cBhvr>
                                        <p:cTn id="20" dur="1000" fill="hold"/>
                                        <p:tgtEl>
                                          <p:spTgt spid="359429"/>
                                        </p:tgtEl>
                                        <p:attrNameLst>
                                          <p:attrName>style.rotation</p:attrName>
                                        </p:attrNameLst>
                                      </p:cBhvr>
                                      <p:tavLst>
                                        <p:tav tm="0">
                                          <p:val>
                                            <p:fltVal val="720"/>
                                          </p:val>
                                        </p:tav>
                                        <p:tav tm="100000">
                                          <p:val>
                                            <p:fltVal val="0"/>
                                          </p:val>
                                        </p:tav>
                                      </p:tavLst>
                                    </p:anim>
                                    <p:anim calcmode="lin" valueType="num">
                                      <p:cBhvr>
                                        <p:cTn id="21" dur="1000" fill="hold"/>
                                        <p:tgtEl>
                                          <p:spTgt spid="359429"/>
                                        </p:tgtEl>
                                        <p:attrNameLst>
                                          <p:attrName>ppt_h</p:attrName>
                                        </p:attrNameLst>
                                      </p:cBhvr>
                                      <p:tavLst>
                                        <p:tav tm="0">
                                          <p:val>
                                            <p:fltVal val="0"/>
                                          </p:val>
                                        </p:tav>
                                        <p:tav tm="100000">
                                          <p:val>
                                            <p:strVal val="#ppt_h"/>
                                          </p:val>
                                        </p:tav>
                                      </p:tavLst>
                                    </p:anim>
                                    <p:anim calcmode="lin" valueType="num">
                                      <p:cBhvr>
                                        <p:cTn id="22" dur="1000" fill="hold"/>
                                        <p:tgtEl>
                                          <p:spTgt spid="359429"/>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359432"/>
                                        </p:tgtEl>
                                        <p:attrNameLst>
                                          <p:attrName>style.visibility</p:attrName>
                                        </p:attrNameLst>
                                      </p:cBhvr>
                                      <p:to>
                                        <p:strVal val="visible"/>
                                      </p:to>
                                    </p:set>
                                    <p:animEffect transition="in" filter="fade">
                                      <p:cBhvr>
                                        <p:cTn id="25" dur="1000"/>
                                        <p:tgtEl>
                                          <p:spTgt spid="359432"/>
                                        </p:tgtEl>
                                      </p:cBhvr>
                                    </p:animEffect>
                                    <p:anim calcmode="lin" valueType="num">
                                      <p:cBhvr>
                                        <p:cTn id="26" dur="1000" fill="hold"/>
                                        <p:tgtEl>
                                          <p:spTgt spid="359432"/>
                                        </p:tgtEl>
                                        <p:attrNameLst>
                                          <p:attrName>style.rotation</p:attrName>
                                        </p:attrNameLst>
                                      </p:cBhvr>
                                      <p:tavLst>
                                        <p:tav tm="0">
                                          <p:val>
                                            <p:fltVal val="720"/>
                                          </p:val>
                                        </p:tav>
                                        <p:tav tm="100000">
                                          <p:val>
                                            <p:fltVal val="0"/>
                                          </p:val>
                                        </p:tav>
                                      </p:tavLst>
                                    </p:anim>
                                    <p:anim calcmode="lin" valueType="num">
                                      <p:cBhvr>
                                        <p:cTn id="27" dur="1000" fill="hold"/>
                                        <p:tgtEl>
                                          <p:spTgt spid="359432"/>
                                        </p:tgtEl>
                                        <p:attrNameLst>
                                          <p:attrName>ppt_h</p:attrName>
                                        </p:attrNameLst>
                                      </p:cBhvr>
                                      <p:tavLst>
                                        <p:tav tm="0">
                                          <p:val>
                                            <p:fltVal val="0"/>
                                          </p:val>
                                        </p:tav>
                                        <p:tav tm="100000">
                                          <p:val>
                                            <p:strVal val="#ppt_h"/>
                                          </p:val>
                                        </p:tav>
                                      </p:tavLst>
                                    </p:anim>
                                    <p:anim calcmode="lin" valueType="num">
                                      <p:cBhvr>
                                        <p:cTn id="28" dur="1000" fill="hold"/>
                                        <p:tgtEl>
                                          <p:spTgt spid="359432"/>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59428"/>
                                        </p:tgtEl>
                                        <p:attrNameLst>
                                          <p:attrName>style.visibility</p:attrName>
                                        </p:attrNameLst>
                                      </p:cBhvr>
                                      <p:to>
                                        <p:strVal val="visible"/>
                                      </p:to>
                                    </p:set>
                                    <p:anim calcmode="lin" valueType="num">
                                      <p:cBhvr>
                                        <p:cTn id="33" dur="500" fill="hold"/>
                                        <p:tgtEl>
                                          <p:spTgt spid="359428"/>
                                        </p:tgtEl>
                                        <p:attrNameLst>
                                          <p:attrName>ppt_w</p:attrName>
                                        </p:attrNameLst>
                                      </p:cBhvr>
                                      <p:tavLst>
                                        <p:tav tm="0">
                                          <p:val>
                                            <p:fltVal val="0"/>
                                          </p:val>
                                        </p:tav>
                                        <p:tav tm="100000">
                                          <p:val>
                                            <p:strVal val="#ppt_w"/>
                                          </p:val>
                                        </p:tav>
                                      </p:tavLst>
                                    </p:anim>
                                    <p:anim calcmode="lin" valueType="num">
                                      <p:cBhvr>
                                        <p:cTn id="34" dur="500" fill="hold"/>
                                        <p:tgtEl>
                                          <p:spTgt spid="3594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8" grpId="0" animBg="1"/>
      <p:bldP spid="359429" grpId="0" animBg="1"/>
      <p:bldP spid="359431" grpId="0" animBg="1"/>
      <p:bldP spid="359432" grpId="0" animBg="1"/>
      <p:bldP spid="359434" grpId="0"/>
    </p:bld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ltLang="zh-TW"/>
              <a:t>5 </a:t>
            </a:r>
            <a:r>
              <a:rPr lang="zh-TW" altLang="en-US"/>
              <a:t>個設備檔的 </a:t>
            </a:r>
            <a:r>
              <a:rPr lang="en-US" altLang="zh-TW"/>
              <a:t>stream</a:t>
            </a:r>
            <a:r>
              <a:rPr lang="zh-TW" altLang="en-US"/>
              <a:t>名稱</a:t>
            </a:r>
          </a:p>
        </p:txBody>
      </p:sp>
      <p:sp>
        <p:nvSpPr>
          <p:cNvPr id="42" name="投影片編號版面配置區 5"/>
          <p:cNvSpPr>
            <a:spLocks noGrp="1"/>
          </p:cNvSpPr>
          <p:nvPr>
            <p:ph type="sldNum" sz="quarter" idx="12"/>
          </p:nvPr>
        </p:nvSpPr>
        <p:spPr/>
        <p:txBody>
          <a:bodyPr/>
          <a:lstStyle/>
          <a:p>
            <a:fld id="{E6F1B1CF-0F82-450E-9FEC-2F386ADF6B56}" type="slidenum">
              <a:rPr lang="en-US" altLang="zh-TW"/>
              <a:pPr/>
              <a:t>255</a:t>
            </a:fld>
            <a:endParaRPr lang="en-US" altLang="zh-TW"/>
          </a:p>
        </p:txBody>
      </p:sp>
      <p:sp>
        <p:nvSpPr>
          <p:cNvPr id="361597" name="AutoShape 12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graphicFrame>
        <p:nvGraphicFramePr>
          <p:cNvPr id="8" name="Group 124"/>
          <p:cNvGraphicFramePr>
            <a:graphicFrameLocks/>
          </p:cNvGraphicFramePr>
          <p:nvPr/>
        </p:nvGraphicFramePr>
        <p:xfrm>
          <a:off x="838200" y="1844824"/>
          <a:ext cx="7772400" cy="4248150"/>
        </p:xfrm>
        <a:graphic>
          <a:graphicData uri="http://schemas.openxmlformats.org/drawingml/2006/table">
            <a:tbl>
              <a:tblPr/>
              <a:tblGrid>
                <a:gridCol w="1654175"/>
                <a:gridCol w="1655763"/>
                <a:gridCol w="1943100"/>
                <a:gridCol w="2519362"/>
              </a:tblGrid>
              <a:tr h="708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名稱</a:t>
                      </a:r>
                      <a:endParaRPr kumimoji="1" lang="en-US" sz="2800" b="0" i="0" u="none" strike="noStrike" cap="none" normalizeH="0" baseline="0" dirty="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Arial" charset="0"/>
                          <a:ea typeface="標楷體" pitchFamily="65" charset="-120"/>
                        </a:rPr>
                        <a:t>I/O</a:t>
                      </a:r>
                      <a:endParaRPr kumimoji="1" lang="en-US" sz="2800" b="0" i="0" u="none" strike="noStrike" cap="none" normalizeH="0" baseline="0" smtClean="0">
                        <a:ln>
                          <a:noFill/>
                        </a:ln>
                        <a:solidFill>
                          <a:schemeClr val="tx1"/>
                        </a:solidFill>
                        <a:effectLst/>
                        <a:latin typeface="Arial"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模式</a:t>
                      </a:r>
                      <a:endParaRPr kumimoji="1" lang="en-US" sz="28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用途</a:t>
                      </a:r>
                      <a:endParaRPr kumimoji="1" lang="en-US" sz="28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Arial" charset="0"/>
                          <a:ea typeface="標楷體" pitchFamily="65" charset="-120"/>
                        </a:rPr>
                        <a:t>stdin</a:t>
                      </a:r>
                      <a:endParaRPr kumimoji="1" lang="en-US" sz="2800" b="0" i="0" u="none" strike="noStrike" cap="none" normalizeH="0" baseline="0" smtClean="0">
                        <a:ln>
                          <a:noFill/>
                        </a:ln>
                        <a:solidFill>
                          <a:srgbClr val="FF3300"/>
                        </a:solidFill>
                        <a:effectLst/>
                        <a:latin typeface="Arial"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Arial" charset="0"/>
                          <a:ea typeface="標楷體" pitchFamily="65" charset="-120"/>
                        </a:rPr>
                        <a:t>In</a:t>
                      </a:r>
                      <a:endParaRPr kumimoji="1" lang="en-US" sz="2800" b="0" i="0" u="none" strike="noStrike" cap="none" normalizeH="0" baseline="0" smtClean="0">
                        <a:ln>
                          <a:noFill/>
                        </a:ln>
                        <a:solidFill>
                          <a:schemeClr val="tx1"/>
                        </a:solidFill>
                        <a:effectLst/>
                        <a:latin typeface="Arial"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文字檔</a:t>
                      </a:r>
                      <a:endParaRPr kumimoji="1" lang="en-US" sz="28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rgbClr val="FF3300"/>
                          </a:solidFill>
                          <a:effectLst/>
                          <a:latin typeface="Arial" charset="0"/>
                          <a:ea typeface="新細明體" pitchFamily="18" charset="-120"/>
                        </a:rPr>
                        <a:t>標準輸入</a:t>
                      </a:r>
                      <a:endParaRPr kumimoji="1" lang="en-US" sz="2800" b="0" i="0" u="none" strike="noStrike" cap="none" normalizeH="0" baseline="0" dirty="0" smtClean="0">
                        <a:ln>
                          <a:noFill/>
                        </a:ln>
                        <a:solidFill>
                          <a:srgbClr val="FF33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Arial" charset="0"/>
                          <a:ea typeface="標楷體" pitchFamily="65" charset="-120"/>
                        </a:rPr>
                        <a:t>stdout</a:t>
                      </a:r>
                      <a:endParaRPr kumimoji="1" lang="en-US" sz="2800" b="0" i="0" u="none" strike="noStrike" cap="none" normalizeH="0" baseline="0" smtClean="0">
                        <a:ln>
                          <a:noFill/>
                        </a:ln>
                        <a:solidFill>
                          <a:srgbClr val="FF3300"/>
                        </a:solidFill>
                        <a:effectLst/>
                        <a:latin typeface="Arial"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Arial" charset="0"/>
                          <a:ea typeface="標楷體" pitchFamily="65" charset="-120"/>
                        </a:rPr>
                        <a:t>Out</a:t>
                      </a:r>
                      <a:endParaRPr kumimoji="1" lang="en-US" sz="2800" b="0" i="0" u="none" strike="noStrike" cap="none" normalizeH="0" baseline="0" smtClean="0">
                        <a:ln>
                          <a:noFill/>
                        </a:ln>
                        <a:solidFill>
                          <a:schemeClr val="tx1"/>
                        </a:solidFill>
                        <a:effectLst/>
                        <a:latin typeface="Arial"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文字檔</a:t>
                      </a:r>
                      <a:endParaRPr kumimoji="1" lang="en-US" sz="28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rgbClr val="FF3300"/>
                          </a:solidFill>
                          <a:effectLst/>
                          <a:latin typeface="Arial" charset="0"/>
                          <a:ea typeface="新細明體" pitchFamily="18" charset="-120"/>
                        </a:rPr>
                        <a:t>標準輸出</a:t>
                      </a:r>
                      <a:endParaRPr kumimoji="1" lang="en-US" sz="2800" b="0" i="0" u="none" strike="noStrike" cap="none" normalizeH="0" baseline="0" smtClean="0">
                        <a:ln>
                          <a:noFill/>
                        </a:ln>
                        <a:solidFill>
                          <a:srgbClr val="FF33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Arial" charset="0"/>
                          <a:ea typeface="標楷體" pitchFamily="65" charset="-120"/>
                        </a:rPr>
                        <a:t>stderr</a:t>
                      </a:r>
                      <a:endParaRPr kumimoji="1" lang="en-US" sz="2800" b="0" i="0" u="none" strike="noStrike" cap="none" normalizeH="0" baseline="0" smtClean="0">
                        <a:ln>
                          <a:noFill/>
                        </a:ln>
                        <a:solidFill>
                          <a:schemeClr val="tx1"/>
                        </a:solidFill>
                        <a:effectLst/>
                        <a:latin typeface="Arial"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Arial" charset="0"/>
                          <a:ea typeface="標楷體" pitchFamily="65" charset="-120"/>
                        </a:rPr>
                        <a:t>Out</a:t>
                      </a:r>
                      <a:endParaRPr kumimoji="1" lang="en-US" sz="2800" b="0" i="0" u="none" strike="noStrike" cap="none" normalizeH="0" baseline="0" smtClean="0">
                        <a:ln>
                          <a:noFill/>
                        </a:ln>
                        <a:solidFill>
                          <a:schemeClr val="tx1"/>
                        </a:solidFill>
                        <a:effectLst/>
                        <a:latin typeface="Arial"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文字檔</a:t>
                      </a:r>
                      <a:endParaRPr kumimoji="1" lang="en-US" sz="28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標準錯誤輸出</a:t>
                      </a:r>
                      <a:endParaRPr kumimoji="1" lang="en-US" sz="28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Arial" charset="0"/>
                          <a:ea typeface="標楷體" pitchFamily="65" charset="-120"/>
                        </a:rPr>
                        <a:t>stdaux</a:t>
                      </a:r>
                      <a:endParaRPr kumimoji="1" lang="en-US" sz="2800" b="0" i="0" u="none" strike="noStrike" cap="none" normalizeH="0" baseline="0" smtClean="0">
                        <a:ln>
                          <a:noFill/>
                        </a:ln>
                        <a:solidFill>
                          <a:schemeClr val="tx1"/>
                        </a:solidFill>
                        <a:effectLst/>
                        <a:latin typeface="Arial"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Arial" charset="0"/>
                          <a:ea typeface="標楷體" pitchFamily="65" charset="-120"/>
                        </a:rPr>
                        <a:t>I/O</a:t>
                      </a:r>
                      <a:endParaRPr kumimoji="1" lang="en-US" sz="2800" b="0" i="0" u="none" strike="noStrike" cap="none" normalizeH="0" baseline="0" smtClean="0">
                        <a:ln>
                          <a:noFill/>
                        </a:ln>
                        <a:solidFill>
                          <a:schemeClr val="tx1"/>
                        </a:solidFill>
                        <a:effectLst/>
                        <a:latin typeface="Arial"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二進位檔</a:t>
                      </a:r>
                      <a:endParaRPr kumimoji="1" lang="en-US" sz="28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串列輔助</a:t>
                      </a:r>
                      <a:r>
                        <a:rPr kumimoji="1" lang="en-US" altLang="zh-TW" sz="2800" b="0" i="0" u="none" strike="noStrike" cap="none" normalizeH="0" baseline="0" smtClean="0">
                          <a:ln>
                            <a:noFill/>
                          </a:ln>
                          <a:solidFill>
                            <a:schemeClr val="tx1"/>
                          </a:solidFill>
                          <a:effectLst/>
                          <a:latin typeface="Arial" charset="0"/>
                          <a:ea typeface="新細明體" pitchFamily="18" charset="-120"/>
                        </a:rPr>
                        <a:t>I/O</a:t>
                      </a:r>
                      <a:endParaRPr kumimoji="1" lang="en-US" sz="28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Arial" charset="0"/>
                          <a:ea typeface="標楷體" pitchFamily="65" charset="-120"/>
                        </a:rPr>
                        <a:t>stdprn</a:t>
                      </a:r>
                      <a:endParaRPr kumimoji="1" lang="en-US" sz="2800" b="0" i="0" u="none" strike="noStrike" cap="none" normalizeH="0" baseline="0" smtClean="0">
                        <a:ln>
                          <a:noFill/>
                        </a:ln>
                        <a:solidFill>
                          <a:schemeClr val="tx1"/>
                        </a:solidFill>
                        <a:effectLst/>
                        <a:latin typeface="Arial"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Arial" charset="0"/>
                          <a:ea typeface="標楷體" pitchFamily="65" charset="-120"/>
                        </a:rPr>
                        <a:t>Out</a:t>
                      </a:r>
                      <a:endParaRPr kumimoji="1" lang="en-US" sz="2800" b="0" i="0" u="none" strike="noStrike" cap="none" normalizeH="0" baseline="0" smtClean="0">
                        <a:ln>
                          <a:noFill/>
                        </a:ln>
                        <a:solidFill>
                          <a:schemeClr val="tx1"/>
                        </a:solidFill>
                        <a:effectLst/>
                        <a:latin typeface="Arial"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Arial" charset="0"/>
                          <a:ea typeface="新細明體" pitchFamily="18" charset="-120"/>
                        </a:rPr>
                        <a:t>二進位檔</a:t>
                      </a:r>
                      <a:endParaRPr kumimoji="1" lang="en-US" sz="28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印表機輸出</a:t>
                      </a:r>
                      <a:endParaRPr kumimoji="1" lang="en-US" sz="2800" b="0" i="0" u="none" strike="noStrike" cap="none" normalizeH="0" baseline="0" dirty="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3FF17279-38CF-4FA7-8E37-34D8072474AE}" type="slidenum">
              <a:rPr lang="en-US" altLang="zh-TW"/>
              <a:pPr/>
              <a:t>256</a:t>
            </a:fld>
            <a:endParaRPr lang="en-US" altLang="zh-TW"/>
          </a:p>
        </p:txBody>
      </p:sp>
      <p:sp>
        <p:nvSpPr>
          <p:cNvPr id="362498" name="Rectangle 2"/>
          <p:cNvSpPr>
            <a:spLocks noGrp="1" noChangeArrowheads="1"/>
          </p:cNvSpPr>
          <p:nvPr>
            <p:ph type="title"/>
          </p:nvPr>
        </p:nvSpPr>
        <p:spPr/>
        <p:txBody>
          <a:bodyPr/>
          <a:lstStyle/>
          <a:p>
            <a:r>
              <a:rPr lang="en-US" altLang="zh-TW"/>
              <a:t>C </a:t>
            </a:r>
            <a:r>
              <a:rPr lang="zh-TW" altLang="en-US"/>
              <a:t>的檔案觀念</a:t>
            </a:r>
          </a:p>
        </p:txBody>
      </p:sp>
      <p:sp>
        <p:nvSpPr>
          <p:cNvPr id="362499" name="Rectangle 3"/>
          <p:cNvSpPr>
            <a:spLocks noGrp="1" noChangeArrowheads="1"/>
          </p:cNvSpPr>
          <p:nvPr>
            <p:ph type="body" idx="1"/>
          </p:nvPr>
        </p:nvSpPr>
        <p:spPr>
          <a:xfrm>
            <a:off x="685800" y="1844675"/>
            <a:ext cx="7415213" cy="4248150"/>
          </a:xfrm>
        </p:spPr>
        <p:txBody>
          <a:bodyPr/>
          <a:lstStyle/>
          <a:p>
            <a:r>
              <a:rPr lang="en-US" altLang="zh-TW"/>
              <a:t>Buffer</a:t>
            </a:r>
            <a:r>
              <a:rPr lang="zh-TW" altLang="en-US"/>
              <a:t>：緩衝式 </a:t>
            </a:r>
            <a:r>
              <a:rPr lang="en-US" altLang="zh-TW"/>
              <a:t>I/O</a:t>
            </a:r>
            <a:br>
              <a:rPr lang="en-US" altLang="zh-TW"/>
            </a:br>
            <a:r>
              <a:rPr lang="zh-TW" altLang="en-US"/>
              <a:t>存取檔案時，每當開啟一個檔案，</a:t>
            </a:r>
            <a:r>
              <a:rPr lang="en-US" altLang="zh-TW"/>
              <a:t>DOS </a:t>
            </a:r>
            <a:r>
              <a:rPr lang="zh-TW" altLang="en-US"/>
              <a:t>便會在 </a:t>
            </a:r>
            <a:r>
              <a:rPr lang="en-US" altLang="zh-TW"/>
              <a:t>RAM </a:t>
            </a:r>
            <a:r>
              <a:rPr lang="zh-TW" altLang="en-US"/>
              <a:t>記憶體內，為該檔案建立一個緩衝區 </a:t>
            </a:r>
            <a:r>
              <a:rPr lang="en-US" altLang="zh-TW"/>
              <a:t>(buffer)</a:t>
            </a:r>
            <a:r>
              <a:rPr lang="zh-TW" altLang="en-US"/>
              <a:t>，以增進存取速度。</a:t>
            </a:r>
          </a:p>
          <a:p>
            <a:r>
              <a:rPr lang="zh-TW" altLang="en-US"/>
              <a:t>大部份的 </a:t>
            </a:r>
            <a:r>
              <a:rPr lang="en-US" altLang="zh-TW"/>
              <a:t>C </a:t>
            </a:r>
            <a:r>
              <a:rPr lang="zh-TW" altLang="en-US"/>
              <a:t>檔案 </a:t>
            </a:r>
            <a:r>
              <a:rPr lang="en-US" altLang="zh-TW"/>
              <a:t>I/O </a:t>
            </a:r>
            <a:r>
              <a:rPr lang="zh-TW" altLang="en-US"/>
              <a:t>都是緩衝式 </a:t>
            </a:r>
            <a:r>
              <a:rPr lang="en-US" altLang="zh-TW"/>
              <a:t>I/O</a:t>
            </a:r>
            <a:r>
              <a:rPr lang="zh-TW" altLang="en-US"/>
              <a:t>，但也可以指定使用非緩衝式的 </a:t>
            </a:r>
            <a:r>
              <a:rPr lang="en-US" altLang="zh-TW"/>
              <a:t>I/O</a:t>
            </a:r>
            <a:r>
              <a:rPr lang="zh-TW" altLang="en-US"/>
              <a:t>。</a:t>
            </a:r>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912EF457-4C77-4BA4-A3D9-A53A65A4EA96}" type="slidenum">
              <a:rPr lang="en-US" altLang="zh-TW"/>
              <a:pPr/>
              <a:t>257</a:t>
            </a:fld>
            <a:endParaRPr lang="en-US" altLang="zh-TW"/>
          </a:p>
        </p:txBody>
      </p:sp>
      <p:sp>
        <p:nvSpPr>
          <p:cNvPr id="363522" name="Rectangle 2"/>
          <p:cNvSpPr>
            <a:spLocks noGrp="1" noChangeArrowheads="1"/>
          </p:cNvSpPr>
          <p:nvPr>
            <p:ph type="title"/>
          </p:nvPr>
        </p:nvSpPr>
        <p:spPr>
          <a:xfrm>
            <a:off x="1173163" y="228600"/>
            <a:ext cx="7772400" cy="1143000"/>
          </a:xfrm>
        </p:spPr>
        <p:txBody>
          <a:bodyPr/>
          <a:lstStyle/>
          <a:p>
            <a:r>
              <a:rPr lang="en-US" altLang="zh-TW"/>
              <a:t>C </a:t>
            </a:r>
            <a:r>
              <a:rPr lang="zh-TW" altLang="en-US"/>
              <a:t>的檔案 </a:t>
            </a:r>
            <a:r>
              <a:rPr lang="en-US" altLang="zh-TW"/>
              <a:t>I/O </a:t>
            </a:r>
            <a:r>
              <a:rPr lang="zh-TW" altLang="en-US"/>
              <a:t>函式群</a:t>
            </a:r>
          </a:p>
        </p:txBody>
      </p:sp>
      <p:sp>
        <p:nvSpPr>
          <p:cNvPr id="363523" name="Rectangle 3"/>
          <p:cNvSpPr>
            <a:spLocks noGrp="1" noChangeArrowheads="1"/>
          </p:cNvSpPr>
          <p:nvPr>
            <p:ph type="body" idx="1"/>
          </p:nvPr>
        </p:nvSpPr>
        <p:spPr>
          <a:xfrm>
            <a:off x="1143000" y="1295400"/>
            <a:ext cx="7772400" cy="4114800"/>
          </a:xfrm>
        </p:spPr>
        <p:txBody>
          <a:bodyPr/>
          <a:lstStyle/>
          <a:p>
            <a:r>
              <a:rPr lang="zh-TW" altLang="en-US"/>
              <a:t>讀寫檔案字元：</a:t>
            </a:r>
            <a:r>
              <a:rPr lang="en-US" altLang="zh-TW"/>
              <a:t>fgetc()</a:t>
            </a:r>
            <a:r>
              <a:rPr lang="zh-TW" altLang="en-US"/>
              <a:t>、</a:t>
            </a:r>
            <a:r>
              <a:rPr lang="en-US" altLang="zh-TW"/>
              <a:t>fputc()</a:t>
            </a:r>
          </a:p>
        </p:txBody>
      </p:sp>
      <p:sp>
        <p:nvSpPr>
          <p:cNvPr id="363524" name="Text Box 4"/>
          <p:cNvSpPr txBox="1">
            <a:spLocks noChangeArrowheads="1"/>
          </p:cNvSpPr>
          <p:nvPr/>
        </p:nvSpPr>
        <p:spPr bwMode="auto">
          <a:xfrm>
            <a:off x="1066800" y="1905000"/>
            <a:ext cx="7315200" cy="22256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u="sng">
                <a:solidFill>
                  <a:srgbClr val="FF0000"/>
                </a:solidFill>
                <a:latin typeface="Arial" charset="0"/>
                <a:cs typeface="Arial" charset="0"/>
              </a:rPr>
              <a:t>fgetc()</a:t>
            </a:r>
            <a:r>
              <a:rPr lang="en-US" altLang="zh-TW" sz="2000" b="1" u="sng">
                <a:latin typeface="Arial" charset="0"/>
                <a:cs typeface="Arial" charset="0"/>
              </a:rPr>
              <a:t>	</a:t>
            </a:r>
            <a:r>
              <a:rPr lang="zh-TW" altLang="en-US" sz="2000" b="1" u="sng">
                <a:latin typeface="新細明體" pitchFamily="18" charset="-120"/>
              </a:rPr>
              <a:t>由</a:t>
            </a:r>
            <a:r>
              <a:rPr lang="en-US" altLang="zh-TW" sz="2000" b="1" u="sng">
                <a:latin typeface="Arial" charset="0"/>
                <a:cs typeface="Arial" charset="0"/>
              </a:rPr>
              <a:t>stream (</a:t>
            </a:r>
            <a:r>
              <a:rPr lang="zh-TW" altLang="en-US" sz="2000" b="1" u="sng">
                <a:latin typeface="新細明體" pitchFamily="18" charset="-120"/>
              </a:rPr>
              <a:t>檔案</a:t>
            </a:r>
            <a:r>
              <a:rPr lang="en-US" altLang="zh-TW" sz="2000" b="1" u="sng">
                <a:latin typeface="Arial" charset="0"/>
                <a:cs typeface="Arial" charset="0"/>
              </a:rPr>
              <a:t>) </a:t>
            </a:r>
            <a:r>
              <a:rPr lang="zh-TW" altLang="en-US" sz="2000" b="1" u="sng">
                <a:latin typeface="新細明體" pitchFamily="18" charset="-120"/>
              </a:rPr>
              <a:t>讀入一個字元</a:t>
            </a:r>
            <a:r>
              <a:rPr lang="zh-TW" altLang="en-US" sz="2000" b="1" u="sng">
                <a:latin typeface="Arial" charset="0"/>
                <a:cs typeface="Arial" charset="0"/>
              </a:rPr>
              <a:t> </a:t>
            </a:r>
            <a:r>
              <a:rPr lang="en-US" altLang="zh-TW" sz="2000" b="1" u="sng">
                <a:latin typeface="Arial" charset="0"/>
                <a:cs typeface="Arial" charset="0"/>
              </a:rPr>
              <a:t>(char)</a:t>
            </a:r>
            <a:endParaRPr lang="en-US" altLang="zh-TW" sz="2000" b="1" u="sng"/>
          </a:p>
          <a:p>
            <a:pPr>
              <a:spcBef>
                <a:spcPct val="50000"/>
              </a:spcBef>
            </a:pPr>
            <a:r>
              <a:rPr lang="zh-TW" altLang="en-US" sz="2000">
                <a:solidFill>
                  <a:srgbClr val="000000"/>
                </a:solidFill>
                <a:cs typeface="Arial" charset="0"/>
              </a:rPr>
              <a:t>含括	</a:t>
            </a:r>
            <a:r>
              <a:rPr lang="en-US" altLang="zh-TW" sz="2000">
                <a:solidFill>
                  <a:srgbClr val="000000"/>
                </a:solidFill>
                <a:cs typeface="Arial" charset="0"/>
              </a:rPr>
              <a:t>#</a:t>
            </a:r>
            <a:r>
              <a:rPr lang="en-US" altLang="zh-TW" sz="2000">
                <a:solidFill>
                  <a:srgbClr val="000000"/>
                </a:solidFill>
                <a:latin typeface="Arial" charset="0"/>
                <a:cs typeface="Arial" charset="0"/>
              </a:rPr>
              <a:t>include &lt;stdio.h&gt;</a:t>
            </a:r>
            <a:endParaRPr lang="en-US" altLang="zh-TW" sz="2000"/>
          </a:p>
          <a:p>
            <a:pPr>
              <a:spcBef>
                <a:spcPct val="50000"/>
              </a:spcBef>
            </a:pPr>
            <a:r>
              <a:rPr lang="zh-TW" altLang="en-US" sz="2000">
                <a:solidFill>
                  <a:srgbClr val="000000"/>
                </a:solidFill>
                <a:latin typeface="新細明體" pitchFamily="18" charset="-120"/>
              </a:rPr>
              <a:t>宣告</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FILE *stream;	int c;</a:t>
            </a:r>
            <a:endParaRPr lang="en-US" altLang="zh-TW" sz="2000"/>
          </a:p>
          <a:p>
            <a:pPr>
              <a:spcBef>
                <a:spcPct val="50000"/>
              </a:spcBef>
            </a:pPr>
            <a:r>
              <a:rPr lang="zh-TW" altLang="en-US" sz="2000">
                <a:solidFill>
                  <a:srgbClr val="000000"/>
                </a:solidFill>
                <a:latin typeface="新細明體" pitchFamily="18" charset="-120"/>
              </a:rPr>
              <a:t>執行</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c = fgetc(stream);</a:t>
            </a:r>
            <a:endParaRPr lang="en-US" altLang="zh-TW" sz="2000">
              <a:solidFill>
                <a:srgbClr val="000000"/>
              </a:solidFill>
              <a:latin typeface="新細明體" pitchFamily="18" charset="-120"/>
            </a:endParaRPr>
          </a:p>
          <a:p>
            <a:pPr>
              <a:spcBef>
                <a:spcPct val="50000"/>
              </a:spcBef>
            </a:pPr>
            <a:r>
              <a:rPr lang="zh-TW" altLang="en-US" sz="2000">
                <a:solidFill>
                  <a:srgbClr val="000000"/>
                </a:solidFill>
                <a:latin typeface="新細明體" pitchFamily="18" charset="-120"/>
              </a:rPr>
              <a:t>傳回</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c==EOF </a:t>
            </a:r>
            <a:r>
              <a:rPr lang="zh-TW" altLang="en-US" sz="2000">
                <a:solidFill>
                  <a:srgbClr val="000000"/>
                </a:solidFill>
                <a:latin typeface="新細明體" pitchFamily="18" charset="-120"/>
              </a:rPr>
              <a:t>表示讀到檔尾，否則</a:t>
            </a:r>
            <a:r>
              <a:rPr lang="en-US" altLang="zh-TW" sz="2000">
                <a:solidFill>
                  <a:srgbClr val="000000"/>
                </a:solidFill>
                <a:latin typeface="Arial" charset="0"/>
                <a:cs typeface="Arial" charset="0"/>
              </a:rPr>
              <a:t>c</a:t>
            </a:r>
            <a:r>
              <a:rPr lang="zh-TW" altLang="en-US" sz="2000">
                <a:solidFill>
                  <a:srgbClr val="000000"/>
                </a:solidFill>
                <a:latin typeface="新細明體" pitchFamily="18" charset="-120"/>
              </a:rPr>
              <a:t>就是讀入的字元。</a:t>
            </a:r>
          </a:p>
        </p:txBody>
      </p:sp>
      <p:sp>
        <p:nvSpPr>
          <p:cNvPr id="363525" name="Text Box 5"/>
          <p:cNvSpPr txBox="1">
            <a:spLocks noChangeArrowheads="1"/>
          </p:cNvSpPr>
          <p:nvPr/>
        </p:nvSpPr>
        <p:spPr bwMode="auto">
          <a:xfrm>
            <a:off x="1073150" y="4298950"/>
            <a:ext cx="7315200" cy="22256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u="sng">
                <a:solidFill>
                  <a:srgbClr val="FF0000"/>
                </a:solidFill>
                <a:latin typeface="Arial" charset="0"/>
                <a:cs typeface="Arial" charset="0"/>
              </a:rPr>
              <a:t>fputc()</a:t>
            </a:r>
            <a:r>
              <a:rPr lang="en-US" altLang="zh-TW" sz="2000" b="1" u="sng">
                <a:latin typeface="Arial" charset="0"/>
                <a:cs typeface="Arial" charset="0"/>
              </a:rPr>
              <a:t>	</a:t>
            </a:r>
            <a:r>
              <a:rPr lang="zh-TW" altLang="en-US" sz="2000" b="1" u="sng">
                <a:latin typeface="新細明體" pitchFamily="18" charset="-120"/>
              </a:rPr>
              <a:t>把一個字元</a:t>
            </a:r>
            <a:r>
              <a:rPr lang="zh-TW" altLang="en-US" sz="2000" b="1" u="sng">
                <a:latin typeface="Arial" charset="0"/>
                <a:cs typeface="Arial" charset="0"/>
              </a:rPr>
              <a:t> </a:t>
            </a:r>
            <a:r>
              <a:rPr lang="en-US" altLang="zh-TW" sz="2000" b="1" u="sng">
                <a:latin typeface="Arial" charset="0"/>
                <a:cs typeface="Arial" charset="0"/>
              </a:rPr>
              <a:t>(char) </a:t>
            </a:r>
            <a:r>
              <a:rPr lang="zh-TW" altLang="en-US" sz="2000" b="1" u="sng">
                <a:latin typeface="新細明體" pitchFamily="18" charset="-120"/>
              </a:rPr>
              <a:t>寫入</a:t>
            </a:r>
            <a:r>
              <a:rPr lang="en-US" altLang="zh-TW" sz="2000" b="1" u="sng">
                <a:latin typeface="Arial" charset="0"/>
                <a:cs typeface="Arial" charset="0"/>
              </a:rPr>
              <a:t>stream (</a:t>
            </a:r>
            <a:r>
              <a:rPr lang="zh-TW" altLang="en-US" sz="2000" b="1" u="sng">
                <a:latin typeface="新細明體" pitchFamily="18" charset="-120"/>
              </a:rPr>
              <a:t>檔案</a:t>
            </a:r>
            <a:r>
              <a:rPr lang="en-US" altLang="zh-TW" sz="2000" b="1" u="sng">
                <a:latin typeface="Arial" charset="0"/>
                <a:cs typeface="Arial" charset="0"/>
              </a:rPr>
              <a:t>)</a:t>
            </a:r>
            <a:endParaRPr lang="en-US" altLang="zh-TW" sz="2000" b="1" u="sng">
              <a:latin typeface="新細明體" pitchFamily="18" charset="-120"/>
            </a:endParaRPr>
          </a:p>
          <a:p>
            <a:pPr>
              <a:spcBef>
                <a:spcPct val="50000"/>
              </a:spcBef>
            </a:pPr>
            <a:r>
              <a:rPr lang="zh-TW" altLang="en-US" sz="2000">
                <a:solidFill>
                  <a:srgbClr val="000000"/>
                </a:solidFill>
                <a:latin typeface="新細明體" pitchFamily="18" charset="-120"/>
                <a:cs typeface="Arial" charset="0"/>
              </a:rPr>
              <a:t>含括	</a:t>
            </a:r>
            <a:r>
              <a:rPr lang="en-US" altLang="zh-TW" sz="2000">
                <a:solidFill>
                  <a:srgbClr val="000000"/>
                </a:solidFill>
                <a:latin typeface="新細明體" pitchFamily="18" charset="-120"/>
                <a:cs typeface="Arial" charset="0"/>
              </a:rPr>
              <a:t>#</a:t>
            </a:r>
            <a:r>
              <a:rPr lang="en-US" altLang="zh-TW" sz="2000">
                <a:solidFill>
                  <a:srgbClr val="000000"/>
                </a:solidFill>
                <a:latin typeface="Arial" charset="0"/>
                <a:cs typeface="Arial" charset="0"/>
              </a:rPr>
              <a:t>include &lt;stdio.h&gt;</a:t>
            </a:r>
            <a:endParaRPr lang="en-US" altLang="zh-TW" sz="2000">
              <a:solidFill>
                <a:srgbClr val="000000"/>
              </a:solidFill>
              <a:latin typeface="新細明體" pitchFamily="18" charset="-120"/>
            </a:endParaRPr>
          </a:p>
          <a:p>
            <a:pPr>
              <a:spcBef>
                <a:spcPct val="50000"/>
              </a:spcBef>
            </a:pPr>
            <a:r>
              <a:rPr lang="zh-TW" altLang="en-US" sz="2000">
                <a:solidFill>
                  <a:srgbClr val="000000"/>
                </a:solidFill>
                <a:latin typeface="新細明體" pitchFamily="18" charset="-120"/>
              </a:rPr>
              <a:t>宣告</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FILE *stream; 	int c, ret;</a:t>
            </a:r>
            <a:endParaRPr lang="en-US" altLang="zh-TW" sz="2000">
              <a:solidFill>
                <a:srgbClr val="000000"/>
              </a:solidFill>
              <a:latin typeface="新細明體" pitchFamily="18" charset="-120"/>
            </a:endParaRPr>
          </a:p>
          <a:p>
            <a:pPr>
              <a:spcBef>
                <a:spcPct val="50000"/>
              </a:spcBef>
            </a:pPr>
            <a:r>
              <a:rPr lang="zh-TW" altLang="en-US" sz="2000">
                <a:solidFill>
                  <a:srgbClr val="000000"/>
                </a:solidFill>
                <a:latin typeface="新細明體" pitchFamily="18" charset="-120"/>
              </a:rPr>
              <a:t>執行</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ret = fputc(c,stream);</a:t>
            </a:r>
            <a:endParaRPr lang="en-US" altLang="zh-TW" sz="2000">
              <a:solidFill>
                <a:srgbClr val="000000"/>
              </a:solidFill>
              <a:latin typeface="新細明體" pitchFamily="18" charset="-120"/>
            </a:endParaRPr>
          </a:p>
          <a:p>
            <a:pPr>
              <a:spcBef>
                <a:spcPct val="50000"/>
              </a:spcBef>
            </a:pPr>
            <a:r>
              <a:rPr lang="zh-TW" altLang="en-US" sz="2000">
                <a:solidFill>
                  <a:srgbClr val="000000"/>
                </a:solidFill>
                <a:latin typeface="新細明體" pitchFamily="18" charset="-120"/>
              </a:rPr>
              <a:t>傳回</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ret==EOF </a:t>
            </a:r>
            <a:r>
              <a:rPr lang="zh-TW" altLang="en-US" sz="2000">
                <a:solidFill>
                  <a:srgbClr val="000000"/>
                </a:solidFill>
                <a:latin typeface="新細明體" pitchFamily="18" charset="-120"/>
              </a:rPr>
              <a:t>表示寫入錯誤，</a:t>
            </a:r>
            <a:r>
              <a:rPr lang="en-US" altLang="zh-TW" sz="2000">
                <a:solidFill>
                  <a:srgbClr val="000000"/>
                </a:solidFill>
                <a:latin typeface="Arial" charset="0"/>
                <a:cs typeface="Arial" charset="0"/>
              </a:rPr>
              <a:t>ret==c</a:t>
            </a:r>
            <a:r>
              <a:rPr lang="zh-TW" altLang="en-US" sz="2000">
                <a:solidFill>
                  <a:srgbClr val="000000"/>
                </a:solidFill>
                <a:latin typeface="新細明體" pitchFamily="18" charset="-120"/>
              </a:rPr>
              <a:t>表示寫入成功。 </a:t>
            </a:r>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D5E9C2A9-9A27-4F6F-886C-D44FA3522A80}" type="slidenum">
              <a:rPr lang="en-US" altLang="zh-TW"/>
              <a:pPr/>
              <a:t>258</a:t>
            </a:fld>
            <a:endParaRPr lang="en-US" altLang="zh-TW"/>
          </a:p>
        </p:txBody>
      </p:sp>
      <p:sp>
        <p:nvSpPr>
          <p:cNvPr id="365570" name="Rectangle 1026"/>
          <p:cNvSpPr>
            <a:spLocks noGrp="1" noChangeArrowheads="1"/>
          </p:cNvSpPr>
          <p:nvPr>
            <p:ph type="title"/>
          </p:nvPr>
        </p:nvSpPr>
        <p:spPr>
          <a:xfrm>
            <a:off x="838200" y="304800"/>
            <a:ext cx="7772400" cy="1143000"/>
          </a:xfrm>
        </p:spPr>
        <p:txBody>
          <a:bodyPr/>
          <a:lstStyle/>
          <a:p>
            <a:r>
              <a:rPr lang="en-US" altLang="zh-TW"/>
              <a:t>fgetc() </a:t>
            </a:r>
            <a:r>
              <a:rPr lang="zh-TW" altLang="en-US"/>
              <a:t>使用例</a:t>
            </a:r>
          </a:p>
        </p:txBody>
      </p:sp>
      <p:sp>
        <p:nvSpPr>
          <p:cNvPr id="365571" name="Text Box 1027"/>
          <p:cNvSpPr txBox="1">
            <a:spLocks noChangeArrowheads="1"/>
          </p:cNvSpPr>
          <p:nvPr/>
        </p:nvSpPr>
        <p:spPr bwMode="auto">
          <a:xfrm>
            <a:off x="838200" y="1991162"/>
            <a:ext cx="7620000" cy="861774"/>
          </a:xfrm>
          <a:prstGeom prst="rect">
            <a:avLst/>
          </a:prstGeom>
          <a:noFill/>
          <a:ln w="12700" cap="sq">
            <a:noFill/>
            <a:miter lim="800000"/>
            <a:headEnd type="none" w="sm" len="sm"/>
            <a:tailEnd type="none" w="sm" len="sm"/>
          </a:ln>
          <a:effectLst/>
        </p:spPr>
        <p:txBody>
          <a:bodyPr>
            <a:spAutoFit/>
          </a:bodyPr>
          <a:lstStyle/>
          <a:p>
            <a:pPr marL="4763" lvl="1">
              <a:spcBef>
                <a:spcPct val="50000"/>
              </a:spcBef>
            </a:pPr>
            <a:r>
              <a:rPr lang="en-US" altLang="zh-TW" sz="2000" dirty="0" err="1">
                <a:latin typeface="Courier New" pitchFamily="49" charset="0"/>
              </a:rPr>
              <a:t>printf</a:t>
            </a:r>
            <a:r>
              <a:rPr lang="en-US" altLang="zh-TW" sz="2000" dirty="0">
                <a:latin typeface="Courier New" pitchFamily="49" charset="0"/>
              </a:rPr>
              <a:t>("File name: </a:t>
            </a:r>
            <a:r>
              <a:rPr lang="en-US" altLang="zh-TW" sz="2000" dirty="0" smtClean="0">
                <a:latin typeface="Courier New" pitchFamily="49" charset="0"/>
              </a:rPr>
              <a:t>");	gets(name</a:t>
            </a:r>
            <a:r>
              <a:rPr lang="en-US" altLang="zh-TW" sz="2000" dirty="0">
                <a:latin typeface="Courier New" pitchFamily="49" charset="0"/>
              </a:rPr>
              <a:t>);</a:t>
            </a:r>
          </a:p>
          <a:p>
            <a:pPr marL="4763" lvl="1">
              <a:spcBef>
                <a:spcPct val="50000"/>
              </a:spcBef>
            </a:pPr>
            <a:r>
              <a:rPr lang="en-US" altLang="zh-TW" sz="2000" dirty="0">
                <a:latin typeface="Courier New" pitchFamily="49" charset="0"/>
              </a:rPr>
              <a:t>if((</a:t>
            </a:r>
            <a:r>
              <a:rPr lang="en-US" altLang="zh-TW" sz="2000" dirty="0" err="1">
                <a:latin typeface="Courier New" pitchFamily="49" charset="0"/>
              </a:rPr>
              <a:t>fp</a:t>
            </a:r>
            <a:r>
              <a:rPr lang="en-US" altLang="zh-TW" sz="2000" dirty="0">
                <a:latin typeface="Courier New" pitchFamily="49" charset="0"/>
              </a:rPr>
              <a:t>=</a:t>
            </a:r>
            <a:r>
              <a:rPr lang="en-US" altLang="zh-TW" sz="2000" dirty="0" err="1">
                <a:solidFill>
                  <a:srgbClr val="FF3300"/>
                </a:solidFill>
                <a:latin typeface="Courier New" pitchFamily="49" charset="0"/>
              </a:rPr>
              <a:t>fopen</a:t>
            </a:r>
            <a:r>
              <a:rPr lang="en-US" altLang="zh-TW" sz="2000" dirty="0">
                <a:latin typeface="Courier New" pitchFamily="49" charset="0"/>
              </a:rPr>
              <a:t>(</a:t>
            </a:r>
            <a:r>
              <a:rPr lang="en-US" altLang="zh-TW" sz="2000" dirty="0" err="1">
                <a:latin typeface="Courier New" pitchFamily="49" charset="0"/>
              </a:rPr>
              <a:t>name,"r</a:t>
            </a:r>
            <a:r>
              <a:rPr lang="en-US" altLang="zh-TW" sz="2000" dirty="0">
                <a:latin typeface="Courier New" pitchFamily="49" charset="0"/>
              </a:rPr>
              <a:t>"))==NULL) return -1;</a:t>
            </a:r>
          </a:p>
        </p:txBody>
      </p:sp>
      <p:sp>
        <p:nvSpPr>
          <p:cNvPr id="365572" name="Text Box 1028"/>
          <p:cNvSpPr txBox="1">
            <a:spLocks noChangeArrowheads="1"/>
          </p:cNvSpPr>
          <p:nvPr/>
        </p:nvSpPr>
        <p:spPr bwMode="auto">
          <a:xfrm>
            <a:off x="827088" y="3116263"/>
            <a:ext cx="5617120" cy="1768475"/>
          </a:xfrm>
          <a:prstGeom prst="rect">
            <a:avLst/>
          </a:prstGeom>
          <a:noFill/>
          <a:ln w="12700" cap="sq">
            <a:solidFill>
              <a:schemeClr val="tx1"/>
            </a:solidFill>
            <a:miter lim="800000"/>
            <a:headEnd type="none" w="sm" len="sm"/>
            <a:tailEnd type="none" w="sm" len="sm"/>
          </a:ln>
          <a:effectLst/>
        </p:spPr>
        <p:txBody>
          <a:bodyPr wrap="square">
            <a:spAutoFit/>
          </a:bodyPr>
          <a:lstStyle/>
          <a:p>
            <a:pPr marL="4763" lvl="1">
              <a:spcBef>
                <a:spcPct val="50000"/>
              </a:spcBef>
            </a:pPr>
            <a:r>
              <a:rPr lang="en-US" altLang="zh-TW" sz="2000" dirty="0" err="1">
                <a:latin typeface="Courier New" pitchFamily="49" charset="0"/>
              </a:rPr>
              <a:t>printf</a:t>
            </a:r>
            <a:r>
              <a:rPr lang="en-US" altLang="zh-TW" sz="2000" dirty="0">
                <a:latin typeface="Courier New" pitchFamily="49" charset="0"/>
              </a:rPr>
              <a:t>("*** file </a:t>
            </a:r>
            <a:r>
              <a:rPr lang="en-US" altLang="zh-TW" sz="2000" dirty="0" err="1">
                <a:latin typeface="Courier New" pitchFamily="49" charset="0"/>
              </a:rPr>
              <a:t>openned</a:t>
            </a:r>
            <a:r>
              <a:rPr lang="en-US" altLang="zh-TW" sz="2000" dirty="0">
                <a:latin typeface="Courier New" pitchFamily="49" charset="0"/>
              </a:rPr>
              <a:t> ***\n");</a:t>
            </a:r>
          </a:p>
          <a:p>
            <a:pPr marL="4763" lvl="1">
              <a:spcBef>
                <a:spcPct val="50000"/>
              </a:spcBef>
            </a:pPr>
            <a:r>
              <a:rPr lang="en-US" altLang="zh-TW" sz="2000" dirty="0" smtClean="0">
                <a:latin typeface="Courier New" pitchFamily="49" charset="0"/>
              </a:rPr>
              <a:t>while</a:t>
            </a:r>
            <a:r>
              <a:rPr lang="en-US" altLang="zh-TW" sz="2000" dirty="0">
                <a:latin typeface="Courier New" pitchFamily="49" charset="0"/>
              </a:rPr>
              <a:t>((c=</a:t>
            </a:r>
            <a:r>
              <a:rPr lang="en-US" altLang="zh-TW" sz="2000" dirty="0" err="1">
                <a:solidFill>
                  <a:srgbClr val="FF3300"/>
                </a:solidFill>
                <a:latin typeface="Courier New" pitchFamily="49" charset="0"/>
              </a:rPr>
              <a:t>fgetc</a:t>
            </a:r>
            <a:r>
              <a:rPr lang="en-US" altLang="zh-TW" sz="2000" dirty="0">
                <a:latin typeface="Courier New" pitchFamily="49" charset="0"/>
              </a:rPr>
              <a:t>(</a:t>
            </a:r>
            <a:r>
              <a:rPr lang="en-US" altLang="zh-TW" sz="2000" dirty="0" err="1">
                <a:latin typeface="Courier New" pitchFamily="49" charset="0"/>
              </a:rPr>
              <a:t>fp</a:t>
            </a:r>
            <a:r>
              <a:rPr lang="en-US" altLang="zh-TW" sz="2000" dirty="0">
                <a:latin typeface="Courier New" pitchFamily="49" charset="0"/>
              </a:rPr>
              <a:t>))!=EOF){</a:t>
            </a:r>
          </a:p>
          <a:p>
            <a:pPr marL="4763" lvl="2">
              <a:spcBef>
                <a:spcPct val="50000"/>
              </a:spcBef>
            </a:pPr>
            <a:r>
              <a:rPr lang="en-US" altLang="zh-TW" sz="2000" dirty="0" smtClean="0">
                <a:latin typeface="Courier New" pitchFamily="49" charset="0"/>
              </a:rPr>
              <a:t>	</a:t>
            </a:r>
            <a:r>
              <a:rPr lang="en-US" altLang="zh-TW" sz="2000" dirty="0" err="1" smtClean="0">
                <a:latin typeface="Courier New" pitchFamily="49" charset="0"/>
              </a:rPr>
              <a:t>putchar</a:t>
            </a:r>
            <a:r>
              <a:rPr lang="en-US" altLang="zh-TW" sz="2000" dirty="0" smtClean="0">
                <a:latin typeface="Courier New" pitchFamily="49" charset="0"/>
              </a:rPr>
              <a:t>(c</a:t>
            </a:r>
            <a:r>
              <a:rPr lang="en-US" altLang="zh-TW" sz="2000" dirty="0">
                <a:latin typeface="Courier New" pitchFamily="49" charset="0"/>
              </a:rPr>
              <a:t>);</a:t>
            </a:r>
          </a:p>
          <a:p>
            <a:pPr marL="4763" lvl="1">
              <a:spcBef>
                <a:spcPct val="50000"/>
              </a:spcBef>
            </a:pPr>
            <a:r>
              <a:rPr lang="en-US" altLang="zh-TW" sz="2000" dirty="0">
                <a:latin typeface="Courier New" pitchFamily="49" charset="0"/>
              </a:rPr>
              <a:t>}</a:t>
            </a:r>
          </a:p>
        </p:txBody>
      </p:sp>
      <p:sp>
        <p:nvSpPr>
          <p:cNvPr id="365573" name="Text Box 1029"/>
          <p:cNvSpPr txBox="1">
            <a:spLocks noChangeArrowheads="1"/>
          </p:cNvSpPr>
          <p:nvPr/>
        </p:nvSpPr>
        <p:spPr bwMode="auto">
          <a:xfrm>
            <a:off x="827088" y="5157788"/>
            <a:ext cx="7620000" cy="861774"/>
          </a:xfrm>
          <a:prstGeom prst="rect">
            <a:avLst/>
          </a:prstGeom>
          <a:noFill/>
          <a:ln w="12700" cap="sq">
            <a:noFill/>
            <a:miter lim="800000"/>
            <a:headEnd type="none" w="sm" len="sm"/>
            <a:tailEnd type="none" w="sm" len="sm"/>
          </a:ln>
          <a:effectLst/>
        </p:spPr>
        <p:txBody>
          <a:bodyPr>
            <a:spAutoFit/>
          </a:bodyPr>
          <a:lstStyle/>
          <a:p>
            <a:pPr marL="0" lvl="1">
              <a:spcBef>
                <a:spcPct val="50000"/>
              </a:spcBef>
            </a:pPr>
            <a:r>
              <a:rPr lang="en-US" altLang="zh-TW" sz="2000" dirty="0" err="1">
                <a:solidFill>
                  <a:srgbClr val="FF3300"/>
                </a:solidFill>
                <a:latin typeface="Courier New" pitchFamily="49" charset="0"/>
              </a:rPr>
              <a:t>fclose</a:t>
            </a:r>
            <a:r>
              <a:rPr lang="en-US" altLang="zh-TW" sz="2000" dirty="0">
                <a:latin typeface="Courier New" pitchFamily="49" charset="0"/>
              </a:rPr>
              <a:t>(</a:t>
            </a:r>
            <a:r>
              <a:rPr lang="en-US" altLang="zh-TW" sz="2000" dirty="0" err="1">
                <a:latin typeface="Courier New" pitchFamily="49" charset="0"/>
              </a:rPr>
              <a:t>fp</a:t>
            </a:r>
            <a:r>
              <a:rPr lang="en-US" altLang="zh-TW" sz="2000" dirty="0">
                <a:latin typeface="Courier New" pitchFamily="49" charset="0"/>
              </a:rPr>
              <a:t>);</a:t>
            </a:r>
          </a:p>
          <a:p>
            <a:pPr marL="0" lvl="1">
              <a:spcBef>
                <a:spcPct val="50000"/>
              </a:spcBef>
            </a:pPr>
            <a:r>
              <a:rPr lang="en-US" altLang="zh-TW" sz="2000" dirty="0" err="1">
                <a:latin typeface="Courier New" pitchFamily="49" charset="0"/>
              </a:rPr>
              <a:t>printf</a:t>
            </a:r>
            <a:r>
              <a:rPr lang="en-US" altLang="zh-TW" sz="2000" dirty="0">
                <a:latin typeface="Courier New" pitchFamily="49" charset="0"/>
              </a:rPr>
              <a:t>("*** file closed ***\n</a:t>
            </a:r>
            <a:r>
              <a:rPr lang="en-US" altLang="zh-TW" sz="2000" dirty="0" smtClean="0">
                <a:latin typeface="Courier New" pitchFamily="49" charset="0"/>
              </a:rPr>
              <a:t>");</a:t>
            </a:r>
            <a:endParaRPr lang="en-US" altLang="zh-TW" sz="2000" dirty="0">
              <a:latin typeface="Courier New" pitchFamily="49" charset="0"/>
            </a:endParaRPr>
          </a:p>
        </p:txBody>
      </p:sp>
      <p:sp>
        <p:nvSpPr>
          <p:cNvPr id="365574" name="AutoShape 103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9" name="Text Box 1027"/>
          <p:cNvSpPr txBox="1">
            <a:spLocks noChangeArrowheads="1"/>
          </p:cNvSpPr>
          <p:nvPr/>
        </p:nvSpPr>
        <p:spPr bwMode="auto">
          <a:xfrm>
            <a:off x="827584" y="1372706"/>
            <a:ext cx="6624736" cy="400110"/>
          </a:xfrm>
          <a:prstGeom prst="rect">
            <a:avLst/>
          </a:prstGeom>
          <a:noFill/>
          <a:ln w="12700" cap="sq">
            <a:noFill/>
            <a:miter lim="800000"/>
            <a:headEnd type="none" w="sm" len="sm"/>
            <a:tailEnd type="none" w="sm" len="sm"/>
          </a:ln>
          <a:effectLst/>
        </p:spPr>
        <p:txBody>
          <a:bodyPr wrap="square">
            <a:spAutoFit/>
          </a:bodyPr>
          <a:lstStyle/>
          <a:p>
            <a:pPr marL="0" lvl="1">
              <a:spcBef>
                <a:spcPct val="50000"/>
              </a:spcBef>
            </a:pPr>
            <a:r>
              <a:rPr lang="en-US" altLang="zh-TW" sz="2000" dirty="0" err="1" smtClean="0">
                <a:latin typeface="Courier New" pitchFamily="49" charset="0"/>
                <a:cs typeface="Courier New" pitchFamily="49" charset="0"/>
              </a:rPr>
              <a:t>int</a:t>
            </a:r>
            <a:r>
              <a:rPr lang="en-US" altLang="zh-TW" sz="2000" dirty="0" smtClean="0">
                <a:latin typeface="Courier New" pitchFamily="49" charset="0"/>
                <a:cs typeface="Courier New" pitchFamily="49" charset="0"/>
              </a:rPr>
              <a:t> </a:t>
            </a:r>
            <a:r>
              <a:rPr lang="en-US" altLang="zh-TW" sz="2000" dirty="0">
                <a:latin typeface="Courier New" pitchFamily="49" charset="0"/>
                <a:cs typeface="Courier New" pitchFamily="49" charset="0"/>
              </a:rPr>
              <a:t>c</a:t>
            </a:r>
            <a:r>
              <a:rPr lang="en-US" altLang="zh-TW" sz="2000" dirty="0" smtClean="0">
                <a:latin typeface="Courier New" pitchFamily="49" charset="0"/>
                <a:cs typeface="Courier New" pitchFamily="49" charset="0"/>
              </a:rPr>
              <a:t>;	char </a:t>
            </a:r>
            <a:r>
              <a:rPr lang="en-US" altLang="zh-TW" sz="2000" dirty="0">
                <a:latin typeface="Courier New" pitchFamily="49" charset="0"/>
                <a:cs typeface="Courier New" pitchFamily="49" charset="0"/>
              </a:rPr>
              <a:t>name[20</a:t>
            </a:r>
            <a:r>
              <a:rPr lang="en-US" altLang="zh-TW" sz="2000" dirty="0" smtClean="0">
                <a:latin typeface="Courier New" pitchFamily="49" charset="0"/>
                <a:cs typeface="Courier New" pitchFamily="49" charset="0"/>
              </a:rPr>
              <a:t>];	FILE </a:t>
            </a:r>
            <a:r>
              <a:rPr lang="en-US" altLang="zh-TW" sz="2000" dirty="0">
                <a:latin typeface="Courier New" pitchFamily="49" charset="0"/>
                <a:cs typeface="Courier New" pitchFamily="49" charset="0"/>
              </a:rPr>
              <a:t>*</a:t>
            </a:r>
            <a:r>
              <a:rPr lang="en-US" altLang="zh-TW" sz="2000" dirty="0" err="1">
                <a:latin typeface="Courier New" pitchFamily="49" charset="0"/>
                <a:cs typeface="Courier New" pitchFamily="49" charset="0"/>
              </a:rPr>
              <a:t>fp</a:t>
            </a:r>
            <a:r>
              <a:rPr lang="en-US" altLang="zh-TW" sz="2000" dirty="0">
                <a:latin typeface="Courier New" pitchFamily="49" charset="0"/>
                <a:cs typeface="Courier New"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5573"/>
                                        </p:tgtEl>
                                        <p:attrNameLst>
                                          <p:attrName>style.visibility</p:attrName>
                                        </p:attrNameLst>
                                      </p:cBhvr>
                                      <p:to>
                                        <p:strVal val="visible"/>
                                      </p:to>
                                    </p:set>
                                    <p:anim calcmode="lin" valueType="num">
                                      <p:cBhvr>
                                        <p:cTn id="7" dur="500" fill="hold"/>
                                        <p:tgtEl>
                                          <p:spTgt spid="365573"/>
                                        </p:tgtEl>
                                        <p:attrNameLst>
                                          <p:attrName>ppt_w</p:attrName>
                                        </p:attrNameLst>
                                      </p:cBhvr>
                                      <p:tavLst>
                                        <p:tav tm="0">
                                          <p:val>
                                            <p:fltVal val="0"/>
                                          </p:val>
                                        </p:tav>
                                        <p:tav tm="100000">
                                          <p:val>
                                            <p:strVal val="#ppt_w"/>
                                          </p:val>
                                        </p:tav>
                                      </p:tavLst>
                                    </p:anim>
                                    <p:anim calcmode="lin" valueType="num">
                                      <p:cBhvr>
                                        <p:cTn id="8" dur="500" fill="hold"/>
                                        <p:tgtEl>
                                          <p:spTgt spid="36557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5572"/>
                                        </p:tgtEl>
                                        <p:attrNameLst>
                                          <p:attrName>style.visibility</p:attrName>
                                        </p:attrNameLst>
                                      </p:cBhvr>
                                      <p:to>
                                        <p:strVal val="visible"/>
                                      </p:to>
                                    </p:set>
                                    <p:anim calcmode="lin" valueType="num">
                                      <p:cBhvr>
                                        <p:cTn id="13" dur="500" fill="hold"/>
                                        <p:tgtEl>
                                          <p:spTgt spid="365572"/>
                                        </p:tgtEl>
                                        <p:attrNameLst>
                                          <p:attrName>ppt_w</p:attrName>
                                        </p:attrNameLst>
                                      </p:cBhvr>
                                      <p:tavLst>
                                        <p:tav tm="0">
                                          <p:val>
                                            <p:fltVal val="0"/>
                                          </p:val>
                                        </p:tav>
                                        <p:tav tm="100000">
                                          <p:val>
                                            <p:strVal val="#ppt_w"/>
                                          </p:val>
                                        </p:tav>
                                      </p:tavLst>
                                    </p:anim>
                                    <p:anim calcmode="lin" valueType="num">
                                      <p:cBhvr>
                                        <p:cTn id="14" dur="500" fill="hold"/>
                                        <p:tgtEl>
                                          <p:spTgt spid="3655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2" grpId="0" animBg="1"/>
      <p:bldP spid="365573" grpId="0"/>
    </p:bld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89A3F79C-6CFC-4D61-BC8E-052D3510F89B}" type="slidenum">
              <a:rPr lang="en-US" altLang="zh-TW"/>
              <a:pPr/>
              <a:t>259</a:t>
            </a:fld>
            <a:endParaRPr lang="en-US" altLang="zh-TW"/>
          </a:p>
        </p:txBody>
      </p:sp>
      <p:sp>
        <p:nvSpPr>
          <p:cNvPr id="366594" name="Rectangle 2"/>
          <p:cNvSpPr>
            <a:spLocks noGrp="1" noChangeArrowheads="1"/>
          </p:cNvSpPr>
          <p:nvPr>
            <p:ph type="title"/>
          </p:nvPr>
        </p:nvSpPr>
        <p:spPr/>
        <p:txBody>
          <a:bodyPr/>
          <a:lstStyle/>
          <a:p>
            <a:r>
              <a:rPr lang="en-US" altLang="zh-TW"/>
              <a:t>fgetc() </a:t>
            </a:r>
            <a:r>
              <a:rPr lang="zh-TW" altLang="en-US"/>
              <a:t>使用例</a:t>
            </a:r>
          </a:p>
        </p:txBody>
      </p:sp>
      <p:sp>
        <p:nvSpPr>
          <p:cNvPr id="366595" name="Text Box 3"/>
          <p:cNvSpPr txBox="1">
            <a:spLocks noChangeArrowheads="1"/>
          </p:cNvSpPr>
          <p:nvPr/>
        </p:nvSpPr>
        <p:spPr bwMode="auto">
          <a:xfrm>
            <a:off x="1600200" y="1524000"/>
            <a:ext cx="6629400" cy="4838700"/>
          </a:xfrm>
          <a:prstGeom prst="rect">
            <a:avLst/>
          </a:prstGeom>
          <a:noFill/>
          <a:ln w="12700" cap="sq">
            <a:noFill/>
            <a:miter lim="800000"/>
            <a:headEnd type="none" w="sm" len="sm"/>
            <a:tailEnd type="none" w="sm" len="sm"/>
          </a:ln>
          <a:effectLst/>
        </p:spPr>
        <p:txBody>
          <a:bodyPr>
            <a:spAutoFit/>
          </a:bodyPr>
          <a:lstStyle/>
          <a:p>
            <a:pPr>
              <a:spcBef>
                <a:spcPct val="50000"/>
              </a:spcBef>
            </a:pPr>
            <a:r>
              <a:rPr lang="zh-TW" altLang="en-US" sz="2400">
                <a:latin typeface="新細明體" pitchFamily="18" charset="-120"/>
              </a:rPr>
              <a:t>執行結果</a:t>
            </a:r>
            <a:r>
              <a:rPr lang="en-US" altLang="zh-TW" sz="2400">
                <a:latin typeface="Arial" charset="0"/>
                <a:cs typeface="Arial" charset="0"/>
              </a:rPr>
              <a:t>:</a:t>
            </a:r>
            <a:endParaRPr lang="en-US" altLang="zh-TW" sz="2400"/>
          </a:p>
          <a:p>
            <a:pPr>
              <a:spcBef>
                <a:spcPct val="50000"/>
              </a:spcBef>
            </a:pPr>
            <a:r>
              <a:rPr lang="en-US" altLang="zh-TW" sz="2400">
                <a:solidFill>
                  <a:srgbClr val="000000"/>
                </a:solidFill>
                <a:latin typeface="Courier New" pitchFamily="49" charset="0"/>
                <a:cs typeface="Arial" charset="0"/>
              </a:rPr>
              <a:t>Input filename: text.txt</a:t>
            </a:r>
            <a:endParaRPr lang="en-US" altLang="zh-TW" sz="2400">
              <a:latin typeface="Courier New" pitchFamily="49" charset="0"/>
            </a:endParaRPr>
          </a:p>
          <a:p>
            <a:pPr>
              <a:spcBef>
                <a:spcPct val="50000"/>
              </a:spcBef>
            </a:pPr>
            <a:r>
              <a:rPr lang="en-US" altLang="zh-TW" sz="2400">
                <a:solidFill>
                  <a:srgbClr val="000000"/>
                </a:solidFill>
                <a:latin typeface="Courier New" pitchFamily="49" charset="0"/>
                <a:cs typeface="Arial" charset="0"/>
              </a:rPr>
              <a:t>*** file open ***</a:t>
            </a:r>
            <a:endParaRPr lang="en-US" altLang="zh-TW" sz="2400">
              <a:latin typeface="Courier New" pitchFamily="49" charset="0"/>
            </a:endParaRPr>
          </a:p>
          <a:p>
            <a:pPr>
              <a:spcBef>
                <a:spcPct val="50000"/>
              </a:spcBef>
            </a:pPr>
            <a:r>
              <a:rPr lang="en-US" altLang="zh-TW" sz="2400">
                <a:solidFill>
                  <a:srgbClr val="000000"/>
                </a:solidFill>
                <a:latin typeface="Courier New" pitchFamily="49" charset="0"/>
                <a:cs typeface="Arial" charset="0"/>
              </a:rPr>
              <a:t>aaaaa</a:t>
            </a:r>
          </a:p>
          <a:p>
            <a:pPr>
              <a:spcBef>
                <a:spcPct val="50000"/>
              </a:spcBef>
            </a:pPr>
            <a:r>
              <a:rPr lang="en-US" altLang="zh-TW" sz="2400">
                <a:solidFill>
                  <a:srgbClr val="000000"/>
                </a:solidFill>
                <a:latin typeface="Courier New" pitchFamily="49" charset="0"/>
                <a:cs typeface="Arial" charset="0"/>
              </a:rPr>
              <a:t>bbbbb</a:t>
            </a:r>
          </a:p>
          <a:p>
            <a:pPr>
              <a:spcBef>
                <a:spcPct val="50000"/>
              </a:spcBef>
            </a:pPr>
            <a:r>
              <a:rPr lang="en-US" altLang="zh-TW" sz="2400">
                <a:solidFill>
                  <a:srgbClr val="000000"/>
                </a:solidFill>
                <a:latin typeface="Courier New" pitchFamily="49" charset="0"/>
                <a:cs typeface="Arial" charset="0"/>
              </a:rPr>
              <a:t>ccccc		text.txt </a:t>
            </a:r>
            <a:r>
              <a:rPr lang="zh-TW" altLang="en-US" sz="2400">
                <a:solidFill>
                  <a:srgbClr val="000000"/>
                </a:solidFill>
                <a:latin typeface="Courier New" pitchFamily="49" charset="0"/>
              </a:rPr>
              <a:t>檔的內容</a:t>
            </a:r>
            <a:endParaRPr lang="zh-TW" altLang="en-US" sz="2400">
              <a:solidFill>
                <a:srgbClr val="000000"/>
              </a:solidFill>
              <a:latin typeface="Courier New" pitchFamily="49" charset="0"/>
              <a:cs typeface="Arial" charset="0"/>
            </a:endParaRPr>
          </a:p>
          <a:p>
            <a:pPr>
              <a:spcBef>
                <a:spcPct val="50000"/>
              </a:spcBef>
            </a:pPr>
            <a:r>
              <a:rPr lang="en-US" altLang="zh-TW" sz="2400">
                <a:solidFill>
                  <a:srgbClr val="000000"/>
                </a:solidFill>
                <a:latin typeface="Courier New" pitchFamily="49" charset="0"/>
                <a:cs typeface="Arial" charset="0"/>
              </a:rPr>
              <a:t>ddddd</a:t>
            </a:r>
          </a:p>
          <a:p>
            <a:pPr>
              <a:spcBef>
                <a:spcPct val="50000"/>
              </a:spcBef>
            </a:pPr>
            <a:r>
              <a:rPr lang="en-US" altLang="zh-TW" sz="2400">
                <a:solidFill>
                  <a:srgbClr val="000000"/>
                </a:solidFill>
                <a:latin typeface="Courier New" pitchFamily="49" charset="0"/>
                <a:cs typeface="Arial" charset="0"/>
              </a:rPr>
              <a:t>eeeee </a:t>
            </a:r>
          </a:p>
          <a:p>
            <a:pPr>
              <a:spcBef>
                <a:spcPct val="50000"/>
              </a:spcBef>
            </a:pPr>
            <a:r>
              <a:rPr lang="en-US" altLang="zh-TW" sz="2400">
                <a:solidFill>
                  <a:srgbClr val="000000"/>
                </a:solidFill>
                <a:latin typeface="Courier New" pitchFamily="49" charset="0"/>
                <a:cs typeface="Arial" charset="0"/>
              </a:rPr>
              <a:t>*** file close *** </a:t>
            </a:r>
          </a:p>
        </p:txBody>
      </p:sp>
      <p:sp>
        <p:nvSpPr>
          <p:cNvPr id="366596" name="AutoShape 4"/>
          <p:cNvSpPr>
            <a:spLocks/>
          </p:cNvSpPr>
          <p:nvPr/>
        </p:nvSpPr>
        <p:spPr bwMode="auto">
          <a:xfrm>
            <a:off x="2987675" y="3500438"/>
            <a:ext cx="304800" cy="1981200"/>
          </a:xfrm>
          <a:prstGeom prst="rightBrace">
            <a:avLst>
              <a:gd name="adj1" fmla="val 54167"/>
              <a:gd name="adj2" fmla="val 48819"/>
            </a:avLst>
          </a:prstGeom>
          <a:noFill/>
          <a:ln w="12700" cap="sq">
            <a:solidFill>
              <a:schemeClr val="tx1"/>
            </a:solidFill>
            <a:round/>
            <a:headEnd type="none" w="sm" len="sm"/>
            <a:tailEnd type="none" w="sm" len="sm"/>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投影片編號版面配置區 5"/>
          <p:cNvSpPr>
            <a:spLocks noGrp="1"/>
          </p:cNvSpPr>
          <p:nvPr>
            <p:ph type="sldNum" sz="quarter" idx="12"/>
          </p:nvPr>
        </p:nvSpPr>
        <p:spPr/>
        <p:txBody>
          <a:bodyPr/>
          <a:lstStyle/>
          <a:p>
            <a:fld id="{688FEE93-FED2-4E26-8E77-FD6B2CA4145A}" type="slidenum">
              <a:rPr lang="en-US" altLang="zh-TW"/>
              <a:pPr/>
              <a:t>26</a:t>
            </a:fld>
            <a:endParaRPr lang="en-US" altLang="zh-TW"/>
          </a:p>
        </p:txBody>
      </p:sp>
      <p:graphicFrame>
        <p:nvGraphicFramePr>
          <p:cNvPr id="56456" name="Group 136"/>
          <p:cNvGraphicFramePr>
            <a:graphicFrameLocks noGrp="1"/>
          </p:cNvGraphicFramePr>
          <p:nvPr/>
        </p:nvGraphicFramePr>
        <p:xfrm>
          <a:off x="693738" y="1196975"/>
          <a:ext cx="1141412" cy="5029200"/>
        </p:xfrm>
        <a:graphic>
          <a:graphicData uri="http://schemas.openxmlformats.org/drawingml/2006/table">
            <a:tbl>
              <a:tblPr/>
              <a:tblGrid>
                <a:gridCol w="1141412"/>
              </a:tblGrid>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字元</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rgbClr val="FF3300"/>
                          </a:solidFill>
                          <a:effectLst/>
                          <a:latin typeface="Courier New" pitchFamily="49" charset="0"/>
                          <a:ea typeface="標楷體" pitchFamily="65" charset="-120"/>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rgbClr val="FF3300"/>
                          </a:solidFill>
                          <a:effectLst/>
                          <a:latin typeface="Courier New" pitchFamily="49" charset="0"/>
                          <a:ea typeface="標楷體" pitchFamily="65" charset="-120"/>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Courier New" pitchFamily="49" charset="0"/>
                          <a:ea typeface="標楷體" pitchFamily="65" charset="-120"/>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rgbClr val="FF3300"/>
                          </a:solidFill>
                          <a:effectLst/>
                          <a:latin typeface="Courier New" pitchFamily="49" charset="0"/>
                          <a:ea typeface="標楷體" pitchFamily="65" charset="-120"/>
                        </a:rPr>
                        <a:t>\n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rgbClr val="FF3300"/>
                          </a:solidFill>
                          <a:effectLst/>
                          <a:latin typeface="Courier New" pitchFamily="49" charset="0"/>
                          <a:ea typeface="標楷體" pitchFamily="65" charset="-120"/>
                        </a:rPr>
                        <a:t>\r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rgbClr val="FF3300"/>
                          </a:solidFill>
                          <a:effectLst/>
                          <a:latin typeface="Courier New" pitchFamily="49" charset="0"/>
                          <a:ea typeface="標楷體" pitchFamily="65" charset="-120"/>
                        </a:rPr>
                        <a:t>\t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Courier New" pitchFamily="49" charset="0"/>
                          <a:ea typeface="標楷體" pitchFamily="65" charset="-120"/>
                        </a:rPr>
                        <a:t>\v</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rgbClr val="FF3300"/>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rgbClr val="FF3300"/>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rgbClr val="FF3300"/>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56386" name="Rectangle 66"/>
          <p:cNvSpPr>
            <a:spLocks noGrp="1" noChangeArrowheads="1"/>
          </p:cNvSpPr>
          <p:nvPr>
            <p:ph type="title"/>
          </p:nvPr>
        </p:nvSpPr>
        <p:spPr>
          <a:xfrm>
            <a:off x="762000" y="228600"/>
            <a:ext cx="7620000" cy="1143000"/>
          </a:xfrm>
        </p:spPr>
        <p:txBody>
          <a:bodyPr/>
          <a:lstStyle/>
          <a:p>
            <a:r>
              <a:rPr lang="en-US" altLang="zh-TW" sz="3600"/>
              <a:t>C</a:t>
            </a:r>
            <a:r>
              <a:rPr lang="zh-TW" altLang="en-US" sz="3600"/>
              <a:t>語言控制字元表：</a:t>
            </a:r>
          </a:p>
        </p:txBody>
      </p:sp>
      <p:graphicFrame>
        <p:nvGraphicFramePr>
          <p:cNvPr id="56457" name="Group 137"/>
          <p:cNvGraphicFramePr>
            <a:graphicFrameLocks noGrp="1"/>
          </p:cNvGraphicFramePr>
          <p:nvPr/>
        </p:nvGraphicFramePr>
        <p:xfrm>
          <a:off x="1908175" y="1196975"/>
          <a:ext cx="6923088" cy="5029200"/>
        </p:xfrm>
        <a:graphic>
          <a:graphicData uri="http://schemas.openxmlformats.org/drawingml/2006/table">
            <a:tbl>
              <a:tblPr/>
              <a:tblGrid>
                <a:gridCol w="1489075"/>
                <a:gridCol w="1839913"/>
                <a:gridCol w="3594100"/>
              </a:tblGrid>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8</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進位</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16</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進位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功能敘述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\x07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發出一聲嗶的聲音</a:t>
                      </a: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beep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\x08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退位</a:t>
                      </a: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backspace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新細明體" pitchFamily="18" charset="-120"/>
                        </a:rPr>
                        <a:t>\x0c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跳頁</a:t>
                      </a: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form-feed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\x0A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換行</a:t>
                      </a: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new-line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\x0D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無換行的歸位</a:t>
                      </a: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return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\x09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Tab</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定位</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水平</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\x0B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Tab</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定位</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垂直</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\134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\x5c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印出</a:t>
                      </a:r>
                      <a:r>
                        <a:rPr kumimoji="1" lang="zh-TW" altLang="en-US" sz="2400" b="0" i="0" u="none" strike="noStrike" cap="none" normalizeH="0" baseline="0" smtClean="0">
                          <a:ln>
                            <a:noFill/>
                          </a:ln>
                          <a:solidFill>
                            <a:srgbClr val="FF3300"/>
                          </a:solidFill>
                          <a:effectLst/>
                          <a:latin typeface="Courier New" pitchFamily="49" charset="0"/>
                          <a:ea typeface="標楷體" pitchFamily="65" charset="-120"/>
                        </a:rPr>
                        <a:t>反斜</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線 </a:t>
                      </a: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 </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字元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\047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\x27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印出</a:t>
                      </a:r>
                      <a:r>
                        <a:rPr kumimoji="1" lang="zh-TW" altLang="en-US" sz="2400" b="0" i="0" u="none" strike="noStrike" cap="none" normalizeH="0" baseline="0" smtClean="0">
                          <a:ln>
                            <a:noFill/>
                          </a:ln>
                          <a:solidFill>
                            <a:srgbClr val="FF3300"/>
                          </a:solidFill>
                          <a:effectLst/>
                          <a:latin typeface="Courier New" pitchFamily="49" charset="0"/>
                          <a:ea typeface="標楷體" pitchFamily="65" charset="-120"/>
                        </a:rPr>
                        <a:t>單</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引號 </a:t>
                      </a: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 </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字元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\042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\x22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印出</a:t>
                      </a:r>
                      <a:r>
                        <a:rPr kumimoji="1" lang="zh-TW" altLang="en-US" sz="2400" b="0" i="0" u="none" strike="noStrike" cap="none" normalizeH="0" baseline="0" smtClean="0">
                          <a:ln>
                            <a:noFill/>
                          </a:ln>
                          <a:solidFill>
                            <a:srgbClr val="FF3300"/>
                          </a:solidFill>
                          <a:effectLst/>
                          <a:latin typeface="Courier New" pitchFamily="49" charset="0"/>
                          <a:ea typeface="標楷體" pitchFamily="65" charset="-120"/>
                        </a:rPr>
                        <a:t>雙</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引號 </a:t>
                      </a: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 </a:t>
                      </a:r>
                      <a:r>
                        <a:rPr kumimoji="1" lang="zh-TW" altLang="en-US" sz="2400" b="0" i="0" u="none" strike="noStrike" cap="none" normalizeH="0" baseline="0" smtClean="0">
                          <a:ln>
                            <a:noFill/>
                          </a:ln>
                          <a:solidFill>
                            <a:schemeClr val="tx1"/>
                          </a:solidFill>
                          <a:effectLst/>
                          <a:latin typeface="Courier New" pitchFamily="49" charset="0"/>
                          <a:ea typeface="標楷體" pitchFamily="65" charset="-120"/>
                        </a:rPr>
                        <a:t>字元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56458" name="AutoShape 13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6456"/>
                                        </p:tgtEl>
                                        <p:attrNameLst>
                                          <p:attrName>style.visibility</p:attrName>
                                        </p:attrNameLst>
                                      </p:cBhvr>
                                      <p:to>
                                        <p:strVal val="visible"/>
                                      </p:to>
                                    </p:set>
                                    <p:animEffect transition="in" filter="wipe(up)">
                                      <p:cBhvr>
                                        <p:cTn id="7" dur="500"/>
                                        <p:tgtEl>
                                          <p:spTgt spid="564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6457"/>
                                        </p:tgtEl>
                                        <p:attrNameLst>
                                          <p:attrName>style.visibility</p:attrName>
                                        </p:attrNameLst>
                                      </p:cBhvr>
                                      <p:to>
                                        <p:strVal val="visible"/>
                                      </p:to>
                                    </p:set>
                                    <p:animEffect transition="in" filter="wipe(down)">
                                      <p:cBhvr>
                                        <p:cTn id="12" dur="500"/>
                                        <p:tgtEl>
                                          <p:spTgt spid="56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6474D455-5FFE-472E-9698-811E4855138B}" type="slidenum">
              <a:rPr lang="en-US" altLang="zh-TW"/>
              <a:pPr/>
              <a:t>260</a:t>
            </a:fld>
            <a:endParaRPr lang="en-US" altLang="zh-TW"/>
          </a:p>
        </p:txBody>
      </p:sp>
      <p:sp>
        <p:nvSpPr>
          <p:cNvPr id="367618" name="Rectangle 1026"/>
          <p:cNvSpPr>
            <a:spLocks noGrp="1" noChangeArrowheads="1"/>
          </p:cNvSpPr>
          <p:nvPr>
            <p:ph type="title"/>
          </p:nvPr>
        </p:nvSpPr>
        <p:spPr>
          <a:xfrm>
            <a:off x="914400" y="228600"/>
            <a:ext cx="7772400" cy="1143000"/>
          </a:xfrm>
        </p:spPr>
        <p:txBody>
          <a:bodyPr/>
          <a:lstStyle/>
          <a:p>
            <a:r>
              <a:rPr lang="en-US" altLang="zh-TW"/>
              <a:t>fputc() </a:t>
            </a:r>
            <a:r>
              <a:rPr lang="zh-TW" altLang="en-US"/>
              <a:t>使用例</a:t>
            </a:r>
          </a:p>
        </p:txBody>
      </p:sp>
      <p:sp>
        <p:nvSpPr>
          <p:cNvPr id="367620" name="Text Box 1028"/>
          <p:cNvSpPr txBox="1">
            <a:spLocks noChangeArrowheads="1"/>
          </p:cNvSpPr>
          <p:nvPr/>
        </p:nvSpPr>
        <p:spPr bwMode="auto">
          <a:xfrm>
            <a:off x="990600" y="1143000"/>
            <a:ext cx="7467600" cy="26828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a:latin typeface="Arial" charset="0"/>
                <a:cs typeface="Arial" charset="0"/>
              </a:rPr>
              <a:t>#include&lt;stdio.h&gt;</a:t>
            </a:r>
            <a:endParaRPr lang="en-US" altLang="zh-TW" sz="2000">
              <a:latin typeface="Arial" charset="0"/>
            </a:endParaRPr>
          </a:p>
          <a:p>
            <a:pPr>
              <a:spcBef>
                <a:spcPct val="50000"/>
              </a:spcBef>
            </a:pPr>
            <a:r>
              <a:rPr lang="en-US" altLang="zh-TW" sz="2000">
                <a:latin typeface="Arial" charset="0"/>
                <a:cs typeface="Arial" charset="0"/>
              </a:rPr>
              <a:t>#include&lt;stdlib.h&gt;</a:t>
            </a:r>
            <a:endParaRPr lang="en-US" altLang="zh-TW" sz="2000">
              <a:latin typeface="Arial" charset="0"/>
            </a:endParaRPr>
          </a:p>
          <a:p>
            <a:pPr>
              <a:spcBef>
                <a:spcPct val="50000"/>
              </a:spcBef>
            </a:pPr>
            <a:r>
              <a:rPr lang="en-US" altLang="zh-TW" sz="2000">
                <a:latin typeface="Arial" charset="0"/>
                <a:cs typeface="Arial" charset="0"/>
              </a:rPr>
              <a:t>main(){</a:t>
            </a:r>
            <a:endParaRPr lang="en-US" altLang="zh-TW" sz="2000">
              <a:latin typeface="Arial" charset="0"/>
            </a:endParaRPr>
          </a:p>
          <a:p>
            <a:pPr lvl="1">
              <a:spcBef>
                <a:spcPct val="50000"/>
              </a:spcBef>
            </a:pPr>
            <a:r>
              <a:rPr lang="en-US" altLang="zh-TW" sz="2000">
                <a:latin typeface="Arial" charset="0"/>
                <a:cs typeface="Arial" charset="0"/>
              </a:rPr>
              <a:t>int c, ret;</a:t>
            </a:r>
            <a:endParaRPr lang="en-US" altLang="zh-TW" sz="2000">
              <a:latin typeface="Arial" charset="0"/>
            </a:endParaRPr>
          </a:p>
          <a:p>
            <a:pPr lvl="1">
              <a:spcBef>
                <a:spcPct val="50000"/>
              </a:spcBef>
            </a:pPr>
            <a:r>
              <a:rPr lang="en-US" altLang="zh-TW" sz="2000">
                <a:latin typeface="Arial" charset="0"/>
                <a:cs typeface="Arial" charset="0"/>
              </a:rPr>
              <a:t>char name1[20], name2[20];</a:t>
            </a:r>
            <a:endParaRPr lang="en-US" altLang="zh-TW" sz="2000">
              <a:latin typeface="Arial" charset="0"/>
            </a:endParaRPr>
          </a:p>
          <a:p>
            <a:pPr lvl="1">
              <a:spcBef>
                <a:spcPct val="50000"/>
              </a:spcBef>
            </a:pPr>
            <a:r>
              <a:rPr lang="en-US" altLang="zh-TW" sz="2000">
                <a:latin typeface="Arial" charset="0"/>
                <a:cs typeface="Arial" charset="0"/>
              </a:rPr>
              <a:t>FILE </a:t>
            </a:r>
            <a:r>
              <a:rPr lang="en-US" altLang="zh-TW" sz="2000">
                <a:latin typeface="Courier New" pitchFamily="49" charset="0"/>
                <a:cs typeface="Arial" charset="0"/>
              </a:rPr>
              <a:t>*</a:t>
            </a:r>
            <a:r>
              <a:rPr lang="en-US" altLang="zh-TW" sz="2000">
                <a:latin typeface="Arial" charset="0"/>
                <a:cs typeface="Arial" charset="0"/>
              </a:rPr>
              <a:t>stream1, </a:t>
            </a:r>
            <a:r>
              <a:rPr lang="en-US" altLang="zh-TW" sz="2000">
                <a:latin typeface="Courier New" pitchFamily="49" charset="0"/>
                <a:cs typeface="Arial" charset="0"/>
              </a:rPr>
              <a:t>*</a:t>
            </a:r>
            <a:r>
              <a:rPr lang="en-US" altLang="zh-TW" sz="2000">
                <a:latin typeface="Arial" charset="0"/>
                <a:cs typeface="Arial" charset="0"/>
              </a:rPr>
              <a:t>stream2;</a:t>
            </a:r>
            <a:endParaRPr lang="en-US" altLang="zh-TW" sz="2000">
              <a:latin typeface="Arial" charset="0"/>
            </a:endParaRPr>
          </a:p>
        </p:txBody>
      </p:sp>
      <p:sp>
        <p:nvSpPr>
          <p:cNvPr id="367621" name="Text Box 1029"/>
          <p:cNvSpPr txBox="1">
            <a:spLocks noChangeArrowheads="1"/>
          </p:cNvSpPr>
          <p:nvPr/>
        </p:nvSpPr>
        <p:spPr bwMode="auto">
          <a:xfrm>
            <a:off x="971550" y="3914775"/>
            <a:ext cx="5976938" cy="866775"/>
          </a:xfrm>
          <a:prstGeom prst="rect">
            <a:avLst/>
          </a:prstGeom>
          <a:noFill/>
          <a:ln w="12700" cap="sq">
            <a:solidFill>
              <a:srgbClr val="FF0000"/>
            </a:solidFill>
            <a:miter lim="800000"/>
            <a:headEnd type="none" w="sm" len="sm"/>
            <a:tailEnd type="none" w="sm" len="sm"/>
          </a:ln>
          <a:effectLst/>
        </p:spPr>
        <p:txBody>
          <a:bodyPr>
            <a:spAutoFit/>
          </a:bodyPr>
          <a:lstStyle/>
          <a:p>
            <a:pPr lvl="1">
              <a:spcBef>
                <a:spcPct val="50000"/>
              </a:spcBef>
            </a:pPr>
            <a:r>
              <a:rPr lang="en-US" altLang="zh-TW" sz="2000">
                <a:latin typeface="Arial" charset="0"/>
                <a:cs typeface="Arial" charset="0"/>
              </a:rPr>
              <a:t>printf("Source File: ");	gets(name1);</a:t>
            </a:r>
            <a:endParaRPr lang="en-US" altLang="zh-TW" sz="2000">
              <a:latin typeface="Arial" charset="0"/>
            </a:endParaRPr>
          </a:p>
          <a:p>
            <a:pPr lvl="1">
              <a:spcBef>
                <a:spcPct val="50000"/>
              </a:spcBef>
            </a:pPr>
            <a:r>
              <a:rPr lang="en-US" altLang="zh-TW" sz="2000">
                <a:latin typeface="Arial" charset="0"/>
                <a:cs typeface="Arial" charset="0"/>
              </a:rPr>
              <a:t>printf("Destination File: ");	gets(name2);</a:t>
            </a:r>
            <a:endParaRPr lang="en-US" altLang="zh-TW" sz="2000">
              <a:latin typeface="Arial" charset="0"/>
            </a:endParaRPr>
          </a:p>
        </p:txBody>
      </p:sp>
      <p:sp>
        <p:nvSpPr>
          <p:cNvPr id="367622" name="Text Box 1030"/>
          <p:cNvSpPr txBox="1">
            <a:spLocks noChangeArrowheads="1"/>
          </p:cNvSpPr>
          <p:nvPr/>
        </p:nvSpPr>
        <p:spPr bwMode="auto">
          <a:xfrm>
            <a:off x="971550" y="4900613"/>
            <a:ext cx="7467600" cy="1768475"/>
          </a:xfrm>
          <a:prstGeom prst="rect">
            <a:avLst/>
          </a:prstGeom>
          <a:noFill/>
          <a:ln w="12700" cap="sq">
            <a:noFill/>
            <a:miter lim="800000"/>
            <a:headEnd type="none" w="sm" len="sm"/>
            <a:tailEnd type="none" w="sm" len="sm"/>
          </a:ln>
          <a:effectLst/>
        </p:spPr>
        <p:txBody>
          <a:bodyPr>
            <a:spAutoFit/>
          </a:bodyPr>
          <a:lstStyle/>
          <a:p>
            <a:pPr lvl="1">
              <a:spcBef>
                <a:spcPct val="50000"/>
              </a:spcBef>
            </a:pPr>
            <a:r>
              <a:rPr lang="en-US" altLang="zh-TW" sz="2000">
                <a:latin typeface="Arial" charset="0"/>
                <a:cs typeface="Arial" charset="0"/>
              </a:rPr>
              <a:t>stream1=</a:t>
            </a:r>
            <a:r>
              <a:rPr lang="en-US" altLang="zh-TW" sz="2000">
                <a:solidFill>
                  <a:srgbClr val="FF0000"/>
                </a:solidFill>
                <a:latin typeface="Arial" charset="0"/>
                <a:cs typeface="Arial" charset="0"/>
              </a:rPr>
              <a:t>fopen</a:t>
            </a:r>
            <a:r>
              <a:rPr lang="en-US" altLang="zh-TW" sz="2000">
                <a:latin typeface="Arial" charset="0"/>
                <a:cs typeface="Arial" charset="0"/>
              </a:rPr>
              <a:t>(name1,</a:t>
            </a:r>
            <a:r>
              <a:rPr lang="en-US" altLang="zh-TW" sz="2000">
                <a:solidFill>
                  <a:srgbClr val="FF0000"/>
                </a:solidFill>
                <a:latin typeface="Arial" charset="0"/>
                <a:cs typeface="Arial" charset="0"/>
              </a:rPr>
              <a:t>"r"</a:t>
            </a:r>
            <a:r>
              <a:rPr lang="en-US" altLang="zh-TW" sz="2000">
                <a:latin typeface="Arial" charset="0"/>
                <a:cs typeface="Arial" charset="0"/>
              </a:rPr>
              <a:t>);</a:t>
            </a:r>
            <a:endParaRPr lang="en-US" altLang="zh-TW" sz="2000">
              <a:latin typeface="Arial" charset="0"/>
            </a:endParaRPr>
          </a:p>
          <a:p>
            <a:pPr lvl="1">
              <a:spcBef>
                <a:spcPct val="50000"/>
              </a:spcBef>
            </a:pPr>
            <a:r>
              <a:rPr lang="en-US" altLang="zh-TW" sz="2000">
                <a:latin typeface="Arial" charset="0"/>
                <a:cs typeface="Arial" charset="0"/>
              </a:rPr>
              <a:t>if(stream1==NULL){</a:t>
            </a:r>
            <a:endParaRPr lang="en-US" altLang="zh-TW" sz="2000">
              <a:latin typeface="Arial" charset="0"/>
            </a:endParaRPr>
          </a:p>
          <a:p>
            <a:pPr lvl="2">
              <a:spcBef>
                <a:spcPct val="50000"/>
              </a:spcBef>
            </a:pPr>
            <a:r>
              <a:rPr lang="en-US" altLang="zh-TW" sz="2000">
                <a:latin typeface="Arial" charset="0"/>
                <a:cs typeface="Arial" charset="0"/>
              </a:rPr>
              <a:t>puts("Cannot open source file\n"); exit(1);</a:t>
            </a:r>
            <a:endParaRPr lang="en-US" altLang="zh-TW" sz="2000">
              <a:latin typeface="Arial" charset="0"/>
            </a:endParaRPr>
          </a:p>
          <a:p>
            <a:pPr lvl="1">
              <a:spcBef>
                <a:spcPct val="50000"/>
              </a:spcBef>
            </a:pPr>
            <a:r>
              <a:rPr lang="en-US" altLang="zh-TW" sz="2000">
                <a:latin typeface="Arial" charset="0"/>
                <a:cs typeface="Arial" charset="0"/>
              </a:rPr>
              <a:t>}</a:t>
            </a:r>
            <a:r>
              <a:rPr lang="en-US" altLang="zh-TW" sz="2000">
                <a:latin typeface="Arial" charset="0"/>
              </a:rPr>
              <a:t> </a:t>
            </a:r>
          </a:p>
        </p:txBody>
      </p:sp>
      <p:sp>
        <p:nvSpPr>
          <p:cNvPr id="367623" name="AutoShape 103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7621"/>
                                        </p:tgtEl>
                                        <p:attrNameLst>
                                          <p:attrName>style.visibility</p:attrName>
                                        </p:attrNameLst>
                                      </p:cBhvr>
                                      <p:to>
                                        <p:strVal val="visible"/>
                                      </p:to>
                                    </p:set>
                                    <p:anim calcmode="lin" valueType="num">
                                      <p:cBhvr>
                                        <p:cTn id="7" dur="500" fill="hold"/>
                                        <p:tgtEl>
                                          <p:spTgt spid="367621"/>
                                        </p:tgtEl>
                                        <p:attrNameLst>
                                          <p:attrName>ppt_w</p:attrName>
                                        </p:attrNameLst>
                                      </p:cBhvr>
                                      <p:tavLst>
                                        <p:tav tm="0">
                                          <p:val>
                                            <p:fltVal val="0"/>
                                          </p:val>
                                        </p:tav>
                                        <p:tav tm="100000">
                                          <p:val>
                                            <p:strVal val="#ppt_w"/>
                                          </p:val>
                                        </p:tav>
                                      </p:tavLst>
                                    </p:anim>
                                    <p:anim calcmode="lin" valueType="num">
                                      <p:cBhvr>
                                        <p:cTn id="8" dur="500" fill="hold"/>
                                        <p:tgtEl>
                                          <p:spTgt spid="36762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7622"/>
                                        </p:tgtEl>
                                        <p:attrNameLst>
                                          <p:attrName>style.visibility</p:attrName>
                                        </p:attrNameLst>
                                      </p:cBhvr>
                                      <p:to>
                                        <p:strVal val="visible"/>
                                      </p:to>
                                    </p:set>
                                    <p:anim calcmode="lin" valueType="num">
                                      <p:cBhvr>
                                        <p:cTn id="13" dur="500" fill="hold"/>
                                        <p:tgtEl>
                                          <p:spTgt spid="367622"/>
                                        </p:tgtEl>
                                        <p:attrNameLst>
                                          <p:attrName>ppt_w</p:attrName>
                                        </p:attrNameLst>
                                      </p:cBhvr>
                                      <p:tavLst>
                                        <p:tav tm="0">
                                          <p:val>
                                            <p:fltVal val="0"/>
                                          </p:val>
                                        </p:tav>
                                        <p:tav tm="100000">
                                          <p:val>
                                            <p:strVal val="#ppt_w"/>
                                          </p:val>
                                        </p:tav>
                                      </p:tavLst>
                                    </p:anim>
                                    <p:anim calcmode="lin" valueType="num">
                                      <p:cBhvr>
                                        <p:cTn id="14" dur="500" fill="hold"/>
                                        <p:tgtEl>
                                          <p:spTgt spid="3676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1" grpId="0" animBg="1"/>
      <p:bldP spid="367622" grpId="0"/>
    </p:bld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9926D1E4-7219-483C-B280-3855AF350B4E}" type="slidenum">
              <a:rPr lang="en-US" altLang="zh-TW"/>
              <a:pPr/>
              <a:t>261</a:t>
            </a:fld>
            <a:endParaRPr lang="en-US" altLang="zh-TW"/>
          </a:p>
        </p:txBody>
      </p:sp>
      <p:sp>
        <p:nvSpPr>
          <p:cNvPr id="368642" name="Rectangle 2"/>
          <p:cNvSpPr>
            <a:spLocks noGrp="1" noChangeArrowheads="1"/>
          </p:cNvSpPr>
          <p:nvPr>
            <p:ph type="title"/>
          </p:nvPr>
        </p:nvSpPr>
        <p:spPr>
          <a:xfrm>
            <a:off x="1066800" y="228600"/>
            <a:ext cx="7772400" cy="1143000"/>
          </a:xfrm>
        </p:spPr>
        <p:txBody>
          <a:bodyPr/>
          <a:lstStyle/>
          <a:p>
            <a:r>
              <a:rPr lang="en-US" altLang="zh-TW"/>
              <a:t>fputc() </a:t>
            </a:r>
            <a:r>
              <a:rPr lang="zh-TW" altLang="en-US"/>
              <a:t>使用例</a:t>
            </a:r>
          </a:p>
        </p:txBody>
      </p:sp>
      <p:sp>
        <p:nvSpPr>
          <p:cNvPr id="368644" name="Text Box 4"/>
          <p:cNvSpPr txBox="1">
            <a:spLocks noChangeArrowheads="1"/>
          </p:cNvSpPr>
          <p:nvPr/>
        </p:nvSpPr>
        <p:spPr bwMode="auto">
          <a:xfrm>
            <a:off x="914400" y="1268413"/>
            <a:ext cx="6970713" cy="1768475"/>
          </a:xfrm>
          <a:prstGeom prst="rect">
            <a:avLst/>
          </a:prstGeom>
          <a:noFill/>
          <a:ln w="12700" cap="sq">
            <a:noFill/>
            <a:miter lim="800000"/>
            <a:headEnd type="none" w="sm" len="sm"/>
            <a:tailEnd type="none" w="sm" len="sm"/>
          </a:ln>
          <a:effectLst/>
        </p:spPr>
        <p:txBody>
          <a:bodyPr>
            <a:spAutoFit/>
          </a:bodyPr>
          <a:lstStyle/>
          <a:p>
            <a:pPr lvl="1">
              <a:spcBef>
                <a:spcPct val="50000"/>
              </a:spcBef>
            </a:pPr>
            <a:r>
              <a:rPr lang="en-US" altLang="zh-TW" sz="2000">
                <a:latin typeface="Arial" charset="0"/>
                <a:cs typeface="Arial" charset="0"/>
              </a:rPr>
              <a:t>stream2=</a:t>
            </a:r>
            <a:r>
              <a:rPr lang="en-US" altLang="zh-TW" sz="2000">
                <a:solidFill>
                  <a:srgbClr val="FF0000"/>
                </a:solidFill>
                <a:latin typeface="Arial" charset="0"/>
                <a:cs typeface="Arial" charset="0"/>
              </a:rPr>
              <a:t>fopen</a:t>
            </a:r>
            <a:r>
              <a:rPr lang="en-US" altLang="zh-TW" sz="2000">
                <a:latin typeface="Arial" charset="0"/>
                <a:cs typeface="Arial" charset="0"/>
              </a:rPr>
              <a:t>(name2,</a:t>
            </a:r>
            <a:r>
              <a:rPr lang="en-US" altLang="zh-TW" sz="2000">
                <a:solidFill>
                  <a:srgbClr val="FF0000"/>
                </a:solidFill>
                <a:latin typeface="Arial" charset="0"/>
                <a:cs typeface="Arial" charset="0"/>
              </a:rPr>
              <a:t>"w"</a:t>
            </a:r>
            <a:r>
              <a:rPr lang="en-US" altLang="zh-TW" sz="2000">
                <a:latin typeface="Arial" charset="0"/>
                <a:cs typeface="Arial" charset="0"/>
              </a:rPr>
              <a:t>);</a:t>
            </a:r>
            <a:endParaRPr lang="en-US" altLang="zh-TW" sz="2000"/>
          </a:p>
          <a:p>
            <a:pPr lvl="1">
              <a:spcBef>
                <a:spcPct val="50000"/>
              </a:spcBef>
            </a:pPr>
            <a:r>
              <a:rPr lang="en-US" altLang="zh-TW" sz="2000">
                <a:latin typeface="Arial" charset="0"/>
                <a:cs typeface="Arial" charset="0"/>
              </a:rPr>
              <a:t>if(stream2==NULL){</a:t>
            </a:r>
            <a:endParaRPr lang="en-US" altLang="zh-TW" sz="2000"/>
          </a:p>
          <a:p>
            <a:pPr lvl="2">
              <a:spcBef>
                <a:spcPct val="50000"/>
              </a:spcBef>
            </a:pPr>
            <a:r>
              <a:rPr lang="en-US" altLang="zh-TW" sz="2000">
                <a:latin typeface="Arial" charset="0"/>
                <a:cs typeface="Arial" charset="0"/>
              </a:rPr>
              <a:t>puts("Cannot open destination file\n"); exit(1);</a:t>
            </a:r>
            <a:endParaRPr lang="en-US" altLang="zh-TW" sz="2000"/>
          </a:p>
          <a:p>
            <a:pPr lvl="1">
              <a:spcBef>
                <a:spcPct val="50000"/>
              </a:spcBef>
            </a:pPr>
            <a:r>
              <a:rPr lang="en-US" altLang="zh-TW" sz="2000">
                <a:latin typeface="Arial" charset="0"/>
                <a:cs typeface="Arial" charset="0"/>
              </a:rPr>
              <a:t>}</a:t>
            </a:r>
            <a:endParaRPr lang="en-US" altLang="zh-TW" sz="2000"/>
          </a:p>
        </p:txBody>
      </p:sp>
      <p:sp>
        <p:nvSpPr>
          <p:cNvPr id="368645" name="Text Box 5"/>
          <p:cNvSpPr txBox="1">
            <a:spLocks noChangeArrowheads="1"/>
          </p:cNvSpPr>
          <p:nvPr/>
        </p:nvSpPr>
        <p:spPr bwMode="auto">
          <a:xfrm>
            <a:off x="1403350" y="3213100"/>
            <a:ext cx="4032250" cy="866775"/>
          </a:xfrm>
          <a:prstGeom prst="rect">
            <a:avLst/>
          </a:prstGeom>
          <a:noFill/>
          <a:ln w="12700" cap="sq">
            <a:solidFill>
              <a:srgbClr val="FF0000"/>
            </a:solidFill>
            <a:miter lim="800000"/>
            <a:headEnd type="none" w="sm" len="sm"/>
            <a:tailEnd type="none" w="sm" len="sm"/>
          </a:ln>
          <a:effectLst/>
        </p:spPr>
        <p:txBody>
          <a:bodyPr>
            <a:spAutoFit/>
          </a:bodyPr>
          <a:lstStyle/>
          <a:p>
            <a:pPr>
              <a:spcBef>
                <a:spcPct val="50000"/>
              </a:spcBef>
            </a:pPr>
            <a:r>
              <a:rPr lang="en-US" altLang="zh-TW" sz="2000">
                <a:latin typeface="Arial" charset="0"/>
                <a:cs typeface="Arial" charset="0"/>
              </a:rPr>
              <a:t>while((c=</a:t>
            </a:r>
            <a:r>
              <a:rPr lang="en-US" altLang="zh-TW" sz="2000">
                <a:solidFill>
                  <a:srgbClr val="FF0000"/>
                </a:solidFill>
                <a:latin typeface="Arial" charset="0"/>
                <a:cs typeface="Arial" charset="0"/>
              </a:rPr>
              <a:t>fgetc</a:t>
            </a:r>
            <a:r>
              <a:rPr lang="en-US" altLang="zh-TW" sz="2000">
                <a:latin typeface="Arial" charset="0"/>
                <a:cs typeface="Arial" charset="0"/>
              </a:rPr>
              <a:t>(stream1)) </a:t>
            </a:r>
            <a:r>
              <a:rPr lang="en-US" altLang="zh-TW" sz="2000">
                <a:solidFill>
                  <a:srgbClr val="FF0000"/>
                </a:solidFill>
                <a:latin typeface="Arial" charset="0"/>
                <a:cs typeface="Arial" charset="0"/>
              </a:rPr>
              <a:t>!= EOF</a:t>
            </a:r>
            <a:r>
              <a:rPr lang="en-US" altLang="zh-TW" sz="2000">
                <a:latin typeface="Arial" charset="0"/>
                <a:cs typeface="Arial" charset="0"/>
              </a:rPr>
              <a:t>)</a:t>
            </a:r>
            <a:endParaRPr lang="en-US" altLang="zh-TW" sz="2000"/>
          </a:p>
          <a:p>
            <a:pPr>
              <a:spcBef>
                <a:spcPct val="50000"/>
              </a:spcBef>
            </a:pPr>
            <a:r>
              <a:rPr lang="en-US" altLang="zh-TW" sz="2000">
                <a:solidFill>
                  <a:srgbClr val="FF0000"/>
                </a:solidFill>
                <a:latin typeface="Arial" charset="0"/>
                <a:cs typeface="Arial" charset="0"/>
              </a:rPr>
              <a:t>	fputc</a:t>
            </a:r>
            <a:r>
              <a:rPr lang="en-US" altLang="zh-TW" sz="2000">
                <a:latin typeface="Arial" charset="0"/>
                <a:cs typeface="Arial" charset="0"/>
              </a:rPr>
              <a:t>(c,stream2);</a:t>
            </a:r>
            <a:endParaRPr lang="en-US" altLang="zh-TW" sz="2000"/>
          </a:p>
        </p:txBody>
      </p:sp>
      <p:sp>
        <p:nvSpPr>
          <p:cNvPr id="368646" name="Text Box 6"/>
          <p:cNvSpPr txBox="1">
            <a:spLocks noChangeArrowheads="1"/>
          </p:cNvSpPr>
          <p:nvPr/>
        </p:nvSpPr>
        <p:spPr bwMode="auto">
          <a:xfrm>
            <a:off x="900113" y="4292600"/>
            <a:ext cx="6970712" cy="2225675"/>
          </a:xfrm>
          <a:prstGeom prst="rect">
            <a:avLst/>
          </a:prstGeom>
          <a:noFill/>
          <a:ln w="12700" cap="sq">
            <a:noFill/>
            <a:miter lim="800000"/>
            <a:headEnd type="none" w="sm" len="sm"/>
            <a:tailEnd type="none" w="sm" len="sm"/>
          </a:ln>
          <a:effectLst/>
        </p:spPr>
        <p:txBody>
          <a:bodyPr>
            <a:spAutoFit/>
          </a:bodyPr>
          <a:lstStyle/>
          <a:p>
            <a:pPr lvl="1">
              <a:spcBef>
                <a:spcPct val="50000"/>
              </a:spcBef>
            </a:pPr>
            <a:r>
              <a:rPr lang="en-US" altLang="zh-TW" sz="2000">
                <a:latin typeface="Arial" charset="0"/>
                <a:cs typeface="Arial" charset="0"/>
              </a:rPr>
              <a:t>fputc(</a:t>
            </a:r>
            <a:r>
              <a:rPr lang="en-US" altLang="zh-TW" sz="2000">
                <a:solidFill>
                  <a:srgbClr val="FF0000"/>
                </a:solidFill>
                <a:latin typeface="Arial" charset="0"/>
                <a:cs typeface="Arial" charset="0"/>
              </a:rPr>
              <a:t>0x1a</a:t>
            </a:r>
            <a:r>
              <a:rPr lang="en-US" altLang="zh-TW" sz="2000">
                <a:latin typeface="Arial" charset="0"/>
                <a:cs typeface="Arial" charset="0"/>
              </a:rPr>
              <a:t>,stream2);	// end of file char ^Z (26)</a:t>
            </a:r>
            <a:endParaRPr lang="en-US" altLang="zh-TW" sz="2000"/>
          </a:p>
          <a:p>
            <a:pPr lvl="1">
              <a:spcBef>
                <a:spcPct val="50000"/>
              </a:spcBef>
            </a:pPr>
            <a:r>
              <a:rPr lang="en-US" altLang="zh-TW" sz="2000">
                <a:solidFill>
                  <a:srgbClr val="FF0000"/>
                </a:solidFill>
                <a:latin typeface="Arial" charset="0"/>
                <a:cs typeface="Arial" charset="0"/>
              </a:rPr>
              <a:t>fclose</a:t>
            </a:r>
            <a:r>
              <a:rPr lang="en-US" altLang="zh-TW" sz="2000">
                <a:latin typeface="Arial" charset="0"/>
                <a:cs typeface="Arial" charset="0"/>
              </a:rPr>
              <a:t>(stream1);</a:t>
            </a:r>
            <a:endParaRPr lang="en-US" altLang="zh-TW" sz="2000"/>
          </a:p>
          <a:p>
            <a:pPr lvl="1">
              <a:spcBef>
                <a:spcPct val="50000"/>
              </a:spcBef>
            </a:pPr>
            <a:r>
              <a:rPr lang="en-US" altLang="zh-TW" sz="2000">
                <a:solidFill>
                  <a:srgbClr val="FF0000"/>
                </a:solidFill>
                <a:latin typeface="Arial" charset="0"/>
                <a:cs typeface="Arial" charset="0"/>
              </a:rPr>
              <a:t>fclose</a:t>
            </a:r>
            <a:r>
              <a:rPr lang="en-US" altLang="zh-TW" sz="2000">
                <a:latin typeface="Arial" charset="0"/>
                <a:cs typeface="Arial" charset="0"/>
              </a:rPr>
              <a:t>(stream2);</a:t>
            </a:r>
            <a:endParaRPr lang="en-US" altLang="zh-TW" sz="2000"/>
          </a:p>
          <a:p>
            <a:pPr lvl="1">
              <a:spcBef>
                <a:spcPct val="50000"/>
              </a:spcBef>
            </a:pPr>
            <a:r>
              <a:rPr lang="en-US" altLang="zh-TW" sz="2000">
                <a:latin typeface="Arial" charset="0"/>
                <a:cs typeface="Arial" charset="0"/>
              </a:rPr>
              <a:t>printf("*** File copied ***\n");</a:t>
            </a:r>
            <a:endParaRPr lang="en-US" altLang="zh-TW" sz="2000"/>
          </a:p>
          <a:p>
            <a:pPr>
              <a:spcBef>
                <a:spcPct val="50000"/>
              </a:spcBef>
            </a:pPr>
            <a:r>
              <a:rPr lang="en-US" altLang="zh-TW" sz="2000">
                <a:latin typeface="Arial" charset="0"/>
                <a:cs typeface="Arial" charset="0"/>
              </a:rPr>
              <a:t>}</a:t>
            </a:r>
            <a:r>
              <a:rPr lang="en-US" altLang="zh-TW" sz="2000"/>
              <a:t> </a:t>
            </a:r>
          </a:p>
        </p:txBody>
      </p:sp>
      <p:sp>
        <p:nvSpPr>
          <p:cNvPr id="368647"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368648" name="AutoShape 8"/>
          <p:cNvSpPr>
            <a:spLocks/>
          </p:cNvSpPr>
          <p:nvPr/>
        </p:nvSpPr>
        <p:spPr bwMode="auto">
          <a:xfrm>
            <a:off x="5724525" y="1052513"/>
            <a:ext cx="1800225" cy="792162"/>
          </a:xfrm>
          <a:prstGeom prst="borderCallout1">
            <a:avLst>
              <a:gd name="adj1" fmla="val 14431"/>
              <a:gd name="adj2" fmla="val -4231"/>
              <a:gd name="adj3" fmla="val 272546"/>
              <a:gd name="adj4" fmla="val -156616"/>
            </a:avLst>
          </a:prstGeom>
          <a:noFill/>
          <a:ln w="9525">
            <a:solidFill>
              <a:schemeClr val="tx1"/>
            </a:solidFill>
            <a:miter lim="800000"/>
            <a:headEnd/>
            <a:tailEnd/>
          </a:ln>
          <a:effectLst/>
        </p:spPr>
        <p:txBody>
          <a:bodyPr/>
          <a:lstStyle/>
          <a:p>
            <a:pPr algn="ctr"/>
            <a:r>
              <a:rPr lang="zh-TW" altLang="en-US" sz="2000">
                <a:latin typeface="Verdana" pitchFamily="34" charset="0"/>
              </a:rPr>
              <a:t>從檔案</a:t>
            </a:r>
            <a:r>
              <a:rPr lang="en-US" altLang="zh-TW" sz="2000">
                <a:latin typeface="Verdana" pitchFamily="34" charset="0"/>
              </a:rPr>
              <a:t>1</a:t>
            </a:r>
          </a:p>
          <a:p>
            <a:pPr algn="ctr"/>
            <a:r>
              <a:rPr lang="zh-TW" altLang="en-US" sz="2000">
                <a:solidFill>
                  <a:srgbClr val="FF0000"/>
                </a:solidFill>
                <a:latin typeface="Verdana" pitchFamily="34" charset="0"/>
              </a:rPr>
              <a:t>讀</a:t>
            </a:r>
            <a:r>
              <a:rPr lang="zh-TW" altLang="en-US" sz="2000">
                <a:latin typeface="Verdana" pitchFamily="34" charset="0"/>
              </a:rPr>
              <a:t>取一字元</a:t>
            </a:r>
          </a:p>
        </p:txBody>
      </p:sp>
      <p:sp>
        <p:nvSpPr>
          <p:cNvPr id="368649" name="AutoShape 9"/>
          <p:cNvSpPr>
            <a:spLocks/>
          </p:cNvSpPr>
          <p:nvPr/>
        </p:nvSpPr>
        <p:spPr bwMode="auto">
          <a:xfrm>
            <a:off x="5724525" y="2636838"/>
            <a:ext cx="1800225" cy="842962"/>
          </a:xfrm>
          <a:prstGeom prst="borderCallout1">
            <a:avLst>
              <a:gd name="adj1" fmla="val 13560"/>
              <a:gd name="adj2" fmla="val -4231"/>
              <a:gd name="adj3" fmla="val 127120"/>
              <a:gd name="adj4" fmla="val -162963"/>
            </a:avLst>
          </a:prstGeom>
          <a:noFill/>
          <a:ln w="9525">
            <a:solidFill>
              <a:schemeClr val="tx1"/>
            </a:solidFill>
            <a:miter lim="800000"/>
            <a:headEnd/>
            <a:tailEnd/>
          </a:ln>
          <a:effectLst/>
        </p:spPr>
        <p:txBody>
          <a:bodyPr/>
          <a:lstStyle/>
          <a:p>
            <a:pPr algn="ctr"/>
            <a:r>
              <a:rPr lang="zh-TW" altLang="en-US" sz="2000">
                <a:latin typeface="Verdana" pitchFamily="34" charset="0"/>
              </a:rPr>
              <a:t>把字元</a:t>
            </a:r>
            <a:r>
              <a:rPr lang="en-US" altLang="zh-TW" sz="2000">
                <a:latin typeface="Verdana" pitchFamily="34" charset="0"/>
              </a:rPr>
              <a:t>c</a:t>
            </a:r>
          </a:p>
          <a:p>
            <a:pPr algn="ctr"/>
            <a:r>
              <a:rPr lang="zh-TW" altLang="en-US" sz="2000">
                <a:solidFill>
                  <a:srgbClr val="FF0000"/>
                </a:solidFill>
                <a:latin typeface="Verdana" pitchFamily="34" charset="0"/>
              </a:rPr>
              <a:t>寫</a:t>
            </a:r>
            <a:r>
              <a:rPr lang="zh-TW" altLang="en-US" sz="2000">
                <a:latin typeface="Verdana" pitchFamily="34" charset="0"/>
              </a:rPr>
              <a:t>進檔案</a:t>
            </a:r>
            <a:r>
              <a:rPr lang="en-US" altLang="zh-TW" sz="2000">
                <a:latin typeface="Verdana" pitchFamily="34"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645"/>
                                        </p:tgtEl>
                                        <p:attrNameLst>
                                          <p:attrName>style.visibility</p:attrName>
                                        </p:attrNameLst>
                                      </p:cBhvr>
                                      <p:to>
                                        <p:strVal val="visible"/>
                                      </p:to>
                                    </p:set>
                                    <p:anim calcmode="lin" valueType="num">
                                      <p:cBhvr>
                                        <p:cTn id="7" dur="500" fill="hold"/>
                                        <p:tgtEl>
                                          <p:spTgt spid="368645"/>
                                        </p:tgtEl>
                                        <p:attrNameLst>
                                          <p:attrName>ppt_w</p:attrName>
                                        </p:attrNameLst>
                                      </p:cBhvr>
                                      <p:tavLst>
                                        <p:tav tm="0">
                                          <p:val>
                                            <p:fltVal val="0"/>
                                          </p:val>
                                        </p:tav>
                                        <p:tav tm="100000">
                                          <p:val>
                                            <p:strVal val="#ppt_w"/>
                                          </p:val>
                                        </p:tav>
                                      </p:tavLst>
                                    </p:anim>
                                    <p:anim calcmode="lin" valueType="num">
                                      <p:cBhvr>
                                        <p:cTn id="8" dur="500" fill="hold"/>
                                        <p:tgtEl>
                                          <p:spTgt spid="368645"/>
                                        </p:tgtEl>
                                        <p:attrNameLst>
                                          <p:attrName>ppt_h</p:attrName>
                                        </p:attrNameLst>
                                      </p:cBhvr>
                                      <p:tavLst>
                                        <p:tav tm="0">
                                          <p:val>
                                            <p:fltVal val="0"/>
                                          </p:val>
                                        </p:tav>
                                        <p:tav tm="100000">
                                          <p:val>
                                            <p:strVal val="#ppt_h"/>
                                          </p:val>
                                        </p:tav>
                                      </p:tavLst>
                                    </p:anim>
                                  </p:childTnLst>
                                </p:cTn>
                              </p:par>
                              <p:par>
                                <p:cTn id="9" presetID="35" presetClass="entr" presetSubtype="0" fill="hold" grpId="0" nodeType="withEffect">
                                  <p:stCondLst>
                                    <p:cond delay="0"/>
                                  </p:stCondLst>
                                  <p:childTnLst>
                                    <p:set>
                                      <p:cBhvr>
                                        <p:cTn id="10" dur="1" fill="hold">
                                          <p:stCondLst>
                                            <p:cond delay="0"/>
                                          </p:stCondLst>
                                        </p:cTn>
                                        <p:tgtEl>
                                          <p:spTgt spid="368648"/>
                                        </p:tgtEl>
                                        <p:attrNameLst>
                                          <p:attrName>style.visibility</p:attrName>
                                        </p:attrNameLst>
                                      </p:cBhvr>
                                      <p:to>
                                        <p:strVal val="visible"/>
                                      </p:to>
                                    </p:set>
                                    <p:animEffect transition="in" filter="fade">
                                      <p:cBhvr>
                                        <p:cTn id="11" dur="1000"/>
                                        <p:tgtEl>
                                          <p:spTgt spid="368648"/>
                                        </p:tgtEl>
                                      </p:cBhvr>
                                    </p:animEffect>
                                    <p:anim calcmode="lin" valueType="num">
                                      <p:cBhvr>
                                        <p:cTn id="12" dur="1000" fill="hold"/>
                                        <p:tgtEl>
                                          <p:spTgt spid="368648"/>
                                        </p:tgtEl>
                                        <p:attrNameLst>
                                          <p:attrName>style.rotation</p:attrName>
                                        </p:attrNameLst>
                                      </p:cBhvr>
                                      <p:tavLst>
                                        <p:tav tm="0">
                                          <p:val>
                                            <p:fltVal val="720"/>
                                          </p:val>
                                        </p:tav>
                                        <p:tav tm="100000">
                                          <p:val>
                                            <p:fltVal val="0"/>
                                          </p:val>
                                        </p:tav>
                                      </p:tavLst>
                                    </p:anim>
                                    <p:anim calcmode="lin" valueType="num">
                                      <p:cBhvr>
                                        <p:cTn id="13" dur="1000" fill="hold"/>
                                        <p:tgtEl>
                                          <p:spTgt spid="368648"/>
                                        </p:tgtEl>
                                        <p:attrNameLst>
                                          <p:attrName>ppt_h</p:attrName>
                                        </p:attrNameLst>
                                      </p:cBhvr>
                                      <p:tavLst>
                                        <p:tav tm="0">
                                          <p:val>
                                            <p:fltVal val="0"/>
                                          </p:val>
                                        </p:tav>
                                        <p:tav tm="100000">
                                          <p:val>
                                            <p:strVal val="#ppt_h"/>
                                          </p:val>
                                        </p:tav>
                                      </p:tavLst>
                                    </p:anim>
                                    <p:anim calcmode="lin" valueType="num">
                                      <p:cBhvr>
                                        <p:cTn id="14" dur="1000" fill="hold"/>
                                        <p:tgtEl>
                                          <p:spTgt spid="368648"/>
                                        </p:tgtEl>
                                        <p:attrNameLst>
                                          <p:attrName>ppt_w</p:attrName>
                                        </p:attrNameLst>
                                      </p:cBhvr>
                                      <p:tavLst>
                                        <p:tav tm="0">
                                          <p:val>
                                            <p:fltVal val="0"/>
                                          </p:val>
                                        </p:tav>
                                        <p:tav tm="100000">
                                          <p:val>
                                            <p:strVal val="#ppt_w"/>
                                          </p:val>
                                        </p:tav>
                                      </p:tavLst>
                                    </p:anim>
                                  </p:childTnLst>
                                </p:cTn>
                              </p:par>
                              <p:par>
                                <p:cTn id="15" presetID="35" presetClass="entr" presetSubtype="0" fill="hold" grpId="0" nodeType="withEffect">
                                  <p:stCondLst>
                                    <p:cond delay="0"/>
                                  </p:stCondLst>
                                  <p:childTnLst>
                                    <p:set>
                                      <p:cBhvr>
                                        <p:cTn id="16" dur="1" fill="hold">
                                          <p:stCondLst>
                                            <p:cond delay="0"/>
                                          </p:stCondLst>
                                        </p:cTn>
                                        <p:tgtEl>
                                          <p:spTgt spid="368649"/>
                                        </p:tgtEl>
                                        <p:attrNameLst>
                                          <p:attrName>style.visibility</p:attrName>
                                        </p:attrNameLst>
                                      </p:cBhvr>
                                      <p:to>
                                        <p:strVal val="visible"/>
                                      </p:to>
                                    </p:set>
                                    <p:animEffect transition="in" filter="fade">
                                      <p:cBhvr>
                                        <p:cTn id="17" dur="1000"/>
                                        <p:tgtEl>
                                          <p:spTgt spid="368649"/>
                                        </p:tgtEl>
                                      </p:cBhvr>
                                    </p:animEffect>
                                    <p:anim calcmode="lin" valueType="num">
                                      <p:cBhvr>
                                        <p:cTn id="18" dur="1000" fill="hold"/>
                                        <p:tgtEl>
                                          <p:spTgt spid="368649"/>
                                        </p:tgtEl>
                                        <p:attrNameLst>
                                          <p:attrName>style.rotation</p:attrName>
                                        </p:attrNameLst>
                                      </p:cBhvr>
                                      <p:tavLst>
                                        <p:tav tm="0">
                                          <p:val>
                                            <p:fltVal val="720"/>
                                          </p:val>
                                        </p:tav>
                                        <p:tav tm="100000">
                                          <p:val>
                                            <p:fltVal val="0"/>
                                          </p:val>
                                        </p:tav>
                                      </p:tavLst>
                                    </p:anim>
                                    <p:anim calcmode="lin" valueType="num">
                                      <p:cBhvr>
                                        <p:cTn id="19" dur="1000" fill="hold"/>
                                        <p:tgtEl>
                                          <p:spTgt spid="368649"/>
                                        </p:tgtEl>
                                        <p:attrNameLst>
                                          <p:attrName>ppt_h</p:attrName>
                                        </p:attrNameLst>
                                      </p:cBhvr>
                                      <p:tavLst>
                                        <p:tav tm="0">
                                          <p:val>
                                            <p:fltVal val="0"/>
                                          </p:val>
                                        </p:tav>
                                        <p:tav tm="100000">
                                          <p:val>
                                            <p:strVal val="#ppt_h"/>
                                          </p:val>
                                        </p:tav>
                                      </p:tavLst>
                                    </p:anim>
                                    <p:anim calcmode="lin" valueType="num">
                                      <p:cBhvr>
                                        <p:cTn id="20" dur="1000" fill="hold"/>
                                        <p:tgtEl>
                                          <p:spTgt spid="368649"/>
                                        </p:tgtEl>
                                        <p:attrNameLst>
                                          <p:attrName>ppt_w</p:attrName>
                                        </p:attrNameLst>
                                      </p:cBhvr>
                                      <p:tavLst>
                                        <p:tav tm="0">
                                          <p:val>
                                            <p:fltVal val="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8646"/>
                                        </p:tgtEl>
                                        <p:attrNameLst>
                                          <p:attrName>style.visibility</p:attrName>
                                        </p:attrNameLst>
                                      </p:cBhvr>
                                      <p:to>
                                        <p:strVal val="visible"/>
                                      </p:to>
                                    </p:set>
                                    <p:anim calcmode="lin" valueType="num">
                                      <p:cBhvr>
                                        <p:cTn id="25" dur="500" fill="hold"/>
                                        <p:tgtEl>
                                          <p:spTgt spid="368646"/>
                                        </p:tgtEl>
                                        <p:attrNameLst>
                                          <p:attrName>ppt_w</p:attrName>
                                        </p:attrNameLst>
                                      </p:cBhvr>
                                      <p:tavLst>
                                        <p:tav tm="0">
                                          <p:val>
                                            <p:fltVal val="0"/>
                                          </p:val>
                                        </p:tav>
                                        <p:tav tm="100000">
                                          <p:val>
                                            <p:strVal val="#ppt_w"/>
                                          </p:val>
                                        </p:tav>
                                      </p:tavLst>
                                    </p:anim>
                                    <p:anim calcmode="lin" valueType="num">
                                      <p:cBhvr>
                                        <p:cTn id="26" dur="500" fill="hold"/>
                                        <p:tgtEl>
                                          <p:spTgt spid="3686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5" grpId="0" animBg="1"/>
      <p:bldP spid="368646" grpId="0"/>
      <p:bldP spid="368648" grpId="0" animBg="1"/>
      <p:bldP spid="368649" grpId="0" animBg="1"/>
    </p:bld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5BDFF868-95BB-450D-9029-AE8A8A7FB1C1}" type="slidenum">
              <a:rPr lang="en-US" altLang="zh-TW"/>
              <a:pPr/>
              <a:t>262</a:t>
            </a:fld>
            <a:endParaRPr lang="en-US" altLang="zh-TW"/>
          </a:p>
        </p:txBody>
      </p:sp>
      <p:sp>
        <p:nvSpPr>
          <p:cNvPr id="369666" name="Rectangle 2"/>
          <p:cNvSpPr>
            <a:spLocks noGrp="1" noChangeArrowheads="1"/>
          </p:cNvSpPr>
          <p:nvPr>
            <p:ph type="title"/>
          </p:nvPr>
        </p:nvSpPr>
        <p:spPr/>
        <p:txBody>
          <a:bodyPr/>
          <a:lstStyle/>
          <a:p>
            <a:r>
              <a:rPr lang="en-US" altLang="zh-TW"/>
              <a:t>fputc() </a:t>
            </a:r>
            <a:r>
              <a:rPr lang="zh-TW" altLang="en-US"/>
              <a:t>使用例</a:t>
            </a:r>
          </a:p>
        </p:txBody>
      </p:sp>
      <p:sp>
        <p:nvSpPr>
          <p:cNvPr id="369667" name="Text Box 3"/>
          <p:cNvSpPr txBox="1">
            <a:spLocks noChangeArrowheads="1"/>
          </p:cNvSpPr>
          <p:nvPr/>
        </p:nvSpPr>
        <p:spPr bwMode="auto">
          <a:xfrm>
            <a:off x="755576" y="1905000"/>
            <a:ext cx="8136904" cy="2123658"/>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zh-TW" altLang="en-US" sz="2400" dirty="0">
                <a:latin typeface="新細明體" pitchFamily="18" charset="-120"/>
              </a:rPr>
              <a:t>執行結果</a:t>
            </a:r>
            <a:r>
              <a:rPr lang="en-US" altLang="zh-TW" sz="2400" dirty="0">
                <a:latin typeface="Arial" charset="0"/>
                <a:cs typeface="Arial" charset="0"/>
              </a:rPr>
              <a:t>:</a:t>
            </a:r>
            <a:endParaRPr lang="en-US" altLang="zh-TW" sz="2400" dirty="0"/>
          </a:p>
          <a:p>
            <a:pPr lvl="1">
              <a:spcBef>
                <a:spcPct val="50000"/>
              </a:spcBef>
            </a:pPr>
            <a:r>
              <a:rPr lang="zh-TW" altLang="en-US" sz="2400" dirty="0" smtClean="0">
                <a:latin typeface="Courier New" pitchFamily="49" charset="0"/>
                <a:cs typeface="Arial" charset="0"/>
              </a:rPr>
              <a:t>來源</a:t>
            </a:r>
            <a:r>
              <a:rPr lang="en-US" altLang="zh-TW" sz="2400" dirty="0" smtClean="0">
                <a:latin typeface="Courier New" pitchFamily="49" charset="0"/>
                <a:cs typeface="Arial" charset="0"/>
              </a:rPr>
              <a:t>Source </a:t>
            </a:r>
            <a:r>
              <a:rPr lang="en-US" altLang="zh-TW" sz="2400" dirty="0">
                <a:latin typeface="Courier New" pitchFamily="49" charset="0"/>
                <a:cs typeface="Arial" charset="0"/>
              </a:rPr>
              <a:t>file </a:t>
            </a:r>
            <a:r>
              <a:rPr lang="en-US" altLang="zh-TW" sz="2400" dirty="0" smtClean="0">
                <a:latin typeface="Courier New" pitchFamily="49" charset="0"/>
                <a:cs typeface="Arial" charset="0"/>
              </a:rPr>
              <a:t>name		: </a:t>
            </a:r>
            <a:r>
              <a:rPr lang="en-US" altLang="zh-TW" sz="2400" dirty="0">
                <a:latin typeface="Courier New" pitchFamily="49" charset="0"/>
                <a:cs typeface="Arial" charset="0"/>
              </a:rPr>
              <a:t>test.txt</a:t>
            </a:r>
            <a:endParaRPr lang="en-US" altLang="zh-TW" sz="2400" dirty="0">
              <a:latin typeface="Courier New" pitchFamily="49" charset="0"/>
            </a:endParaRPr>
          </a:p>
          <a:p>
            <a:pPr lvl="1">
              <a:spcBef>
                <a:spcPct val="50000"/>
              </a:spcBef>
            </a:pPr>
            <a:r>
              <a:rPr lang="zh-TW" altLang="en-US" sz="2400" dirty="0" smtClean="0">
                <a:latin typeface="Courier New" pitchFamily="49" charset="0"/>
                <a:cs typeface="Arial" charset="0"/>
              </a:rPr>
              <a:t>目的</a:t>
            </a:r>
            <a:r>
              <a:rPr lang="en-US" altLang="zh-TW" sz="2400" dirty="0" smtClean="0">
                <a:latin typeface="Courier New" pitchFamily="49" charset="0"/>
                <a:cs typeface="Arial" charset="0"/>
              </a:rPr>
              <a:t>Destination </a:t>
            </a:r>
            <a:r>
              <a:rPr lang="en-US" altLang="zh-TW" sz="2400" dirty="0">
                <a:latin typeface="Courier New" pitchFamily="49" charset="0"/>
                <a:cs typeface="Arial" charset="0"/>
              </a:rPr>
              <a:t>file </a:t>
            </a:r>
            <a:r>
              <a:rPr lang="en-US" altLang="zh-TW" sz="2400" dirty="0" smtClean="0">
                <a:latin typeface="Courier New" pitchFamily="49" charset="0"/>
                <a:cs typeface="Arial" charset="0"/>
              </a:rPr>
              <a:t>name	: </a:t>
            </a:r>
            <a:r>
              <a:rPr lang="en-US" altLang="zh-TW" sz="2400" dirty="0">
                <a:latin typeface="Courier New" pitchFamily="49" charset="0"/>
                <a:cs typeface="Arial" charset="0"/>
              </a:rPr>
              <a:t>test1.txt</a:t>
            </a:r>
            <a:endParaRPr lang="en-US" altLang="zh-TW" sz="2400" dirty="0">
              <a:latin typeface="Courier New" pitchFamily="49" charset="0"/>
            </a:endParaRPr>
          </a:p>
          <a:p>
            <a:pPr lvl="1">
              <a:spcBef>
                <a:spcPct val="50000"/>
              </a:spcBef>
            </a:pPr>
            <a:r>
              <a:rPr lang="en-US" altLang="zh-TW" sz="2400" dirty="0">
                <a:latin typeface="Courier New" pitchFamily="49" charset="0"/>
                <a:cs typeface="Arial" charset="0"/>
              </a:rPr>
              <a:t>*** File copied ***	// </a:t>
            </a:r>
            <a:r>
              <a:rPr lang="zh-TW" altLang="en-US" sz="2400" dirty="0">
                <a:latin typeface="Courier New" pitchFamily="49" charset="0"/>
              </a:rPr>
              <a:t>完成複製</a:t>
            </a:r>
          </a:p>
        </p:txBody>
      </p:sp>
      <p:sp>
        <p:nvSpPr>
          <p:cNvPr id="6" name="文字方塊 5"/>
          <p:cNvSpPr txBox="1"/>
          <p:nvPr/>
        </p:nvSpPr>
        <p:spPr>
          <a:xfrm>
            <a:off x="2195736" y="4941168"/>
            <a:ext cx="5244193" cy="646331"/>
          </a:xfrm>
          <a:prstGeom prst="rect">
            <a:avLst/>
          </a:prstGeom>
          <a:noFill/>
        </p:spPr>
        <p:txBody>
          <a:bodyPr wrap="none" rtlCol="0">
            <a:spAutoFit/>
          </a:bodyPr>
          <a:lstStyle/>
          <a:p>
            <a:r>
              <a:rPr lang="en-US" altLang="zh-TW" dirty="0" smtClean="0">
                <a:latin typeface="Verdana" pitchFamily="34" charset="0"/>
                <a:ea typeface="Verdana" pitchFamily="34" charset="0"/>
                <a:cs typeface="Verdana" pitchFamily="34" charset="0"/>
              </a:rPr>
              <a:t>copy test.txt test1.txt</a:t>
            </a:r>
            <a:endParaRPr lang="zh-TW" altLang="en-US" dirty="0">
              <a:latin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E63B1EB4-A78F-4EAB-904D-1A120A64A61F}" type="slidenum">
              <a:rPr lang="en-US" altLang="zh-TW"/>
              <a:pPr/>
              <a:t>263</a:t>
            </a:fld>
            <a:endParaRPr lang="en-US" altLang="zh-TW"/>
          </a:p>
        </p:txBody>
      </p:sp>
      <p:sp>
        <p:nvSpPr>
          <p:cNvPr id="370690" name="Rectangle 1026"/>
          <p:cNvSpPr>
            <a:spLocks noGrp="1" noChangeArrowheads="1"/>
          </p:cNvSpPr>
          <p:nvPr>
            <p:ph type="title"/>
          </p:nvPr>
        </p:nvSpPr>
        <p:spPr/>
        <p:txBody>
          <a:bodyPr/>
          <a:lstStyle/>
          <a:p>
            <a:r>
              <a:rPr lang="en-US" altLang="zh-TW"/>
              <a:t>C </a:t>
            </a:r>
            <a:r>
              <a:rPr lang="zh-TW" altLang="en-US"/>
              <a:t>的檔案 </a:t>
            </a:r>
            <a:r>
              <a:rPr lang="en-US" altLang="zh-TW"/>
              <a:t>I/O </a:t>
            </a:r>
            <a:r>
              <a:rPr lang="zh-TW" altLang="en-US"/>
              <a:t>函式群</a:t>
            </a:r>
          </a:p>
        </p:txBody>
      </p:sp>
      <p:sp>
        <p:nvSpPr>
          <p:cNvPr id="370691" name="Rectangle 1027"/>
          <p:cNvSpPr>
            <a:spLocks noGrp="1" noChangeArrowheads="1"/>
          </p:cNvSpPr>
          <p:nvPr>
            <p:ph type="body" idx="1"/>
          </p:nvPr>
        </p:nvSpPr>
        <p:spPr>
          <a:xfrm>
            <a:off x="1066800" y="1524000"/>
            <a:ext cx="7772400" cy="4114800"/>
          </a:xfrm>
        </p:spPr>
        <p:txBody>
          <a:bodyPr/>
          <a:lstStyle/>
          <a:p>
            <a:r>
              <a:rPr lang="zh-TW" altLang="en-US"/>
              <a:t>字串 </a:t>
            </a:r>
            <a:r>
              <a:rPr lang="en-US" altLang="zh-TW"/>
              <a:t>I/O</a:t>
            </a:r>
            <a:r>
              <a:rPr lang="zh-TW" altLang="en-US"/>
              <a:t>：</a:t>
            </a:r>
            <a:r>
              <a:rPr lang="en-US" altLang="zh-TW"/>
              <a:t>fgets()</a:t>
            </a:r>
          </a:p>
        </p:txBody>
      </p:sp>
      <p:sp>
        <p:nvSpPr>
          <p:cNvPr id="370692" name="Text Box 1028"/>
          <p:cNvSpPr txBox="1">
            <a:spLocks noChangeArrowheads="1"/>
          </p:cNvSpPr>
          <p:nvPr/>
        </p:nvSpPr>
        <p:spPr bwMode="auto">
          <a:xfrm>
            <a:off x="914400" y="2362200"/>
            <a:ext cx="7543800" cy="35972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u="sng">
                <a:solidFill>
                  <a:srgbClr val="FF0000"/>
                </a:solidFill>
                <a:latin typeface="Arial" charset="0"/>
                <a:cs typeface="Arial" charset="0"/>
              </a:rPr>
              <a:t>fgets()</a:t>
            </a:r>
            <a:r>
              <a:rPr lang="en-US" altLang="zh-TW" sz="2000" b="1" u="sng">
                <a:latin typeface="Arial" charset="0"/>
                <a:cs typeface="Arial" charset="0"/>
              </a:rPr>
              <a:t>	</a:t>
            </a:r>
            <a:r>
              <a:rPr lang="zh-TW" altLang="en-US" sz="2000" b="1" u="sng">
                <a:latin typeface="新細明體" pitchFamily="18" charset="-120"/>
              </a:rPr>
              <a:t>由</a:t>
            </a:r>
            <a:r>
              <a:rPr lang="en-US" altLang="zh-TW" sz="2000" b="1" u="sng">
                <a:latin typeface="Arial" charset="0"/>
                <a:cs typeface="Arial" charset="0"/>
              </a:rPr>
              <a:t>stream (</a:t>
            </a:r>
            <a:r>
              <a:rPr lang="zh-TW" altLang="en-US" sz="2000" b="1" u="sng">
                <a:latin typeface="新細明體" pitchFamily="18" charset="-120"/>
              </a:rPr>
              <a:t>檔案</a:t>
            </a:r>
            <a:r>
              <a:rPr lang="en-US" altLang="zh-TW" sz="2000" b="1" u="sng">
                <a:latin typeface="Arial" charset="0"/>
                <a:cs typeface="Arial" charset="0"/>
              </a:rPr>
              <a:t>) </a:t>
            </a:r>
            <a:r>
              <a:rPr lang="zh-TW" altLang="en-US" sz="2000" b="1" u="sng">
                <a:latin typeface="新細明體" pitchFamily="18" charset="-120"/>
              </a:rPr>
              <a:t>讀出字串</a:t>
            </a:r>
            <a:r>
              <a:rPr lang="zh-TW" altLang="en-US" sz="2000" b="1" u="sng">
                <a:latin typeface="Arial" charset="0"/>
                <a:cs typeface="Arial" charset="0"/>
              </a:rPr>
              <a:t> </a:t>
            </a:r>
            <a:r>
              <a:rPr lang="en-US" altLang="zh-TW" sz="2000" b="1" u="sng">
                <a:latin typeface="Arial" charset="0"/>
                <a:cs typeface="Arial" charset="0"/>
              </a:rPr>
              <a:t>(string)</a:t>
            </a:r>
            <a:endParaRPr lang="en-US" altLang="zh-TW" sz="2000" b="1" u="sng"/>
          </a:p>
          <a:p>
            <a:pPr>
              <a:spcBef>
                <a:spcPct val="50000"/>
              </a:spcBef>
            </a:pPr>
            <a:r>
              <a:rPr lang="zh-TW" altLang="en-US" sz="2000">
                <a:solidFill>
                  <a:srgbClr val="000000"/>
                </a:solidFill>
                <a:cs typeface="Arial" charset="0"/>
              </a:rPr>
              <a:t>含括	</a:t>
            </a:r>
            <a:r>
              <a:rPr lang="en-US" altLang="zh-TW" sz="2000">
                <a:solidFill>
                  <a:srgbClr val="000000"/>
                </a:solidFill>
                <a:cs typeface="Arial" charset="0"/>
              </a:rPr>
              <a:t>#</a:t>
            </a:r>
            <a:r>
              <a:rPr lang="en-US" altLang="zh-TW" sz="2000">
                <a:solidFill>
                  <a:srgbClr val="000000"/>
                </a:solidFill>
                <a:latin typeface="Arial" charset="0"/>
                <a:cs typeface="Arial" charset="0"/>
              </a:rPr>
              <a:t>include &lt;stdio.h&gt;</a:t>
            </a:r>
            <a:endParaRPr lang="en-US" altLang="zh-TW" sz="2000"/>
          </a:p>
          <a:p>
            <a:pPr>
              <a:spcBef>
                <a:spcPct val="50000"/>
              </a:spcBef>
            </a:pPr>
            <a:r>
              <a:rPr lang="zh-TW" altLang="en-US" sz="2000">
                <a:solidFill>
                  <a:srgbClr val="000000"/>
                </a:solidFill>
                <a:latin typeface="新細明體" pitchFamily="18" charset="-120"/>
              </a:rPr>
              <a:t>宣告</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char *p;	// pointer</a:t>
            </a:r>
            <a:endParaRPr lang="en-US" altLang="zh-TW" sz="2000"/>
          </a:p>
          <a:p>
            <a:pPr>
              <a:spcBef>
                <a:spcPct val="50000"/>
              </a:spcBef>
            </a:pPr>
            <a:r>
              <a:rPr lang="en-US" altLang="zh-TW" sz="2000">
                <a:solidFill>
                  <a:srgbClr val="000000"/>
                </a:solidFill>
                <a:latin typeface="Arial" charset="0"/>
                <a:cs typeface="Arial" charset="0"/>
              </a:rPr>
              <a:t>	char *s;	// </a:t>
            </a:r>
            <a:r>
              <a:rPr lang="zh-TW" altLang="en-US" sz="2000">
                <a:solidFill>
                  <a:srgbClr val="000000"/>
                </a:solidFill>
                <a:latin typeface="新細明體" pitchFamily="18" charset="-120"/>
              </a:rPr>
              <a:t>文字緩衝區</a:t>
            </a:r>
            <a:endParaRPr lang="zh-TW" altLang="en-US" sz="2000"/>
          </a:p>
          <a:p>
            <a:pPr>
              <a:spcBef>
                <a:spcPct val="50000"/>
              </a:spcBef>
            </a:pP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int n;	// </a:t>
            </a:r>
            <a:r>
              <a:rPr lang="zh-TW" altLang="en-US" sz="2000">
                <a:solidFill>
                  <a:srgbClr val="000000"/>
                </a:solidFill>
                <a:latin typeface="新細明體" pitchFamily="18" charset="-120"/>
              </a:rPr>
              <a:t>字串長度</a:t>
            </a:r>
            <a:r>
              <a:rPr lang="en-US" altLang="zh-TW" sz="2000">
                <a:solidFill>
                  <a:srgbClr val="000000"/>
                </a:solidFill>
                <a:latin typeface="Arial" charset="0"/>
                <a:cs typeface="Arial" charset="0"/>
              </a:rPr>
              <a:t>+1</a:t>
            </a:r>
          </a:p>
          <a:p>
            <a:pPr>
              <a:spcBef>
                <a:spcPct val="50000"/>
              </a:spcBef>
            </a:pPr>
            <a:r>
              <a:rPr lang="en-US" altLang="zh-TW" sz="2000">
                <a:solidFill>
                  <a:srgbClr val="000000"/>
                </a:solidFill>
                <a:latin typeface="Arial" charset="0"/>
              </a:rPr>
              <a:t>	FILE *stream;</a:t>
            </a:r>
          </a:p>
          <a:p>
            <a:pPr>
              <a:spcBef>
                <a:spcPct val="50000"/>
              </a:spcBef>
            </a:pPr>
            <a:r>
              <a:rPr lang="zh-TW" altLang="en-US" sz="2000">
                <a:solidFill>
                  <a:srgbClr val="000000"/>
                </a:solidFill>
                <a:latin typeface="新細明體" pitchFamily="18" charset="-120"/>
              </a:rPr>
              <a:t>執行</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p = fgets(s,n,stream);</a:t>
            </a:r>
            <a:endParaRPr lang="en-US" altLang="zh-TW" sz="2000">
              <a:solidFill>
                <a:srgbClr val="000000"/>
              </a:solidFill>
              <a:latin typeface="新細明體" pitchFamily="18" charset="-120"/>
            </a:endParaRPr>
          </a:p>
          <a:p>
            <a:pPr>
              <a:spcBef>
                <a:spcPct val="50000"/>
              </a:spcBef>
            </a:pPr>
            <a:r>
              <a:rPr lang="zh-TW" altLang="en-US" sz="2000">
                <a:solidFill>
                  <a:srgbClr val="000000"/>
                </a:solidFill>
                <a:latin typeface="新細明體" pitchFamily="18" charset="-120"/>
              </a:rPr>
              <a:t>傳回</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p==NULL </a:t>
            </a:r>
            <a:r>
              <a:rPr lang="zh-TW" altLang="en-US" sz="2000">
                <a:solidFill>
                  <a:srgbClr val="000000"/>
                </a:solidFill>
                <a:latin typeface="新細明體" pitchFamily="18" charset="-120"/>
              </a:rPr>
              <a:t>表示讀到檔尾</a:t>
            </a:r>
            <a:r>
              <a:rPr lang="en-US" altLang="zh-TW" sz="2000">
                <a:solidFill>
                  <a:srgbClr val="000000"/>
                </a:solidFill>
                <a:latin typeface="Arial" charset="0"/>
                <a:cs typeface="Arial" charset="0"/>
              </a:rPr>
              <a:t>EOF</a:t>
            </a:r>
            <a:r>
              <a:rPr lang="zh-TW" altLang="en-US" sz="2000">
                <a:solidFill>
                  <a:srgbClr val="000000"/>
                </a:solidFill>
                <a:latin typeface="新細明體" pitchFamily="18" charset="-120"/>
              </a:rPr>
              <a:t>，否則</a:t>
            </a:r>
            <a:r>
              <a:rPr lang="en-US" altLang="zh-TW" sz="2000">
                <a:solidFill>
                  <a:srgbClr val="000000"/>
                </a:solidFill>
                <a:latin typeface="Arial" charset="0"/>
                <a:cs typeface="Arial" charset="0"/>
              </a:rPr>
              <a:t>p==s</a:t>
            </a:r>
            <a:r>
              <a:rPr lang="zh-TW" altLang="en-US" sz="2000">
                <a:solidFill>
                  <a:srgbClr val="000000"/>
                </a:solidFill>
                <a:latin typeface="新細明體" pitchFamily="18" charset="-120"/>
              </a:rPr>
              <a:t>表示讀入成功。 </a:t>
            </a:r>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465609C1-335A-4CF3-9E02-C8CA01C7DC94}" type="slidenum">
              <a:rPr lang="en-US" altLang="zh-TW"/>
              <a:pPr/>
              <a:t>264</a:t>
            </a:fld>
            <a:endParaRPr lang="en-US" altLang="zh-TW"/>
          </a:p>
        </p:txBody>
      </p:sp>
      <p:sp>
        <p:nvSpPr>
          <p:cNvPr id="371714" name="Rectangle 2"/>
          <p:cNvSpPr>
            <a:spLocks noGrp="1" noChangeArrowheads="1"/>
          </p:cNvSpPr>
          <p:nvPr>
            <p:ph type="title"/>
          </p:nvPr>
        </p:nvSpPr>
        <p:spPr>
          <a:xfrm>
            <a:off x="1143000" y="304800"/>
            <a:ext cx="7772400" cy="1143000"/>
          </a:xfrm>
        </p:spPr>
        <p:txBody>
          <a:bodyPr/>
          <a:lstStyle/>
          <a:p>
            <a:r>
              <a:rPr lang="en-US" altLang="zh-TW"/>
              <a:t>fgets() </a:t>
            </a:r>
            <a:r>
              <a:rPr lang="zh-TW" altLang="en-US"/>
              <a:t>使用例</a:t>
            </a:r>
          </a:p>
        </p:txBody>
      </p:sp>
      <p:sp>
        <p:nvSpPr>
          <p:cNvPr id="371715" name="Text Box 3"/>
          <p:cNvSpPr txBox="1">
            <a:spLocks noChangeArrowheads="1"/>
          </p:cNvSpPr>
          <p:nvPr/>
        </p:nvSpPr>
        <p:spPr bwMode="auto">
          <a:xfrm>
            <a:off x="900113" y="1628775"/>
            <a:ext cx="7483475" cy="15525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400" b="1">
                <a:latin typeface="Courier New" pitchFamily="49" charset="0"/>
                <a:cs typeface="Arial" charset="0"/>
              </a:rPr>
              <a:t>char s[255];</a:t>
            </a:r>
            <a:endParaRPr lang="en-US" altLang="zh-TW" sz="2400" b="1">
              <a:latin typeface="Courier New" pitchFamily="49" charset="0"/>
            </a:endParaRPr>
          </a:p>
          <a:p>
            <a:pPr>
              <a:spcBef>
                <a:spcPct val="50000"/>
              </a:spcBef>
            </a:pPr>
            <a:r>
              <a:rPr lang="en-US" altLang="zh-TW" sz="2400" b="1">
                <a:latin typeface="Courier New" pitchFamily="49" charset="0"/>
                <a:cs typeface="Arial" charset="0"/>
              </a:rPr>
              <a:t>while((</a:t>
            </a:r>
            <a:r>
              <a:rPr lang="en-US" altLang="zh-TW" sz="2400" b="1">
                <a:solidFill>
                  <a:srgbClr val="FF3300"/>
                </a:solidFill>
                <a:latin typeface="Courier New" pitchFamily="49" charset="0"/>
                <a:cs typeface="Arial" charset="0"/>
              </a:rPr>
              <a:t>fgets</a:t>
            </a:r>
            <a:r>
              <a:rPr lang="en-US" altLang="zh-TW" sz="2400" b="1">
                <a:latin typeface="Courier New" pitchFamily="49" charset="0"/>
                <a:cs typeface="Arial" charset="0"/>
              </a:rPr>
              <a:t>(</a:t>
            </a:r>
            <a:r>
              <a:rPr lang="en-US" altLang="zh-TW" sz="2400" b="1">
                <a:solidFill>
                  <a:srgbClr val="FF3300"/>
                </a:solidFill>
                <a:latin typeface="Courier New" pitchFamily="49" charset="0"/>
                <a:cs typeface="Arial" charset="0"/>
              </a:rPr>
              <a:t>s</a:t>
            </a:r>
            <a:r>
              <a:rPr lang="en-US" altLang="zh-TW" sz="2400" b="1">
                <a:latin typeface="Courier New" pitchFamily="49" charset="0"/>
                <a:cs typeface="Arial" charset="0"/>
              </a:rPr>
              <a:t>,</a:t>
            </a:r>
            <a:r>
              <a:rPr lang="en-US" altLang="zh-TW" sz="2400" b="1">
                <a:solidFill>
                  <a:srgbClr val="FF3300"/>
                </a:solidFill>
                <a:latin typeface="Courier New" pitchFamily="49" charset="0"/>
                <a:cs typeface="Arial" charset="0"/>
              </a:rPr>
              <a:t>255</a:t>
            </a:r>
            <a:r>
              <a:rPr lang="en-US" altLang="zh-TW" sz="2400" b="1">
                <a:latin typeface="Courier New" pitchFamily="49" charset="0"/>
                <a:cs typeface="Arial" charset="0"/>
              </a:rPr>
              <a:t>,</a:t>
            </a:r>
            <a:r>
              <a:rPr lang="en-US" altLang="zh-TW" sz="2400" b="1">
                <a:solidFill>
                  <a:srgbClr val="FF3300"/>
                </a:solidFill>
                <a:latin typeface="Courier New" pitchFamily="49" charset="0"/>
                <a:cs typeface="Arial" charset="0"/>
              </a:rPr>
              <a:t>stdin</a:t>
            </a:r>
            <a:r>
              <a:rPr lang="en-US" altLang="zh-TW" sz="2400" b="1">
                <a:latin typeface="Courier New" pitchFamily="49" charset="0"/>
                <a:cs typeface="Arial" charset="0"/>
              </a:rPr>
              <a:t>)) != NULL)</a:t>
            </a:r>
            <a:endParaRPr lang="en-US" altLang="zh-TW" sz="2400" b="1">
              <a:latin typeface="Courier New" pitchFamily="49" charset="0"/>
            </a:endParaRPr>
          </a:p>
          <a:p>
            <a:pPr>
              <a:spcBef>
                <a:spcPct val="50000"/>
              </a:spcBef>
            </a:pPr>
            <a:r>
              <a:rPr lang="en-US" altLang="zh-TW" sz="2400" b="1">
                <a:latin typeface="Courier New" pitchFamily="49" charset="0"/>
                <a:cs typeface="Arial" charset="0"/>
              </a:rPr>
              <a:t>	printf("%s",s);</a:t>
            </a:r>
            <a:endParaRPr lang="en-US" altLang="zh-TW" sz="2400" b="1">
              <a:latin typeface="Courier New" pitchFamily="49" charset="0"/>
            </a:endParaRPr>
          </a:p>
        </p:txBody>
      </p:sp>
      <p:sp>
        <p:nvSpPr>
          <p:cNvPr id="371716" name="AutoShape 4"/>
          <p:cNvSpPr>
            <a:spLocks/>
          </p:cNvSpPr>
          <p:nvPr/>
        </p:nvSpPr>
        <p:spPr bwMode="auto">
          <a:xfrm>
            <a:off x="6011863" y="3213100"/>
            <a:ext cx="2016125" cy="1079500"/>
          </a:xfrm>
          <a:prstGeom prst="borderCallout1">
            <a:avLst>
              <a:gd name="adj1" fmla="val 10588"/>
              <a:gd name="adj2" fmla="val -3778"/>
              <a:gd name="adj3" fmla="val -53676"/>
              <a:gd name="adj4" fmla="val -50551"/>
            </a:avLst>
          </a:prstGeom>
          <a:noFill/>
          <a:ln w="9525">
            <a:solidFill>
              <a:schemeClr val="tx1"/>
            </a:solidFill>
            <a:miter lim="800000"/>
            <a:headEnd/>
            <a:tailEnd/>
          </a:ln>
          <a:effectLst/>
        </p:spPr>
        <p:txBody>
          <a:bodyPr/>
          <a:lstStyle/>
          <a:p>
            <a:pPr algn="ctr"/>
            <a:r>
              <a:rPr lang="en-US" sz="2000">
                <a:latin typeface="Courier New" pitchFamily="49" charset="0"/>
              </a:rPr>
              <a:t>standard input </a:t>
            </a:r>
          </a:p>
          <a:p>
            <a:pPr algn="ctr"/>
            <a:r>
              <a:rPr lang="zh-TW" altLang="en-US" sz="2000">
                <a:latin typeface="Courier New" pitchFamily="49" charset="0"/>
              </a:rPr>
              <a:t>標準輸入</a:t>
            </a:r>
            <a:r>
              <a:rPr lang="en-US" altLang="zh-TW" sz="2000">
                <a:latin typeface="Courier New" pitchFamily="49" charset="0"/>
              </a:rPr>
              <a:t>=kbd</a:t>
            </a:r>
          </a:p>
        </p:txBody>
      </p:sp>
      <p:sp>
        <p:nvSpPr>
          <p:cNvPr id="371717" name="AutoShape 5"/>
          <p:cNvSpPr>
            <a:spLocks/>
          </p:cNvSpPr>
          <p:nvPr/>
        </p:nvSpPr>
        <p:spPr bwMode="auto">
          <a:xfrm>
            <a:off x="5940425" y="981075"/>
            <a:ext cx="863600" cy="792163"/>
          </a:xfrm>
          <a:prstGeom prst="borderCallout1">
            <a:avLst>
              <a:gd name="adj1" fmla="val 14431"/>
              <a:gd name="adj2" fmla="val -8824"/>
              <a:gd name="adj3" fmla="val 148699"/>
              <a:gd name="adj4" fmla="val -207537"/>
            </a:avLst>
          </a:prstGeom>
          <a:noFill/>
          <a:ln w="9525">
            <a:solidFill>
              <a:schemeClr val="tx1"/>
            </a:solidFill>
            <a:miter lim="800000"/>
            <a:headEnd/>
            <a:tailEnd/>
          </a:ln>
          <a:effectLst/>
        </p:spPr>
        <p:txBody>
          <a:bodyPr/>
          <a:lstStyle/>
          <a:p>
            <a:pPr algn="ctr"/>
            <a:r>
              <a:rPr lang="zh-TW" altLang="en-US" sz="2000">
                <a:latin typeface="Courier New" pitchFamily="49" charset="0"/>
              </a:rPr>
              <a:t>輸入上限</a:t>
            </a:r>
          </a:p>
        </p:txBody>
      </p:sp>
      <p:sp>
        <p:nvSpPr>
          <p:cNvPr id="371718" name="AutoShape 6"/>
          <p:cNvSpPr>
            <a:spLocks/>
          </p:cNvSpPr>
          <p:nvPr/>
        </p:nvSpPr>
        <p:spPr bwMode="auto">
          <a:xfrm>
            <a:off x="6156325" y="5445125"/>
            <a:ext cx="2520950" cy="576263"/>
          </a:xfrm>
          <a:prstGeom prst="borderCallout1">
            <a:avLst>
              <a:gd name="adj1" fmla="val 19833"/>
              <a:gd name="adj2" fmla="val -3023"/>
              <a:gd name="adj3" fmla="val 133056"/>
              <a:gd name="adj4" fmla="val -49245"/>
            </a:avLst>
          </a:prstGeom>
          <a:noFill/>
          <a:ln w="9525">
            <a:solidFill>
              <a:schemeClr val="tx1"/>
            </a:solidFill>
            <a:miter lim="800000"/>
            <a:headEnd/>
            <a:tailEnd/>
          </a:ln>
          <a:effectLst/>
        </p:spPr>
        <p:txBody>
          <a:bodyPr/>
          <a:lstStyle/>
          <a:p>
            <a:r>
              <a:rPr lang="zh-TW" altLang="en-US" sz="2400">
                <a:latin typeface="Courier New" pitchFamily="49" charset="0"/>
              </a:rPr>
              <a:t>按</a:t>
            </a:r>
            <a:r>
              <a:rPr lang="en-US" altLang="zh-TW" sz="2400">
                <a:latin typeface="Courier New" pitchFamily="49" charset="0"/>
              </a:rPr>
              <a:t>Ctrl-C </a:t>
            </a:r>
            <a:r>
              <a:rPr lang="zh-TW" altLang="en-US" sz="2400">
                <a:latin typeface="Courier New" pitchFamily="49" charset="0"/>
              </a:rPr>
              <a:t>結束</a:t>
            </a:r>
          </a:p>
        </p:txBody>
      </p:sp>
      <p:sp>
        <p:nvSpPr>
          <p:cNvPr id="371721" name="Text Box 9"/>
          <p:cNvSpPr txBox="1">
            <a:spLocks noChangeArrowheads="1"/>
          </p:cNvSpPr>
          <p:nvPr/>
        </p:nvSpPr>
        <p:spPr bwMode="auto">
          <a:xfrm>
            <a:off x="1403350" y="3933825"/>
            <a:ext cx="3744913" cy="2695575"/>
          </a:xfrm>
          <a:prstGeom prst="rect">
            <a:avLst/>
          </a:prstGeom>
          <a:noFill/>
          <a:ln w="12700" cap="sq">
            <a:solidFill>
              <a:srgbClr val="FF0000"/>
            </a:solidFill>
            <a:miter lim="800000"/>
            <a:headEnd type="none" w="sm" len="sm"/>
            <a:tailEnd type="none" w="sm" len="sm"/>
          </a:ln>
          <a:effectLst/>
        </p:spPr>
        <p:txBody>
          <a:bodyPr>
            <a:spAutoFit/>
          </a:bodyPr>
          <a:lstStyle/>
          <a:p>
            <a:pPr>
              <a:spcBef>
                <a:spcPct val="50000"/>
              </a:spcBef>
            </a:pPr>
            <a:r>
              <a:rPr lang="zh-TW" altLang="en-US" sz="2000" b="1">
                <a:latin typeface="Verdana" pitchFamily="34" charset="0"/>
              </a:rPr>
              <a:t>執行結果</a:t>
            </a:r>
            <a:r>
              <a:rPr lang="en-US" altLang="zh-TW" sz="2000" b="1">
                <a:latin typeface="Verdana" pitchFamily="34" charset="0"/>
                <a:cs typeface="Arial" charset="0"/>
              </a:rPr>
              <a:t>:</a:t>
            </a:r>
            <a:endParaRPr lang="en-US" altLang="zh-TW" sz="2000" b="1">
              <a:latin typeface="Verdana" pitchFamily="34" charset="0"/>
            </a:endParaRPr>
          </a:p>
          <a:p>
            <a:pPr>
              <a:spcBef>
                <a:spcPct val="50000"/>
              </a:spcBef>
            </a:pPr>
            <a:r>
              <a:rPr lang="en-US" altLang="zh-TW" sz="2000" b="1">
                <a:latin typeface="Verdana" pitchFamily="34" charset="0"/>
                <a:cs typeface="Arial" charset="0"/>
              </a:rPr>
              <a:t>Today is Monday</a:t>
            </a:r>
            <a:endParaRPr lang="en-US" altLang="zh-TW" sz="2000" b="1">
              <a:latin typeface="Verdana" pitchFamily="34" charset="0"/>
            </a:endParaRPr>
          </a:p>
          <a:p>
            <a:pPr>
              <a:spcBef>
                <a:spcPct val="50000"/>
              </a:spcBef>
            </a:pPr>
            <a:r>
              <a:rPr lang="en-US" altLang="zh-TW" sz="2000" b="1">
                <a:latin typeface="Verdana" pitchFamily="34" charset="0"/>
                <a:cs typeface="Arial" charset="0"/>
              </a:rPr>
              <a:t>Today is Monday</a:t>
            </a:r>
            <a:endParaRPr lang="en-US" altLang="zh-TW" sz="2000" b="1">
              <a:latin typeface="Verdana" pitchFamily="34" charset="0"/>
            </a:endParaRPr>
          </a:p>
          <a:p>
            <a:pPr>
              <a:spcBef>
                <a:spcPct val="50000"/>
              </a:spcBef>
            </a:pPr>
            <a:endParaRPr lang="en-US" altLang="zh-TW" sz="2000" b="1">
              <a:latin typeface="Verdana" pitchFamily="34" charset="0"/>
              <a:cs typeface="Arial" charset="0"/>
            </a:endParaRPr>
          </a:p>
          <a:p>
            <a:pPr>
              <a:spcBef>
                <a:spcPct val="50000"/>
              </a:spcBef>
            </a:pPr>
            <a:r>
              <a:rPr lang="en-US" altLang="zh-TW" sz="2000" b="1">
                <a:latin typeface="Verdana" pitchFamily="34" charset="0"/>
                <a:cs typeface="Arial" charset="0"/>
              </a:rPr>
              <a:t>How are you?</a:t>
            </a:r>
            <a:endParaRPr lang="en-US" altLang="zh-TW" sz="2000" b="1">
              <a:latin typeface="Verdana" pitchFamily="34" charset="0"/>
            </a:endParaRPr>
          </a:p>
          <a:p>
            <a:pPr>
              <a:spcBef>
                <a:spcPct val="50000"/>
              </a:spcBef>
            </a:pPr>
            <a:r>
              <a:rPr lang="en-US" altLang="zh-TW" sz="2000" b="1">
                <a:latin typeface="Verdana" pitchFamily="34" charset="0"/>
                <a:cs typeface="Arial" charset="0"/>
              </a:rPr>
              <a:t>How are you?	^C</a:t>
            </a:r>
            <a:endParaRPr lang="en-US" altLang="zh-TW" sz="2000" b="1">
              <a:latin typeface="Verdana" pitchFamily="34" charset="0"/>
            </a:endParaRPr>
          </a:p>
        </p:txBody>
      </p:sp>
      <p:sp>
        <p:nvSpPr>
          <p:cNvPr id="371722"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71715"/>
                                        </p:tgtEl>
                                        <p:attrNameLst>
                                          <p:attrName>style.visibility</p:attrName>
                                        </p:attrNameLst>
                                      </p:cBhvr>
                                      <p:to>
                                        <p:strVal val="visible"/>
                                      </p:to>
                                    </p:set>
                                    <p:anim calcmode="lin" valueType="num">
                                      <p:cBhvr>
                                        <p:cTn id="7" dur="500" fill="hold"/>
                                        <p:tgtEl>
                                          <p:spTgt spid="371715"/>
                                        </p:tgtEl>
                                        <p:attrNameLst>
                                          <p:attrName>ppt_w</p:attrName>
                                        </p:attrNameLst>
                                      </p:cBhvr>
                                      <p:tavLst>
                                        <p:tav tm="0">
                                          <p:val>
                                            <p:fltVal val="0"/>
                                          </p:val>
                                        </p:tav>
                                        <p:tav tm="100000">
                                          <p:val>
                                            <p:strVal val="#ppt_w"/>
                                          </p:val>
                                        </p:tav>
                                      </p:tavLst>
                                    </p:anim>
                                    <p:anim calcmode="lin" valueType="num">
                                      <p:cBhvr>
                                        <p:cTn id="8" dur="500" fill="hold"/>
                                        <p:tgtEl>
                                          <p:spTgt spid="37171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ntr" presetSubtype="0" fill="hold" grpId="0" nodeType="afterEffect">
                                  <p:stCondLst>
                                    <p:cond delay="0"/>
                                  </p:stCondLst>
                                  <p:childTnLst>
                                    <p:set>
                                      <p:cBhvr>
                                        <p:cTn id="11" dur="1" fill="hold">
                                          <p:stCondLst>
                                            <p:cond delay="0"/>
                                          </p:stCondLst>
                                        </p:cTn>
                                        <p:tgtEl>
                                          <p:spTgt spid="371717"/>
                                        </p:tgtEl>
                                        <p:attrNameLst>
                                          <p:attrName>style.visibility</p:attrName>
                                        </p:attrNameLst>
                                      </p:cBhvr>
                                      <p:to>
                                        <p:strVal val="visible"/>
                                      </p:to>
                                    </p:set>
                                    <p:animEffect transition="in" filter="fade">
                                      <p:cBhvr>
                                        <p:cTn id="12" dur="1000"/>
                                        <p:tgtEl>
                                          <p:spTgt spid="371717"/>
                                        </p:tgtEl>
                                      </p:cBhvr>
                                    </p:animEffect>
                                    <p:anim calcmode="lin" valueType="num">
                                      <p:cBhvr>
                                        <p:cTn id="13" dur="1000" fill="hold"/>
                                        <p:tgtEl>
                                          <p:spTgt spid="371717"/>
                                        </p:tgtEl>
                                        <p:attrNameLst>
                                          <p:attrName>style.rotation</p:attrName>
                                        </p:attrNameLst>
                                      </p:cBhvr>
                                      <p:tavLst>
                                        <p:tav tm="0">
                                          <p:val>
                                            <p:fltVal val="720"/>
                                          </p:val>
                                        </p:tav>
                                        <p:tav tm="100000">
                                          <p:val>
                                            <p:fltVal val="0"/>
                                          </p:val>
                                        </p:tav>
                                      </p:tavLst>
                                    </p:anim>
                                    <p:anim calcmode="lin" valueType="num">
                                      <p:cBhvr>
                                        <p:cTn id="14" dur="1000" fill="hold"/>
                                        <p:tgtEl>
                                          <p:spTgt spid="371717"/>
                                        </p:tgtEl>
                                        <p:attrNameLst>
                                          <p:attrName>ppt_h</p:attrName>
                                        </p:attrNameLst>
                                      </p:cBhvr>
                                      <p:tavLst>
                                        <p:tav tm="0">
                                          <p:val>
                                            <p:fltVal val="0"/>
                                          </p:val>
                                        </p:tav>
                                        <p:tav tm="100000">
                                          <p:val>
                                            <p:strVal val="#ppt_h"/>
                                          </p:val>
                                        </p:tav>
                                      </p:tavLst>
                                    </p:anim>
                                    <p:anim calcmode="lin" valueType="num">
                                      <p:cBhvr>
                                        <p:cTn id="15" dur="1000" fill="hold"/>
                                        <p:tgtEl>
                                          <p:spTgt spid="371717"/>
                                        </p:tgtEl>
                                        <p:attrNameLst>
                                          <p:attrName>ppt_w</p:attrName>
                                        </p:attrNameLst>
                                      </p:cBhvr>
                                      <p:tavLst>
                                        <p:tav tm="0">
                                          <p:val>
                                            <p:fltVal val="0"/>
                                          </p:val>
                                        </p:tav>
                                        <p:tav tm="100000">
                                          <p:val>
                                            <p:strVal val="#ppt_w"/>
                                          </p:val>
                                        </p:tav>
                                      </p:tavLst>
                                    </p:anim>
                                  </p:childTnLst>
                                </p:cTn>
                              </p:par>
                            </p:childTnLst>
                          </p:cTn>
                        </p:par>
                        <p:par>
                          <p:cTn id="16" fill="hold">
                            <p:stCondLst>
                              <p:cond delay="1500"/>
                            </p:stCondLst>
                            <p:childTnLst>
                              <p:par>
                                <p:cTn id="17" presetID="35" presetClass="entr" presetSubtype="0" fill="hold" grpId="0" nodeType="afterEffect">
                                  <p:stCondLst>
                                    <p:cond delay="0"/>
                                  </p:stCondLst>
                                  <p:childTnLst>
                                    <p:set>
                                      <p:cBhvr>
                                        <p:cTn id="18" dur="1" fill="hold">
                                          <p:stCondLst>
                                            <p:cond delay="0"/>
                                          </p:stCondLst>
                                        </p:cTn>
                                        <p:tgtEl>
                                          <p:spTgt spid="371716"/>
                                        </p:tgtEl>
                                        <p:attrNameLst>
                                          <p:attrName>style.visibility</p:attrName>
                                        </p:attrNameLst>
                                      </p:cBhvr>
                                      <p:to>
                                        <p:strVal val="visible"/>
                                      </p:to>
                                    </p:set>
                                    <p:animEffect transition="in" filter="fade">
                                      <p:cBhvr>
                                        <p:cTn id="19" dur="1000"/>
                                        <p:tgtEl>
                                          <p:spTgt spid="371716"/>
                                        </p:tgtEl>
                                      </p:cBhvr>
                                    </p:animEffect>
                                    <p:anim calcmode="lin" valueType="num">
                                      <p:cBhvr>
                                        <p:cTn id="20" dur="1000" fill="hold"/>
                                        <p:tgtEl>
                                          <p:spTgt spid="371716"/>
                                        </p:tgtEl>
                                        <p:attrNameLst>
                                          <p:attrName>style.rotation</p:attrName>
                                        </p:attrNameLst>
                                      </p:cBhvr>
                                      <p:tavLst>
                                        <p:tav tm="0">
                                          <p:val>
                                            <p:fltVal val="720"/>
                                          </p:val>
                                        </p:tav>
                                        <p:tav tm="100000">
                                          <p:val>
                                            <p:fltVal val="0"/>
                                          </p:val>
                                        </p:tav>
                                      </p:tavLst>
                                    </p:anim>
                                    <p:anim calcmode="lin" valueType="num">
                                      <p:cBhvr>
                                        <p:cTn id="21" dur="1000" fill="hold"/>
                                        <p:tgtEl>
                                          <p:spTgt spid="371716"/>
                                        </p:tgtEl>
                                        <p:attrNameLst>
                                          <p:attrName>ppt_h</p:attrName>
                                        </p:attrNameLst>
                                      </p:cBhvr>
                                      <p:tavLst>
                                        <p:tav tm="0">
                                          <p:val>
                                            <p:fltVal val="0"/>
                                          </p:val>
                                        </p:tav>
                                        <p:tav tm="100000">
                                          <p:val>
                                            <p:strVal val="#ppt_h"/>
                                          </p:val>
                                        </p:tav>
                                      </p:tavLst>
                                    </p:anim>
                                    <p:anim calcmode="lin" valueType="num">
                                      <p:cBhvr>
                                        <p:cTn id="22" dur="1000" fill="hold"/>
                                        <p:tgtEl>
                                          <p:spTgt spid="371716"/>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371721"/>
                                        </p:tgtEl>
                                        <p:attrNameLst>
                                          <p:attrName>style.visibility</p:attrName>
                                        </p:attrNameLst>
                                      </p:cBhvr>
                                      <p:to>
                                        <p:strVal val="visible"/>
                                      </p:to>
                                    </p:set>
                                    <p:anim calcmode="lin" valueType="num">
                                      <p:cBhvr>
                                        <p:cTn id="27" dur="500" fill="hold"/>
                                        <p:tgtEl>
                                          <p:spTgt spid="371721"/>
                                        </p:tgtEl>
                                        <p:attrNameLst>
                                          <p:attrName>ppt_w</p:attrName>
                                        </p:attrNameLst>
                                      </p:cBhvr>
                                      <p:tavLst>
                                        <p:tav tm="0">
                                          <p:val>
                                            <p:fltVal val="0"/>
                                          </p:val>
                                        </p:tav>
                                        <p:tav tm="100000">
                                          <p:val>
                                            <p:strVal val="#ppt_w"/>
                                          </p:val>
                                        </p:tav>
                                      </p:tavLst>
                                    </p:anim>
                                    <p:anim calcmode="lin" valueType="num">
                                      <p:cBhvr>
                                        <p:cTn id="28" dur="500" fill="hold"/>
                                        <p:tgtEl>
                                          <p:spTgt spid="371721"/>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35" presetClass="entr" presetSubtype="0" fill="hold" grpId="0" nodeType="afterEffect">
                                  <p:stCondLst>
                                    <p:cond delay="0"/>
                                  </p:stCondLst>
                                  <p:childTnLst>
                                    <p:set>
                                      <p:cBhvr>
                                        <p:cTn id="31" dur="1" fill="hold">
                                          <p:stCondLst>
                                            <p:cond delay="0"/>
                                          </p:stCondLst>
                                        </p:cTn>
                                        <p:tgtEl>
                                          <p:spTgt spid="371718"/>
                                        </p:tgtEl>
                                        <p:attrNameLst>
                                          <p:attrName>style.visibility</p:attrName>
                                        </p:attrNameLst>
                                      </p:cBhvr>
                                      <p:to>
                                        <p:strVal val="visible"/>
                                      </p:to>
                                    </p:set>
                                    <p:animEffect transition="in" filter="fade">
                                      <p:cBhvr>
                                        <p:cTn id="32" dur="1000"/>
                                        <p:tgtEl>
                                          <p:spTgt spid="371718"/>
                                        </p:tgtEl>
                                      </p:cBhvr>
                                    </p:animEffect>
                                    <p:anim calcmode="lin" valueType="num">
                                      <p:cBhvr>
                                        <p:cTn id="33" dur="1000" fill="hold"/>
                                        <p:tgtEl>
                                          <p:spTgt spid="371718"/>
                                        </p:tgtEl>
                                        <p:attrNameLst>
                                          <p:attrName>style.rotation</p:attrName>
                                        </p:attrNameLst>
                                      </p:cBhvr>
                                      <p:tavLst>
                                        <p:tav tm="0">
                                          <p:val>
                                            <p:fltVal val="720"/>
                                          </p:val>
                                        </p:tav>
                                        <p:tav tm="100000">
                                          <p:val>
                                            <p:fltVal val="0"/>
                                          </p:val>
                                        </p:tav>
                                      </p:tavLst>
                                    </p:anim>
                                    <p:anim calcmode="lin" valueType="num">
                                      <p:cBhvr>
                                        <p:cTn id="34" dur="1000" fill="hold"/>
                                        <p:tgtEl>
                                          <p:spTgt spid="371718"/>
                                        </p:tgtEl>
                                        <p:attrNameLst>
                                          <p:attrName>ppt_h</p:attrName>
                                        </p:attrNameLst>
                                      </p:cBhvr>
                                      <p:tavLst>
                                        <p:tav tm="0">
                                          <p:val>
                                            <p:fltVal val="0"/>
                                          </p:val>
                                        </p:tav>
                                        <p:tav tm="100000">
                                          <p:val>
                                            <p:strVal val="#ppt_h"/>
                                          </p:val>
                                        </p:tav>
                                      </p:tavLst>
                                    </p:anim>
                                    <p:anim calcmode="lin" valueType="num">
                                      <p:cBhvr>
                                        <p:cTn id="35" dur="1000" fill="hold"/>
                                        <p:tgtEl>
                                          <p:spTgt spid="37171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p:bldP spid="371716" grpId="0" animBg="1"/>
      <p:bldP spid="371717" grpId="0" animBg="1"/>
      <p:bldP spid="371718" grpId="0" animBg="1"/>
      <p:bldP spid="371721" grpId="0" animBg="1"/>
    </p:bld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2E400E87-D295-42D4-B662-688DE210DC77}" type="slidenum">
              <a:rPr lang="en-US" altLang="zh-TW"/>
              <a:pPr/>
              <a:t>265</a:t>
            </a:fld>
            <a:endParaRPr lang="en-US" altLang="zh-TW"/>
          </a:p>
        </p:txBody>
      </p:sp>
      <p:sp>
        <p:nvSpPr>
          <p:cNvPr id="372738" name="Rectangle 1026"/>
          <p:cNvSpPr>
            <a:spLocks noGrp="1" noChangeArrowheads="1"/>
          </p:cNvSpPr>
          <p:nvPr>
            <p:ph type="title"/>
          </p:nvPr>
        </p:nvSpPr>
        <p:spPr/>
        <p:txBody>
          <a:bodyPr/>
          <a:lstStyle/>
          <a:p>
            <a:r>
              <a:rPr lang="en-US" altLang="zh-TW"/>
              <a:t>C </a:t>
            </a:r>
            <a:r>
              <a:rPr lang="zh-TW" altLang="en-US"/>
              <a:t>的檔案 </a:t>
            </a:r>
            <a:r>
              <a:rPr lang="en-US" altLang="zh-TW"/>
              <a:t>I/O </a:t>
            </a:r>
            <a:r>
              <a:rPr lang="zh-TW" altLang="en-US"/>
              <a:t>函式群</a:t>
            </a:r>
          </a:p>
        </p:txBody>
      </p:sp>
      <p:sp>
        <p:nvSpPr>
          <p:cNvPr id="372739" name="Rectangle 1027"/>
          <p:cNvSpPr>
            <a:spLocks noGrp="1" noChangeArrowheads="1"/>
          </p:cNvSpPr>
          <p:nvPr>
            <p:ph type="body" idx="1"/>
          </p:nvPr>
        </p:nvSpPr>
        <p:spPr>
          <a:xfrm>
            <a:off x="1143000" y="1447800"/>
            <a:ext cx="7772400" cy="4114800"/>
          </a:xfrm>
        </p:spPr>
        <p:txBody>
          <a:bodyPr/>
          <a:lstStyle/>
          <a:p>
            <a:r>
              <a:rPr lang="zh-TW" altLang="en-US"/>
              <a:t>字串 </a:t>
            </a:r>
            <a:r>
              <a:rPr lang="en-US" altLang="zh-TW"/>
              <a:t>I/O</a:t>
            </a:r>
            <a:r>
              <a:rPr lang="zh-TW" altLang="en-US"/>
              <a:t>：</a:t>
            </a:r>
            <a:r>
              <a:rPr lang="en-US" altLang="zh-TW"/>
              <a:t>fputs()</a:t>
            </a:r>
          </a:p>
        </p:txBody>
      </p:sp>
      <p:sp>
        <p:nvSpPr>
          <p:cNvPr id="372740" name="Text Box 1028"/>
          <p:cNvSpPr txBox="1">
            <a:spLocks noChangeArrowheads="1"/>
          </p:cNvSpPr>
          <p:nvPr/>
        </p:nvSpPr>
        <p:spPr bwMode="auto">
          <a:xfrm>
            <a:off x="1219200" y="2667000"/>
            <a:ext cx="7391400" cy="26828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u="sng">
                <a:solidFill>
                  <a:srgbClr val="FF3300"/>
                </a:solidFill>
                <a:latin typeface="Arial" charset="0"/>
                <a:cs typeface="Arial" charset="0"/>
              </a:rPr>
              <a:t>fputs()</a:t>
            </a:r>
            <a:r>
              <a:rPr lang="en-US" altLang="zh-TW" sz="2000" b="1" u="sng">
                <a:latin typeface="Arial" charset="0"/>
                <a:cs typeface="Arial" charset="0"/>
              </a:rPr>
              <a:t>	</a:t>
            </a:r>
            <a:r>
              <a:rPr lang="zh-TW" altLang="en-US" sz="2000" b="1" u="sng">
                <a:latin typeface="新細明體" pitchFamily="18" charset="-120"/>
              </a:rPr>
              <a:t>把字串</a:t>
            </a:r>
            <a:r>
              <a:rPr lang="zh-TW" altLang="en-US" sz="2000" b="1" u="sng">
                <a:latin typeface="Arial" charset="0"/>
                <a:cs typeface="Arial" charset="0"/>
              </a:rPr>
              <a:t> </a:t>
            </a:r>
            <a:r>
              <a:rPr lang="en-US" altLang="zh-TW" sz="2000" b="1" u="sng">
                <a:latin typeface="Arial" charset="0"/>
                <a:cs typeface="Arial" charset="0"/>
              </a:rPr>
              <a:t>(string) </a:t>
            </a:r>
            <a:r>
              <a:rPr lang="zh-TW" altLang="en-US" sz="2000" b="1" u="sng">
                <a:latin typeface="新細明體" pitchFamily="18" charset="-120"/>
              </a:rPr>
              <a:t>寫入</a:t>
            </a:r>
            <a:r>
              <a:rPr lang="en-US" altLang="zh-TW" sz="2000" b="1" u="sng">
                <a:latin typeface="Arial" charset="0"/>
                <a:cs typeface="Arial" charset="0"/>
              </a:rPr>
              <a:t>stream (</a:t>
            </a:r>
            <a:r>
              <a:rPr lang="zh-TW" altLang="en-US" sz="2000" b="1" u="sng">
                <a:latin typeface="新細明體" pitchFamily="18" charset="-120"/>
              </a:rPr>
              <a:t>檔案</a:t>
            </a:r>
            <a:r>
              <a:rPr lang="en-US" altLang="zh-TW" sz="2000" b="1" u="sng">
                <a:latin typeface="Arial" charset="0"/>
                <a:cs typeface="Arial" charset="0"/>
              </a:rPr>
              <a:t>)</a:t>
            </a:r>
            <a:endParaRPr lang="en-US" altLang="zh-TW" sz="2000" b="1" u="sng"/>
          </a:p>
          <a:p>
            <a:pPr>
              <a:spcBef>
                <a:spcPct val="50000"/>
              </a:spcBef>
            </a:pPr>
            <a:r>
              <a:rPr lang="zh-TW" altLang="en-US" sz="2000">
                <a:solidFill>
                  <a:srgbClr val="000000"/>
                </a:solidFill>
                <a:cs typeface="Arial" charset="0"/>
              </a:rPr>
              <a:t>含括	</a:t>
            </a:r>
            <a:r>
              <a:rPr lang="en-US" altLang="zh-TW" sz="2000">
                <a:solidFill>
                  <a:srgbClr val="000000"/>
                </a:solidFill>
                <a:cs typeface="Arial" charset="0"/>
              </a:rPr>
              <a:t>#</a:t>
            </a:r>
            <a:r>
              <a:rPr lang="en-US" altLang="zh-TW" sz="2000">
                <a:solidFill>
                  <a:srgbClr val="000000"/>
                </a:solidFill>
                <a:latin typeface="Arial" charset="0"/>
                <a:cs typeface="Arial" charset="0"/>
              </a:rPr>
              <a:t>include &lt;stdio.h&gt;</a:t>
            </a:r>
            <a:endParaRPr lang="en-US" altLang="zh-TW" sz="2000"/>
          </a:p>
          <a:p>
            <a:pPr>
              <a:spcBef>
                <a:spcPct val="50000"/>
              </a:spcBef>
            </a:pPr>
            <a:r>
              <a:rPr lang="zh-TW" altLang="en-US" sz="2000">
                <a:solidFill>
                  <a:srgbClr val="000000"/>
                </a:solidFill>
                <a:latin typeface="新細明體" pitchFamily="18" charset="-120"/>
              </a:rPr>
              <a:t>宣告</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int ret;	char *s;	// </a:t>
            </a:r>
            <a:r>
              <a:rPr lang="zh-TW" altLang="en-US" sz="2000">
                <a:solidFill>
                  <a:srgbClr val="000000"/>
                </a:solidFill>
                <a:latin typeface="新細明體" pitchFamily="18" charset="-120"/>
              </a:rPr>
              <a:t>欲</a:t>
            </a:r>
            <a:r>
              <a:rPr lang="zh-TW" altLang="en-US" sz="2000">
                <a:latin typeface="新細明體" pitchFamily="18" charset="-120"/>
              </a:rPr>
              <a:t>寫入的</a:t>
            </a:r>
            <a:r>
              <a:rPr lang="zh-TW" altLang="en-US" sz="2000">
                <a:solidFill>
                  <a:srgbClr val="000000"/>
                </a:solidFill>
                <a:latin typeface="新細明體" pitchFamily="18" charset="-120"/>
              </a:rPr>
              <a:t>文字</a:t>
            </a:r>
            <a:endParaRPr lang="zh-TW" altLang="en-US" sz="2000"/>
          </a:p>
          <a:p>
            <a:pPr>
              <a:spcBef>
                <a:spcPct val="50000"/>
              </a:spcBef>
            </a:pP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FILE *stream;</a:t>
            </a:r>
          </a:p>
          <a:p>
            <a:pPr>
              <a:spcBef>
                <a:spcPct val="50000"/>
              </a:spcBef>
            </a:pPr>
            <a:r>
              <a:rPr lang="zh-TW" altLang="en-US" sz="2000">
                <a:solidFill>
                  <a:srgbClr val="000000"/>
                </a:solidFill>
                <a:latin typeface="新細明體" pitchFamily="18" charset="-120"/>
              </a:rPr>
              <a:t>執行</a:t>
            </a:r>
            <a:r>
              <a:rPr lang="zh-TW" altLang="en-US" sz="2000">
                <a:solidFill>
                  <a:srgbClr val="000000"/>
                </a:solidFill>
                <a:latin typeface="Arial" charset="0"/>
              </a:rPr>
              <a:t>	</a:t>
            </a:r>
            <a:r>
              <a:rPr lang="en-US" altLang="zh-TW" sz="2000">
                <a:solidFill>
                  <a:srgbClr val="000000"/>
                </a:solidFill>
                <a:latin typeface="Arial" charset="0"/>
              </a:rPr>
              <a:t>ret = fputs(s,stream);</a:t>
            </a:r>
          </a:p>
          <a:p>
            <a:pPr>
              <a:spcBef>
                <a:spcPct val="50000"/>
              </a:spcBef>
            </a:pPr>
            <a:r>
              <a:rPr lang="zh-TW" altLang="en-US" sz="2000">
                <a:solidFill>
                  <a:srgbClr val="000000"/>
                </a:solidFill>
                <a:latin typeface="新細明體" pitchFamily="18" charset="-120"/>
              </a:rPr>
              <a:t>傳回</a:t>
            </a:r>
            <a:r>
              <a:rPr lang="zh-TW" altLang="en-US" sz="2000">
                <a:solidFill>
                  <a:srgbClr val="000000"/>
                </a:solidFill>
                <a:latin typeface="Arial" charset="0"/>
              </a:rPr>
              <a:t>	</a:t>
            </a:r>
            <a:r>
              <a:rPr lang="en-US" altLang="zh-TW" sz="2000">
                <a:solidFill>
                  <a:srgbClr val="000000"/>
                </a:solidFill>
                <a:latin typeface="Arial" charset="0"/>
              </a:rPr>
              <a:t>ret==EOF </a:t>
            </a:r>
            <a:r>
              <a:rPr lang="zh-TW" altLang="en-US" sz="2000">
                <a:solidFill>
                  <a:srgbClr val="000000"/>
                </a:solidFill>
                <a:latin typeface="新細明體" pitchFamily="18" charset="-120"/>
              </a:rPr>
              <a:t>表示寫入錯誤，</a:t>
            </a:r>
            <a:r>
              <a:rPr lang="en-US" altLang="zh-TW" sz="2000">
                <a:solidFill>
                  <a:srgbClr val="000000"/>
                </a:solidFill>
                <a:latin typeface="Arial" charset="0"/>
              </a:rPr>
              <a:t>ret!=EOF</a:t>
            </a:r>
            <a:r>
              <a:rPr lang="zh-TW" altLang="en-US" sz="2000">
                <a:solidFill>
                  <a:srgbClr val="000000"/>
                </a:solidFill>
                <a:latin typeface="新細明體" pitchFamily="18" charset="-120"/>
              </a:rPr>
              <a:t>表示寫入成功。</a:t>
            </a:r>
            <a:r>
              <a:rPr lang="zh-TW" altLang="en-US" sz="2000">
                <a:solidFill>
                  <a:srgbClr val="000000"/>
                </a:solidFill>
                <a:latin typeface="Arial" charset="0"/>
                <a:cs typeface="Arial" charset="0"/>
              </a:rPr>
              <a:t> </a:t>
            </a:r>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CDE78F57-7F98-41D7-9619-E165693F148B}" type="slidenum">
              <a:rPr lang="en-US" altLang="zh-TW"/>
              <a:pPr/>
              <a:t>266</a:t>
            </a:fld>
            <a:endParaRPr lang="en-US" altLang="zh-TW"/>
          </a:p>
        </p:txBody>
      </p:sp>
      <p:sp>
        <p:nvSpPr>
          <p:cNvPr id="373762" name="Rectangle 1026"/>
          <p:cNvSpPr>
            <a:spLocks noGrp="1" noChangeArrowheads="1"/>
          </p:cNvSpPr>
          <p:nvPr>
            <p:ph type="title"/>
          </p:nvPr>
        </p:nvSpPr>
        <p:spPr/>
        <p:txBody>
          <a:bodyPr/>
          <a:lstStyle/>
          <a:p>
            <a:r>
              <a:rPr lang="en-US" altLang="zh-TW"/>
              <a:t>fputs() </a:t>
            </a:r>
            <a:r>
              <a:rPr lang="zh-TW" altLang="en-US"/>
              <a:t>使用例</a:t>
            </a:r>
          </a:p>
        </p:txBody>
      </p:sp>
      <p:sp>
        <p:nvSpPr>
          <p:cNvPr id="373763" name="Text Box 1027"/>
          <p:cNvSpPr txBox="1">
            <a:spLocks noChangeArrowheads="1"/>
          </p:cNvSpPr>
          <p:nvPr/>
        </p:nvSpPr>
        <p:spPr bwMode="auto">
          <a:xfrm>
            <a:off x="900113" y="1600200"/>
            <a:ext cx="7010400" cy="45116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a:latin typeface="Courier New" pitchFamily="49" charset="0"/>
                <a:cs typeface="Arial" charset="0"/>
              </a:rPr>
              <a:t>#include&lt;stdio.h&gt;</a:t>
            </a:r>
            <a:endParaRPr lang="en-US" altLang="zh-TW" sz="2000" b="1">
              <a:latin typeface="Courier New" pitchFamily="49" charset="0"/>
            </a:endParaRPr>
          </a:p>
          <a:p>
            <a:pPr>
              <a:spcBef>
                <a:spcPct val="50000"/>
              </a:spcBef>
            </a:pPr>
            <a:r>
              <a:rPr lang="en-US" altLang="zh-TW" sz="2000" b="1">
                <a:latin typeface="Courier New" pitchFamily="49" charset="0"/>
                <a:cs typeface="Arial" charset="0"/>
              </a:rPr>
              <a:t>main(){</a:t>
            </a:r>
          </a:p>
          <a:p>
            <a:pPr lvl="1">
              <a:spcBef>
                <a:spcPct val="50000"/>
              </a:spcBef>
            </a:pPr>
            <a:r>
              <a:rPr lang="en-US" altLang="zh-TW" sz="2000" b="1">
                <a:latin typeface="Courier New" pitchFamily="49" charset="0"/>
                <a:cs typeface="Arial" charset="0"/>
              </a:rPr>
              <a:t>char s[255], name[20];</a:t>
            </a:r>
          </a:p>
          <a:p>
            <a:pPr lvl="1">
              <a:spcBef>
                <a:spcPct val="50000"/>
              </a:spcBef>
            </a:pPr>
            <a:r>
              <a:rPr lang="en-US" altLang="zh-TW" sz="2000" b="1">
                <a:latin typeface="Courier New" pitchFamily="49" charset="0"/>
                <a:cs typeface="Arial" charset="0"/>
              </a:rPr>
              <a:t>FILE *fp;</a:t>
            </a:r>
          </a:p>
          <a:p>
            <a:pPr lvl="1">
              <a:spcBef>
                <a:spcPct val="50000"/>
              </a:spcBef>
            </a:pPr>
            <a:r>
              <a:rPr lang="en-US" altLang="zh-TW" sz="2000" b="1">
                <a:latin typeface="Courier New" pitchFamily="49" charset="0"/>
                <a:cs typeface="Arial" charset="0"/>
              </a:rPr>
              <a:t>printf("File name: "); gets(name);</a:t>
            </a:r>
          </a:p>
          <a:p>
            <a:pPr lvl="1">
              <a:spcBef>
                <a:spcPct val="50000"/>
              </a:spcBef>
            </a:pPr>
            <a:r>
              <a:rPr lang="en-US" altLang="zh-TW" sz="2000" b="1">
                <a:latin typeface="Courier New" pitchFamily="49" charset="0"/>
                <a:cs typeface="Arial" charset="0"/>
              </a:rPr>
              <a:t>fp=</a:t>
            </a:r>
            <a:r>
              <a:rPr lang="en-US" altLang="zh-TW" sz="2000" b="1">
                <a:solidFill>
                  <a:srgbClr val="FF3300"/>
                </a:solidFill>
                <a:latin typeface="Courier New" pitchFamily="49" charset="0"/>
                <a:cs typeface="Arial" charset="0"/>
              </a:rPr>
              <a:t>fopen</a:t>
            </a:r>
            <a:r>
              <a:rPr lang="en-US" altLang="zh-TW" sz="2000" b="1">
                <a:latin typeface="Courier New" pitchFamily="49" charset="0"/>
                <a:cs typeface="Arial" charset="0"/>
              </a:rPr>
              <a:t>(name,"r");</a:t>
            </a:r>
          </a:p>
          <a:p>
            <a:pPr lvl="1">
              <a:spcBef>
                <a:spcPct val="50000"/>
              </a:spcBef>
            </a:pPr>
            <a:endParaRPr lang="en-US" altLang="zh-TW" sz="2000" b="1">
              <a:latin typeface="Courier New" pitchFamily="49" charset="0"/>
              <a:cs typeface="Arial" charset="0"/>
            </a:endParaRPr>
          </a:p>
          <a:p>
            <a:pPr lvl="1">
              <a:spcBef>
                <a:spcPct val="50000"/>
              </a:spcBef>
            </a:pPr>
            <a:endParaRPr lang="en-US" altLang="zh-TW" sz="2000" b="1">
              <a:latin typeface="Courier New" pitchFamily="49" charset="0"/>
              <a:cs typeface="Arial" charset="0"/>
            </a:endParaRPr>
          </a:p>
          <a:p>
            <a:pPr lvl="1">
              <a:spcBef>
                <a:spcPct val="50000"/>
              </a:spcBef>
            </a:pPr>
            <a:r>
              <a:rPr lang="en-US" altLang="zh-TW" sz="2000" b="1">
                <a:solidFill>
                  <a:srgbClr val="FF3300"/>
                </a:solidFill>
                <a:latin typeface="Courier New" pitchFamily="49" charset="0"/>
                <a:cs typeface="Courier New" pitchFamily="49" charset="0"/>
              </a:rPr>
              <a:t>fclose</a:t>
            </a:r>
            <a:r>
              <a:rPr lang="en-US" altLang="zh-TW" sz="2000" b="1">
                <a:latin typeface="Courier New" pitchFamily="49" charset="0"/>
                <a:cs typeface="Courier New" pitchFamily="49" charset="0"/>
              </a:rPr>
              <a:t>(fp);</a:t>
            </a:r>
          </a:p>
          <a:p>
            <a:pPr>
              <a:spcBef>
                <a:spcPct val="50000"/>
              </a:spcBef>
            </a:pPr>
            <a:r>
              <a:rPr lang="en-US" altLang="zh-TW" sz="2000" b="1">
                <a:latin typeface="Courier New" pitchFamily="49" charset="0"/>
                <a:cs typeface="Arial" charset="0"/>
              </a:rPr>
              <a:t>}</a:t>
            </a:r>
          </a:p>
        </p:txBody>
      </p:sp>
      <p:sp>
        <p:nvSpPr>
          <p:cNvPr id="373764" name="Text Box 1028"/>
          <p:cNvSpPr txBox="1">
            <a:spLocks noChangeArrowheads="1"/>
          </p:cNvSpPr>
          <p:nvPr/>
        </p:nvSpPr>
        <p:spPr bwMode="auto">
          <a:xfrm>
            <a:off x="5364163" y="765175"/>
            <a:ext cx="3276600" cy="2436813"/>
          </a:xfrm>
          <a:prstGeom prst="rect">
            <a:avLst/>
          </a:prstGeom>
          <a:noFill/>
          <a:ln w="6350" cap="sq">
            <a:solidFill>
              <a:schemeClr val="tx1"/>
            </a:solidFill>
            <a:miter lim="800000"/>
            <a:headEnd type="none" w="sm" len="sm"/>
            <a:tailEnd type="none" w="sm" len="sm"/>
          </a:ln>
          <a:effectLst/>
        </p:spPr>
        <p:txBody>
          <a:bodyPr>
            <a:spAutoFit/>
          </a:bodyPr>
          <a:lstStyle/>
          <a:p>
            <a:pPr>
              <a:spcBef>
                <a:spcPct val="50000"/>
              </a:spcBef>
            </a:pPr>
            <a:r>
              <a:rPr lang="zh-TW" altLang="en-US" sz="1800" b="1">
                <a:latin typeface="Courier New" pitchFamily="49" charset="0"/>
                <a:cs typeface="Courier New" pitchFamily="49" charset="0"/>
              </a:rPr>
              <a:t>執行結果</a:t>
            </a:r>
            <a:r>
              <a:rPr lang="en-US" altLang="zh-TW" sz="1800" b="1">
                <a:latin typeface="Courier New" pitchFamily="49" charset="0"/>
                <a:cs typeface="Courier New" pitchFamily="49" charset="0"/>
              </a:rPr>
              <a:t>:</a:t>
            </a:r>
          </a:p>
          <a:p>
            <a:pPr lvl="1">
              <a:spcBef>
                <a:spcPct val="50000"/>
              </a:spcBef>
            </a:pPr>
            <a:r>
              <a:rPr lang="en-US" altLang="zh-TW" sz="1800" b="1">
                <a:latin typeface="Courier New" pitchFamily="49" charset="0"/>
                <a:cs typeface="Courier New" pitchFamily="49" charset="0"/>
              </a:rPr>
              <a:t>File name: test.txt</a:t>
            </a:r>
          </a:p>
          <a:p>
            <a:pPr lvl="1">
              <a:spcBef>
                <a:spcPct val="50000"/>
              </a:spcBef>
            </a:pPr>
            <a:r>
              <a:rPr lang="en-US" altLang="zh-TW" sz="1800" b="1">
                <a:latin typeface="Courier New" pitchFamily="49" charset="0"/>
                <a:cs typeface="Courier New" pitchFamily="49" charset="0"/>
              </a:rPr>
              <a:t>aaaaa</a:t>
            </a:r>
          </a:p>
          <a:p>
            <a:pPr lvl="1">
              <a:spcBef>
                <a:spcPct val="50000"/>
              </a:spcBef>
            </a:pPr>
            <a:r>
              <a:rPr lang="en-US" altLang="zh-TW" sz="1800" b="1">
                <a:latin typeface="Courier New" pitchFamily="49" charset="0"/>
                <a:cs typeface="Courier New" pitchFamily="49" charset="0"/>
              </a:rPr>
              <a:t>bbbbb</a:t>
            </a:r>
          </a:p>
          <a:p>
            <a:pPr lvl="1">
              <a:spcBef>
                <a:spcPct val="50000"/>
              </a:spcBef>
            </a:pPr>
            <a:r>
              <a:rPr lang="en-US" altLang="zh-TW" sz="1800" b="1">
                <a:latin typeface="Courier New" pitchFamily="49" charset="0"/>
                <a:cs typeface="Courier New" pitchFamily="49" charset="0"/>
              </a:rPr>
              <a:t>ccccc</a:t>
            </a:r>
          </a:p>
          <a:p>
            <a:pPr lvl="1">
              <a:spcBef>
                <a:spcPct val="50000"/>
              </a:spcBef>
            </a:pPr>
            <a:r>
              <a:rPr lang="en-US" altLang="zh-TW" sz="1800" b="1">
                <a:latin typeface="Courier New" pitchFamily="49" charset="0"/>
                <a:cs typeface="Courier New" pitchFamily="49" charset="0"/>
              </a:rPr>
              <a:t>ddddd</a:t>
            </a:r>
          </a:p>
        </p:txBody>
      </p:sp>
      <p:sp>
        <p:nvSpPr>
          <p:cNvPr id="373765" name="AutoShape 1029"/>
          <p:cNvSpPr>
            <a:spLocks/>
          </p:cNvSpPr>
          <p:nvPr/>
        </p:nvSpPr>
        <p:spPr bwMode="auto">
          <a:xfrm>
            <a:off x="5435600" y="5516563"/>
            <a:ext cx="2016125" cy="1079500"/>
          </a:xfrm>
          <a:prstGeom prst="borderCallout1">
            <a:avLst>
              <a:gd name="adj1" fmla="val 10588"/>
              <a:gd name="adj2" fmla="val -3778"/>
              <a:gd name="adj3" fmla="val -32060"/>
              <a:gd name="adj4" fmla="val -64644"/>
            </a:avLst>
          </a:prstGeom>
          <a:noFill/>
          <a:ln w="9525">
            <a:solidFill>
              <a:schemeClr val="tx1"/>
            </a:solidFill>
            <a:miter lim="800000"/>
            <a:headEnd/>
            <a:tailEnd/>
          </a:ln>
          <a:effectLst/>
        </p:spPr>
        <p:txBody>
          <a:bodyPr/>
          <a:lstStyle/>
          <a:p>
            <a:pPr algn="ctr"/>
            <a:r>
              <a:rPr lang="en-US" sz="2000">
                <a:latin typeface="Courier New" pitchFamily="49" charset="0"/>
              </a:rPr>
              <a:t>standard output </a:t>
            </a:r>
          </a:p>
          <a:p>
            <a:pPr algn="ctr"/>
            <a:r>
              <a:rPr lang="zh-TW" altLang="en-US" sz="2000">
                <a:latin typeface="Courier New" pitchFamily="49" charset="0"/>
              </a:rPr>
              <a:t>標準輸出</a:t>
            </a:r>
            <a:r>
              <a:rPr lang="en-US" altLang="zh-TW" sz="2000">
                <a:latin typeface="Courier New" pitchFamily="49" charset="0"/>
              </a:rPr>
              <a:t>=VDU</a:t>
            </a:r>
          </a:p>
        </p:txBody>
      </p:sp>
      <p:sp>
        <p:nvSpPr>
          <p:cNvPr id="373766" name="Text Box 1030"/>
          <p:cNvSpPr txBox="1">
            <a:spLocks noChangeArrowheads="1"/>
          </p:cNvSpPr>
          <p:nvPr/>
        </p:nvSpPr>
        <p:spPr bwMode="auto">
          <a:xfrm>
            <a:off x="1331913" y="4362450"/>
            <a:ext cx="4967287" cy="866775"/>
          </a:xfrm>
          <a:prstGeom prst="rect">
            <a:avLst/>
          </a:prstGeom>
          <a:noFill/>
          <a:ln w="12700" cap="sq">
            <a:solidFill>
              <a:srgbClr val="FF0000"/>
            </a:solidFill>
            <a:miter lim="800000"/>
            <a:headEnd type="none" w="sm" len="sm"/>
            <a:tailEnd type="none" w="sm" len="sm"/>
          </a:ln>
          <a:effectLst/>
        </p:spPr>
        <p:txBody>
          <a:bodyPr>
            <a:spAutoFit/>
          </a:bodyPr>
          <a:lstStyle/>
          <a:p>
            <a:pPr>
              <a:spcBef>
                <a:spcPct val="50000"/>
              </a:spcBef>
            </a:pPr>
            <a:r>
              <a:rPr lang="en-US" altLang="zh-TW" sz="2000" b="1">
                <a:latin typeface="Courier New" pitchFamily="49" charset="0"/>
                <a:cs typeface="Arial" charset="0"/>
              </a:rPr>
              <a:t>while((</a:t>
            </a:r>
            <a:r>
              <a:rPr lang="en-US" altLang="zh-TW" sz="2000" b="1">
                <a:solidFill>
                  <a:srgbClr val="FF3300"/>
                </a:solidFill>
                <a:latin typeface="Courier New" pitchFamily="49" charset="0"/>
                <a:cs typeface="Arial" charset="0"/>
              </a:rPr>
              <a:t>fgets</a:t>
            </a:r>
            <a:r>
              <a:rPr lang="en-US" altLang="zh-TW" sz="2000" b="1">
                <a:latin typeface="Courier New" pitchFamily="49" charset="0"/>
                <a:cs typeface="Arial" charset="0"/>
              </a:rPr>
              <a:t>(s,255,fp))!=NULL)</a:t>
            </a:r>
          </a:p>
          <a:p>
            <a:pPr>
              <a:spcBef>
                <a:spcPct val="50000"/>
              </a:spcBef>
            </a:pPr>
            <a:r>
              <a:rPr lang="en-US" altLang="zh-TW" sz="2000" b="1">
                <a:solidFill>
                  <a:srgbClr val="FF3300"/>
                </a:solidFill>
                <a:latin typeface="Courier New" pitchFamily="49" charset="0"/>
                <a:cs typeface="Arial" charset="0"/>
              </a:rPr>
              <a:t>	fputs</a:t>
            </a:r>
            <a:r>
              <a:rPr lang="en-US" altLang="zh-TW" sz="2000" b="1">
                <a:latin typeface="Courier New" pitchFamily="49" charset="0"/>
                <a:cs typeface="Arial" charset="0"/>
              </a:rPr>
              <a:t>(s,stdout); </a:t>
            </a:r>
          </a:p>
        </p:txBody>
      </p:sp>
      <p:sp>
        <p:nvSpPr>
          <p:cNvPr id="373767" name="AutoShape 103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73766"/>
                                        </p:tgtEl>
                                        <p:attrNameLst>
                                          <p:attrName>style.visibility</p:attrName>
                                        </p:attrNameLst>
                                      </p:cBhvr>
                                      <p:to>
                                        <p:strVal val="visible"/>
                                      </p:to>
                                    </p:set>
                                    <p:anim calcmode="lin" valueType="num">
                                      <p:cBhvr>
                                        <p:cTn id="7" dur="500" fill="hold"/>
                                        <p:tgtEl>
                                          <p:spTgt spid="373766"/>
                                        </p:tgtEl>
                                        <p:attrNameLst>
                                          <p:attrName>ppt_w</p:attrName>
                                        </p:attrNameLst>
                                      </p:cBhvr>
                                      <p:tavLst>
                                        <p:tav tm="0">
                                          <p:val>
                                            <p:fltVal val="0"/>
                                          </p:val>
                                        </p:tav>
                                        <p:tav tm="100000">
                                          <p:val>
                                            <p:strVal val="#ppt_w"/>
                                          </p:val>
                                        </p:tav>
                                      </p:tavLst>
                                    </p:anim>
                                    <p:anim calcmode="lin" valueType="num">
                                      <p:cBhvr>
                                        <p:cTn id="8" dur="500" fill="hold"/>
                                        <p:tgtEl>
                                          <p:spTgt spid="37376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childTnLst>
                                    <p:set>
                                      <p:cBhvr>
                                        <p:cTn id="12" dur="1" fill="hold">
                                          <p:stCondLst>
                                            <p:cond delay="0"/>
                                          </p:stCondLst>
                                        </p:cTn>
                                        <p:tgtEl>
                                          <p:spTgt spid="373765"/>
                                        </p:tgtEl>
                                        <p:attrNameLst>
                                          <p:attrName>style.visibility</p:attrName>
                                        </p:attrNameLst>
                                      </p:cBhvr>
                                      <p:to>
                                        <p:strVal val="visible"/>
                                      </p:to>
                                    </p:set>
                                    <p:animEffect transition="in" filter="fade">
                                      <p:cBhvr>
                                        <p:cTn id="13" dur="1000"/>
                                        <p:tgtEl>
                                          <p:spTgt spid="373765"/>
                                        </p:tgtEl>
                                      </p:cBhvr>
                                    </p:animEffect>
                                    <p:anim calcmode="lin" valueType="num">
                                      <p:cBhvr>
                                        <p:cTn id="14" dur="1000" fill="hold"/>
                                        <p:tgtEl>
                                          <p:spTgt spid="373765"/>
                                        </p:tgtEl>
                                        <p:attrNameLst>
                                          <p:attrName>style.rotation</p:attrName>
                                        </p:attrNameLst>
                                      </p:cBhvr>
                                      <p:tavLst>
                                        <p:tav tm="0">
                                          <p:val>
                                            <p:fltVal val="720"/>
                                          </p:val>
                                        </p:tav>
                                        <p:tav tm="100000">
                                          <p:val>
                                            <p:fltVal val="0"/>
                                          </p:val>
                                        </p:tav>
                                      </p:tavLst>
                                    </p:anim>
                                    <p:anim calcmode="lin" valueType="num">
                                      <p:cBhvr>
                                        <p:cTn id="15" dur="1000" fill="hold"/>
                                        <p:tgtEl>
                                          <p:spTgt spid="373765"/>
                                        </p:tgtEl>
                                        <p:attrNameLst>
                                          <p:attrName>ppt_h</p:attrName>
                                        </p:attrNameLst>
                                      </p:cBhvr>
                                      <p:tavLst>
                                        <p:tav tm="0">
                                          <p:val>
                                            <p:fltVal val="0"/>
                                          </p:val>
                                        </p:tav>
                                        <p:tav tm="100000">
                                          <p:val>
                                            <p:strVal val="#ppt_h"/>
                                          </p:val>
                                        </p:tav>
                                      </p:tavLst>
                                    </p:anim>
                                    <p:anim calcmode="lin" valueType="num">
                                      <p:cBhvr>
                                        <p:cTn id="16" dur="1000" fill="hold"/>
                                        <p:tgtEl>
                                          <p:spTgt spid="373765"/>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373764"/>
                                        </p:tgtEl>
                                        <p:attrNameLst>
                                          <p:attrName>style.visibility</p:attrName>
                                        </p:attrNameLst>
                                      </p:cBhvr>
                                      <p:to>
                                        <p:strVal val="visible"/>
                                      </p:to>
                                    </p:set>
                                    <p:anim calcmode="lin" valueType="num">
                                      <p:cBhvr>
                                        <p:cTn id="21" dur="500" fill="hold"/>
                                        <p:tgtEl>
                                          <p:spTgt spid="373764"/>
                                        </p:tgtEl>
                                        <p:attrNameLst>
                                          <p:attrName>ppt_w</p:attrName>
                                        </p:attrNameLst>
                                      </p:cBhvr>
                                      <p:tavLst>
                                        <p:tav tm="0">
                                          <p:val>
                                            <p:fltVal val="0"/>
                                          </p:val>
                                        </p:tav>
                                        <p:tav tm="100000">
                                          <p:val>
                                            <p:strVal val="#ppt_w"/>
                                          </p:val>
                                        </p:tav>
                                      </p:tavLst>
                                    </p:anim>
                                    <p:anim calcmode="lin" valueType="num">
                                      <p:cBhvr>
                                        <p:cTn id="22" dur="500" fill="hold"/>
                                        <p:tgtEl>
                                          <p:spTgt spid="37376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4" grpId="0" animBg="1"/>
      <p:bldP spid="373765" grpId="0" animBg="1"/>
      <p:bldP spid="373766" grpId="0" animBg="1"/>
    </p:bld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8989C37C-AFB9-48ED-9108-C4B7FF1603D0}" type="slidenum">
              <a:rPr lang="en-US" altLang="zh-TW"/>
              <a:pPr/>
              <a:t>267</a:t>
            </a:fld>
            <a:endParaRPr lang="en-US" altLang="zh-TW"/>
          </a:p>
        </p:txBody>
      </p:sp>
      <p:sp>
        <p:nvSpPr>
          <p:cNvPr id="375810" name="Rectangle 2"/>
          <p:cNvSpPr>
            <a:spLocks noGrp="1" noChangeArrowheads="1"/>
          </p:cNvSpPr>
          <p:nvPr>
            <p:ph type="title"/>
          </p:nvPr>
        </p:nvSpPr>
        <p:spPr/>
        <p:txBody>
          <a:bodyPr/>
          <a:lstStyle/>
          <a:p>
            <a:r>
              <a:rPr lang="en-US" altLang="zh-TW"/>
              <a:t>C </a:t>
            </a:r>
            <a:r>
              <a:rPr lang="zh-TW" altLang="en-US"/>
              <a:t>的檔案 </a:t>
            </a:r>
            <a:r>
              <a:rPr lang="en-US" altLang="zh-TW"/>
              <a:t>I/O </a:t>
            </a:r>
            <a:r>
              <a:rPr lang="zh-TW" altLang="en-US"/>
              <a:t>函式群</a:t>
            </a:r>
          </a:p>
        </p:txBody>
      </p:sp>
      <p:sp>
        <p:nvSpPr>
          <p:cNvPr id="375811" name="Rectangle 3"/>
          <p:cNvSpPr>
            <a:spLocks noGrp="1" noChangeArrowheads="1"/>
          </p:cNvSpPr>
          <p:nvPr>
            <p:ph type="body" idx="1"/>
          </p:nvPr>
        </p:nvSpPr>
        <p:spPr>
          <a:xfrm>
            <a:off x="1143000" y="1447800"/>
            <a:ext cx="7772400" cy="4114800"/>
          </a:xfrm>
        </p:spPr>
        <p:txBody>
          <a:bodyPr/>
          <a:lstStyle/>
          <a:p>
            <a:r>
              <a:rPr lang="zh-TW" altLang="en-US"/>
              <a:t>格式化 </a:t>
            </a:r>
            <a:r>
              <a:rPr lang="en-US" altLang="zh-TW"/>
              <a:t>I/O</a:t>
            </a:r>
            <a:r>
              <a:rPr lang="zh-TW" altLang="en-US"/>
              <a:t>：</a:t>
            </a:r>
            <a:r>
              <a:rPr lang="en-US" altLang="zh-TW"/>
              <a:t>fscanf()</a:t>
            </a:r>
          </a:p>
        </p:txBody>
      </p:sp>
      <p:sp>
        <p:nvSpPr>
          <p:cNvPr id="375812" name="Text Box 4"/>
          <p:cNvSpPr txBox="1">
            <a:spLocks noChangeArrowheads="1"/>
          </p:cNvSpPr>
          <p:nvPr/>
        </p:nvSpPr>
        <p:spPr bwMode="auto">
          <a:xfrm>
            <a:off x="762000" y="2286000"/>
            <a:ext cx="7772400" cy="35972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u="sng">
                <a:solidFill>
                  <a:srgbClr val="FF0000"/>
                </a:solidFill>
                <a:latin typeface="Arial" charset="0"/>
                <a:cs typeface="Arial" charset="0"/>
              </a:rPr>
              <a:t>fscanf() </a:t>
            </a:r>
            <a:r>
              <a:rPr lang="zh-TW" altLang="en-US" sz="2000" b="1" u="sng">
                <a:latin typeface="新細明體" pitchFamily="18" charset="-120"/>
              </a:rPr>
              <a:t>以指定格式從</a:t>
            </a:r>
            <a:r>
              <a:rPr lang="en-US" altLang="zh-TW" sz="2000" b="1" u="sng">
                <a:latin typeface="Arial" charset="0"/>
                <a:cs typeface="Arial" charset="0"/>
              </a:rPr>
              <a:t>stream (</a:t>
            </a:r>
            <a:r>
              <a:rPr lang="zh-TW" altLang="en-US" sz="2000" b="1" u="sng">
                <a:latin typeface="新細明體" pitchFamily="18" charset="-120"/>
              </a:rPr>
              <a:t>檔案</a:t>
            </a:r>
            <a:r>
              <a:rPr lang="en-US" altLang="zh-TW" sz="2000" b="1" u="sng">
                <a:latin typeface="Arial" charset="0"/>
                <a:cs typeface="Arial" charset="0"/>
              </a:rPr>
              <a:t>) </a:t>
            </a:r>
            <a:r>
              <a:rPr lang="zh-TW" altLang="en-US" sz="2000" b="1" u="sng">
                <a:latin typeface="新細明體" pitchFamily="18" charset="-120"/>
              </a:rPr>
              <a:t>讀入資料</a:t>
            </a:r>
            <a:endParaRPr lang="zh-TW" altLang="en-US" sz="2000" b="1" u="sng"/>
          </a:p>
          <a:p>
            <a:pPr>
              <a:spcBef>
                <a:spcPct val="50000"/>
              </a:spcBef>
            </a:pPr>
            <a:r>
              <a:rPr lang="zh-TW" altLang="en-US" sz="2000">
                <a:solidFill>
                  <a:srgbClr val="000000"/>
                </a:solidFill>
                <a:cs typeface="Arial" charset="0"/>
              </a:rPr>
              <a:t>含括	</a:t>
            </a:r>
            <a:r>
              <a:rPr lang="en-US" altLang="zh-TW" sz="2000">
                <a:solidFill>
                  <a:srgbClr val="000000"/>
                </a:solidFill>
                <a:cs typeface="Arial" charset="0"/>
              </a:rPr>
              <a:t>#</a:t>
            </a:r>
            <a:r>
              <a:rPr lang="en-US" altLang="zh-TW" sz="2000">
                <a:solidFill>
                  <a:srgbClr val="000000"/>
                </a:solidFill>
                <a:latin typeface="Arial" charset="0"/>
                <a:cs typeface="Arial" charset="0"/>
              </a:rPr>
              <a:t>include &lt;stdio.h&gt;</a:t>
            </a:r>
            <a:endParaRPr lang="en-US" altLang="zh-TW" sz="2000"/>
          </a:p>
          <a:p>
            <a:pPr>
              <a:spcBef>
                <a:spcPct val="50000"/>
              </a:spcBef>
            </a:pPr>
            <a:r>
              <a:rPr lang="zh-TW" altLang="en-US" sz="2000">
                <a:solidFill>
                  <a:srgbClr val="000000"/>
                </a:solidFill>
                <a:latin typeface="新細明體" pitchFamily="18" charset="-120"/>
              </a:rPr>
              <a:t>宣告</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int n;	// </a:t>
            </a:r>
            <a:r>
              <a:rPr lang="zh-TW" altLang="en-US" sz="2000">
                <a:solidFill>
                  <a:srgbClr val="000000"/>
                </a:solidFill>
                <a:latin typeface="新細明體" pitchFamily="18" charset="-120"/>
              </a:rPr>
              <a:t>傳回值</a:t>
            </a:r>
            <a:endParaRPr lang="zh-TW" altLang="en-US" sz="2000"/>
          </a:p>
          <a:p>
            <a:pPr>
              <a:spcBef>
                <a:spcPct val="50000"/>
              </a:spcBef>
            </a:pP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FILE *stream;</a:t>
            </a:r>
            <a:endParaRPr lang="en-US" altLang="zh-TW" sz="2000"/>
          </a:p>
          <a:p>
            <a:pPr>
              <a:spcBef>
                <a:spcPct val="50000"/>
              </a:spcBef>
            </a:pPr>
            <a:r>
              <a:rPr lang="en-US" altLang="zh-TW" sz="2000">
                <a:solidFill>
                  <a:srgbClr val="000000"/>
                </a:solidFill>
                <a:latin typeface="Arial" charset="0"/>
                <a:cs typeface="Arial" charset="0"/>
              </a:rPr>
              <a:t>	char *cs;	// </a:t>
            </a:r>
            <a:r>
              <a:rPr lang="zh-TW" altLang="en-US" sz="2000">
                <a:solidFill>
                  <a:srgbClr val="000000"/>
                </a:solidFill>
                <a:latin typeface="新細明體" pitchFamily="18" charset="-120"/>
              </a:rPr>
              <a:t>輸入格式</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"%i%c%s%f"</a:t>
            </a:r>
          </a:p>
          <a:p>
            <a:pPr>
              <a:spcBef>
                <a:spcPct val="50000"/>
              </a:spcBef>
            </a:pPr>
            <a:r>
              <a:rPr lang="en-US" altLang="zh-TW" sz="2000">
                <a:solidFill>
                  <a:srgbClr val="000000"/>
                </a:solidFill>
                <a:latin typeface="Arial" charset="0"/>
              </a:rPr>
              <a:t>	ptr1, ptr2, ...	// </a:t>
            </a:r>
            <a:r>
              <a:rPr lang="zh-TW" altLang="en-US" sz="2000">
                <a:solidFill>
                  <a:srgbClr val="000000"/>
                </a:solidFill>
                <a:latin typeface="新細明體" pitchFamily="18" charset="-120"/>
              </a:rPr>
              <a:t>存放資料指標</a:t>
            </a:r>
            <a:endParaRPr lang="zh-TW" altLang="en-US" sz="2000">
              <a:solidFill>
                <a:srgbClr val="000000"/>
              </a:solidFill>
              <a:latin typeface="Arial" charset="0"/>
            </a:endParaRPr>
          </a:p>
          <a:p>
            <a:pPr>
              <a:spcBef>
                <a:spcPct val="50000"/>
              </a:spcBef>
            </a:pPr>
            <a:r>
              <a:rPr lang="zh-TW" altLang="en-US" sz="2000">
                <a:solidFill>
                  <a:srgbClr val="000000"/>
                </a:solidFill>
                <a:latin typeface="新細明體" pitchFamily="18" charset="-120"/>
              </a:rPr>
              <a:t>執行</a:t>
            </a:r>
            <a:r>
              <a:rPr lang="zh-TW" altLang="en-US" sz="2000">
                <a:solidFill>
                  <a:srgbClr val="000000"/>
                </a:solidFill>
                <a:latin typeface="Arial" charset="0"/>
              </a:rPr>
              <a:t>	</a:t>
            </a:r>
            <a:r>
              <a:rPr lang="en-US" altLang="zh-TW" sz="2000">
                <a:solidFill>
                  <a:srgbClr val="000000"/>
                </a:solidFill>
                <a:latin typeface="Arial" charset="0"/>
              </a:rPr>
              <a:t>n = fscanf (stream,</a:t>
            </a:r>
            <a:r>
              <a:rPr lang="en-US" altLang="zh-TW" sz="2000">
                <a:solidFill>
                  <a:srgbClr val="000000"/>
                </a:solidFill>
                <a:latin typeface="Arial" charset="0"/>
                <a:cs typeface="Arial" charset="0"/>
              </a:rPr>
              <a:t> "%i%c%s%f"</a:t>
            </a:r>
            <a:r>
              <a:rPr lang="en-US" altLang="zh-TW" sz="2000">
                <a:solidFill>
                  <a:srgbClr val="000000"/>
                </a:solidFill>
                <a:latin typeface="Arial" charset="0"/>
              </a:rPr>
              <a:t>, ptr1,ptr2,...);</a:t>
            </a:r>
          </a:p>
          <a:p>
            <a:pPr>
              <a:spcBef>
                <a:spcPct val="50000"/>
              </a:spcBef>
            </a:pPr>
            <a:r>
              <a:rPr lang="zh-TW" altLang="en-US" sz="2000">
                <a:solidFill>
                  <a:srgbClr val="000000"/>
                </a:solidFill>
                <a:latin typeface="新細明體" pitchFamily="18" charset="-120"/>
              </a:rPr>
              <a:t>傳回</a:t>
            </a:r>
            <a:r>
              <a:rPr lang="zh-TW" altLang="en-US" sz="2000">
                <a:solidFill>
                  <a:srgbClr val="000000"/>
                </a:solidFill>
                <a:latin typeface="Arial" charset="0"/>
              </a:rPr>
              <a:t>	</a:t>
            </a:r>
            <a:r>
              <a:rPr lang="en-US" altLang="zh-TW" sz="2000">
                <a:solidFill>
                  <a:srgbClr val="000000"/>
                </a:solidFill>
                <a:latin typeface="Arial" charset="0"/>
              </a:rPr>
              <a:t>n==EOF </a:t>
            </a:r>
            <a:r>
              <a:rPr lang="zh-TW" altLang="en-US" sz="2000">
                <a:solidFill>
                  <a:srgbClr val="000000"/>
                </a:solidFill>
                <a:latin typeface="新細明體" pitchFamily="18" charset="-120"/>
              </a:rPr>
              <a:t>表示讀入錯誤，否則</a:t>
            </a:r>
            <a:r>
              <a:rPr lang="en-US" altLang="zh-TW" sz="2000">
                <a:solidFill>
                  <a:srgbClr val="000000"/>
                </a:solidFill>
                <a:latin typeface="Arial" charset="0"/>
              </a:rPr>
              <a:t>n&gt;0</a:t>
            </a:r>
            <a:r>
              <a:rPr lang="zh-TW" altLang="en-US" sz="2000">
                <a:solidFill>
                  <a:srgbClr val="000000"/>
                </a:solidFill>
                <a:latin typeface="新細明體" pitchFamily="18" charset="-120"/>
              </a:rPr>
              <a:t>表示讀入成功。</a:t>
            </a:r>
            <a:r>
              <a:rPr lang="zh-TW" altLang="en-US" sz="2000">
                <a:solidFill>
                  <a:srgbClr val="000000"/>
                </a:solidFill>
                <a:latin typeface="Arial" charset="0"/>
              </a:rPr>
              <a:t> </a:t>
            </a:r>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D7CA70C6-84A5-4E66-B87E-DBDF2755BAE2}" type="slidenum">
              <a:rPr lang="en-US" altLang="zh-TW"/>
              <a:pPr/>
              <a:t>268</a:t>
            </a:fld>
            <a:endParaRPr lang="en-US" altLang="zh-TW"/>
          </a:p>
        </p:txBody>
      </p:sp>
      <p:sp>
        <p:nvSpPr>
          <p:cNvPr id="376834" name="Rectangle 1026"/>
          <p:cNvSpPr>
            <a:spLocks noGrp="1" noChangeArrowheads="1"/>
          </p:cNvSpPr>
          <p:nvPr>
            <p:ph type="title"/>
          </p:nvPr>
        </p:nvSpPr>
        <p:spPr>
          <a:xfrm>
            <a:off x="838200" y="228600"/>
            <a:ext cx="7772400" cy="1143000"/>
          </a:xfrm>
        </p:spPr>
        <p:txBody>
          <a:bodyPr/>
          <a:lstStyle/>
          <a:p>
            <a:r>
              <a:rPr lang="en-US" altLang="zh-TW"/>
              <a:t>fscanf() </a:t>
            </a:r>
            <a:r>
              <a:rPr lang="zh-TW" altLang="en-US"/>
              <a:t>使用例</a:t>
            </a:r>
          </a:p>
        </p:txBody>
      </p:sp>
      <p:sp>
        <p:nvSpPr>
          <p:cNvPr id="376835" name="Text Box 1027"/>
          <p:cNvSpPr txBox="1">
            <a:spLocks noChangeArrowheads="1"/>
          </p:cNvSpPr>
          <p:nvPr/>
        </p:nvSpPr>
        <p:spPr bwMode="auto">
          <a:xfrm>
            <a:off x="685800" y="1143000"/>
            <a:ext cx="7772400" cy="54260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a:latin typeface="Arial" charset="0"/>
                <a:cs typeface="Arial" charset="0"/>
              </a:rPr>
              <a:t>#include&lt;stdio.h&gt;</a:t>
            </a:r>
            <a:endParaRPr lang="en-US" altLang="zh-TW" sz="2000"/>
          </a:p>
          <a:p>
            <a:pPr>
              <a:spcBef>
                <a:spcPct val="50000"/>
              </a:spcBef>
            </a:pPr>
            <a:r>
              <a:rPr lang="en-US" altLang="zh-TW" sz="2000">
                <a:latin typeface="Arial" charset="0"/>
                <a:cs typeface="Arial" charset="0"/>
              </a:rPr>
              <a:t>#include&lt;stdlib.h&gt;</a:t>
            </a:r>
            <a:endParaRPr lang="en-US" altLang="zh-TW" sz="2000"/>
          </a:p>
          <a:p>
            <a:pPr>
              <a:spcBef>
                <a:spcPct val="50000"/>
              </a:spcBef>
            </a:pPr>
            <a:r>
              <a:rPr lang="en-US" altLang="zh-TW" sz="2000">
                <a:latin typeface="Arial" charset="0"/>
                <a:cs typeface="Arial" charset="0"/>
              </a:rPr>
              <a:t>main(){</a:t>
            </a:r>
          </a:p>
          <a:p>
            <a:pPr lvl="1">
              <a:spcBef>
                <a:spcPct val="50000"/>
              </a:spcBef>
            </a:pPr>
            <a:r>
              <a:rPr lang="en-US" altLang="zh-TW" sz="2000">
                <a:latin typeface="Arial" charset="0"/>
                <a:cs typeface="Arial" charset="0"/>
              </a:rPr>
              <a:t>int age;</a:t>
            </a:r>
          </a:p>
          <a:p>
            <a:pPr lvl="1">
              <a:spcBef>
                <a:spcPct val="50000"/>
              </a:spcBef>
            </a:pPr>
            <a:r>
              <a:rPr lang="en-US" altLang="zh-TW" sz="2000">
                <a:latin typeface="Arial" charset="0"/>
                <a:cs typeface="Arial" charset="0"/>
              </a:rPr>
              <a:t>char file[15], name[20], addr[30];</a:t>
            </a:r>
          </a:p>
          <a:p>
            <a:pPr lvl="1">
              <a:spcBef>
                <a:spcPct val="50000"/>
              </a:spcBef>
            </a:pPr>
            <a:r>
              <a:rPr lang="en-US" altLang="zh-TW" sz="2000">
                <a:latin typeface="Arial" charset="0"/>
                <a:cs typeface="Arial" charset="0"/>
              </a:rPr>
              <a:t>FILE *fp;</a:t>
            </a:r>
          </a:p>
          <a:p>
            <a:pPr lvl="1">
              <a:spcBef>
                <a:spcPct val="50000"/>
              </a:spcBef>
            </a:pPr>
            <a:r>
              <a:rPr lang="en-US" altLang="zh-TW" sz="2000">
                <a:latin typeface="Arial" charset="0"/>
                <a:cs typeface="Arial" charset="0"/>
              </a:rPr>
              <a:t>printf("File name: "); gets(file);</a:t>
            </a:r>
          </a:p>
          <a:p>
            <a:pPr lvl="1">
              <a:spcBef>
                <a:spcPct val="50000"/>
              </a:spcBef>
            </a:pPr>
            <a:r>
              <a:rPr lang="en-US" altLang="zh-TW" sz="2000">
                <a:latin typeface="Arial" charset="0"/>
                <a:cs typeface="Arial" charset="0"/>
              </a:rPr>
              <a:t>if((fp =</a:t>
            </a:r>
            <a:r>
              <a:rPr lang="en-US" altLang="zh-TW" sz="2000">
                <a:solidFill>
                  <a:srgbClr val="FF3300"/>
                </a:solidFill>
                <a:latin typeface="Arial" charset="0"/>
                <a:cs typeface="Arial" charset="0"/>
              </a:rPr>
              <a:t>fopen</a:t>
            </a:r>
            <a:r>
              <a:rPr lang="en-US" altLang="zh-TW" sz="2000">
                <a:latin typeface="Arial" charset="0"/>
                <a:cs typeface="Arial" charset="0"/>
              </a:rPr>
              <a:t>(file,"r")) ==NULL) exit(1);</a:t>
            </a:r>
          </a:p>
          <a:p>
            <a:pPr lvl="1">
              <a:spcBef>
                <a:spcPct val="50000"/>
              </a:spcBef>
            </a:pPr>
            <a:endParaRPr lang="en-US" altLang="zh-TW" sz="2000">
              <a:latin typeface="Arial" charset="0"/>
              <a:cs typeface="Arial" charset="0"/>
            </a:endParaRPr>
          </a:p>
          <a:p>
            <a:pPr lvl="1">
              <a:spcBef>
                <a:spcPct val="50000"/>
              </a:spcBef>
            </a:pPr>
            <a:endParaRPr lang="en-US" altLang="zh-TW" sz="2000">
              <a:latin typeface="Arial" charset="0"/>
              <a:cs typeface="Arial" charset="0"/>
            </a:endParaRPr>
          </a:p>
          <a:p>
            <a:pPr lvl="1">
              <a:spcBef>
                <a:spcPct val="50000"/>
              </a:spcBef>
            </a:pPr>
            <a:r>
              <a:rPr lang="en-US" altLang="zh-TW" sz="2000">
                <a:solidFill>
                  <a:srgbClr val="FF3300"/>
                </a:solidFill>
                <a:latin typeface="Arial" charset="0"/>
                <a:cs typeface="Arial" charset="0"/>
              </a:rPr>
              <a:t>fclose</a:t>
            </a:r>
            <a:r>
              <a:rPr lang="en-US" altLang="zh-TW" sz="2000">
                <a:latin typeface="Arial" charset="0"/>
                <a:cs typeface="Arial" charset="0"/>
              </a:rPr>
              <a:t>(fp);</a:t>
            </a:r>
          </a:p>
          <a:p>
            <a:pPr>
              <a:spcBef>
                <a:spcPct val="50000"/>
              </a:spcBef>
            </a:pPr>
            <a:r>
              <a:rPr lang="en-US" altLang="zh-TW" sz="2000">
                <a:latin typeface="Arial" charset="0"/>
                <a:cs typeface="Arial" charset="0"/>
              </a:rPr>
              <a:t>}</a:t>
            </a:r>
          </a:p>
        </p:txBody>
      </p:sp>
      <p:sp>
        <p:nvSpPr>
          <p:cNvPr id="376836" name="Text Box 1028"/>
          <p:cNvSpPr txBox="1">
            <a:spLocks noChangeArrowheads="1"/>
          </p:cNvSpPr>
          <p:nvPr/>
        </p:nvSpPr>
        <p:spPr bwMode="auto">
          <a:xfrm>
            <a:off x="5364163" y="990600"/>
            <a:ext cx="3475037" cy="2232025"/>
          </a:xfrm>
          <a:prstGeom prst="rect">
            <a:avLst/>
          </a:prstGeom>
          <a:noFill/>
          <a:ln w="6350" cap="sq">
            <a:solidFill>
              <a:schemeClr val="tx1"/>
            </a:solidFill>
            <a:miter lim="800000"/>
            <a:headEnd type="none" w="sm" len="sm"/>
            <a:tailEnd type="none" w="sm" len="sm"/>
          </a:ln>
          <a:effectLst/>
        </p:spPr>
        <p:txBody>
          <a:bodyPr>
            <a:spAutoFit/>
          </a:bodyPr>
          <a:lstStyle/>
          <a:p>
            <a:pPr>
              <a:spcBef>
                <a:spcPct val="50000"/>
              </a:spcBef>
              <a:tabLst>
                <a:tab pos="1139825" algn="l"/>
                <a:tab pos="2568575" algn="l"/>
              </a:tabLst>
            </a:pPr>
            <a:r>
              <a:rPr lang="zh-TW" altLang="en-US" sz="2000">
                <a:latin typeface="新細明體" pitchFamily="18" charset="-120"/>
              </a:rPr>
              <a:t>執行結果</a:t>
            </a:r>
            <a:r>
              <a:rPr lang="en-US" altLang="zh-TW" sz="2000">
                <a:latin typeface="Arial" charset="0"/>
                <a:cs typeface="Arial" charset="0"/>
              </a:rPr>
              <a:t>:</a:t>
            </a:r>
            <a:endParaRPr lang="en-US" altLang="zh-TW" sz="2000"/>
          </a:p>
          <a:p>
            <a:pPr>
              <a:spcBef>
                <a:spcPct val="50000"/>
              </a:spcBef>
              <a:tabLst>
                <a:tab pos="1139825" algn="l"/>
                <a:tab pos="2568575" algn="l"/>
              </a:tabLst>
            </a:pPr>
            <a:r>
              <a:rPr lang="en-US" altLang="zh-TW" sz="2000">
                <a:latin typeface="Arial" charset="0"/>
                <a:cs typeface="Arial" charset="0"/>
              </a:rPr>
              <a:t>Input filename: test3.txt</a:t>
            </a:r>
            <a:endParaRPr lang="en-US" altLang="zh-TW" sz="2000"/>
          </a:p>
          <a:p>
            <a:pPr>
              <a:spcBef>
                <a:spcPct val="50000"/>
              </a:spcBef>
              <a:tabLst>
                <a:tab pos="1139825" algn="l"/>
                <a:tab pos="2568575" algn="l"/>
              </a:tabLst>
            </a:pPr>
            <a:r>
              <a:rPr lang="en-US" altLang="zh-TW" sz="2000">
                <a:latin typeface="Arial" charset="0"/>
                <a:cs typeface="Arial" charset="0"/>
              </a:rPr>
              <a:t>lee	aberdeen	33</a:t>
            </a:r>
            <a:endParaRPr lang="en-US" altLang="zh-TW" sz="2000"/>
          </a:p>
          <a:p>
            <a:pPr>
              <a:spcBef>
                <a:spcPct val="50000"/>
              </a:spcBef>
              <a:tabLst>
                <a:tab pos="1139825" algn="l"/>
                <a:tab pos="2568575" algn="l"/>
              </a:tabLst>
            </a:pPr>
            <a:r>
              <a:rPr lang="en-US" altLang="zh-TW" sz="2000">
                <a:latin typeface="Arial" charset="0"/>
                <a:cs typeface="Arial" charset="0"/>
              </a:rPr>
              <a:t>liu	taipo	31</a:t>
            </a:r>
            <a:endParaRPr lang="en-US" altLang="zh-TW" sz="2000"/>
          </a:p>
          <a:p>
            <a:pPr>
              <a:spcBef>
                <a:spcPct val="50000"/>
              </a:spcBef>
              <a:tabLst>
                <a:tab pos="1139825" algn="l"/>
                <a:tab pos="2568575" algn="l"/>
              </a:tabLst>
            </a:pPr>
            <a:r>
              <a:rPr lang="en-US" altLang="zh-TW" sz="2000">
                <a:latin typeface="Arial" charset="0"/>
                <a:cs typeface="Arial" charset="0"/>
              </a:rPr>
              <a:t>chan	shatin	35</a:t>
            </a:r>
            <a:endParaRPr lang="en-US" altLang="zh-TW" sz="2000"/>
          </a:p>
        </p:txBody>
      </p:sp>
      <p:sp>
        <p:nvSpPr>
          <p:cNvPr id="376837" name="Text Box 1029"/>
          <p:cNvSpPr txBox="1">
            <a:spLocks noChangeArrowheads="1"/>
          </p:cNvSpPr>
          <p:nvPr/>
        </p:nvSpPr>
        <p:spPr bwMode="auto">
          <a:xfrm>
            <a:off x="1189038" y="4829175"/>
            <a:ext cx="6696075" cy="866775"/>
          </a:xfrm>
          <a:prstGeom prst="rect">
            <a:avLst/>
          </a:prstGeom>
          <a:noFill/>
          <a:ln w="12700" cap="sq">
            <a:solidFill>
              <a:srgbClr val="FF0000"/>
            </a:solidFill>
            <a:miter lim="800000"/>
            <a:headEnd type="none" w="sm" len="sm"/>
            <a:tailEnd type="none" w="sm" len="sm"/>
          </a:ln>
          <a:effectLst/>
        </p:spPr>
        <p:txBody>
          <a:bodyPr>
            <a:spAutoFit/>
          </a:bodyPr>
          <a:lstStyle/>
          <a:p>
            <a:pPr>
              <a:spcBef>
                <a:spcPct val="50000"/>
              </a:spcBef>
            </a:pPr>
            <a:r>
              <a:rPr lang="en-US" altLang="zh-TW" sz="2000">
                <a:latin typeface="Arial" charset="0"/>
                <a:cs typeface="Arial" charset="0"/>
              </a:rPr>
              <a:t>while((</a:t>
            </a:r>
            <a:r>
              <a:rPr lang="en-US" altLang="zh-TW" sz="2000">
                <a:solidFill>
                  <a:srgbClr val="FF3300"/>
                </a:solidFill>
                <a:latin typeface="Arial" charset="0"/>
                <a:cs typeface="Arial" charset="0"/>
              </a:rPr>
              <a:t>fscanf</a:t>
            </a:r>
            <a:r>
              <a:rPr lang="en-US" altLang="zh-TW" sz="2000">
                <a:latin typeface="Arial" charset="0"/>
                <a:cs typeface="Arial" charset="0"/>
              </a:rPr>
              <a:t>(fp,</a:t>
            </a:r>
            <a:r>
              <a:rPr lang="en-US" altLang="zh-TW" sz="2000">
                <a:solidFill>
                  <a:srgbClr val="FF0000"/>
                </a:solidFill>
                <a:latin typeface="Arial" charset="0"/>
                <a:cs typeface="Arial" charset="0"/>
              </a:rPr>
              <a:t>"%s %s %i"</a:t>
            </a:r>
            <a:r>
              <a:rPr lang="en-US" altLang="zh-TW" sz="2000">
                <a:latin typeface="Arial" charset="0"/>
                <a:cs typeface="Arial" charset="0"/>
              </a:rPr>
              <a:t>, name, addr, &amp;age)) !=EOF)</a:t>
            </a:r>
          </a:p>
          <a:p>
            <a:pPr>
              <a:spcBef>
                <a:spcPct val="50000"/>
              </a:spcBef>
            </a:pPr>
            <a:r>
              <a:rPr lang="en-US" altLang="zh-TW" sz="2000">
                <a:latin typeface="Arial" charset="0"/>
                <a:cs typeface="Arial" charset="0"/>
              </a:rPr>
              <a:t>	printf(</a:t>
            </a:r>
            <a:r>
              <a:rPr lang="en-US" altLang="zh-TW" sz="2000">
                <a:solidFill>
                  <a:srgbClr val="FF0000"/>
                </a:solidFill>
                <a:latin typeface="Arial" charset="0"/>
                <a:cs typeface="Arial" charset="0"/>
              </a:rPr>
              <a:t>"%-20s %-30s %-d\n"</a:t>
            </a:r>
            <a:r>
              <a:rPr lang="en-US" altLang="zh-TW" sz="2000">
                <a:latin typeface="Arial" charset="0"/>
                <a:cs typeface="Arial" charset="0"/>
              </a:rPr>
              <a:t>, name, addr, age); </a:t>
            </a:r>
          </a:p>
        </p:txBody>
      </p:sp>
      <p:sp>
        <p:nvSpPr>
          <p:cNvPr id="376838" name="AutoShape 103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76837"/>
                                        </p:tgtEl>
                                        <p:attrNameLst>
                                          <p:attrName>style.visibility</p:attrName>
                                        </p:attrNameLst>
                                      </p:cBhvr>
                                      <p:to>
                                        <p:strVal val="visible"/>
                                      </p:to>
                                    </p:set>
                                    <p:anim calcmode="lin" valueType="num">
                                      <p:cBhvr>
                                        <p:cTn id="7" dur="500" fill="hold"/>
                                        <p:tgtEl>
                                          <p:spTgt spid="376837"/>
                                        </p:tgtEl>
                                        <p:attrNameLst>
                                          <p:attrName>ppt_w</p:attrName>
                                        </p:attrNameLst>
                                      </p:cBhvr>
                                      <p:tavLst>
                                        <p:tav tm="0">
                                          <p:val>
                                            <p:fltVal val="0"/>
                                          </p:val>
                                        </p:tav>
                                        <p:tav tm="100000">
                                          <p:val>
                                            <p:strVal val="#ppt_w"/>
                                          </p:val>
                                        </p:tav>
                                      </p:tavLst>
                                    </p:anim>
                                    <p:anim calcmode="lin" valueType="num">
                                      <p:cBhvr>
                                        <p:cTn id="8" dur="500" fill="hold"/>
                                        <p:tgtEl>
                                          <p:spTgt spid="37683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76836"/>
                                        </p:tgtEl>
                                        <p:attrNameLst>
                                          <p:attrName>style.visibility</p:attrName>
                                        </p:attrNameLst>
                                      </p:cBhvr>
                                      <p:to>
                                        <p:strVal val="visible"/>
                                      </p:to>
                                    </p:set>
                                    <p:anim calcmode="lin" valueType="num">
                                      <p:cBhvr>
                                        <p:cTn id="13" dur="500" fill="hold"/>
                                        <p:tgtEl>
                                          <p:spTgt spid="376836"/>
                                        </p:tgtEl>
                                        <p:attrNameLst>
                                          <p:attrName>ppt_w</p:attrName>
                                        </p:attrNameLst>
                                      </p:cBhvr>
                                      <p:tavLst>
                                        <p:tav tm="0">
                                          <p:val>
                                            <p:fltVal val="0"/>
                                          </p:val>
                                        </p:tav>
                                        <p:tav tm="100000">
                                          <p:val>
                                            <p:strVal val="#ppt_w"/>
                                          </p:val>
                                        </p:tav>
                                      </p:tavLst>
                                    </p:anim>
                                    <p:anim calcmode="lin" valueType="num">
                                      <p:cBhvr>
                                        <p:cTn id="14" dur="500" fill="hold"/>
                                        <p:tgtEl>
                                          <p:spTgt spid="3768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6" grpId="0" animBg="1"/>
      <p:bldP spid="376837" grpId="0" animBg="1"/>
    </p:bld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E29A6E99-6A65-43CB-913B-DAE312C3E77B}" type="slidenum">
              <a:rPr lang="en-US" altLang="zh-TW"/>
              <a:pPr/>
              <a:t>269</a:t>
            </a:fld>
            <a:endParaRPr lang="en-US" altLang="zh-TW"/>
          </a:p>
        </p:txBody>
      </p:sp>
      <p:sp>
        <p:nvSpPr>
          <p:cNvPr id="378882" name="Rectangle 2"/>
          <p:cNvSpPr>
            <a:spLocks noGrp="1" noChangeArrowheads="1"/>
          </p:cNvSpPr>
          <p:nvPr>
            <p:ph type="title"/>
          </p:nvPr>
        </p:nvSpPr>
        <p:spPr/>
        <p:txBody>
          <a:bodyPr/>
          <a:lstStyle/>
          <a:p>
            <a:r>
              <a:rPr lang="en-US" altLang="zh-TW"/>
              <a:t>C </a:t>
            </a:r>
            <a:r>
              <a:rPr lang="zh-TW" altLang="en-US"/>
              <a:t>的檔案 </a:t>
            </a:r>
            <a:r>
              <a:rPr lang="en-US" altLang="zh-TW"/>
              <a:t>I/O </a:t>
            </a:r>
            <a:r>
              <a:rPr lang="zh-TW" altLang="en-US"/>
              <a:t>函式群</a:t>
            </a:r>
          </a:p>
        </p:txBody>
      </p:sp>
      <p:sp>
        <p:nvSpPr>
          <p:cNvPr id="378883" name="Rectangle 3"/>
          <p:cNvSpPr>
            <a:spLocks noGrp="1" noChangeArrowheads="1"/>
          </p:cNvSpPr>
          <p:nvPr>
            <p:ph type="body" idx="1"/>
          </p:nvPr>
        </p:nvSpPr>
        <p:spPr>
          <a:xfrm>
            <a:off x="1143000" y="1371600"/>
            <a:ext cx="7772400" cy="4114800"/>
          </a:xfrm>
        </p:spPr>
        <p:txBody>
          <a:bodyPr/>
          <a:lstStyle/>
          <a:p>
            <a:r>
              <a:rPr lang="zh-TW" altLang="en-US"/>
              <a:t>格式化 </a:t>
            </a:r>
            <a:r>
              <a:rPr lang="en-US" altLang="zh-TW"/>
              <a:t>I/O</a:t>
            </a:r>
            <a:r>
              <a:rPr lang="zh-TW" altLang="en-US"/>
              <a:t>：</a:t>
            </a:r>
            <a:r>
              <a:rPr lang="en-US" altLang="zh-TW"/>
              <a:t>fprintf()</a:t>
            </a:r>
          </a:p>
        </p:txBody>
      </p:sp>
      <p:sp>
        <p:nvSpPr>
          <p:cNvPr id="378884" name="Text Box 4"/>
          <p:cNvSpPr txBox="1">
            <a:spLocks noChangeArrowheads="1"/>
          </p:cNvSpPr>
          <p:nvPr/>
        </p:nvSpPr>
        <p:spPr bwMode="auto">
          <a:xfrm>
            <a:off x="914400" y="2286000"/>
            <a:ext cx="7162800" cy="35972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u="sng">
                <a:solidFill>
                  <a:srgbClr val="FF0000"/>
                </a:solidFill>
                <a:latin typeface="Arial" charset="0"/>
                <a:cs typeface="Arial" charset="0"/>
              </a:rPr>
              <a:t>fprintf()</a:t>
            </a:r>
            <a:r>
              <a:rPr lang="en-US" altLang="zh-TW" sz="2000" b="1" u="sng">
                <a:latin typeface="Arial" charset="0"/>
                <a:cs typeface="Arial" charset="0"/>
              </a:rPr>
              <a:t>	</a:t>
            </a:r>
            <a:r>
              <a:rPr lang="zh-TW" altLang="en-US" sz="2000" b="1" u="sng">
                <a:latin typeface="新細明體" pitchFamily="18" charset="-120"/>
              </a:rPr>
              <a:t>以指定格式輸出資料至</a:t>
            </a:r>
            <a:r>
              <a:rPr lang="en-US" altLang="zh-TW" sz="2000" b="1" u="sng">
                <a:latin typeface="Arial" charset="0"/>
                <a:cs typeface="Arial" charset="0"/>
              </a:rPr>
              <a:t>stream (</a:t>
            </a:r>
            <a:r>
              <a:rPr lang="zh-TW" altLang="en-US" sz="2000" b="1" u="sng">
                <a:latin typeface="新細明體" pitchFamily="18" charset="-120"/>
              </a:rPr>
              <a:t>檔案</a:t>
            </a:r>
            <a:r>
              <a:rPr lang="en-US" altLang="zh-TW" sz="2000" b="1" u="sng">
                <a:latin typeface="Arial" charset="0"/>
                <a:cs typeface="Arial" charset="0"/>
              </a:rPr>
              <a:t>)</a:t>
            </a:r>
            <a:endParaRPr lang="en-US" altLang="zh-TW" sz="2000" b="1" u="sng"/>
          </a:p>
          <a:p>
            <a:pPr>
              <a:spcBef>
                <a:spcPct val="50000"/>
              </a:spcBef>
            </a:pPr>
            <a:r>
              <a:rPr lang="zh-TW" altLang="en-US" sz="2000">
                <a:solidFill>
                  <a:srgbClr val="000000"/>
                </a:solidFill>
                <a:cs typeface="Arial" charset="0"/>
              </a:rPr>
              <a:t>含括	</a:t>
            </a:r>
            <a:r>
              <a:rPr lang="en-US" altLang="zh-TW" sz="2000">
                <a:solidFill>
                  <a:srgbClr val="000000"/>
                </a:solidFill>
                <a:cs typeface="Arial" charset="0"/>
              </a:rPr>
              <a:t>#</a:t>
            </a:r>
            <a:r>
              <a:rPr lang="en-US" altLang="zh-TW" sz="2000">
                <a:solidFill>
                  <a:srgbClr val="000000"/>
                </a:solidFill>
                <a:latin typeface="Arial" charset="0"/>
                <a:cs typeface="Arial" charset="0"/>
              </a:rPr>
              <a:t>include &lt;stdio.h&gt;</a:t>
            </a:r>
            <a:endParaRPr lang="en-US" altLang="zh-TW" sz="2000"/>
          </a:p>
          <a:p>
            <a:pPr>
              <a:spcBef>
                <a:spcPct val="50000"/>
              </a:spcBef>
            </a:pPr>
            <a:r>
              <a:rPr lang="zh-TW" altLang="en-US" sz="2000">
                <a:solidFill>
                  <a:srgbClr val="000000"/>
                </a:solidFill>
                <a:latin typeface="新細明體" pitchFamily="18" charset="-120"/>
              </a:rPr>
              <a:t>宣告</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int n;	// </a:t>
            </a:r>
            <a:r>
              <a:rPr lang="zh-TW" altLang="en-US" sz="2000">
                <a:solidFill>
                  <a:srgbClr val="000000"/>
                </a:solidFill>
                <a:latin typeface="新細明體" pitchFamily="18" charset="-120"/>
              </a:rPr>
              <a:t>傳回值</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(byte)</a:t>
            </a:r>
            <a:endParaRPr lang="en-US" altLang="zh-TW" sz="2000"/>
          </a:p>
          <a:p>
            <a:pPr>
              <a:spcBef>
                <a:spcPct val="50000"/>
              </a:spcBef>
            </a:pPr>
            <a:r>
              <a:rPr lang="en-US" altLang="zh-TW" sz="2000">
                <a:solidFill>
                  <a:srgbClr val="000000"/>
                </a:solidFill>
                <a:latin typeface="Arial" charset="0"/>
                <a:cs typeface="Arial" charset="0"/>
              </a:rPr>
              <a:t>	FILE *stream;</a:t>
            </a:r>
            <a:endParaRPr lang="en-US" altLang="zh-TW" sz="2000"/>
          </a:p>
          <a:p>
            <a:pPr>
              <a:spcBef>
                <a:spcPct val="50000"/>
              </a:spcBef>
            </a:pPr>
            <a:r>
              <a:rPr lang="en-US" altLang="zh-TW" sz="2000">
                <a:solidFill>
                  <a:srgbClr val="000000"/>
                </a:solidFill>
                <a:latin typeface="Arial" charset="0"/>
                <a:cs typeface="Arial" charset="0"/>
              </a:rPr>
              <a:t>	char *cs;	// </a:t>
            </a:r>
            <a:r>
              <a:rPr lang="zh-TW" altLang="en-US" sz="2000">
                <a:solidFill>
                  <a:srgbClr val="000000"/>
                </a:solidFill>
                <a:latin typeface="新細明體" pitchFamily="18" charset="-120"/>
              </a:rPr>
              <a:t>輸入格式</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"%i%c%s%f"</a:t>
            </a:r>
          </a:p>
          <a:p>
            <a:pPr>
              <a:spcBef>
                <a:spcPct val="50000"/>
              </a:spcBef>
            </a:pPr>
            <a:r>
              <a:rPr lang="en-US" altLang="zh-TW" sz="2000">
                <a:solidFill>
                  <a:srgbClr val="000000"/>
                </a:solidFill>
                <a:latin typeface="Arial" charset="0"/>
              </a:rPr>
              <a:t>	arg1, arg2, ...	// </a:t>
            </a:r>
            <a:r>
              <a:rPr lang="zh-TW" altLang="en-US" sz="2000">
                <a:solidFill>
                  <a:srgbClr val="000000"/>
                </a:solidFill>
                <a:latin typeface="新細明體" pitchFamily="18" charset="-120"/>
              </a:rPr>
              <a:t>輸出資料變數或指標</a:t>
            </a:r>
            <a:endParaRPr lang="zh-TW" altLang="en-US" sz="2000">
              <a:solidFill>
                <a:srgbClr val="000000"/>
              </a:solidFill>
              <a:latin typeface="Arial" charset="0"/>
            </a:endParaRPr>
          </a:p>
          <a:p>
            <a:pPr>
              <a:spcBef>
                <a:spcPct val="50000"/>
              </a:spcBef>
            </a:pPr>
            <a:r>
              <a:rPr lang="zh-TW" altLang="en-US" sz="2000">
                <a:solidFill>
                  <a:srgbClr val="000000"/>
                </a:solidFill>
                <a:latin typeface="新細明體" pitchFamily="18" charset="-120"/>
              </a:rPr>
              <a:t>執行</a:t>
            </a:r>
            <a:r>
              <a:rPr lang="zh-TW" altLang="en-US" sz="2000">
                <a:solidFill>
                  <a:srgbClr val="000000"/>
                </a:solidFill>
                <a:latin typeface="Arial" charset="0"/>
              </a:rPr>
              <a:t>	</a:t>
            </a:r>
            <a:r>
              <a:rPr lang="en-US" altLang="zh-TW" sz="2000">
                <a:solidFill>
                  <a:srgbClr val="000000"/>
                </a:solidFill>
                <a:latin typeface="Arial" charset="0"/>
              </a:rPr>
              <a:t>n = fprinf(stream,</a:t>
            </a:r>
            <a:r>
              <a:rPr lang="en-US" altLang="zh-TW" sz="2000">
                <a:solidFill>
                  <a:srgbClr val="000000"/>
                </a:solidFill>
                <a:latin typeface="Arial" charset="0"/>
                <a:cs typeface="Arial" charset="0"/>
              </a:rPr>
              <a:t> "%i%c%s%f"</a:t>
            </a:r>
            <a:r>
              <a:rPr lang="en-US" altLang="zh-TW" sz="2000">
                <a:solidFill>
                  <a:srgbClr val="000000"/>
                </a:solidFill>
                <a:latin typeface="Arial" charset="0"/>
              </a:rPr>
              <a:t>, arg1,arg2,...);</a:t>
            </a:r>
          </a:p>
          <a:p>
            <a:pPr>
              <a:spcBef>
                <a:spcPct val="50000"/>
              </a:spcBef>
            </a:pPr>
            <a:r>
              <a:rPr lang="zh-TW" altLang="en-US" sz="2000">
                <a:solidFill>
                  <a:srgbClr val="000000"/>
                </a:solidFill>
                <a:latin typeface="新細明體" pitchFamily="18" charset="-120"/>
              </a:rPr>
              <a:t>傳回</a:t>
            </a:r>
            <a:r>
              <a:rPr lang="zh-TW" altLang="en-US" sz="2000">
                <a:solidFill>
                  <a:srgbClr val="000000"/>
                </a:solidFill>
                <a:latin typeface="Arial" charset="0"/>
              </a:rPr>
              <a:t>	</a:t>
            </a:r>
            <a:r>
              <a:rPr lang="en-US" altLang="zh-TW" sz="2000">
                <a:solidFill>
                  <a:srgbClr val="000000"/>
                </a:solidFill>
                <a:latin typeface="Arial" charset="0"/>
              </a:rPr>
              <a:t>n==EOF </a:t>
            </a:r>
            <a:r>
              <a:rPr lang="zh-TW" altLang="en-US" sz="2000">
                <a:solidFill>
                  <a:srgbClr val="000000"/>
                </a:solidFill>
                <a:latin typeface="新細明體" pitchFamily="18" charset="-120"/>
              </a:rPr>
              <a:t>表示讀入錯誤，否則</a:t>
            </a:r>
            <a:r>
              <a:rPr lang="en-US" altLang="zh-TW" sz="2000">
                <a:solidFill>
                  <a:srgbClr val="000000"/>
                </a:solidFill>
                <a:latin typeface="Arial" charset="0"/>
              </a:rPr>
              <a:t>n&gt;0</a:t>
            </a:r>
            <a:r>
              <a:rPr lang="zh-TW" altLang="en-US" sz="2000">
                <a:solidFill>
                  <a:srgbClr val="000000"/>
                </a:solidFill>
                <a:latin typeface="新細明體" pitchFamily="18" charset="-120"/>
              </a:rPr>
              <a:t>表示讀入成功。</a:t>
            </a:r>
            <a:r>
              <a:rPr lang="zh-TW" altLang="en-US" sz="2000">
                <a:solidFill>
                  <a:srgbClr val="000000"/>
                </a:solidFill>
                <a:latin typeface="Arial"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DDF8ADF4-705E-4BB9-8757-F268295B0755}" type="slidenum">
              <a:rPr lang="en-US" altLang="zh-TW"/>
              <a:pPr/>
              <a:t>27</a:t>
            </a:fld>
            <a:endParaRPr lang="en-US" altLang="zh-TW"/>
          </a:p>
        </p:txBody>
      </p:sp>
      <p:sp>
        <p:nvSpPr>
          <p:cNvPr id="57346" name="Rectangle 2"/>
          <p:cNvSpPr>
            <a:spLocks noGrp="1" noChangeArrowheads="1"/>
          </p:cNvSpPr>
          <p:nvPr>
            <p:ph type="title"/>
          </p:nvPr>
        </p:nvSpPr>
        <p:spPr>
          <a:xfrm>
            <a:off x="838200" y="609600"/>
            <a:ext cx="7620000" cy="838200"/>
          </a:xfrm>
          <a:noFill/>
          <a:ln/>
        </p:spPr>
        <p:txBody>
          <a:bodyPr/>
          <a:lstStyle/>
          <a:p>
            <a:r>
              <a:rPr lang="en-US" altLang="zh-TW" sz="3600"/>
              <a:t>Ch2_4 </a:t>
            </a:r>
            <a:r>
              <a:rPr lang="zh-TW" altLang="en-US" sz="3800" b="1">
                <a:solidFill>
                  <a:srgbClr val="FF3300"/>
                </a:solidFill>
              </a:rPr>
              <a:t>控制字元</a:t>
            </a:r>
            <a:r>
              <a:rPr lang="zh-TW" altLang="en-US" sz="3800" b="1">
                <a:solidFill>
                  <a:schemeClr val="tx1"/>
                </a:solidFill>
              </a:rPr>
              <a:t>的使用</a:t>
            </a:r>
          </a:p>
        </p:txBody>
      </p:sp>
      <p:sp>
        <p:nvSpPr>
          <p:cNvPr id="57349" name="Rectangle 5"/>
          <p:cNvSpPr>
            <a:spLocks noChangeArrowheads="1"/>
          </p:cNvSpPr>
          <p:nvPr/>
        </p:nvSpPr>
        <p:spPr bwMode="auto">
          <a:xfrm>
            <a:off x="1676400" y="4648200"/>
            <a:ext cx="6248400" cy="12192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sz="2400">
                <a:latin typeface="Verdana" pitchFamily="34" charset="0"/>
                <a:ea typeface="標楷體" pitchFamily="65" charset="-120"/>
              </a:rPr>
              <a:t>Hong Kong</a:t>
            </a:r>
          </a:p>
          <a:p>
            <a:pPr>
              <a:spcBef>
                <a:spcPct val="50000"/>
              </a:spcBef>
            </a:pPr>
            <a:r>
              <a:rPr lang="en-US" altLang="zh-TW" sz="2400">
                <a:latin typeface="Verdana" pitchFamily="34" charset="0"/>
                <a:ea typeface="標楷體" pitchFamily="65" charset="-120"/>
              </a:rPr>
              <a:t>University</a:t>
            </a:r>
          </a:p>
        </p:txBody>
      </p:sp>
      <p:sp>
        <p:nvSpPr>
          <p:cNvPr id="57350" name="Text Box 6"/>
          <p:cNvSpPr txBox="1">
            <a:spLocks noChangeArrowheads="1"/>
          </p:cNvSpPr>
          <p:nvPr/>
        </p:nvSpPr>
        <p:spPr bwMode="auto">
          <a:xfrm>
            <a:off x="609600" y="1828800"/>
            <a:ext cx="7994650" cy="2209800"/>
          </a:xfrm>
          <a:prstGeom prst="rect">
            <a:avLst/>
          </a:prstGeom>
          <a:noFill/>
          <a:ln w="9525">
            <a:noFill/>
            <a:miter lim="800000"/>
            <a:headEnd/>
            <a:tailEnd/>
          </a:ln>
          <a:effectLst/>
        </p:spPr>
        <p:txBody>
          <a:bodyPr>
            <a:spAutoFit/>
          </a:bodyPr>
          <a:lstStyle/>
          <a:p>
            <a:pPr>
              <a:spcBef>
                <a:spcPct val="20000"/>
              </a:spcBef>
            </a:pPr>
            <a:r>
              <a:rPr lang="en-US" altLang="zh-TW" sz="2400" b="1">
                <a:ea typeface="標楷體" pitchFamily="65" charset="-120"/>
              </a:rPr>
              <a:t>Ch2_4</a:t>
            </a:r>
          </a:p>
          <a:p>
            <a:pPr>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2 main(){</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3  printf("Hong Kong </a:t>
            </a:r>
            <a:r>
              <a:rPr lang="en-US" altLang="zh-TW" sz="2400" u="sng">
                <a:solidFill>
                  <a:srgbClr val="FF3300"/>
                </a:solidFill>
                <a:latin typeface="Courier New" pitchFamily="49" charset="0"/>
                <a:ea typeface="標楷體" pitchFamily="65" charset="-120"/>
              </a:rPr>
              <a:t>%c</a:t>
            </a:r>
            <a:r>
              <a:rPr lang="en-US" altLang="zh-TW" sz="2400">
                <a:solidFill>
                  <a:srgbClr val="FF3300"/>
                </a:solidFill>
                <a:latin typeface="Courier New" pitchFamily="49" charset="0"/>
                <a:ea typeface="標楷體" pitchFamily="65" charset="-120"/>
              </a:rPr>
              <a:t> </a:t>
            </a:r>
            <a:r>
              <a:rPr lang="en-US" altLang="zh-TW" sz="2400">
                <a:latin typeface="Courier New" pitchFamily="49" charset="0"/>
                <a:ea typeface="標楷體" pitchFamily="65" charset="-120"/>
              </a:rPr>
              <a:t>University", </a:t>
            </a:r>
            <a:r>
              <a:rPr lang="en-US" altLang="zh-TW" sz="2400">
                <a:solidFill>
                  <a:srgbClr val="FF3300"/>
                </a:solidFill>
                <a:latin typeface="Courier New" pitchFamily="49" charset="0"/>
                <a:ea typeface="標楷體" pitchFamily="65" charset="-120"/>
              </a:rPr>
              <a:t>'\n'</a:t>
            </a:r>
            <a:r>
              <a:rPr lang="en-US" altLang="zh-TW" sz="2400">
                <a:latin typeface="Courier New" pitchFamily="49" charset="0"/>
                <a:ea typeface="標楷體" pitchFamily="65" charset="-120"/>
              </a:rPr>
              <a:t>); </a:t>
            </a:r>
            <a:endParaRPr lang="en-US" altLang="zh-TW" sz="2400">
              <a:latin typeface="Courier New" pitchFamily="49" charset="0"/>
            </a:endParaRPr>
          </a:p>
          <a:p>
            <a:pPr>
              <a:spcBef>
                <a:spcPct val="20000"/>
              </a:spcBef>
            </a:pPr>
            <a:r>
              <a:rPr lang="en-US" altLang="zh-TW" sz="2400">
                <a:latin typeface="Courier New" pitchFamily="49" charset="0"/>
                <a:ea typeface="標楷體" pitchFamily="65" charset="-120"/>
              </a:rPr>
              <a:t>4 }</a:t>
            </a:r>
          </a:p>
        </p:txBody>
      </p:sp>
      <p:sp>
        <p:nvSpPr>
          <p:cNvPr id="57352" name="Freeform 8"/>
          <p:cNvSpPr>
            <a:spLocks/>
          </p:cNvSpPr>
          <p:nvPr/>
        </p:nvSpPr>
        <p:spPr bwMode="auto">
          <a:xfrm>
            <a:off x="4789488" y="2565400"/>
            <a:ext cx="3033712" cy="555625"/>
          </a:xfrm>
          <a:custGeom>
            <a:avLst/>
            <a:gdLst/>
            <a:ahLst/>
            <a:cxnLst>
              <a:cxn ang="0">
                <a:pos x="1911" y="605"/>
              </a:cxn>
              <a:cxn ang="0">
                <a:pos x="1006" y="1"/>
              </a:cxn>
              <a:cxn ang="0">
                <a:pos x="0" y="614"/>
              </a:cxn>
            </a:cxnLst>
            <a:rect l="0" t="0" r="r" b="b"/>
            <a:pathLst>
              <a:path w="1911" h="614">
                <a:moveTo>
                  <a:pt x="1911" y="605"/>
                </a:moveTo>
                <a:cubicBezTo>
                  <a:pt x="1760" y="504"/>
                  <a:pt x="1324" y="0"/>
                  <a:pt x="1006" y="1"/>
                </a:cubicBezTo>
                <a:cubicBezTo>
                  <a:pt x="688" y="2"/>
                  <a:pt x="210" y="486"/>
                  <a:pt x="0" y="614"/>
                </a:cubicBezTo>
              </a:path>
            </a:pathLst>
          </a:custGeom>
          <a:noFill/>
          <a:ln w="57150" cap="flat" cmpd="sng">
            <a:solidFill>
              <a:srgbClr val="0000FF"/>
            </a:solidFill>
            <a:prstDash val="dash"/>
            <a:round/>
            <a:headEnd type="none" w="med" len="med"/>
            <a:tailEnd type="triangle" w="med" len="med"/>
          </a:ln>
          <a:effectLst/>
        </p:spPr>
        <p:txBody>
          <a:bodyPr wrap="none"/>
          <a:lstStyle/>
          <a:p>
            <a:endParaRPr lang="zh-TW" altLang="en-US"/>
          </a:p>
        </p:txBody>
      </p:sp>
      <p:sp>
        <p:nvSpPr>
          <p:cNvPr id="57353"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7352"/>
                                        </p:tgtEl>
                                        <p:attrNameLst>
                                          <p:attrName>style.visibility</p:attrName>
                                        </p:attrNameLst>
                                      </p:cBhvr>
                                      <p:to>
                                        <p:strVal val="visible"/>
                                      </p:to>
                                    </p:set>
                                    <p:animEffect transition="in" filter="wipe(right)">
                                      <p:cBhvr>
                                        <p:cTn id="7" dur="500"/>
                                        <p:tgtEl>
                                          <p:spTgt spid="5735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57349"/>
                                        </p:tgtEl>
                                        <p:attrNameLst>
                                          <p:attrName>style.visibility</p:attrName>
                                        </p:attrNameLst>
                                      </p:cBhvr>
                                      <p:to>
                                        <p:strVal val="visible"/>
                                      </p:to>
                                    </p:set>
                                    <p:anim calcmode="lin" valueType="num">
                                      <p:cBhvr>
                                        <p:cTn id="12" dur="500" fill="hold"/>
                                        <p:tgtEl>
                                          <p:spTgt spid="57349"/>
                                        </p:tgtEl>
                                        <p:attrNameLst>
                                          <p:attrName>ppt_w</p:attrName>
                                        </p:attrNameLst>
                                      </p:cBhvr>
                                      <p:tavLst>
                                        <p:tav tm="0">
                                          <p:val>
                                            <p:fltVal val="0"/>
                                          </p:val>
                                        </p:tav>
                                        <p:tav tm="100000">
                                          <p:val>
                                            <p:strVal val="#ppt_w"/>
                                          </p:val>
                                        </p:tav>
                                      </p:tavLst>
                                    </p:anim>
                                    <p:anim calcmode="lin" valueType="num">
                                      <p:cBhvr>
                                        <p:cTn id="13" dur="500" fill="hold"/>
                                        <p:tgtEl>
                                          <p:spTgt spid="573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nimBg="1"/>
      <p:bldP spid="57352" grpId="0" animBg="1"/>
    </p:bld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E353BFD4-5112-441D-A7AC-7ED0208D4DE0}" type="slidenum">
              <a:rPr lang="en-US" altLang="zh-TW"/>
              <a:pPr/>
              <a:t>270</a:t>
            </a:fld>
            <a:endParaRPr lang="en-US" altLang="zh-TW"/>
          </a:p>
        </p:txBody>
      </p:sp>
      <p:sp>
        <p:nvSpPr>
          <p:cNvPr id="379906" name="Rectangle 2"/>
          <p:cNvSpPr>
            <a:spLocks noGrp="1" noChangeArrowheads="1"/>
          </p:cNvSpPr>
          <p:nvPr>
            <p:ph type="title"/>
          </p:nvPr>
        </p:nvSpPr>
        <p:spPr>
          <a:xfrm>
            <a:off x="990600" y="0"/>
            <a:ext cx="7772400" cy="1143000"/>
          </a:xfrm>
        </p:spPr>
        <p:txBody>
          <a:bodyPr/>
          <a:lstStyle/>
          <a:p>
            <a:r>
              <a:rPr lang="en-US" altLang="zh-TW"/>
              <a:t>fprintf() </a:t>
            </a:r>
            <a:r>
              <a:rPr lang="zh-TW" altLang="en-US"/>
              <a:t>使用例</a:t>
            </a:r>
          </a:p>
        </p:txBody>
      </p:sp>
      <p:sp>
        <p:nvSpPr>
          <p:cNvPr id="379907" name="Text Box 3"/>
          <p:cNvSpPr txBox="1">
            <a:spLocks noChangeArrowheads="1"/>
          </p:cNvSpPr>
          <p:nvPr/>
        </p:nvSpPr>
        <p:spPr bwMode="auto">
          <a:xfrm>
            <a:off x="900113" y="1052513"/>
            <a:ext cx="7010400" cy="5426075"/>
          </a:xfrm>
          <a:prstGeom prst="rect">
            <a:avLst/>
          </a:prstGeom>
          <a:noFill/>
          <a:ln w="12700" cap="sq">
            <a:noFill/>
            <a:miter lim="800000"/>
            <a:headEnd type="none" w="sm" len="sm"/>
            <a:tailEnd type="none" w="sm" len="sm"/>
          </a:ln>
          <a:effectLst/>
        </p:spPr>
        <p:txBody>
          <a:bodyPr>
            <a:spAutoFit/>
          </a:bodyPr>
          <a:lstStyle/>
          <a:p>
            <a:pPr lvl="1">
              <a:spcBef>
                <a:spcPct val="50000"/>
              </a:spcBef>
            </a:pPr>
            <a:r>
              <a:rPr lang="en-US" altLang="zh-TW" sz="2000">
                <a:latin typeface="Arial" charset="0"/>
                <a:cs typeface="Arial" charset="0"/>
              </a:rPr>
              <a:t>int i, age;</a:t>
            </a:r>
          </a:p>
          <a:p>
            <a:pPr lvl="1">
              <a:spcBef>
                <a:spcPct val="50000"/>
              </a:spcBef>
            </a:pPr>
            <a:r>
              <a:rPr lang="en-US" altLang="zh-TW" sz="2000">
                <a:latin typeface="Arial" charset="0"/>
                <a:cs typeface="Arial" charset="0"/>
              </a:rPr>
              <a:t>FILE *fp;</a:t>
            </a:r>
          </a:p>
          <a:p>
            <a:pPr lvl="1">
              <a:spcBef>
                <a:spcPct val="50000"/>
              </a:spcBef>
            </a:pPr>
            <a:r>
              <a:rPr lang="en-US" altLang="zh-TW" sz="2000">
                <a:latin typeface="Arial" charset="0"/>
                <a:cs typeface="Arial" charset="0"/>
              </a:rPr>
              <a:t>char file[15], name[20], addr[30];</a:t>
            </a:r>
          </a:p>
          <a:p>
            <a:pPr lvl="1">
              <a:spcBef>
                <a:spcPct val="50000"/>
              </a:spcBef>
            </a:pPr>
            <a:r>
              <a:rPr lang="en-US" altLang="zh-TW" sz="2000">
                <a:latin typeface="Arial" charset="0"/>
                <a:cs typeface="Arial" charset="0"/>
              </a:rPr>
              <a:t>printf("File name: "); gets(file);</a:t>
            </a:r>
          </a:p>
          <a:p>
            <a:pPr lvl="1">
              <a:spcBef>
                <a:spcPct val="50000"/>
              </a:spcBef>
            </a:pPr>
            <a:r>
              <a:rPr lang="en-US" altLang="zh-TW" sz="2000">
                <a:latin typeface="Arial" charset="0"/>
                <a:cs typeface="Arial" charset="0"/>
              </a:rPr>
              <a:t>fp=fopen(file,"w");</a:t>
            </a:r>
          </a:p>
          <a:p>
            <a:pPr lvl="1">
              <a:spcBef>
                <a:spcPct val="50000"/>
              </a:spcBef>
            </a:pPr>
            <a:r>
              <a:rPr lang="en-US" altLang="zh-TW" sz="2000">
                <a:latin typeface="Arial" charset="0"/>
                <a:cs typeface="Arial" charset="0"/>
              </a:rPr>
              <a:t>for(i=0; i&lt;3; i++){</a:t>
            </a:r>
            <a:endParaRPr lang="en-US" altLang="zh-TW" sz="2000">
              <a:latin typeface="Arial" charset="0"/>
            </a:endParaRPr>
          </a:p>
          <a:p>
            <a:pPr>
              <a:spcBef>
                <a:spcPct val="50000"/>
              </a:spcBef>
            </a:pPr>
            <a:endParaRPr lang="en-US" altLang="zh-TW" sz="2000">
              <a:latin typeface="Arial" charset="0"/>
            </a:endParaRPr>
          </a:p>
          <a:p>
            <a:pPr>
              <a:spcBef>
                <a:spcPct val="50000"/>
              </a:spcBef>
            </a:pPr>
            <a:endParaRPr lang="en-US" altLang="zh-TW" sz="2000">
              <a:latin typeface="Arial" charset="0"/>
            </a:endParaRPr>
          </a:p>
          <a:p>
            <a:pPr>
              <a:spcBef>
                <a:spcPct val="50000"/>
              </a:spcBef>
            </a:pPr>
            <a:endParaRPr lang="en-US" altLang="zh-TW" sz="2000">
              <a:latin typeface="Arial" charset="0"/>
            </a:endParaRPr>
          </a:p>
          <a:p>
            <a:pPr>
              <a:spcBef>
                <a:spcPct val="50000"/>
              </a:spcBef>
            </a:pPr>
            <a:endParaRPr lang="en-US" altLang="zh-TW" sz="2000">
              <a:latin typeface="Arial" charset="0"/>
            </a:endParaRPr>
          </a:p>
          <a:p>
            <a:pPr lvl="1">
              <a:spcBef>
                <a:spcPct val="50000"/>
              </a:spcBef>
            </a:pPr>
            <a:r>
              <a:rPr lang="en-US" altLang="zh-TW" sz="2000">
                <a:latin typeface="Arial" charset="0"/>
                <a:cs typeface="Arial" charset="0"/>
              </a:rPr>
              <a:t>}</a:t>
            </a:r>
            <a:endParaRPr lang="en-US" altLang="zh-TW" sz="2000">
              <a:latin typeface="Arial" charset="0"/>
            </a:endParaRPr>
          </a:p>
          <a:p>
            <a:pPr lvl="1">
              <a:spcBef>
                <a:spcPct val="50000"/>
              </a:spcBef>
            </a:pPr>
            <a:r>
              <a:rPr lang="en-US" altLang="zh-TW" sz="2000">
                <a:latin typeface="Arial" charset="0"/>
                <a:cs typeface="Arial" charset="0"/>
              </a:rPr>
              <a:t>fclose(fp);</a:t>
            </a:r>
          </a:p>
        </p:txBody>
      </p:sp>
      <p:sp>
        <p:nvSpPr>
          <p:cNvPr id="379908" name="Text Box 4"/>
          <p:cNvSpPr txBox="1">
            <a:spLocks noChangeArrowheads="1"/>
          </p:cNvSpPr>
          <p:nvPr/>
        </p:nvSpPr>
        <p:spPr bwMode="auto">
          <a:xfrm>
            <a:off x="1835150" y="3808413"/>
            <a:ext cx="6049963" cy="1781175"/>
          </a:xfrm>
          <a:prstGeom prst="rect">
            <a:avLst/>
          </a:prstGeom>
          <a:noFill/>
          <a:ln w="12700" cap="sq">
            <a:solidFill>
              <a:srgbClr val="FF0000"/>
            </a:solidFill>
            <a:miter lim="800000"/>
            <a:headEnd type="none" w="sm" len="sm"/>
            <a:tailEnd type="none" w="sm" len="sm"/>
          </a:ln>
          <a:effectLst/>
        </p:spPr>
        <p:txBody>
          <a:bodyPr>
            <a:spAutoFit/>
          </a:bodyPr>
          <a:lstStyle/>
          <a:p>
            <a:pPr>
              <a:spcBef>
                <a:spcPct val="50000"/>
              </a:spcBef>
            </a:pPr>
            <a:r>
              <a:rPr lang="en-US" altLang="zh-TW" sz="2000">
                <a:latin typeface="Arial" charset="0"/>
                <a:cs typeface="Arial" charset="0"/>
              </a:rPr>
              <a:t>printf("Name= ");	gets(name);</a:t>
            </a:r>
            <a:endParaRPr lang="en-US" altLang="zh-TW" sz="2000">
              <a:latin typeface="Arial" charset="0"/>
            </a:endParaRPr>
          </a:p>
          <a:p>
            <a:pPr>
              <a:spcBef>
                <a:spcPct val="50000"/>
              </a:spcBef>
            </a:pPr>
            <a:r>
              <a:rPr lang="en-US" altLang="zh-TW" sz="2000">
                <a:latin typeface="Arial" charset="0"/>
                <a:cs typeface="Arial" charset="0"/>
              </a:rPr>
              <a:t>printf("Address= ");	gets(addr);</a:t>
            </a:r>
            <a:endParaRPr lang="en-US" altLang="zh-TW" sz="2000">
              <a:latin typeface="Arial" charset="0"/>
            </a:endParaRPr>
          </a:p>
          <a:p>
            <a:pPr>
              <a:spcBef>
                <a:spcPct val="50000"/>
              </a:spcBef>
            </a:pPr>
            <a:r>
              <a:rPr lang="en-US" altLang="zh-TW" sz="2000">
                <a:latin typeface="Arial" charset="0"/>
                <a:cs typeface="Arial" charset="0"/>
              </a:rPr>
              <a:t>printf("Age= ");		scanf("%i", &amp;age);</a:t>
            </a:r>
            <a:endParaRPr lang="en-US" altLang="zh-TW" sz="2000">
              <a:latin typeface="Arial" charset="0"/>
            </a:endParaRPr>
          </a:p>
          <a:p>
            <a:pPr>
              <a:spcBef>
                <a:spcPct val="50000"/>
              </a:spcBef>
            </a:pPr>
            <a:r>
              <a:rPr lang="en-US" altLang="zh-TW" sz="2000">
                <a:solidFill>
                  <a:srgbClr val="FF3300"/>
                </a:solidFill>
                <a:latin typeface="Arial" charset="0"/>
                <a:cs typeface="Arial" charset="0"/>
              </a:rPr>
              <a:t>fprintf </a:t>
            </a:r>
            <a:r>
              <a:rPr lang="en-US" altLang="zh-TW" sz="2000">
                <a:latin typeface="Arial" charset="0"/>
                <a:cs typeface="Arial" charset="0"/>
              </a:rPr>
              <a:t>(fp, </a:t>
            </a:r>
            <a:r>
              <a:rPr lang="en-US" altLang="zh-TW" sz="2000">
                <a:solidFill>
                  <a:srgbClr val="FF0000"/>
                </a:solidFill>
                <a:latin typeface="Arial" charset="0"/>
                <a:cs typeface="Arial" charset="0"/>
              </a:rPr>
              <a:t>"%-20s %-30s %2d\n",</a:t>
            </a:r>
            <a:r>
              <a:rPr lang="en-US" altLang="zh-TW" sz="2000">
                <a:latin typeface="Arial" charset="0"/>
                <a:cs typeface="Arial" charset="0"/>
              </a:rPr>
              <a:t> name, addr, age);</a:t>
            </a:r>
            <a:endParaRPr lang="en-US" altLang="zh-TW" sz="2000">
              <a:latin typeface="Arial" charset="0"/>
            </a:endParaRPr>
          </a:p>
        </p:txBody>
      </p:sp>
      <p:sp>
        <p:nvSpPr>
          <p:cNvPr id="379909"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79908"/>
                                        </p:tgtEl>
                                        <p:attrNameLst>
                                          <p:attrName>style.visibility</p:attrName>
                                        </p:attrNameLst>
                                      </p:cBhvr>
                                      <p:to>
                                        <p:strVal val="visible"/>
                                      </p:to>
                                    </p:set>
                                    <p:anim calcmode="lin" valueType="num">
                                      <p:cBhvr>
                                        <p:cTn id="7" dur="500" fill="hold"/>
                                        <p:tgtEl>
                                          <p:spTgt spid="379908"/>
                                        </p:tgtEl>
                                        <p:attrNameLst>
                                          <p:attrName>ppt_w</p:attrName>
                                        </p:attrNameLst>
                                      </p:cBhvr>
                                      <p:tavLst>
                                        <p:tav tm="0">
                                          <p:val>
                                            <p:fltVal val="0"/>
                                          </p:val>
                                        </p:tav>
                                        <p:tav tm="100000">
                                          <p:val>
                                            <p:strVal val="#ppt_w"/>
                                          </p:val>
                                        </p:tav>
                                      </p:tavLst>
                                    </p:anim>
                                    <p:anim calcmode="lin" valueType="num">
                                      <p:cBhvr>
                                        <p:cTn id="8" dur="500" fill="hold"/>
                                        <p:tgtEl>
                                          <p:spTgt spid="3799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08" grpId="0" animBg="1"/>
    </p:bld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45F6A036-EFDD-485D-AF38-E8409BB27A8E}" type="slidenum">
              <a:rPr lang="en-US" altLang="zh-TW"/>
              <a:pPr/>
              <a:t>271</a:t>
            </a:fld>
            <a:endParaRPr lang="en-US" altLang="zh-TW"/>
          </a:p>
        </p:txBody>
      </p:sp>
      <p:sp>
        <p:nvSpPr>
          <p:cNvPr id="380930" name="Rectangle 2"/>
          <p:cNvSpPr>
            <a:spLocks noGrp="1" noChangeArrowheads="1"/>
          </p:cNvSpPr>
          <p:nvPr>
            <p:ph type="title"/>
          </p:nvPr>
        </p:nvSpPr>
        <p:spPr/>
        <p:txBody>
          <a:bodyPr/>
          <a:lstStyle/>
          <a:p>
            <a:r>
              <a:rPr lang="en-US" altLang="zh-TW"/>
              <a:t>fprintf() </a:t>
            </a:r>
            <a:r>
              <a:rPr lang="zh-TW" altLang="en-US"/>
              <a:t>使用例</a:t>
            </a:r>
          </a:p>
        </p:txBody>
      </p:sp>
      <p:sp>
        <p:nvSpPr>
          <p:cNvPr id="380931" name="Text Box 3"/>
          <p:cNvSpPr txBox="1">
            <a:spLocks noChangeArrowheads="1"/>
          </p:cNvSpPr>
          <p:nvPr/>
        </p:nvSpPr>
        <p:spPr bwMode="auto">
          <a:xfrm>
            <a:off x="2362200" y="1447800"/>
            <a:ext cx="4038600" cy="4975225"/>
          </a:xfrm>
          <a:prstGeom prst="rect">
            <a:avLst/>
          </a:prstGeom>
          <a:noFill/>
          <a:ln w="6350" cap="sq">
            <a:solidFill>
              <a:schemeClr val="tx1"/>
            </a:solidFill>
            <a:miter lim="800000"/>
            <a:headEnd type="none" w="sm" len="sm"/>
            <a:tailEnd type="none" w="sm" len="sm"/>
          </a:ln>
          <a:effectLst/>
        </p:spPr>
        <p:txBody>
          <a:bodyPr>
            <a:spAutoFit/>
          </a:bodyPr>
          <a:lstStyle/>
          <a:p>
            <a:pPr>
              <a:spcBef>
                <a:spcPct val="50000"/>
              </a:spcBef>
            </a:pPr>
            <a:r>
              <a:rPr lang="zh-TW" altLang="en-US" sz="2000">
                <a:latin typeface="Verdana" pitchFamily="34" charset="0"/>
              </a:rPr>
              <a:t>執行結果</a:t>
            </a:r>
            <a:r>
              <a:rPr lang="en-US" altLang="zh-TW" sz="2000">
                <a:latin typeface="Verdana" pitchFamily="34" charset="0"/>
                <a:cs typeface="Arial" charset="0"/>
              </a:rPr>
              <a:t>:</a:t>
            </a:r>
            <a:endParaRPr lang="en-US" altLang="zh-TW" sz="2000">
              <a:latin typeface="Verdana" pitchFamily="34" charset="0"/>
            </a:endParaRPr>
          </a:p>
          <a:p>
            <a:pPr>
              <a:spcBef>
                <a:spcPct val="50000"/>
              </a:spcBef>
            </a:pPr>
            <a:r>
              <a:rPr lang="en-US" altLang="zh-TW" sz="2000">
                <a:latin typeface="Verdana" pitchFamily="34" charset="0"/>
                <a:cs typeface="Arial" charset="0"/>
              </a:rPr>
              <a:t>File name: test3.txt</a:t>
            </a:r>
            <a:endParaRPr lang="en-US" altLang="zh-TW" sz="2000">
              <a:latin typeface="Verdana" pitchFamily="34" charset="0"/>
            </a:endParaRPr>
          </a:p>
          <a:p>
            <a:pPr>
              <a:spcBef>
                <a:spcPct val="50000"/>
              </a:spcBef>
            </a:pPr>
            <a:r>
              <a:rPr lang="en-US" altLang="zh-TW" sz="2000">
                <a:latin typeface="Verdana" pitchFamily="34" charset="0"/>
                <a:cs typeface="Arial" charset="0"/>
              </a:rPr>
              <a:t>Name = lee</a:t>
            </a:r>
            <a:endParaRPr lang="en-US" altLang="zh-TW" sz="2000">
              <a:latin typeface="Verdana" pitchFamily="34" charset="0"/>
            </a:endParaRPr>
          </a:p>
          <a:p>
            <a:pPr lvl="1">
              <a:spcBef>
                <a:spcPct val="50000"/>
              </a:spcBef>
            </a:pPr>
            <a:r>
              <a:rPr lang="en-US" altLang="zh-TW" sz="2000">
                <a:latin typeface="Verdana" pitchFamily="34" charset="0"/>
                <a:cs typeface="Arial" charset="0"/>
              </a:rPr>
              <a:t>Addr = aberdeen</a:t>
            </a:r>
            <a:endParaRPr lang="en-US" altLang="zh-TW" sz="2000">
              <a:latin typeface="Verdana" pitchFamily="34" charset="0"/>
            </a:endParaRPr>
          </a:p>
          <a:p>
            <a:pPr lvl="1">
              <a:spcBef>
                <a:spcPct val="50000"/>
              </a:spcBef>
            </a:pPr>
            <a:r>
              <a:rPr lang="en-US" altLang="zh-TW" sz="2000">
                <a:latin typeface="Verdana" pitchFamily="34" charset="0"/>
                <a:cs typeface="Arial" charset="0"/>
              </a:rPr>
              <a:t>Age = 33</a:t>
            </a:r>
            <a:endParaRPr lang="en-US" altLang="zh-TW" sz="2000">
              <a:latin typeface="Verdana" pitchFamily="34" charset="0"/>
            </a:endParaRPr>
          </a:p>
          <a:p>
            <a:pPr>
              <a:spcBef>
                <a:spcPct val="50000"/>
              </a:spcBef>
            </a:pPr>
            <a:r>
              <a:rPr lang="en-US" altLang="zh-TW" sz="2000">
                <a:latin typeface="Verdana" pitchFamily="34" charset="0"/>
                <a:cs typeface="Arial" charset="0"/>
              </a:rPr>
              <a:t>Name = liu</a:t>
            </a:r>
            <a:endParaRPr lang="en-US" altLang="zh-TW" sz="2000">
              <a:latin typeface="Verdana" pitchFamily="34" charset="0"/>
            </a:endParaRPr>
          </a:p>
          <a:p>
            <a:pPr lvl="1">
              <a:spcBef>
                <a:spcPct val="50000"/>
              </a:spcBef>
            </a:pPr>
            <a:r>
              <a:rPr lang="en-US" altLang="zh-TW" sz="2000">
                <a:latin typeface="Verdana" pitchFamily="34" charset="0"/>
                <a:cs typeface="Arial" charset="0"/>
              </a:rPr>
              <a:t>Addr = taipo</a:t>
            </a:r>
            <a:endParaRPr lang="en-US" altLang="zh-TW" sz="2000">
              <a:latin typeface="Verdana" pitchFamily="34" charset="0"/>
            </a:endParaRPr>
          </a:p>
          <a:p>
            <a:pPr lvl="1">
              <a:spcBef>
                <a:spcPct val="50000"/>
              </a:spcBef>
            </a:pPr>
            <a:r>
              <a:rPr lang="en-US" altLang="zh-TW" sz="2000">
                <a:latin typeface="Verdana" pitchFamily="34" charset="0"/>
                <a:cs typeface="Arial" charset="0"/>
              </a:rPr>
              <a:t>Age = 31</a:t>
            </a:r>
            <a:endParaRPr lang="en-US" altLang="zh-TW" sz="2000">
              <a:latin typeface="Verdana" pitchFamily="34" charset="0"/>
            </a:endParaRPr>
          </a:p>
          <a:p>
            <a:pPr>
              <a:spcBef>
                <a:spcPct val="50000"/>
              </a:spcBef>
            </a:pPr>
            <a:r>
              <a:rPr lang="en-US" altLang="zh-TW" sz="2000">
                <a:latin typeface="Verdana" pitchFamily="34" charset="0"/>
                <a:cs typeface="Arial" charset="0"/>
              </a:rPr>
              <a:t>Name = chan</a:t>
            </a:r>
            <a:endParaRPr lang="en-US" altLang="zh-TW" sz="2000">
              <a:latin typeface="Verdana" pitchFamily="34" charset="0"/>
            </a:endParaRPr>
          </a:p>
          <a:p>
            <a:pPr lvl="1">
              <a:spcBef>
                <a:spcPct val="50000"/>
              </a:spcBef>
            </a:pPr>
            <a:r>
              <a:rPr lang="en-US" altLang="zh-TW" sz="2000">
                <a:latin typeface="Verdana" pitchFamily="34" charset="0"/>
                <a:cs typeface="Arial" charset="0"/>
              </a:rPr>
              <a:t>Addr = shatin</a:t>
            </a:r>
            <a:endParaRPr lang="en-US" altLang="zh-TW" sz="2000">
              <a:latin typeface="Verdana" pitchFamily="34" charset="0"/>
            </a:endParaRPr>
          </a:p>
          <a:p>
            <a:pPr lvl="1">
              <a:spcBef>
                <a:spcPct val="50000"/>
              </a:spcBef>
            </a:pPr>
            <a:r>
              <a:rPr lang="en-US" altLang="zh-TW" sz="2000">
                <a:latin typeface="Verdana" pitchFamily="34" charset="0"/>
                <a:cs typeface="Arial" charset="0"/>
              </a:rPr>
              <a:t>Age = 35</a:t>
            </a:r>
            <a:r>
              <a:rPr lang="en-US" altLang="zh-TW" sz="2000">
                <a:latin typeface="Verdana" pitchFamily="34" charset="0"/>
              </a:rPr>
              <a:t> </a:t>
            </a:r>
          </a:p>
        </p:txBody>
      </p:sp>
    </p:spTree>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投影片編號版面配置區 5"/>
          <p:cNvSpPr>
            <a:spLocks noGrp="1"/>
          </p:cNvSpPr>
          <p:nvPr>
            <p:ph type="sldNum" sz="quarter" idx="12"/>
          </p:nvPr>
        </p:nvSpPr>
        <p:spPr/>
        <p:txBody>
          <a:bodyPr/>
          <a:lstStyle/>
          <a:p>
            <a:fld id="{A919FFFF-4FC6-44C5-A389-9324576F0BF7}" type="slidenum">
              <a:rPr lang="en-US" altLang="zh-TW"/>
              <a:pPr/>
              <a:t>272</a:t>
            </a:fld>
            <a:endParaRPr lang="en-US" altLang="zh-TW"/>
          </a:p>
        </p:txBody>
      </p:sp>
      <p:sp>
        <p:nvSpPr>
          <p:cNvPr id="381954" name="Rectangle 2"/>
          <p:cNvSpPr>
            <a:spLocks noGrp="1" noChangeArrowheads="1"/>
          </p:cNvSpPr>
          <p:nvPr>
            <p:ph type="title"/>
          </p:nvPr>
        </p:nvSpPr>
        <p:spPr/>
        <p:txBody>
          <a:bodyPr/>
          <a:lstStyle/>
          <a:p>
            <a:r>
              <a:rPr lang="zh-TW" altLang="en-US"/>
              <a:t>循序與隨機讀寫</a:t>
            </a:r>
          </a:p>
        </p:txBody>
      </p:sp>
      <p:sp>
        <p:nvSpPr>
          <p:cNvPr id="381955" name="Rectangle 3"/>
          <p:cNvSpPr>
            <a:spLocks noGrp="1" noChangeArrowheads="1"/>
          </p:cNvSpPr>
          <p:nvPr>
            <p:ph type="body" idx="1"/>
          </p:nvPr>
        </p:nvSpPr>
        <p:spPr/>
        <p:txBody>
          <a:bodyPr/>
          <a:lstStyle/>
          <a:p>
            <a:r>
              <a:rPr lang="zh-TW" altLang="en-US"/>
              <a:t>檔案位置指位器</a:t>
            </a:r>
          </a:p>
        </p:txBody>
      </p:sp>
      <p:graphicFrame>
        <p:nvGraphicFramePr>
          <p:cNvPr id="381956" name="Group 4"/>
          <p:cNvGraphicFramePr>
            <a:graphicFrameLocks noGrp="1"/>
          </p:cNvGraphicFramePr>
          <p:nvPr/>
        </p:nvGraphicFramePr>
        <p:xfrm>
          <a:off x="1295400" y="2971800"/>
          <a:ext cx="6858000" cy="518160"/>
        </p:xfrm>
        <a:graphic>
          <a:graphicData uri="http://schemas.openxmlformats.org/drawingml/2006/table">
            <a:tbl>
              <a:tblPr/>
              <a:tblGrid>
                <a:gridCol w="457200"/>
                <a:gridCol w="457200"/>
                <a:gridCol w="457200"/>
                <a:gridCol w="457200"/>
                <a:gridCol w="457200"/>
                <a:gridCol w="457200"/>
                <a:gridCol w="457200"/>
                <a:gridCol w="457200"/>
                <a:gridCol w="457200"/>
                <a:gridCol w="457200"/>
                <a:gridCol w="457200"/>
                <a:gridCol w="457200"/>
                <a:gridCol w="457200"/>
                <a:gridCol w="457200"/>
                <a:gridCol w="457200"/>
              </a:tblGrid>
              <a:tr h="171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f</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81990" name="AutoShape 38"/>
          <p:cNvSpPr>
            <a:spLocks/>
          </p:cNvSpPr>
          <p:nvPr/>
        </p:nvSpPr>
        <p:spPr bwMode="auto">
          <a:xfrm>
            <a:off x="3200400" y="4343400"/>
            <a:ext cx="2362200" cy="476250"/>
          </a:xfrm>
          <a:prstGeom prst="borderCallout2">
            <a:avLst>
              <a:gd name="adj1" fmla="val 24000"/>
              <a:gd name="adj2" fmla="val -3227"/>
              <a:gd name="adj3" fmla="val 24000"/>
              <a:gd name="adj4" fmla="val -17741"/>
              <a:gd name="adj5" fmla="val -164000"/>
              <a:gd name="adj6" fmla="val -32324"/>
            </a:avLst>
          </a:prstGeom>
          <a:noFill/>
          <a:ln w="19050" cap="sq">
            <a:solidFill>
              <a:schemeClr val="tx1"/>
            </a:solidFill>
            <a:miter lim="800000"/>
            <a:headEnd/>
            <a:tailEnd type="triangle" w="med" len="med"/>
          </a:ln>
          <a:effectLst/>
        </p:spPr>
        <p:txBody>
          <a:bodyPr>
            <a:spAutoFit/>
          </a:bodyPr>
          <a:lstStyle/>
          <a:p>
            <a:pPr>
              <a:spcBef>
                <a:spcPct val="50000"/>
              </a:spcBef>
            </a:pPr>
            <a:r>
              <a:rPr lang="zh-TW" altLang="en-US" sz="2400"/>
              <a:t>檔案位置指位器</a:t>
            </a:r>
          </a:p>
        </p:txBody>
      </p:sp>
      <p:sp>
        <p:nvSpPr>
          <p:cNvPr id="7" name="文字方塊 6"/>
          <p:cNvSpPr txBox="1"/>
          <p:nvPr/>
        </p:nvSpPr>
        <p:spPr>
          <a:xfrm>
            <a:off x="827584" y="5373216"/>
            <a:ext cx="7366312" cy="646331"/>
          </a:xfrm>
          <a:prstGeom prst="rect">
            <a:avLst/>
          </a:prstGeom>
          <a:noFill/>
        </p:spPr>
        <p:txBody>
          <a:bodyPr wrap="none" rtlCol="0">
            <a:spAutoFit/>
          </a:bodyPr>
          <a:lstStyle/>
          <a:p>
            <a:r>
              <a:rPr lang="en-US" altLang="zh-TW" dirty="0" smtClean="0">
                <a:latin typeface="Arial" pitchFamily="34" charset="0"/>
                <a:cs typeface="Arial" pitchFamily="34" charset="0"/>
              </a:rPr>
              <a:t>Sequential </a:t>
            </a:r>
            <a:r>
              <a:rPr lang="en-US" altLang="zh-TW" dirty="0" err="1" smtClean="0">
                <a:latin typeface="Arial" pitchFamily="34" charset="0"/>
                <a:cs typeface="Arial" pitchFamily="34" charset="0"/>
              </a:rPr>
              <a:t>vs</a:t>
            </a:r>
            <a:r>
              <a:rPr lang="en-US" altLang="zh-TW" dirty="0" smtClean="0">
                <a:latin typeface="Arial" pitchFamily="34" charset="0"/>
                <a:cs typeface="Arial" pitchFamily="34" charset="0"/>
              </a:rPr>
              <a:t> Random Access files</a:t>
            </a:r>
            <a:endParaRPr lang="zh-TW" alt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EA6733E8-AD77-4463-9BE7-C19BCDC0D53E}" type="slidenum">
              <a:rPr lang="en-US" altLang="zh-TW"/>
              <a:pPr/>
              <a:t>273</a:t>
            </a:fld>
            <a:endParaRPr lang="en-US" altLang="zh-TW"/>
          </a:p>
        </p:txBody>
      </p:sp>
      <p:sp>
        <p:nvSpPr>
          <p:cNvPr id="382978" name="Rectangle 2"/>
          <p:cNvSpPr>
            <a:spLocks noGrp="1" noChangeArrowheads="1"/>
          </p:cNvSpPr>
          <p:nvPr>
            <p:ph type="title"/>
          </p:nvPr>
        </p:nvSpPr>
        <p:spPr/>
        <p:txBody>
          <a:bodyPr/>
          <a:lstStyle/>
          <a:p>
            <a:r>
              <a:rPr lang="zh-TW" altLang="en-US"/>
              <a:t>循序與隨機讀寫</a:t>
            </a:r>
          </a:p>
        </p:txBody>
      </p:sp>
      <p:sp>
        <p:nvSpPr>
          <p:cNvPr id="382979" name="Rectangle 3"/>
          <p:cNvSpPr>
            <a:spLocks noGrp="1" noChangeArrowheads="1"/>
          </p:cNvSpPr>
          <p:nvPr>
            <p:ph type="body" idx="1"/>
          </p:nvPr>
        </p:nvSpPr>
        <p:spPr>
          <a:xfrm>
            <a:off x="1143000" y="1524000"/>
            <a:ext cx="7772400" cy="4114800"/>
          </a:xfrm>
        </p:spPr>
        <p:txBody>
          <a:bodyPr/>
          <a:lstStyle/>
          <a:p>
            <a:r>
              <a:rPr lang="en-US" altLang="zh-TW"/>
              <a:t>fseek() </a:t>
            </a:r>
            <a:r>
              <a:rPr lang="zh-TW" altLang="en-US"/>
              <a:t>函式</a:t>
            </a:r>
          </a:p>
        </p:txBody>
      </p:sp>
      <p:sp>
        <p:nvSpPr>
          <p:cNvPr id="382980" name="Text Box 4"/>
          <p:cNvSpPr txBox="1">
            <a:spLocks noChangeArrowheads="1"/>
          </p:cNvSpPr>
          <p:nvPr/>
        </p:nvSpPr>
        <p:spPr bwMode="auto">
          <a:xfrm>
            <a:off x="1295400" y="2514600"/>
            <a:ext cx="6553200" cy="35972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b="1" u="sng">
                <a:solidFill>
                  <a:srgbClr val="FF3300"/>
                </a:solidFill>
                <a:latin typeface="Arial" charset="0"/>
                <a:cs typeface="Arial" charset="0"/>
              </a:rPr>
              <a:t>fseek()	</a:t>
            </a:r>
            <a:r>
              <a:rPr lang="zh-TW" altLang="en-US" sz="2000" b="1" u="sng">
                <a:latin typeface="新細明體" pitchFamily="18" charset="-120"/>
              </a:rPr>
              <a:t>移動檔案位置指位器</a:t>
            </a:r>
            <a:r>
              <a:rPr lang="zh-TW" altLang="en-US" sz="2000" b="1" u="sng">
                <a:latin typeface="Arial" charset="0"/>
                <a:cs typeface="Arial" charset="0"/>
              </a:rPr>
              <a:t> </a:t>
            </a:r>
            <a:r>
              <a:rPr lang="en-US" altLang="zh-TW" sz="2000" b="1" u="sng">
                <a:latin typeface="Arial" charset="0"/>
                <a:cs typeface="Arial" charset="0"/>
              </a:rPr>
              <a:t>file pointer</a:t>
            </a:r>
            <a:endParaRPr lang="en-US" altLang="zh-TW" sz="2000" b="1" u="sng"/>
          </a:p>
          <a:p>
            <a:pPr>
              <a:spcBef>
                <a:spcPct val="50000"/>
              </a:spcBef>
            </a:pPr>
            <a:r>
              <a:rPr lang="zh-TW" altLang="en-US" sz="2000">
                <a:solidFill>
                  <a:srgbClr val="000000"/>
                </a:solidFill>
                <a:cs typeface="Arial" charset="0"/>
              </a:rPr>
              <a:t>含括	</a:t>
            </a:r>
            <a:r>
              <a:rPr lang="en-US" altLang="zh-TW" sz="2000">
                <a:solidFill>
                  <a:srgbClr val="000000"/>
                </a:solidFill>
                <a:cs typeface="Arial" charset="0"/>
              </a:rPr>
              <a:t>#</a:t>
            </a:r>
            <a:r>
              <a:rPr lang="en-US" altLang="zh-TW" sz="2000">
                <a:solidFill>
                  <a:srgbClr val="000000"/>
                </a:solidFill>
                <a:latin typeface="Arial" charset="0"/>
                <a:cs typeface="Arial" charset="0"/>
              </a:rPr>
              <a:t>include &lt;stdio.h&gt;</a:t>
            </a:r>
            <a:endParaRPr lang="en-US" altLang="zh-TW" sz="2000"/>
          </a:p>
          <a:p>
            <a:pPr>
              <a:spcBef>
                <a:spcPct val="50000"/>
              </a:spcBef>
            </a:pPr>
            <a:r>
              <a:rPr lang="zh-TW" altLang="en-US" sz="2000">
                <a:solidFill>
                  <a:srgbClr val="000000"/>
                </a:solidFill>
                <a:latin typeface="新細明體" pitchFamily="18" charset="-120"/>
              </a:rPr>
              <a:t>宣告</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int ret;	// </a:t>
            </a:r>
            <a:r>
              <a:rPr lang="zh-TW" altLang="en-US" sz="2000">
                <a:solidFill>
                  <a:srgbClr val="000000"/>
                </a:solidFill>
                <a:latin typeface="新細明體" pitchFamily="18" charset="-120"/>
              </a:rPr>
              <a:t>傳回值</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(byte)</a:t>
            </a:r>
            <a:endParaRPr lang="en-US" altLang="zh-TW" sz="2000"/>
          </a:p>
          <a:p>
            <a:pPr>
              <a:spcBef>
                <a:spcPct val="50000"/>
              </a:spcBef>
            </a:pPr>
            <a:r>
              <a:rPr lang="en-US" altLang="zh-TW" sz="2000">
                <a:solidFill>
                  <a:srgbClr val="000000"/>
                </a:solidFill>
                <a:latin typeface="Arial" charset="0"/>
                <a:cs typeface="Arial" charset="0"/>
              </a:rPr>
              <a:t>	FILE *stream;</a:t>
            </a:r>
            <a:endParaRPr lang="en-US" altLang="zh-TW" sz="2000"/>
          </a:p>
          <a:p>
            <a:pPr>
              <a:spcBef>
                <a:spcPct val="50000"/>
              </a:spcBef>
            </a:pPr>
            <a:r>
              <a:rPr lang="en-US" altLang="zh-TW" sz="2000">
                <a:solidFill>
                  <a:srgbClr val="000000"/>
                </a:solidFill>
                <a:latin typeface="Arial" charset="0"/>
                <a:cs typeface="Arial" charset="0"/>
              </a:rPr>
              <a:t>	long offset;	// </a:t>
            </a:r>
            <a:r>
              <a:rPr lang="zh-TW" altLang="en-US" sz="2000">
                <a:solidFill>
                  <a:srgbClr val="000000"/>
                </a:solidFill>
                <a:latin typeface="新細明體" pitchFamily="18" charset="-120"/>
              </a:rPr>
              <a:t>多少</a:t>
            </a:r>
            <a:r>
              <a:rPr lang="en-US" altLang="zh-TW" sz="2000">
                <a:solidFill>
                  <a:srgbClr val="000000"/>
                </a:solidFill>
                <a:latin typeface="Arial" charset="0"/>
                <a:cs typeface="Arial" charset="0"/>
              </a:rPr>
              <a:t>byte</a:t>
            </a:r>
            <a:endParaRPr lang="en-US" altLang="zh-TW" sz="2000"/>
          </a:p>
          <a:p>
            <a:pPr>
              <a:spcBef>
                <a:spcPct val="50000"/>
              </a:spcBef>
            </a:pPr>
            <a:r>
              <a:rPr lang="en-US" altLang="zh-TW" sz="2000">
                <a:solidFill>
                  <a:srgbClr val="000000"/>
                </a:solidFill>
                <a:latin typeface="Arial" charset="0"/>
                <a:cs typeface="Arial" charset="0"/>
              </a:rPr>
              <a:t>	int mode;	// </a:t>
            </a:r>
            <a:r>
              <a:rPr lang="zh-TW" altLang="en-US" sz="2000">
                <a:solidFill>
                  <a:srgbClr val="000000"/>
                </a:solidFill>
                <a:latin typeface="新細明體" pitchFamily="18" charset="-120"/>
              </a:rPr>
              <a:t>起始點</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(0,1,2)</a:t>
            </a:r>
          </a:p>
          <a:p>
            <a:pPr>
              <a:spcBef>
                <a:spcPct val="50000"/>
              </a:spcBef>
            </a:pPr>
            <a:r>
              <a:rPr lang="zh-TW" altLang="en-US" sz="2000">
                <a:solidFill>
                  <a:srgbClr val="000000"/>
                </a:solidFill>
                <a:latin typeface="新細明體" pitchFamily="18" charset="-120"/>
              </a:rPr>
              <a:t>執行</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ret = fseek(stream, offset, mode);</a:t>
            </a:r>
            <a:endParaRPr lang="en-US" altLang="zh-TW" sz="2000">
              <a:solidFill>
                <a:srgbClr val="000000"/>
              </a:solidFill>
              <a:latin typeface="新細明體" pitchFamily="18" charset="-120"/>
            </a:endParaRPr>
          </a:p>
          <a:p>
            <a:pPr>
              <a:spcBef>
                <a:spcPct val="50000"/>
              </a:spcBef>
            </a:pPr>
            <a:r>
              <a:rPr lang="zh-TW" altLang="en-US" sz="2000">
                <a:solidFill>
                  <a:srgbClr val="000000"/>
                </a:solidFill>
                <a:latin typeface="新細明體" pitchFamily="18" charset="-120"/>
              </a:rPr>
              <a:t>傳回</a:t>
            </a:r>
            <a:r>
              <a:rPr lang="zh-TW" altLang="en-US" sz="2000">
                <a:solidFill>
                  <a:srgbClr val="000000"/>
                </a:solidFill>
                <a:latin typeface="Arial" charset="0"/>
                <a:cs typeface="Arial" charset="0"/>
              </a:rPr>
              <a:t>	</a:t>
            </a:r>
            <a:r>
              <a:rPr lang="en-US" altLang="zh-TW" sz="2000">
                <a:solidFill>
                  <a:srgbClr val="000000"/>
                </a:solidFill>
                <a:latin typeface="Arial" charset="0"/>
                <a:cs typeface="Arial" charset="0"/>
              </a:rPr>
              <a:t>ret!=0 </a:t>
            </a:r>
            <a:r>
              <a:rPr lang="zh-TW" altLang="en-US" sz="2000">
                <a:solidFill>
                  <a:srgbClr val="000000"/>
                </a:solidFill>
                <a:latin typeface="新細明體" pitchFamily="18" charset="-120"/>
              </a:rPr>
              <a:t>表示失敗，</a:t>
            </a:r>
            <a:r>
              <a:rPr lang="en-US" altLang="zh-TW" sz="2000">
                <a:solidFill>
                  <a:srgbClr val="000000"/>
                </a:solidFill>
                <a:latin typeface="Arial" charset="0"/>
                <a:cs typeface="Arial" charset="0"/>
              </a:rPr>
              <a:t>ret==0</a:t>
            </a:r>
            <a:r>
              <a:rPr lang="zh-TW" altLang="en-US" sz="2000">
                <a:solidFill>
                  <a:srgbClr val="000000"/>
                </a:solidFill>
                <a:latin typeface="新細明體" pitchFamily="18" charset="-120"/>
              </a:rPr>
              <a:t>表示成功。 </a:t>
            </a:r>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786A14E1-7423-4E13-8D39-FAA23BDA4FD6}" type="slidenum">
              <a:rPr lang="en-US" altLang="zh-TW"/>
              <a:pPr/>
              <a:t>274</a:t>
            </a:fld>
            <a:endParaRPr lang="en-US" altLang="zh-TW"/>
          </a:p>
        </p:txBody>
      </p:sp>
      <p:sp>
        <p:nvSpPr>
          <p:cNvPr id="384002" name="Rectangle 2"/>
          <p:cNvSpPr>
            <a:spLocks noGrp="1" noChangeArrowheads="1"/>
          </p:cNvSpPr>
          <p:nvPr>
            <p:ph type="title"/>
          </p:nvPr>
        </p:nvSpPr>
        <p:spPr>
          <a:xfrm>
            <a:off x="838200" y="228600"/>
            <a:ext cx="7772400" cy="1143000"/>
          </a:xfrm>
        </p:spPr>
        <p:txBody>
          <a:bodyPr/>
          <a:lstStyle/>
          <a:p>
            <a:r>
              <a:rPr lang="en-US" altLang="zh-TW"/>
              <a:t>fseek() </a:t>
            </a:r>
            <a:r>
              <a:rPr lang="zh-TW" altLang="en-US"/>
              <a:t>使用例</a:t>
            </a:r>
          </a:p>
        </p:txBody>
      </p:sp>
      <p:sp>
        <p:nvSpPr>
          <p:cNvPr id="384003" name="Text Box 3"/>
          <p:cNvSpPr txBox="1">
            <a:spLocks noChangeArrowheads="1"/>
          </p:cNvSpPr>
          <p:nvPr/>
        </p:nvSpPr>
        <p:spPr bwMode="auto">
          <a:xfrm>
            <a:off x="914400" y="1295400"/>
            <a:ext cx="7391400" cy="54260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a:latin typeface="Arial" charset="0"/>
                <a:cs typeface="Arial" charset="0"/>
              </a:rPr>
              <a:t>#include&lt;stdio.h&gt;</a:t>
            </a:r>
            <a:endParaRPr lang="en-US" altLang="zh-TW" sz="2000"/>
          </a:p>
          <a:p>
            <a:pPr>
              <a:spcBef>
                <a:spcPct val="50000"/>
              </a:spcBef>
            </a:pPr>
            <a:r>
              <a:rPr lang="en-US" altLang="zh-TW" sz="2000">
                <a:latin typeface="Arial" charset="0"/>
                <a:cs typeface="Arial" charset="0"/>
              </a:rPr>
              <a:t>#include&lt;stdlib.h&gt;</a:t>
            </a:r>
            <a:endParaRPr lang="en-US" altLang="zh-TW" sz="2000"/>
          </a:p>
          <a:p>
            <a:pPr>
              <a:spcBef>
                <a:spcPct val="50000"/>
              </a:spcBef>
            </a:pPr>
            <a:r>
              <a:rPr lang="en-US" altLang="zh-TW" sz="2000">
                <a:latin typeface="Arial" charset="0"/>
                <a:cs typeface="Arial" charset="0"/>
              </a:rPr>
              <a:t>main(){</a:t>
            </a:r>
            <a:endParaRPr lang="en-US" altLang="zh-TW" sz="2000"/>
          </a:p>
          <a:p>
            <a:pPr lvl="1">
              <a:spcBef>
                <a:spcPct val="50000"/>
              </a:spcBef>
            </a:pPr>
            <a:r>
              <a:rPr lang="en-US" altLang="zh-TW" sz="2000">
                <a:latin typeface="Arial" charset="0"/>
                <a:cs typeface="Arial" charset="0"/>
              </a:rPr>
              <a:t>int age, number; FILE *fp;</a:t>
            </a:r>
          </a:p>
          <a:p>
            <a:pPr lvl="1">
              <a:spcBef>
                <a:spcPct val="50000"/>
              </a:spcBef>
            </a:pPr>
            <a:r>
              <a:rPr lang="en-US" altLang="zh-TW" sz="2000">
                <a:latin typeface="Arial" charset="0"/>
                <a:cs typeface="Arial" charset="0"/>
              </a:rPr>
              <a:t>char file[10]="test3.txt", name[20], addr[30];</a:t>
            </a:r>
          </a:p>
          <a:p>
            <a:pPr lvl="1">
              <a:spcBef>
                <a:spcPct val="50000"/>
              </a:spcBef>
            </a:pPr>
            <a:r>
              <a:rPr lang="en-US" altLang="zh-TW" sz="2000">
                <a:latin typeface="Arial" charset="0"/>
                <a:cs typeface="Arial" charset="0"/>
              </a:rPr>
              <a:t>printf("Input record number (1-3): "); scanf("%i", &amp;number);</a:t>
            </a:r>
          </a:p>
          <a:p>
            <a:pPr lvl="1">
              <a:spcBef>
                <a:spcPct val="50000"/>
              </a:spcBef>
            </a:pPr>
            <a:r>
              <a:rPr lang="en-US" altLang="zh-TW" sz="2000">
                <a:latin typeface="Arial" charset="0"/>
                <a:cs typeface="Arial" charset="0"/>
              </a:rPr>
              <a:t>if((fp=fopen(file,"r"))==NULL) exit(1);</a:t>
            </a:r>
          </a:p>
          <a:p>
            <a:pPr lvl="1">
              <a:spcBef>
                <a:spcPct val="50000"/>
              </a:spcBef>
            </a:pPr>
            <a:endParaRPr lang="en-US" altLang="zh-TW" sz="2000">
              <a:latin typeface="Arial" charset="0"/>
            </a:endParaRPr>
          </a:p>
          <a:p>
            <a:pPr lvl="1">
              <a:spcBef>
                <a:spcPct val="50000"/>
              </a:spcBef>
            </a:pPr>
            <a:endParaRPr lang="en-US" altLang="zh-TW" sz="2000">
              <a:latin typeface="Arial" charset="0"/>
            </a:endParaRPr>
          </a:p>
          <a:p>
            <a:pPr lvl="1">
              <a:spcBef>
                <a:spcPct val="50000"/>
              </a:spcBef>
            </a:pPr>
            <a:endParaRPr lang="en-US" altLang="zh-TW" sz="2000">
              <a:latin typeface="Arial" charset="0"/>
            </a:endParaRPr>
          </a:p>
          <a:p>
            <a:pPr lvl="1">
              <a:spcBef>
                <a:spcPct val="50000"/>
              </a:spcBef>
            </a:pPr>
            <a:endParaRPr lang="en-US" altLang="zh-TW" sz="2000">
              <a:latin typeface="Arial" charset="0"/>
            </a:endParaRPr>
          </a:p>
          <a:p>
            <a:pPr lvl="1">
              <a:spcBef>
                <a:spcPct val="50000"/>
              </a:spcBef>
            </a:pPr>
            <a:r>
              <a:rPr lang="en-US" altLang="zh-TW" sz="2000">
                <a:latin typeface="Arial" charset="0"/>
                <a:cs typeface="Arial" charset="0"/>
              </a:rPr>
              <a:t>fclose(fp);</a:t>
            </a:r>
          </a:p>
        </p:txBody>
      </p:sp>
      <p:sp>
        <p:nvSpPr>
          <p:cNvPr id="384004" name="Text Box 4"/>
          <p:cNvSpPr txBox="1">
            <a:spLocks noChangeArrowheads="1"/>
          </p:cNvSpPr>
          <p:nvPr/>
        </p:nvSpPr>
        <p:spPr bwMode="auto">
          <a:xfrm>
            <a:off x="925513" y="4468813"/>
            <a:ext cx="6886575" cy="1781175"/>
          </a:xfrm>
          <a:prstGeom prst="rect">
            <a:avLst/>
          </a:prstGeom>
          <a:noFill/>
          <a:ln w="12700" cap="sq">
            <a:solidFill>
              <a:srgbClr val="FF0000"/>
            </a:solidFill>
            <a:miter lim="800000"/>
            <a:headEnd type="none" w="sm" len="sm"/>
            <a:tailEnd type="none" w="sm" len="sm"/>
          </a:ln>
          <a:effectLst/>
        </p:spPr>
        <p:txBody>
          <a:bodyPr>
            <a:spAutoFit/>
          </a:bodyPr>
          <a:lstStyle/>
          <a:p>
            <a:pPr lvl="1">
              <a:spcBef>
                <a:spcPct val="50000"/>
              </a:spcBef>
            </a:pPr>
            <a:r>
              <a:rPr lang="en-US" altLang="zh-TW" sz="2000">
                <a:solidFill>
                  <a:srgbClr val="FF3300"/>
                </a:solidFill>
                <a:latin typeface="Arial" charset="0"/>
                <a:cs typeface="Arial" charset="0"/>
              </a:rPr>
              <a:t>fseek</a:t>
            </a:r>
            <a:r>
              <a:rPr lang="en-US" altLang="zh-TW" sz="2000">
                <a:latin typeface="Arial" charset="0"/>
                <a:cs typeface="Arial" charset="0"/>
              </a:rPr>
              <a:t>(fp,((number-1)*54),</a:t>
            </a:r>
            <a:r>
              <a:rPr lang="en-US" altLang="zh-TW" sz="2000">
                <a:solidFill>
                  <a:srgbClr val="FF0000"/>
                </a:solidFill>
                <a:latin typeface="Arial" charset="0"/>
                <a:cs typeface="Arial" charset="0"/>
              </a:rPr>
              <a:t>SEEK_SET</a:t>
            </a:r>
            <a:r>
              <a:rPr lang="en-US" altLang="zh-TW" sz="2000">
                <a:latin typeface="Arial" charset="0"/>
                <a:cs typeface="Arial" charset="0"/>
              </a:rPr>
              <a:t>);</a:t>
            </a:r>
            <a:endParaRPr lang="en-US" altLang="zh-TW" sz="2000">
              <a:latin typeface="Arial" charset="0"/>
            </a:endParaRPr>
          </a:p>
          <a:p>
            <a:pPr lvl="1">
              <a:spcBef>
                <a:spcPct val="50000"/>
              </a:spcBef>
            </a:pPr>
            <a:r>
              <a:rPr lang="en-US" altLang="zh-TW" sz="2000">
                <a:latin typeface="Arial" charset="0"/>
                <a:cs typeface="Arial" charset="0"/>
              </a:rPr>
              <a:t>if((</a:t>
            </a:r>
            <a:r>
              <a:rPr lang="en-US" altLang="zh-TW" sz="2000">
                <a:solidFill>
                  <a:srgbClr val="FF3300"/>
                </a:solidFill>
                <a:latin typeface="Arial" charset="0"/>
                <a:cs typeface="Arial" charset="0"/>
              </a:rPr>
              <a:t>fscanf</a:t>
            </a:r>
            <a:r>
              <a:rPr lang="en-US" altLang="zh-TW" sz="2000">
                <a:latin typeface="Arial" charset="0"/>
                <a:cs typeface="Arial" charset="0"/>
              </a:rPr>
              <a:t>(fp,"%s %s %i", name, addr, &amp;age)) != EOF)</a:t>
            </a:r>
            <a:endParaRPr lang="en-US" altLang="zh-TW" sz="2000">
              <a:latin typeface="Arial" charset="0"/>
            </a:endParaRPr>
          </a:p>
          <a:p>
            <a:pPr lvl="2">
              <a:spcBef>
                <a:spcPct val="50000"/>
              </a:spcBef>
            </a:pPr>
            <a:r>
              <a:rPr lang="en-US" altLang="zh-TW" sz="2000">
                <a:latin typeface="Arial" charset="0"/>
                <a:cs typeface="Arial" charset="0"/>
              </a:rPr>
              <a:t>printf("%-20s %-20s %-d\n", name, addr, age);</a:t>
            </a:r>
            <a:endParaRPr lang="en-US" altLang="zh-TW" sz="2000">
              <a:latin typeface="Arial" charset="0"/>
            </a:endParaRPr>
          </a:p>
          <a:p>
            <a:pPr lvl="1">
              <a:spcBef>
                <a:spcPct val="50000"/>
              </a:spcBef>
            </a:pPr>
            <a:r>
              <a:rPr lang="en-US" altLang="zh-TW" sz="2000">
                <a:latin typeface="Arial" charset="0"/>
                <a:cs typeface="Arial" charset="0"/>
              </a:rPr>
              <a:t>}</a:t>
            </a:r>
            <a:endParaRPr lang="en-US" altLang="zh-TW" sz="2000">
              <a:latin typeface="Arial" charset="0"/>
            </a:endParaRPr>
          </a:p>
        </p:txBody>
      </p:sp>
      <p:sp>
        <p:nvSpPr>
          <p:cNvPr id="384005"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4004"/>
                                        </p:tgtEl>
                                        <p:attrNameLst>
                                          <p:attrName>style.visibility</p:attrName>
                                        </p:attrNameLst>
                                      </p:cBhvr>
                                      <p:to>
                                        <p:strVal val="visible"/>
                                      </p:to>
                                    </p:set>
                                    <p:anim calcmode="lin" valueType="num">
                                      <p:cBhvr>
                                        <p:cTn id="7" dur="500" fill="hold"/>
                                        <p:tgtEl>
                                          <p:spTgt spid="384004"/>
                                        </p:tgtEl>
                                        <p:attrNameLst>
                                          <p:attrName>ppt_w</p:attrName>
                                        </p:attrNameLst>
                                      </p:cBhvr>
                                      <p:tavLst>
                                        <p:tav tm="0">
                                          <p:val>
                                            <p:fltVal val="0"/>
                                          </p:val>
                                        </p:tav>
                                        <p:tav tm="100000">
                                          <p:val>
                                            <p:strVal val="#ppt_w"/>
                                          </p:val>
                                        </p:tav>
                                      </p:tavLst>
                                    </p:anim>
                                    <p:anim calcmode="lin" valueType="num">
                                      <p:cBhvr>
                                        <p:cTn id="8" dur="500" fill="hold"/>
                                        <p:tgtEl>
                                          <p:spTgt spid="3840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4" grpId="0" animBg="1"/>
    </p:bld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844A11AD-8C27-4F22-842B-52D191E99B8D}" type="slidenum">
              <a:rPr lang="en-US" altLang="zh-TW"/>
              <a:pPr/>
              <a:t>275</a:t>
            </a:fld>
            <a:endParaRPr lang="en-US" altLang="zh-TW"/>
          </a:p>
        </p:txBody>
      </p:sp>
      <p:sp>
        <p:nvSpPr>
          <p:cNvPr id="385026" name="Rectangle 2"/>
          <p:cNvSpPr>
            <a:spLocks noGrp="1" noChangeArrowheads="1"/>
          </p:cNvSpPr>
          <p:nvPr>
            <p:ph type="title"/>
          </p:nvPr>
        </p:nvSpPr>
        <p:spPr/>
        <p:txBody>
          <a:bodyPr/>
          <a:lstStyle/>
          <a:p>
            <a:r>
              <a:rPr lang="en-US" altLang="zh-TW"/>
              <a:t>fseek() </a:t>
            </a:r>
            <a:r>
              <a:rPr lang="zh-TW" altLang="en-US"/>
              <a:t>使用例</a:t>
            </a:r>
          </a:p>
        </p:txBody>
      </p:sp>
      <p:sp>
        <p:nvSpPr>
          <p:cNvPr id="385027" name="Text Box 3"/>
          <p:cNvSpPr txBox="1">
            <a:spLocks noChangeArrowheads="1"/>
          </p:cNvSpPr>
          <p:nvPr/>
        </p:nvSpPr>
        <p:spPr bwMode="auto">
          <a:xfrm>
            <a:off x="1219200" y="2209800"/>
            <a:ext cx="7086600" cy="2106613"/>
          </a:xfrm>
          <a:prstGeom prst="rect">
            <a:avLst/>
          </a:prstGeom>
          <a:noFill/>
          <a:ln w="6350" cap="sq">
            <a:solidFill>
              <a:schemeClr val="tx1"/>
            </a:solidFill>
            <a:miter lim="800000"/>
            <a:headEnd type="none" w="sm" len="sm"/>
            <a:tailEnd type="none" w="sm" len="sm"/>
          </a:ln>
          <a:effectLst/>
        </p:spPr>
        <p:txBody>
          <a:bodyPr>
            <a:spAutoFit/>
          </a:bodyPr>
          <a:lstStyle/>
          <a:p>
            <a:pPr>
              <a:spcBef>
                <a:spcPct val="50000"/>
              </a:spcBef>
            </a:pPr>
            <a:r>
              <a:rPr lang="zh-TW" altLang="en-US" sz="2400">
                <a:latin typeface="新細明體" pitchFamily="18" charset="-120"/>
              </a:rPr>
              <a:t>執行結果</a:t>
            </a:r>
            <a:r>
              <a:rPr lang="en-US" altLang="zh-TW" sz="2400">
                <a:latin typeface="Arial" charset="0"/>
                <a:cs typeface="Arial" charset="0"/>
              </a:rPr>
              <a:t>:</a:t>
            </a:r>
            <a:endParaRPr lang="en-US" altLang="zh-TW" sz="2400"/>
          </a:p>
          <a:p>
            <a:pPr>
              <a:spcBef>
                <a:spcPct val="50000"/>
              </a:spcBef>
            </a:pPr>
            <a:r>
              <a:rPr lang="en-US" altLang="zh-TW" sz="2400">
                <a:latin typeface="Arial" charset="0"/>
                <a:cs typeface="Arial" charset="0"/>
              </a:rPr>
              <a:t>C:\Dev-Cpp\&gt;prog11-7</a:t>
            </a:r>
            <a:endParaRPr lang="en-US" altLang="zh-TW" sz="2400"/>
          </a:p>
          <a:p>
            <a:pPr>
              <a:spcBef>
                <a:spcPct val="50000"/>
              </a:spcBef>
            </a:pPr>
            <a:r>
              <a:rPr lang="en-US" altLang="zh-TW" sz="2400">
                <a:latin typeface="Arial" charset="0"/>
                <a:cs typeface="Arial" charset="0"/>
              </a:rPr>
              <a:t>Input record number (1-3):  3</a:t>
            </a:r>
            <a:endParaRPr lang="en-US" altLang="zh-TW" sz="2400"/>
          </a:p>
          <a:p>
            <a:pPr>
              <a:spcBef>
                <a:spcPct val="50000"/>
              </a:spcBef>
            </a:pPr>
            <a:r>
              <a:rPr lang="en-US" altLang="zh-TW" sz="2400">
                <a:latin typeface="Arial" charset="0"/>
                <a:cs typeface="Arial" charset="0"/>
              </a:rPr>
              <a:t>chan	shatin	35		</a:t>
            </a:r>
            <a:r>
              <a:rPr lang="zh-TW" altLang="en-US" sz="2400">
                <a:latin typeface="新細明體" pitchFamily="18" charset="-120"/>
              </a:rPr>
              <a:t>讀取顯示第三筆資料</a:t>
            </a:r>
            <a:r>
              <a:rPr lang="zh-TW" altLang="en-US" sz="2400"/>
              <a:t> </a:t>
            </a:r>
          </a:p>
        </p:txBody>
      </p:sp>
      <p:sp>
        <p:nvSpPr>
          <p:cNvPr id="385028" name="Line 4"/>
          <p:cNvSpPr>
            <a:spLocks noChangeShapeType="1"/>
          </p:cNvSpPr>
          <p:nvPr/>
        </p:nvSpPr>
        <p:spPr bwMode="auto">
          <a:xfrm flipH="1">
            <a:off x="4267200" y="4114800"/>
            <a:ext cx="533400" cy="0"/>
          </a:xfrm>
          <a:prstGeom prst="line">
            <a:avLst/>
          </a:prstGeom>
          <a:noFill/>
          <a:ln w="38100" cap="sq">
            <a:solidFill>
              <a:schemeClr val="tx1"/>
            </a:solidFill>
            <a:round/>
            <a:headEnd/>
            <a:tailEnd type="triangle" w="med" len="med"/>
          </a:ln>
          <a:effectLst/>
        </p:spPr>
        <p:txBody>
          <a:bodyPr wrap="none"/>
          <a:lstStyle/>
          <a:p>
            <a:endParaRPr lang="zh-TW" altLang="en-US"/>
          </a:p>
        </p:txBody>
      </p:sp>
    </p:spTree>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9CD34252-A15B-4D64-8F6D-EDD5FFC3E640}" type="slidenum">
              <a:rPr lang="en-US" altLang="zh-TW"/>
              <a:pPr/>
              <a:t>276</a:t>
            </a:fld>
            <a:endParaRPr lang="en-US" altLang="zh-TW"/>
          </a:p>
        </p:txBody>
      </p:sp>
      <p:sp>
        <p:nvSpPr>
          <p:cNvPr id="386050" name="Rectangle 2"/>
          <p:cNvSpPr>
            <a:spLocks noGrp="1" noChangeArrowheads="1"/>
          </p:cNvSpPr>
          <p:nvPr>
            <p:ph type="title"/>
          </p:nvPr>
        </p:nvSpPr>
        <p:spPr/>
        <p:txBody>
          <a:bodyPr/>
          <a:lstStyle/>
          <a:p>
            <a:r>
              <a:rPr lang="zh-TW" altLang="en-US"/>
              <a:t>檔案的分類</a:t>
            </a:r>
          </a:p>
        </p:txBody>
      </p:sp>
      <p:sp>
        <p:nvSpPr>
          <p:cNvPr id="386051" name="Rectangle 3"/>
          <p:cNvSpPr>
            <a:spLocks noGrp="1" noChangeArrowheads="1"/>
          </p:cNvSpPr>
          <p:nvPr>
            <p:ph type="body" idx="1"/>
          </p:nvPr>
        </p:nvSpPr>
        <p:spPr>
          <a:xfrm>
            <a:off x="1143000" y="1524000"/>
            <a:ext cx="7772400" cy="4114800"/>
          </a:xfrm>
        </p:spPr>
        <p:txBody>
          <a:bodyPr/>
          <a:lstStyle/>
          <a:p>
            <a:r>
              <a:rPr lang="zh-TW" altLang="en-US" dirty="0">
                <a:latin typeface="Arial" pitchFamily="34" charset="0"/>
                <a:cs typeface="Arial" pitchFamily="34" charset="0"/>
              </a:rPr>
              <a:t>文字檔：</a:t>
            </a:r>
            <a:r>
              <a:rPr lang="en-US" altLang="zh-TW" dirty="0">
                <a:latin typeface="Arial" pitchFamily="34" charset="0"/>
                <a:cs typeface="Arial" pitchFamily="34" charset="0"/>
              </a:rPr>
              <a:t>Text file</a:t>
            </a:r>
          </a:p>
        </p:txBody>
      </p:sp>
      <p:sp>
        <p:nvSpPr>
          <p:cNvPr id="386053" name="Text Box 5"/>
          <p:cNvSpPr txBox="1">
            <a:spLocks noChangeArrowheads="1"/>
          </p:cNvSpPr>
          <p:nvPr/>
        </p:nvSpPr>
        <p:spPr bwMode="auto">
          <a:xfrm>
            <a:off x="6084888" y="836613"/>
            <a:ext cx="1800225" cy="1924050"/>
          </a:xfrm>
          <a:prstGeom prst="rect">
            <a:avLst/>
          </a:prstGeom>
          <a:noFill/>
          <a:ln w="6350" cap="sq">
            <a:solidFill>
              <a:schemeClr val="tx1"/>
            </a:solidFill>
            <a:miter lim="800000"/>
            <a:headEnd type="none" w="sm" len="sm"/>
            <a:tailEnd type="none" w="sm" len="sm"/>
          </a:ln>
          <a:effectLst/>
        </p:spPr>
        <p:txBody>
          <a:bodyPr>
            <a:spAutoFit/>
          </a:bodyPr>
          <a:lstStyle/>
          <a:p>
            <a:r>
              <a:rPr lang="en-US" altLang="zh-TW" sz="2400">
                <a:latin typeface="Verdana" pitchFamily="34" charset="0"/>
              </a:rPr>
              <a:t>aaaaa</a:t>
            </a:r>
          </a:p>
          <a:p>
            <a:r>
              <a:rPr lang="en-US" altLang="zh-TW" sz="2400">
                <a:latin typeface="Verdana" pitchFamily="34" charset="0"/>
              </a:rPr>
              <a:t>bbbbb</a:t>
            </a:r>
          </a:p>
          <a:p>
            <a:r>
              <a:rPr lang="en-US" altLang="zh-TW" sz="2400">
                <a:latin typeface="Verdana" pitchFamily="34" charset="0"/>
              </a:rPr>
              <a:t>ccccc</a:t>
            </a:r>
          </a:p>
          <a:p>
            <a:r>
              <a:rPr lang="en-US" altLang="zh-TW" sz="2400">
                <a:latin typeface="Verdana" pitchFamily="34" charset="0"/>
              </a:rPr>
              <a:t>edddd</a:t>
            </a:r>
          </a:p>
          <a:p>
            <a:r>
              <a:rPr lang="en-US" altLang="zh-TW" sz="2400">
                <a:latin typeface="Verdana" pitchFamily="34" charset="0"/>
              </a:rPr>
              <a:t>eeeee</a:t>
            </a:r>
          </a:p>
        </p:txBody>
      </p:sp>
      <p:sp>
        <p:nvSpPr>
          <p:cNvPr id="386054" name="Rectangle 6"/>
          <p:cNvSpPr>
            <a:spLocks noChangeArrowheads="1"/>
          </p:cNvSpPr>
          <p:nvPr/>
        </p:nvSpPr>
        <p:spPr bwMode="auto">
          <a:xfrm>
            <a:off x="250825" y="3429000"/>
            <a:ext cx="8893175" cy="1069975"/>
          </a:xfrm>
          <a:prstGeom prst="rect">
            <a:avLst/>
          </a:prstGeom>
          <a:noFill/>
          <a:ln w="9525">
            <a:noFill/>
            <a:miter lim="800000"/>
            <a:headEnd/>
            <a:tailEnd/>
          </a:ln>
          <a:effectLst/>
        </p:spPr>
        <p:txBody>
          <a:bodyPr>
            <a:spAutoFit/>
          </a:bodyPr>
          <a:lstStyle/>
          <a:p>
            <a:r>
              <a:rPr lang="en-US" altLang="zh-TW" sz="1600" dirty="0">
                <a:latin typeface="Courier New" pitchFamily="49" charset="0"/>
              </a:rPr>
              <a:t>Input the filename to display: test.txt</a:t>
            </a:r>
          </a:p>
          <a:p>
            <a:r>
              <a:rPr lang="en-US" altLang="zh-TW" sz="1600" dirty="0">
                <a:latin typeface="Courier New" pitchFamily="49" charset="0"/>
              </a:rPr>
              <a:t>0000 61 61 61 61 61 </a:t>
            </a:r>
            <a:r>
              <a:rPr lang="en-US" altLang="zh-TW" sz="1600" b="1" u="sng" dirty="0">
                <a:solidFill>
                  <a:srgbClr val="FF3300"/>
                </a:solidFill>
                <a:latin typeface="Courier New" pitchFamily="49" charset="0"/>
              </a:rPr>
              <a:t>0d 0a</a:t>
            </a:r>
            <a:r>
              <a:rPr lang="en-US" altLang="zh-TW" sz="1600" dirty="0">
                <a:latin typeface="Courier New" pitchFamily="49" charset="0"/>
              </a:rPr>
              <a:t> 62 62 62 62 62 </a:t>
            </a:r>
            <a:r>
              <a:rPr lang="en-US" altLang="zh-TW" sz="1600" dirty="0">
                <a:solidFill>
                  <a:srgbClr val="FF3300"/>
                </a:solidFill>
                <a:latin typeface="Courier New" pitchFamily="49" charset="0"/>
              </a:rPr>
              <a:t>0d 0a</a:t>
            </a:r>
            <a:r>
              <a:rPr lang="en-US" altLang="zh-TW" sz="1600" dirty="0">
                <a:latin typeface="Courier New" pitchFamily="49" charset="0"/>
              </a:rPr>
              <a:t> 63 63 </a:t>
            </a:r>
            <a:r>
              <a:rPr lang="en-US" altLang="zh-TW" sz="1600" dirty="0" err="1">
                <a:latin typeface="Courier New" pitchFamily="49" charset="0"/>
              </a:rPr>
              <a:t>aaaaa</a:t>
            </a:r>
            <a:r>
              <a:rPr lang="en-US" altLang="zh-TW" sz="1600" dirty="0">
                <a:latin typeface="Courier New" pitchFamily="49" charset="0"/>
              </a:rPr>
              <a:t>..</a:t>
            </a:r>
            <a:r>
              <a:rPr lang="en-US" altLang="zh-TW" sz="1600" dirty="0" err="1">
                <a:latin typeface="Courier New" pitchFamily="49" charset="0"/>
              </a:rPr>
              <a:t>bbbbb</a:t>
            </a:r>
            <a:r>
              <a:rPr lang="en-US" altLang="zh-TW" sz="1600" dirty="0">
                <a:latin typeface="Courier New" pitchFamily="49" charset="0"/>
              </a:rPr>
              <a:t>..cc</a:t>
            </a:r>
          </a:p>
          <a:p>
            <a:r>
              <a:rPr lang="en-US" altLang="zh-TW" sz="1600" dirty="0">
                <a:latin typeface="Courier New" pitchFamily="49" charset="0"/>
              </a:rPr>
              <a:t>0010 63 63 63 </a:t>
            </a:r>
            <a:r>
              <a:rPr lang="en-US" altLang="zh-TW" sz="1600" dirty="0">
                <a:solidFill>
                  <a:srgbClr val="FF3300"/>
                </a:solidFill>
                <a:latin typeface="Courier New" pitchFamily="49" charset="0"/>
              </a:rPr>
              <a:t>0d 0a</a:t>
            </a:r>
            <a:r>
              <a:rPr lang="en-US" altLang="zh-TW" sz="1600" dirty="0">
                <a:latin typeface="Courier New" pitchFamily="49" charset="0"/>
              </a:rPr>
              <a:t> 64 64 64 64 64 0d </a:t>
            </a:r>
            <a:r>
              <a:rPr lang="en-US" altLang="zh-TW" sz="1600" dirty="0" err="1">
                <a:latin typeface="Courier New" pitchFamily="49" charset="0"/>
              </a:rPr>
              <a:t>oa</a:t>
            </a:r>
            <a:r>
              <a:rPr lang="en-US" altLang="zh-TW" sz="1600" dirty="0">
                <a:latin typeface="Courier New" pitchFamily="49" charset="0"/>
              </a:rPr>
              <a:t> 65 65 65 65 </a:t>
            </a:r>
            <a:r>
              <a:rPr lang="en-US" altLang="zh-TW" sz="1600" dirty="0" err="1">
                <a:latin typeface="Courier New" pitchFamily="49" charset="0"/>
              </a:rPr>
              <a:t>ccc</a:t>
            </a:r>
            <a:r>
              <a:rPr lang="en-US" altLang="zh-TW" sz="1600" dirty="0">
                <a:latin typeface="Courier New" pitchFamily="49" charset="0"/>
              </a:rPr>
              <a:t>..</a:t>
            </a:r>
            <a:r>
              <a:rPr lang="en-US" altLang="zh-TW" sz="1600" dirty="0" err="1">
                <a:latin typeface="Courier New" pitchFamily="49" charset="0"/>
              </a:rPr>
              <a:t>ddddd</a:t>
            </a:r>
            <a:r>
              <a:rPr lang="en-US" altLang="zh-TW" sz="1600" dirty="0">
                <a:latin typeface="Courier New" pitchFamily="49" charset="0"/>
              </a:rPr>
              <a:t>..</a:t>
            </a:r>
            <a:r>
              <a:rPr lang="en-US" altLang="zh-TW" sz="1600" dirty="0" err="1">
                <a:latin typeface="Courier New" pitchFamily="49" charset="0"/>
              </a:rPr>
              <a:t>eeee</a:t>
            </a:r>
            <a:endParaRPr lang="en-US" altLang="zh-TW" sz="1600" dirty="0">
              <a:latin typeface="Courier New" pitchFamily="49" charset="0"/>
            </a:endParaRPr>
          </a:p>
          <a:p>
            <a:r>
              <a:rPr lang="en-US" altLang="zh-TW" sz="1600" dirty="0">
                <a:latin typeface="Courier New" pitchFamily="49" charset="0"/>
              </a:rPr>
              <a:t>0020 65 </a:t>
            </a:r>
            <a:r>
              <a:rPr lang="en-US" altLang="zh-TW" sz="1600" dirty="0">
                <a:solidFill>
                  <a:srgbClr val="FF3300"/>
                </a:solidFill>
                <a:latin typeface="Courier New" pitchFamily="49" charset="0"/>
              </a:rPr>
              <a:t>0d 0a</a:t>
            </a:r>
            <a:r>
              <a:rPr lang="en-US" altLang="zh-TW" sz="1600" dirty="0">
                <a:latin typeface="Courier New" pitchFamily="49" charset="0"/>
              </a:rPr>
              <a:t> </a:t>
            </a:r>
            <a:r>
              <a:rPr lang="en-US" altLang="zh-TW" sz="1600" b="1" u="sng" dirty="0">
                <a:solidFill>
                  <a:srgbClr val="FF3300"/>
                </a:solidFill>
                <a:latin typeface="Courier New" pitchFamily="49" charset="0"/>
              </a:rPr>
              <a:t>1a</a:t>
            </a:r>
            <a:r>
              <a:rPr lang="en-US" altLang="zh-TW" sz="1600" dirty="0">
                <a:latin typeface="Courier New" pitchFamily="49" charset="0"/>
              </a:rPr>
              <a:t> 00 00 00 00 00 00 00 00 00 00 00 00 e...............</a:t>
            </a:r>
          </a:p>
        </p:txBody>
      </p:sp>
      <p:sp>
        <p:nvSpPr>
          <p:cNvPr id="386055" name="Rectangle 7"/>
          <p:cNvSpPr>
            <a:spLocks noChangeArrowheads="1"/>
          </p:cNvSpPr>
          <p:nvPr/>
        </p:nvSpPr>
        <p:spPr bwMode="auto">
          <a:xfrm>
            <a:off x="2339974" y="4724400"/>
            <a:ext cx="4536282" cy="1200329"/>
          </a:xfrm>
          <a:prstGeom prst="rect">
            <a:avLst/>
          </a:prstGeom>
          <a:noFill/>
          <a:ln w="9525">
            <a:noFill/>
            <a:miter lim="800000"/>
            <a:headEnd/>
            <a:tailEnd/>
          </a:ln>
          <a:effectLst/>
        </p:spPr>
        <p:txBody>
          <a:bodyPr wrap="square">
            <a:spAutoFit/>
          </a:bodyPr>
          <a:lstStyle/>
          <a:p>
            <a:r>
              <a:rPr lang="en-US" altLang="zh-TW" dirty="0">
                <a:solidFill>
                  <a:srgbClr val="FF3300"/>
                </a:solidFill>
                <a:latin typeface="Verdana" pitchFamily="34" charset="0"/>
                <a:ea typeface="Verdana" pitchFamily="34" charset="0"/>
                <a:cs typeface="Verdana" pitchFamily="34" charset="0"/>
              </a:rPr>
              <a:t>1a</a:t>
            </a:r>
            <a:r>
              <a:rPr lang="en-US" altLang="zh-TW" dirty="0">
                <a:latin typeface="Verdana" pitchFamily="34" charset="0"/>
                <a:ea typeface="Verdana" pitchFamily="34" charset="0"/>
                <a:cs typeface="Verdana" pitchFamily="34" charset="0"/>
              </a:rPr>
              <a:t> ctrl-z	(EOF)</a:t>
            </a:r>
          </a:p>
          <a:p>
            <a:r>
              <a:rPr lang="en-US" altLang="zh-TW" dirty="0">
                <a:solidFill>
                  <a:srgbClr val="FF3300"/>
                </a:solidFill>
                <a:latin typeface="Verdana" pitchFamily="34" charset="0"/>
                <a:ea typeface="Verdana" pitchFamily="34" charset="0"/>
                <a:cs typeface="Verdana" pitchFamily="34" charset="0"/>
              </a:rPr>
              <a:t>0d 0a	</a:t>
            </a:r>
            <a:r>
              <a:rPr lang="en-US" altLang="zh-TW" dirty="0" smtClean="0">
                <a:solidFill>
                  <a:srgbClr val="FF3300"/>
                </a:solidFill>
                <a:latin typeface="Verdana" pitchFamily="34" charset="0"/>
                <a:ea typeface="Verdana" pitchFamily="34" charset="0"/>
                <a:cs typeface="Verdana" pitchFamily="34" charset="0"/>
              </a:rPr>
              <a:t>	</a:t>
            </a:r>
            <a:r>
              <a:rPr lang="en-US" altLang="zh-TW" dirty="0" smtClean="0">
                <a:latin typeface="Verdana" pitchFamily="34" charset="0"/>
                <a:ea typeface="Verdana" pitchFamily="34" charset="0"/>
                <a:cs typeface="Verdana" pitchFamily="34" charset="0"/>
              </a:rPr>
              <a:t>CR,LF</a:t>
            </a:r>
            <a:endParaRPr lang="en-US" altLang="zh-TW"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D3734D3C-DBEE-482A-9971-EE997F0D5570}" type="slidenum">
              <a:rPr lang="en-US" altLang="zh-TW"/>
              <a:pPr/>
              <a:t>277</a:t>
            </a:fld>
            <a:endParaRPr lang="en-US" altLang="zh-TW"/>
          </a:p>
        </p:txBody>
      </p:sp>
      <p:sp>
        <p:nvSpPr>
          <p:cNvPr id="387074" name="Rectangle 2"/>
          <p:cNvSpPr>
            <a:spLocks noGrp="1" noChangeArrowheads="1"/>
          </p:cNvSpPr>
          <p:nvPr>
            <p:ph type="title"/>
          </p:nvPr>
        </p:nvSpPr>
        <p:spPr/>
        <p:txBody>
          <a:bodyPr/>
          <a:lstStyle/>
          <a:p>
            <a:r>
              <a:rPr lang="zh-TW" altLang="en-US"/>
              <a:t>檔案的分類</a:t>
            </a:r>
          </a:p>
        </p:txBody>
      </p:sp>
      <p:sp>
        <p:nvSpPr>
          <p:cNvPr id="387075" name="Rectangle 3"/>
          <p:cNvSpPr>
            <a:spLocks noGrp="1" noChangeArrowheads="1"/>
          </p:cNvSpPr>
          <p:nvPr>
            <p:ph type="body" idx="1"/>
          </p:nvPr>
        </p:nvSpPr>
        <p:spPr/>
        <p:txBody>
          <a:bodyPr/>
          <a:lstStyle/>
          <a:p>
            <a:r>
              <a:rPr lang="en-US" altLang="zh-TW"/>
              <a:t>C </a:t>
            </a:r>
            <a:r>
              <a:rPr lang="zh-TW" altLang="en-US"/>
              <a:t>與文字檔</a:t>
            </a:r>
          </a:p>
          <a:p>
            <a:pPr lvl="1"/>
            <a:r>
              <a:rPr lang="zh-TW" altLang="en-US"/>
              <a:t>使用</a:t>
            </a:r>
            <a:r>
              <a:rPr lang="en-US" altLang="zh-TW"/>
              <a:t>LF, EOF</a:t>
            </a:r>
          </a:p>
          <a:p>
            <a:r>
              <a:rPr lang="en-US" altLang="zh-TW"/>
              <a:t>DOS</a:t>
            </a:r>
            <a:r>
              <a:rPr lang="zh-TW" altLang="en-US"/>
              <a:t>與二進位檔：</a:t>
            </a:r>
            <a:r>
              <a:rPr lang="en-US" altLang="zh-TW"/>
              <a:t>Binary file</a:t>
            </a:r>
          </a:p>
          <a:p>
            <a:pPr lvl="1"/>
            <a:r>
              <a:rPr lang="zh-TW" altLang="en-US"/>
              <a:t>使用</a:t>
            </a:r>
            <a:r>
              <a:rPr lang="en-US" altLang="zh-TW"/>
              <a:t>CR/LF, 1A</a:t>
            </a:r>
          </a:p>
        </p:txBody>
      </p:sp>
    </p:spTree>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5B8F7019-A94C-4057-8398-F58E5E93854F}" type="slidenum">
              <a:rPr lang="en-US" altLang="zh-TW"/>
              <a:pPr/>
              <a:t>278</a:t>
            </a:fld>
            <a:endParaRPr lang="en-US" altLang="zh-TW"/>
          </a:p>
        </p:txBody>
      </p:sp>
      <p:sp>
        <p:nvSpPr>
          <p:cNvPr id="389122" name="Rectangle 2"/>
          <p:cNvSpPr>
            <a:spLocks noGrp="1" noChangeArrowheads="1"/>
          </p:cNvSpPr>
          <p:nvPr>
            <p:ph type="title"/>
          </p:nvPr>
        </p:nvSpPr>
        <p:spPr/>
        <p:txBody>
          <a:bodyPr/>
          <a:lstStyle/>
          <a:p>
            <a:r>
              <a:rPr lang="zh-TW" altLang="en-US"/>
              <a:t>檔案的分類</a:t>
            </a:r>
          </a:p>
        </p:txBody>
      </p:sp>
      <p:sp>
        <p:nvSpPr>
          <p:cNvPr id="389123" name="Rectangle 3"/>
          <p:cNvSpPr>
            <a:spLocks noGrp="1" noChangeArrowheads="1"/>
          </p:cNvSpPr>
          <p:nvPr>
            <p:ph type="body" idx="1"/>
          </p:nvPr>
        </p:nvSpPr>
        <p:spPr>
          <a:xfrm>
            <a:off x="827088" y="1844675"/>
            <a:ext cx="7632700" cy="4248150"/>
          </a:xfrm>
        </p:spPr>
        <p:txBody>
          <a:bodyPr/>
          <a:lstStyle/>
          <a:p>
            <a:r>
              <a:rPr lang="zh-TW" altLang="en-US"/>
              <a:t>設備檔：</a:t>
            </a:r>
            <a:r>
              <a:rPr lang="en-US" altLang="zh-TW"/>
              <a:t>Device file</a:t>
            </a:r>
            <a:br>
              <a:rPr lang="en-US" altLang="zh-TW"/>
            </a:br>
            <a:r>
              <a:rPr lang="zh-TW" altLang="en-US"/>
              <a:t>在 </a:t>
            </a:r>
            <a:r>
              <a:rPr lang="en-US" altLang="zh-TW"/>
              <a:t>MS-DOS</a:t>
            </a:r>
            <a:r>
              <a:rPr lang="zh-TW" altLang="en-US"/>
              <a:t>、</a:t>
            </a:r>
            <a:r>
              <a:rPr lang="en-US" altLang="zh-TW"/>
              <a:t>OS/2</a:t>
            </a:r>
            <a:r>
              <a:rPr lang="zh-TW" altLang="en-US"/>
              <a:t>、</a:t>
            </a:r>
            <a:r>
              <a:rPr lang="en-US" altLang="zh-TW"/>
              <a:t>Unix </a:t>
            </a:r>
            <a:r>
              <a:rPr lang="zh-TW" altLang="en-US"/>
              <a:t>等作業系統中都把電腦周邊設備當成檔案看待</a:t>
            </a:r>
            <a:r>
              <a:rPr lang="en-US" altLang="en-US"/>
              <a:t>，</a:t>
            </a:r>
            <a:r>
              <a:rPr lang="zh-TW" altLang="en-US"/>
              <a:t>所有適用於檔案的運作，都一樣適用於周邊設備。</a:t>
            </a:r>
          </a:p>
        </p:txBody>
      </p:sp>
    </p:spTree>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E0F27C94-9570-4F91-B884-BC733BF03C33}" type="slidenum">
              <a:rPr lang="en-US" altLang="zh-TW"/>
              <a:pPr/>
              <a:t>279</a:t>
            </a:fld>
            <a:endParaRPr lang="en-US" altLang="zh-TW"/>
          </a:p>
        </p:txBody>
      </p:sp>
      <p:sp>
        <p:nvSpPr>
          <p:cNvPr id="390146" name="Rectangle 2"/>
          <p:cNvSpPr>
            <a:spLocks noGrp="1" noChangeArrowheads="1"/>
          </p:cNvSpPr>
          <p:nvPr>
            <p:ph type="title"/>
          </p:nvPr>
        </p:nvSpPr>
        <p:spPr/>
        <p:txBody>
          <a:bodyPr/>
          <a:lstStyle/>
          <a:p>
            <a:r>
              <a:rPr lang="zh-TW" altLang="en-US"/>
              <a:t>使用 </a:t>
            </a:r>
            <a:r>
              <a:rPr lang="en-US" altLang="zh-TW"/>
              <a:t>BINARY </a:t>
            </a:r>
            <a:r>
              <a:rPr lang="zh-TW" altLang="en-US"/>
              <a:t>檔</a:t>
            </a:r>
          </a:p>
        </p:txBody>
      </p:sp>
      <p:sp>
        <p:nvSpPr>
          <p:cNvPr id="390147" name="Rectangle 3"/>
          <p:cNvSpPr>
            <a:spLocks noGrp="1" noChangeArrowheads="1"/>
          </p:cNvSpPr>
          <p:nvPr>
            <p:ph type="body" idx="1"/>
          </p:nvPr>
        </p:nvSpPr>
        <p:spPr>
          <a:xfrm>
            <a:off x="539750" y="1844675"/>
            <a:ext cx="8135938" cy="4248150"/>
          </a:xfrm>
        </p:spPr>
        <p:txBody>
          <a:bodyPr/>
          <a:lstStyle/>
          <a:p>
            <a:r>
              <a:rPr lang="en-US" altLang="zh-TW"/>
              <a:t>fopen() </a:t>
            </a:r>
            <a:r>
              <a:rPr lang="zh-TW" altLang="en-US"/>
              <a:t>的另外三種檔案設定模式</a:t>
            </a:r>
          </a:p>
          <a:p>
            <a:pPr lvl="1"/>
            <a:r>
              <a:rPr lang="en-US" altLang="zh-TW">
                <a:latin typeface="Courier New" pitchFamily="49" charset="0"/>
              </a:rPr>
              <a:t>fopen(filename, "</a:t>
            </a:r>
            <a:r>
              <a:rPr lang="en-US" altLang="zh-TW">
                <a:solidFill>
                  <a:srgbClr val="FF3300"/>
                </a:solidFill>
                <a:latin typeface="Courier New" pitchFamily="49" charset="0"/>
              </a:rPr>
              <a:t>rb</a:t>
            </a:r>
            <a:r>
              <a:rPr lang="en-US" altLang="zh-TW">
                <a:latin typeface="Courier New" pitchFamily="49" charset="0"/>
              </a:rPr>
              <a:t>");</a:t>
            </a:r>
            <a:br>
              <a:rPr lang="en-US" altLang="zh-TW">
                <a:latin typeface="Courier New" pitchFamily="49" charset="0"/>
              </a:rPr>
            </a:br>
            <a:r>
              <a:rPr lang="en-US" altLang="zh-TW">
                <a:latin typeface="Courier New" pitchFamily="49" charset="0"/>
              </a:rPr>
              <a:t>/* </a:t>
            </a:r>
            <a:r>
              <a:rPr lang="zh-TW" altLang="en-US">
                <a:latin typeface="Courier New" pitchFamily="49" charset="0"/>
              </a:rPr>
              <a:t>讀取 </a:t>
            </a:r>
            <a:r>
              <a:rPr lang="en-US" altLang="zh-TW">
                <a:latin typeface="Courier New" pitchFamily="49" charset="0"/>
              </a:rPr>
              <a:t>binary </a:t>
            </a:r>
            <a:r>
              <a:rPr lang="zh-TW" altLang="en-US">
                <a:latin typeface="Courier New" pitchFamily="49" charset="0"/>
              </a:rPr>
              <a:t>檔案 *</a:t>
            </a:r>
            <a:r>
              <a:rPr lang="en-US" altLang="zh-TW">
                <a:latin typeface="Courier New" pitchFamily="49" charset="0"/>
              </a:rPr>
              <a:t>/</a:t>
            </a:r>
          </a:p>
          <a:p>
            <a:pPr lvl="1"/>
            <a:r>
              <a:rPr lang="en-US" altLang="zh-TW">
                <a:latin typeface="Courier New" pitchFamily="49" charset="0"/>
              </a:rPr>
              <a:t>fopen(filename, "</a:t>
            </a:r>
            <a:r>
              <a:rPr lang="en-US" altLang="zh-TW">
                <a:solidFill>
                  <a:srgbClr val="FF3300"/>
                </a:solidFill>
                <a:latin typeface="Courier New" pitchFamily="49" charset="0"/>
              </a:rPr>
              <a:t>wb</a:t>
            </a:r>
            <a:r>
              <a:rPr lang="en-US" altLang="zh-TW">
                <a:latin typeface="Courier New" pitchFamily="49" charset="0"/>
              </a:rPr>
              <a:t>");</a:t>
            </a:r>
            <a:br>
              <a:rPr lang="en-US" altLang="zh-TW">
                <a:latin typeface="Courier New" pitchFamily="49" charset="0"/>
              </a:rPr>
            </a:br>
            <a:r>
              <a:rPr lang="en-US" altLang="zh-TW">
                <a:latin typeface="Courier New" pitchFamily="49" charset="0"/>
              </a:rPr>
              <a:t>/* </a:t>
            </a:r>
            <a:r>
              <a:rPr lang="zh-TW" altLang="en-US">
                <a:latin typeface="Courier New" pitchFamily="49" charset="0"/>
              </a:rPr>
              <a:t>將資料寫入 </a:t>
            </a:r>
            <a:r>
              <a:rPr lang="en-US" altLang="zh-TW">
                <a:latin typeface="Courier New" pitchFamily="49" charset="0"/>
              </a:rPr>
              <a:t>binary </a:t>
            </a:r>
            <a:r>
              <a:rPr lang="zh-TW" altLang="en-US">
                <a:latin typeface="Courier New" pitchFamily="49" charset="0"/>
              </a:rPr>
              <a:t>檔案中 *</a:t>
            </a:r>
            <a:r>
              <a:rPr lang="en-US" altLang="zh-TW">
                <a:latin typeface="Courier New" pitchFamily="49" charset="0"/>
              </a:rPr>
              <a:t>/</a:t>
            </a:r>
          </a:p>
          <a:p>
            <a:pPr lvl="1"/>
            <a:r>
              <a:rPr lang="en-US" altLang="zh-TW">
                <a:latin typeface="Courier New" pitchFamily="49" charset="0"/>
              </a:rPr>
              <a:t>fopen(filename, "</a:t>
            </a:r>
            <a:r>
              <a:rPr lang="en-US" altLang="zh-TW">
                <a:solidFill>
                  <a:srgbClr val="FF3300"/>
                </a:solidFill>
                <a:latin typeface="Courier New" pitchFamily="49" charset="0"/>
              </a:rPr>
              <a:t>ab</a:t>
            </a:r>
            <a:r>
              <a:rPr lang="en-US" altLang="zh-TW">
                <a:latin typeface="Courier New" pitchFamily="49" charset="0"/>
              </a:rPr>
              <a:t>");</a:t>
            </a:r>
            <a:br>
              <a:rPr lang="en-US" altLang="zh-TW">
                <a:latin typeface="Courier New" pitchFamily="49" charset="0"/>
              </a:rPr>
            </a:br>
            <a:r>
              <a:rPr lang="en-US" altLang="zh-TW">
                <a:latin typeface="Courier New" pitchFamily="49" charset="0"/>
              </a:rPr>
              <a:t>/* </a:t>
            </a:r>
            <a:r>
              <a:rPr lang="zh-TW" altLang="en-US">
                <a:latin typeface="Courier New" pitchFamily="49" charset="0"/>
              </a:rPr>
              <a:t>將資料加到 </a:t>
            </a:r>
            <a:r>
              <a:rPr lang="en-US" altLang="zh-TW">
                <a:latin typeface="Courier New" pitchFamily="49" charset="0"/>
              </a:rPr>
              <a:t>binary </a:t>
            </a:r>
            <a:r>
              <a:rPr lang="zh-TW" altLang="en-US">
                <a:latin typeface="Courier New" pitchFamily="49" charset="0"/>
              </a:rPr>
              <a:t>檔案的最後面 *</a:t>
            </a:r>
            <a:r>
              <a:rPr lang="en-US" altLang="zh-TW">
                <a:latin typeface="Courier New" pitchFamily="49"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68A748F3-2EB6-4A1C-A6D5-58075680AD3D}" type="slidenum">
              <a:rPr lang="en-US" altLang="zh-TW"/>
              <a:pPr/>
              <a:t>28</a:t>
            </a:fld>
            <a:endParaRPr lang="en-US" altLang="zh-TW"/>
          </a:p>
        </p:txBody>
      </p:sp>
      <p:sp>
        <p:nvSpPr>
          <p:cNvPr id="59395" name="Text Box 3"/>
          <p:cNvSpPr txBox="1">
            <a:spLocks noChangeArrowheads="1"/>
          </p:cNvSpPr>
          <p:nvPr/>
        </p:nvSpPr>
        <p:spPr bwMode="auto">
          <a:xfrm>
            <a:off x="762000" y="1828800"/>
            <a:ext cx="7620000" cy="2530475"/>
          </a:xfrm>
          <a:prstGeom prst="rect">
            <a:avLst/>
          </a:prstGeom>
          <a:noFill/>
          <a:ln w="9525">
            <a:noFill/>
            <a:miter lim="800000"/>
            <a:headEnd/>
            <a:tailEnd/>
          </a:ln>
          <a:effectLst/>
        </p:spPr>
        <p:txBody>
          <a:bodyPr>
            <a:spAutoFit/>
          </a:bodyPr>
          <a:lstStyle/>
          <a:p>
            <a:pPr marL="374650" indent="-374650">
              <a:spcBef>
                <a:spcPct val="50000"/>
              </a:spcBef>
              <a:buFontTx/>
              <a:buChar char="•"/>
            </a:pPr>
            <a:r>
              <a:rPr lang="zh-TW" altLang="en-US" sz="3200" b="1">
                <a:ea typeface="標楷體" pitchFamily="65" charset="-120"/>
              </a:rPr>
              <a:t>為一串字元組合而成，</a:t>
            </a:r>
            <a:br>
              <a:rPr lang="zh-TW" altLang="en-US" sz="3200" b="1">
                <a:ea typeface="標楷體" pitchFamily="65" charset="-120"/>
              </a:rPr>
            </a:br>
            <a:r>
              <a:rPr lang="zh-TW" altLang="en-US" sz="3200" b="1">
                <a:ea typeface="標楷體" pitchFamily="65" charset="-120"/>
              </a:rPr>
              <a:t>其個數並沒有嚴格的限制。</a:t>
            </a:r>
          </a:p>
          <a:p>
            <a:pPr marL="374650" indent="-374650">
              <a:spcBef>
                <a:spcPct val="50000"/>
              </a:spcBef>
              <a:buFontTx/>
              <a:buChar char="•"/>
            </a:pPr>
            <a:r>
              <a:rPr lang="zh-TW" altLang="en-US" sz="3200" b="1">
                <a:ea typeface="標楷體" pitchFamily="65" charset="-120"/>
              </a:rPr>
              <a:t>必須使用一對</a:t>
            </a:r>
            <a:r>
              <a:rPr lang="zh-TW" altLang="en-US" sz="3200" b="1">
                <a:solidFill>
                  <a:srgbClr val="FF3300"/>
                </a:solidFill>
                <a:ea typeface="標楷體" pitchFamily="65" charset="-120"/>
              </a:rPr>
              <a:t>雙引號</a:t>
            </a:r>
            <a:r>
              <a:rPr lang="zh-TW" altLang="en-US" sz="3200" b="1">
                <a:ea typeface="標楷體" pitchFamily="65" charset="-120"/>
              </a:rPr>
              <a:t>將字元框起來。 </a:t>
            </a:r>
          </a:p>
          <a:p>
            <a:pPr marL="374650" indent="-374650">
              <a:spcBef>
                <a:spcPct val="50000"/>
              </a:spcBef>
              <a:buFontTx/>
              <a:buChar char="•"/>
            </a:pPr>
            <a:r>
              <a:rPr lang="zh-TW" altLang="en-US" sz="3200" b="1">
                <a:ea typeface="標楷體" pitchFamily="65" charset="-120"/>
              </a:rPr>
              <a:t>字串是</a:t>
            </a:r>
            <a:r>
              <a:rPr lang="zh-TW" altLang="en-US" sz="3200" b="1">
                <a:solidFill>
                  <a:srgbClr val="FF3300"/>
                </a:solidFill>
                <a:ea typeface="標楷體" pitchFamily="65" charset="-120"/>
              </a:rPr>
              <a:t>字元陣列</a:t>
            </a:r>
            <a:r>
              <a:rPr lang="zh-TW" altLang="en-US" sz="3200" b="1">
                <a:ea typeface="標楷體" pitchFamily="65" charset="-120"/>
              </a:rPr>
              <a:t> </a:t>
            </a:r>
            <a:r>
              <a:rPr lang="en-US" altLang="zh-TW" sz="3200" b="1">
                <a:ea typeface="標楷體" pitchFamily="65" charset="-120"/>
              </a:rPr>
              <a:t>(array of char)</a:t>
            </a:r>
            <a:r>
              <a:rPr lang="zh-TW" altLang="en-US" sz="3200" b="1">
                <a:ea typeface="標楷體" pitchFamily="65" charset="-120"/>
              </a:rPr>
              <a:t>。</a:t>
            </a:r>
          </a:p>
        </p:txBody>
      </p:sp>
      <p:sp>
        <p:nvSpPr>
          <p:cNvPr id="59397" name="Rectangle 5"/>
          <p:cNvSpPr>
            <a:spLocks noGrp="1" noChangeArrowheads="1"/>
          </p:cNvSpPr>
          <p:nvPr>
            <p:ph type="title"/>
          </p:nvPr>
        </p:nvSpPr>
        <p:spPr/>
        <p:txBody>
          <a:bodyPr/>
          <a:lstStyle/>
          <a:p>
            <a:r>
              <a:rPr lang="en-US" altLang="zh-TW" sz="3600"/>
              <a:t>2-1-4 </a:t>
            </a:r>
            <a:r>
              <a:rPr lang="zh-TW" altLang="en-US" sz="3600">
                <a:solidFill>
                  <a:srgbClr val="FF3300"/>
                </a:solidFill>
              </a:rPr>
              <a:t>字串</a:t>
            </a:r>
            <a:r>
              <a:rPr lang="zh-TW" altLang="en-US" sz="3600"/>
              <a:t>常數 </a:t>
            </a:r>
            <a:r>
              <a:rPr lang="en-US" altLang="zh-TW" sz="3600">
                <a:solidFill>
                  <a:srgbClr val="FF3300"/>
                </a:solidFill>
              </a:rPr>
              <a:t>"String"</a:t>
            </a:r>
          </a:p>
        </p:txBody>
      </p:sp>
      <p:sp>
        <p:nvSpPr>
          <p:cNvPr id="59399" name="AutoShape 7"/>
          <p:cNvSpPr>
            <a:spLocks/>
          </p:cNvSpPr>
          <p:nvPr/>
        </p:nvSpPr>
        <p:spPr bwMode="auto">
          <a:xfrm>
            <a:off x="7010400" y="838200"/>
            <a:ext cx="1379538" cy="1828800"/>
          </a:xfrm>
          <a:prstGeom prst="borderCallout1">
            <a:avLst>
              <a:gd name="adj1" fmla="val 6250"/>
              <a:gd name="adj2" fmla="val -5523"/>
              <a:gd name="adj3" fmla="val 15366"/>
              <a:gd name="adj4" fmla="val -105181"/>
            </a:avLst>
          </a:prstGeom>
          <a:noFill/>
          <a:ln w="9525">
            <a:solidFill>
              <a:schemeClr val="tx1"/>
            </a:solidFill>
            <a:miter lim="800000"/>
            <a:headEnd/>
            <a:tailEnd/>
          </a:ln>
          <a:effectLst/>
        </p:spPr>
        <p:txBody>
          <a:bodyPr/>
          <a:lstStyle/>
          <a:p>
            <a:pPr algn="ctr"/>
            <a:r>
              <a:rPr lang="zh-TW" altLang="en-US" sz="2800" b="1">
                <a:ea typeface="標楷體" pitchFamily="65" charset="-120"/>
              </a:rPr>
              <a:t>用一對</a:t>
            </a:r>
            <a:r>
              <a:rPr lang="zh-TW" altLang="en-US" sz="2800" b="1">
                <a:solidFill>
                  <a:srgbClr val="FF3300"/>
                </a:solidFill>
                <a:ea typeface="標楷體" pitchFamily="65" charset="-120"/>
              </a:rPr>
              <a:t>雙引號</a:t>
            </a:r>
            <a:r>
              <a:rPr lang="zh-TW" altLang="en-US" sz="2800" b="1">
                <a:ea typeface="標楷體" pitchFamily="65" charset="-120"/>
              </a:rPr>
              <a:t>將文字框起來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9399"/>
                                        </p:tgtEl>
                                        <p:attrNameLst>
                                          <p:attrName>style.visibility</p:attrName>
                                        </p:attrNameLst>
                                      </p:cBhvr>
                                      <p:to>
                                        <p:strVal val="visible"/>
                                      </p:to>
                                    </p:set>
                                    <p:animEffect transition="in" filter="fade">
                                      <p:cBhvr>
                                        <p:cTn id="7" dur="1000"/>
                                        <p:tgtEl>
                                          <p:spTgt spid="59399"/>
                                        </p:tgtEl>
                                      </p:cBhvr>
                                    </p:animEffect>
                                    <p:anim calcmode="lin" valueType="num">
                                      <p:cBhvr>
                                        <p:cTn id="8" dur="1000" fill="hold"/>
                                        <p:tgtEl>
                                          <p:spTgt spid="59399"/>
                                        </p:tgtEl>
                                        <p:attrNameLst>
                                          <p:attrName>style.rotation</p:attrName>
                                        </p:attrNameLst>
                                      </p:cBhvr>
                                      <p:tavLst>
                                        <p:tav tm="0">
                                          <p:val>
                                            <p:fltVal val="720"/>
                                          </p:val>
                                        </p:tav>
                                        <p:tav tm="100000">
                                          <p:val>
                                            <p:fltVal val="0"/>
                                          </p:val>
                                        </p:tav>
                                      </p:tavLst>
                                    </p:anim>
                                    <p:anim calcmode="lin" valueType="num">
                                      <p:cBhvr>
                                        <p:cTn id="9" dur="1000" fill="hold"/>
                                        <p:tgtEl>
                                          <p:spTgt spid="59399"/>
                                        </p:tgtEl>
                                        <p:attrNameLst>
                                          <p:attrName>ppt_h</p:attrName>
                                        </p:attrNameLst>
                                      </p:cBhvr>
                                      <p:tavLst>
                                        <p:tav tm="0">
                                          <p:val>
                                            <p:fltVal val="0"/>
                                          </p:val>
                                        </p:tav>
                                        <p:tav tm="100000">
                                          <p:val>
                                            <p:strVal val="#ppt_h"/>
                                          </p:val>
                                        </p:tav>
                                      </p:tavLst>
                                    </p:anim>
                                    <p:anim calcmode="lin" valueType="num">
                                      <p:cBhvr>
                                        <p:cTn id="10" dur="1000" fill="hold"/>
                                        <p:tgtEl>
                                          <p:spTgt spid="5939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animBg="1"/>
    </p:bld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1EA33340-C6ED-4FF6-8D9F-C7C7B7B873E5}" type="slidenum">
              <a:rPr lang="en-US" altLang="zh-TW"/>
              <a:pPr/>
              <a:t>280</a:t>
            </a:fld>
            <a:endParaRPr lang="en-US" altLang="zh-TW"/>
          </a:p>
        </p:txBody>
      </p:sp>
      <p:sp>
        <p:nvSpPr>
          <p:cNvPr id="391170" name="Rectangle 2"/>
          <p:cNvSpPr>
            <a:spLocks noGrp="1" noChangeArrowheads="1"/>
          </p:cNvSpPr>
          <p:nvPr>
            <p:ph type="title"/>
          </p:nvPr>
        </p:nvSpPr>
        <p:spPr>
          <a:xfrm>
            <a:off x="1066800" y="152400"/>
            <a:ext cx="7772400" cy="1143000"/>
          </a:xfrm>
        </p:spPr>
        <p:txBody>
          <a:bodyPr/>
          <a:lstStyle/>
          <a:p>
            <a:r>
              <a:rPr lang="zh-TW" altLang="en-US"/>
              <a:t>使用 </a:t>
            </a:r>
            <a:r>
              <a:rPr lang="en-US" altLang="zh-TW"/>
              <a:t>BINARY </a:t>
            </a:r>
            <a:r>
              <a:rPr lang="zh-TW" altLang="en-US"/>
              <a:t>檔</a:t>
            </a:r>
          </a:p>
        </p:txBody>
      </p:sp>
      <p:sp>
        <p:nvSpPr>
          <p:cNvPr id="391171" name="Rectangle 3"/>
          <p:cNvSpPr>
            <a:spLocks noGrp="1" noChangeArrowheads="1"/>
          </p:cNvSpPr>
          <p:nvPr>
            <p:ph type="body" idx="1"/>
          </p:nvPr>
        </p:nvSpPr>
        <p:spPr>
          <a:xfrm>
            <a:off x="1143000" y="1371600"/>
            <a:ext cx="7772400" cy="4114800"/>
          </a:xfrm>
        </p:spPr>
        <p:txBody>
          <a:bodyPr/>
          <a:lstStyle/>
          <a:p>
            <a:r>
              <a:rPr lang="zh-TW" altLang="en-US"/>
              <a:t>二進位檔的讀寫</a:t>
            </a:r>
          </a:p>
        </p:txBody>
      </p:sp>
      <p:sp>
        <p:nvSpPr>
          <p:cNvPr id="391172" name="Text Box 4"/>
          <p:cNvSpPr txBox="1">
            <a:spLocks noChangeArrowheads="1"/>
          </p:cNvSpPr>
          <p:nvPr/>
        </p:nvSpPr>
        <p:spPr bwMode="auto">
          <a:xfrm>
            <a:off x="457200" y="3124200"/>
            <a:ext cx="8458200" cy="2843213"/>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1800" b="1" u="sng">
                <a:solidFill>
                  <a:srgbClr val="FF0000"/>
                </a:solidFill>
                <a:latin typeface="Arial" charset="0"/>
                <a:cs typeface="Arial" charset="0"/>
              </a:rPr>
              <a:t>fread()</a:t>
            </a:r>
            <a:r>
              <a:rPr lang="zh-TW" altLang="en-US" sz="1800" b="1" u="sng">
                <a:solidFill>
                  <a:srgbClr val="FF0000"/>
                </a:solidFill>
                <a:latin typeface="新細明體" pitchFamily="18" charset="-120"/>
              </a:rPr>
              <a:t>、</a:t>
            </a:r>
            <a:r>
              <a:rPr lang="en-US" altLang="zh-TW" sz="1800" b="1" u="sng">
                <a:solidFill>
                  <a:srgbClr val="FF0000"/>
                </a:solidFill>
                <a:latin typeface="Arial" charset="0"/>
                <a:cs typeface="Arial" charset="0"/>
              </a:rPr>
              <a:t>fwrite()	</a:t>
            </a:r>
            <a:r>
              <a:rPr lang="zh-TW" altLang="en-US" sz="1800" b="1" u="sng">
                <a:solidFill>
                  <a:srgbClr val="FF0000"/>
                </a:solidFill>
                <a:latin typeface="新細明體" pitchFamily="18" charset="-120"/>
              </a:rPr>
              <a:t>讀寫檔案</a:t>
            </a:r>
            <a:r>
              <a:rPr lang="zh-TW" altLang="en-US" sz="1800" b="1" u="sng">
                <a:solidFill>
                  <a:srgbClr val="FF0000"/>
                </a:solidFill>
                <a:latin typeface="Arial" charset="0"/>
                <a:cs typeface="Arial" charset="0"/>
              </a:rPr>
              <a:t> </a:t>
            </a:r>
            <a:r>
              <a:rPr lang="en-US" altLang="zh-TW" sz="1800" b="1" u="sng">
                <a:solidFill>
                  <a:srgbClr val="FF0000"/>
                </a:solidFill>
                <a:latin typeface="Arial" charset="0"/>
                <a:cs typeface="Arial" charset="0"/>
              </a:rPr>
              <a:t>(</a:t>
            </a:r>
            <a:r>
              <a:rPr lang="zh-TW" altLang="en-US" sz="1800" b="1" u="sng">
                <a:solidFill>
                  <a:srgbClr val="FF0000"/>
                </a:solidFill>
                <a:latin typeface="新細明體" pitchFamily="18" charset="-120"/>
              </a:rPr>
              <a:t>二進位檔</a:t>
            </a:r>
            <a:r>
              <a:rPr lang="en-US" altLang="zh-TW" sz="1800" b="1" u="sng">
                <a:solidFill>
                  <a:srgbClr val="FF0000"/>
                </a:solidFill>
                <a:latin typeface="Arial" charset="0"/>
                <a:cs typeface="Arial" charset="0"/>
              </a:rPr>
              <a:t>Binary)</a:t>
            </a:r>
            <a:endParaRPr lang="en-US" altLang="zh-TW" sz="1800" b="1" u="sng">
              <a:solidFill>
                <a:srgbClr val="FF0000"/>
              </a:solidFill>
            </a:endParaRPr>
          </a:p>
          <a:p>
            <a:pPr>
              <a:spcBef>
                <a:spcPct val="50000"/>
              </a:spcBef>
            </a:pPr>
            <a:r>
              <a:rPr lang="zh-TW" altLang="en-US" sz="1800">
                <a:solidFill>
                  <a:srgbClr val="000000"/>
                </a:solidFill>
                <a:cs typeface="Arial" charset="0"/>
              </a:rPr>
              <a:t>含括	</a:t>
            </a:r>
            <a:r>
              <a:rPr lang="en-US" altLang="zh-TW" sz="1800">
                <a:solidFill>
                  <a:srgbClr val="000000"/>
                </a:solidFill>
                <a:cs typeface="Arial" charset="0"/>
              </a:rPr>
              <a:t>#</a:t>
            </a:r>
            <a:r>
              <a:rPr lang="en-US" altLang="zh-TW" sz="1800">
                <a:solidFill>
                  <a:srgbClr val="000000"/>
                </a:solidFill>
                <a:latin typeface="Arial" charset="0"/>
                <a:cs typeface="Arial" charset="0"/>
              </a:rPr>
              <a:t>include &lt;stdio.h&gt;</a:t>
            </a:r>
            <a:endParaRPr lang="en-US" altLang="zh-TW" sz="1800"/>
          </a:p>
          <a:p>
            <a:pPr>
              <a:spcBef>
                <a:spcPct val="50000"/>
              </a:spcBef>
            </a:pPr>
            <a:r>
              <a:rPr lang="zh-TW" altLang="en-US" sz="1800">
                <a:solidFill>
                  <a:srgbClr val="000000"/>
                </a:solidFill>
                <a:latin typeface="新細明體" pitchFamily="18" charset="-120"/>
              </a:rPr>
              <a:t>宣告</a:t>
            </a:r>
            <a:r>
              <a:rPr lang="zh-TW" altLang="en-US" sz="1800">
                <a:solidFill>
                  <a:srgbClr val="000000"/>
                </a:solidFill>
                <a:latin typeface="Arial" charset="0"/>
                <a:cs typeface="Arial" charset="0"/>
              </a:rPr>
              <a:t>	</a:t>
            </a:r>
            <a:r>
              <a:rPr lang="en-US" altLang="zh-TW" sz="1800">
                <a:solidFill>
                  <a:srgbClr val="000000"/>
                </a:solidFill>
                <a:latin typeface="Arial" charset="0"/>
                <a:cs typeface="Arial" charset="0"/>
              </a:rPr>
              <a:t>size_t fread(void *ptr, size_t size, size_t nElement, FILE *stream);</a:t>
            </a:r>
            <a:endParaRPr lang="en-US" altLang="zh-TW" sz="1800"/>
          </a:p>
          <a:p>
            <a:pPr lvl="1">
              <a:spcBef>
                <a:spcPct val="50000"/>
              </a:spcBef>
            </a:pPr>
            <a:r>
              <a:rPr lang="en-US" altLang="zh-TW" sz="1800">
                <a:solidFill>
                  <a:srgbClr val="000000"/>
                </a:solidFill>
                <a:latin typeface="Arial" charset="0"/>
                <a:cs typeface="Arial" charset="0"/>
              </a:rPr>
              <a:t>	size_t fwrite(const void *ptr, size_t size, size_t nElement, FILE *stream);</a:t>
            </a:r>
            <a:endParaRPr lang="en-US" altLang="zh-TW" sz="1800"/>
          </a:p>
          <a:p>
            <a:pPr>
              <a:spcBef>
                <a:spcPct val="50000"/>
              </a:spcBef>
            </a:pPr>
            <a:r>
              <a:rPr lang="zh-TW" altLang="en-US" sz="1800">
                <a:solidFill>
                  <a:srgbClr val="000000"/>
                </a:solidFill>
                <a:latin typeface="新細明體" pitchFamily="18" charset="-120"/>
              </a:rPr>
              <a:t>執行</a:t>
            </a:r>
            <a:r>
              <a:rPr lang="zh-TW" altLang="en-US" sz="1800">
                <a:solidFill>
                  <a:srgbClr val="000000"/>
                </a:solidFill>
                <a:latin typeface="Arial" charset="0"/>
                <a:cs typeface="Arial" charset="0"/>
              </a:rPr>
              <a:t>	</a:t>
            </a:r>
            <a:r>
              <a:rPr lang="en-US" altLang="zh-TW" sz="1800">
                <a:solidFill>
                  <a:srgbClr val="000000"/>
                </a:solidFill>
                <a:latin typeface="Arial" charset="0"/>
                <a:cs typeface="Arial" charset="0"/>
              </a:rPr>
              <a:t>n = fread(data, sizeof(data), 1, stream);</a:t>
            </a:r>
            <a:endParaRPr lang="en-US" altLang="zh-TW" sz="1800"/>
          </a:p>
          <a:p>
            <a:pPr>
              <a:spcBef>
                <a:spcPct val="50000"/>
              </a:spcBef>
            </a:pPr>
            <a:r>
              <a:rPr lang="en-US" altLang="zh-TW" sz="1800">
                <a:solidFill>
                  <a:srgbClr val="000000"/>
                </a:solidFill>
                <a:latin typeface="Arial" charset="0"/>
                <a:cs typeface="Arial" charset="0"/>
              </a:rPr>
              <a:t>	n = fwrite(data, sizeof(data), 1, stream);</a:t>
            </a:r>
            <a:endParaRPr lang="en-US" altLang="zh-TW" sz="1800"/>
          </a:p>
          <a:p>
            <a:pPr>
              <a:spcBef>
                <a:spcPct val="50000"/>
              </a:spcBef>
            </a:pPr>
            <a:r>
              <a:rPr lang="zh-TW" altLang="en-US" sz="1800">
                <a:solidFill>
                  <a:srgbClr val="000000"/>
                </a:solidFill>
                <a:latin typeface="新細明體" pitchFamily="18" charset="-120"/>
              </a:rPr>
              <a:t>傳回</a:t>
            </a:r>
            <a:r>
              <a:rPr lang="zh-TW" altLang="en-US" sz="1800">
                <a:solidFill>
                  <a:srgbClr val="000000"/>
                </a:solidFill>
                <a:latin typeface="Arial" charset="0"/>
                <a:cs typeface="Arial" charset="0"/>
              </a:rPr>
              <a:t>	</a:t>
            </a:r>
            <a:r>
              <a:rPr lang="en-US" altLang="zh-TW" sz="1800">
                <a:solidFill>
                  <a:srgbClr val="000000"/>
                </a:solidFill>
                <a:latin typeface="Arial" charset="0"/>
                <a:cs typeface="Arial" charset="0"/>
              </a:rPr>
              <a:t>ret!=0 </a:t>
            </a:r>
            <a:r>
              <a:rPr lang="zh-TW" altLang="en-US" sz="1800">
                <a:solidFill>
                  <a:srgbClr val="000000"/>
                </a:solidFill>
                <a:latin typeface="新細明體" pitchFamily="18" charset="-120"/>
              </a:rPr>
              <a:t>表示</a:t>
            </a:r>
            <a:r>
              <a:rPr lang="zh-TW" altLang="en-US" sz="1800">
                <a:latin typeface="新細明體" pitchFamily="18" charset="-120"/>
              </a:rPr>
              <a:t>失敗</a:t>
            </a:r>
            <a:r>
              <a:rPr lang="zh-TW" altLang="en-US" sz="1800">
                <a:solidFill>
                  <a:srgbClr val="000000"/>
                </a:solidFill>
                <a:latin typeface="新細明體" pitchFamily="18" charset="-120"/>
              </a:rPr>
              <a:t>，</a:t>
            </a:r>
            <a:r>
              <a:rPr lang="en-US" altLang="zh-TW" sz="1800">
                <a:solidFill>
                  <a:srgbClr val="000000"/>
                </a:solidFill>
                <a:latin typeface="Arial" charset="0"/>
                <a:cs typeface="Arial" charset="0"/>
              </a:rPr>
              <a:t>n=</a:t>
            </a:r>
            <a:r>
              <a:rPr lang="zh-TW" altLang="en-US" sz="1800">
                <a:solidFill>
                  <a:srgbClr val="000000"/>
                </a:solidFill>
                <a:latin typeface="新細明體" pitchFamily="18" charset="-120"/>
              </a:rPr>
              <a:t>實際資料</a:t>
            </a:r>
            <a:r>
              <a:rPr lang="zh-TW" altLang="en-US" sz="1800">
                <a:latin typeface="新細明體" pitchFamily="18" charset="-120"/>
              </a:rPr>
              <a:t>讀寫</a:t>
            </a:r>
            <a:r>
              <a:rPr lang="zh-TW" altLang="en-US" sz="1800">
                <a:solidFill>
                  <a:srgbClr val="000000"/>
                </a:solidFill>
                <a:latin typeface="新細明體" pitchFamily="18" charset="-120"/>
              </a:rPr>
              <a:t>筆數</a:t>
            </a:r>
            <a:r>
              <a:rPr lang="zh-TW" altLang="en-US" sz="1800">
                <a:solidFill>
                  <a:srgbClr val="000000"/>
                </a:solidFill>
                <a:latin typeface="Arial" charset="0"/>
                <a:cs typeface="Arial" charset="0"/>
              </a:rPr>
              <a:t> </a:t>
            </a:r>
            <a:r>
              <a:rPr lang="zh-TW" altLang="en-US" sz="1800">
                <a:solidFill>
                  <a:srgbClr val="000000"/>
                </a:solidFill>
                <a:latin typeface="新細明體" pitchFamily="18" charset="-120"/>
              </a:rPr>
              <a:t>表示</a:t>
            </a:r>
            <a:r>
              <a:rPr lang="zh-TW" altLang="en-US" sz="1800">
                <a:latin typeface="新細明體" pitchFamily="18" charset="-120"/>
              </a:rPr>
              <a:t>成功</a:t>
            </a:r>
            <a:r>
              <a:rPr lang="zh-TW" altLang="en-US" sz="1800">
                <a:solidFill>
                  <a:srgbClr val="000000"/>
                </a:solidFill>
                <a:latin typeface="新細明體" pitchFamily="18" charset="-120"/>
              </a:rPr>
              <a:t>。</a:t>
            </a:r>
            <a:r>
              <a:rPr lang="zh-TW" altLang="en-US" sz="1800"/>
              <a:t> </a:t>
            </a:r>
          </a:p>
        </p:txBody>
      </p:sp>
      <p:sp>
        <p:nvSpPr>
          <p:cNvPr id="391173" name="Text Box 5"/>
          <p:cNvSpPr txBox="1">
            <a:spLocks noChangeArrowheads="1"/>
          </p:cNvSpPr>
          <p:nvPr/>
        </p:nvSpPr>
        <p:spPr bwMode="auto">
          <a:xfrm>
            <a:off x="4724400" y="1447800"/>
            <a:ext cx="4191000" cy="1192213"/>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1800">
                <a:solidFill>
                  <a:srgbClr val="000000"/>
                </a:solidFill>
                <a:latin typeface="Arial" charset="0"/>
                <a:cs typeface="Arial" charset="0"/>
              </a:rPr>
              <a:t>void *ptr	</a:t>
            </a:r>
            <a:r>
              <a:rPr lang="zh-TW" altLang="en-US" sz="1800">
                <a:solidFill>
                  <a:srgbClr val="000000"/>
                </a:solidFill>
                <a:latin typeface="新細明體" pitchFamily="18" charset="-120"/>
              </a:rPr>
              <a:t>存放資料緩衝區指位器</a:t>
            </a:r>
            <a:endParaRPr lang="zh-TW" altLang="en-US" sz="1800"/>
          </a:p>
          <a:p>
            <a:pPr>
              <a:spcBef>
                <a:spcPct val="50000"/>
              </a:spcBef>
            </a:pPr>
            <a:r>
              <a:rPr lang="en-US" altLang="zh-TW" sz="1800">
                <a:solidFill>
                  <a:srgbClr val="000000"/>
                </a:solidFill>
                <a:latin typeface="Arial" charset="0"/>
                <a:cs typeface="Arial" charset="0"/>
              </a:rPr>
              <a:t>size_t size	</a:t>
            </a:r>
            <a:r>
              <a:rPr lang="zh-TW" altLang="en-US" sz="1800">
                <a:solidFill>
                  <a:srgbClr val="000000"/>
                </a:solidFill>
                <a:latin typeface="新細明體" pitchFamily="18" charset="-120"/>
              </a:rPr>
              <a:t>資料型別大小</a:t>
            </a:r>
            <a:endParaRPr lang="zh-TW" altLang="en-US" sz="1800"/>
          </a:p>
          <a:p>
            <a:pPr>
              <a:spcBef>
                <a:spcPct val="50000"/>
              </a:spcBef>
            </a:pPr>
            <a:r>
              <a:rPr lang="en-US" altLang="zh-TW" sz="1800">
                <a:solidFill>
                  <a:srgbClr val="000000"/>
                </a:solidFill>
                <a:latin typeface="Arial" charset="0"/>
                <a:cs typeface="Arial" charset="0"/>
              </a:rPr>
              <a:t>size_t nElement	</a:t>
            </a:r>
            <a:r>
              <a:rPr lang="zh-TW" altLang="en-US" sz="1800">
                <a:solidFill>
                  <a:srgbClr val="000000"/>
                </a:solidFill>
                <a:latin typeface="新細明體" pitchFamily="18" charset="-120"/>
              </a:rPr>
              <a:t>資料筆數</a:t>
            </a:r>
            <a:endParaRPr lang="zh-TW" altLang="en-US" sz="1800"/>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529E6AD8-7DD9-4CE4-B09F-8072F872AB87}" type="slidenum">
              <a:rPr lang="en-US" altLang="zh-TW"/>
              <a:pPr/>
              <a:t>281</a:t>
            </a:fld>
            <a:endParaRPr lang="en-US" altLang="zh-TW"/>
          </a:p>
        </p:txBody>
      </p:sp>
      <p:sp>
        <p:nvSpPr>
          <p:cNvPr id="392194" name="Rectangle 1026"/>
          <p:cNvSpPr>
            <a:spLocks noGrp="1" noChangeArrowheads="1"/>
          </p:cNvSpPr>
          <p:nvPr>
            <p:ph type="title"/>
          </p:nvPr>
        </p:nvSpPr>
        <p:spPr/>
        <p:txBody>
          <a:bodyPr/>
          <a:lstStyle/>
          <a:p>
            <a:r>
              <a:rPr lang="en-US" altLang="zh-TW"/>
              <a:t>fread() </a:t>
            </a:r>
            <a:r>
              <a:rPr lang="zh-TW" altLang="en-US"/>
              <a:t>的使用例</a:t>
            </a:r>
          </a:p>
        </p:txBody>
      </p:sp>
      <p:sp>
        <p:nvSpPr>
          <p:cNvPr id="392195" name="Text Box 1027"/>
          <p:cNvSpPr txBox="1">
            <a:spLocks noChangeArrowheads="1"/>
          </p:cNvSpPr>
          <p:nvPr/>
        </p:nvSpPr>
        <p:spPr bwMode="auto">
          <a:xfrm>
            <a:off x="755650" y="1905000"/>
            <a:ext cx="7561263" cy="4291013"/>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400">
                <a:latin typeface="Courier New" pitchFamily="49" charset="0"/>
                <a:cs typeface="Arial" charset="0"/>
              </a:rPr>
              <a:t>#include&lt;stdio.h&gt;</a:t>
            </a:r>
            <a:endParaRPr lang="en-US" altLang="zh-TW" sz="2400">
              <a:latin typeface="Courier New" pitchFamily="49" charset="0"/>
            </a:endParaRPr>
          </a:p>
          <a:p>
            <a:pPr>
              <a:spcBef>
                <a:spcPct val="50000"/>
              </a:spcBef>
            </a:pPr>
            <a:r>
              <a:rPr lang="en-US" altLang="zh-TW" sz="2400">
                <a:latin typeface="Courier New" pitchFamily="49" charset="0"/>
                <a:cs typeface="Arial" charset="0"/>
              </a:rPr>
              <a:t>main(){</a:t>
            </a:r>
            <a:endParaRPr lang="en-US" altLang="zh-TW" sz="2400">
              <a:latin typeface="Courier New" pitchFamily="49" charset="0"/>
            </a:endParaRPr>
          </a:p>
          <a:p>
            <a:pPr lvl="1">
              <a:spcBef>
                <a:spcPct val="50000"/>
              </a:spcBef>
            </a:pPr>
            <a:r>
              <a:rPr lang="en-US" altLang="zh-TW" sz="2400">
                <a:latin typeface="Courier New" pitchFamily="49" charset="0"/>
                <a:cs typeface="Arial" charset="0"/>
              </a:rPr>
              <a:t>char s[20]="";</a:t>
            </a:r>
          </a:p>
          <a:p>
            <a:pPr lvl="1">
              <a:spcBef>
                <a:spcPct val="50000"/>
              </a:spcBef>
            </a:pPr>
            <a:r>
              <a:rPr lang="en-US" altLang="zh-TW" sz="2400">
                <a:latin typeface="Courier New" pitchFamily="49" charset="0"/>
                <a:cs typeface="Arial" charset="0"/>
              </a:rPr>
              <a:t>unsigned int ret;</a:t>
            </a:r>
          </a:p>
          <a:p>
            <a:pPr lvl="1">
              <a:spcBef>
                <a:spcPct val="50000"/>
              </a:spcBef>
            </a:pPr>
            <a:r>
              <a:rPr lang="en-US" altLang="zh-TW" sz="2400">
                <a:latin typeface="Courier New" pitchFamily="49" charset="0"/>
                <a:cs typeface="Arial" charset="0"/>
              </a:rPr>
              <a:t>ret=fread(s,1,20,stdin);</a:t>
            </a:r>
            <a:endParaRPr lang="en-US" altLang="zh-TW" sz="2400">
              <a:latin typeface="Courier New" pitchFamily="49" charset="0"/>
            </a:endParaRPr>
          </a:p>
          <a:p>
            <a:pPr lvl="1">
              <a:spcBef>
                <a:spcPct val="50000"/>
              </a:spcBef>
            </a:pPr>
            <a:r>
              <a:rPr lang="en-US" altLang="zh-TW" sz="2400">
                <a:latin typeface="Courier New" pitchFamily="49" charset="0"/>
                <a:cs typeface="Arial" charset="0"/>
              </a:rPr>
              <a:t>puts(s);</a:t>
            </a:r>
            <a:endParaRPr lang="en-US" altLang="zh-TW" sz="2400">
              <a:latin typeface="Courier New" pitchFamily="49" charset="0"/>
            </a:endParaRPr>
          </a:p>
          <a:p>
            <a:pPr lvl="1">
              <a:spcBef>
                <a:spcPct val="50000"/>
              </a:spcBef>
            </a:pPr>
            <a:r>
              <a:rPr lang="en-US" altLang="zh-TW" sz="2400">
                <a:latin typeface="Courier New" pitchFamily="49" charset="0"/>
                <a:cs typeface="Arial" charset="0"/>
              </a:rPr>
              <a:t>printf("%i character(s)\n", ret);</a:t>
            </a:r>
            <a:endParaRPr lang="en-US" altLang="zh-TW" sz="2400">
              <a:latin typeface="Courier New" pitchFamily="49" charset="0"/>
            </a:endParaRPr>
          </a:p>
          <a:p>
            <a:pPr>
              <a:spcBef>
                <a:spcPct val="50000"/>
              </a:spcBef>
            </a:pPr>
            <a:r>
              <a:rPr lang="en-US" altLang="zh-TW" sz="2400">
                <a:latin typeface="Courier New" pitchFamily="49" charset="0"/>
              </a:rPr>
              <a:t>}</a:t>
            </a:r>
            <a:r>
              <a:rPr lang="en-US" altLang="zh-TW" sz="2400">
                <a:latin typeface="Courier New" pitchFamily="49" charset="0"/>
                <a:cs typeface="Arial" charset="0"/>
              </a:rPr>
              <a:t> </a:t>
            </a:r>
          </a:p>
        </p:txBody>
      </p:sp>
      <p:sp>
        <p:nvSpPr>
          <p:cNvPr id="392196" name="Text Box 1028"/>
          <p:cNvSpPr txBox="1">
            <a:spLocks noChangeArrowheads="1"/>
          </p:cNvSpPr>
          <p:nvPr/>
        </p:nvSpPr>
        <p:spPr bwMode="auto">
          <a:xfrm>
            <a:off x="5181600" y="1828800"/>
            <a:ext cx="3276600" cy="2106613"/>
          </a:xfrm>
          <a:prstGeom prst="rect">
            <a:avLst/>
          </a:prstGeom>
          <a:noFill/>
          <a:ln w="6350" cap="sq">
            <a:solidFill>
              <a:schemeClr val="tx1"/>
            </a:solidFill>
            <a:miter lim="800000"/>
            <a:headEnd type="none" w="sm" len="sm"/>
            <a:tailEnd type="none" w="sm" len="sm"/>
          </a:ln>
          <a:effectLst/>
        </p:spPr>
        <p:txBody>
          <a:bodyPr>
            <a:spAutoFit/>
          </a:bodyPr>
          <a:lstStyle/>
          <a:p>
            <a:pPr>
              <a:spcBef>
                <a:spcPct val="50000"/>
              </a:spcBef>
            </a:pPr>
            <a:r>
              <a:rPr lang="zh-TW" altLang="en-US" sz="2400">
                <a:latin typeface="Arial" pitchFamily="34" charset="0"/>
                <a:cs typeface="Arial" pitchFamily="34" charset="0"/>
              </a:rPr>
              <a:t>執行結果</a:t>
            </a:r>
            <a:r>
              <a:rPr lang="en-US" altLang="zh-TW" sz="2400">
                <a:latin typeface="Arial" pitchFamily="34" charset="0"/>
                <a:cs typeface="Arial" pitchFamily="34" charset="0"/>
              </a:rPr>
              <a:t>:</a:t>
            </a:r>
          </a:p>
          <a:p>
            <a:pPr>
              <a:spcBef>
                <a:spcPct val="50000"/>
              </a:spcBef>
            </a:pPr>
            <a:r>
              <a:rPr lang="en-US" altLang="zh-TW" sz="2400">
                <a:latin typeface="Arial" pitchFamily="34" charset="0"/>
                <a:cs typeface="Arial" pitchFamily="34" charset="0"/>
              </a:rPr>
              <a:t>this is a book ^Z</a:t>
            </a:r>
          </a:p>
          <a:p>
            <a:pPr>
              <a:spcBef>
                <a:spcPct val="50000"/>
              </a:spcBef>
            </a:pPr>
            <a:r>
              <a:rPr lang="en-US" altLang="zh-TW" sz="2400">
                <a:latin typeface="Arial" pitchFamily="34" charset="0"/>
                <a:cs typeface="Arial" pitchFamily="34" charset="0"/>
              </a:rPr>
              <a:t>this is a book</a:t>
            </a:r>
          </a:p>
          <a:p>
            <a:pPr>
              <a:spcBef>
                <a:spcPct val="50000"/>
              </a:spcBef>
            </a:pPr>
            <a:r>
              <a:rPr lang="en-US" altLang="zh-TW" sz="2400">
                <a:latin typeface="Arial" pitchFamily="34" charset="0"/>
                <a:cs typeface="Arial" pitchFamily="34" charset="0"/>
              </a:rPr>
              <a:t>14 characters(s)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92196"/>
                                        </p:tgtEl>
                                        <p:attrNameLst>
                                          <p:attrName>style.visibility</p:attrName>
                                        </p:attrNameLst>
                                      </p:cBhvr>
                                      <p:to>
                                        <p:strVal val="visible"/>
                                      </p:to>
                                    </p:set>
                                    <p:anim calcmode="lin" valueType="num">
                                      <p:cBhvr>
                                        <p:cTn id="7" dur="500" fill="hold"/>
                                        <p:tgtEl>
                                          <p:spTgt spid="392196"/>
                                        </p:tgtEl>
                                        <p:attrNameLst>
                                          <p:attrName>ppt_w</p:attrName>
                                        </p:attrNameLst>
                                      </p:cBhvr>
                                      <p:tavLst>
                                        <p:tav tm="0">
                                          <p:val>
                                            <p:fltVal val="0"/>
                                          </p:val>
                                        </p:tav>
                                        <p:tav tm="100000">
                                          <p:val>
                                            <p:strVal val="#ppt_w"/>
                                          </p:val>
                                        </p:tav>
                                      </p:tavLst>
                                    </p:anim>
                                    <p:anim calcmode="lin" valueType="num">
                                      <p:cBhvr>
                                        <p:cTn id="8" dur="500" fill="hold"/>
                                        <p:tgtEl>
                                          <p:spTgt spid="3921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6" grpId="0" animBg="1"/>
    </p:bld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B87391A8-F1AF-4C11-BF94-C48D9BF49285}" type="slidenum">
              <a:rPr lang="en-US" altLang="zh-TW"/>
              <a:pPr/>
              <a:t>282</a:t>
            </a:fld>
            <a:endParaRPr lang="en-US" altLang="zh-TW"/>
          </a:p>
        </p:txBody>
      </p:sp>
      <p:sp>
        <p:nvSpPr>
          <p:cNvPr id="394242" name="Rectangle 2"/>
          <p:cNvSpPr>
            <a:spLocks noGrp="1" noChangeArrowheads="1"/>
          </p:cNvSpPr>
          <p:nvPr>
            <p:ph type="title"/>
          </p:nvPr>
        </p:nvSpPr>
        <p:spPr/>
        <p:txBody>
          <a:bodyPr/>
          <a:lstStyle/>
          <a:p>
            <a:r>
              <a:rPr lang="en-US" altLang="zh-TW"/>
              <a:t>fwrite() </a:t>
            </a:r>
            <a:r>
              <a:rPr lang="zh-TW" altLang="en-US"/>
              <a:t>的使用例</a:t>
            </a:r>
          </a:p>
        </p:txBody>
      </p:sp>
      <p:sp>
        <p:nvSpPr>
          <p:cNvPr id="394243" name="Text Box 3"/>
          <p:cNvSpPr txBox="1">
            <a:spLocks noChangeArrowheads="1"/>
          </p:cNvSpPr>
          <p:nvPr/>
        </p:nvSpPr>
        <p:spPr bwMode="auto">
          <a:xfrm>
            <a:off x="539750" y="1981200"/>
            <a:ext cx="7993063" cy="374332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400">
                <a:latin typeface="Courier New" pitchFamily="49" charset="0"/>
                <a:cs typeface="Arial" charset="0"/>
              </a:rPr>
              <a:t>#include&lt;stdio.h&gt;</a:t>
            </a:r>
            <a:endParaRPr lang="en-US" altLang="zh-TW" sz="2400">
              <a:latin typeface="Courier New" pitchFamily="49" charset="0"/>
            </a:endParaRPr>
          </a:p>
          <a:p>
            <a:pPr>
              <a:spcBef>
                <a:spcPct val="50000"/>
              </a:spcBef>
            </a:pPr>
            <a:r>
              <a:rPr lang="en-US" altLang="zh-TW" sz="2400">
                <a:latin typeface="Courier New" pitchFamily="49" charset="0"/>
                <a:cs typeface="Arial" charset="0"/>
              </a:rPr>
              <a:t>main(){</a:t>
            </a:r>
            <a:endParaRPr lang="en-US" altLang="zh-TW" sz="2400">
              <a:latin typeface="Courier New" pitchFamily="49" charset="0"/>
            </a:endParaRPr>
          </a:p>
          <a:p>
            <a:pPr lvl="1">
              <a:spcBef>
                <a:spcPct val="50000"/>
              </a:spcBef>
            </a:pPr>
            <a:r>
              <a:rPr lang="en-US" altLang="zh-TW" sz="2400">
                <a:latin typeface="Courier New" pitchFamily="49" charset="0"/>
                <a:cs typeface="Arial" charset="0"/>
              </a:rPr>
              <a:t>int i[5];</a:t>
            </a:r>
          </a:p>
          <a:p>
            <a:pPr lvl="1">
              <a:spcBef>
                <a:spcPct val="50000"/>
              </a:spcBef>
            </a:pPr>
            <a:r>
              <a:rPr lang="en-US" altLang="zh-TW" sz="2400">
                <a:latin typeface="Courier New" pitchFamily="49" charset="0"/>
                <a:cs typeface="Arial" charset="0"/>
              </a:rPr>
              <a:t>printf("Please input 5 integers: ");</a:t>
            </a:r>
          </a:p>
          <a:p>
            <a:pPr lvl="1">
              <a:spcBef>
                <a:spcPct val="50000"/>
              </a:spcBef>
            </a:pPr>
            <a:r>
              <a:rPr lang="en-US" altLang="zh-TW" sz="2400">
                <a:latin typeface="Courier New" pitchFamily="49" charset="0"/>
                <a:cs typeface="Arial" charset="0"/>
              </a:rPr>
              <a:t>scanf("%i%i%i%i%i", i,i+1,i+2,i+3,i+4);</a:t>
            </a:r>
            <a:endParaRPr lang="en-US" altLang="zh-TW" sz="2400">
              <a:latin typeface="Courier New" pitchFamily="49" charset="0"/>
            </a:endParaRPr>
          </a:p>
          <a:p>
            <a:pPr lvl="1">
              <a:spcBef>
                <a:spcPct val="50000"/>
              </a:spcBef>
            </a:pPr>
            <a:r>
              <a:rPr lang="en-US" altLang="zh-TW" sz="2400">
                <a:latin typeface="Courier New" pitchFamily="49" charset="0"/>
                <a:cs typeface="Arial" charset="0"/>
              </a:rPr>
              <a:t>fwrite(i,sizeof(int),5,stdout);</a:t>
            </a:r>
            <a:endParaRPr lang="en-US" altLang="zh-TW" sz="2400">
              <a:latin typeface="Courier New" pitchFamily="49" charset="0"/>
            </a:endParaRPr>
          </a:p>
          <a:p>
            <a:pPr>
              <a:spcBef>
                <a:spcPct val="50000"/>
              </a:spcBef>
            </a:pPr>
            <a:r>
              <a:rPr lang="en-US" altLang="zh-TW" sz="2400">
                <a:latin typeface="Courier New" pitchFamily="49" charset="0"/>
              </a:rPr>
              <a:t>}</a:t>
            </a:r>
            <a:r>
              <a:rPr lang="en-US" altLang="zh-TW" sz="2400">
                <a:latin typeface="Courier New" pitchFamily="49" charset="0"/>
                <a:cs typeface="Arial" charset="0"/>
              </a:rPr>
              <a:t> </a:t>
            </a:r>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A6391DF4-AC7C-43C6-B06D-664E16AAF7BD}" type="slidenum">
              <a:rPr lang="en-US" altLang="zh-TW"/>
              <a:pPr/>
              <a:t>283</a:t>
            </a:fld>
            <a:endParaRPr lang="en-US" altLang="zh-TW"/>
          </a:p>
        </p:txBody>
      </p:sp>
      <p:sp>
        <p:nvSpPr>
          <p:cNvPr id="395266" name="Rectangle 2"/>
          <p:cNvSpPr>
            <a:spLocks noGrp="1" noChangeArrowheads="1"/>
          </p:cNvSpPr>
          <p:nvPr>
            <p:ph type="title"/>
          </p:nvPr>
        </p:nvSpPr>
        <p:spPr/>
        <p:txBody>
          <a:bodyPr/>
          <a:lstStyle/>
          <a:p>
            <a:r>
              <a:rPr lang="en-US" altLang="zh-TW"/>
              <a:t>fwrite() </a:t>
            </a:r>
            <a:r>
              <a:rPr lang="zh-TW" altLang="en-US"/>
              <a:t>的使用例</a:t>
            </a:r>
          </a:p>
        </p:txBody>
      </p:sp>
      <p:sp>
        <p:nvSpPr>
          <p:cNvPr id="395267" name="Text Box 3"/>
          <p:cNvSpPr txBox="1">
            <a:spLocks noChangeArrowheads="1"/>
          </p:cNvSpPr>
          <p:nvPr/>
        </p:nvSpPr>
        <p:spPr bwMode="auto">
          <a:xfrm>
            <a:off x="684213" y="1981200"/>
            <a:ext cx="7775575" cy="2654300"/>
          </a:xfrm>
          <a:prstGeom prst="rect">
            <a:avLst/>
          </a:prstGeom>
          <a:noFill/>
          <a:ln w="6350" cap="sq">
            <a:solidFill>
              <a:schemeClr val="tx1"/>
            </a:solidFill>
            <a:miter lim="800000"/>
            <a:headEnd type="none" w="sm" len="sm"/>
            <a:tailEnd type="none" w="sm" len="sm"/>
          </a:ln>
          <a:effectLst/>
        </p:spPr>
        <p:txBody>
          <a:bodyPr>
            <a:spAutoFit/>
          </a:bodyPr>
          <a:lstStyle/>
          <a:p>
            <a:pPr>
              <a:spcBef>
                <a:spcPct val="50000"/>
              </a:spcBef>
            </a:pPr>
            <a:r>
              <a:rPr lang="zh-TW" altLang="en-US" sz="2400">
                <a:latin typeface="新細明體" pitchFamily="18" charset="-120"/>
              </a:rPr>
              <a:t>執行結果</a:t>
            </a:r>
            <a:r>
              <a:rPr lang="en-US" altLang="zh-TW" sz="2400">
                <a:latin typeface="Arial" charset="0"/>
                <a:cs typeface="Arial" charset="0"/>
              </a:rPr>
              <a:t>:</a:t>
            </a:r>
            <a:endParaRPr lang="en-US" altLang="zh-TW" sz="2400"/>
          </a:p>
          <a:p>
            <a:pPr>
              <a:spcBef>
                <a:spcPct val="50000"/>
              </a:spcBef>
            </a:pPr>
            <a:r>
              <a:rPr lang="en-US" altLang="zh-TW" sz="2400">
                <a:latin typeface="Courier New" pitchFamily="49" charset="0"/>
                <a:cs typeface="Arial" charset="0"/>
              </a:rPr>
              <a:t>input 5 integers: 45 55 65 75 12336</a:t>
            </a:r>
            <a:endParaRPr lang="en-US" altLang="zh-TW" sz="2400">
              <a:latin typeface="Courier New" pitchFamily="49" charset="0"/>
            </a:endParaRPr>
          </a:p>
          <a:p>
            <a:pPr>
              <a:spcBef>
                <a:spcPct val="50000"/>
              </a:spcBef>
            </a:pPr>
            <a:r>
              <a:rPr lang="en-US" altLang="zh-TW" sz="2400">
                <a:latin typeface="Courier New" pitchFamily="49" charset="0"/>
                <a:cs typeface="Arial" charset="0"/>
              </a:rPr>
              <a:t>- 7 A K 00</a:t>
            </a:r>
            <a:endParaRPr lang="en-US" altLang="zh-TW" sz="2400">
              <a:latin typeface="Courier New" pitchFamily="49" charset="0"/>
            </a:endParaRPr>
          </a:p>
          <a:p>
            <a:pPr>
              <a:spcBef>
                <a:spcPct val="50000"/>
              </a:spcBef>
            </a:pPr>
            <a:r>
              <a:rPr lang="en-US" altLang="zh-TW" sz="2400">
                <a:latin typeface="Courier New" pitchFamily="49" charset="0"/>
                <a:cs typeface="Arial" charset="0"/>
              </a:rPr>
              <a:t> </a:t>
            </a:r>
            <a:endParaRPr lang="en-US" altLang="zh-TW" sz="2400">
              <a:latin typeface="Courier New" pitchFamily="49" charset="0"/>
            </a:endParaRPr>
          </a:p>
          <a:p>
            <a:pPr>
              <a:spcBef>
                <a:spcPct val="50000"/>
              </a:spcBef>
            </a:pPr>
            <a:r>
              <a:rPr lang="en-US" altLang="zh-TW" sz="2400">
                <a:latin typeface="Courier New" pitchFamily="49" charset="0"/>
                <a:cs typeface="Arial" charset="0"/>
              </a:rPr>
              <a:t>ASCII</a:t>
            </a:r>
            <a:r>
              <a:rPr lang="zh-TW" altLang="en-US" sz="2400">
                <a:latin typeface="Courier New" pitchFamily="49" charset="0"/>
              </a:rPr>
              <a:t>值分別為</a:t>
            </a:r>
            <a:r>
              <a:rPr lang="en-US" altLang="zh-TW" sz="2400">
                <a:latin typeface="Courier New" pitchFamily="49" charset="0"/>
                <a:cs typeface="Arial" charset="0"/>
              </a:rPr>
              <a:t>45</a:t>
            </a:r>
            <a:r>
              <a:rPr lang="zh-TW" altLang="en-US" sz="2400">
                <a:latin typeface="Courier New" pitchFamily="49" charset="0"/>
              </a:rPr>
              <a:t>、</a:t>
            </a:r>
            <a:r>
              <a:rPr lang="en-US" altLang="zh-TW" sz="2400">
                <a:latin typeface="Courier New" pitchFamily="49" charset="0"/>
                <a:cs typeface="Arial" charset="0"/>
              </a:rPr>
              <a:t>55</a:t>
            </a:r>
            <a:r>
              <a:rPr lang="zh-TW" altLang="en-US" sz="2400">
                <a:latin typeface="Courier New" pitchFamily="49" charset="0"/>
              </a:rPr>
              <a:t>、</a:t>
            </a:r>
            <a:r>
              <a:rPr lang="en-US" altLang="zh-TW" sz="2400">
                <a:latin typeface="Courier New" pitchFamily="49" charset="0"/>
                <a:cs typeface="Arial" charset="0"/>
              </a:rPr>
              <a:t>65</a:t>
            </a:r>
            <a:r>
              <a:rPr lang="zh-TW" altLang="en-US" sz="2400">
                <a:latin typeface="Courier New" pitchFamily="49" charset="0"/>
              </a:rPr>
              <a:t>、</a:t>
            </a:r>
            <a:r>
              <a:rPr lang="en-US" altLang="zh-TW" sz="2400">
                <a:latin typeface="Courier New" pitchFamily="49" charset="0"/>
                <a:cs typeface="Arial" charset="0"/>
              </a:rPr>
              <a:t>75</a:t>
            </a:r>
            <a:r>
              <a:rPr lang="en-US" altLang="zh-TW" sz="2400">
                <a:latin typeface="Courier New" pitchFamily="49" charset="0"/>
              </a:rPr>
              <a:t> </a:t>
            </a:r>
          </a:p>
        </p:txBody>
      </p:sp>
      <p:sp>
        <p:nvSpPr>
          <p:cNvPr id="395268" name="AutoShape 4"/>
          <p:cNvSpPr>
            <a:spLocks/>
          </p:cNvSpPr>
          <p:nvPr/>
        </p:nvSpPr>
        <p:spPr bwMode="auto">
          <a:xfrm rot="5400000">
            <a:off x="1424782" y="2904331"/>
            <a:ext cx="533400" cy="1871663"/>
          </a:xfrm>
          <a:prstGeom prst="rightBrace">
            <a:avLst>
              <a:gd name="adj1" fmla="val 29241"/>
              <a:gd name="adj2" fmla="val 50000"/>
            </a:avLst>
          </a:prstGeom>
          <a:noFill/>
          <a:ln w="12700" cap="sq">
            <a:solidFill>
              <a:schemeClr val="tx1"/>
            </a:solidFill>
            <a:round/>
            <a:headEnd type="none" w="sm" len="sm"/>
            <a:tailEnd type="none" w="sm" len="sm"/>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DAA7870-EC0A-4DC4-97A1-0A369A1756A9}" type="slidenum">
              <a:rPr lang="en-US" altLang="zh-TW"/>
              <a:pPr/>
              <a:t>284</a:t>
            </a:fld>
            <a:endParaRPr lang="en-US" altLang="zh-TW"/>
          </a:p>
        </p:txBody>
      </p:sp>
      <p:sp>
        <p:nvSpPr>
          <p:cNvPr id="396290" name="Rectangle 2"/>
          <p:cNvSpPr>
            <a:spLocks noGrp="1" noChangeArrowheads="1"/>
          </p:cNvSpPr>
          <p:nvPr>
            <p:ph type="title"/>
          </p:nvPr>
        </p:nvSpPr>
        <p:spPr/>
        <p:txBody>
          <a:bodyPr/>
          <a:lstStyle/>
          <a:p>
            <a:r>
              <a:rPr lang="zh-TW" altLang="en-US"/>
              <a:t>以 </a:t>
            </a:r>
            <a:r>
              <a:rPr lang="en-US" altLang="zh-TW"/>
              <a:t>fwrite() </a:t>
            </a:r>
            <a:r>
              <a:rPr lang="zh-TW" altLang="en-US"/>
              <a:t>寫入結構體</a:t>
            </a:r>
          </a:p>
        </p:txBody>
      </p:sp>
      <p:sp>
        <p:nvSpPr>
          <p:cNvPr id="396291" name="Text Box 3"/>
          <p:cNvSpPr txBox="1">
            <a:spLocks noChangeArrowheads="1"/>
          </p:cNvSpPr>
          <p:nvPr/>
        </p:nvSpPr>
        <p:spPr bwMode="auto">
          <a:xfrm>
            <a:off x="838200" y="1828800"/>
            <a:ext cx="7391400" cy="40544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a:latin typeface="Arial" charset="0"/>
                <a:cs typeface="Arial" charset="0"/>
              </a:rPr>
              <a:t>#include&lt;stdio.h&gt;</a:t>
            </a:r>
            <a:endParaRPr lang="en-US" altLang="zh-TW" sz="2000"/>
          </a:p>
          <a:p>
            <a:pPr>
              <a:spcBef>
                <a:spcPct val="50000"/>
              </a:spcBef>
            </a:pPr>
            <a:r>
              <a:rPr lang="en-US" altLang="zh-TW" sz="2000">
                <a:latin typeface="Arial" charset="0"/>
                <a:cs typeface="Arial" charset="0"/>
              </a:rPr>
              <a:t>main(){</a:t>
            </a:r>
            <a:endParaRPr lang="en-US" altLang="zh-TW" sz="2000"/>
          </a:p>
          <a:p>
            <a:pPr lvl="1">
              <a:spcBef>
                <a:spcPct val="50000"/>
              </a:spcBef>
            </a:pPr>
            <a:r>
              <a:rPr lang="en-US" altLang="zh-TW" sz="2000">
                <a:latin typeface="Arial" charset="0"/>
                <a:cs typeface="Arial" charset="0"/>
              </a:rPr>
              <a:t>struct person{</a:t>
            </a:r>
          </a:p>
          <a:p>
            <a:pPr lvl="2">
              <a:spcBef>
                <a:spcPct val="50000"/>
              </a:spcBef>
            </a:pPr>
            <a:r>
              <a:rPr lang="en-US" altLang="zh-TW" sz="2000">
                <a:latin typeface="Arial" charset="0"/>
                <a:cs typeface="Arial" charset="0"/>
              </a:rPr>
              <a:t>char name[20]</a:t>
            </a:r>
          </a:p>
          <a:p>
            <a:pPr lvl="2">
              <a:spcBef>
                <a:spcPct val="50000"/>
              </a:spcBef>
            </a:pPr>
            <a:r>
              <a:rPr lang="en-US" altLang="zh-TW" sz="2000">
                <a:latin typeface="Arial" charset="0"/>
                <a:cs typeface="Arial" charset="0"/>
              </a:rPr>
              <a:t>char addr[30];</a:t>
            </a:r>
            <a:endParaRPr lang="en-US" altLang="zh-TW" sz="2000">
              <a:latin typeface="Arial" charset="0"/>
            </a:endParaRPr>
          </a:p>
          <a:p>
            <a:pPr lvl="2">
              <a:spcBef>
                <a:spcPct val="50000"/>
              </a:spcBef>
            </a:pPr>
            <a:r>
              <a:rPr lang="en-US" altLang="zh-TW" sz="2000">
                <a:latin typeface="Arial" charset="0"/>
                <a:cs typeface="Arial" charset="0"/>
              </a:rPr>
              <a:t>int age;</a:t>
            </a:r>
            <a:endParaRPr lang="en-US" altLang="zh-TW" sz="2000">
              <a:latin typeface="Arial" charset="0"/>
            </a:endParaRPr>
          </a:p>
          <a:p>
            <a:pPr lvl="1">
              <a:spcBef>
                <a:spcPct val="50000"/>
              </a:spcBef>
            </a:pPr>
            <a:r>
              <a:rPr lang="en-US" altLang="zh-TW" sz="2000">
                <a:latin typeface="Arial" charset="0"/>
                <a:cs typeface="Arial" charset="0"/>
              </a:rPr>
              <a:t>} data[3];</a:t>
            </a:r>
          </a:p>
          <a:p>
            <a:pPr lvl="1">
              <a:spcBef>
                <a:spcPct val="50000"/>
              </a:spcBef>
            </a:pPr>
            <a:endParaRPr lang="en-US" altLang="zh-TW" sz="2000">
              <a:latin typeface="Arial" charset="0"/>
              <a:cs typeface="Arial" charset="0"/>
            </a:endParaRPr>
          </a:p>
          <a:p>
            <a:pPr lvl="1">
              <a:spcBef>
                <a:spcPct val="50000"/>
              </a:spcBef>
            </a:pPr>
            <a:r>
              <a:rPr lang="en-US" altLang="zh-TW" sz="2000">
                <a:latin typeface="Arial" charset="0"/>
                <a:cs typeface="Arial" charset="0"/>
              </a:rPr>
              <a:t>int i; FILE *fp;</a:t>
            </a:r>
          </a:p>
        </p:txBody>
      </p:sp>
    </p:spTree>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3F5EE44D-5B23-45D4-8D7E-540DFBF74292}" type="slidenum">
              <a:rPr lang="en-US" altLang="zh-TW"/>
              <a:pPr/>
              <a:t>285</a:t>
            </a:fld>
            <a:endParaRPr lang="en-US" altLang="zh-TW"/>
          </a:p>
        </p:txBody>
      </p:sp>
      <p:sp>
        <p:nvSpPr>
          <p:cNvPr id="397314" name="Rectangle 2"/>
          <p:cNvSpPr>
            <a:spLocks noGrp="1" noChangeArrowheads="1"/>
          </p:cNvSpPr>
          <p:nvPr>
            <p:ph type="title"/>
          </p:nvPr>
        </p:nvSpPr>
        <p:spPr>
          <a:xfrm>
            <a:off x="990600" y="304800"/>
            <a:ext cx="7772400" cy="1143000"/>
          </a:xfrm>
        </p:spPr>
        <p:txBody>
          <a:bodyPr/>
          <a:lstStyle/>
          <a:p>
            <a:r>
              <a:rPr lang="zh-TW" altLang="en-US"/>
              <a:t>以 </a:t>
            </a:r>
            <a:r>
              <a:rPr lang="en-US" altLang="zh-TW"/>
              <a:t>fwrite() </a:t>
            </a:r>
            <a:r>
              <a:rPr lang="zh-TW" altLang="en-US"/>
              <a:t>寫入結構體</a:t>
            </a:r>
          </a:p>
        </p:txBody>
      </p:sp>
      <p:sp>
        <p:nvSpPr>
          <p:cNvPr id="397315" name="Text Box 3"/>
          <p:cNvSpPr txBox="1">
            <a:spLocks noChangeArrowheads="1"/>
          </p:cNvSpPr>
          <p:nvPr/>
        </p:nvSpPr>
        <p:spPr bwMode="auto">
          <a:xfrm>
            <a:off x="914400" y="1600200"/>
            <a:ext cx="7391400" cy="4511675"/>
          </a:xfrm>
          <a:prstGeom prst="rect">
            <a:avLst/>
          </a:prstGeom>
          <a:noFill/>
          <a:ln w="12700" cap="sq">
            <a:noFill/>
            <a:miter lim="800000"/>
            <a:headEnd type="none" w="sm" len="sm"/>
            <a:tailEnd type="none" w="sm" len="sm"/>
          </a:ln>
          <a:effectLst/>
        </p:spPr>
        <p:txBody>
          <a:bodyPr>
            <a:spAutoFit/>
          </a:bodyPr>
          <a:lstStyle/>
          <a:p>
            <a:pPr lvl="1">
              <a:spcBef>
                <a:spcPct val="50000"/>
              </a:spcBef>
            </a:pPr>
            <a:r>
              <a:rPr lang="en-US" altLang="zh-TW" sz="2000">
                <a:latin typeface="Arial" charset="0"/>
                <a:cs typeface="Arial" charset="0"/>
              </a:rPr>
              <a:t>if((fp=fopen("test3.txt","r+t"))==NULL) exit(1);</a:t>
            </a:r>
          </a:p>
          <a:p>
            <a:pPr lvl="1">
              <a:spcBef>
                <a:spcPct val="50000"/>
              </a:spcBef>
            </a:pPr>
            <a:r>
              <a:rPr lang="en-US" altLang="zh-TW" sz="2000">
                <a:latin typeface="Arial" charset="0"/>
                <a:cs typeface="Arial" charset="0"/>
              </a:rPr>
              <a:t>for(i=0;i&lt;3;i++)</a:t>
            </a:r>
            <a:endParaRPr lang="en-US" altLang="zh-TW" sz="2000">
              <a:latin typeface="Arial" charset="0"/>
            </a:endParaRPr>
          </a:p>
          <a:p>
            <a:pPr lvl="2">
              <a:spcBef>
                <a:spcPct val="50000"/>
              </a:spcBef>
            </a:pPr>
            <a:r>
              <a:rPr lang="en-US" altLang="zh-TW" sz="2000">
                <a:latin typeface="Arial" charset="0"/>
                <a:cs typeface="Arial" charset="0"/>
              </a:rPr>
              <a:t>fscanf (fp,"%s %s %i",</a:t>
            </a:r>
          </a:p>
          <a:p>
            <a:pPr lvl="4">
              <a:spcBef>
                <a:spcPct val="50000"/>
              </a:spcBef>
            </a:pPr>
            <a:r>
              <a:rPr lang="en-US" altLang="zh-TW" sz="2000">
                <a:latin typeface="Arial" charset="0"/>
                <a:cs typeface="Arial" charset="0"/>
              </a:rPr>
              <a:t>data[i].name, data[i].addr, &amp;data[i].age)</a:t>
            </a:r>
            <a:endParaRPr lang="en-US" altLang="zh-TW" sz="2000">
              <a:latin typeface="Arial" charset="0"/>
            </a:endParaRPr>
          </a:p>
          <a:p>
            <a:pPr lvl="1">
              <a:spcBef>
                <a:spcPct val="50000"/>
              </a:spcBef>
            </a:pPr>
            <a:r>
              <a:rPr lang="en-US" altLang="zh-TW" sz="2000">
                <a:latin typeface="Arial" charset="0"/>
                <a:cs typeface="Arial" charset="0"/>
              </a:rPr>
              <a:t>if(fclose(fp)==-1) exit(1);</a:t>
            </a:r>
          </a:p>
          <a:p>
            <a:pPr lvl="1">
              <a:spcBef>
                <a:spcPct val="50000"/>
              </a:spcBef>
            </a:pPr>
            <a:endParaRPr lang="en-US" altLang="zh-TW" sz="2000">
              <a:latin typeface="Arial" charset="0"/>
            </a:endParaRPr>
          </a:p>
          <a:p>
            <a:pPr lvl="1">
              <a:spcBef>
                <a:spcPct val="50000"/>
              </a:spcBef>
            </a:pPr>
            <a:r>
              <a:rPr lang="en-US" altLang="zh-TW" sz="2000">
                <a:latin typeface="Arial" charset="0"/>
                <a:cs typeface="Arial" charset="0"/>
              </a:rPr>
              <a:t>if((fp=fopen("test3.dat","w+a"))==NULL) exit(1);</a:t>
            </a:r>
            <a:endParaRPr lang="en-US" altLang="zh-TW" sz="2000">
              <a:latin typeface="Arial" charset="0"/>
            </a:endParaRPr>
          </a:p>
          <a:p>
            <a:pPr lvl="1">
              <a:spcBef>
                <a:spcPct val="50000"/>
              </a:spcBef>
            </a:pPr>
            <a:r>
              <a:rPr lang="en-US" altLang="zh-TW" sz="2000">
                <a:latin typeface="Arial" charset="0"/>
                <a:cs typeface="Arial" charset="0"/>
              </a:rPr>
              <a:t>fwrite(data,sizeof(data[1]),3,fp);</a:t>
            </a:r>
            <a:endParaRPr lang="en-US" altLang="zh-TW" sz="2000">
              <a:latin typeface="Arial" charset="0"/>
            </a:endParaRPr>
          </a:p>
          <a:p>
            <a:pPr lvl="1">
              <a:spcBef>
                <a:spcPct val="50000"/>
              </a:spcBef>
            </a:pPr>
            <a:r>
              <a:rPr lang="en-US" altLang="zh-TW" sz="2000">
                <a:latin typeface="Arial" charset="0"/>
                <a:cs typeface="Arial" charset="0"/>
              </a:rPr>
              <a:t>if(fclose(fp)==-1) exit(1);</a:t>
            </a:r>
            <a:endParaRPr lang="en-US" altLang="zh-TW" sz="2000">
              <a:latin typeface="Arial" charset="0"/>
            </a:endParaRPr>
          </a:p>
          <a:p>
            <a:pPr>
              <a:spcBef>
                <a:spcPct val="50000"/>
              </a:spcBef>
            </a:pPr>
            <a:r>
              <a:rPr lang="en-US" altLang="zh-TW" sz="2000">
                <a:latin typeface="Arial" charset="0"/>
              </a:rPr>
              <a:t>}</a:t>
            </a:r>
            <a:r>
              <a:rPr lang="en-US" altLang="zh-TW" sz="2000">
                <a:latin typeface="Arial" charset="0"/>
                <a:cs typeface="Arial" charset="0"/>
              </a:rPr>
              <a:t> </a:t>
            </a:r>
          </a:p>
        </p:txBody>
      </p:sp>
    </p:spTree>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0C514A1B-3E83-4269-9223-F0CAE443FBAC}" type="slidenum">
              <a:rPr lang="en-US" altLang="zh-TW"/>
              <a:pPr/>
              <a:t>286</a:t>
            </a:fld>
            <a:endParaRPr lang="en-US" altLang="zh-TW"/>
          </a:p>
        </p:txBody>
      </p:sp>
      <p:sp>
        <p:nvSpPr>
          <p:cNvPr id="398338" name="Rectangle 2"/>
          <p:cNvSpPr>
            <a:spLocks noGrp="1" noChangeArrowheads="1"/>
          </p:cNvSpPr>
          <p:nvPr>
            <p:ph type="title"/>
          </p:nvPr>
        </p:nvSpPr>
        <p:spPr/>
        <p:txBody>
          <a:bodyPr/>
          <a:lstStyle/>
          <a:p>
            <a:r>
              <a:rPr lang="zh-TW" altLang="en-US"/>
              <a:t>以 </a:t>
            </a:r>
            <a:r>
              <a:rPr lang="en-US" altLang="zh-TW"/>
              <a:t>fread() </a:t>
            </a:r>
            <a:r>
              <a:rPr lang="zh-TW" altLang="en-US"/>
              <a:t>讀取結構體</a:t>
            </a:r>
          </a:p>
        </p:txBody>
      </p:sp>
      <p:sp>
        <p:nvSpPr>
          <p:cNvPr id="398339" name="Text Box 3"/>
          <p:cNvSpPr txBox="1">
            <a:spLocks noChangeArrowheads="1"/>
          </p:cNvSpPr>
          <p:nvPr/>
        </p:nvSpPr>
        <p:spPr bwMode="auto">
          <a:xfrm>
            <a:off x="1219200" y="1524000"/>
            <a:ext cx="7010400" cy="45116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TW" sz="2000">
                <a:latin typeface="Arial" charset="0"/>
                <a:cs typeface="Arial" charset="0"/>
              </a:rPr>
              <a:t>#include&lt;stdio.h&gt;</a:t>
            </a:r>
            <a:endParaRPr lang="en-US" altLang="zh-TW" sz="2000"/>
          </a:p>
          <a:p>
            <a:pPr>
              <a:spcBef>
                <a:spcPct val="50000"/>
              </a:spcBef>
            </a:pPr>
            <a:r>
              <a:rPr lang="en-US" altLang="zh-TW" sz="2000">
                <a:latin typeface="Arial" charset="0"/>
                <a:cs typeface="Arial" charset="0"/>
              </a:rPr>
              <a:t>main(){</a:t>
            </a:r>
            <a:endParaRPr lang="en-US" altLang="zh-TW" sz="2000"/>
          </a:p>
          <a:p>
            <a:pPr lvl="1">
              <a:spcBef>
                <a:spcPct val="50000"/>
              </a:spcBef>
            </a:pPr>
            <a:r>
              <a:rPr lang="en-US" altLang="zh-TW" sz="2000">
                <a:latin typeface="Arial" charset="0"/>
                <a:cs typeface="Arial" charset="0"/>
              </a:rPr>
              <a:t>struct person{</a:t>
            </a:r>
          </a:p>
          <a:p>
            <a:pPr lvl="2">
              <a:spcBef>
                <a:spcPct val="50000"/>
              </a:spcBef>
            </a:pPr>
            <a:r>
              <a:rPr lang="en-US" altLang="zh-TW" sz="2000">
                <a:latin typeface="Arial" charset="0"/>
                <a:cs typeface="Arial" charset="0"/>
              </a:rPr>
              <a:t>char name[20]</a:t>
            </a:r>
          </a:p>
          <a:p>
            <a:pPr lvl="2">
              <a:spcBef>
                <a:spcPct val="50000"/>
              </a:spcBef>
            </a:pPr>
            <a:r>
              <a:rPr lang="en-US" altLang="zh-TW" sz="2000">
                <a:latin typeface="Arial" charset="0"/>
                <a:cs typeface="Arial" charset="0"/>
              </a:rPr>
              <a:t>char addr[30];</a:t>
            </a:r>
            <a:endParaRPr lang="en-US" altLang="zh-TW" sz="2000">
              <a:latin typeface="Arial" charset="0"/>
            </a:endParaRPr>
          </a:p>
          <a:p>
            <a:pPr lvl="2">
              <a:spcBef>
                <a:spcPct val="50000"/>
              </a:spcBef>
            </a:pPr>
            <a:r>
              <a:rPr lang="en-US" altLang="zh-TW" sz="2000">
                <a:latin typeface="Arial" charset="0"/>
                <a:cs typeface="Arial" charset="0"/>
              </a:rPr>
              <a:t>int age;</a:t>
            </a:r>
            <a:endParaRPr lang="en-US" altLang="zh-TW" sz="2000">
              <a:latin typeface="Arial" charset="0"/>
            </a:endParaRPr>
          </a:p>
          <a:p>
            <a:pPr lvl="1">
              <a:spcBef>
                <a:spcPct val="50000"/>
              </a:spcBef>
            </a:pPr>
            <a:r>
              <a:rPr lang="en-US" altLang="zh-TW" sz="2000">
                <a:latin typeface="Arial" charset="0"/>
                <a:cs typeface="Arial" charset="0"/>
              </a:rPr>
              <a:t>} data;</a:t>
            </a:r>
          </a:p>
          <a:p>
            <a:pPr lvl="1">
              <a:spcBef>
                <a:spcPct val="50000"/>
              </a:spcBef>
            </a:pPr>
            <a:endParaRPr lang="en-US" altLang="zh-TW" sz="2000">
              <a:latin typeface="Arial" charset="0"/>
              <a:cs typeface="Arial" charset="0"/>
            </a:endParaRPr>
          </a:p>
          <a:p>
            <a:pPr lvl="1">
              <a:spcBef>
                <a:spcPct val="50000"/>
              </a:spcBef>
            </a:pPr>
            <a:r>
              <a:rPr lang="en-US" altLang="zh-TW" sz="2000">
                <a:latin typeface="Arial" charset="0"/>
                <a:cs typeface="Arial" charset="0"/>
              </a:rPr>
              <a:t>int number;</a:t>
            </a:r>
            <a:endParaRPr lang="en-US" altLang="zh-TW" sz="2000">
              <a:latin typeface="Arial" charset="0"/>
            </a:endParaRPr>
          </a:p>
          <a:p>
            <a:pPr lvl="1">
              <a:spcBef>
                <a:spcPct val="50000"/>
              </a:spcBef>
            </a:pPr>
            <a:r>
              <a:rPr lang="en-US" altLang="zh-TW" sz="2000">
                <a:latin typeface="Arial" charset="0"/>
                <a:cs typeface="Arial" charset="0"/>
              </a:rPr>
              <a:t>FILE *fp; </a:t>
            </a:r>
          </a:p>
        </p:txBody>
      </p:sp>
    </p:spTree>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74A4DDDE-C46F-4BE0-8FFA-04B8389182AD}" type="slidenum">
              <a:rPr lang="en-US" altLang="zh-TW"/>
              <a:pPr/>
              <a:t>287</a:t>
            </a:fld>
            <a:endParaRPr lang="en-US" altLang="zh-TW"/>
          </a:p>
        </p:txBody>
      </p:sp>
      <p:sp>
        <p:nvSpPr>
          <p:cNvPr id="399362" name="Rectangle 2"/>
          <p:cNvSpPr>
            <a:spLocks noGrp="1" noChangeArrowheads="1"/>
          </p:cNvSpPr>
          <p:nvPr>
            <p:ph type="title"/>
          </p:nvPr>
        </p:nvSpPr>
        <p:spPr/>
        <p:txBody>
          <a:bodyPr/>
          <a:lstStyle/>
          <a:p>
            <a:r>
              <a:rPr lang="zh-TW" altLang="en-US"/>
              <a:t>以 </a:t>
            </a:r>
            <a:r>
              <a:rPr lang="en-US" altLang="zh-TW"/>
              <a:t>fread() </a:t>
            </a:r>
            <a:r>
              <a:rPr lang="zh-TW" altLang="en-US"/>
              <a:t>讀取結構體</a:t>
            </a:r>
          </a:p>
        </p:txBody>
      </p:sp>
      <p:sp>
        <p:nvSpPr>
          <p:cNvPr id="399363" name="Text Box 3"/>
          <p:cNvSpPr txBox="1">
            <a:spLocks noChangeArrowheads="1"/>
          </p:cNvSpPr>
          <p:nvPr/>
        </p:nvSpPr>
        <p:spPr bwMode="auto">
          <a:xfrm>
            <a:off x="1143000" y="1600200"/>
            <a:ext cx="7086600" cy="4511675"/>
          </a:xfrm>
          <a:prstGeom prst="rect">
            <a:avLst/>
          </a:prstGeom>
          <a:noFill/>
          <a:ln w="12700" cap="sq">
            <a:noFill/>
            <a:miter lim="800000"/>
            <a:headEnd type="none" w="sm" len="sm"/>
            <a:tailEnd type="none" w="sm" len="sm"/>
          </a:ln>
          <a:effectLst/>
        </p:spPr>
        <p:txBody>
          <a:bodyPr>
            <a:spAutoFit/>
          </a:bodyPr>
          <a:lstStyle/>
          <a:p>
            <a:pPr lvl="1">
              <a:spcBef>
                <a:spcPct val="50000"/>
              </a:spcBef>
            </a:pPr>
            <a:r>
              <a:rPr lang="en-US" altLang="zh-TW" sz="2000">
                <a:latin typeface="Arial" charset="0"/>
                <a:cs typeface="Arial" charset="0"/>
              </a:rPr>
              <a:t>printf("Input record number (1-3): ");</a:t>
            </a:r>
          </a:p>
          <a:p>
            <a:pPr lvl="1">
              <a:spcBef>
                <a:spcPct val="50000"/>
              </a:spcBef>
            </a:pPr>
            <a:r>
              <a:rPr lang="en-US" altLang="zh-TW" sz="2000">
                <a:latin typeface="Arial" charset="0"/>
                <a:cs typeface="Arial" charset="0"/>
              </a:rPr>
              <a:t>scanf("%i",&amp;number);</a:t>
            </a:r>
          </a:p>
          <a:p>
            <a:pPr lvl="1">
              <a:spcBef>
                <a:spcPct val="50000"/>
              </a:spcBef>
            </a:pPr>
            <a:endParaRPr lang="en-US" altLang="zh-TW" sz="2000">
              <a:latin typeface="Arial" charset="0"/>
            </a:endParaRPr>
          </a:p>
          <a:p>
            <a:pPr lvl="1">
              <a:spcBef>
                <a:spcPct val="50000"/>
              </a:spcBef>
            </a:pPr>
            <a:r>
              <a:rPr lang="en-US" altLang="zh-TW" sz="2000">
                <a:latin typeface="Arial" charset="0"/>
                <a:cs typeface="Arial" charset="0"/>
              </a:rPr>
              <a:t>if((fp=fopen("test3.dat","r+b"))==NULL) exit(1);</a:t>
            </a:r>
            <a:endParaRPr lang="en-US" altLang="zh-TW" sz="2000">
              <a:latin typeface="Arial" charset="0"/>
            </a:endParaRPr>
          </a:p>
          <a:p>
            <a:pPr lvl="1">
              <a:spcBef>
                <a:spcPct val="50000"/>
              </a:spcBef>
            </a:pPr>
            <a:r>
              <a:rPr lang="en-US" altLang="zh-TW" sz="2000">
                <a:latin typeface="Arial" charset="0"/>
                <a:cs typeface="Arial" charset="0"/>
              </a:rPr>
              <a:t>fseek(fp,(number-1)*sizeof(data),SEEK_SET);</a:t>
            </a:r>
            <a:endParaRPr lang="en-US" altLang="zh-TW" sz="2000">
              <a:latin typeface="Arial" charset="0"/>
            </a:endParaRPr>
          </a:p>
          <a:p>
            <a:pPr lvl="1">
              <a:spcBef>
                <a:spcPct val="50000"/>
              </a:spcBef>
            </a:pPr>
            <a:r>
              <a:rPr lang="en-US" altLang="zh-TW" sz="2000">
                <a:latin typeface="Arial" charset="0"/>
                <a:cs typeface="Arial" charset="0"/>
              </a:rPr>
              <a:t>if(fread(&amp;data,sizeof(data),1,fp)==1)</a:t>
            </a:r>
            <a:endParaRPr lang="en-US" altLang="zh-TW" sz="2000">
              <a:latin typeface="Arial" charset="0"/>
            </a:endParaRPr>
          </a:p>
          <a:p>
            <a:pPr lvl="2">
              <a:spcBef>
                <a:spcPct val="50000"/>
              </a:spcBef>
            </a:pPr>
            <a:r>
              <a:rPr lang="en-US" altLang="zh-TW" sz="2000">
                <a:latin typeface="Arial" charset="0"/>
                <a:cs typeface="Arial" charset="0"/>
              </a:rPr>
              <a:t>printf("%-20s %-30s %-d\n",</a:t>
            </a:r>
          </a:p>
          <a:p>
            <a:pPr lvl="3">
              <a:spcBef>
                <a:spcPct val="50000"/>
              </a:spcBef>
            </a:pPr>
            <a:r>
              <a:rPr lang="en-US" altLang="zh-TW" sz="2000">
                <a:latin typeface="Arial" charset="0"/>
                <a:cs typeface="Arial" charset="0"/>
              </a:rPr>
              <a:t>data.name, data.addr, data.age);</a:t>
            </a:r>
            <a:endParaRPr lang="en-US" altLang="zh-TW" sz="2000">
              <a:latin typeface="Arial" charset="0"/>
            </a:endParaRPr>
          </a:p>
          <a:p>
            <a:pPr lvl="1">
              <a:spcBef>
                <a:spcPct val="50000"/>
              </a:spcBef>
            </a:pPr>
            <a:r>
              <a:rPr lang="en-US" altLang="zh-TW" sz="2000">
                <a:latin typeface="Arial" charset="0"/>
                <a:cs typeface="Arial" charset="0"/>
              </a:rPr>
              <a:t>if(fclose(fp)==-1) exit(1);</a:t>
            </a:r>
            <a:endParaRPr lang="en-US" altLang="zh-TW" sz="2000">
              <a:latin typeface="Arial" charset="0"/>
            </a:endParaRPr>
          </a:p>
          <a:p>
            <a:pPr>
              <a:spcBef>
                <a:spcPct val="50000"/>
              </a:spcBef>
            </a:pPr>
            <a:r>
              <a:rPr lang="en-US" altLang="zh-TW" sz="2000">
                <a:latin typeface="Arial" charset="0"/>
              </a:rPr>
              <a:t>}</a:t>
            </a:r>
            <a:r>
              <a:rPr lang="en-US" altLang="zh-TW" sz="2000">
                <a:latin typeface="Arial" charset="0"/>
                <a:cs typeface="Arial" charset="0"/>
              </a:rPr>
              <a:t> </a:t>
            </a:r>
          </a:p>
        </p:txBody>
      </p:sp>
    </p:spTree>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D26264DB-02DA-46F7-891A-163551ACC66C}" type="slidenum">
              <a:rPr lang="en-US" altLang="zh-TW"/>
              <a:pPr/>
              <a:t>288</a:t>
            </a:fld>
            <a:endParaRPr lang="en-US" altLang="zh-TW"/>
          </a:p>
        </p:txBody>
      </p:sp>
      <p:sp>
        <p:nvSpPr>
          <p:cNvPr id="400386" name="Rectangle 2"/>
          <p:cNvSpPr>
            <a:spLocks noGrp="1" noChangeArrowheads="1"/>
          </p:cNvSpPr>
          <p:nvPr>
            <p:ph type="title"/>
          </p:nvPr>
        </p:nvSpPr>
        <p:spPr/>
        <p:txBody>
          <a:bodyPr/>
          <a:lstStyle/>
          <a:p>
            <a:r>
              <a:rPr lang="zh-TW" altLang="en-US"/>
              <a:t>以 </a:t>
            </a:r>
            <a:r>
              <a:rPr lang="en-US" altLang="zh-TW"/>
              <a:t>fread() </a:t>
            </a:r>
            <a:r>
              <a:rPr lang="zh-TW" altLang="en-US"/>
              <a:t>讀取結構體</a:t>
            </a:r>
          </a:p>
        </p:txBody>
      </p:sp>
      <p:sp>
        <p:nvSpPr>
          <p:cNvPr id="400387" name="Text Box 3"/>
          <p:cNvSpPr txBox="1">
            <a:spLocks noChangeArrowheads="1"/>
          </p:cNvSpPr>
          <p:nvPr/>
        </p:nvSpPr>
        <p:spPr bwMode="auto">
          <a:xfrm>
            <a:off x="762000" y="2133600"/>
            <a:ext cx="7239000" cy="3201988"/>
          </a:xfrm>
          <a:prstGeom prst="rect">
            <a:avLst/>
          </a:prstGeom>
          <a:noFill/>
          <a:ln w="6350" cap="sq">
            <a:solidFill>
              <a:schemeClr val="tx1"/>
            </a:solidFill>
            <a:miter lim="800000"/>
            <a:headEnd type="none" w="sm" len="sm"/>
            <a:tailEnd type="none" w="sm" len="sm"/>
          </a:ln>
          <a:effectLst/>
        </p:spPr>
        <p:txBody>
          <a:bodyPr>
            <a:spAutoFit/>
          </a:bodyPr>
          <a:lstStyle/>
          <a:p>
            <a:pPr>
              <a:spcBef>
                <a:spcPct val="50000"/>
              </a:spcBef>
              <a:tabLst>
                <a:tab pos="2286000" algn="l"/>
                <a:tab pos="4572000" algn="l"/>
              </a:tabLst>
            </a:pPr>
            <a:r>
              <a:rPr lang="zh-TW" altLang="en-US" sz="2400">
                <a:latin typeface="新細明體" pitchFamily="18" charset="-120"/>
              </a:rPr>
              <a:t>執行結果</a:t>
            </a:r>
            <a:r>
              <a:rPr lang="en-US" altLang="zh-TW" sz="2400">
                <a:latin typeface="Arial" charset="0"/>
                <a:cs typeface="Arial" charset="0"/>
              </a:rPr>
              <a:t>:</a:t>
            </a:r>
            <a:endParaRPr lang="en-US" altLang="zh-TW" sz="2400"/>
          </a:p>
          <a:p>
            <a:pPr lvl="1">
              <a:spcBef>
                <a:spcPct val="50000"/>
              </a:spcBef>
              <a:tabLst>
                <a:tab pos="2286000" algn="l"/>
                <a:tab pos="4572000" algn="l"/>
              </a:tabLst>
            </a:pPr>
            <a:r>
              <a:rPr lang="en-US" altLang="zh-TW" sz="2400">
                <a:latin typeface="Arial" charset="0"/>
                <a:cs typeface="Arial" charset="0"/>
              </a:rPr>
              <a:t>C:\TC\&gt;prog11-e</a:t>
            </a:r>
            <a:endParaRPr lang="en-US" altLang="zh-TW" sz="2400"/>
          </a:p>
          <a:p>
            <a:pPr lvl="1">
              <a:spcBef>
                <a:spcPct val="50000"/>
              </a:spcBef>
              <a:tabLst>
                <a:tab pos="2286000" algn="l"/>
                <a:tab pos="4572000" algn="l"/>
              </a:tabLst>
            </a:pPr>
            <a:r>
              <a:rPr lang="en-US" altLang="zh-TW" sz="2400">
                <a:latin typeface="Arial" charset="0"/>
                <a:cs typeface="Arial" charset="0"/>
              </a:rPr>
              <a:t>Input record number (1-3):  3</a:t>
            </a:r>
            <a:endParaRPr lang="en-US" altLang="zh-TW" sz="2400"/>
          </a:p>
          <a:p>
            <a:pPr lvl="1">
              <a:spcBef>
                <a:spcPct val="50000"/>
              </a:spcBef>
              <a:tabLst>
                <a:tab pos="2286000" algn="l"/>
                <a:tab pos="4572000" algn="l"/>
              </a:tabLst>
            </a:pPr>
            <a:r>
              <a:rPr lang="en-US" altLang="zh-TW" sz="2400">
                <a:latin typeface="Arial" charset="0"/>
                <a:cs typeface="Arial" charset="0"/>
              </a:rPr>
              <a:t>chan	shatin	35</a:t>
            </a:r>
            <a:endParaRPr lang="en-US" altLang="zh-TW" sz="2400"/>
          </a:p>
          <a:p>
            <a:pPr lvl="1">
              <a:spcBef>
                <a:spcPct val="50000"/>
              </a:spcBef>
              <a:tabLst>
                <a:tab pos="2286000" algn="l"/>
                <a:tab pos="4572000" algn="l"/>
              </a:tabLst>
            </a:pPr>
            <a:r>
              <a:rPr lang="en-US" altLang="zh-TW" sz="2400">
                <a:latin typeface="Arial" charset="0"/>
                <a:cs typeface="Arial" charset="0"/>
              </a:rPr>
              <a:t>Input record number (1-3):  1</a:t>
            </a:r>
            <a:endParaRPr lang="en-US" altLang="zh-TW" sz="2400"/>
          </a:p>
          <a:p>
            <a:pPr lvl="1">
              <a:spcBef>
                <a:spcPct val="50000"/>
              </a:spcBef>
              <a:tabLst>
                <a:tab pos="2286000" algn="l"/>
                <a:tab pos="4572000" algn="l"/>
              </a:tabLst>
            </a:pPr>
            <a:r>
              <a:rPr lang="en-US" altLang="zh-TW" sz="2400">
                <a:latin typeface="Arial" charset="0"/>
                <a:cs typeface="Arial" charset="0"/>
              </a:rPr>
              <a:t>lee	aberdeen	33</a:t>
            </a:r>
            <a:r>
              <a:rPr lang="en-US" altLang="zh-TW" sz="2400"/>
              <a:t> </a:t>
            </a:r>
          </a:p>
        </p:txBody>
      </p:sp>
    </p:spTree>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C179CAF6-0452-4494-BB30-D32866364D49}" type="slidenum">
              <a:rPr lang="en-US" altLang="zh-TW"/>
              <a:pPr/>
              <a:t>289</a:t>
            </a:fld>
            <a:endParaRPr lang="en-US" altLang="zh-TW"/>
          </a:p>
        </p:txBody>
      </p:sp>
      <p:sp>
        <p:nvSpPr>
          <p:cNvPr id="449538" name="Rectangle 2"/>
          <p:cNvSpPr>
            <a:spLocks noGrp="1" noChangeArrowheads="1"/>
          </p:cNvSpPr>
          <p:nvPr>
            <p:ph type="title"/>
          </p:nvPr>
        </p:nvSpPr>
        <p:spPr>
          <a:xfrm>
            <a:off x="838200" y="457200"/>
            <a:ext cx="7620000" cy="1143000"/>
          </a:xfrm>
        </p:spPr>
        <p:txBody>
          <a:bodyPr/>
          <a:lstStyle/>
          <a:p>
            <a:r>
              <a:rPr lang="zh-TW" altLang="en-US"/>
              <a:t>列印頁數</a:t>
            </a:r>
            <a:r>
              <a:rPr lang="en-US" altLang="zh-TW"/>
              <a:t>:</a:t>
            </a:r>
          </a:p>
        </p:txBody>
      </p:sp>
      <p:sp>
        <p:nvSpPr>
          <p:cNvPr id="449539" name="Rectangle 3"/>
          <p:cNvSpPr>
            <a:spLocks noGrp="1" noChangeArrowheads="1"/>
          </p:cNvSpPr>
          <p:nvPr>
            <p:ph type="body" idx="1"/>
          </p:nvPr>
        </p:nvSpPr>
        <p:spPr>
          <a:xfrm>
            <a:off x="1042988" y="1484313"/>
            <a:ext cx="7345362" cy="5184775"/>
          </a:xfrm>
        </p:spPr>
        <p:txBody>
          <a:bodyPr/>
          <a:lstStyle/>
          <a:p>
            <a:pPr marL="361950" indent="-361950">
              <a:lnSpc>
                <a:spcPct val="80000"/>
              </a:lnSpc>
              <a:tabLst>
                <a:tab pos="1438275" algn="l"/>
                <a:tab pos="2867025" algn="l"/>
              </a:tabLst>
            </a:pPr>
            <a:r>
              <a:rPr lang="en-US" altLang="zh-TW" sz="2400">
                <a:latin typeface="Verdana" pitchFamily="34" charset="0"/>
                <a:hlinkClick r:id="rId2" action="ppaction://hlinksldjump"/>
              </a:rPr>
              <a:t>(1)</a:t>
            </a:r>
            <a:r>
              <a:rPr lang="en-US" altLang="zh-TW" sz="2400">
                <a:latin typeface="Verdana" pitchFamily="34" charset="0"/>
              </a:rPr>
              <a:t>	2-9	identifier, keyword</a:t>
            </a:r>
          </a:p>
          <a:p>
            <a:pPr marL="361950" indent="-361950">
              <a:lnSpc>
                <a:spcPct val="80000"/>
              </a:lnSpc>
              <a:buFontTx/>
              <a:buNone/>
              <a:tabLst>
                <a:tab pos="1438275" algn="l"/>
                <a:tab pos="2867025" algn="l"/>
              </a:tabLst>
            </a:pPr>
            <a:r>
              <a:rPr lang="en-US" altLang="zh-TW" sz="2400">
                <a:latin typeface="Verdana" pitchFamily="34" charset="0"/>
              </a:rPr>
              <a:t>		12,14	#define</a:t>
            </a:r>
          </a:p>
          <a:p>
            <a:pPr marL="361950" indent="-361950">
              <a:lnSpc>
                <a:spcPct val="80000"/>
              </a:lnSpc>
              <a:tabLst>
                <a:tab pos="1438275" algn="l"/>
                <a:tab pos="2867025" algn="l"/>
              </a:tabLst>
            </a:pPr>
            <a:r>
              <a:rPr lang="en-US" altLang="zh-TW" sz="2400">
                <a:latin typeface="Verdana" pitchFamily="34" charset="0"/>
                <a:hlinkClick r:id="rId3" action="ppaction://hlinksldjump"/>
              </a:rPr>
              <a:t>(2)</a:t>
            </a:r>
            <a:r>
              <a:rPr lang="en-US" altLang="zh-TW" sz="2400">
                <a:latin typeface="Verdana" pitchFamily="34" charset="0"/>
              </a:rPr>
              <a:t>	18-43	const, var</a:t>
            </a:r>
          </a:p>
          <a:p>
            <a:pPr marL="361950" indent="-361950">
              <a:lnSpc>
                <a:spcPct val="80000"/>
              </a:lnSpc>
              <a:tabLst>
                <a:tab pos="1438275" algn="l"/>
                <a:tab pos="2867025" algn="l"/>
              </a:tabLst>
            </a:pPr>
            <a:r>
              <a:rPr lang="en-US" altLang="zh-TW" sz="2400">
                <a:latin typeface="Verdana" pitchFamily="34" charset="0"/>
                <a:hlinkClick r:id="rId4" action="ppaction://hlinksldjump"/>
              </a:rPr>
              <a:t>(3)</a:t>
            </a:r>
            <a:r>
              <a:rPr lang="en-US" altLang="zh-TW" sz="2400">
                <a:latin typeface="Verdana" pitchFamily="34" charset="0"/>
              </a:rPr>
              <a:t>	44-66	I/O</a:t>
            </a:r>
          </a:p>
          <a:p>
            <a:pPr marL="361950" indent="-361950">
              <a:lnSpc>
                <a:spcPct val="80000"/>
              </a:lnSpc>
              <a:tabLst>
                <a:tab pos="1438275" algn="l"/>
                <a:tab pos="2867025" algn="l"/>
              </a:tabLst>
            </a:pPr>
            <a:r>
              <a:rPr lang="en-US" altLang="zh-TW" sz="2400">
                <a:latin typeface="Verdana" pitchFamily="34" charset="0"/>
                <a:hlinkClick r:id="rId5" action="ppaction://hlinksldjump"/>
              </a:rPr>
              <a:t>(4)</a:t>
            </a:r>
            <a:r>
              <a:rPr lang="en-US" altLang="zh-TW" sz="2400">
                <a:latin typeface="Verdana" pitchFamily="34" charset="0"/>
              </a:rPr>
              <a:t>	67-91	expression, operator</a:t>
            </a:r>
          </a:p>
          <a:p>
            <a:pPr marL="361950" indent="-361950">
              <a:lnSpc>
                <a:spcPct val="80000"/>
              </a:lnSpc>
              <a:tabLst>
                <a:tab pos="1438275" algn="l"/>
                <a:tab pos="2867025" algn="l"/>
              </a:tabLst>
            </a:pPr>
            <a:r>
              <a:rPr lang="en-US" altLang="zh-TW" sz="2400">
                <a:latin typeface="Verdana" pitchFamily="34" charset="0"/>
                <a:hlinkClick r:id="rId6" action="ppaction://hlinksldjump"/>
              </a:rPr>
              <a:t>(5)</a:t>
            </a:r>
            <a:r>
              <a:rPr lang="en-US" altLang="zh-TW" sz="2400">
                <a:latin typeface="Verdana" pitchFamily="34" charset="0"/>
              </a:rPr>
              <a:t>	92-117	loops</a:t>
            </a:r>
          </a:p>
          <a:p>
            <a:pPr marL="361950" indent="-361950">
              <a:lnSpc>
                <a:spcPct val="80000"/>
              </a:lnSpc>
              <a:tabLst>
                <a:tab pos="1438275" algn="l"/>
                <a:tab pos="2867025" algn="l"/>
              </a:tabLst>
            </a:pPr>
            <a:r>
              <a:rPr lang="en-US" altLang="zh-TW" sz="2400">
                <a:latin typeface="Verdana" pitchFamily="34" charset="0"/>
                <a:hlinkClick r:id="rId7" action="ppaction://hlinksldjump"/>
              </a:rPr>
              <a:t>(6)</a:t>
            </a:r>
            <a:r>
              <a:rPr lang="en-US" altLang="zh-TW" sz="2400">
                <a:latin typeface="Verdana" pitchFamily="34" charset="0"/>
              </a:rPr>
              <a:t>	118-142	if/switch</a:t>
            </a:r>
          </a:p>
          <a:p>
            <a:pPr marL="361950" indent="-361950">
              <a:lnSpc>
                <a:spcPct val="80000"/>
              </a:lnSpc>
              <a:tabLst>
                <a:tab pos="1438275" algn="l"/>
                <a:tab pos="2867025" algn="l"/>
              </a:tabLst>
            </a:pPr>
            <a:r>
              <a:rPr lang="en-US" altLang="zh-TW" sz="2400">
                <a:latin typeface="Verdana" pitchFamily="34" charset="0"/>
                <a:hlinkClick r:id="rId8" action="ppaction://hlinksldjump"/>
              </a:rPr>
              <a:t>(7)</a:t>
            </a:r>
            <a:r>
              <a:rPr lang="en-US" altLang="zh-TW" sz="2400">
                <a:latin typeface="Verdana" pitchFamily="34" charset="0"/>
              </a:rPr>
              <a:t>	143-152	functions</a:t>
            </a:r>
          </a:p>
          <a:p>
            <a:pPr marL="361950" indent="-361950">
              <a:lnSpc>
                <a:spcPct val="80000"/>
              </a:lnSpc>
              <a:buFontTx/>
              <a:buNone/>
              <a:tabLst>
                <a:tab pos="1438275" algn="l"/>
                <a:tab pos="2867025" algn="l"/>
              </a:tabLst>
            </a:pPr>
            <a:r>
              <a:rPr lang="en-US" altLang="zh-TW" sz="2400">
                <a:latin typeface="Verdana" pitchFamily="34" charset="0"/>
              </a:rPr>
              <a:t>		160	maths</a:t>
            </a:r>
          </a:p>
          <a:p>
            <a:pPr marL="361950" indent="-361950">
              <a:lnSpc>
                <a:spcPct val="80000"/>
              </a:lnSpc>
              <a:tabLst>
                <a:tab pos="1438275" algn="l"/>
                <a:tab pos="2867025" algn="l"/>
              </a:tabLst>
            </a:pPr>
            <a:r>
              <a:rPr lang="en-US" altLang="zh-TW" sz="2400">
                <a:latin typeface="Verdana" pitchFamily="34" charset="0"/>
                <a:hlinkClick r:id="rId9" action="ppaction://hlinksldjump"/>
              </a:rPr>
              <a:t>(8)</a:t>
            </a:r>
            <a:r>
              <a:rPr lang="en-US" altLang="zh-TW" sz="2400">
                <a:latin typeface="Verdana" pitchFamily="34" charset="0"/>
              </a:rPr>
              <a:t>	167-179	arrays</a:t>
            </a:r>
          </a:p>
          <a:p>
            <a:pPr marL="361950" indent="-361950">
              <a:lnSpc>
                <a:spcPct val="80000"/>
              </a:lnSpc>
              <a:tabLst>
                <a:tab pos="1438275" algn="l"/>
                <a:tab pos="2867025" algn="l"/>
              </a:tabLst>
            </a:pPr>
            <a:r>
              <a:rPr lang="en-US" altLang="zh-TW" sz="2400">
                <a:latin typeface="Verdana" pitchFamily="34" charset="0"/>
                <a:hlinkClick r:id="rId10" action="ppaction://hlinksldjump"/>
              </a:rPr>
              <a:t>(9)</a:t>
            </a:r>
            <a:r>
              <a:rPr lang="en-US" altLang="zh-TW" sz="2400">
                <a:latin typeface="Verdana" pitchFamily="34" charset="0"/>
              </a:rPr>
              <a:t>	180-201	string</a:t>
            </a:r>
          </a:p>
          <a:p>
            <a:pPr marL="361950" indent="-361950">
              <a:lnSpc>
                <a:spcPct val="80000"/>
              </a:lnSpc>
              <a:tabLst>
                <a:tab pos="1438275" algn="l"/>
                <a:tab pos="2867025" algn="l"/>
              </a:tabLst>
            </a:pPr>
            <a:r>
              <a:rPr lang="en-US" altLang="zh-TW" sz="2400">
                <a:latin typeface="Verdana" pitchFamily="34" charset="0"/>
                <a:hlinkClick r:id="rId11" action="ppaction://hlinksldjump"/>
              </a:rPr>
              <a:t>(10)</a:t>
            </a:r>
            <a:r>
              <a:rPr lang="en-US" altLang="zh-TW" sz="2400">
                <a:latin typeface="Verdana" pitchFamily="34" charset="0"/>
              </a:rPr>
              <a:t>	202-	pointers</a:t>
            </a:r>
          </a:p>
          <a:p>
            <a:pPr marL="361950" indent="-361950">
              <a:lnSpc>
                <a:spcPct val="80000"/>
              </a:lnSpc>
              <a:tabLst>
                <a:tab pos="1438275" algn="l"/>
                <a:tab pos="2867025" algn="l"/>
              </a:tabLst>
            </a:pPr>
            <a:r>
              <a:rPr lang="en-US" altLang="zh-TW" sz="2400">
                <a:latin typeface="Verdana" pitchFamily="34" charset="0"/>
                <a:hlinkClick r:id="rId12" action="ppaction://hlinksldjump"/>
              </a:rPr>
              <a:t>(11)</a:t>
            </a:r>
            <a:r>
              <a:rPr lang="en-US" altLang="zh-TW" sz="2400">
                <a:latin typeface="Verdana" pitchFamily="34" charset="0"/>
              </a:rPr>
              <a:t>	227-	structure</a:t>
            </a:r>
          </a:p>
          <a:p>
            <a:pPr marL="361950" indent="-361950">
              <a:lnSpc>
                <a:spcPct val="80000"/>
              </a:lnSpc>
              <a:tabLst>
                <a:tab pos="1438275" algn="l"/>
                <a:tab pos="2867025" algn="l"/>
              </a:tabLst>
            </a:pPr>
            <a:r>
              <a:rPr lang="en-US" altLang="zh-TW" sz="2400">
                <a:latin typeface="Verdana" pitchFamily="34" charset="0"/>
                <a:hlinkClick r:id="rId13" action="ppaction://hlinksldjump"/>
              </a:rPr>
              <a:t>(12)</a:t>
            </a:r>
            <a:r>
              <a:rPr lang="en-US" altLang="zh-TW" sz="2400">
                <a:latin typeface="Verdana" pitchFamily="34" charset="0"/>
              </a:rPr>
              <a:t>	248-	files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E913F1F1-74A8-469E-A2E0-5BD3B1D48DF2}" type="slidenum">
              <a:rPr lang="en-US" altLang="zh-TW"/>
              <a:pPr/>
              <a:t>29</a:t>
            </a:fld>
            <a:endParaRPr lang="en-US" altLang="zh-TW"/>
          </a:p>
        </p:txBody>
      </p:sp>
      <p:sp>
        <p:nvSpPr>
          <p:cNvPr id="60418" name="Rectangle 2"/>
          <p:cNvSpPr>
            <a:spLocks noGrp="1" noChangeArrowheads="1"/>
          </p:cNvSpPr>
          <p:nvPr>
            <p:ph type="title"/>
          </p:nvPr>
        </p:nvSpPr>
        <p:spPr>
          <a:xfrm>
            <a:off x="838200" y="609600"/>
            <a:ext cx="7620000" cy="838200"/>
          </a:xfrm>
          <a:noFill/>
          <a:ln/>
        </p:spPr>
        <p:txBody>
          <a:bodyPr/>
          <a:lstStyle/>
          <a:p>
            <a:r>
              <a:rPr lang="en-US" altLang="zh-TW" sz="3600"/>
              <a:t>Ch2_5 </a:t>
            </a:r>
            <a:r>
              <a:rPr lang="zh-TW" altLang="en-US" sz="3800" b="1">
                <a:solidFill>
                  <a:schemeClr val="tx1"/>
                </a:solidFill>
              </a:rPr>
              <a:t>字串常數表示法</a:t>
            </a:r>
          </a:p>
        </p:txBody>
      </p:sp>
      <p:sp>
        <p:nvSpPr>
          <p:cNvPr id="60421" name="Rectangle 5"/>
          <p:cNvSpPr>
            <a:spLocks noChangeArrowheads="1"/>
          </p:cNvSpPr>
          <p:nvPr/>
        </p:nvSpPr>
        <p:spPr bwMode="auto">
          <a:xfrm>
            <a:off x="1692275" y="5257800"/>
            <a:ext cx="6461125" cy="7620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sz="2400">
                <a:latin typeface="Arial" charset="0"/>
                <a:ea typeface="標楷體" pitchFamily="65" charset="-120"/>
              </a:rPr>
              <a:t>The memory space of the string is </a:t>
            </a:r>
            <a:r>
              <a:rPr lang="en-US" altLang="zh-TW" sz="2400">
                <a:solidFill>
                  <a:srgbClr val="FF3300"/>
                </a:solidFill>
                <a:latin typeface="Arial" charset="0"/>
                <a:ea typeface="標楷體" pitchFamily="65" charset="-120"/>
              </a:rPr>
              <a:t>18 </a:t>
            </a:r>
            <a:r>
              <a:rPr lang="en-US" altLang="zh-TW" sz="2400">
                <a:latin typeface="Arial" charset="0"/>
                <a:ea typeface="標楷體" pitchFamily="65" charset="-120"/>
              </a:rPr>
              <a:t>bytes.</a:t>
            </a:r>
          </a:p>
        </p:txBody>
      </p:sp>
      <p:sp>
        <p:nvSpPr>
          <p:cNvPr id="60422" name="Text Box 6"/>
          <p:cNvSpPr txBox="1">
            <a:spLocks noChangeArrowheads="1"/>
          </p:cNvSpPr>
          <p:nvPr/>
        </p:nvSpPr>
        <p:spPr bwMode="auto">
          <a:xfrm>
            <a:off x="685800" y="1676400"/>
            <a:ext cx="7989888" cy="3086100"/>
          </a:xfrm>
          <a:prstGeom prst="rect">
            <a:avLst/>
          </a:prstGeom>
          <a:noFill/>
          <a:ln w="9525">
            <a:noFill/>
            <a:miter lim="800000"/>
            <a:headEnd/>
            <a:tailEnd/>
          </a:ln>
          <a:effectLst/>
        </p:spPr>
        <p:txBody>
          <a:bodyPr>
            <a:spAutoFit/>
          </a:bodyPr>
          <a:lstStyle/>
          <a:p>
            <a:pPr>
              <a:spcBef>
                <a:spcPct val="20000"/>
              </a:spcBef>
            </a:pPr>
            <a:r>
              <a:rPr lang="en-US" altLang="zh-TW" sz="2400" b="1">
                <a:ea typeface="標楷體" pitchFamily="65" charset="-120"/>
              </a:rPr>
              <a:t>Ch2_5</a:t>
            </a:r>
          </a:p>
          <a:p>
            <a:pPr>
              <a:spcBef>
                <a:spcPct val="20000"/>
              </a:spcBef>
            </a:pPr>
            <a:r>
              <a:rPr lang="en-US" altLang="zh-TW" sz="2400">
                <a:latin typeface="Arial" charset="0"/>
                <a:ea typeface="標楷體" pitchFamily="65" charset="-120"/>
              </a:rPr>
              <a:t>1   #include&lt;stdio.h&gt;</a:t>
            </a:r>
            <a:endParaRPr lang="en-US" altLang="zh-TW" sz="2400">
              <a:latin typeface="Arial" charset="0"/>
            </a:endParaRPr>
          </a:p>
          <a:p>
            <a:pPr>
              <a:spcBef>
                <a:spcPct val="20000"/>
              </a:spcBef>
            </a:pPr>
            <a:r>
              <a:rPr lang="en-US" altLang="zh-TW" sz="2400">
                <a:latin typeface="Arial" charset="0"/>
                <a:ea typeface="標楷體" pitchFamily="65" charset="-120"/>
              </a:rPr>
              <a:t>2   main(){</a:t>
            </a:r>
            <a:endParaRPr lang="en-US" altLang="zh-TW" sz="2400">
              <a:latin typeface="Arial" charset="0"/>
            </a:endParaRPr>
          </a:p>
          <a:p>
            <a:pPr>
              <a:spcBef>
                <a:spcPct val="20000"/>
              </a:spcBef>
            </a:pPr>
            <a:r>
              <a:rPr lang="en-US" altLang="zh-TW" sz="2400">
                <a:latin typeface="Arial" charset="0"/>
                <a:ea typeface="標楷體" pitchFamily="65" charset="-120"/>
              </a:rPr>
              <a:t>3     char s[18]=</a:t>
            </a:r>
            <a:r>
              <a:rPr lang="en-US" altLang="zh-TW" sz="2400">
                <a:solidFill>
                  <a:srgbClr val="FF3300"/>
                </a:solidFill>
                <a:latin typeface="Arial" charset="0"/>
                <a:ea typeface="標楷體" pitchFamily="65" charset="-120"/>
              </a:rPr>
              <a:t>"Taiwan University"</a:t>
            </a:r>
            <a:r>
              <a:rPr lang="en-US" altLang="zh-TW" sz="2400">
                <a:latin typeface="Arial" charset="0"/>
                <a:ea typeface="標楷體" pitchFamily="65" charset="-120"/>
              </a:rPr>
              <a:t>; </a:t>
            </a:r>
            <a:endParaRPr lang="en-US" altLang="zh-TW" sz="2400">
              <a:latin typeface="Arial" charset="0"/>
            </a:endParaRPr>
          </a:p>
          <a:p>
            <a:pPr>
              <a:spcBef>
                <a:spcPct val="20000"/>
              </a:spcBef>
            </a:pPr>
            <a:r>
              <a:rPr lang="en-US" altLang="zh-TW" sz="2400">
                <a:latin typeface="Arial" charset="0"/>
                <a:ea typeface="標楷體" pitchFamily="65" charset="-120"/>
              </a:rPr>
              <a:t>4     printf("The memory space of the string is </a:t>
            </a:r>
            <a:r>
              <a:rPr lang="en-US" altLang="zh-TW" sz="2400" u="sng">
                <a:solidFill>
                  <a:srgbClr val="FF3300"/>
                </a:solidFill>
                <a:latin typeface="Arial" charset="0"/>
                <a:ea typeface="標楷體" pitchFamily="65" charset="-120"/>
              </a:rPr>
              <a:t>%i</a:t>
            </a:r>
            <a:r>
              <a:rPr lang="en-US" altLang="zh-TW" sz="2400">
                <a:latin typeface="Arial" charset="0"/>
                <a:ea typeface="標楷體" pitchFamily="65" charset="-120"/>
              </a:rPr>
              <a:t> bytes.\n",</a:t>
            </a:r>
          </a:p>
          <a:p>
            <a:pPr>
              <a:spcBef>
                <a:spcPct val="20000"/>
              </a:spcBef>
            </a:pPr>
            <a:r>
              <a:rPr lang="en-US" altLang="zh-TW" sz="2400">
                <a:latin typeface="Arial" charset="0"/>
                <a:ea typeface="標楷體" pitchFamily="65" charset="-120"/>
              </a:rPr>
              <a:t>		</a:t>
            </a:r>
            <a:r>
              <a:rPr lang="en-US" altLang="zh-TW" sz="2400">
                <a:solidFill>
                  <a:srgbClr val="FF3300"/>
                </a:solidFill>
                <a:latin typeface="Arial" charset="0"/>
                <a:ea typeface="標楷體" pitchFamily="65" charset="-120"/>
              </a:rPr>
              <a:t>sizeof</a:t>
            </a:r>
            <a:r>
              <a:rPr lang="en-US" altLang="zh-TW" sz="2400">
                <a:latin typeface="Arial" charset="0"/>
                <a:ea typeface="標楷體" pitchFamily="65" charset="-120"/>
              </a:rPr>
              <a:t>(s)); </a:t>
            </a:r>
            <a:endParaRPr lang="en-US" altLang="zh-TW" sz="2400">
              <a:latin typeface="Arial" charset="0"/>
            </a:endParaRPr>
          </a:p>
          <a:p>
            <a:pPr>
              <a:spcBef>
                <a:spcPct val="20000"/>
              </a:spcBef>
            </a:pPr>
            <a:r>
              <a:rPr lang="en-US" altLang="zh-TW" sz="2400">
                <a:latin typeface="Arial" charset="0"/>
                <a:ea typeface="標楷體" pitchFamily="65" charset="-120"/>
              </a:rPr>
              <a:t>5   }</a:t>
            </a:r>
            <a:r>
              <a:rPr lang="en-US" altLang="zh-TW" sz="2400">
                <a:ea typeface="標楷體" pitchFamily="65" charset="-120"/>
              </a:rPr>
              <a:t> </a:t>
            </a:r>
          </a:p>
        </p:txBody>
      </p:sp>
      <p:sp>
        <p:nvSpPr>
          <p:cNvPr id="60423" name="AutoShape 7"/>
          <p:cNvSpPr>
            <a:spLocks/>
          </p:cNvSpPr>
          <p:nvPr/>
        </p:nvSpPr>
        <p:spPr bwMode="auto">
          <a:xfrm>
            <a:off x="6477000" y="2286000"/>
            <a:ext cx="1379538" cy="533400"/>
          </a:xfrm>
          <a:prstGeom prst="borderCallout1">
            <a:avLst>
              <a:gd name="adj1" fmla="val 21431"/>
              <a:gd name="adj2" fmla="val -5523"/>
              <a:gd name="adj3" fmla="val 121431"/>
              <a:gd name="adj4" fmla="val -93903"/>
            </a:avLst>
          </a:prstGeom>
          <a:noFill/>
          <a:ln w="9525">
            <a:solidFill>
              <a:schemeClr val="tx1"/>
            </a:solidFill>
            <a:miter lim="800000"/>
            <a:headEnd/>
            <a:tailEnd/>
          </a:ln>
          <a:effectLst/>
        </p:spPr>
        <p:txBody>
          <a:bodyPr/>
          <a:lstStyle/>
          <a:p>
            <a:pPr algn="ctr"/>
            <a:r>
              <a:rPr lang="zh-TW" altLang="en-US" sz="2400" b="1">
                <a:solidFill>
                  <a:srgbClr val="FF3300"/>
                </a:solidFill>
                <a:ea typeface="標楷體" pitchFamily="65" charset="-120"/>
              </a:rPr>
              <a:t>雙引號</a:t>
            </a:r>
            <a:endParaRPr lang="zh-TW" altLang="en-US" sz="2400" b="1">
              <a:ea typeface="標楷體" pitchFamily="65" charset="-120"/>
            </a:endParaRPr>
          </a:p>
        </p:txBody>
      </p:sp>
      <p:sp>
        <p:nvSpPr>
          <p:cNvPr id="60424" name="AutoShape 8"/>
          <p:cNvSpPr>
            <a:spLocks/>
          </p:cNvSpPr>
          <p:nvPr/>
        </p:nvSpPr>
        <p:spPr bwMode="auto">
          <a:xfrm>
            <a:off x="4787900" y="4365625"/>
            <a:ext cx="2808288" cy="533400"/>
          </a:xfrm>
          <a:prstGeom prst="borderCallout1">
            <a:avLst>
              <a:gd name="adj1" fmla="val 21431"/>
              <a:gd name="adj2" fmla="val -2713"/>
              <a:gd name="adj3" fmla="val -25296"/>
              <a:gd name="adj4" fmla="val -25949"/>
            </a:avLst>
          </a:prstGeom>
          <a:noFill/>
          <a:ln w="9525">
            <a:solidFill>
              <a:schemeClr val="tx1"/>
            </a:solidFill>
            <a:miter lim="800000"/>
            <a:headEnd/>
            <a:tailEnd/>
          </a:ln>
          <a:effectLst/>
        </p:spPr>
        <p:txBody>
          <a:bodyPr/>
          <a:lstStyle/>
          <a:p>
            <a:pPr algn="ctr"/>
            <a:r>
              <a:rPr lang="zh-TW" altLang="en-US" sz="2400" b="1">
                <a:latin typeface="Arial" charset="0"/>
                <a:ea typeface="標楷體" pitchFamily="65" charset="-120"/>
              </a:rPr>
              <a:t>字串長度 </a:t>
            </a:r>
            <a:r>
              <a:rPr lang="en-US" altLang="zh-TW" sz="2400" b="1">
                <a:latin typeface="Arial" charset="0"/>
                <a:ea typeface="標楷體" pitchFamily="65" charset="-120"/>
              </a:rPr>
              <a:t>bytes</a:t>
            </a:r>
          </a:p>
        </p:txBody>
      </p:sp>
      <p:sp>
        <p:nvSpPr>
          <p:cNvPr id="60425"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0423"/>
                                        </p:tgtEl>
                                        <p:attrNameLst>
                                          <p:attrName>style.visibility</p:attrName>
                                        </p:attrNameLst>
                                      </p:cBhvr>
                                      <p:to>
                                        <p:strVal val="visible"/>
                                      </p:to>
                                    </p:set>
                                    <p:animEffect transition="in" filter="fade">
                                      <p:cBhvr>
                                        <p:cTn id="7" dur="1000"/>
                                        <p:tgtEl>
                                          <p:spTgt spid="60423"/>
                                        </p:tgtEl>
                                      </p:cBhvr>
                                    </p:animEffect>
                                    <p:anim calcmode="lin" valueType="num">
                                      <p:cBhvr>
                                        <p:cTn id="8" dur="1000" fill="hold"/>
                                        <p:tgtEl>
                                          <p:spTgt spid="60423"/>
                                        </p:tgtEl>
                                        <p:attrNameLst>
                                          <p:attrName>style.rotation</p:attrName>
                                        </p:attrNameLst>
                                      </p:cBhvr>
                                      <p:tavLst>
                                        <p:tav tm="0">
                                          <p:val>
                                            <p:fltVal val="720"/>
                                          </p:val>
                                        </p:tav>
                                        <p:tav tm="100000">
                                          <p:val>
                                            <p:fltVal val="0"/>
                                          </p:val>
                                        </p:tav>
                                      </p:tavLst>
                                    </p:anim>
                                    <p:anim calcmode="lin" valueType="num">
                                      <p:cBhvr>
                                        <p:cTn id="9" dur="1000" fill="hold"/>
                                        <p:tgtEl>
                                          <p:spTgt spid="60423"/>
                                        </p:tgtEl>
                                        <p:attrNameLst>
                                          <p:attrName>ppt_h</p:attrName>
                                        </p:attrNameLst>
                                      </p:cBhvr>
                                      <p:tavLst>
                                        <p:tav tm="0">
                                          <p:val>
                                            <p:fltVal val="0"/>
                                          </p:val>
                                        </p:tav>
                                        <p:tav tm="100000">
                                          <p:val>
                                            <p:strVal val="#ppt_h"/>
                                          </p:val>
                                        </p:tav>
                                      </p:tavLst>
                                    </p:anim>
                                    <p:anim calcmode="lin" valueType="num">
                                      <p:cBhvr>
                                        <p:cTn id="10" dur="1000" fill="hold"/>
                                        <p:tgtEl>
                                          <p:spTgt spid="6042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60424"/>
                                        </p:tgtEl>
                                        <p:attrNameLst>
                                          <p:attrName>style.visibility</p:attrName>
                                        </p:attrNameLst>
                                      </p:cBhvr>
                                      <p:to>
                                        <p:strVal val="visible"/>
                                      </p:to>
                                    </p:set>
                                    <p:animEffect transition="in" filter="fade">
                                      <p:cBhvr>
                                        <p:cTn id="15" dur="1000"/>
                                        <p:tgtEl>
                                          <p:spTgt spid="60424"/>
                                        </p:tgtEl>
                                      </p:cBhvr>
                                    </p:animEffect>
                                    <p:anim calcmode="lin" valueType="num">
                                      <p:cBhvr>
                                        <p:cTn id="16" dur="1000" fill="hold"/>
                                        <p:tgtEl>
                                          <p:spTgt spid="60424"/>
                                        </p:tgtEl>
                                        <p:attrNameLst>
                                          <p:attrName>style.rotation</p:attrName>
                                        </p:attrNameLst>
                                      </p:cBhvr>
                                      <p:tavLst>
                                        <p:tav tm="0">
                                          <p:val>
                                            <p:fltVal val="720"/>
                                          </p:val>
                                        </p:tav>
                                        <p:tav tm="100000">
                                          <p:val>
                                            <p:fltVal val="0"/>
                                          </p:val>
                                        </p:tav>
                                      </p:tavLst>
                                    </p:anim>
                                    <p:anim calcmode="lin" valueType="num">
                                      <p:cBhvr>
                                        <p:cTn id="17" dur="1000" fill="hold"/>
                                        <p:tgtEl>
                                          <p:spTgt spid="60424"/>
                                        </p:tgtEl>
                                        <p:attrNameLst>
                                          <p:attrName>ppt_h</p:attrName>
                                        </p:attrNameLst>
                                      </p:cBhvr>
                                      <p:tavLst>
                                        <p:tav tm="0">
                                          <p:val>
                                            <p:fltVal val="0"/>
                                          </p:val>
                                        </p:tav>
                                        <p:tav tm="100000">
                                          <p:val>
                                            <p:strVal val="#ppt_h"/>
                                          </p:val>
                                        </p:tav>
                                      </p:tavLst>
                                    </p:anim>
                                    <p:anim calcmode="lin" valueType="num">
                                      <p:cBhvr>
                                        <p:cTn id="18" dur="1000" fill="hold"/>
                                        <p:tgtEl>
                                          <p:spTgt spid="60424"/>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60421"/>
                                        </p:tgtEl>
                                        <p:attrNameLst>
                                          <p:attrName>style.visibility</p:attrName>
                                        </p:attrNameLst>
                                      </p:cBhvr>
                                      <p:to>
                                        <p:strVal val="visible"/>
                                      </p:to>
                                    </p:set>
                                    <p:anim calcmode="lin" valueType="num">
                                      <p:cBhvr>
                                        <p:cTn id="23" dur="500" fill="hold"/>
                                        <p:tgtEl>
                                          <p:spTgt spid="60421"/>
                                        </p:tgtEl>
                                        <p:attrNameLst>
                                          <p:attrName>ppt_w</p:attrName>
                                        </p:attrNameLst>
                                      </p:cBhvr>
                                      <p:tavLst>
                                        <p:tav tm="0">
                                          <p:val>
                                            <p:fltVal val="0"/>
                                          </p:val>
                                        </p:tav>
                                        <p:tav tm="100000">
                                          <p:val>
                                            <p:strVal val="#ppt_w"/>
                                          </p:val>
                                        </p:tav>
                                      </p:tavLst>
                                    </p:anim>
                                    <p:anim calcmode="lin" valueType="num">
                                      <p:cBhvr>
                                        <p:cTn id="24" dur="500" fill="hold"/>
                                        <p:tgtEl>
                                          <p:spTgt spid="604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animBg="1"/>
      <p:bldP spid="60423" grpId="0" animBg="1"/>
      <p:bldP spid="604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A1E34C9D-87F8-42CF-A98B-58CE5719B0F1}" type="slidenum">
              <a:rPr lang="en-US" altLang="zh-TW"/>
              <a:pPr/>
              <a:t>3</a:t>
            </a:fld>
            <a:endParaRPr lang="en-US" altLang="zh-TW"/>
          </a:p>
        </p:txBody>
      </p:sp>
      <p:sp>
        <p:nvSpPr>
          <p:cNvPr id="12292" name="Rectangle 4"/>
          <p:cNvSpPr>
            <a:spLocks noGrp="1" noChangeArrowheads="1"/>
          </p:cNvSpPr>
          <p:nvPr>
            <p:ph type="title"/>
          </p:nvPr>
        </p:nvSpPr>
        <p:spPr>
          <a:noFill/>
          <a:ln/>
        </p:spPr>
        <p:txBody>
          <a:bodyPr/>
          <a:lstStyle/>
          <a:p>
            <a:r>
              <a:rPr lang="en-US" altLang="zh-TW" sz="3600"/>
              <a:t>1-1 C</a:t>
            </a:r>
            <a:r>
              <a:rPr lang="zh-TW" altLang="en-US" sz="3600"/>
              <a:t>語言程式的結構</a:t>
            </a:r>
          </a:p>
        </p:txBody>
      </p:sp>
      <p:sp>
        <p:nvSpPr>
          <p:cNvPr id="12293" name="Rectangle 5"/>
          <p:cNvSpPr>
            <a:spLocks noGrp="1" noChangeArrowheads="1"/>
          </p:cNvSpPr>
          <p:nvPr>
            <p:ph type="body" idx="1"/>
          </p:nvPr>
        </p:nvSpPr>
        <p:spPr>
          <a:xfrm>
            <a:off x="685800" y="1844675"/>
            <a:ext cx="7772400" cy="593725"/>
          </a:xfrm>
          <a:noFill/>
          <a:ln/>
        </p:spPr>
        <p:txBody>
          <a:bodyPr/>
          <a:lstStyle/>
          <a:p>
            <a:r>
              <a:rPr lang="en-US" altLang="zh-TW" sz="2400" b="1"/>
              <a:t>C </a:t>
            </a:r>
            <a:r>
              <a:rPr lang="zh-TW" altLang="en-US" sz="2400" b="1">
                <a:latin typeface="標楷體" pitchFamily="65" charset="-120"/>
              </a:rPr>
              <a:t>語言程式的基本架構如下：</a:t>
            </a:r>
            <a:endParaRPr lang="zh-TW" altLang="en-US" b="1"/>
          </a:p>
        </p:txBody>
      </p:sp>
      <p:sp>
        <p:nvSpPr>
          <p:cNvPr id="12310" name="Rectangle 22"/>
          <p:cNvSpPr>
            <a:spLocks noChangeArrowheads="1"/>
          </p:cNvSpPr>
          <p:nvPr/>
        </p:nvSpPr>
        <p:spPr bwMode="auto">
          <a:xfrm>
            <a:off x="827088" y="2565400"/>
            <a:ext cx="4681537" cy="3816350"/>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sz="2400">
                <a:ea typeface="標楷體" pitchFamily="65" charset="-120"/>
              </a:rPr>
              <a:t>// test.c</a:t>
            </a:r>
          </a:p>
          <a:p>
            <a:pPr eaLnBrk="0" hangingPunct="0"/>
            <a:r>
              <a:rPr lang="en-US" altLang="zh-TW" sz="2400">
                <a:ea typeface="標楷體" pitchFamily="65" charset="-120"/>
              </a:rPr>
              <a:t>#include&lt;stdio.h&gt;	/*</a:t>
            </a:r>
            <a:r>
              <a:rPr lang="zh-TW" altLang="en-US" sz="2400">
                <a:latin typeface="標楷體" pitchFamily="65" charset="-120"/>
                <a:ea typeface="標楷體" pitchFamily="65" charset="-120"/>
              </a:rPr>
              <a:t>前端處理</a:t>
            </a:r>
            <a:r>
              <a:rPr lang="zh-TW" altLang="en-US" sz="2400">
                <a:ea typeface="標楷體" pitchFamily="65" charset="-120"/>
              </a:rPr>
              <a:t>*</a:t>
            </a:r>
            <a:r>
              <a:rPr lang="en-US" altLang="zh-TW" sz="2400">
                <a:ea typeface="標楷體" pitchFamily="65" charset="-120"/>
              </a:rPr>
              <a:t>/</a:t>
            </a:r>
            <a:endParaRPr lang="en-US" altLang="zh-TW" sz="2400"/>
          </a:p>
          <a:p>
            <a:pPr eaLnBrk="0" hangingPunct="0"/>
            <a:endParaRPr lang="en-US" altLang="zh-TW" sz="2400">
              <a:ea typeface="標楷體" pitchFamily="65" charset="-120"/>
            </a:endParaRPr>
          </a:p>
          <a:p>
            <a:pPr eaLnBrk="0" hangingPunct="0"/>
            <a:r>
              <a:rPr lang="en-US" altLang="zh-TW" sz="2400">
                <a:ea typeface="標楷體" pitchFamily="65" charset="-120"/>
              </a:rPr>
              <a:t>int </a:t>
            </a:r>
            <a:r>
              <a:rPr lang="en-US" altLang="zh-TW" sz="2400">
                <a:solidFill>
                  <a:srgbClr val="FF3300"/>
                </a:solidFill>
                <a:ea typeface="標楷體" pitchFamily="65" charset="-120"/>
              </a:rPr>
              <a:t>main(){</a:t>
            </a:r>
            <a:r>
              <a:rPr lang="en-US" altLang="zh-TW" sz="2400">
                <a:ea typeface="標楷體" pitchFamily="65" charset="-120"/>
              </a:rPr>
              <a:t> 		/*</a:t>
            </a:r>
            <a:r>
              <a:rPr lang="zh-TW" altLang="en-US" sz="2400">
                <a:latin typeface="標楷體" pitchFamily="65" charset="-120"/>
                <a:ea typeface="標楷體" pitchFamily="65" charset="-120"/>
              </a:rPr>
              <a:t>主程式</a:t>
            </a:r>
            <a:r>
              <a:rPr lang="zh-TW" altLang="en-US" sz="2400">
                <a:ea typeface="標楷體" pitchFamily="65" charset="-120"/>
              </a:rPr>
              <a:t>*</a:t>
            </a:r>
            <a:r>
              <a:rPr lang="en-US" altLang="zh-TW" sz="2400">
                <a:ea typeface="標楷體" pitchFamily="65" charset="-120"/>
              </a:rPr>
              <a:t>/</a:t>
            </a:r>
            <a:endParaRPr lang="en-US" altLang="zh-TW" sz="2400"/>
          </a:p>
          <a:p>
            <a:pPr eaLnBrk="0" hangingPunct="0"/>
            <a:r>
              <a:rPr lang="en-US" altLang="zh-TW" sz="2400">
                <a:ea typeface="標楷體" pitchFamily="65" charset="-120"/>
              </a:rPr>
              <a:t>	…</a:t>
            </a:r>
          </a:p>
          <a:p>
            <a:pPr eaLnBrk="0" hangingPunct="0"/>
            <a:r>
              <a:rPr lang="en-US" altLang="zh-TW" sz="2400"/>
              <a:t>	</a:t>
            </a:r>
            <a:r>
              <a:rPr lang="zh-TW" altLang="en-US" sz="2400">
                <a:ea typeface="標楷體" pitchFamily="65" charset="-120"/>
              </a:rPr>
              <a:t>程式內容</a:t>
            </a:r>
          </a:p>
          <a:p>
            <a:pPr eaLnBrk="0" hangingPunct="0"/>
            <a:r>
              <a:rPr lang="zh-TW" altLang="en-US" sz="2400">
                <a:ea typeface="標楷體" pitchFamily="65" charset="-120"/>
              </a:rPr>
              <a:t>	</a:t>
            </a:r>
            <a:r>
              <a:rPr lang="en-US" altLang="zh-TW" sz="2400">
                <a:ea typeface="標楷體" pitchFamily="65" charset="-120"/>
              </a:rPr>
              <a:t>…  </a:t>
            </a:r>
          </a:p>
          <a:p>
            <a:pPr eaLnBrk="0" hangingPunct="0"/>
            <a:r>
              <a:rPr lang="en-US" altLang="zh-TW" sz="2400">
                <a:solidFill>
                  <a:srgbClr val="FF3300"/>
                </a:solidFill>
                <a:ea typeface="標楷體" pitchFamily="65" charset="-120"/>
              </a:rPr>
              <a:t>	</a:t>
            </a:r>
            <a:r>
              <a:rPr lang="en-US" altLang="zh-TW" sz="2400">
                <a:ea typeface="標楷體" pitchFamily="65" charset="-120"/>
              </a:rPr>
              <a:t>system</a:t>
            </a:r>
            <a:r>
              <a:rPr lang="en-US" altLang="zh-TW" sz="2400">
                <a:solidFill>
                  <a:srgbClr val="FF3300"/>
                </a:solidFill>
                <a:ea typeface="標楷體" pitchFamily="65" charset="-120"/>
              </a:rPr>
              <a:t>(</a:t>
            </a:r>
            <a:r>
              <a:rPr lang="en-US" altLang="zh-TW" sz="2000">
                <a:solidFill>
                  <a:srgbClr val="FF3300"/>
                </a:solidFill>
                <a:ea typeface="標楷體" pitchFamily="65" charset="-120"/>
              </a:rPr>
              <a:t>"</a:t>
            </a:r>
            <a:r>
              <a:rPr lang="en-US" altLang="zh-TW" sz="2400">
                <a:solidFill>
                  <a:srgbClr val="FF3300"/>
                </a:solidFill>
                <a:ea typeface="標楷體" pitchFamily="65" charset="-120"/>
              </a:rPr>
              <a:t>pause</a:t>
            </a:r>
            <a:r>
              <a:rPr lang="en-US" altLang="zh-TW" sz="2000">
                <a:solidFill>
                  <a:srgbClr val="FF3300"/>
                </a:solidFill>
                <a:ea typeface="標楷體" pitchFamily="65" charset="-120"/>
              </a:rPr>
              <a:t>"</a:t>
            </a:r>
            <a:r>
              <a:rPr lang="en-US" altLang="zh-TW" sz="2400">
                <a:solidFill>
                  <a:srgbClr val="FF3300"/>
                </a:solidFill>
                <a:ea typeface="標楷體" pitchFamily="65" charset="-120"/>
              </a:rPr>
              <a:t>)</a:t>
            </a:r>
            <a:r>
              <a:rPr lang="en-US" altLang="zh-TW" sz="2400">
                <a:solidFill>
                  <a:srgbClr val="FF3300"/>
                </a:solidFill>
                <a:latin typeface="Courier New" pitchFamily="49" charset="0"/>
                <a:ea typeface="標楷體" pitchFamily="65" charset="-120"/>
              </a:rPr>
              <a:t>; </a:t>
            </a:r>
            <a:r>
              <a:rPr lang="en-US" altLang="zh-TW" sz="2400">
                <a:solidFill>
                  <a:srgbClr val="FF3300"/>
                </a:solidFill>
                <a:ea typeface="標楷體" pitchFamily="65" charset="-120"/>
              </a:rPr>
              <a:t>/</a:t>
            </a:r>
            <a:r>
              <a:rPr lang="en-US" altLang="zh-TW" sz="2400">
                <a:ea typeface="標楷體" pitchFamily="65" charset="-120"/>
              </a:rPr>
              <a:t>/ </a:t>
            </a:r>
            <a:r>
              <a:rPr lang="zh-TW" altLang="en-US" sz="2400">
                <a:ea typeface="標楷體" pitchFamily="65" charset="-120"/>
              </a:rPr>
              <a:t>暫停</a:t>
            </a:r>
          </a:p>
          <a:p>
            <a:pPr eaLnBrk="0" hangingPunct="0"/>
            <a:r>
              <a:rPr lang="zh-TW" altLang="en-US" sz="2400">
                <a:ea typeface="標楷體" pitchFamily="65" charset="-120"/>
              </a:rPr>
              <a:t>	</a:t>
            </a:r>
            <a:r>
              <a:rPr lang="en-US" altLang="zh-TW" sz="2400">
                <a:ea typeface="標楷體" pitchFamily="65" charset="-120"/>
              </a:rPr>
              <a:t>return 0</a:t>
            </a:r>
            <a:r>
              <a:rPr lang="en-US" altLang="zh-TW" sz="2400">
                <a:latin typeface="Courier New" pitchFamily="49" charset="0"/>
                <a:ea typeface="標楷體" pitchFamily="65" charset="-120"/>
              </a:rPr>
              <a:t>;</a:t>
            </a:r>
            <a:endParaRPr lang="en-US" altLang="zh-TW" sz="2400">
              <a:latin typeface="Courier New" pitchFamily="49" charset="0"/>
            </a:endParaRPr>
          </a:p>
          <a:p>
            <a:pPr eaLnBrk="0" hangingPunct="0"/>
            <a:r>
              <a:rPr lang="en-US" altLang="zh-TW" sz="2400">
                <a:solidFill>
                  <a:srgbClr val="FF3300"/>
                </a:solidFill>
                <a:ea typeface="標楷體" pitchFamily="65" charset="-120"/>
              </a:rPr>
              <a:t>}</a:t>
            </a:r>
            <a:endParaRPr lang="en-US" altLang="zh-TW" sz="2400">
              <a:ea typeface="標楷體" pitchFamily="65" charset="-120"/>
            </a:endParaRPr>
          </a:p>
        </p:txBody>
      </p:sp>
      <p:sp>
        <p:nvSpPr>
          <p:cNvPr id="12315" name="Rectangle 27"/>
          <p:cNvSpPr>
            <a:spLocks noChangeArrowheads="1"/>
          </p:cNvSpPr>
          <p:nvPr/>
        </p:nvSpPr>
        <p:spPr bwMode="auto">
          <a:xfrm>
            <a:off x="5580063" y="2565400"/>
            <a:ext cx="3313112" cy="3816350"/>
          </a:xfrm>
          <a:prstGeom prst="rect">
            <a:avLst/>
          </a:prstGeom>
          <a:noFill/>
          <a:ln w="9525">
            <a:solidFill>
              <a:schemeClr val="tx1"/>
            </a:solidFill>
            <a:miter lim="800000"/>
            <a:headEnd/>
            <a:tailEnd/>
          </a:ln>
          <a:effectLst/>
        </p:spPr>
        <p:txBody>
          <a:bodyPr wrap="none" anchor="ctr"/>
          <a:lstStyle/>
          <a:p>
            <a:pPr eaLnBrk="0" hangingPunct="0"/>
            <a:r>
              <a:rPr lang="en-US" altLang="zh-TW" sz="2400">
                <a:ea typeface="標楷體" pitchFamily="65" charset="-120"/>
              </a:rPr>
              <a:t>// test.cpp</a:t>
            </a:r>
          </a:p>
          <a:p>
            <a:pPr eaLnBrk="0" hangingPunct="0"/>
            <a:r>
              <a:rPr lang="en-US" altLang="zh-TW" sz="2400">
                <a:ea typeface="標楷體" pitchFamily="65" charset="-120"/>
              </a:rPr>
              <a:t>#include&lt;iostream&gt;</a:t>
            </a:r>
            <a:endParaRPr lang="en-US" altLang="zh-TW" sz="2400"/>
          </a:p>
          <a:p>
            <a:pPr eaLnBrk="0" hangingPunct="0"/>
            <a:r>
              <a:rPr lang="en-US" altLang="zh-TW" sz="2400"/>
              <a:t>using namespace std</a:t>
            </a:r>
            <a:r>
              <a:rPr lang="en-US" altLang="zh-TW" sz="2400">
                <a:latin typeface="Courier New" pitchFamily="49" charset="0"/>
              </a:rPr>
              <a:t>;</a:t>
            </a:r>
            <a:endParaRPr lang="en-US" altLang="zh-TW" sz="2400">
              <a:latin typeface="Courier New" pitchFamily="49" charset="0"/>
              <a:ea typeface="標楷體" pitchFamily="65" charset="-120"/>
            </a:endParaRPr>
          </a:p>
          <a:p>
            <a:pPr eaLnBrk="0" hangingPunct="0"/>
            <a:r>
              <a:rPr lang="en-US" altLang="zh-TW" sz="2400">
                <a:ea typeface="標楷體" pitchFamily="65" charset="-120"/>
              </a:rPr>
              <a:t>int </a:t>
            </a:r>
            <a:r>
              <a:rPr lang="en-US" altLang="zh-TW" sz="2400">
                <a:solidFill>
                  <a:srgbClr val="FF3300"/>
                </a:solidFill>
                <a:ea typeface="標楷體" pitchFamily="65" charset="-120"/>
              </a:rPr>
              <a:t>main(){</a:t>
            </a:r>
            <a:endParaRPr lang="en-US" altLang="zh-TW" sz="2400"/>
          </a:p>
          <a:p>
            <a:pPr eaLnBrk="0" hangingPunct="0"/>
            <a:r>
              <a:rPr lang="en-US" altLang="zh-TW" sz="2400">
                <a:ea typeface="標楷體" pitchFamily="65" charset="-120"/>
              </a:rPr>
              <a:t>	…</a:t>
            </a:r>
          </a:p>
          <a:p>
            <a:pPr eaLnBrk="0" hangingPunct="0"/>
            <a:r>
              <a:rPr lang="en-US" altLang="zh-TW" sz="2400"/>
              <a:t>	</a:t>
            </a:r>
            <a:r>
              <a:rPr lang="zh-TW" altLang="en-US" sz="2400">
                <a:ea typeface="標楷體" pitchFamily="65" charset="-120"/>
              </a:rPr>
              <a:t>程式內容</a:t>
            </a:r>
          </a:p>
          <a:p>
            <a:pPr eaLnBrk="0" hangingPunct="0"/>
            <a:r>
              <a:rPr lang="zh-TW" altLang="en-US" sz="2400">
                <a:ea typeface="標楷體" pitchFamily="65" charset="-120"/>
              </a:rPr>
              <a:t>	</a:t>
            </a:r>
            <a:r>
              <a:rPr lang="en-US" altLang="zh-TW" sz="2400">
                <a:ea typeface="標楷體" pitchFamily="65" charset="-120"/>
              </a:rPr>
              <a:t>…</a:t>
            </a:r>
          </a:p>
          <a:p>
            <a:pPr eaLnBrk="0" hangingPunct="0"/>
            <a:r>
              <a:rPr lang="en-US" altLang="zh-TW" sz="2400">
                <a:ea typeface="標楷體" pitchFamily="65" charset="-120"/>
              </a:rPr>
              <a:t>	system</a:t>
            </a:r>
            <a:r>
              <a:rPr lang="en-US" altLang="zh-TW" sz="2400">
                <a:solidFill>
                  <a:srgbClr val="FF3300"/>
                </a:solidFill>
                <a:ea typeface="標楷體" pitchFamily="65" charset="-120"/>
              </a:rPr>
              <a:t>(</a:t>
            </a:r>
            <a:r>
              <a:rPr lang="en-US" altLang="zh-TW" sz="2000">
                <a:solidFill>
                  <a:srgbClr val="FF3300"/>
                </a:solidFill>
                <a:ea typeface="標楷體" pitchFamily="65" charset="-120"/>
              </a:rPr>
              <a:t>"</a:t>
            </a:r>
            <a:r>
              <a:rPr lang="en-US" altLang="zh-TW" sz="2400">
                <a:solidFill>
                  <a:srgbClr val="FF3300"/>
                </a:solidFill>
                <a:ea typeface="標楷體" pitchFamily="65" charset="-120"/>
              </a:rPr>
              <a:t>pause</a:t>
            </a:r>
            <a:r>
              <a:rPr lang="en-US" altLang="zh-TW" sz="2000">
                <a:solidFill>
                  <a:srgbClr val="FF3300"/>
                </a:solidFill>
                <a:ea typeface="標楷體" pitchFamily="65" charset="-120"/>
              </a:rPr>
              <a:t>"</a:t>
            </a:r>
            <a:r>
              <a:rPr lang="en-US" altLang="zh-TW" sz="2400">
                <a:solidFill>
                  <a:srgbClr val="FF3300"/>
                </a:solidFill>
                <a:ea typeface="標楷體" pitchFamily="65" charset="-120"/>
              </a:rPr>
              <a:t>)</a:t>
            </a:r>
            <a:r>
              <a:rPr lang="en-US" altLang="zh-TW" sz="2400">
                <a:solidFill>
                  <a:srgbClr val="FF3300"/>
                </a:solidFill>
                <a:latin typeface="Courier New" pitchFamily="49" charset="0"/>
                <a:ea typeface="標楷體" pitchFamily="65" charset="-120"/>
              </a:rPr>
              <a:t>;</a:t>
            </a:r>
            <a:r>
              <a:rPr lang="en-US" altLang="zh-TW" sz="2400">
                <a:solidFill>
                  <a:srgbClr val="FF3300"/>
                </a:solidFill>
                <a:ea typeface="標楷體" pitchFamily="65" charset="-120"/>
              </a:rPr>
              <a:t> </a:t>
            </a:r>
            <a:endParaRPr lang="en-US" altLang="zh-TW" sz="2400">
              <a:ea typeface="標楷體" pitchFamily="65" charset="-120"/>
            </a:endParaRPr>
          </a:p>
          <a:p>
            <a:pPr eaLnBrk="0" hangingPunct="0"/>
            <a:r>
              <a:rPr lang="en-US" altLang="zh-TW" sz="2400">
                <a:solidFill>
                  <a:srgbClr val="FF3300"/>
                </a:solidFill>
                <a:ea typeface="標楷體" pitchFamily="65" charset="-120"/>
              </a:rPr>
              <a:t>	</a:t>
            </a:r>
            <a:r>
              <a:rPr lang="en-US" altLang="zh-TW" sz="2400">
                <a:ea typeface="標楷體" pitchFamily="65" charset="-120"/>
              </a:rPr>
              <a:t>return 0</a:t>
            </a:r>
            <a:r>
              <a:rPr lang="en-US" altLang="zh-TW" sz="2400">
                <a:latin typeface="Courier New" pitchFamily="49" charset="0"/>
                <a:ea typeface="標楷體" pitchFamily="65" charset="-120"/>
              </a:rPr>
              <a:t>;</a:t>
            </a:r>
            <a:endParaRPr lang="en-US" altLang="zh-TW" sz="2400">
              <a:latin typeface="Courier New" pitchFamily="49" charset="0"/>
            </a:endParaRPr>
          </a:p>
          <a:p>
            <a:pPr eaLnBrk="0" hangingPunct="0"/>
            <a:r>
              <a:rPr lang="en-US" altLang="zh-TW" sz="2400">
                <a:solidFill>
                  <a:srgbClr val="FF3300"/>
                </a:solidFill>
                <a:ea typeface="標楷體" pitchFamily="65" charset="-120"/>
              </a:rPr>
              <a:t>}</a:t>
            </a:r>
          </a:p>
        </p:txBody>
      </p:sp>
      <p:sp>
        <p:nvSpPr>
          <p:cNvPr id="12316" name="AutoShape 2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2317" name="Oval 29"/>
          <p:cNvSpPr>
            <a:spLocks noChangeArrowheads="1"/>
          </p:cNvSpPr>
          <p:nvPr/>
        </p:nvSpPr>
        <p:spPr bwMode="auto">
          <a:xfrm>
            <a:off x="395288" y="2492375"/>
            <a:ext cx="3097212" cy="1081088"/>
          </a:xfrm>
          <a:prstGeom prst="ellipse">
            <a:avLst/>
          </a:prstGeom>
          <a:noFill/>
          <a:ln w="38100">
            <a:solidFill>
              <a:srgbClr val="FF0000"/>
            </a:solidFill>
            <a:round/>
            <a:headEnd/>
            <a:tailEnd/>
          </a:ln>
          <a:effectLst/>
        </p:spPr>
        <p:txBody>
          <a:bodyPr wrap="none" anchor="ctr"/>
          <a:lstStyle/>
          <a:p>
            <a:endParaRPr lang="zh-TW" altLang="en-US"/>
          </a:p>
        </p:txBody>
      </p:sp>
      <p:sp>
        <p:nvSpPr>
          <p:cNvPr id="12318" name="Oval 30"/>
          <p:cNvSpPr>
            <a:spLocks noChangeArrowheads="1"/>
          </p:cNvSpPr>
          <p:nvPr/>
        </p:nvSpPr>
        <p:spPr bwMode="auto">
          <a:xfrm>
            <a:off x="5292725" y="2565400"/>
            <a:ext cx="3382963" cy="1296988"/>
          </a:xfrm>
          <a:prstGeom prst="ellipse">
            <a:avLst/>
          </a:prstGeom>
          <a:noFill/>
          <a:ln w="38100">
            <a:solidFill>
              <a:srgbClr val="FF0000"/>
            </a:solidFill>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310"/>
                                        </p:tgtEl>
                                        <p:attrNameLst>
                                          <p:attrName>style.visibility</p:attrName>
                                        </p:attrNameLst>
                                      </p:cBhvr>
                                      <p:to>
                                        <p:strVal val="visible"/>
                                      </p:to>
                                    </p:set>
                                    <p:animEffect transition="in" filter="wipe(down)">
                                      <p:cBhvr>
                                        <p:cTn id="7" dur="500"/>
                                        <p:tgtEl>
                                          <p:spTgt spid="123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315"/>
                                        </p:tgtEl>
                                        <p:attrNameLst>
                                          <p:attrName>style.visibility</p:attrName>
                                        </p:attrNameLst>
                                      </p:cBhvr>
                                      <p:to>
                                        <p:strVal val="visible"/>
                                      </p:to>
                                    </p:set>
                                    <p:animEffect transition="in" filter="wipe(up)">
                                      <p:cBhvr>
                                        <p:cTn id="12" dur="500"/>
                                        <p:tgtEl>
                                          <p:spTgt spid="12315"/>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2317"/>
                                        </p:tgtEl>
                                        <p:attrNameLst>
                                          <p:attrName>style.visibility</p:attrName>
                                        </p:attrNameLst>
                                      </p:cBhvr>
                                      <p:to>
                                        <p:strVal val="visible"/>
                                      </p:to>
                                    </p:set>
                                    <p:anim calcmode="lin" valueType="num">
                                      <p:cBhvr>
                                        <p:cTn id="17" dur="500" fill="hold"/>
                                        <p:tgtEl>
                                          <p:spTgt spid="12317"/>
                                        </p:tgtEl>
                                        <p:attrNameLst>
                                          <p:attrName>ppt_w</p:attrName>
                                        </p:attrNameLst>
                                      </p:cBhvr>
                                      <p:tavLst>
                                        <p:tav tm="0">
                                          <p:val>
                                            <p:fltVal val="0"/>
                                          </p:val>
                                        </p:tav>
                                        <p:tav tm="100000">
                                          <p:val>
                                            <p:strVal val="#ppt_w"/>
                                          </p:val>
                                        </p:tav>
                                      </p:tavLst>
                                    </p:anim>
                                    <p:anim calcmode="lin" valueType="num">
                                      <p:cBhvr>
                                        <p:cTn id="18" dur="500" fill="hold"/>
                                        <p:tgtEl>
                                          <p:spTgt spid="12317"/>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2318"/>
                                        </p:tgtEl>
                                        <p:attrNameLst>
                                          <p:attrName>style.visibility</p:attrName>
                                        </p:attrNameLst>
                                      </p:cBhvr>
                                      <p:to>
                                        <p:strVal val="visible"/>
                                      </p:to>
                                    </p:set>
                                    <p:anim calcmode="lin" valueType="num">
                                      <p:cBhvr>
                                        <p:cTn id="21" dur="500" fill="hold"/>
                                        <p:tgtEl>
                                          <p:spTgt spid="12318"/>
                                        </p:tgtEl>
                                        <p:attrNameLst>
                                          <p:attrName>ppt_w</p:attrName>
                                        </p:attrNameLst>
                                      </p:cBhvr>
                                      <p:tavLst>
                                        <p:tav tm="0">
                                          <p:val>
                                            <p:fltVal val="0"/>
                                          </p:val>
                                        </p:tav>
                                        <p:tav tm="100000">
                                          <p:val>
                                            <p:strVal val="#ppt_w"/>
                                          </p:val>
                                        </p:tav>
                                      </p:tavLst>
                                    </p:anim>
                                    <p:anim calcmode="lin" valueType="num">
                                      <p:cBhvr>
                                        <p:cTn id="22" dur="500" fill="hold"/>
                                        <p:tgtEl>
                                          <p:spTgt spid="123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0" grpId="0" animBg="1"/>
      <p:bldP spid="12315" grpId="0" animBg="1"/>
      <p:bldP spid="12317" grpId="0" animBg="1"/>
      <p:bldP spid="123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CD28370B-AE72-4955-967A-664D6881CC4A}" type="slidenum">
              <a:rPr lang="en-US" altLang="zh-TW"/>
              <a:pPr/>
              <a:t>30</a:t>
            </a:fld>
            <a:endParaRPr lang="en-US" altLang="zh-TW"/>
          </a:p>
        </p:txBody>
      </p:sp>
      <p:sp>
        <p:nvSpPr>
          <p:cNvPr id="62467" name="Text Box 3"/>
          <p:cNvSpPr txBox="1">
            <a:spLocks noChangeArrowheads="1"/>
          </p:cNvSpPr>
          <p:nvPr/>
        </p:nvSpPr>
        <p:spPr bwMode="auto">
          <a:xfrm>
            <a:off x="762000" y="1743075"/>
            <a:ext cx="7620000" cy="1160463"/>
          </a:xfrm>
          <a:prstGeom prst="rect">
            <a:avLst/>
          </a:prstGeom>
          <a:noFill/>
          <a:ln w="9525">
            <a:noFill/>
            <a:miter lim="800000"/>
            <a:headEnd/>
            <a:tailEnd/>
          </a:ln>
          <a:effectLst/>
        </p:spPr>
        <p:txBody>
          <a:bodyPr>
            <a:spAutoFit/>
          </a:bodyPr>
          <a:lstStyle/>
          <a:p>
            <a:pPr>
              <a:spcBef>
                <a:spcPct val="50000"/>
              </a:spcBef>
              <a:buFontTx/>
              <a:buChar char="•"/>
            </a:pPr>
            <a:r>
              <a:rPr lang="en-US" altLang="zh-TW" sz="2800">
                <a:latin typeface="Arial" charset="0"/>
                <a:ea typeface="標楷體" pitchFamily="65" charset="-120"/>
              </a:rPr>
              <a:t> </a:t>
            </a:r>
            <a:r>
              <a:rPr lang="zh-TW" altLang="en-US" sz="2800" b="1">
                <a:latin typeface="Arial" charset="0"/>
                <a:ea typeface="標楷體" pitchFamily="65" charset="-120"/>
              </a:rPr>
              <a:t>資料的</a:t>
            </a:r>
            <a:r>
              <a:rPr lang="zh-TW" altLang="en-US" sz="2800" b="1">
                <a:solidFill>
                  <a:srgbClr val="FF3300"/>
                </a:solidFill>
                <a:latin typeface="Arial" charset="0"/>
                <a:ea typeface="標楷體" pitchFamily="65" charset="-120"/>
              </a:rPr>
              <a:t>內容</a:t>
            </a:r>
            <a:r>
              <a:rPr lang="zh-TW" altLang="en-US" sz="2800" b="1">
                <a:latin typeface="Arial" charset="0"/>
                <a:ea typeface="標楷體" pitchFamily="65" charset="-120"/>
              </a:rPr>
              <a:t>會隨著程式的執行而有所</a:t>
            </a:r>
            <a:r>
              <a:rPr lang="zh-TW" altLang="en-US" sz="2800" b="1">
                <a:solidFill>
                  <a:srgbClr val="FF3300"/>
                </a:solidFill>
                <a:latin typeface="Arial" charset="0"/>
                <a:ea typeface="標楷體" pitchFamily="65" charset="-120"/>
              </a:rPr>
              <a:t>改變</a:t>
            </a:r>
            <a:r>
              <a:rPr lang="zh-TW" altLang="en-US" sz="2800" b="1">
                <a:latin typeface="Arial" charset="0"/>
                <a:ea typeface="標楷體" pitchFamily="65" charset="-120"/>
              </a:rPr>
              <a:t>。</a:t>
            </a:r>
          </a:p>
          <a:p>
            <a:pPr>
              <a:spcBef>
                <a:spcPct val="50000"/>
              </a:spcBef>
              <a:buFontTx/>
              <a:buChar char="•"/>
            </a:pPr>
            <a:r>
              <a:rPr lang="zh-TW" altLang="en-US" sz="2800" b="1">
                <a:latin typeface="Arial" charset="0"/>
                <a:ea typeface="標楷體" pitchFamily="65" charset="-120"/>
              </a:rPr>
              <a:t> 是一個</a:t>
            </a:r>
            <a:r>
              <a:rPr lang="zh-TW" altLang="en-US" sz="2800" b="1">
                <a:solidFill>
                  <a:srgbClr val="FF3300"/>
                </a:solidFill>
                <a:latin typeface="Arial" charset="0"/>
                <a:ea typeface="標楷體" pitchFamily="65" charset="-120"/>
              </a:rPr>
              <a:t>記憶體空間</a:t>
            </a:r>
            <a:r>
              <a:rPr lang="zh-TW" altLang="en-US" sz="2800" b="1">
                <a:latin typeface="Arial" charset="0"/>
                <a:ea typeface="標楷體" pitchFamily="65" charset="-120"/>
              </a:rPr>
              <a:t>，可分成</a:t>
            </a:r>
            <a:endParaRPr lang="zh-TW" altLang="en-US" sz="2800">
              <a:latin typeface="Arial" charset="0"/>
              <a:ea typeface="標楷體" pitchFamily="65" charset="-120"/>
            </a:endParaRPr>
          </a:p>
        </p:txBody>
      </p:sp>
      <p:sp>
        <p:nvSpPr>
          <p:cNvPr id="62469" name="Rectangle 5"/>
          <p:cNvSpPr>
            <a:spLocks noGrp="1" noChangeArrowheads="1"/>
          </p:cNvSpPr>
          <p:nvPr>
            <p:ph type="title"/>
          </p:nvPr>
        </p:nvSpPr>
        <p:spPr/>
        <p:txBody>
          <a:bodyPr/>
          <a:lstStyle/>
          <a:p>
            <a:r>
              <a:rPr lang="en-US" altLang="zh-TW" sz="3600"/>
              <a:t>2-2 </a:t>
            </a:r>
            <a:r>
              <a:rPr lang="zh-TW" altLang="en-US" sz="3600">
                <a:solidFill>
                  <a:srgbClr val="FF3300"/>
                </a:solidFill>
              </a:rPr>
              <a:t>變數</a:t>
            </a:r>
            <a:r>
              <a:rPr lang="en-US" altLang="zh-TW" sz="3600"/>
              <a:t>(Variable)</a:t>
            </a:r>
          </a:p>
        </p:txBody>
      </p:sp>
      <p:sp>
        <p:nvSpPr>
          <p:cNvPr id="62471" name="Text Box 7"/>
          <p:cNvSpPr txBox="1">
            <a:spLocks noChangeArrowheads="1"/>
          </p:cNvSpPr>
          <p:nvPr/>
        </p:nvSpPr>
        <p:spPr bwMode="auto">
          <a:xfrm>
            <a:off x="768350" y="3081338"/>
            <a:ext cx="7620000" cy="3084512"/>
          </a:xfrm>
          <a:prstGeom prst="rect">
            <a:avLst/>
          </a:prstGeom>
          <a:noFill/>
          <a:ln w="9525">
            <a:noFill/>
            <a:miter lim="800000"/>
            <a:headEnd/>
            <a:tailEnd/>
          </a:ln>
          <a:effectLst/>
        </p:spPr>
        <p:txBody>
          <a:bodyPr>
            <a:spAutoFit/>
          </a:bodyPr>
          <a:lstStyle/>
          <a:p>
            <a:pPr lvl="1">
              <a:spcBef>
                <a:spcPct val="50000"/>
              </a:spcBef>
              <a:buFont typeface="Arial" charset="0"/>
              <a:buChar char="–"/>
            </a:pPr>
            <a:r>
              <a:rPr lang="en-US" altLang="zh-TW" sz="2800">
                <a:latin typeface="Arial" charset="0"/>
                <a:ea typeface="標楷體" pitchFamily="65" charset="-120"/>
              </a:rPr>
              <a:t> </a:t>
            </a:r>
            <a:r>
              <a:rPr lang="zh-TW" altLang="en-US" sz="2800">
                <a:solidFill>
                  <a:srgbClr val="FF3300"/>
                </a:solidFill>
                <a:latin typeface="Arial" charset="0"/>
                <a:ea typeface="標楷體" pitchFamily="65" charset="-120"/>
              </a:rPr>
              <a:t>數值</a:t>
            </a:r>
            <a:r>
              <a:rPr lang="zh-TW" altLang="en-US" sz="2800">
                <a:latin typeface="Arial" charset="0"/>
                <a:ea typeface="標楷體" pitchFamily="65" charset="-120"/>
              </a:rPr>
              <a:t>變數	</a:t>
            </a:r>
            <a:r>
              <a:rPr lang="en-US" altLang="zh-TW" sz="2800">
                <a:latin typeface="Arial" charset="0"/>
                <a:ea typeface="標楷體" pitchFamily="65" charset="-120"/>
              </a:rPr>
              <a:t>(Numeric variable) </a:t>
            </a:r>
          </a:p>
          <a:p>
            <a:pPr lvl="2">
              <a:spcBef>
                <a:spcPct val="50000"/>
              </a:spcBef>
              <a:buFontTx/>
              <a:buChar char="•"/>
            </a:pPr>
            <a:r>
              <a:rPr lang="en-US" altLang="zh-TW" sz="2800">
                <a:latin typeface="Arial" charset="0"/>
                <a:ea typeface="標楷體" pitchFamily="65" charset="-120"/>
              </a:rPr>
              <a:t> </a:t>
            </a:r>
            <a:r>
              <a:rPr lang="zh-TW" altLang="en-US" sz="2800">
                <a:latin typeface="Arial" charset="0"/>
                <a:ea typeface="標楷體" pitchFamily="65" charset="-120"/>
              </a:rPr>
              <a:t>整數變數	</a:t>
            </a:r>
            <a:r>
              <a:rPr lang="en-US" altLang="zh-TW" sz="2800">
                <a:latin typeface="Arial" charset="0"/>
                <a:ea typeface="標楷體" pitchFamily="65" charset="-120"/>
              </a:rPr>
              <a:t>(Integer variable)</a:t>
            </a:r>
          </a:p>
          <a:p>
            <a:pPr lvl="2">
              <a:spcBef>
                <a:spcPct val="50000"/>
              </a:spcBef>
              <a:buFontTx/>
              <a:buChar char="•"/>
            </a:pPr>
            <a:r>
              <a:rPr lang="en-US" altLang="zh-TW" sz="2800">
                <a:latin typeface="Arial" charset="0"/>
                <a:ea typeface="標楷體" pitchFamily="65" charset="-120"/>
              </a:rPr>
              <a:t> </a:t>
            </a:r>
            <a:r>
              <a:rPr lang="zh-TW" altLang="en-US" sz="2800">
                <a:latin typeface="Arial" charset="0"/>
                <a:ea typeface="標楷體" pitchFamily="65" charset="-120"/>
              </a:rPr>
              <a:t>浮點變數	</a:t>
            </a:r>
            <a:r>
              <a:rPr lang="en-US" altLang="zh-TW" sz="2800">
                <a:latin typeface="Arial" charset="0"/>
                <a:ea typeface="標楷體" pitchFamily="65" charset="-120"/>
              </a:rPr>
              <a:t>(Floating-point variable)  </a:t>
            </a:r>
          </a:p>
          <a:p>
            <a:pPr lvl="1">
              <a:spcBef>
                <a:spcPct val="50000"/>
              </a:spcBef>
              <a:buFontTx/>
              <a:buChar char="–"/>
            </a:pPr>
            <a:r>
              <a:rPr lang="en-US" altLang="zh-TW" sz="2800">
                <a:latin typeface="Arial" charset="0"/>
                <a:ea typeface="標楷體" pitchFamily="65" charset="-120"/>
              </a:rPr>
              <a:t> </a:t>
            </a:r>
            <a:r>
              <a:rPr lang="zh-TW" altLang="en-US" sz="2800">
                <a:solidFill>
                  <a:srgbClr val="FF3300"/>
                </a:solidFill>
                <a:latin typeface="Arial" charset="0"/>
                <a:ea typeface="標楷體" pitchFamily="65" charset="-120"/>
              </a:rPr>
              <a:t>字元</a:t>
            </a:r>
            <a:r>
              <a:rPr lang="zh-TW" altLang="en-US" sz="2800">
                <a:latin typeface="Arial" charset="0"/>
                <a:ea typeface="標楷體" pitchFamily="65" charset="-120"/>
              </a:rPr>
              <a:t>變數	</a:t>
            </a:r>
            <a:r>
              <a:rPr lang="en-US" altLang="zh-TW" sz="2800">
                <a:latin typeface="Arial" charset="0"/>
                <a:ea typeface="標楷體" pitchFamily="65" charset="-120"/>
              </a:rPr>
              <a:t>(Character variable) </a:t>
            </a:r>
          </a:p>
          <a:p>
            <a:pPr lvl="1">
              <a:spcBef>
                <a:spcPct val="50000"/>
              </a:spcBef>
              <a:buFontTx/>
              <a:buChar char="–"/>
            </a:pPr>
            <a:r>
              <a:rPr lang="en-US" altLang="zh-TW" sz="2800">
                <a:latin typeface="Arial" charset="0"/>
                <a:ea typeface="標楷體" pitchFamily="65" charset="-120"/>
              </a:rPr>
              <a:t> </a:t>
            </a:r>
            <a:r>
              <a:rPr lang="zh-TW" altLang="en-US" sz="2800">
                <a:solidFill>
                  <a:srgbClr val="FF3300"/>
                </a:solidFill>
                <a:latin typeface="Arial" charset="0"/>
                <a:ea typeface="標楷體" pitchFamily="65" charset="-120"/>
              </a:rPr>
              <a:t>字串</a:t>
            </a:r>
            <a:r>
              <a:rPr lang="zh-TW" altLang="en-US" sz="2800">
                <a:latin typeface="Arial" charset="0"/>
                <a:ea typeface="標楷體" pitchFamily="65" charset="-120"/>
              </a:rPr>
              <a:t>變數	</a:t>
            </a:r>
            <a:r>
              <a:rPr lang="en-US" altLang="zh-TW" sz="2800">
                <a:latin typeface="Arial" charset="0"/>
                <a:ea typeface="標楷體" pitchFamily="65" charset="-120"/>
              </a:rPr>
              <a:t>(String variable)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2471"/>
                                        </p:tgtEl>
                                        <p:attrNameLst>
                                          <p:attrName>style.visibility</p:attrName>
                                        </p:attrNameLst>
                                      </p:cBhvr>
                                      <p:to>
                                        <p:strVal val="visible"/>
                                      </p:to>
                                    </p:set>
                                    <p:anim calcmode="lin" valueType="num">
                                      <p:cBhvr>
                                        <p:cTn id="7" dur="500" fill="hold"/>
                                        <p:tgtEl>
                                          <p:spTgt spid="62471"/>
                                        </p:tgtEl>
                                        <p:attrNameLst>
                                          <p:attrName>ppt_w</p:attrName>
                                        </p:attrNameLst>
                                      </p:cBhvr>
                                      <p:tavLst>
                                        <p:tav tm="0">
                                          <p:val>
                                            <p:fltVal val="0"/>
                                          </p:val>
                                        </p:tav>
                                        <p:tav tm="100000">
                                          <p:val>
                                            <p:strVal val="#ppt_w"/>
                                          </p:val>
                                        </p:tav>
                                      </p:tavLst>
                                    </p:anim>
                                    <p:anim calcmode="lin" valueType="num">
                                      <p:cBhvr>
                                        <p:cTn id="8" dur="500" fill="hold"/>
                                        <p:tgtEl>
                                          <p:spTgt spid="624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2E91F2D1-0497-44BC-AA98-F8858BBBEBC0}" type="slidenum">
              <a:rPr lang="en-US" altLang="zh-TW"/>
              <a:pPr/>
              <a:t>31</a:t>
            </a:fld>
            <a:endParaRPr lang="en-US" altLang="zh-TW"/>
          </a:p>
        </p:txBody>
      </p:sp>
      <p:sp>
        <p:nvSpPr>
          <p:cNvPr id="63491" name="Text Box 3"/>
          <p:cNvSpPr txBox="1">
            <a:spLocks noChangeArrowheads="1"/>
          </p:cNvSpPr>
          <p:nvPr/>
        </p:nvSpPr>
        <p:spPr bwMode="auto">
          <a:xfrm>
            <a:off x="762000" y="1387475"/>
            <a:ext cx="5826125" cy="3351213"/>
          </a:xfrm>
          <a:prstGeom prst="rect">
            <a:avLst/>
          </a:prstGeom>
          <a:noFill/>
          <a:ln w="9525">
            <a:noFill/>
            <a:miter lim="800000"/>
            <a:headEnd/>
            <a:tailEnd/>
          </a:ln>
          <a:effectLst/>
        </p:spPr>
        <p:txBody>
          <a:bodyPr>
            <a:spAutoFit/>
          </a:bodyPr>
          <a:lstStyle/>
          <a:p>
            <a:pPr>
              <a:spcBef>
                <a:spcPct val="50000"/>
              </a:spcBef>
              <a:buFontTx/>
              <a:buChar char="•"/>
            </a:pPr>
            <a:r>
              <a:rPr lang="zh-TW" altLang="en-US" sz="2800" b="1" dirty="0">
                <a:latin typeface="Courier New" pitchFamily="49" charset="0"/>
                <a:ea typeface="標楷體" pitchFamily="65" charset="-120"/>
              </a:rPr>
              <a:t>整數</a:t>
            </a:r>
            <a:r>
              <a:rPr lang="zh-TW" altLang="en-US" sz="2800" b="1" dirty="0">
                <a:solidFill>
                  <a:srgbClr val="FF3300"/>
                </a:solidFill>
                <a:latin typeface="Courier New" pitchFamily="49" charset="0"/>
                <a:ea typeface="標楷體" pitchFamily="65" charset="-120"/>
              </a:rPr>
              <a:t>宣告</a:t>
            </a:r>
            <a:r>
              <a:rPr lang="zh-TW" altLang="en-US" sz="2800" b="1" dirty="0">
                <a:latin typeface="Courier New" pitchFamily="49" charset="0"/>
                <a:ea typeface="標楷體" pitchFamily="65" charset="-120"/>
              </a:rPr>
              <a:t>包含</a:t>
            </a:r>
          </a:p>
          <a:p>
            <a:pPr lvl="1">
              <a:spcBef>
                <a:spcPct val="50000"/>
              </a:spcBef>
              <a:buFontTx/>
              <a:buChar char="–"/>
            </a:pPr>
            <a:r>
              <a:rPr lang="zh-TW" altLang="en-US" sz="2800" dirty="0">
                <a:latin typeface="Courier New" pitchFamily="49" charset="0"/>
                <a:ea typeface="標楷體" pitchFamily="65" charset="-120"/>
              </a:rPr>
              <a:t> </a:t>
            </a:r>
            <a:r>
              <a:rPr lang="zh-TW" altLang="en-US" sz="2400" dirty="0">
                <a:latin typeface="Courier New" pitchFamily="49" charset="0"/>
                <a:ea typeface="標楷體" pitchFamily="65" charset="-120"/>
              </a:rPr>
              <a:t>整數</a:t>
            </a:r>
            <a:r>
              <a:rPr lang="en-US" altLang="zh-TW" sz="2400" dirty="0">
                <a:latin typeface="Courier New" pitchFamily="49" charset="0"/>
                <a:ea typeface="標楷體" pitchFamily="65" charset="-120"/>
              </a:rPr>
              <a:t>(</a:t>
            </a:r>
            <a:r>
              <a:rPr lang="en-US" altLang="zh-TW" sz="2400" dirty="0" err="1">
                <a:latin typeface="Courier New" pitchFamily="49" charset="0"/>
                <a:ea typeface="標楷體" pitchFamily="65" charset="-120"/>
              </a:rPr>
              <a:t>int</a:t>
            </a:r>
            <a:r>
              <a:rPr lang="en-US" altLang="zh-TW" sz="2400" dirty="0">
                <a:latin typeface="Courier New" pitchFamily="49" charset="0"/>
                <a:ea typeface="標楷體" pitchFamily="65" charset="-120"/>
              </a:rPr>
              <a:t>)</a:t>
            </a:r>
          </a:p>
          <a:p>
            <a:pPr lvl="2">
              <a:spcBef>
                <a:spcPct val="50000"/>
              </a:spcBef>
              <a:buFontTx/>
              <a:buChar char="•"/>
            </a:pPr>
            <a:r>
              <a:rPr lang="en-US" altLang="zh-TW" sz="2400" dirty="0">
                <a:latin typeface="Courier New" pitchFamily="49" charset="0"/>
                <a:ea typeface="標楷體" pitchFamily="65" charset="-120"/>
              </a:rPr>
              <a:t> </a:t>
            </a:r>
            <a:r>
              <a:rPr lang="zh-TW" altLang="en-US" sz="2400" dirty="0">
                <a:latin typeface="Courier New" pitchFamily="49" charset="0"/>
                <a:ea typeface="標楷體" pitchFamily="65" charset="-120"/>
              </a:rPr>
              <a:t>正整數	</a:t>
            </a:r>
            <a:r>
              <a:rPr lang="en-US" altLang="zh-TW" sz="2400" dirty="0">
                <a:latin typeface="Courier New" pitchFamily="49" charset="0"/>
                <a:ea typeface="標楷體" pitchFamily="65" charset="-120"/>
              </a:rPr>
              <a:t>(unsigned </a:t>
            </a:r>
            <a:r>
              <a:rPr lang="en-US" altLang="zh-TW" sz="2400" dirty="0" err="1">
                <a:latin typeface="Courier New" pitchFamily="49" charset="0"/>
                <a:ea typeface="標楷體" pitchFamily="65" charset="-120"/>
              </a:rPr>
              <a:t>int</a:t>
            </a:r>
            <a:r>
              <a:rPr lang="en-US" altLang="zh-TW" sz="2400" dirty="0">
                <a:latin typeface="Courier New" pitchFamily="49" charset="0"/>
                <a:ea typeface="標楷體" pitchFamily="65" charset="-120"/>
              </a:rPr>
              <a:t>) </a:t>
            </a:r>
          </a:p>
          <a:p>
            <a:pPr lvl="2">
              <a:spcBef>
                <a:spcPct val="50000"/>
              </a:spcBef>
              <a:buFontTx/>
              <a:buChar char="•"/>
            </a:pPr>
            <a:r>
              <a:rPr lang="en-US" altLang="zh-TW" sz="2400" dirty="0">
                <a:latin typeface="Courier New" pitchFamily="49" charset="0"/>
                <a:ea typeface="標楷體" pitchFamily="65" charset="-120"/>
              </a:rPr>
              <a:t> </a:t>
            </a:r>
            <a:r>
              <a:rPr lang="zh-TW" altLang="en-US" sz="2400" dirty="0">
                <a:latin typeface="Courier New" pitchFamily="49" charset="0"/>
                <a:ea typeface="標楷體" pitchFamily="65" charset="-120"/>
              </a:rPr>
              <a:t>負整數	</a:t>
            </a:r>
            <a:r>
              <a:rPr lang="en-US" altLang="zh-TW" sz="2400" dirty="0">
                <a:latin typeface="Courier New" pitchFamily="49" charset="0"/>
                <a:ea typeface="標楷體" pitchFamily="65" charset="-120"/>
              </a:rPr>
              <a:t>(signed </a:t>
            </a:r>
            <a:r>
              <a:rPr lang="en-US" altLang="zh-TW" sz="2400" dirty="0" err="1">
                <a:latin typeface="Courier New" pitchFamily="49" charset="0"/>
                <a:ea typeface="標楷體" pitchFamily="65" charset="-120"/>
              </a:rPr>
              <a:t>int</a:t>
            </a:r>
            <a:r>
              <a:rPr lang="en-US" altLang="zh-TW" sz="2400" dirty="0">
                <a:latin typeface="Courier New" pitchFamily="49" charset="0"/>
                <a:ea typeface="標楷體" pitchFamily="65" charset="-120"/>
              </a:rPr>
              <a:t>) </a:t>
            </a:r>
          </a:p>
          <a:p>
            <a:pPr lvl="1">
              <a:spcBef>
                <a:spcPct val="50000"/>
              </a:spcBef>
              <a:buFontTx/>
              <a:buChar char="–"/>
            </a:pPr>
            <a:r>
              <a:rPr lang="en-US" altLang="zh-TW" sz="2400" dirty="0">
                <a:latin typeface="Courier New" pitchFamily="49" charset="0"/>
                <a:ea typeface="標楷體" pitchFamily="65" charset="-120"/>
              </a:rPr>
              <a:t> </a:t>
            </a:r>
            <a:r>
              <a:rPr lang="zh-TW" altLang="en-US" sz="2400" dirty="0">
                <a:latin typeface="Courier New" pitchFamily="49" charset="0"/>
                <a:ea typeface="標楷體" pitchFamily="65" charset="-120"/>
              </a:rPr>
              <a:t>短整數	</a:t>
            </a:r>
            <a:r>
              <a:rPr lang="en-US" altLang="zh-TW" sz="2400" dirty="0">
                <a:latin typeface="Courier New" pitchFamily="49" charset="0"/>
                <a:ea typeface="標楷體" pitchFamily="65" charset="-120"/>
              </a:rPr>
              <a:t>(short </a:t>
            </a:r>
            <a:r>
              <a:rPr lang="en-US" altLang="zh-TW" sz="2400" dirty="0" err="1">
                <a:latin typeface="Courier New" pitchFamily="49" charset="0"/>
                <a:ea typeface="標楷體" pitchFamily="65" charset="-120"/>
              </a:rPr>
              <a:t>int</a:t>
            </a:r>
            <a:r>
              <a:rPr lang="en-US" altLang="zh-TW" sz="2400" dirty="0">
                <a:latin typeface="Courier New" pitchFamily="49" charset="0"/>
                <a:ea typeface="標楷體" pitchFamily="65" charset="-120"/>
              </a:rPr>
              <a:t>)</a:t>
            </a:r>
          </a:p>
          <a:p>
            <a:pPr lvl="1">
              <a:spcBef>
                <a:spcPct val="50000"/>
              </a:spcBef>
              <a:buFontTx/>
              <a:buChar char="–"/>
            </a:pPr>
            <a:r>
              <a:rPr lang="en-US" altLang="zh-TW" sz="2400" dirty="0">
                <a:latin typeface="Courier New" pitchFamily="49" charset="0"/>
                <a:ea typeface="標楷體" pitchFamily="65" charset="-120"/>
              </a:rPr>
              <a:t> </a:t>
            </a:r>
            <a:r>
              <a:rPr lang="zh-TW" altLang="en-US" sz="2400" dirty="0">
                <a:latin typeface="Courier New" pitchFamily="49" charset="0"/>
                <a:ea typeface="標楷體" pitchFamily="65" charset="-120"/>
              </a:rPr>
              <a:t>長整數	</a:t>
            </a:r>
            <a:r>
              <a:rPr lang="en-US" altLang="zh-TW" sz="2400" dirty="0">
                <a:latin typeface="Courier New" pitchFamily="49" charset="0"/>
                <a:ea typeface="標楷體" pitchFamily="65" charset="-120"/>
              </a:rPr>
              <a:t>(long </a:t>
            </a:r>
            <a:r>
              <a:rPr lang="en-US" altLang="zh-TW" sz="2400" dirty="0" err="1">
                <a:latin typeface="Courier New" pitchFamily="49" charset="0"/>
                <a:ea typeface="標楷體" pitchFamily="65" charset="-120"/>
              </a:rPr>
              <a:t>int</a:t>
            </a:r>
            <a:r>
              <a:rPr lang="en-US" altLang="zh-TW" sz="2400" dirty="0">
                <a:latin typeface="Courier New" pitchFamily="49" charset="0"/>
                <a:ea typeface="標楷體" pitchFamily="65" charset="-120"/>
              </a:rPr>
              <a:t>)</a:t>
            </a:r>
          </a:p>
        </p:txBody>
      </p:sp>
      <p:sp>
        <p:nvSpPr>
          <p:cNvPr id="63495" name="Rectangle 7"/>
          <p:cNvSpPr>
            <a:spLocks noGrp="1" noChangeArrowheads="1"/>
          </p:cNvSpPr>
          <p:nvPr>
            <p:ph type="title"/>
          </p:nvPr>
        </p:nvSpPr>
        <p:spPr>
          <a:xfrm>
            <a:off x="914400" y="304800"/>
            <a:ext cx="7620000" cy="1143000"/>
          </a:xfrm>
        </p:spPr>
        <p:txBody>
          <a:bodyPr/>
          <a:lstStyle/>
          <a:p>
            <a:r>
              <a:rPr lang="en-US" altLang="zh-TW" sz="3600"/>
              <a:t>2-2-1 </a:t>
            </a:r>
            <a:r>
              <a:rPr lang="zh-TW" altLang="en-US" sz="3600"/>
              <a:t>整數變數 </a:t>
            </a:r>
            <a:r>
              <a:rPr lang="en-US" altLang="zh-TW" sz="3600">
                <a:solidFill>
                  <a:srgbClr val="FF3300"/>
                </a:solidFill>
              </a:rPr>
              <a:t>(int)</a:t>
            </a:r>
          </a:p>
        </p:txBody>
      </p:sp>
      <p:sp>
        <p:nvSpPr>
          <p:cNvPr id="63497" name="Text Box 9"/>
          <p:cNvSpPr txBox="1">
            <a:spLocks noChangeArrowheads="1"/>
          </p:cNvSpPr>
          <p:nvPr/>
        </p:nvSpPr>
        <p:spPr bwMode="auto">
          <a:xfrm>
            <a:off x="755650" y="4932363"/>
            <a:ext cx="5256213" cy="1160462"/>
          </a:xfrm>
          <a:prstGeom prst="rect">
            <a:avLst/>
          </a:prstGeom>
          <a:noFill/>
          <a:ln w="9525">
            <a:noFill/>
            <a:miter lim="800000"/>
            <a:headEnd/>
            <a:tailEnd/>
          </a:ln>
          <a:effectLst/>
        </p:spPr>
        <p:txBody>
          <a:bodyPr>
            <a:spAutoFit/>
          </a:bodyPr>
          <a:lstStyle/>
          <a:p>
            <a:pPr>
              <a:spcBef>
                <a:spcPct val="50000"/>
              </a:spcBef>
              <a:buFontTx/>
              <a:buChar char="•"/>
            </a:pPr>
            <a:r>
              <a:rPr lang="zh-TW" altLang="en-US" sz="2800" b="1" dirty="0">
                <a:ea typeface="標楷體" pitchFamily="65" charset="-120"/>
              </a:rPr>
              <a:t>語法一</a:t>
            </a:r>
            <a:r>
              <a:rPr lang="zh-TW" altLang="en-US" sz="2800" b="1" dirty="0">
                <a:latin typeface="Courier New" pitchFamily="49" charset="0"/>
                <a:ea typeface="標楷體" pitchFamily="65" charset="-120"/>
              </a:rPr>
              <a:t>	</a:t>
            </a:r>
            <a:r>
              <a:rPr lang="en-US" altLang="zh-TW" sz="2800" dirty="0" err="1">
                <a:solidFill>
                  <a:srgbClr val="FF3300"/>
                </a:solidFill>
                <a:latin typeface="Courier New" pitchFamily="49" charset="0"/>
                <a:ea typeface="標楷體" pitchFamily="65" charset="-120"/>
              </a:rPr>
              <a:t>int</a:t>
            </a:r>
            <a:r>
              <a:rPr lang="en-US" altLang="zh-TW" sz="2800" dirty="0">
                <a:latin typeface="Courier New" pitchFamily="49" charset="0"/>
                <a:ea typeface="標楷體" pitchFamily="65" charset="-120"/>
              </a:rPr>
              <a:t> a=6, b=9;</a:t>
            </a:r>
          </a:p>
          <a:p>
            <a:pPr>
              <a:spcBef>
                <a:spcPct val="50000"/>
              </a:spcBef>
              <a:buFontTx/>
              <a:buChar char="•"/>
            </a:pPr>
            <a:r>
              <a:rPr lang="zh-TW" altLang="en-US" sz="2800" b="1" dirty="0">
                <a:ea typeface="標楷體" pitchFamily="65" charset="-120"/>
              </a:rPr>
              <a:t>語法二</a:t>
            </a:r>
            <a:r>
              <a:rPr lang="zh-TW" altLang="en-US" sz="2800" b="1" dirty="0">
                <a:latin typeface="Courier New" pitchFamily="49" charset="0"/>
                <a:ea typeface="標楷體" pitchFamily="65" charset="-120"/>
              </a:rPr>
              <a:t>	</a:t>
            </a:r>
            <a:r>
              <a:rPr lang="en-US" altLang="zh-TW" sz="2800" dirty="0" err="1">
                <a:solidFill>
                  <a:srgbClr val="FF3300"/>
                </a:solidFill>
                <a:latin typeface="Courier New" pitchFamily="49" charset="0"/>
                <a:ea typeface="標楷體" pitchFamily="65" charset="-120"/>
              </a:rPr>
              <a:t>int</a:t>
            </a:r>
            <a:r>
              <a:rPr lang="en-US" altLang="zh-TW" sz="2800" dirty="0">
                <a:latin typeface="Courier New" pitchFamily="49" charset="0"/>
                <a:ea typeface="標楷體" pitchFamily="65" charset="-120"/>
              </a:rPr>
              <a:t> answer;</a:t>
            </a:r>
          </a:p>
        </p:txBody>
      </p:sp>
      <p:sp>
        <p:nvSpPr>
          <p:cNvPr id="63498"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B65F2D72-E09D-4DA1-90FA-685F391D325B}" type="slidenum">
              <a:rPr lang="en-US" altLang="zh-TW"/>
              <a:pPr/>
              <a:t>32</a:t>
            </a:fld>
            <a:endParaRPr lang="en-US" altLang="zh-TW"/>
          </a:p>
        </p:txBody>
      </p:sp>
      <p:sp>
        <p:nvSpPr>
          <p:cNvPr id="64515" name="Text Box 3"/>
          <p:cNvSpPr txBox="1">
            <a:spLocks noChangeArrowheads="1"/>
          </p:cNvSpPr>
          <p:nvPr/>
        </p:nvSpPr>
        <p:spPr bwMode="auto">
          <a:xfrm>
            <a:off x="762000" y="1752600"/>
            <a:ext cx="4889500" cy="4238625"/>
          </a:xfrm>
          <a:prstGeom prst="rect">
            <a:avLst/>
          </a:prstGeom>
          <a:noFill/>
          <a:ln w="9525">
            <a:noFill/>
            <a:miter lim="800000"/>
            <a:headEnd/>
            <a:tailEnd/>
          </a:ln>
          <a:effectLst/>
        </p:spPr>
        <p:txBody>
          <a:bodyPr>
            <a:spAutoFit/>
          </a:bodyPr>
          <a:lstStyle/>
          <a:p>
            <a:pPr>
              <a:spcBef>
                <a:spcPct val="50000"/>
              </a:spcBef>
              <a:buFontTx/>
              <a:buChar char="•"/>
            </a:pPr>
            <a:r>
              <a:rPr lang="en-US" altLang="zh-TW" sz="3200">
                <a:ea typeface="標楷體" pitchFamily="65" charset="-120"/>
              </a:rPr>
              <a:t> </a:t>
            </a:r>
            <a:r>
              <a:rPr lang="zh-TW" altLang="en-US" sz="3200" b="1">
                <a:ea typeface="標楷體" pitchFamily="65" charset="-120"/>
              </a:rPr>
              <a:t>語法一</a:t>
            </a:r>
            <a:endParaRPr lang="zh-TW" altLang="en-US" sz="3200" b="1"/>
          </a:p>
          <a:p>
            <a:pPr lvl="1">
              <a:spcBef>
                <a:spcPct val="50000"/>
              </a:spcBef>
            </a:pPr>
            <a:r>
              <a:rPr lang="en-US" altLang="zh-TW" sz="3200">
                <a:solidFill>
                  <a:srgbClr val="FF3300"/>
                </a:solidFill>
                <a:latin typeface="Courier New" pitchFamily="49" charset="0"/>
                <a:ea typeface="標楷體" pitchFamily="65" charset="-120"/>
              </a:rPr>
              <a:t>float</a:t>
            </a:r>
            <a:r>
              <a:rPr lang="en-US" altLang="zh-TW" sz="3200">
                <a:latin typeface="Courier New" pitchFamily="49" charset="0"/>
                <a:ea typeface="標楷體" pitchFamily="65" charset="-120"/>
              </a:rPr>
              <a:t> a=-3.9;</a:t>
            </a:r>
          </a:p>
          <a:p>
            <a:pPr>
              <a:spcBef>
                <a:spcPct val="50000"/>
              </a:spcBef>
              <a:buFontTx/>
              <a:buChar char="•"/>
            </a:pPr>
            <a:r>
              <a:rPr lang="en-US" altLang="zh-TW" sz="3200">
                <a:ea typeface="標楷體" pitchFamily="65" charset="-120"/>
              </a:rPr>
              <a:t> </a:t>
            </a:r>
            <a:r>
              <a:rPr lang="zh-TW" altLang="en-US" sz="3200" b="1">
                <a:ea typeface="標楷體" pitchFamily="65" charset="-120"/>
              </a:rPr>
              <a:t>語法二</a:t>
            </a:r>
            <a:endParaRPr lang="zh-TW" altLang="en-US" sz="3200" b="1"/>
          </a:p>
          <a:p>
            <a:pPr lvl="1">
              <a:spcBef>
                <a:spcPct val="50000"/>
              </a:spcBef>
            </a:pPr>
            <a:r>
              <a:rPr lang="en-US" altLang="zh-TW" sz="3200">
                <a:solidFill>
                  <a:srgbClr val="FF3300"/>
                </a:solidFill>
                <a:latin typeface="Courier New" pitchFamily="49" charset="0"/>
                <a:ea typeface="標楷體" pitchFamily="65" charset="-120"/>
              </a:rPr>
              <a:t>float</a:t>
            </a:r>
            <a:r>
              <a:rPr lang="en-US" altLang="zh-TW" sz="3200">
                <a:latin typeface="Courier New" pitchFamily="49" charset="0"/>
                <a:ea typeface="標楷體" pitchFamily="65" charset="-120"/>
              </a:rPr>
              <a:t> b=1.5e2;</a:t>
            </a:r>
          </a:p>
          <a:p>
            <a:pPr>
              <a:spcBef>
                <a:spcPct val="50000"/>
              </a:spcBef>
              <a:buFontTx/>
              <a:buChar char="•"/>
            </a:pPr>
            <a:r>
              <a:rPr lang="en-US" altLang="zh-TW" sz="3200">
                <a:ea typeface="標楷體" pitchFamily="65" charset="-120"/>
              </a:rPr>
              <a:t> </a:t>
            </a:r>
            <a:r>
              <a:rPr lang="zh-TW" altLang="en-US" sz="3200" b="1">
                <a:ea typeface="標楷體" pitchFamily="65" charset="-120"/>
              </a:rPr>
              <a:t>語法三</a:t>
            </a:r>
            <a:endParaRPr lang="zh-TW" altLang="en-US" sz="3200" b="1"/>
          </a:p>
          <a:p>
            <a:pPr lvl="1">
              <a:spcBef>
                <a:spcPct val="50000"/>
              </a:spcBef>
            </a:pPr>
            <a:r>
              <a:rPr lang="en-US" altLang="zh-TW" sz="3200">
                <a:solidFill>
                  <a:srgbClr val="FF3300"/>
                </a:solidFill>
                <a:latin typeface="Courier New" pitchFamily="49" charset="0"/>
                <a:ea typeface="標楷體" pitchFamily="65" charset="-120"/>
              </a:rPr>
              <a:t>float</a:t>
            </a:r>
            <a:r>
              <a:rPr lang="en-US" altLang="zh-TW" sz="3200">
                <a:latin typeface="Courier New" pitchFamily="49" charset="0"/>
                <a:ea typeface="標楷體" pitchFamily="65" charset="-120"/>
              </a:rPr>
              <a:t> answer;</a:t>
            </a:r>
          </a:p>
        </p:txBody>
      </p:sp>
      <p:sp>
        <p:nvSpPr>
          <p:cNvPr id="64520" name="Rectangle 8"/>
          <p:cNvSpPr>
            <a:spLocks noGrp="1" noChangeArrowheads="1"/>
          </p:cNvSpPr>
          <p:nvPr>
            <p:ph type="title"/>
          </p:nvPr>
        </p:nvSpPr>
        <p:spPr/>
        <p:txBody>
          <a:bodyPr/>
          <a:lstStyle/>
          <a:p>
            <a:r>
              <a:rPr lang="en-US" altLang="zh-TW" sz="3600"/>
              <a:t>2-2-2 </a:t>
            </a:r>
            <a:r>
              <a:rPr lang="zh-TW" altLang="en-US" sz="3600"/>
              <a:t>浮點變數 </a:t>
            </a:r>
            <a:r>
              <a:rPr lang="en-US" altLang="zh-TW" sz="3600">
                <a:solidFill>
                  <a:srgbClr val="FF3300"/>
                </a:solidFill>
              </a:rPr>
              <a:t>(float)</a:t>
            </a:r>
          </a:p>
        </p:txBody>
      </p:sp>
      <p:sp>
        <p:nvSpPr>
          <p:cNvPr id="64522" name="AutoShape 10"/>
          <p:cNvSpPr>
            <a:spLocks/>
          </p:cNvSpPr>
          <p:nvPr/>
        </p:nvSpPr>
        <p:spPr bwMode="auto">
          <a:xfrm>
            <a:off x="5867400" y="2781300"/>
            <a:ext cx="2160588" cy="863600"/>
          </a:xfrm>
          <a:prstGeom prst="borderCallout1">
            <a:avLst>
              <a:gd name="adj1" fmla="val 13236"/>
              <a:gd name="adj2" fmla="val -3528"/>
              <a:gd name="adj3" fmla="val 128491"/>
              <a:gd name="adj4" fmla="val -66056"/>
            </a:avLst>
          </a:prstGeom>
          <a:noFill/>
          <a:ln w="9525">
            <a:solidFill>
              <a:schemeClr val="tx1"/>
            </a:solidFill>
            <a:miter lim="800000"/>
            <a:headEnd/>
            <a:tailEnd/>
          </a:ln>
          <a:effectLst/>
        </p:spPr>
        <p:txBody>
          <a:bodyPr/>
          <a:lstStyle/>
          <a:p>
            <a:pPr algn="ctr"/>
            <a:r>
              <a:rPr lang="zh-TW" altLang="en-US" sz="2400">
                <a:solidFill>
                  <a:srgbClr val="FF3300"/>
                </a:solidFill>
                <a:cs typeface="Times New Roman" pitchFamily="18" charset="0"/>
              </a:rPr>
              <a:t>指數記數法</a:t>
            </a:r>
          </a:p>
          <a:p>
            <a:pPr algn="ctr"/>
            <a:r>
              <a:rPr lang="en-US" altLang="zh-TW" sz="2400">
                <a:solidFill>
                  <a:srgbClr val="FF3300"/>
                </a:solidFill>
                <a:latin typeface="Courier New" pitchFamily="49" charset="0"/>
                <a:cs typeface="Times New Roman" pitchFamily="18" charset="0"/>
              </a:rPr>
              <a:t>= </a:t>
            </a:r>
            <a:r>
              <a:rPr lang="en-US" altLang="zh-TW" sz="2400">
                <a:solidFill>
                  <a:srgbClr val="FF3300"/>
                </a:solidFill>
                <a:latin typeface="Courier New" pitchFamily="49" charset="0"/>
              </a:rPr>
              <a:t>1.5</a:t>
            </a:r>
            <a:r>
              <a:rPr lang="en-US" altLang="zh-TW" sz="2400">
                <a:solidFill>
                  <a:srgbClr val="0000FF"/>
                </a:solidFill>
                <a:latin typeface="Courier New" pitchFamily="49" charset="0"/>
              </a:rPr>
              <a:t>×10</a:t>
            </a:r>
            <a:r>
              <a:rPr lang="en-US" altLang="zh-TW" sz="2400">
                <a:solidFill>
                  <a:srgbClr val="0000FF"/>
                </a:solidFill>
                <a:latin typeface="Courier New" pitchFamily="49" charset="0"/>
                <a:cs typeface="Times New Roman" pitchFamily="18" charset="0"/>
              </a:rPr>
              <a:t>²</a:t>
            </a:r>
          </a:p>
        </p:txBody>
      </p:sp>
      <p:sp>
        <p:nvSpPr>
          <p:cNvPr id="64523"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5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51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grpId="0" nodeType="clickEffect">
                                  <p:stCondLst>
                                    <p:cond delay="0"/>
                                  </p:stCondLst>
                                  <p:childTnLst>
                                    <p:set>
                                      <p:cBhvr>
                                        <p:cTn id="24" dur="1" fill="hold">
                                          <p:stCondLst>
                                            <p:cond delay="0"/>
                                          </p:stCondLst>
                                        </p:cTn>
                                        <p:tgtEl>
                                          <p:spTgt spid="64522"/>
                                        </p:tgtEl>
                                        <p:attrNameLst>
                                          <p:attrName>style.visibility</p:attrName>
                                        </p:attrNameLst>
                                      </p:cBhvr>
                                      <p:to>
                                        <p:strVal val="visible"/>
                                      </p:to>
                                    </p:set>
                                    <p:animEffect transition="in" filter="fade">
                                      <p:cBhvr>
                                        <p:cTn id="25" dur="1000"/>
                                        <p:tgtEl>
                                          <p:spTgt spid="64522"/>
                                        </p:tgtEl>
                                      </p:cBhvr>
                                    </p:animEffect>
                                    <p:anim calcmode="lin" valueType="num">
                                      <p:cBhvr>
                                        <p:cTn id="26" dur="1000" fill="hold"/>
                                        <p:tgtEl>
                                          <p:spTgt spid="64522"/>
                                        </p:tgtEl>
                                        <p:attrNameLst>
                                          <p:attrName>style.rotation</p:attrName>
                                        </p:attrNameLst>
                                      </p:cBhvr>
                                      <p:tavLst>
                                        <p:tav tm="0">
                                          <p:val>
                                            <p:fltVal val="720"/>
                                          </p:val>
                                        </p:tav>
                                        <p:tav tm="100000">
                                          <p:val>
                                            <p:fltVal val="0"/>
                                          </p:val>
                                        </p:tav>
                                      </p:tavLst>
                                    </p:anim>
                                    <p:anim calcmode="lin" valueType="num">
                                      <p:cBhvr>
                                        <p:cTn id="27" dur="1000" fill="hold"/>
                                        <p:tgtEl>
                                          <p:spTgt spid="64522"/>
                                        </p:tgtEl>
                                        <p:attrNameLst>
                                          <p:attrName>ppt_h</p:attrName>
                                        </p:attrNameLst>
                                      </p:cBhvr>
                                      <p:tavLst>
                                        <p:tav tm="0">
                                          <p:val>
                                            <p:fltVal val="0"/>
                                          </p:val>
                                        </p:tav>
                                        <p:tav tm="100000">
                                          <p:val>
                                            <p:strVal val="#ppt_h"/>
                                          </p:val>
                                        </p:tav>
                                      </p:tavLst>
                                    </p:anim>
                                    <p:anim calcmode="lin" valueType="num">
                                      <p:cBhvr>
                                        <p:cTn id="28" dur="1000" fill="hold"/>
                                        <p:tgtEl>
                                          <p:spTgt spid="6452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P spid="6452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D2563C64-8232-4901-A03A-80C95E4906A5}" type="slidenum">
              <a:rPr lang="en-US" altLang="zh-TW"/>
              <a:pPr/>
              <a:t>33</a:t>
            </a:fld>
            <a:endParaRPr lang="en-US" altLang="zh-TW"/>
          </a:p>
        </p:txBody>
      </p:sp>
      <p:sp>
        <p:nvSpPr>
          <p:cNvPr id="65538" name="Rectangle 2"/>
          <p:cNvSpPr>
            <a:spLocks noGrp="1" noChangeArrowheads="1"/>
          </p:cNvSpPr>
          <p:nvPr>
            <p:ph type="title"/>
          </p:nvPr>
        </p:nvSpPr>
        <p:spPr>
          <a:xfrm>
            <a:off x="838200" y="609600"/>
            <a:ext cx="7620000" cy="838200"/>
          </a:xfrm>
          <a:noFill/>
          <a:ln/>
        </p:spPr>
        <p:txBody>
          <a:bodyPr/>
          <a:lstStyle/>
          <a:p>
            <a:r>
              <a:rPr lang="en-US" altLang="zh-TW" sz="3600"/>
              <a:t>Ch2_6 </a:t>
            </a:r>
            <a:r>
              <a:rPr lang="zh-TW" altLang="en-US" sz="3800" b="1">
                <a:solidFill>
                  <a:schemeClr val="tx1"/>
                </a:solidFill>
              </a:rPr>
              <a:t>浮點變數表示法</a:t>
            </a:r>
          </a:p>
        </p:txBody>
      </p:sp>
      <p:sp>
        <p:nvSpPr>
          <p:cNvPr id="65541" name="Rectangle 5"/>
          <p:cNvSpPr>
            <a:spLocks noChangeArrowheads="1"/>
          </p:cNvSpPr>
          <p:nvPr/>
        </p:nvSpPr>
        <p:spPr bwMode="auto">
          <a:xfrm>
            <a:off x="4356100" y="2781300"/>
            <a:ext cx="3963988" cy="7620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sz="2000">
                <a:latin typeface="Courier New" pitchFamily="49" charset="0"/>
                <a:ea typeface="標楷體" pitchFamily="65" charset="-120"/>
              </a:rPr>
              <a:t>The answer is </a:t>
            </a:r>
            <a:r>
              <a:rPr lang="en-US" altLang="zh-TW" sz="2000">
                <a:solidFill>
                  <a:srgbClr val="FF3300"/>
                </a:solidFill>
                <a:latin typeface="Courier New" pitchFamily="49" charset="0"/>
                <a:ea typeface="標楷體" pitchFamily="65" charset="-120"/>
              </a:rPr>
              <a:t>828.000000</a:t>
            </a:r>
            <a:r>
              <a:rPr lang="en-US" altLang="zh-TW" sz="2000">
                <a:latin typeface="Courier New" pitchFamily="49" charset="0"/>
                <a:ea typeface="標楷體" pitchFamily="65" charset="-120"/>
              </a:rPr>
              <a:t>.</a:t>
            </a:r>
          </a:p>
        </p:txBody>
      </p:sp>
      <p:sp>
        <p:nvSpPr>
          <p:cNvPr id="65542" name="Text Box 6"/>
          <p:cNvSpPr txBox="1">
            <a:spLocks noChangeArrowheads="1"/>
          </p:cNvSpPr>
          <p:nvPr/>
        </p:nvSpPr>
        <p:spPr bwMode="auto">
          <a:xfrm>
            <a:off x="611188" y="1600200"/>
            <a:ext cx="8058150" cy="4621213"/>
          </a:xfrm>
          <a:prstGeom prst="rect">
            <a:avLst/>
          </a:prstGeom>
          <a:noFill/>
          <a:ln w="9525">
            <a:noFill/>
            <a:miter lim="800000"/>
            <a:headEnd/>
            <a:tailEnd/>
          </a:ln>
          <a:effectLst/>
        </p:spPr>
        <p:txBody>
          <a:bodyPr>
            <a:spAutoFit/>
          </a:bodyPr>
          <a:lstStyle/>
          <a:p>
            <a:pPr>
              <a:spcBef>
                <a:spcPct val="20000"/>
              </a:spcBef>
            </a:pPr>
            <a:r>
              <a:rPr lang="en-US" altLang="zh-TW" sz="2800" b="1">
                <a:ea typeface="標楷體" pitchFamily="65" charset="-120"/>
              </a:rPr>
              <a:t>Ch2_6</a:t>
            </a:r>
          </a:p>
          <a:p>
            <a:pPr>
              <a:spcBef>
                <a:spcPct val="20000"/>
              </a:spcBef>
            </a:pPr>
            <a:r>
              <a:rPr lang="en-US" altLang="zh-TW" sz="2800">
                <a:latin typeface="Courier New" pitchFamily="49" charset="0"/>
                <a:ea typeface="標楷體" pitchFamily="65" charset="-120"/>
              </a:rPr>
              <a:t>#include&lt;stdio.h&gt;</a:t>
            </a:r>
            <a:endParaRPr lang="en-US" altLang="zh-TW" sz="2800">
              <a:latin typeface="Courier New" pitchFamily="49" charset="0"/>
            </a:endParaRPr>
          </a:p>
          <a:p>
            <a:pPr>
              <a:spcBef>
                <a:spcPct val="20000"/>
              </a:spcBef>
            </a:pPr>
            <a:r>
              <a:rPr lang="en-US" altLang="zh-TW" sz="2800">
                <a:latin typeface="Courier New" pitchFamily="49" charset="0"/>
                <a:ea typeface="標楷體" pitchFamily="65" charset="-120"/>
              </a:rPr>
              <a:t>main(){</a:t>
            </a:r>
            <a:endParaRPr lang="en-US" altLang="zh-TW" sz="2800">
              <a:latin typeface="Courier New" pitchFamily="49" charset="0"/>
            </a:endParaRPr>
          </a:p>
          <a:p>
            <a:pPr lvl="1">
              <a:spcBef>
                <a:spcPct val="20000"/>
              </a:spcBef>
            </a:pPr>
            <a:r>
              <a:rPr lang="en-US" altLang="zh-TW" sz="2800">
                <a:solidFill>
                  <a:srgbClr val="FF3300"/>
                </a:solidFill>
                <a:latin typeface="Courier New" pitchFamily="49" charset="0"/>
                <a:ea typeface="標楷體" pitchFamily="65" charset="-120"/>
              </a:rPr>
              <a:t>float</a:t>
            </a:r>
            <a:r>
              <a:rPr lang="en-US" altLang="zh-TW" sz="2800">
                <a:latin typeface="Courier New" pitchFamily="49" charset="0"/>
                <a:ea typeface="標楷體" pitchFamily="65" charset="-120"/>
              </a:rPr>
              <a:t> ans;</a:t>
            </a:r>
          </a:p>
          <a:p>
            <a:pPr lvl="1">
              <a:spcBef>
                <a:spcPct val="20000"/>
              </a:spcBef>
            </a:pPr>
            <a:r>
              <a:rPr lang="en-US" altLang="zh-TW" sz="2800">
                <a:solidFill>
                  <a:srgbClr val="FF3300"/>
                </a:solidFill>
                <a:latin typeface="Courier New" pitchFamily="49" charset="0"/>
                <a:ea typeface="標楷體" pitchFamily="65" charset="-120"/>
              </a:rPr>
              <a:t>float</a:t>
            </a:r>
            <a:r>
              <a:rPr lang="en-US" altLang="zh-TW" sz="2800">
                <a:latin typeface="Courier New" pitchFamily="49" charset="0"/>
                <a:ea typeface="標楷體" pitchFamily="65" charset="-120"/>
              </a:rPr>
              <a:t> a=6.9;</a:t>
            </a:r>
          </a:p>
          <a:p>
            <a:pPr lvl="1">
              <a:spcBef>
                <a:spcPct val="20000"/>
              </a:spcBef>
            </a:pPr>
            <a:r>
              <a:rPr lang="en-US" altLang="zh-TW" sz="2800">
                <a:solidFill>
                  <a:srgbClr val="FF3300"/>
                </a:solidFill>
                <a:latin typeface="Courier New" pitchFamily="49" charset="0"/>
                <a:ea typeface="標楷體" pitchFamily="65" charset="-120"/>
              </a:rPr>
              <a:t>float</a:t>
            </a:r>
            <a:r>
              <a:rPr lang="en-US" altLang="zh-TW" sz="2800">
                <a:latin typeface="Courier New" pitchFamily="49" charset="0"/>
                <a:ea typeface="標楷體" pitchFamily="65" charset="-120"/>
              </a:rPr>
              <a:t> b=1.2e2;</a:t>
            </a:r>
            <a:endParaRPr lang="en-US" altLang="zh-TW" sz="2800">
              <a:solidFill>
                <a:srgbClr val="FF3300"/>
              </a:solidFill>
              <a:latin typeface="Courier New" pitchFamily="49" charset="0"/>
            </a:endParaRPr>
          </a:p>
          <a:p>
            <a:pPr lvl="1">
              <a:spcBef>
                <a:spcPct val="20000"/>
              </a:spcBef>
            </a:pPr>
            <a:r>
              <a:rPr lang="en-US" altLang="zh-TW" sz="2800" b="1" u="sng">
                <a:solidFill>
                  <a:srgbClr val="FF0000"/>
                </a:solidFill>
                <a:latin typeface="Courier New" pitchFamily="49" charset="0"/>
                <a:ea typeface="標楷體" pitchFamily="65" charset="-120"/>
              </a:rPr>
              <a:t>ans = a*b;</a:t>
            </a:r>
            <a:endParaRPr lang="en-US" altLang="zh-TW" sz="2800" b="1" u="sng">
              <a:solidFill>
                <a:srgbClr val="FF0000"/>
              </a:solidFill>
              <a:latin typeface="Courier New" pitchFamily="49" charset="0"/>
            </a:endParaRPr>
          </a:p>
          <a:p>
            <a:pPr lvl="1">
              <a:spcBef>
                <a:spcPct val="20000"/>
              </a:spcBef>
            </a:pPr>
            <a:r>
              <a:rPr lang="en-US" altLang="zh-TW" sz="2800">
                <a:latin typeface="Courier New" pitchFamily="49" charset="0"/>
                <a:ea typeface="標楷體" pitchFamily="65" charset="-120"/>
              </a:rPr>
              <a:t>printf("The answer is </a:t>
            </a:r>
            <a:r>
              <a:rPr lang="en-US" altLang="zh-TW" sz="2800" u="sng">
                <a:solidFill>
                  <a:srgbClr val="FF3300"/>
                </a:solidFill>
                <a:latin typeface="Courier New" pitchFamily="49" charset="0"/>
                <a:ea typeface="標楷體" pitchFamily="65" charset="-120"/>
              </a:rPr>
              <a:t>%f</a:t>
            </a:r>
            <a:r>
              <a:rPr lang="en-US" altLang="zh-TW" sz="2800">
                <a:latin typeface="Courier New" pitchFamily="49" charset="0"/>
                <a:ea typeface="標楷體" pitchFamily="65" charset="-120"/>
              </a:rPr>
              <a:t>.\n", </a:t>
            </a:r>
            <a:r>
              <a:rPr lang="en-US" altLang="zh-TW" sz="2800">
                <a:solidFill>
                  <a:srgbClr val="FF3300"/>
                </a:solidFill>
                <a:latin typeface="Courier New" pitchFamily="49" charset="0"/>
                <a:ea typeface="標楷體" pitchFamily="65" charset="-120"/>
              </a:rPr>
              <a:t>ans</a:t>
            </a:r>
            <a:r>
              <a:rPr lang="en-US" altLang="zh-TW" sz="2800">
                <a:latin typeface="Courier New" pitchFamily="49" charset="0"/>
                <a:ea typeface="標楷體" pitchFamily="65" charset="-120"/>
              </a:rPr>
              <a:t>);</a:t>
            </a:r>
            <a:endParaRPr lang="en-US" altLang="zh-TW" sz="2800">
              <a:latin typeface="Courier New" pitchFamily="49" charset="0"/>
            </a:endParaRPr>
          </a:p>
          <a:p>
            <a:pPr>
              <a:spcBef>
                <a:spcPct val="20000"/>
              </a:spcBef>
            </a:pPr>
            <a:r>
              <a:rPr lang="en-US" altLang="zh-TW" sz="2800">
                <a:latin typeface="Courier New" pitchFamily="49" charset="0"/>
                <a:ea typeface="標楷體" pitchFamily="65" charset="-120"/>
              </a:rPr>
              <a:t>}</a:t>
            </a:r>
          </a:p>
        </p:txBody>
      </p:sp>
      <p:sp>
        <p:nvSpPr>
          <p:cNvPr id="65544" name="Freeform 8"/>
          <p:cNvSpPr>
            <a:spLocks/>
          </p:cNvSpPr>
          <p:nvPr/>
        </p:nvSpPr>
        <p:spPr bwMode="auto">
          <a:xfrm>
            <a:off x="6084888" y="4508500"/>
            <a:ext cx="1882775" cy="615950"/>
          </a:xfrm>
          <a:custGeom>
            <a:avLst/>
            <a:gdLst/>
            <a:ahLst/>
            <a:cxnLst>
              <a:cxn ang="0">
                <a:pos x="1911" y="605"/>
              </a:cxn>
              <a:cxn ang="0">
                <a:pos x="1006" y="1"/>
              </a:cxn>
              <a:cxn ang="0">
                <a:pos x="0" y="614"/>
              </a:cxn>
            </a:cxnLst>
            <a:rect l="0" t="0" r="r" b="b"/>
            <a:pathLst>
              <a:path w="1911" h="614">
                <a:moveTo>
                  <a:pt x="1911" y="605"/>
                </a:moveTo>
                <a:cubicBezTo>
                  <a:pt x="1760" y="504"/>
                  <a:pt x="1324" y="0"/>
                  <a:pt x="1006" y="1"/>
                </a:cubicBezTo>
                <a:cubicBezTo>
                  <a:pt x="688" y="2"/>
                  <a:pt x="210" y="486"/>
                  <a:pt x="0" y="614"/>
                </a:cubicBezTo>
              </a:path>
            </a:pathLst>
          </a:custGeom>
          <a:noFill/>
          <a:ln w="57150" cap="flat" cmpd="sng">
            <a:solidFill>
              <a:srgbClr val="0000FF"/>
            </a:solidFill>
            <a:prstDash val="dash"/>
            <a:round/>
            <a:headEnd type="none" w="med" len="med"/>
            <a:tailEnd type="triangle" w="med" len="med"/>
          </a:ln>
          <a:effectLst/>
        </p:spPr>
        <p:txBody>
          <a:bodyPr wrap="none"/>
          <a:lstStyle/>
          <a:p>
            <a:endParaRPr lang="zh-TW" altLang="en-US"/>
          </a:p>
        </p:txBody>
      </p:sp>
      <p:sp>
        <p:nvSpPr>
          <p:cNvPr id="65545" name="Line 9"/>
          <p:cNvSpPr>
            <a:spLocks noChangeShapeType="1"/>
          </p:cNvSpPr>
          <p:nvPr/>
        </p:nvSpPr>
        <p:spPr bwMode="auto">
          <a:xfrm flipV="1">
            <a:off x="6300788" y="3429000"/>
            <a:ext cx="719137" cy="1368425"/>
          </a:xfrm>
          <a:prstGeom prst="line">
            <a:avLst/>
          </a:prstGeom>
          <a:noFill/>
          <a:ln w="57150">
            <a:solidFill>
              <a:srgbClr val="0000FF"/>
            </a:solidFill>
            <a:prstDash val="dash"/>
            <a:round/>
            <a:headEnd/>
            <a:tailEnd type="triangle" w="med" len="med"/>
          </a:ln>
          <a:effectLst/>
        </p:spPr>
        <p:txBody>
          <a:bodyPr wrap="none"/>
          <a:lstStyle/>
          <a:p>
            <a:endParaRPr lang="zh-TW" altLang="en-US"/>
          </a:p>
        </p:txBody>
      </p:sp>
      <p:sp>
        <p:nvSpPr>
          <p:cNvPr id="65547"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5541"/>
                                        </p:tgtEl>
                                        <p:attrNameLst>
                                          <p:attrName>style.visibility</p:attrName>
                                        </p:attrNameLst>
                                      </p:cBhvr>
                                      <p:to>
                                        <p:strVal val="visible"/>
                                      </p:to>
                                    </p:set>
                                    <p:anim calcmode="lin" valueType="num">
                                      <p:cBhvr>
                                        <p:cTn id="7" dur="500" fill="hold"/>
                                        <p:tgtEl>
                                          <p:spTgt spid="65541"/>
                                        </p:tgtEl>
                                        <p:attrNameLst>
                                          <p:attrName>ppt_w</p:attrName>
                                        </p:attrNameLst>
                                      </p:cBhvr>
                                      <p:tavLst>
                                        <p:tav tm="0">
                                          <p:val>
                                            <p:fltVal val="0"/>
                                          </p:val>
                                        </p:tav>
                                        <p:tav tm="100000">
                                          <p:val>
                                            <p:strVal val="#ppt_w"/>
                                          </p:val>
                                        </p:tav>
                                      </p:tavLst>
                                    </p:anim>
                                    <p:anim calcmode="lin" valueType="num">
                                      <p:cBhvr>
                                        <p:cTn id="8" dur="500" fill="hold"/>
                                        <p:tgtEl>
                                          <p:spTgt spid="6554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544"/>
                                        </p:tgtEl>
                                        <p:attrNameLst>
                                          <p:attrName>style.visibility</p:attrName>
                                        </p:attrNameLst>
                                      </p:cBhvr>
                                      <p:to>
                                        <p:strVal val="visible"/>
                                      </p:to>
                                    </p:set>
                                    <p:animEffect transition="in" filter="wipe(right)">
                                      <p:cBhvr>
                                        <p:cTn id="12" dur="500"/>
                                        <p:tgtEl>
                                          <p:spTgt spid="65544"/>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65545"/>
                                        </p:tgtEl>
                                        <p:attrNameLst>
                                          <p:attrName>style.visibility</p:attrName>
                                        </p:attrNameLst>
                                      </p:cBhvr>
                                      <p:to>
                                        <p:strVal val="visible"/>
                                      </p:to>
                                    </p:set>
                                    <p:animEffect transition="in" filter="wipe(down)">
                                      <p:cBhvr>
                                        <p:cTn id="16" dur="500"/>
                                        <p:tgtEl>
                                          <p:spTgt spid="65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animBg="1"/>
      <p:bldP spid="65544" grpId="0" animBg="1"/>
      <p:bldP spid="6554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21436220-CE75-4B36-977B-A54ED1F5ED2A}" type="slidenum">
              <a:rPr lang="en-US" altLang="zh-TW"/>
              <a:pPr/>
              <a:t>34</a:t>
            </a:fld>
            <a:endParaRPr lang="en-US" altLang="zh-TW"/>
          </a:p>
        </p:txBody>
      </p:sp>
      <p:sp>
        <p:nvSpPr>
          <p:cNvPr id="67588" name="Rectangle 4"/>
          <p:cNvSpPr>
            <a:spLocks noChangeArrowheads="1"/>
          </p:cNvSpPr>
          <p:nvPr/>
        </p:nvSpPr>
        <p:spPr bwMode="auto">
          <a:xfrm>
            <a:off x="990600" y="1700213"/>
            <a:ext cx="7315200" cy="3886200"/>
          </a:xfrm>
          <a:prstGeom prst="rect">
            <a:avLst/>
          </a:prstGeom>
          <a:solidFill>
            <a:srgbClr val="FFFFFF"/>
          </a:solidFill>
          <a:ln w="9525">
            <a:noFill/>
            <a:miter lim="800000"/>
            <a:headEnd/>
            <a:tailEnd/>
          </a:ln>
          <a:effectLst/>
        </p:spPr>
        <p:txBody>
          <a:bodyPr/>
          <a:lstStyle/>
          <a:p>
            <a:pPr marL="609600" indent="-609600">
              <a:lnSpc>
                <a:spcPct val="90000"/>
              </a:lnSpc>
              <a:spcBef>
                <a:spcPct val="20000"/>
              </a:spcBef>
            </a:pPr>
            <a:r>
              <a:rPr lang="en-US" altLang="zh-TW" sz="3200" b="1">
                <a:ea typeface="標楷體" pitchFamily="65" charset="-120"/>
              </a:rPr>
              <a:t>Ch2_7  </a:t>
            </a:r>
            <a:r>
              <a:rPr lang="zh-TW" altLang="en-US" sz="3200" b="1">
                <a:latin typeface="標楷體" pitchFamily="65" charset="-120"/>
                <a:ea typeface="標楷體" pitchFamily="65" charset="-120"/>
              </a:rPr>
              <a:t>字元變數表示法</a:t>
            </a:r>
            <a:endParaRPr lang="zh-TW" altLang="en-US" sz="3200" b="1">
              <a:ea typeface="標楷體" pitchFamily="65" charset="-120"/>
            </a:endParaRPr>
          </a:p>
          <a:p>
            <a:pPr marL="609600" indent="-609600">
              <a:lnSpc>
                <a:spcPct val="90000"/>
              </a:lnSpc>
              <a:spcBef>
                <a:spcPct val="20000"/>
              </a:spcBef>
            </a:pPr>
            <a:r>
              <a:rPr lang="en-US" altLang="zh-TW" sz="3200">
                <a:latin typeface="Courier New" pitchFamily="49" charset="0"/>
                <a:ea typeface="標楷體" pitchFamily="65" charset="-120"/>
              </a:rPr>
              <a:t>1 #include&lt;stdio.h&gt;</a:t>
            </a:r>
            <a:endParaRPr lang="en-US" altLang="zh-TW" sz="3200">
              <a:latin typeface="Courier New" pitchFamily="49" charset="0"/>
            </a:endParaRPr>
          </a:p>
          <a:p>
            <a:pPr marL="609600" indent="-609600">
              <a:lnSpc>
                <a:spcPct val="90000"/>
              </a:lnSpc>
              <a:spcBef>
                <a:spcPct val="20000"/>
              </a:spcBef>
            </a:pPr>
            <a:r>
              <a:rPr lang="en-US" altLang="zh-TW" sz="3200">
                <a:latin typeface="Courier New" pitchFamily="49" charset="0"/>
                <a:ea typeface="標楷體" pitchFamily="65" charset="-120"/>
              </a:rPr>
              <a:t>2 main(){</a:t>
            </a:r>
            <a:endParaRPr lang="en-US" altLang="zh-TW" sz="3200">
              <a:latin typeface="Courier New" pitchFamily="49" charset="0"/>
            </a:endParaRPr>
          </a:p>
          <a:p>
            <a:pPr marL="609600" indent="-609600">
              <a:lnSpc>
                <a:spcPct val="90000"/>
              </a:lnSpc>
              <a:spcBef>
                <a:spcPct val="20000"/>
              </a:spcBef>
            </a:pPr>
            <a:r>
              <a:rPr lang="en-US" altLang="zh-TW" sz="3200">
                <a:latin typeface="Courier New" pitchFamily="49" charset="0"/>
                <a:ea typeface="標楷體" pitchFamily="65" charset="-120"/>
              </a:rPr>
              <a:t>3   char a = </a:t>
            </a:r>
            <a:r>
              <a:rPr lang="en-US" altLang="zh-TW" sz="3200">
                <a:solidFill>
                  <a:srgbClr val="FF3300"/>
                </a:solidFill>
                <a:latin typeface="Courier New" pitchFamily="49" charset="0"/>
                <a:ea typeface="標楷體" pitchFamily="65" charset="-120"/>
              </a:rPr>
              <a:t>'C'</a:t>
            </a:r>
            <a:r>
              <a:rPr lang="en-US" altLang="zh-TW" sz="3200">
                <a:latin typeface="Courier New" pitchFamily="49" charset="0"/>
                <a:ea typeface="標楷體" pitchFamily="65" charset="-120"/>
              </a:rPr>
              <a:t>; </a:t>
            </a:r>
            <a:endParaRPr lang="en-US" altLang="zh-TW" sz="3200">
              <a:latin typeface="Courier New" pitchFamily="49" charset="0"/>
            </a:endParaRPr>
          </a:p>
          <a:p>
            <a:pPr marL="609600" indent="-609600">
              <a:lnSpc>
                <a:spcPct val="90000"/>
              </a:lnSpc>
              <a:spcBef>
                <a:spcPct val="20000"/>
              </a:spcBef>
            </a:pPr>
            <a:r>
              <a:rPr lang="en-US" altLang="zh-TW" sz="3200">
                <a:latin typeface="Courier New" pitchFamily="49" charset="0"/>
                <a:ea typeface="標楷體" pitchFamily="65" charset="-120"/>
              </a:rPr>
              <a:t>4   char x = </a:t>
            </a:r>
            <a:r>
              <a:rPr lang="en-US" altLang="zh-TW" sz="3200">
                <a:solidFill>
                  <a:srgbClr val="FF3300"/>
                </a:solidFill>
                <a:latin typeface="Courier New" pitchFamily="49" charset="0"/>
                <a:ea typeface="標楷體" pitchFamily="65" charset="-120"/>
              </a:rPr>
              <a:t>a-1</a:t>
            </a:r>
            <a:r>
              <a:rPr lang="en-US" altLang="zh-TW" sz="3200">
                <a:latin typeface="Courier New" pitchFamily="49" charset="0"/>
                <a:ea typeface="標楷體" pitchFamily="65" charset="-120"/>
              </a:rPr>
              <a:t>; </a:t>
            </a:r>
            <a:endParaRPr lang="en-US" altLang="zh-TW" sz="3200">
              <a:latin typeface="Courier New" pitchFamily="49" charset="0"/>
            </a:endParaRPr>
          </a:p>
          <a:p>
            <a:pPr marL="609600" indent="-609600">
              <a:lnSpc>
                <a:spcPct val="90000"/>
              </a:lnSpc>
              <a:spcBef>
                <a:spcPct val="20000"/>
              </a:spcBef>
            </a:pPr>
            <a:r>
              <a:rPr lang="en-US" altLang="zh-TW" sz="3200">
                <a:latin typeface="Courier New" pitchFamily="49" charset="0"/>
                <a:ea typeface="標楷體" pitchFamily="65" charset="-120"/>
              </a:rPr>
              <a:t>5   printf("x = </a:t>
            </a:r>
            <a:r>
              <a:rPr lang="en-US" altLang="zh-TW" sz="3200" u="sng">
                <a:solidFill>
                  <a:srgbClr val="FF3300"/>
                </a:solidFill>
                <a:latin typeface="Courier New" pitchFamily="49" charset="0"/>
                <a:ea typeface="標楷體" pitchFamily="65" charset="-120"/>
              </a:rPr>
              <a:t>%c</a:t>
            </a:r>
            <a:r>
              <a:rPr lang="en-US" altLang="zh-TW" sz="3200">
                <a:latin typeface="Courier New" pitchFamily="49" charset="0"/>
                <a:ea typeface="標楷體" pitchFamily="65" charset="-120"/>
              </a:rPr>
              <a:t>\n", </a:t>
            </a:r>
            <a:r>
              <a:rPr lang="en-US" altLang="zh-TW" sz="3200">
                <a:solidFill>
                  <a:srgbClr val="FF3300"/>
                </a:solidFill>
                <a:latin typeface="Courier New" pitchFamily="49" charset="0"/>
                <a:ea typeface="標楷體" pitchFamily="65" charset="-120"/>
              </a:rPr>
              <a:t>x</a:t>
            </a:r>
            <a:r>
              <a:rPr lang="en-US" altLang="zh-TW" sz="3200">
                <a:latin typeface="Courier New" pitchFamily="49" charset="0"/>
                <a:ea typeface="標楷體" pitchFamily="65" charset="-120"/>
              </a:rPr>
              <a:t>); </a:t>
            </a:r>
            <a:endParaRPr lang="en-US" altLang="zh-TW" sz="3200">
              <a:latin typeface="Courier New" pitchFamily="49" charset="0"/>
            </a:endParaRPr>
          </a:p>
          <a:p>
            <a:pPr marL="609600" indent="-609600">
              <a:lnSpc>
                <a:spcPct val="90000"/>
              </a:lnSpc>
              <a:spcBef>
                <a:spcPct val="20000"/>
              </a:spcBef>
            </a:pPr>
            <a:r>
              <a:rPr lang="en-US" altLang="zh-TW" sz="3200">
                <a:latin typeface="Courier New" pitchFamily="49" charset="0"/>
                <a:ea typeface="標楷體" pitchFamily="65" charset="-120"/>
              </a:rPr>
              <a:t>6 }</a:t>
            </a:r>
            <a:endParaRPr lang="en-US" altLang="zh-TW" sz="2400">
              <a:latin typeface="Courier New" pitchFamily="49" charset="0"/>
              <a:ea typeface="標楷體" pitchFamily="65" charset="-120"/>
            </a:endParaRPr>
          </a:p>
        </p:txBody>
      </p:sp>
      <p:sp>
        <p:nvSpPr>
          <p:cNvPr id="67591" name="Rectangle 7"/>
          <p:cNvSpPr>
            <a:spLocks noGrp="1" noChangeArrowheads="1"/>
          </p:cNvSpPr>
          <p:nvPr>
            <p:ph type="title"/>
          </p:nvPr>
        </p:nvSpPr>
        <p:spPr>
          <a:xfrm>
            <a:off x="762000" y="228600"/>
            <a:ext cx="7620000" cy="1143000"/>
          </a:xfrm>
        </p:spPr>
        <p:txBody>
          <a:bodyPr/>
          <a:lstStyle/>
          <a:p>
            <a:r>
              <a:rPr lang="en-US" altLang="zh-TW" sz="3600"/>
              <a:t>2-2-3 </a:t>
            </a:r>
            <a:r>
              <a:rPr lang="zh-TW" altLang="en-US" sz="3600"/>
              <a:t>字元變數 </a:t>
            </a:r>
            <a:r>
              <a:rPr lang="en-US" altLang="zh-TW" sz="3600">
                <a:solidFill>
                  <a:srgbClr val="FF3300"/>
                </a:solidFill>
              </a:rPr>
              <a:t>(char)</a:t>
            </a:r>
          </a:p>
        </p:txBody>
      </p:sp>
      <p:sp>
        <p:nvSpPr>
          <p:cNvPr id="67593" name="AutoShape 9"/>
          <p:cNvSpPr>
            <a:spLocks/>
          </p:cNvSpPr>
          <p:nvPr/>
        </p:nvSpPr>
        <p:spPr bwMode="auto">
          <a:xfrm>
            <a:off x="6588125" y="1974850"/>
            <a:ext cx="1143000" cy="609600"/>
          </a:xfrm>
          <a:prstGeom prst="borderCallout1">
            <a:avLst>
              <a:gd name="adj1" fmla="val 18750"/>
              <a:gd name="adj2" fmla="val -6667"/>
              <a:gd name="adj3" fmla="val 206509"/>
              <a:gd name="adj4" fmla="val -147500"/>
            </a:avLst>
          </a:prstGeom>
          <a:noFill/>
          <a:ln w="9525">
            <a:solidFill>
              <a:schemeClr val="tx1"/>
            </a:solidFill>
            <a:miter lim="800000"/>
            <a:headEnd/>
            <a:tailEnd/>
          </a:ln>
          <a:effectLst/>
        </p:spPr>
        <p:txBody>
          <a:bodyPr/>
          <a:lstStyle/>
          <a:p>
            <a:pPr algn="ctr"/>
            <a:r>
              <a:rPr lang="zh-TW" altLang="en-US" sz="2400">
                <a:solidFill>
                  <a:srgbClr val="FF3300"/>
                </a:solidFill>
              </a:rPr>
              <a:t>單</a:t>
            </a:r>
            <a:r>
              <a:rPr lang="zh-TW" altLang="en-US" sz="2400"/>
              <a:t>引號</a:t>
            </a:r>
          </a:p>
        </p:txBody>
      </p:sp>
      <p:sp>
        <p:nvSpPr>
          <p:cNvPr id="67595" name="Rectangle 11"/>
          <p:cNvSpPr>
            <a:spLocks noChangeArrowheads="1"/>
          </p:cNvSpPr>
          <p:nvPr/>
        </p:nvSpPr>
        <p:spPr bwMode="auto">
          <a:xfrm>
            <a:off x="5076825" y="5072063"/>
            <a:ext cx="1905000" cy="762000"/>
          </a:xfrm>
          <a:prstGeom prst="rect">
            <a:avLst/>
          </a:prstGeom>
          <a:solidFill>
            <a:srgbClr val="FFFFFF"/>
          </a:solidFill>
          <a:ln w="9525">
            <a:solidFill>
              <a:schemeClr val="tx1"/>
            </a:solidFill>
            <a:miter lim="800000"/>
            <a:headEnd/>
            <a:tailEnd/>
          </a:ln>
          <a:effectLst/>
        </p:spPr>
        <p:txBody>
          <a:bodyPr wrap="none" anchor="ctr"/>
          <a:lstStyle/>
          <a:p>
            <a:pPr algn="ctr">
              <a:spcBef>
                <a:spcPct val="50000"/>
              </a:spcBef>
            </a:pPr>
            <a:r>
              <a:rPr lang="en-US" altLang="zh-TW">
                <a:latin typeface="Courier New" pitchFamily="49" charset="0"/>
                <a:ea typeface="標楷體" pitchFamily="65" charset="-120"/>
              </a:rPr>
              <a:t>x = </a:t>
            </a:r>
            <a:r>
              <a:rPr lang="en-US" altLang="zh-TW">
                <a:solidFill>
                  <a:srgbClr val="FF3300"/>
                </a:solidFill>
                <a:latin typeface="Courier New" pitchFamily="49" charset="0"/>
                <a:ea typeface="標楷體" pitchFamily="65" charset="-120"/>
              </a:rPr>
              <a:t>B</a:t>
            </a:r>
          </a:p>
        </p:txBody>
      </p:sp>
      <p:sp>
        <p:nvSpPr>
          <p:cNvPr id="67596" name="AutoShape 12"/>
          <p:cNvSpPr>
            <a:spLocks/>
          </p:cNvSpPr>
          <p:nvPr/>
        </p:nvSpPr>
        <p:spPr bwMode="auto">
          <a:xfrm>
            <a:off x="6567488" y="2909888"/>
            <a:ext cx="1173162" cy="850900"/>
          </a:xfrm>
          <a:prstGeom prst="borderCallout1">
            <a:avLst>
              <a:gd name="adj1" fmla="val 13431"/>
              <a:gd name="adj2" fmla="val -6495"/>
              <a:gd name="adj3" fmla="val 127611"/>
              <a:gd name="adj4" fmla="val -122463"/>
            </a:avLst>
          </a:prstGeom>
          <a:noFill/>
          <a:ln w="9525">
            <a:solidFill>
              <a:schemeClr val="tx1"/>
            </a:solidFill>
            <a:miter lim="800000"/>
            <a:headEnd/>
            <a:tailEnd/>
          </a:ln>
          <a:effectLst/>
        </p:spPr>
        <p:txBody>
          <a:bodyPr/>
          <a:lstStyle/>
          <a:p>
            <a:r>
              <a:rPr lang="en-US" altLang="zh-TW" sz="2400">
                <a:latin typeface="Courier New" pitchFamily="49" charset="0"/>
              </a:rPr>
              <a:t>'C'-1</a:t>
            </a:r>
          </a:p>
          <a:p>
            <a:r>
              <a:rPr lang="en-US" altLang="zh-TW" sz="2400">
                <a:latin typeface="Courier New" pitchFamily="49" charset="0"/>
              </a:rPr>
              <a:t>= 'B'</a:t>
            </a:r>
          </a:p>
        </p:txBody>
      </p:sp>
      <p:sp>
        <p:nvSpPr>
          <p:cNvPr id="67598" name="Freeform 14"/>
          <p:cNvSpPr>
            <a:spLocks/>
          </p:cNvSpPr>
          <p:nvPr/>
        </p:nvSpPr>
        <p:spPr bwMode="auto">
          <a:xfrm>
            <a:off x="5292725" y="3990975"/>
            <a:ext cx="1511300" cy="400050"/>
          </a:xfrm>
          <a:custGeom>
            <a:avLst/>
            <a:gdLst/>
            <a:ahLst/>
            <a:cxnLst>
              <a:cxn ang="0">
                <a:pos x="1911" y="605"/>
              </a:cxn>
              <a:cxn ang="0">
                <a:pos x="1006" y="1"/>
              </a:cxn>
              <a:cxn ang="0">
                <a:pos x="0" y="614"/>
              </a:cxn>
            </a:cxnLst>
            <a:rect l="0" t="0" r="r" b="b"/>
            <a:pathLst>
              <a:path w="1911" h="614">
                <a:moveTo>
                  <a:pt x="1911" y="605"/>
                </a:moveTo>
                <a:cubicBezTo>
                  <a:pt x="1760" y="504"/>
                  <a:pt x="1324" y="0"/>
                  <a:pt x="1006" y="1"/>
                </a:cubicBezTo>
                <a:cubicBezTo>
                  <a:pt x="688" y="2"/>
                  <a:pt x="210" y="486"/>
                  <a:pt x="0" y="614"/>
                </a:cubicBezTo>
              </a:path>
            </a:pathLst>
          </a:custGeom>
          <a:noFill/>
          <a:ln w="57150" cap="flat" cmpd="sng">
            <a:solidFill>
              <a:srgbClr val="0000FF"/>
            </a:solidFill>
            <a:prstDash val="dash"/>
            <a:round/>
            <a:headEnd type="none" w="med" len="med"/>
            <a:tailEnd type="triangle" w="med" len="med"/>
          </a:ln>
          <a:effectLst/>
        </p:spPr>
        <p:txBody>
          <a:bodyPr wrap="none"/>
          <a:lstStyle/>
          <a:p>
            <a:endParaRPr lang="zh-TW" altLang="en-US"/>
          </a:p>
        </p:txBody>
      </p:sp>
      <p:sp>
        <p:nvSpPr>
          <p:cNvPr id="67599" name="AutoShape 1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7593"/>
                                        </p:tgtEl>
                                        <p:attrNameLst>
                                          <p:attrName>style.visibility</p:attrName>
                                        </p:attrNameLst>
                                      </p:cBhvr>
                                      <p:to>
                                        <p:strVal val="visible"/>
                                      </p:to>
                                    </p:set>
                                    <p:animEffect transition="in" filter="fade">
                                      <p:cBhvr>
                                        <p:cTn id="7" dur="1000"/>
                                        <p:tgtEl>
                                          <p:spTgt spid="67593"/>
                                        </p:tgtEl>
                                      </p:cBhvr>
                                    </p:animEffect>
                                    <p:anim calcmode="lin" valueType="num">
                                      <p:cBhvr>
                                        <p:cTn id="8" dur="1000" fill="hold"/>
                                        <p:tgtEl>
                                          <p:spTgt spid="67593"/>
                                        </p:tgtEl>
                                        <p:attrNameLst>
                                          <p:attrName>style.rotation</p:attrName>
                                        </p:attrNameLst>
                                      </p:cBhvr>
                                      <p:tavLst>
                                        <p:tav tm="0">
                                          <p:val>
                                            <p:fltVal val="720"/>
                                          </p:val>
                                        </p:tav>
                                        <p:tav tm="100000">
                                          <p:val>
                                            <p:fltVal val="0"/>
                                          </p:val>
                                        </p:tav>
                                      </p:tavLst>
                                    </p:anim>
                                    <p:anim calcmode="lin" valueType="num">
                                      <p:cBhvr>
                                        <p:cTn id="9" dur="1000" fill="hold"/>
                                        <p:tgtEl>
                                          <p:spTgt spid="67593"/>
                                        </p:tgtEl>
                                        <p:attrNameLst>
                                          <p:attrName>ppt_h</p:attrName>
                                        </p:attrNameLst>
                                      </p:cBhvr>
                                      <p:tavLst>
                                        <p:tav tm="0">
                                          <p:val>
                                            <p:fltVal val="0"/>
                                          </p:val>
                                        </p:tav>
                                        <p:tav tm="100000">
                                          <p:val>
                                            <p:strVal val="#ppt_h"/>
                                          </p:val>
                                        </p:tav>
                                      </p:tavLst>
                                    </p:anim>
                                    <p:anim calcmode="lin" valueType="num">
                                      <p:cBhvr>
                                        <p:cTn id="10" dur="1000" fill="hold"/>
                                        <p:tgtEl>
                                          <p:spTgt spid="6759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67596"/>
                                        </p:tgtEl>
                                        <p:attrNameLst>
                                          <p:attrName>style.visibility</p:attrName>
                                        </p:attrNameLst>
                                      </p:cBhvr>
                                      <p:to>
                                        <p:strVal val="visible"/>
                                      </p:to>
                                    </p:set>
                                    <p:animEffect transition="in" filter="fade">
                                      <p:cBhvr>
                                        <p:cTn id="13" dur="1000"/>
                                        <p:tgtEl>
                                          <p:spTgt spid="67596"/>
                                        </p:tgtEl>
                                      </p:cBhvr>
                                    </p:animEffect>
                                    <p:anim calcmode="lin" valueType="num">
                                      <p:cBhvr>
                                        <p:cTn id="14" dur="1000" fill="hold"/>
                                        <p:tgtEl>
                                          <p:spTgt spid="67596"/>
                                        </p:tgtEl>
                                        <p:attrNameLst>
                                          <p:attrName>style.rotation</p:attrName>
                                        </p:attrNameLst>
                                      </p:cBhvr>
                                      <p:tavLst>
                                        <p:tav tm="0">
                                          <p:val>
                                            <p:fltVal val="720"/>
                                          </p:val>
                                        </p:tav>
                                        <p:tav tm="100000">
                                          <p:val>
                                            <p:fltVal val="0"/>
                                          </p:val>
                                        </p:tav>
                                      </p:tavLst>
                                    </p:anim>
                                    <p:anim calcmode="lin" valueType="num">
                                      <p:cBhvr>
                                        <p:cTn id="15" dur="1000" fill="hold"/>
                                        <p:tgtEl>
                                          <p:spTgt spid="67596"/>
                                        </p:tgtEl>
                                        <p:attrNameLst>
                                          <p:attrName>ppt_h</p:attrName>
                                        </p:attrNameLst>
                                      </p:cBhvr>
                                      <p:tavLst>
                                        <p:tav tm="0">
                                          <p:val>
                                            <p:fltVal val="0"/>
                                          </p:val>
                                        </p:tav>
                                        <p:tav tm="100000">
                                          <p:val>
                                            <p:strVal val="#ppt_h"/>
                                          </p:val>
                                        </p:tav>
                                      </p:tavLst>
                                    </p:anim>
                                    <p:anim calcmode="lin" valueType="num">
                                      <p:cBhvr>
                                        <p:cTn id="16" dur="1000" fill="hold"/>
                                        <p:tgtEl>
                                          <p:spTgt spid="67596"/>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67598"/>
                                        </p:tgtEl>
                                        <p:attrNameLst>
                                          <p:attrName>style.visibility</p:attrName>
                                        </p:attrNameLst>
                                      </p:cBhvr>
                                      <p:to>
                                        <p:strVal val="visible"/>
                                      </p:to>
                                    </p:set>
                                    <p:animEffect transition="in" filter="wipe(right)">
                                      <p:cBhvr>
                                        <p:cTn id="21" dur="500"/>
                                        <p:tgtEl>
                                          <p:spTgt spid="67598"/>
                                        </p:tgtEl>
                                      </p:cBhvr>
                                    </p:animEffect>
                                  </p:childTnLst>
                                </p:cTn>
                              </p:par>
                            </p:childTnLst>
                          </p:cTn>
                        </p:par>
                        <p:par>
                          <p:cTn id="22" fill="hold">
                            <p:stCondLst>
                              <p:cond delay="500"/>
                            </p:stCondLst>
                            <p:childTnLst>
                              <p:par>
                                <p:cTn id="23" presetID="23" presetClass="entr" presetSubtype="16" fill="hold" grpId="0" nodeType="afterEffect">
                                  <p:stCondLst>
                                    <p:cond delay="0"/>
                                  </p:stCondLst>
                                  <p:childTnLst>
                                    <p:set>
                                      <p:cBhvr>
                                        <p:cTn id="24" dur="1" fill="hold">
                                          <p:stCondLst>
                                            <p:cond delay="0"/>
                                          </p:stCondLst>
                                        </p:cTn>
                                        <p:tgtEl>
                                          <p:spTgt spid="67595"/>
                                        </p:tgtEl>
                                        <p:attrNameLst>
                                          <p:attrName>style.visibility</p:attrName>
                                        </p:attrNameLst>
                                      </p:cBhvr>
                                      <p:to>
                                        <p:strVal val="visible"/>
                                      </p:to>
                                    </p:set>
                                    <p:anim calcmode="lin" valueType="num">
                                      <p:cBhvr>
                                        <p:cTn id="25" dur="500" fill="hold"/>
                                        <p:tgtEl>
                                          <p:spTgt spid="67595"/>
                                        </p:tgtEl>
                                        <p:attrNameLst>
                                          <p:attrName>ppt_w</p:attrName>
                                        </p:attrNameLst>
                                      </p:cBhvr>
                                      <p:tavLst>
                                        <p:tav tm="0">
                                          <p:val>
                                            <p:fltVal val="0"/>
                                          </p:val>
                                        </p:tav>
                                        <p:tav tm="100000">
                                          <p:val>
                                            <p:strVal val="#ppt_w"/>
                                          </p:val>
                                        </p:tav>
                                      </p:tavLst>
                                    </p:anim>
                                    <p:anim calcmode="lin" valueType="num">
                                      <p:cBhvr>
                                        <p:cTn id="26" dur="500" fill="hold"/>
                                        <p:tgtEl>
                                          <p:spTgt spid="675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3" grpId="0" animBg="1"/>
      <p:bldP spid="67595" grpId="0" animBg="1"/>
      <p:bldP spid="67596" grpId="0" animBg="1"/>
      <p:bldP spid="6759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C93DF6CC-392C-4B88-B35A-F0FAFBE472CC}" type="slidenum">
              <a:rPr lang="en-US" altLang="zh-TW"/>
              <a:pPr/>
              <a:t>35</a:t>
            </a:fld>
            <a:endParaRPr lang="en-US" altLang="zh-TW"/>
          </a:p>
        </p:txBody>
      </p:sp>
      <p:sp>
        <p:nvSpPr>
          <p:cNvPr id="69635" name="Text Box 3"/>
          <p:cNvSpPr txBox="1">
            <a:spLocks noChangeArrowheads="1"/>
          </p:cNvSpPr>
          <p:nvPr/>
        </p:nvSpPr>
        <p:spPr bwMode="auto">
          <a:xfrm>
            <a:off x="762000" y="1281113"/>
            <a:ext cx="7620000" cy="457200"/>
          </a:xfrm>
          <a:prstGeom prst="rect">
            <a:avLst/>
          </a:prstGeom>
          <a:noFill/>
          <a:ln w="9525">
            <a:noFill/>
            <a:miter lim="800000"/>
            <a:headEnd/>
            <a:tailEnd/>
          </a:ln>
          <a:effectLst/>
        </p:spPr>
        <p:txBody>
          <a:bodyPr>
            <a:spAutoFit/>
          </a:bodyPr>
          <a:lstStyle/>
          <a:p>
            <a:pPr>
              <a:spcBef>
                <a:spcPct val="50000"/>
              </a:spcBef>
              <a:buFontTx/>
              <a:buChar char="•"/>
            </a:pPr>
            <a:r>
              <a:rPr lang="en-US" altLang="zh-TW" sz="2400">
                <a:ea typeface="標楷體" pitchFamily="65" charset="-120"/>
              </a:rPr>
              <a:t> </a:t>
            </a:r>
            <a:r>
              <a:rPr lang="zh-TW" altLang="en-US" sz="2400" b="1">
                <a:ea typeface="標楷體" pitchFamily="65" charset="-120"/>
              </a:rPr>
              <a:t>字串變數會隨著程式變化而改變。</a:t>
            </a:r>
          </a:p>
        </p:txBody>
      </p:sp>
      <p:sp>
        <p:nvSpPr>
          <p:cNvPr id="69637" name="Rectangle 5"/>
          <p:cNvSpPr>
            <a:spLocks noChangeArrowheads="1"/>
          </p:cNvSpPr>
          <p:nvPr/>
        </p:nvSpPr>
        <p:spPr bwMode="auto">
          <a:xfrm>
            <a:off x="1066800" y="2438400"/>
            <a:ext cx="7315200" cy="3657600"/>
          </a:xfrm>
          <a:prstGeom prst="rect">
            <a:avLst/>
          </a:prstGeom>
          <a:solidFill>
            <a:srgbClr val="FFFFFF"/>
          </a:solidFill>
          <a:ln w="9525">
            <a:noFill/>
            <a:miter lim="800000"/>
            <a:headEnd/>
            <a:tailEnd/>
          </a:ln>
          <a:effectLst/>
        </p:spPr>
        <p:txBody>
          <a:bodyPr/>
          <a:lstStyle/>
          <a:p>
            <a:pPr marL="609600" indent="-609600">
              <a:lnSpc>
                <a:spcPct val="90000"/>
              </a:lnSpc>
              <a:spcBef>
                <a:spcPct val="20000"/>
              </a:spcBef>
            </a:pPr>
            <a:r>
              <a:rPr lang="en-US" altLang="zh-TW" sz="2400" b="1">
                <a:ea typeface="標楷體" pitchFamily="65" charset="-120"/>
              </a:rPr>
              <a:t>Ch2_8  </a:t>
            </a:r>
            <a:r>
              <a:rPr lang="zh-TW" altLang="en-US" sz="2400" b="1">
                <a:latin typeface="標楷體" pitchFamily="65" charset="-120"/>
                <a:ea typeface="標楷體" pitchFamily="65" charset="-120"/>
              </a:rPr>
              <a:t>字串變數表示法</a:t>
            </a:r>
            <a:r>
              <a:rPr lang="zh-TW" altLang="en-US" sz="2400" u="sng">
                <a:ea typeface="標楷體" pitchFamily="65" charset="-120"/>
              </a:rPr>
              <a:t> </a:t>
            </a:r>
          </a:p>
          <a:p>
            <a:pPr marL="609600" indent="-609600">
              <a:lnSpc>
                <a:spcPct val="90000"/>
              </a:lnSpc>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marL="609600" indent="-609600">
              <a:lnSpc>
                <a:spcPct val="90000"/>
              </a:lnSpc>
              <a:spcBef>
                <a:spcPct val="20000"/>
              </a:spcBef>
            </a:pPr>
            <a:r>
              <a:rPr lang="en-US" altLang="zh-TW" sz="2400">
                <a:latin typeface="Courier New" pitchFamily="49" charset="0"/>
                <a:ea typeface="標楷體" pitchFamily="65" charset="-120"/>
              </a:rPr>
              <a:t>2 main(){</a:t>
            </a:r>
            <a:endParaRPr lang="en-US" altLang="zh-TW" sz="2400">
              <a:latin typeface="Courier New" pitchFamily="49" charset="0"/>
            </a:endParaRPr>
          </a:p>
          <a:p>
            <a:pPr marL="609600" indent="-609600">
              <a:lnSpc>
                <a:spcPct val="90000"/>
              </a:lnSpc>
              <a:spcBef>
                <a:spcPct val="20000"/>
              </a:spcBef>
            </a:pPr>
            <a:r>
              <a:rPr lang="en-US" altLang="zh-TW" sz="2400">
                <a:latin typeface="Courier New" pitchFamily="49" charset="0"/>
                <a:ea typeface="標楷體" pitchFamily="65" charset="-120"/>
              </a:rPr>
              <a:t>4	char </a:t>
            </a:r>
            <a:r>
              <a:rPr lang="en-US" altLang="zh-TW" sz="2400">
                <a:solidFill>
                  <a:srgbClr val="FF3300"/>
                </a:solidFill>
                <a:latin typeface="Courier New" pitchFamily="49" charset="0"/>
                <a:ea typeface="標楷體" pitchFamily="65" charset="-120"/>
              </a:rPr>
              <a:t>s1</a:t>
            </a:r>
            <a:r>
              <a:rPr lang="en-US" altLang="zh-TW" sz="2400">
                <a:latin typeface="Courier New" pitchFamily="49" charset="0"/>
                <a:ea typeface="標楷體" pitchFamily="65" charset="-120"/>
              </a:rPr>
              <a:t>[30] = "Taiwan "; </a:t>
            </a:r>
            <a:endParaRPr lang="en-US" altLang="zh-TW" sz="2400">
              <a:latin typeface="Courier New" pitchFamily="49" charset="0"/>
            </a:endParaRPr>
          </a:p>
          <a:p>
            <a:pPr marL="609600" indent="-609600">
              <a:lnSpc>
                <a:spcPct val="90000"/>
              </a:lnSpc>
              <a:spcBef>
                <a:spcPct val="20000"/>
              </a:spcBef>
            </a:pPr>
            <a:r>
              <a:rPr lang="en-US" altLang="zh-TW" sz="2400">
                <a:latin typeface="Courier New" pitchFamily="49" charset="0"/>
                <a:ea typeface="標楷體" pitchFamily="65" charset="-120"/>
              </a:rPr>
              <a:t>5	char </a:t>
            </a:r>
            <a:r>
              <a:rPr lang="en-US" altLang="zh-TW" sz="2400">
                <a:solidFill>
                  <a:srgbClr val="FF3300"/>
                </a:solidFill>
                <a:latin typeface="Courier New" pitchFamily="49" charset="0"/>
                <a:ea typeface="標楷體" pitchFamily="65" charset="-120"/>
              </a:rPr>
              <a:t>s2</a:t>
            </a:r>
            <a:r>
              <a:rPr lang="en-US" altLang="zh-TW" sz="2400">
                <a:latin typeface="Courier New" pitchFamily="49" charset="0"/>
                <a:ea typeface="標楷體" pitchFamily="65" charset="-120"/>
              </a:rPr>
              <a:t>[11] = "University"; </a:t>
            </a:r>
            <a:endParaRPr lang="en-US" altLang="zh-TW" sz="2400">
              <a:solidFill>
                <a:srgbClr val="FF3300"/>
              </a:solidFill>
              <a:latin typeface="Courier New" pitchFamily="49" charset="0"/>
            </a:endParaRPr>
          </a:p>
          <a:p>
            <a:pPr marL="609600" indent="-609600">
              <a:lnSpc>
                <a:spcPct val="90000"/>
              </a:lnSpc>
              <a:spcBef>
                <a:spcPct val="20000"/>
              </a:spcBef>
            </a:pPr>
            <a:r>
              <a:rPr lang="en-US" altLang="zh-TW" sz="2400">
                <a:latin typeface="Courier New" pitchFamily="49" charset="0"/>
                <a:ea typeface="標楷體" pitchFamily="65" charset="-120"/>
              </a:rPr>
              <a:t>6	</a:t>
            </a:r>
            <a:r>
              <a:rPr lang="en-US" altLang="zh-TW" sz="2400">
                <a:solidFill>
                  <a:srgbClr val="FF3300"/>
                </a:solidFill>
                <a:latin typeface="Courier New" pitchFamily="49" charset="0"/>
                <a:ea typeface="標楷體" pitchFamily="65" charset="-120"/>
              </a:rPr>
              <a:t>strcat(s1, s2);	// </a:t>
            </a:r>
            <a:r>
              <a:rPr lang="zh-TW" altLang="en-US" sz="2400">
                <a:solidFill>
                  <a:srgbClr val="FF3300"/>
                </a:solidFill>
                <a:latin typeface="Courier New" pitchFamily="49" charset="0"/>
                <a:ea typeface="標楷體" pitchFamily="65" charset="-120"/>
              </a:rPr>
              <a:t>結合字串</a:t>
            </a:r>
            <a:r>
              <a:rPr lang="zh-TW" altLang="en-US" sz="2400">
                <a:latin typeface="Courier New" pitchFamily="49" charset="0"/>
                <a:ea typeface="標楷體" pitchFamily="65" charset="-120"/>
              </a:rPr>
              <a:t>  </a:t>
            </a:r>
          </a:p>
          <a:p>
            <a:pPr marL="609600" indent="-609600">
              <a:lnSpc>
                <a:spcPct val="90000"/>
              </a:lnSpc>
              <a:spcBef>
                <a:spcPct val="20000"/>
              </a:spcBef>
            </a:pPr>
            <a:endParaRPr lang="zh-TW" altLang="en-US" sz="2400">
              <a:latin typeface="Courier New" pitchFamily="49" charset="0"/>
              <a:ea typeface="標楷體" pitchFamily="65" charset="-120"/>
            </a:endParaRPr>
          </a:p>
          <a:p>
            <a:pPr marL="609600" indent="-609600">
              <a:lnSpc>
                <a:spcPct val="90000"/>
              </a:lnSpc>
              <a:spcBef>
                <a:spcPct val="20000"/>
              </a:spcBef>
            </a:pPr>
            <a:r>
              <a:rPr lang="en-US" altLang="zh-TW" sz="2400">
                <a:latin typeface="Courier New" pitchFamily="49" charset="0"/>
                <a:ea typeface="標楷體" pitchFamily="65" charset="-120"/>
              </a:rPr>
              <a:t>7	printf("</a:t>
            </a:r>
            <a:r>
              <a:rPr lang="en-US" altLang="zh-TW" sz="2400" u="sng">
                <a:solidFill>
                  <a:srgbClr val="FF3300"/>
                </a:solidFill>
                <a:latin typeface="Courier New" pitchFamily="49" charset="0"/>
                <a:ea typeface="標楷體" pitchFamily="65" charset="-120"/>
              </a:rPr>
              <a:t>%s</a:t>
            </a:r>
            <a:r>
              <a:rPr lang="en-US" altLang="zh-TW" sz="2400">
                <a:latin typeface="Courier New" pitchFamily="49" charset="0"/>
                <a:ea typeface="標楷體" pitchFamily="65" charset="-120"/>
              </a:rPr>
              <a:t>\n", </a:t>
            </a:r>
            <a:r>
              <a:rPr lang="en-US" altLang="zh-TW" sz="2400">
                <a:solidFill>
                  <a:srgbClr val="FF3300"/>
                </a:solidFill>
                <a:latin typeface="Courier New" pitchFamily="49" charset="0"/>
                <a:ea typeface="標楷體" pitchFamily="65" charset="-120"/>
              </a:rPr>
              <a:t>s1</a:t>
            </a:r>
            <a:r>
              <a:rPr lang="en-US" altLang="zh-TW" sz="2400">
                <a:latin typeface="Courier New" pitchFamily="49" charset="0"/>
                <a:ea typeface="標楷體" pitchFamily="65" charset="-120"/>
              </a:rPr>
              <a:t>);</a:t>
            </a:r>
            <a:r>
              <a:rPr lang="en-US" altLang="zh-TW" sz="2400">
                <a:latin typeface="Courier New" pitchFamily="49" charset="0"/>
              </a:rPr>
              <a:t>  </a:t>
            </a:r>
          </a:p>
          <a:p>
            <a:pPr marL="609600" indent="-609600">
              <a:lnSpc>
                <a:spcPct val="90000"/>
              </a:lnSpc>
              <a:spcBef>
                <a:spcPct val="20000"/>
              </a:spcBef>
            </a:pPr>
            <a:r>
              <a:rPr lang="en-US" altLang="zh-TW" sz="2400">
                <a:latin typeface="Courier New" pitchFamily="49" charset="0"/>
              </a:rPr>
              <a:t>8</a:t>
            </a:r>
            <a:r>
              <a:rPr lang="en-US" altLang="zh-TW" sz="2400">
                <a:latin typeface="Courier New" pitchFamily="49" charset="0"/>
                <a:ea typeface="標楷體" pitchFamily="65" charset="-120"/>
              </a:rPr>
              <a:t> }</a:t>
            </a:r>
            <a:r>
              <a:rPr lang="en-US" altLang="zh-TW" sz="1800">
                <a:ea typeface="標楷體" pitchFamily="65" charset="-120"/>
              </a:rPr>
              <a:t> </a:t>
            </a:r>
          </a:p>
        </p:txBody>
      </p:sp>
      <p:sp>
        <p:nvSpPr>
          <p:cNvPr id="69639" name="Rectangle 7"/>
          <p:cNvSpPr>
            <a:spLocks noChangeArrowheads="1"/>
          </p:cNvSpPr>
          <p:nvPr/>
        </p:nvSpPr>
        <p:spPr bwMode="auto">
          <a:xfrm>
            <a:off x="4140200" y="5805488"/>
            <a:ext cx="3657600" cy="7620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a:ea typeface="標楷體" pitchFamily="65" charset="-120"/>
              </a:rPr>
              <a:t>Taiwan University</a:t>
            </a:r>
          </a:p>
        </p:txBody>
      </p:sp>
      <p:sp>
        <p:nvSpPr>
          <p:cNvPr id="69640" name="Rectangle 8"/>
          <p:cNvSpPr>
            <a:spLocks noGrp="1" noChangeArrowheads="1"/>
          </p:cNvSpPr>
          <p:nvPr>
            <p:ph type="title"/>
          </p:nvPr>
        </p:nvSpPr>
        <p:spPr>
          <a:xfrm>
            <a:off x="838200" y="228600"/>
            <a:ext cx="7620000" cy="1143000"/>
          </a:xfrm>
        </p:spPr>
        <p:txBody>
          <a:bodyPr/>
          <a:lstStyle/>
          <a:p>
            <a:r>
              <a:rPr lang="en-US" altLang="zh-TW" sz="3600"/>
              <a:t>2-2-4 </a:t>
            </a:r>
            <a:r>
              <a:rPr lang="zh-TW" altLang="en-US" sz="3600"/>
              <a:t>字串變數 </a:t>
            </a:r>
            <a:r>
              <a:rPr lang="en-US" altLang="zh-TW" sz="3600">
                <a:solidFill>
                  <a:srgbClr val="FF3300"/>
                </a:solidFill>
              </a:rPr>
              <a:t>(char string[ ])</a:t>
            </a:r>
          </a:p>
        </p:txBody>
      </p:sp>
      <p:sp>
        <p:nvSpPr>
          <p:cNvPr id="69642" name="AutoShape 10"/>
          <p:cNvSpPr>
            <a:spLocks/>
          </p:cNvSpPr>
          <p:nvPr/>
        </p:nvSpPr>
        <p:spPr bwMode="auto">
          <a:xfrm>
            <a:off x="6011863" y="2565400"/>
            <a:ext cx="1143000" cy="503238"/>
          </a:xfrm>
          <a:prstGeom prst="borderCallout1">
            <a:avLst>
              <a:gd name="adj1" fmla="val 22713"/>
              <a:gd name="adj2" fmla="val -6667"/>
              <a:gd name="adj3" fmla="val 200630"/>
              <a:gd name="adj4" fmla="val -124722"/>
            </a:avLst>
          </a:prstGeom>
          <a:noFill/>
          <a:ln w="9525">
            <a:solidFill>
              <a:schemeClr val="tx1"/>
            </a:solidFill>
            <a:miter lim="800000"/>
            <a:headEnd/>
            <a:tailEnd/>
          </a:ln>
          <a:effectLst/>
        </p:spPr>
        <p:txBody>
          <a:bodyPr/>
          <a:lstStyle/>
          <a:p>
            <a:pPr algn="ctr"/>
            <a:r>
              <a:rPr lang="zh-TW" altLang="en-US" sz="2400">
                <a:solidFill>
                  <a:srgbClr val="FF3300"/>
                </a:solidFill>
              </a:rPr>
              <a:t>雙</a:t>
            </a:r>
            <a:r>
              <a:rPr lang="zh-TW" altLang="en-US" sz="2400"/>
              <a:t>引號</a:t>
            </a:r>
          </a:p>
        </p:txBody>
      </p:sp>
      <p:sp>
        <p:nvSpPr>
          <p:cNvPr id="69644" name="Freeform 12"/>
          <p:cNvSpPr>
            <a:spLocks/>
          </p:cNvSpPr>
          <p:nvPr/>
        </p:nvSpPr>
        <p:spPr bwMode="auto">
          <a:xfrm>
            <a:off x="3348038" y="4868863"/>
            <a:ext cx="1368425" cy="400050"/>
          </a:xfrm>
          <a:custGeom>
            <a:avLst/>
            <a:gdLst/>
            <a:ahLst/>
            <a:cxnLst>
              <a:cxn ang="0">
                <a:pos x="1911" y="605"/>
              </a:cxn>
              <a:cxn ang="0">
                <a:pos x="1006" y="1"/>
              </a:cxn>
              <a:cxn ang="0">
                <a:pos x="0" y="614"/>
              </a:cxn>
            </a:cxnLst>
            <a:rect l="0" t="0" r="r" b="b"/>
            <a:pathLst>
              <a:path w="1911" h="614">
                <a:moveTo>
                  <a:pt x="1911" y="605"/>
                </a:moveTo>
                <a:cubicBezTo>
                  <a:pt x="1760" y="504"/>
                  <a:pt x="1324" y="0"/>
                  <a:pt x="1006" y="1"/>
                </a:cubicBezTo>
                <a:cubicBezTo>
                  <a:pt x="688" y="2"/>
                  <a:pt x="210" y="486"/>
                  <a:pt x="0" y="614"/>
                </a:cubicBezTo>
              </a:path>
            </a:pathLst>
          </a:custGeom>
          <a:noFill/>
          <a:ln w="57150" cap="flat" cmpd="sng">
            <a:solidFill>
              <a:srgbClr val="0000FF"/>
            </a:solidFill>
            <a:prstDash val="dash"/>
            <a:round/>
            <a:headEnd type="none" w="med" len="med"/>
            <a:tailEnd type="triangle" w="med" len="med"/>
          </a:ln>
          <a:effectLst/>
        </p:spPr>
        <p:txBody>
          <a:bodyPr wrap="none"/>
          <a:lstStyle/>
          <a:p>
            <a:endParaRPr lang="zh-TW" altLang="en-US"/>
          </a:p>
        </p:txBody>
      </p:sp>
      <p:sp>
        <p:nvSpPr>
          <p:cNvPr id="69645" name="AutoShape 13"/>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9642"/>
                                        </p:tgtEl>
                                        <p:attrNameLst>
                                          <p:attrName>style.visibility</p:attrName>
                                        </p:attrNameLst>
                                      </p:cBhvr>
                                      <p:to>
                                        <p:strVal val="visible"/>
                                      </p:to>
                                    </p:set>
                                    <p:animEffect transition="in" filter="fade">
                                      <p:cBhvr>
                                        <p:cTn id="7" dur="1000"/>
                                        <p:tgtEl>
                                          <p:spTgt spid="69642"/>
                                        </p:tgtEl>
                                      </p:cBhvr>
                                    </p:animEffect>
                                    <p:anim calcmode="lin" valueType="num">
                                      <p:cBhvr>
                                        <p:cTn id="8" dur="1000" fill="hold"/>
                                        <p:tgtEl>
                                          <p:spTgt spid="69642"/>
                                        </p:tgtEl>
                                        <p:attrNameLst>
                                          <p:attrName>style.rotation</p:attrName>
                                        </p:attrNameLst>
                                      </p:cBhvr>
                                      <p:tavLst>
                                        <p:tav tm="0">
                                          <p:val>
                                            <p:fltVal val="720"/>
                                          </p:val>
                                        </p:tav>
                                        <p:tav tm="100000">
                                          <p:val>
                                            <p:fltVal val="0"/>
                                          </p:val>
                                        </p:tav>
                                      </p:tavLst>
                                    </p:anim>
                                    <p:anim calcmode="lin" valueType="num">
                                      <p:cBhvr>
                                        <p:cTn id="9" dur="1000" fill="hold"/>
                                        <p:tgtEl>
                                          <p:spTgt spid="69642"/>
                                        </p:tgtEl>
                                        <p:attrNameLst>
                                          <p:attrName>ppt_h</p:attrName>
                                        </p:attrNameLst>
                                      </p:cBhvr>
                                      <p:tavLst>
                                        <p:tav tm="0">
                                          <p:val>
                                            <p:fltVal val="0"/>
                                          </p:val>
                                        </p:tav>
                                        <p:tav tm="100000">
                                          <p:val>
                                            <p:strVal val="#ppt_h"/>
                                          </p:val>
                                        </p:tav>
                                      </p:tavLst>
                                    </p:anim>
                                    <p:anim calcmode="lin" valueType="num">
                                      <p:cBhvr>
                                        <p:cTn id="10" dur="1000" fill="hold"/>
                                        <p:tgtEl>
                                          <p:spTgt spid="6964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69644"/>
                                        </p:tgtEl>
                                        <p:attrNameLst>
                                          <p:attrName>style.visibility</p:attrName>
                                        </p:attrNameLst>
                                      </p:cBhvr>
                                      <p:to>
                                        <p:strVal val="visible"/>
                                      </p:to>
                                    </p:set>
                                    <p:animEffect transition="in" filter="wipe(right)">
                                      <p:cBhvr>
                                        <p:cTn id="15" dur="500"/>
                                        <p:tgtEl>
                                          <p:spTgt spid="69644"/>
                                        </p:tgtEl>
                                      </p:cBhvr>
                                    </p:animEffect>
                                  </p:childTnLst>
                                </p:cTn>
                              </p:par>
                            </p:childTnLst>
                          </p:cTn>
                        </p:par>
                        <p:par>
                          <p:cTn id="16" fill="hold">
                            <p:stCondLst>
                              <p:cond delay="500"/>
                            </p:stCondLst>
                            <p:childTnLst>
                              <p:par>
                                <p:cTn id="17" presetID="23" presetClass="entr" presetSubtype="16" fill="hold" grpId="0" nodeType="afterEffect">
                                  <p:stCondLst>
                                    <p:cond delay="0"/>
                                  </p:stCondLst>
                                  <p:childTnLst>
                                    <p:set>
                                      <p:cBhvr>
                                        <p:cTn id="18" dur="1" fill="hold">
                                          <p:stCondLst>
                                            <p:cond delay="0"/>
                                          </p:stCondLst>
                                        </p:cTn>
                                        <p:tgtEl>
                                          <p:spTgt spid="69639"/>
                                        </p:tgtEl>
                                        <p:attrNameLst>
                                          <p:attrName>style.visibility</p:attrName>
                                        </p:attrNameLst>
                                      </p:cBhvr>
                                      <p:to>
                                        <p:strVal val="visible"/>
                                      </p:to>
                                    </p:set>
                                    <p:anim calcmode="lin" valueType="num">
                                      <p:cBhvr>
                                        <p:cTn id="19" dur="500" fill="hold"/>
                                        <p:tgtEl>
                                          <p:spTgt spid="69639"/>
                                        </p:tgtEl>
                                        <p:attrNameLst>
                                          <p:attrName>ppt_w</p:attrName>
                                        </p:attrNameLst>
                                      </p:cBhvr>
                                      <p:tavLst>
                                        <p:tav tm="0">
                                          <p:val>
                                            <p:fltVal val="0"/>
                                          </p:val>
                                        </p:tav>
                                        <p:tav tm="100000">
                                          <p:val>
                                            <p:strVal val="#ppt_w"/>
                                          </p:val>
                                        </p:tav>
                                      </p:tavLst>
                                    </p:anim>
                                    <p:anim calcmode="lin" valueType="num">
                                      <p:cBhvr>
                                        <p:cTn id="20" dur="500" fill="hold"/>
                                        <p:tgtEl>
                                          <p:spTgt spid="696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animBg="1"/>
      <p:bldP spid="69642" grpId="0" animBg="1"/>
      <p:bldP spid="6964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267FB98D-A1B2-4DA1-9180-EF24818007E7}" type="slidenum">
              <a:rPr lang="en-US" altLang="zh-TW"/>
              <a:pPr/>
              <a:t>36</a:t>
            </a:fld>
            <a:endParaRPr lang="en-US" altLang="zh-TW"/>
          </a:p>
        </p:txBody>
      </p:sp>
      <p:sp>
        <p:nvSpPr>
          <p:cNvPr id="71683" name="Text Box 3"/>
          <p:cNvSpPr txBox="1">
            <a:spLocks noChangeArrowheads="1"/>
          </p:cNvSpPr>
          <p:nvPr/>
        </p:nvSpPr>
        <p:spPr bwMode="auto">
          <a:xfrm>
            <a:off x="762000" y="1924050"/>
            <a:ext cx="7620000" cy="3506788"/>
          </a:xfrm>
          <a:prstGeom prst="rect">
            <a:avLst/>
          </a:prstGeom>
          <a:noFill/>
          <a:ln w="9525">
            <a:noFill/>
            <a:miter lim="800000"/>
            <a:headEnd/>
            <a:tailEnd/>
          </a:ln>
          <a:effectLst/>
        </p:spPr>
        <p:txBody>
          <a:bodyPr>
            <a:spAutoFit/>
          </a:bodyPr>
          <a:lstStyle/>
          <a:p>
            <a:pPr>
              <a:spcBef>
                <a:spcPct val="50000"/>
              </a:spcBef>
              <a:buFontTx/>
              <a:buChar char="•"/>
            </a:pPr>
            <a:r>
              <a:rPr lang="en-US" altLang="zh-TW" sz="3200">
                <a:ea typeface="標楷體" pitchFamily="65" charset="-120"/>
              </a:rPr>
              <a:t> </a:t>
            </a:r>
            <a:r>
              <a:rPr lang="zh-TW" altLang="en-US" sz="3200" b="1">
                <a:ea typeface="標楷體" pitchFamily="65" charset="-120"/>
              </a:rPr>
              <a:t>整數型態</a:t>
            </a:r>
            <a:r>
              <a:rPr lang="en-US" altLang="zh-TW" sz="3200" b="1">
                <a:ea typeface="標楷體" pitchFamily="65" charset="-120"/>
              </a:rPr>
              <a:t>(</a:t>
            </a:r>
            <a:r>
              <a:rPr lang="en-US" altLang="zh-TW" sz="3200" b="1">
                <a:solidFill>
                  <a:srgbClr val="FF3300"/>
                </a:solidFill>
                <a:ea typeface="標楷體" pitchFamily="65" charset="-120"/>
              </a:rPr>
              <a:t>int</a:t>
            </a:r>
            <a:r>
              <a:rPr lang="en-US" altLang="zh-TW" sz="3200" b="1">
                <a:ea typeface="標楷體" pitchFamily="65" charset="-120"/>
              </a:rPr>
              <a:t> type)</a:t>
            </a:r>
          </a:p>
          <a:p>
            <a:pPr>
              <a:spcBef>
                <a:spcPct val="50000"/>
              </a:spcBef>
              <a:buFontTx/>
              <a:buChar char="•"/>
            </a:pPr>
            <a:r>
              <a:rPr lang="en-US" altLang="zh-TW" sz="3200">
                <a:ea typeface="標楷體" pitchFamily="65" charset="-120"/>
              </a:rPr>
              <a:t> </a:t>
            </a:r>
            <a:r>
              <a:rPr lang="zh-TW" altLang="en-US" sz="3200" b="1">
                <a:ea typeface="標楷體" pitchFamily="65" charset="-120"/>
              </a:rPr>
              <a:t>浮點數型態</a:t>
            </a:r>
            <a:r>
              <a:rPr lang="en-US" altLang="zh-TW" sz="3200" b="1">
                <a:ea typeface="標楷體" pitchFamily="65" charset="-120"/>
              </a:rPr>
              <a:t>(floating-point type)</a:t>
            </a:r>
          </a:p>
          <a:p>
            <a:pPr lvl="1">
              <a:spcBef>
                <a:spcPct val="50000"/>
              </a:spcBef>
              <a:buFontTx/>
              <a:buChar char="–"/>
            </a:pPr>
            <a:r>
              <a:rPr lang="en-US" altLang="zh-TW" sz="3200">
                <a:ea typeface="標楷體" pitchFamily="65" charset="-120"/>
              </a:rPr>
              <a:t> </a:t>
            </a:r>
            <a:r>
              <a:rPr lang="zh-TW" altLang="en-US" sz="3200">
                <a:ea typeface="標楷體" pitchFamily="65" charset="-120"/>
              </a:rPr>
              <a:t>單</a:t>
            </a:r>
            <a:r>
              <a:rPr lang="zh-TW" altLang="en-US" sz="3200">
                <a:solidFill>
                  <a:srgbClr val="FF3300"/>
                </a:solidFill>
                <a:ea typeface="標楷體" pitchFamily="65" charset="-120"/>
              </a:rPr>
              <a:t>精確度</a:t>
            </a:r>
            <a:r>
              <a:rPr lang="zh-TW" altLang="en-US" sz="3200">
                <a:ea typeface="標楷體" pitchFamily="65" charset="-120"/>
              </a:rPr>
              <a:t>浮點數型態</a:t>
            </a:r>
            <a:r>
              <a:rPr lang="en-US" altLang="zh-TW" sz="3200">
                <a:ea typeface="標楷體" pitchFamily="65" charset="-120"/>
              </a:rPr>
              <a:t>(</a:t>
            </a:r>
            <a:r>
              <a:rPr lang="en-US" altLang="zh-TW" sz="3200">
                <a:solidFill>
                  <a:srgbClr val="FF3300"/>
                </a:solidFill>
                <a:ea typeface="標楷體" pitchFamily="65" charset="-120"/>
              </a:rPr>
              <a:t>float</a:t>
            </a:r>
            <a:r>
              <a:rPr lang="en-US" altLang="zh-TW" sz="3200">
                <a:ea typeface="標楷體" pitchFamily="65" charset="-120"/>
              </a:rPr>
              <a:t> type)</a:t>
            </a:r>
          </a:p>
          <a:p>
            <a:pPr lvl="1">
              <a:spcBef>
                <a:spcPct val="50000"/>
              </a:spcBef>
              <a:buFontTx/>
              <a:buChar char="–"/>
            </a:pPr>
            <a:r>
              <a:rPr lang="en-US" altLang="zh-TW" sz="3200">
                <a:ea typeface="標楷體" pitchFamily="65" charset="-120"/>
              </a:rPr>
              <a:t> </a:t>
            </a:r>
            <a:r>
              <a:rPr lang="zh-TW" altLang="en-US" sz="3200">
                <a:ea typeface="標楷體" pitchFamily="65" charset="-120"/>
              </a:rPr>
              <a:t>倍</a:t>
            </a:r>
            <a:r>
              <a:rPr lang="zh-TW" altLang="en-US" sz="3200">
                <a:solidFill>
                  <a:srgbClr val="FF3300"/>
                </a:solidFill>
                <a:ea typeface="標楷體" pitchFamily="65" charset="-120"/>
              </a:rPr>
              <a:t>精確度</a:t>
            </a:r>
            <a:r>
              <a:rPr lang="zh-TW" altLang="en-US" sz="3200">
                <a:ea typeface="標楷體" pitchFamily="65" charset="-120"/>
              </a:rPr>
              <a:t>浮點數型態</a:t>
            </a:r>
            <a:r>
              <a:rPr lang="en-US" altLang="zh-TW" sz="3200">
                <a:ea typeface="標楷體" pitchFamily="65" charset="-120"/>
              </a:rPr>
              <a:t>(</a:t>
            </a:r>
            <a:r>
              <a:rPr lang="en-US" altLang="zh-TW" sz="3200">
                <a:solidFill>
                  <a:srgbClr val="FF3300"/>
                </a:solidFill>
                <a:ea typeface="標楷體" pitchFamily="65" charset="-120"/>
              </a:rPr>
              <a:t>double</a:t>
            </a:r>
            <a:r>
              <a:rPr lang="en-US" altLang="zh-TW" sz="3200">
                <a:ea typeface="標楷體" pitchFamily="65" charset="-120"/>
              </a:rPr>
              <a:t> type)</a:t>
            </a:r>
          </a:p>
          <a:p>
            <a:pPr>
              <a:spcBef>
                <a:spcPct val="50000"/>
              </a:spcBef>
              <a:buFontTx/>
              <a:buChar char="•"/>
            </a:pPr>
            <a:r>
              <a:rPr lang="en-US" altLang="zh-TW" sz="3200">
                <a:ea typeface="標楷體" pitchFamily="65" charset="-120"/>
              </a:rPr>
              <a:t> </a:t>
            </a:r>
            <a:r>
              <a:rPr lang="zh-TW" altLang="en-US" sz="3200" b="1">
                <a:ea typeface="標楷體" pitchFamily="65" charset="-120"/>
              </a:rPr>
              <a:t>字元型態</a:t>
            </a:r>
            <a:r>
              <a:rPr lang="en-US" altLang="zh-TW" sz="3200" b="1">
                <a:ea typeface="標楷體" pitchFamily="65" charset="-120"/>
              </a:rPr>
              <a:t>(</a:t>
            </a:r>
            <a:r>
              <a:rPr lang="en-US" altLang="zh-TW" sz="3200" b="1">
                <a:solidFill>
                  <a:srgbClr val="FF3300"/>
                </a:solidFill>
                <a:ea typeface="標楷體" pitchFamily="65" charset="-120"/>
              </a:rPr>
              <a:t>char</a:t>
            </a:r>
            <a:r>
              <a:rPr lang="en-US" altLang="zh-TW" sz="3200" b="1">
                <a:ea typeface="標楷體" pitchFamily="65" charset="-120"/>
              </a:rPr>
              <a:t> type)</a:t>
            </a:r>
            <a:endParaRPr lang="en-US" altLang="zh-TW" sz="3200">
              <a:ea typeface="標楷體" pitchFamily="65" charset="-120"/>
            </a:endParaRPr>
          </a:p>
        </p:txBody>
      </p:sp>
      <p:sp>
        <p:nvSpPr>
          <p:cNvPr id="71685" name="Rectangle 5"/>
          <p:cNvSpPr>
            <a:spLocks noGrp="1" noChangeArrowheads="1"/>
          </p:cNvSpPr>
          <p:nvPr>
            <p:ph type="title"/>
          </p:nvPr>
        </p:nvSpPr>
        <p:spPr/>
        <p:txBody>
          <a:bodyPr/>
          <a:lstStyle/>
          <a:p>
            <a:r>
              <a:rPr lang="en-US" altLang="zh-TW" sz="3600"/>
              <a:t>2-3 </a:t>
            </a:r>
            <a:r>
              <a:rPr lang="zh-TW" altLang="en-US" sz="3600"/>
              <a:t>資料型態</a:t>
            </a:r>
            <a:r>
              <a:rPr lang="en-US" altLang="zh-TW" sz="3600"/>
              <a:t>(Data Types)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投影片編號版面配置區 5"/>
          <p:cNvSpPr>
            <a:spLocks noGrp="1"/>
          </p:cNvSpPr>
          <p:nvPr>
            <p:ph type="sldNum" sz="quarter" idx="12"/>
          </p:nvPr>
        </p:nvSpPr>
        <p:spPr/>
        <p:txBody>
          <a:bodyPr/>
          <a:lstStyle/>
          <a:p>
            <a:fld id="{8041D712-5094-4DDA-88D1-35C0D493D5D3}" type="slidenum">
              <a:rPr lang="en-US" altLang="zh-TW"/>
              <a:pPr/>
              <a:t>37</a:t>
            </a:fld>
            <a:endParaRPr lang="en-US" altLang="zh-TW"/>
          </a:p>
        </p:txBody>
      </p:sp>
      <p:graphicFrame>
        <p:nvGraphicFramePr>
          <p:cNvPr id="72805" name="Group 101"/>
          <p:cNvGraphicFramePr>
            <a:graphicFrameLocks noGrp="1"/>
          </p:cNvGraphicFramePr>
          <p:nvPr/>
        </p:nvGraphicFramePr>
        <p:xfrm>
          <a:off x="395288" y="1052513"/>
          <a:ext cx="8534400" cy="5638801"/>
        </p:xfrm>
        <a:graphic>
          <a:graphicData uri="http://schemas.openxmlformats.org/drawingml/2006/table">
            <a:tbl>
              <a:tblPr/>
              <a:tblGrid>
                <a:gridCol w="1905000"/>
                <a:gridCol w="2133600"/>
                <a:gridCol w="1217612"/>
                <a:gridCol w="3278188"/>
              </a:tblGrid>
              <a:tr h="51911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rPr>
                        <a:t>整數型態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rPr>
                        <a:t>佔記憶體容量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數值範圍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857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整數</a:t>
                      </a:r>
                      <a:endParaRPr kumimoji="1" lang="zh-TW" altLang="en-US" sz="1800" b="1"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dirty="0" err="1" smtClean="0">
                          <a:ln>
                            <a:noFill/>
                          </a:ln>
                          <a:solidFill>
                            <a:schemeClr val="tx1"/>
                          </a:solidFill>
                          <a:effectLst/>
                          <a:latin typeface="Courier New" pitchFamily="49" charset="0"/>
                          <a:ea typeface="標楷體" pitchFamily="65" charset="-120"/>
                        </a:rPr>
                        <a:t>int</a:t>
                      </a:r>
                      <a:endParaRPr kumimoji="1" lang="en-US" altLang="zh-TW" sz="1800" b="1" i="0" u="none" strike="noStrike" cap="none" normalizeH="0" baseline="0" dirty="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dirty="0" smtClean="0">
                          <a:ln>
                            <a:noFill/>
                          </a:ln>
                          <a:solidFill>
                            <a:srgbClr val="FF0000"/>
                          </a:solidFill>
                          <a:effectLst/>
                          <a:latin typeface="Arial" charset="0"/>
                          <a:ea typeface="標楷體" pitchFamily="65" charset="-120"/>
                        </a:rPr>
                        <a:t>4</a:t>
                      </a:r>
                      <a:r>
                        <a:rPr kumimoji="1" lang="en-US" altLang="zh-TW" sz="1600" b="0" i="0" u="none" strike="noStrike" cap="none" normalizeH="0" baseline="0" dirty="0" smtClean="0">
                          <a:ln>
                            <a:noFill/>
                          </a:ln>
                          <a:solidFill>
                            <a:schemeClr val="tx1"/>
                          </a:solidFill>
                          <a:effectLst/>
                          <a:latin typeface="Arial" charset="0"/>
                          <a:ea typeface="標楷體" pitchFamily="65" charset="-120"/>
                        </a:rPr>
                        <a:t> </a:t>
                      </a:r>
                      <a:r>
                        <a:rPr kumimoji="1" lang="en-US" altLang="zh-TW" sz="1600" b="0" i="0" u="none" strike="noStrike" cap="none" normalizeH="0" baseline="0" dirty="0" smtClean="0">
                          <a:ln>
                            <a:noFill/>
                          </a:ln>
                          <a:solidFill>
                            <a:schemeClr val="tx1"/>
                          </a:solidFill>
                          <a:effectLst/>
                          <a:latin typeface="Arial" charset="0"/>
                          <a:ea typeface="標楷體" pitchFamily="65" charset="-120"/>
                        </a:rPr>
                        <a:t>bytes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zh-TW" sz="1600" b="0" i="0" u="none" strike="noStrike" cap="none" normalizeH="0" baseline="0" dirty="0" smtClean="0">
                          <a:ln>
                            <a:noFill/>
                          </a:ln>
                          <a:solidFill>
                            <a:srgbClr val="FF0000"/>
                          </a:solidFill>
                          <a:effectLst/>
                          <a:latin typeface="Arial" charset="0"/>
                          <a:ea typeface="標楷體" pitchFamily="65" charset="-120"/>
                        </a:rPr>
                        <a:t>-2,147,483,648~2,147,483,647</a:t>
                      </a:r>
                      <a:endParaRPr kumimoji="1" lang="en-US" altLang="zh-TW" sz="1600" b="0" i="0" u="none" strike="noStrike" cap="none" normalizeH="0" baseline="0" dirty="0" smtClean="0">
                        <a:ln>
                          <a:noFill/>
                        </a:ln>
                        <a:solidFill>
                          <a:srgbClr val="FF0000"/>
                        </a:solidFill>
                        <a:effectLst/>
                        <a:latin typeface="Arial" charset="0"/>
                        <a:ea typeface="標楷體" pitchFamily="65"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873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含正負號整數</a:t>
                      </a:r>
                      <a:endParaRPr kumimoji="1" lang="zh-TW" altLang="en-US" sz="1800" b="1"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signed int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dirty="0" smtClean="0">
                          <a:ln>
                            <a:noFill/>
                          </a:ln>
                          <a:solidFill>
                            <a:srgbClr val="FF0000"/>
                          </a:solidFill>
                          <a:effectLst/>
                          <a:latin typeface="Arial" charset="0"/>
                          <a:ea typeface="標楷體" pitchFamily="65" charset="-120"/>
                        </a:rPr>
                        <a:t>4</a:t>
                      </a:r>
                      <a:r>
                        <a:rPr kumimoji="1" lang="en-US" altLang="zh-TW" sz="1600" b="0" i="0" u="none" strike="noStrike" cap="none" normalizeH="0" baseline="0" dirty="0" smtClean="0">
                          <a:ln>
                            <a:noFill/>
                          </a:ln>
                          <a:solidFill>
                            <a:schemeClr val="tx1"/>
                          </a:solidFill>
                          <a:effectLst/>
                          <a:latin typeface="Arial" charset="0"/>
                          <a:ea typeface="標楷體" pitchFamily="65" charset="-120"/>
                        </a:rPr>
                        <a:t> </a:t>
                      </a:r>
                      <a:r>
                        <a:rPr kumimoji="1" lang="en-US" altLang="zh-TW" sz="1600" b="0" i="0" u="none" strike="noStrike" cap="none" normalizeH="0" baseline="0" dirty="0" smtClean="0">
                          <a:ln>
                            <a:noFill/>
                          </a:ln>
                          <a:solidFill>
                            <a:schemeClr val="tx1"/>
                          </a:solidFill>
                          <a:effectLst/>
                          <a:latin typeface="Arial" charset="0"/>
                          <a:ea typeface="標楷體" pitchFamily="65" charset="-120"/>
                        </a:rPr>
                        <a:t>bytes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zh-TW" sz="1600" b="0" i="0" u="none" strike="noStrike" cap="none" normalizeH="0" baseline="0" dirty="0" smtClean="0">
                          <a:ln>
                            <a:noFill/>
                          </a:ln>
                          <a:solidFill>
                            <a:srgbClr val="FF0000"/>
                          </a:solidFill>
                          <a:effectLst/>
                          <a:latin typeface="Arial" charset="0"/>
                          <a:ea typeface="標楷體" pitchFamily="65" charset="-120"/>
                        </a:rPr>
                        <a:t>-2,147,483,648~2,147,483,647</a:t>
                      </a:r>
                      <a:endParaRPr kumimoji="1" lang="en-US" altLang="zh-TW" sz="1600" b="0" i="0" u="none" strike="noStrike" cap="none" normalizeH="0" baseline="0" dirty="0" smtClean="0">
                        <a:ln>
                          <a:noFill/>
                        </a:ln>
                        <a:solidFill>
                          <a:srgbClr val="FF0000"/>
                        </a:solidFill>
                        <a:effectLst/>
                        <a:latin typeface="Arial" charset="0"/>
                        <a:ea typeface="標楷體" pitchFamily="65"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889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無正負號整數</a:t>
                      </a:r>
                      <a:endParaRPr kumimoji="1" lang="zh-TW" altLang="en-US" sz="1800" b="1"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unsigned int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dirty="0" smtClean="0">
                          <a:ln>
                            <a:noFill/>
                          </a:ln>
                          <a:solidFill>
                            <a:srgbClr val="FF0000"/>
                          </a:solidFill>
                          <a:effectLst/>
                          <a:latin typeface="Arial" charset="0"/>
                          <a:ea typeface="標楷體" pitchFamily="65" charset="-120"/>
                        </a:rPr>
                        <a:t>4</a:t>
                      </a:r>
                      <a:r>
                        <a:rPr kumimoji="1" lang="en-US" altLang="zh-TW" sz="1600" b="0" i="0" u="none" strike="noStrike" cap="none" normalizeH="0" baseline="0" dirty="0" smtClean="0">
                          <a:ln>
                            <a:noFill/>
                          </a:ln>
                          <a:solidFill>
                            <a:schemeClr val="tx1"/>
                          </a:solidFill>
                          <a:effectLst/>
                          <a:latin typeface="Arial" charset="0"/>
                          <a:ea typeface="標楷體" pitchFamily="65" charset="-120"/>
                        </a:rPr>
                        <a:t> </a:t>
                      </a:r>
                      <a:r>
                        <a:rPr kumimoji="1" lang="en-US" altLang="zh-TW" sz="1600" b="0" i="0" u="none" strike="noStrike" cap="none" normalizeH="0" baseline="0" dirty="0" smtClean="0">
                          <a:ln>
                            <a:noFill/>
                          </a:ln>
                          <a:solidFill>
                            <a:schemeClr val="tx1"/>
                          </a:solidFill>
                          <a:effectLst/>
                          <a:latin typeface="Arial" charset="0"/>
                          <a:ea typeface="標楷體" pitchFamily="65" charset="-120"/>
                        </a:rPr>
                        <a:t>bytes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zh-TW" sz="1600" b="0" i="0" u="none" strike="noStrike" cap="none" normalizeH="0" baseline="0" dirty="0" smtClean="0">
                          <a:ln>
                            <a:noFill/>
                          </a:ln>
                          <a:solidFill>
                            <a:srgbClr val="FF0000"/>
                          </a:solidFill>
                          <a:effectLst/>
                          <a:latin typeface="Arial" charset="0"/>
                          <a:ea typeface="標楷體" pitchFamily="65" charset="-120"/>
                        </a:rPr>
                        <a:t>0~4,294,967,295</a:t>
                      </a:r>
                      <a:endParaRPr kumimoji="1" lang="en-US" altLang="zh-TW" sz="1600" b="0" i="0" u="none" strike="noStrike" cap="none" normalizeH="0" baseline="0" dirty="0" smtClean="0">
                        <a:ln>
                          <a:noFill/>
                        </a:ln>
                        <a:solidFill>
                          <a:srgbClr val="FF0000"/>
                        </a:solidFill>
                        <a:effectLst/>
                        <a:latin typeface="Arial" charset="0"/>
                        <a:ea typeface="標楷體" pitchFamily="65"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889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短整數</a:t>
                      </a:r>
                      <a:endParaRPr kumimoji="1" lang="zh-TW" altLang="en-US" sz="1800" b="1"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rgbClr val="0000FF"/>
                          </a:solidFill>
                          <a:effectLst/>
                          <a:latin typeface="Courier New" pitchFamily="49" charset="0"/>
                          <a:ea typeface="標楷體" pitchFamily="65" charset="-120"/>
                        </a:rPr>
                        <a:t>short</a:t>
                      </a: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 int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Arial" charset="0"/>
                          <a:ea typeface="標楷體" pitchFamily="65" charset="-120"/>
                        </a:rPr>
                        <a:t>2 bytes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Arial" charset="0"/>
                          <a:ea typeface="標楷體" pitchFamily="65" charset="-120"/>
                        </a:rPr>
                        <a:t>-32,768~32,767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857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含正負號短整數</a:t>
                      </a:r>
                      <a:endParaRPr kumimoji="1" lang="zh-TW" altLang="en-US" sz="1800" b="1"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signed </a:t>
                      </a:r>
                      <a:r>
                        <a:rPr kumimoji="1" lang="en-US" altLang="zh-TW" sz="1800" b="1" i="0" u="none" strike="noStrike" cap="none" normalizeH="0" baseline="0" smtClean="0">
                          <a:ln>
                            <a:noFill/>
                          </a:ln>
                          <a:solidFill>
                            <a:srgbClr val="0000FF"/>
                          </a:solidFill>
                          <a:effectLst/>
                          <a:latin typeface="Courier New" pitchFamily="49" charset="0"/>
                          <a:ea typeface="標楷體" pitchFamily="65" charset="-120"/>
                        </a:rPr>
                        <a:t>short</a:t>
                      </a: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 int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Arial" charset="0"/>
                          <a:ea typeface="標楷體" pitchFamily="65" charset="-120"/>
                        </a:rPr>
                        <a:t>2 bytes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Arial" charset="0"/>
                          <a:ea typeface="標楷體" pitchFamily="65" charset="-120"/>
                        </a:rPr>
                        <a:t>-32,768~32,767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889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無正負號短整數</a:t>
                      </a:r>
                      <a:endParaRPr kumimoji="1" lang="zh-TW" altLang="en-US" sz="1800" b="1"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Courier New" pitchFamily="49" charset="0"/>
                          <a:ea typeface="標楷體" pitchFamily="65" charset="-120"/>
                        </a:rPr>
                        <a:t>unsigned </a:t>
                      </a:r>
                      <a:r>
                        <a:rPr kumimoji="1" lang="en-US" altLang="zh-TW" sz="1800" b="1" i="0" u="none" strike="noStrike" cap="none" normalizeH="0" baseline="0" dirty="0" smtClean="0">
                          <a:ln>
                            <a:noFill/>
                          </a:ln>
                          <a:solidFill>
                            <a:srgbClr val="0000FF"/>
                          </a:solidFill>
                          <a:effectLst/>
                          <a:latin typeface="Courier New" pitchFamily="49" charset="0"/>
                          <a:ea typeface="標楷體" pitchFamily="65" charset="-120"/>
                        </a:rPr>
                        <a:t>short</a:t>
                      </a:r>
                      <a:r>
                        <a:rPr kumimoji="1" lang="en-US" altLang="zh-TW" sz="1800" b="1" i="0" u="none" strike="noStrike" cap="none" normalizeH="0" baseline="0" dirty="0" smtClean="0">
                          <a:ln>
                            <a:noFill/>
                          </a:ln>
                          <a:solidFill>
                            <a:schemeClr val="tx1"/>
                          </a:solidFill>
                          <a:effectLst/>
                          <a:latin typeface="Courier New" pitchFamily="49" charset="0"/>
                          <a:ea typeface="標楷體" pitchFamily="65" charset="-120"/>
                        </a:rPr>
                        <a:t> </a:t>
                      </a:r>
                      <a:r>
                        <a:rPr kumimoji="1" lang="en-US" altLang="zh-TW" sz="1800" b="1" i="0" u="none" strike="noStrike" cap="none" normalizeH="0" baseline="0" dirty="0" err="1" smtClean="0">
                          <a:ln>
                            <a:noFill/>
                          </a:ln>
                          <a:solidFill>
                            <a:schemeClr val="tx1"/>
                          </a:solidFill>
                          <a:effectLst/>
                          <a:latin typeface="Courier New" pitchFamily="49" charset="0"/>
                          <a:ea typeface="標楷體" pitchFamily="65" charset="-120"/>
                        </a:rPr>
                        <a:t>int</a:t>
                      </a:r>
                      <a:endParaRPr kumimoji="1" lang="en-US" altLang="zh-TW" sz="1800" b="1" i="0" u="none" strike="noStrike" cap="none" normalizeH="0" baseline="0" dirty="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Arial" charset="0"/>
                          <a:ea typeface="標楷體" pitchFamily="65" charset="-120"/>
                        </a:rPr>
                        <a:t>2 bytes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Arial" charset="0"/>
                          <a:ea typeface="標楷體" pitchFamily="65" charset="-120"/>
                        </a:rPr>
                        <a:t>0~65,535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873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長整數</a:t>
                      </a:r>
                      <a:endParaRPr kumimoji="1" lang="zh-TW" altLang="en-US" sz="1800" b="1"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dirty="0" smtClean="0">
                          <a:ln>
                            <a:noFill/>
                          </a:ln>
                          <a:solidFill>
                            <a:srgbClr val="FF3300"/>
                          </a:solidFill>
                          <a:effectLst/>
                          <a:latin typeface="Courier New" pitchFamily="49" charset="0"/>
                          <a:ea typeface="標楷體" pitchFamily="65" charset="-120"/>
                        </a:rPr>
                        <a:t>long</a:t>
                      </a:r>
                      <a:r>
                        <a:rPr kumimoji="1" lang="en-US" altLang="zh-TW" sz="1800" b="1" i="0" u="none" strike="noStrike" cap="none" normalizeH="0" baseline="0" dirty="0" smtClean="0">
                          <a:ln>
                            <a:noFill/>
                          </a:ln>
                          <a:solidFill>
                            <a:schemeClr val="tx1"/>
                          </a:solidFill>
                          <a:effectLst/>
                          <a:latin typeface="Courier New" pitchFamily="49" charset="0"/>
                          <a:ea typeface="標楷體" pitchFamily="65" charset="-120"/>
                        </a:rPr>
                        <a:t> </a:t>
                      </a:r>
                      <a:r>
                        <a:rPr kumimoji="1" lang="en-US" altLang="zh-TW" sz="1800" b="1" i="0" u="none" strike="noStrike" cap="none" normalizeH="0" baseline="0" dirty="0" err="1" smtClean="0">
                          <a:ln>
                            <a:noFill/>
                          </a:ln>
                          <a:solidFill>
                            <a:schemeClr val="tx1"/>
                          </a:solidFill>
                          <a:effectLst/>
                          <a:latin typeface="Courier New" pitchFamily="49" charset="0"/>
                          <a:ea typeface="標楷體" pitchFamily="65" charset="-120"/>
                        </a:rPr>
                        <a:t>int</a:t>
                      </a:r>
                      <a:endParaRPr kumimoji="1" lang="en-US" altLang="zh-TW" sz="1800" b="1" i="0" u="none" strike="noStrike" cap="none" normalizeH="0" baseline="0" dirty="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Arial" charset="0"/>
                          <a:ea typeface="標楷體" pitchFamily="65" charset="-120"/>
                        </a:rPr>
                        <a:t>4 bytes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Arial" charset="0"/>
                          <a:ea typeface="標楷體" pitchFamily="65" charset="-120"/>
                        </a:rPr>
                        <a:t>-2,147,483,648~2,147,483,647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857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含正負號長整數</a:t>
                      </a:r>
                      <a:endParaRPr kumimoji="1" lang="zh-TW" altLang="en-US" sz="1800" b="1"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signed </a:t>
                      </a:r>
                      <a:r>
                        <a:rPr kumimoji="1" lang="en-US" altLang="zh-TW" sz="1800" b="1" i="0" u="none" strike="noStrike" cap="none" normalizeH="0" baseline="0" smtClean="0">
                          <a:ln>
                            <a:noFill/>
                          </a:ln>
                          <a:solidFill>
                            <a:srgbClr val="FF3300"/>
                          </a:solidFill>
                          <a:effectLst/>
                          <a:latin typeface="Courier New" pitchFamily="49" charset="0"/>
                          <a:ea typeface="標楷體" pitchFamily="65" charset="-120"/>
                        </a:rPr>
                        <a:t>long</a:t>
                      </a: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 int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Arial" charset="0"/>
                          <a:ea typeface="標楷體" pitchFamily="65" charset="-120"/>
                        </a:rPr>
                        <a:t>4 bytes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Arial" charset="0"/>
                          <a:ea typeface="標楷體" pitchFamily="65" charset="-120"/>
                        </a:rPr>
                        <a:t>-2,147,483,648~2,147,483,647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889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rPr>
                        <a:t>無正負號長整數</a:t>
                      </a:r>
                      <a:endParaRPr kumimoji="1" lang="zh-TW" altLang="en-US" sz="1800" b="1"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unsigned </a:t>
                      </a:r>
                      <a:r>
                        <a:rPr kumimoji="1" lang="en-US" altLang="zh-TW" sz="1800" b="1" i="0" u="none" strike="noStrike" cap="none" normalizeH="0" baseline="0" smtClean="0">
                          <a:ln>
                            <a:noFill/>
                          </a:ln>
                          <a:solidFill>
                            <a:srgbClr val="FF3300"/>
                          </a:solidFill>
                          <a:effectLst/>
                          <a:latin typeface="Courier New" pitchFamily="49" charset="0"/>
                          <a:ea typeface="標楷體" pitchFamily="65" charset="-120"/>
                        </a:rPr>
                        <a:t>long</a:t>
                      </a:r>
                      <a:r>
                        <a:rPr kumimoji="1" lang="en-US" altLang="zh-TW" sz="1800" b="1" i="0" u="none" strike="noStrike" cap="none" normalizeH="0" baseline="0" smtClean="0">
                          <a:ln>
                            <a:noFill/>
                          </a:ln>
                          <a:solidFill>
                            <a:schemeClr val="tx1"/>
                          </a:solidFill>
                          <a:effectLst/>
                          <a:latin typeface="Courier New" pitchFamily="49" charset="0"/>
                          <a:ea typeface="標楷體" pitchFamily="65" charset="-120"/>
                        </a:rPr>
                        <a:t> int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Arial" charset="0"/>
                          <a:ea typeface="標楷體" pitchFamily="65" charset="-120"/>
                        </a:rPr>
                        <a:t>4 bytes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Arial" charset="0"/>
                          <a:ea typeface="標楷體" pitchFamily="65" charset="-120"/>
                        </a:rPr>
                        <a:t>0~4,294,967,295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72766" name="Rectangle 62"/>
          <p:cNvSpPr>
            <a:spLocks noGrp="1" noChangeArrowheads="1"/>
          </p:cNvSpPr>
          <p:nvPr>
            <p:ph type="title"/>
          </p:nvPr>
        </p:nvSpPr>
        <p:spPr>
          <a:xfrm>
            <a:off x="827088" y="0"/>
            <a:ext cx="7620000" cy="1143000"/>
          </a:xfrm>
        </p:spPr>
        <p:txBody>
          <a:bodyPr/>
          <a:lstStyle/>
          <a:p>
            <a:r>
              <a:rPr lang="en-US" altLang="zh-TW" sz="3600"/>
              <a:t>2-3-1 </a:t>
            </a:r>
            <a:r>
              <a:rPr lang="zh-TW" altLang="en-US" sz="3600"/>
              <a:t>整數型態</a:t>
            </a:r>
            <a:r>
              <a:rPr lang="en-US" altLang="zh-TW" sz="3600"/>
              <a:t>(int type)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2805"/>
                                        </p:tgtEl>
                                        <p:attrNameLst>
                                          <p:attrName>style.visibility</p:attrName>
                                        </p:attrNameLst>
                                      </p:cBhvr>
                                      <p:to>
                                        <p:strVal val="visible"/>
                                      </p:to>
                                    </p:set>
                                    <p:anim calcmode="lin" valueType="num">
                                      <p:cBhvr>
                                        <p:cTn id="7" dur="500" fill="hold"/>
                                        <p:tgtEl>
                                          <p:spTgt spid="72805"/>
                                        </p:tgtEl>
                                        <p:attrNameLst>
                                          <p:attrName>ppt_w</p:attrName>
                                        </p:attrNameLst>
                                      </p:cBhvr>
                                      <p:tavLst>
                                        <p:tav tm="0">
                                          <p:val>
                                            <p:fltVal val="0"/>
                                          </p:val>
                                        </p:tav>
                                        <p:tav tm="100000">
                                          <p:val>
                                            <p:strVal val="#ppt_w"/>
                                          </p:val>
                                        </p:tav>
                                      </p:tavLst>
                                    </p:anim>
                                    <p:anim calcmode="lin" valueType="num">
                                      <p:cBhvr>
                                        <p:cTn id="8" dur="500" fill="hold"/>
                                        <p:tgtEl>
                                          <p:spTgt spid="728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EAB9E6DC-602E-4F39-AB7F-BD84BC8027F4}" type="slidenum">
              <a:rPr lang="en-US" altLang="zh-TW"/>
              <a:pPr/>
              <a:t>38</a:t>
            </a:fld>
            <a:endParaRPr lang="en-US" altLang="zh-TW"/>
          </a:p>
        </p:txBody>
      </p:sp>
      <p:sp>
        <p:nvSpPr>
          <p:cNvPr id="73730" name="Rectangle 2"/>
          <p:cNvSpPr>
            <a:spLocks noGrp="1" noChangeArrowheads="1"/>
          </p:cNvSpPr>
          <p:nvPr>
            <p:ph type="title"/>
          </p:nvPr>
        </p:nvSpPr>
        <p:spPr>
          <a:xfrm>
            <a:off x="838200" y="609600"/>
            <a:ext cx="7620000" cy="838200"/>
          </a:xfrm>
          <a:noFill/>
          <a:ln/>
        </p:spPr>
        <p:txBody>
          <a:bodyPr/>
          <a:lstStyle/>
          <a:p>
            <a:r>
              <a:rPr lang="en-US" altLang="zh-TW" sz="3600"/>
              <a:t>Ch2_9 sizeof()</a:t>
            </a:r>
          </a:p>
        </p:txBody>
      </p:sp>
      <p:sp>
        <p:nvSpPr>
          <p:cNvPr id="73733" name="Rectangle 5"/>
          <p:cNvSpPr>
            <a:spLocks noChangeArrowheads="1"/>
          </p:cNvSpPr>
          <p:nvPr/>
        </p:nvSpPr>
        <p:spPr bwMode="auto">
          <a:xfrm>
            <a:off x="1476375" y="4724400"/>
            <a:ext cx="6048375" cy="15240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sz="2000" b="1">
                <a:latin typeface="Courier New" pitchFamily="49" charset="0"/>
                <a:ea typeface="標楷體" pitchFamily="65" charset="-120"/>
              </a:rPr>
              <a:t>The size of       int is </a:t>
            </a:r>
            <a:r>
              <a:rPr lang="en-US" altLang="zh-TW" sz="2000" b="1">
                <a:solidFill>
                  <a:srgbClr val="FF3300"/>
                </a:solidFill>
                <a:latin typeface="Courier New" pitchFamily="49" charset="0"/>
                <a:ea typeface="標楷體" pitchFamily="65" charset="-120"/>
              </a:rPr>
              <a:t>2</a:t>
            </a:r>
            <a:r>
              <a:rPr lang="en-US" altLang="zh-TW" sz="2000" b="1">
                <a:latin typeface="Courier New" pitchFamily="49" charset="0"/>
                <a:ea typeface="標楷體" pitchFamily="65" charset="-120"/>
              </a:rPr>
              <a:t> bytes.</a:t>
            </a:r>
          </a:p>
          <a:p>
            <a:pPr>
              <a:spcBef>
                <a:spcPct val="50000"/>
              </a:spcBef>
            </a:pPr>
            <a:r>
              <a:rPr lang="en-US" altLang="zh-TW" sz="2000" b="1">
                <a:latin typeface="Courier New" pitchFamily="49" charset="0"/>
                <a:ea typeface="標楷體" pitchFamily="65" charset="-120"/>
              </a:rPr>
              <a:t>The size of short int is </a:t>
            </a:r>
            <a:r>
              <a:rPr lang="en-US" altLang="zh-TW" sz="2000" b="1">
                <a:solidFill>
                  <a:srgbClr val="FF3300"/>
                </a:solidFill>
                <a:latin typeface="Courier New" pitchFamily="49" charset="0"/>
                <a:ea typeface="標楷體" pitchFamily="65" charset="-120"/>
              </a:rPr>
              <a:t>2</a:t>
            </a:r>
            <a:r>
              <a:rPr lang="en-US" altLang="zh-TW" sz="2000" b="1">
                <a:latin typeface="Courier New" pitchFamily="49" charset="0"/>
                <a:ea typeface="標楷體" pitchFamily="65" charset="-120"/>
              </a:rPr>
              <a:t> bytes.</a:t>
            </a:r>
          </a:p>
          <a:p>
            <a:pPr>
              <a:spcBef>
                <a:spcPct val="50000"/>
              </a:spcBef>
            </a:pPr>
            <a:r>
              <a:rPr lang="en-US" altLang="zh-TW" sz="2000" b="1">
                <a:latin typeface="Courier New" pitchFamily="49" charset="0"/>
                <a:ea typeface="標楷體" pitchFamily="65" charset="-120"/>
              </a:rPr>
              <a:t>The size of long  int is </a:t>
            </a:r>
            <a:r>
              <a:rPr lang="en-US" altLang="zh-TW" sz="2000" b="1">
                <a:solidFill>
                  <a:srgbClr val="FF3300"/>
                </a:solidFill>
                <a:latin typeface="Courier New" pitchFamily="49" charset="0"/>
                <a:ea typeface="標楷體" pitchFamily="65" charset="-120"/>
              </a:rPr>
              <a:t>4</a:t>
            </a:r>
            <a:r>
              <a:rPr lang="en-US" altLang="zh-TW" sz="2000" b="1">
                <a:latin typeface="Courier New" pitchFamily="49" charset="0"/>
                <a:ea typeface="標楷體" pitchFamily="65" charset="-120"/>
              </a:rPr>
              <a:t> bytes.</a:t>
            </a:r>
          </a:p>
        </p:txBody>
      </p:sp>
      <p:sp>
        <p:nvSpPr>
          <p:cNvPr id="73734" name="Text Box 6"/>
          <p:cNvSpPr txBox="1">
            <a:spLocks noChangeArrowheads="1"/>
          </p:cNvSpPr>
          <p:nvPr/>
        </p:nvSpPr>
        <p:spPr bwMode="auto">
          <a:xfrm>
            <a:off x="609600" y="1600200"/>
            <a:ext cx="8153400" cy="3086100"/>
          </a:xfrm>
          <a:prstGeom prst="rect">
            <a:avLst/>
          </a:prstGeom>
          <a:noFill/>
          <a:ln w="9525">
            <a:noFill/>
            <a:miter lim="800000"/>
            <a:headEnd/>
            <a:tailEnd/>
          </a:ln>
          <a:effectLst/>
        </p:spPr>
        <p:txBody>
          <a:bodyPr>
            <a:spAutoFit/>
          </a:bodyPr>
          <a:lstStyle/>
          <a:p>
            <a:pPr>
              <a:spcBef>
                <a:spcPct val="20000"/>
              </a:spcBef>
            </a:pPr>
            <a:r>
              <a:rPr lang="en-US" altLang="zh-TW" sz="2400" b="1">
                <a:ea typeface="標楷體" pitchFamily="65" charset="-120"/>
              </a:rPr>
              <a:t>Ch2_9  </a:t>
            </a:r>
            <a:r>
              <a:rPr lang="zh-TW" altLang="en-US" sz="2400" b="1">
                <a:latin typeface="標楷體" pitchFamily="65" charset="-120"/>
                <a:ea typeface="標楷體" pitchFamily="65" charset="-120"/>
              </a:rPr>
              <a:t>整數型態─計算所佔的記憶體空間</a:t>
            </a:r>
            <a:endParaRPr lang="zh-TW" altLang="en-US" sz="2400" b="1">
              <a:ea typeface="標楷體" pitchFamily="65" charset="-120"/>
            </a:endParaRPr>
          </a:p>
          <a:p>
            <a:pPr>
              <a:spcBef>
                <a:spcPct val="20000"/>
              </a:spcBef>
            </a:pPr>
            <a:r>
              <a:rPr lang="en-US" altLang="zh-TW" sz="2400">
                <a:ea typeface="標楷體" pitchFamily="65" charset="-120"/>
              </a:rPr>
              <a:t>#include&lt;stdio.h&gt;</a:t>
            </a:r>
            <a:endParaRPr lang="en-US" altLang="zh-TW" sz="2400"/>
          </a:p>
          <a:p>
            <a:pPr>
              <a:spcBef>
                <a:spcPct val="20000"/>
              </a:spcBef>
            </a:pPr>
            <a:r>
              <a:rPr lang="en-US" altLang="zh-TW" sz="2400">
                <a:ea typeface="標楷體" pitchFamily="65" charset="-120"/>
              </a:rPr>
              <a:t>main(){</a:t>
            </a:r>
            <a:endParaRPr lang="en-US" altLang="zh-TW" sz="2400"/>
          </a:p>
          <a:p>
            <a:pPr lvl="1">
              <a:spcBef>
                <a:spcPct val="20000"/>
              </a:spcBef>
            </a:pPr>
            <a:r>
              <a:rPr lang="en-US" altLang="zh-TW" sz="2400">
                <a:ea typeface="標楷體" pitchFamily="65" charset="-120"/>
              </a:rPr>
              <a:t>printf("The size of int          is </a:t>
            </a:r>
            <a:r>
              <a:rPr lang="en-US" altLang="zh-TW" sz="2400">
                <a:solidFill>
                  <a:srgbClr val="FF3300"/>
                </a:solidFill>
                <a:ea typeface="標楷體" pitchFamily="65" charset="-120"/>
              </a:rPr>
              <a:t>%i</a:t>
            </a:r>
            <a:r>
              <a:rPr lang="en-US" altLang="zh-TW" sz="2400">
                <a:ea typeface="標楷體" pitchFamily="65" charset="-120"/>
              </a:rPr>
              <a:t> bytes.\n", </a:t>
            </a:r>
            <a:r>
              <a:rPr lang="en-US" altLang="zh-TW" sz="2400">
                <a:solidFill>
                  <a:srgbClr val="FF3300"/>
                </a:solidFill>
                <a:ea typeface="標楷體" pitchFamily="65" charset="-120"/>
              </a:rPr>
              <a:t>sizeof</a:t>
            </a:r>
            <a:r>
              <a:rPr lang="en-US" altLang="zh-TW" sz="2400">
                <a:ea typeface="標楷體" pitchFamily="65" charset="-120"/>
              </a:rPr>
              <a:t>(int)); </a:t>
            </a:r>
            <a:endParaRPr lang="en-US" altLang="zh-TW" sz="2400"/>
          </a:p>
          <a:p>
            <a:pPr lvl="1">
              <a:spcBef>
                <a:spcPct val="20000"/>
              </a:spcBef>
            </a:pPr>
            <a:r>
              <a:rPr lang="en-US" altLang="zh-TW" sz="2400">
                <a:ea typeface="標楷體" pitchFamily="65" charset="-120"/>
              </a:rPr>
              <a:t>printf("The size of short int is </a:t>
            </a:r>
            <a:r>
              <a:rPr lang="en-US" altLang="zh-TW" sz="2400">
                <a:solidFill>
                  <a:srgbClr val="FF3300"/>
                </a:solidFill>
                <a:ea typeface="標楷體" pitchFamily="65" charset="-120"/>
              </a:rPr>
              <a:t>%i</a:t>
            </a:r>
            <a:r>
              <a:rPr lang="en-US" altLang="zh-TW" sz="2400">
                <a:ea typeface="標楷體" pitchFamily="65" charset="-120"/>
              </a:rPr>
              <a:t> bytes.\n", </a:t>
            </a:r>
            <a:r>
              <a:rPr lang="en-US" altLang="zh-TW" sz="2400">
                <a:solidFill>
                  <a:srgbClr val="FF3300"/>
                </a:solidFill>
                <a:ea typeface="標楷體" pitchFamily="65" charset="-120"/>
              </a:rPr>
              <a:t>sizeof</a:t>
            </a:r>
            <a:r>
              <a:rPr lang="en-US" altLang="zh-TW" sz="2400">
                <a:ea typeface="標楷體" pitchFamily="65" charset="-120"/>
              </a:rPr>
              <a:t>(short int)); </a:t>
            </a:r>
            <a:endParaRPr lang="en-US" altLang="zh-TW" sz="2400"/>
          </a:p>
          <a:p>
            <a:pPr lvl="1">
              <a:spcBef>
                <a:spcPct val="20000"/>
              </a:spcBef>
            </a:pPr>
            <a:r>
              <a:rPr lang="en-US" altLang="zh-TW" sz="2400">
                <a:ea typeface="標楷體" pitchFamily="65" charset="-120"/>
              </a:rPr>
              <a:t>printf("The size of long int  is </a:t>
            </a:r>
            <a:r>
              <a:rPr lang="en-US" altLang="zh-TW" sz="2400">
                <a:solidFill>
                  <a:srgbClr val="FF3300"/>
                </a:solidFill>
                <a:ea typeface="標楷體" pitchFamily="65" charset="-120"/>
              </a:rPr>
              <a:t>%i</a:t>
            </a:r>
            <a:r>
              <a:rPr lang="en-US" altLang="zh-TW" sz="2400">
                <a:ea typeface="標楷體" pitchFamily="65" charset="-120"/>
              </a:rPr>
              <a:t> bytes.\n", </a:t>
            </a:r>
            <a:r>
              <a:rPr lang="en-US" altLang="zh-TW" sz="2400">
                <a:solidFill>
                  <a:srgbClr val="FF3300"/>
                </a:solidFill>
                <a:ea typeface="標楷體" pitchFamily="65" charset="-120"/>
              </a:rPr>
              <a:t>sizeof</a:t>
            </a:r>
            <a:r>
              <a:rPr lang="en-US" altLang="zh-TW" sz="2400">
                <a:ea typeface="標楷體" pitchFamily="65" charset="-120"/>
              </a:rPr>
              <a:t>(long int)); </a:t>
            </a:r>
            <a:endParaRPr lang="en-US" altLang="zh-TW" sz="2400"/>
          </a:p>
          <a:p>
            <a:pPr>
              <a:spcBef>
                <a:spcPct val="20000"/>
              </a:spcBef>
            </a:pPr>
            <a:r>
              <a:rPr lang="en-US" altLang="zh-TW" sz="2400">
                <a:ea typeface="標楷體" pitchFamily="65" charset="-120"/>
              </a:rPr>
              <a:t>}</a:t>
            </a:r>
          </a:p>
        </p:txBody>
      </p:sp>
      <p:sp>
        <p:nvSpPr>
          <p:cNvPr id="73735" name="AutoShape 7"/>
          <p:cNvSpPr>
            <a:spLocks/>
          </p:cNvSpPr>
          <p:nvPr/>
        </p:nvSpPr>
        <p:spPr bwMode="auto">
          <a:xfrm>
            <a:off x="7467600" y="1447800"/>
            <a:ext cx="1219200" cy="838200"/>
          </a:xfrm>
          <a:prstGeom prst="borderCallout1">
            <a:avLst>
              <a:gd name="adj1" fmla="val 13634"/>
              <a:gd name="adj2" fmla="val -6250"/>
              <a:gd name="adj3" fmla="val 153407"/>
              <a:gd name="adj4" fmla="val -54556"/>
            </a:avLst>
          </a:prstGeom>
          <a:noFill/>
          <a:ln w="9525">
            <a:solidFill>
              <a:schemeClr val="tx1"/>
            </a:solidFill>
            <a:miter lim="800000"/>
            <a:headEnd/>
            <a:tailEnd/>
          </a:ln>
          <a:effectLst/>
        </p:spPr>
        <p:txBody>
          <a:bodyPr/>
          <a:lstStyle/>
          <a:p>
            <a:pPr algn="ctr"/>
            <a:r>
              <a:rPr lang="zh-TW" altLang="en-US" sz="2400"/>
              <a:t>佔多少位元</a:t>
            </a:r>
          </a:p>
        </p:txBody>
      </p:sp>
      <p:sp>
        <p:nvSpPr>
          <p:cNvPr id="73736"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73737" name="Oval 9"/>
          <p:cNvSpPr>
            <a:spLocks noChangeArrowheads="1"/>
          </p:cNvSpPr>
          <p:nvPr/>
        </p:nvSpPr>
        <p:spPr bwMode="auto">
          <a:xfrm>
            <a:off x="6227763" y="2781300"/>
            <a:ext cx="2376487" cy="1727200"/>
          </a:xfrm>
          <a:prstGeom prst="ellipse">
            <a:avLst/>
          </a:prstGeom>
          <a:noFill/>
          <a:ln w="38100">
            <a:solidFill>
              <a:srgbClr val="0000CC"/>
            </a:solidFill>
            <a:prstDash val="dash"/>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3735"/>
                                        </p:tgtEl>
                                        <p:attrNameLst>
                                          <p:attrName>style.visibility</p:attrName>
                                        </p:attrNameLst>
                                      </p:cBhvr>
                                      <p:to>
                                        <p:strVal val="visible"/>
                                      </p:to>
                                    </p:set>
                                    <p:animEffect transition="in" filter="fade">
                                      <p:cBhvr>
                                        <p:cTn id="7" dur="1000"/>
                                        <p:tgtEl>
                                          <p:spTgt spid="73735"/>
                                        </p:tgtEl>
                                      </p:cBhvr>
                                    </p:animEffect>
                                    <p:anim calcmode="lin" valueType="num">
                                      <p:cBhvr>
                                        <p:cTn id="8" dur="1000" fill="hold"/>
                                        <p:tgtEl>
                                          <p:spTgt spid="73735"/>
                                        </p:tgtEl>
                                        <p:attrNameLst>
                                          <p:attrName>style.rotation</p:attrName>
                                        </p:attrNameLst>
                                      </p:cBhvr>
                                      <p:tavLst>
                                        <p:tav tm="0">
                                          <p:val>
                                            <p:fltVal val="720"/>
                                          </p:val>
                                        </p:tav>
                                        <p:tav tm="100000">
                                          <p:val>
                                            <p:fltVal val="0"/>
                                          </p:val>
                                        </p:tav>
                                      </p:tavLst>
                                    </p:anim>
                                    <p:anim calcmode="lin" valueType="num">
                                      <p:cBhvr>
                                        <p:cTn id="9" dur="1000" fill="hold"/>
                                        <p:tgtEl>
                                          <p:spTgt spid="73735"/>
                                        </p:tgtEl>
                                        <p:attrNameLst>
                                          <p:attrName>ppt_h</p:attrName>
                                        </p:attrNameLst>
                                      </p:cBhvr>
                                      <p:tavLst>
                                        <p:tav tm="0">
                                          <p:val>
                                            <p:fltVal val="0"/>
                                          </p:val>
                                        </p:tav>
                                        <p:tav tm="100000">
                                          <p:val>
                                            <p:strVal val="#ppt_h"/>
                                          </p:val>
                                        </p:tav>
                                      </p:tavLst>
                                    </p:anim>
                                    <p:anim calcmode="lin" valueType="num">
                                      <p:cBhvr>
                                        <p:cTn id="10" dur="1000" fill="hold"/>
                                        <p:tgtEl>
                                          <p:spTgt spid="7373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73733"/>
                                        </p:tgtEl>
                                        <p:attrNameLst>
                                          <p:attrName>style.visibility</p:attrName>
                                        </p:attrNameLst>
                                      </p:cBhvr>
                                      <p:to>
                                        <p:strVal val="visible"/>
                                      </p:to>
                                    </p:set>
                                    <p:anim calcmode="lin" valueType="num">
                                      <p:cBhvr>
                                        <p:cTn id="15" dur="500" fill="hold"/>
                                        <p:tgtEl>
                                          <p:spTgt spid="73733"/>
                                        </p:tgtEl>
                                        <p:attrNameLst>
                                          <p:attrName>ppt_w</p:attrName>
                                        </p:attrNameLst>
                                      </p:cBhvr>
                                      <p:tavLst>
                                        <p:tav tm="0">
                                          <p:val>
                                            <p:fltVal val="0"/>
                                          </p:val>
                                        </p:tav>
                                        <p:tav tm="100000">
                                          <p:val>
                                            <p:strVal val="#ppt_w"/>
                                          </p:val>
                                        </p:tav>
                                      </p:tavLst>
                                    </p:anim>
                                    <p:anim calcmode="lin" valueType="num">
                                      <p:cBhvr>
                                        <p:cTn id="16" dur="500" fill="hold"/>
                                        <p:tgtEl>
                                          <p:spTgt spid="737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3" grpId="0" animBg="1"/>
      <p:bldP spid="7373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投影片編號版面配置區 5"/>
          <p:cNvSpPr>
            <a:spLocks noGrp="1"/>
          </p:cNvSpPr>
          <p:nvPr>
            <p:ph type="sldNum" sz="quarter" idx="12"/>
          </p:nvPr>
        </p:nvSpPr>
        <p:spPr/>
        <p:txBody>
          <a:bodyPr/>
          <a:lstStyle/>
          <a:p>
            <a:fld id="{44B51B3C-BA63-41E8-B845-5C77C2719DC3}" type="slidenum">
              <a:rPr lang="en-US" altLang="zh-TW"/>
              <a:pPr/>
              <a:t>39</a:t>
            </a:fld>
            <a:endParaRPr lang="en-US" altLang="zh-TW"/>
          </a:p>
        </p:txBody>
      </p:sp>
      <p:graphicFrame>
        <p:nvGraphicFramePr>
          <p:cNvPr id="75834" name="Group 58"/>
          <p:cNvGraphicFramePr>
            <a:graphicFrameLocks noGrp="1"/>
          </p:cNvGraphicFramePr>
          <p:nvPr/>
        </p:nvGraphicFramePr>
        <p:xfrm>
          <a:off x="304800" y="1600200"/>
          <a:ext cx="8569325" cy="4480560"/>
        </p:xfrm>
        <a:graphic>
          <a:graphicData uri="http://schemas.openxmlformats.org/drawingml/2006/table">
            <a:tbl>
              <a:tblPr/>
              <a:tblGrid>
                <a:gridCol w="2322513"/>
                <a:gridCol w="1873250"/>
                <a:gridCol w="2566987"/>
                <a:gridCol w="1806575"/>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整數型態</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佔記憶體</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容量</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數值範圍</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有效位數</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小數點後</a:t>
                      </a: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6794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實數</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float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4 bytes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3.4E-38</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~3.4E+38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7</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794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長倍實數</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long float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8 bytes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1.7E-308</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~1.7E+308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778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雙倍實數</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double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8 bytes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1.7E-308</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~1.7E+308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715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長雙倍實數</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long double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10 bytes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3.4E-4932</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~1.1E+4932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75812" name="Rectangle 36"/>
          <p:cNvSpPr>
            <a:spLocks noGrp="1" noChangeArrowheads="1"/>
          </p:cNvSpPr>
          <p:nvPr>
            <p:ph type="title"/>
          </p:nvPr>
        </p:nvSpPr>
        <p:spPr/>
        <p:txBody>
          <a:bodyPr/>
          <a:lstStyle/>
          <a:p>
            <a:r>
              <a:rPr lang="en-US" altLang="zh-TW" sz="3600"/>
              <a:t>2-3-2 </a:t>
            </a:r>
            <a:r>
              <a:rPr lang="zh-TW" altLang="en-US" sz="3600"/>
              <a:t>浮點數型態</a:t>
            </a:r>
            <a:r>
              <a:rPr lang="en-US" altLang="zh-TW" sz="3600"/>
              <a:t>(floating-point type)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5834"/>
                                        </p:tgtEl>
                                        <p:attrNameLst>
                                          <p:attrName>style.visibility</p:attrName>
                                        </p:attrNameLst>
                                      </p:cBhvr>
                                      <p:to>
                                        <p:strVal val="visible"/>
                                      </p:to>
                                    </p:set>
                                    <p:anim calcmode="lin" valueType="num">
                                      <p:cBhvr>
                                        <p:cTn id="7" dur="500" fill="hold"/>
                                        <p:tgtEl>
                                          <p:spTgt spid="75834"/>
                                        </p:tgtEl>
                                        <p:attrNameLst>
                                          <p:attrName>ppt_w</p:attrName>
                                        </p:attrNameLst>
                                      </p:cBhvr>
                                      <p:tavLst>
                                        <p:tav tm="0">
                                          <p:val>
                                            <p:fltVal val="0"/>
                                          </p:val>
                                        </p:tav>
                                        <p:tav tm="100000">
                                          <p:val>
                                            <p:strVal val="#ppt_w"/>
                                          </p:val>
                                        </p:tav>
                                      </p:tavLst>
                                    </p:anim>
                                    <p:anim calcmode="lin" valueType="num">
                                      <p:cBhvr>
                                        <p:cTn id="8" dur="500" fill="hold"/>
                                        <p:tgtEl>
                                          <p:spTgt spid="758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71676A92-6963-49A7-8545-E50278EBC0BE}" type="slidenum">
              <a:rPr lang="en-US" altLang="zh-TW"/>
              <a:pPr/>
              <a:t>4</a:t>
            </a:fld>
            <a:endParaRPr lang="en-US" altLang="zh-TW"/>
          </a:p>
        </p:txBody>
      </p:sp>
      <p:sp>
        <p:nvSpPr>
          <p:cNvPr id="13343" name="Rectangle 31"/>
          <p:cNvSpPr>
            <a:spLocks noChangeArrowheads="1"/>
          </p:cNvSpPr>
          <p:nvPr/>
        </p:nvSpPr>
        <p:spPr bwMode="auto">
          <a:xfrm>
            <a:off x="1535113" y="2492375"/>
            <a:ext cx="6061075" cy="3313113"/>
          </a:xfrm>
          <a:prstGeom prst="rect">
            <a:avLst/>
          </a:prstGeom>
          <a:noFill/>
          <a:ln w="9525">
            <a:solidFill>
              <a:srgbClr val="0000FF"/>
            </a:solidFill>
            <a:miter lim="800000"/>
            <a:headEnd/>
            <a:tailEnd/>
          </a:ln>
          <a:effectLst/>
        </p:spPr>
        <p:txBody>
          <a:bodyPr/>
          <a:lstStyle/>
          <a:p>
            <a:pPr marL="609600" indent="-609600">
              <a:lnSpc>
                <a:spcPct val="90000"/>
              </a:lnSpc>
              <a:spcBef>
                <a:spcPct val="20000"/>
              </a:spcBef>
            </a:pPr>
            <a:r>
              <a:rPr lang="en-US" altLang="zh-TW" sz="2400">
                <a:ea typeface="標楷體" pitchFamily="65" charset="-120"/>
              </a:rPr>
              <a:t>int i</a:t>
            </a:r>
            <a:r>
              <a:rPr lang="en-US" altLang="zh-TW" sz="2400">
                <a:latin typeface="Courier New" pitchFamily="49" charset="0"/>
                <a:ea typeface="標楷體" pitchFamily="65" charset="-120"/>
              </a:rPr>
              <a:t>,</a:t>
            </a:r>
            <a:r>
              <a:rPr lang="en-US" altLang="zh-TW" sz="2400">
                <a:ea typeface="標楷體" pitchFamily="65" charset="-120"/>
              </a:rPr>
              <a:t> n</a:t>
            </a:r>
            <a:r>
              <a:rPr lang="en-US" altLang="zh-TW" sz="2400">
                <a:latin typeface="Courier New" pitchFamily="49" charset="0"/>
                <a:ea typeface="標楷體" pitchFamily="65" charset="-120"/>
              </a:rPr>
              <a:t>,</a:t>
            </a:r>
            <a:r>
              <a:rPr lang="en-US" altLang="zh-TW" sz="2400">
                <a:ea typeface="標楷體" pitchFamily="65" charset="-120"/>
              </a:rPr>
              <a:t> sum=1</a:t>
            </a:r>
            <a:r>
              <a:rPr lang="en-US" altLang="zh-TW" sz="2400">
                <a:latin typeface="Courier New" pitchFamily="49" charset="0"/>
                <a:ea typeface="標楷體" pitchFamily="65" charset="-120"/>
              </a:rPr>
              <a:t>;</a:t>
            </a:r>
            <a:r>
              <a:rPr lang="en-US" altLang="zh-TW" sz="2000">
                <a:ea typeface="標楷體" pitchFamily="65" charset="-120"/>
              </a:rPr>
              <a:t>	//</a:t>
            </a:r>
            <a:r>
              <a:rPr lang="zh-TW" altLang="en-US" sz="2000"/>
              <a:t>變數宣告</a:t>
            </a:r>
          </a:p>
          <a:p>
            <a:pPr marL="609600" indent="-609600">
              <a:lnSpc>
                <a:spcPct val="90000"/>
              </a:lnSpc>
              <a:spcBef>
                <a:spcPct val="20000"/>
              </a:spcBef>
            </a:pPr>
            <a:r>
              <a:rPr lang="en-US" altLang="zh-TW" sz="2400">
                <a:ea typeface="標楷體" pitchFamily="65" charset="-120"/>
              </a:rPr>
              <a:t>printf("The input number =")</a:t>
            </a:r>
            <a:r>
              <a:rPr lang="en-US" altLang="zh-TW" sz="2400">
                <a:latin typeface="Courier New" pitchFamily="49" charset="0"/>
                <a:ea typeface="標楷體" pitchFamily="65" charset="-120"/>
              </a:rPr>
              <a:t>;</a:t>
            </a:r>
            <a:endParaRPr lang="en-US" altLang="zh-TW" sz="2400">
              <a:latin typeface="Courier New" pitchFamily="49" charset="0"/>
            </a:endParaRPr>
          </a:p>
          <a:p>
            <a:pPr marL="609600" indent="-609600">
              <a:lnSpc>
                <a:spcPct val="90000"/>
              </a:lnSpc>
              <a:spcBef>
                <a:spcPct val="20000"/>
              </a:spcBef>
            </a:pPr>
            <a:r>
              <a:rPr lang="en-US" altLang="zh-TW" sz="2400">
                <a:ea typeface="標楷體" pitchFamily="65" charset="-120"/>
              </a:rPr>
              <a:t>scanf("</a:t>
            </a:r>
            <a:r>
              <a:rPr lang="en-US" altLang="zh-TW" sz="2400">
                <a:solidFill>
                  <a:srgbClr val="FF3300"/>
                </a:solidFill>
                <a:ea typeface="標楷體" pitchFamily="65" charset="-120"/>
              </a:rPr>
              <a:t>%i</a:t>
            </a:r>
            <a:r>
              <a:rPr lang="en-US" altLang="zh-TW" sz="2400">
                <a:ea typeface="標楷體" pitchFamily="65" charset="-120"/>
              </a:rPr>
              <a:t>"</a:t>
            </a:r>
            <a:r>
              <a:rPr lang="en-US" altLang="zh-TW" sz="2400">
                <a:latin typeface="Courier New" pitchFamily="49" charset="0"/>
                <a:ea typeface="標楷體" pitchFamily="65" charset="-120"/>
              </a:rPr>
              <a:t>,</a:t>
            </a:r>
            <a:r>
              <a:rPr lang="en-US" altLang="zh-TW" sz="2400">
                <a:ea typeface="標楷體" pitchFamily="65" charset="-120"/>
              </a:rPr>
              <a:t> </a:t>
            </a:r>
            <a:r>
              <a:rPr lang="en-US" altLang="zh-TW" sz="2400">
                <a:solidFill>
                  <a:srgbClr val="FF3300"/>
                </a:solidFill>
                <a:ea typeface="標楷體" pitchFamily="65" charset="-120"/>
              </a:rPr>
              <a:t>&amp;n</a:t>
            </a:r>
            <a:r>
              <a:rPr lang="en-US" altLang="zh-TW" sz="2400">
                <a:ea typeface="標楷體" pitchFamily="65" charset="-120"/>
              </a:rPr>
              <a:t>)</a:t>
            </a:r>
            <a:r>
              <a:rPr lang="en-US" altLang="zh-TW" sz="2400">
                <a:latin typeface="Courier New" pitchFamily="49" charset="0"/>
                <a:ea typeface="標楷體" pitchFamily="65" charset="-120"/>
              </a:rPr>
              <a:t>;</a:t>
            </a:r>
            <a:endParaRPr lang="en-US" altLang="zh-TW" sz="2400">
              <a:latin typeface="Courier New" pitchFamily="49" charset="0"/>
            </a:endParaRPr>
          </a:p>
          <a:p>
            <a:pPr marL="609600" indent="-609600">
              <a:lnSpc>
                <a:spcPct val="90000"/>
              </a:lnSpc>
              <a:spcBef>
                <a:spcPct val="20000"/>
              </a:spcBef>
            </a:pPr>
            <a:endParaRPr lang="en-US" altLang="zh-TW" sz="2400">
              <a:latin typeface="Courier New" pitchFamily="49" charset="0"/>
            </a:endParaRPr>
          </a:p>
          <a:p>
            <a:pPr marL="609600" indent="-609600">
              <a:lnSpc>
                <a:spcPct val="90000"/>
              </a:lnSpc>
              <a:spcBef>
                <a:spcPct val="20000"/>
              </a:spcBef>
            </a:pPr>
            <a:r>
              <a:rPr lang="en-US" altLang="zh-TW" sz="2400">
                <a:ea typeface="標楷體" pitchFamily="65" charset="-120"/>
              </a:rPr>
              <a:t>for (i=1</a:t>
            </a:r>
            <a:r>
              <a:rPr lang="en-US" altLang="zh-TW" sz="2400">
                <a:latin typeface="Courier New" pitchFamily="49" charset="0"/>
                <a:ea typeface="標楷體" pitchFamily="65" charset="-120"/>
              </a:rPr>
              <a:t>;</a:t>
            </a:r>
            <a:r>
              <a:rPr lang="en-US" altLang="zh-TW" sz="2400">
                <a:ea typeface="標楷體" pitchFamily="65" charset="-120"/>
              </a:rPr>
              <a:t> i&lt;=n</a:t>
            </a:r>
            <a:r>
              <a:rPr lang="en-US" altLang="zh-TW" sz="2400">
                <a:latin typeface="Courier New" pitchFamily="49" charset="0"/>
                <a:ea typeface="標楷體" pitchFamily="65" charset="-120"/>
              </a:rPr>
              <a:t>;</a:t>
            </a:r>
            <a:r>
              <a:rPr lang="en-US" altLang="zh-TW" sz="2400">
                <a:ea typeface="標楷體" pitchFamily="65" charset="-120"/>
              </a:rPr>
              <a:t> i++) {</a:t>
            </a:r>
            <a:endParaRPr lang="en-US" altLang="zh-TW" sz="2400"/>
          </a:p>
          <a:p>
            <a:pPr marL="609600" indent="-609600">
              <a:lnSpc>
                <a:spcPct val="90000"/>
              </a:lnSpc>
              <a:spcBef>
                <a:spcPct val="20000"/>
              </a:spcBef>
            </a:pPr>
            <a:r>
              <a:rPr lang="en-US" altLang="zh-TW" sz="2400">
                <a:ea typeface="標楷體" pitchFamily="65" charset="-120"/>
              </a:rPr>
              <a:t>	sum=sum*i</a:t>
            </a:r>
            <a:r>
              <a:rPr lang="en-US" altLang="zh-TW" sz="2400">
                <a:latin typeface="Courier New" pitchFamily="49" charset="0"/>
                <a:ea typeface="標楷體" pitchFamily="65" charset="-120"/>
              </a:rPr>
              <a:t>;</a:t>
            </a:r>
            <a:endParaRPr lang="en-US" altLang="zh-TW" sz="2400">
              <a:latin typeface="Courier New" pitchFamily="49" charset="0"/>
            </a:endParaRPr>
          </a:p>
          <a:p>
            <a:pPr marL="609600" indent="-609600">
              <a:lnSpc>
                <a:spcPct val="90000"/>
              </a:lnSpc>
              <a:spcBef>
                <a:spcPct val="20000"/>
              </a:spcBef>
            </a:pPr>
            <a:r>
              <a:rPr lang="en-US" altLang="zh-TW" sz="2400">
                <a:ea typeface="標楷體" pitchFamily="65" charset="-120"/>
              </a:rPr>
              <a:t>}</a:t>
            </a:r>
            <a:endParaRPr lang="en-US" altLang="zh-TW" sz="2400"/>
          </a:p>
          <a:p>
            <a:pPr marL="609600" indent="-609600">
              <a:lnSpc>
                <a:spcPct val="90000"/>
              </a:lnSpc>
              <a:spcBef>
                <a:spcPct val="20000"/>
              </a:spcBef>
            </a:pPr>
            <a:r>
              <a:rPr lang="en-US" altLang="zh-TW" sz="2400">
                <a:ea typeface="標楷體" pitchFamily="65" charset="-120"/>
              </a:rPr>
              <a:t>printf("The result of </a:t>
            </a:r>
            <a:r>
              <a:rPr lang="en-US" altLang="zh-TW" sz="2400">
                <a:solidFill>
                  <a:srgbClr val="FF3300"/>
                </a:solidFill>
                <a:ea typeface="標楷體" pitchFamily="65" charset="-120"/>
              </a:rPr>
              <a:t>%i</a:t>
            </a:r>
            <a:r>
              <a:rPr lang="en-US" altLang="zh-TW" sz="2400">
                <a:ea typeface="標楷體" pitchFamily="65" charset="-120"/>
              </a:rPr>
              <a:t>! is </a:t>
            </a:r>
            <a:r>
              <a:rPr lang="zh-TW" altLang="en-US" sz="2400">
                <a:latin typeface="標楷體" pitchFamily="65" charset="-120"/>
                <a:ea typeface="標楷體" pitchFamily="65" charset="-120"/>
              </a:rPr>
              <a:t>：</a:t>
            </a:r>
            <a:r>
              <a:rPr lang="en-US" altLang="zh-TW" sz="2400">
                <a:solidFill>
                  <a:srgbClr val="FF3300"/>
                </a:solidFill>
                <a:ea typeface="標楷體" pitchFamily="65" charset="-120"/>
              </a:rPr>
              <a:t>%i</a:t>
            </a:r>
            <a:r>
              <a:rPr lang="en-US" altLang="zh-TW" sz="2400">
                <a:ea typeface="標楷體" pitchFamily="65" charset="-120"/>
              </a:rPr>
              <a:t>\n"</a:t>
            </a:r>
            <a:r>
              <a:rPr lang="en-US" altLang="zh-TW" sz="2400">
                <a:latin typeface="Courier New" pitchFamily="49" charset="0"/>
                <a:ea typeface="標楷體" pitchFamily="65" charset="-120"/>
              </a:rPr>
              <a:t>,</a:t>
            </a:r>
            <a:r>
              <a:rPr lang="en-US" altLang="zh-TW" sz="2400">
                <a:ea typeface="標楷體" pitchFamily="65" charset="-120"/>
              </a:rPr>
              <a:t> </a:t>
            </a:r>
            <a:r>
              <a:rPr lang="en-US" altLang="zh-TW" sz="2400">
                <a:solidFill>
                  <a:srgbClr val="FF3300"/>
                </a:solidFill>
                <a:ea typeface="標楷體" pitchFamily="65" charset="-120"/>
              </a:rPr>
              <a:t>n</a:t>
            </a:r>
            <a:r>
              <a:rPr lang="en-US" altLang="zh-TW" sz="2400">
                <a:solidFill>
                  <a:srgbClr val="FF3300"/>
                </a:solidFill>
                <a:latin typeface="Courier New" pitchFamily="49" charset="0"/>
                <a:ea typeface="標楷體" pitchFamily="65" charset="-120"/>
              </a:rPr>
              <a:t>,</a:t>
            </a:r>
            <a:r>
              <a:rPr lang="en-US" altLang="zh-TW" sz="2400">
                <a:solidFill>
                  <a:srgbClr val="FF3300"/>
                </a:solidFill>
                <a:ea typeface="標楷體" pitchFamily="65" charset="-120"/>
              </a:rPr>
              <a:t> sum</a:t>
            </a:r>
            <a:r>
              <a:rPr lang="en-US" altLang="zh-TW" sz="2400">
                <a:ea typeface="標楷體" pitchFamily="65" charset="-120"/>
              </a:rPr>
              <a:t>)</a:t>
            </a:r>
            <a:r>
              <a:rPr lang="en-US" altLang="zh-TW" sz="2400">
                <a:latin typeface="Courier New" pitchFamily="49" charset="0"/>
                <a:ea typeface="標楷體" pitchFamily="65" charset="-120"/>
              </a:rPr>
              <a:t>;</a:t>
            </a:r>
            <a:endParaRPr lang="en-US" altLang="zh-TW" sz="2400">
              <a:latin typeface="Courier New" pitchFamily="49" charset="0"/>
            </a:endParaRPr>
          </a:p>
        </p:txBody>
      </p:sp>
      <p:sp>
        <p:nvSpPr>
          <p:cNvPr id="13316" name="Rectangle 4"/>
          <p:cNvSpPr>
            <a:spLocks noGrp="1" noChangeArrowheads="1"/>
          </p:cNvSpPr>
          <p:nvPr>
            <p:ph type="title"/>
          </p:nvPr>
        </p:nvSpPr>
        <p:spPr>
          <a:xfrm>
            <a:off x="838200" y="304800"/>
            <a:ext cx="7620000" cy="838200"/>
          </a:xfrm>
          <a:noFill/>
          <a:ln/>
        </p:spPr>
        <p:txBody>
          <a:bodyPr/>
          <a:lstStyle/>
          <a:p>
            <a:r>
              <a:rPr lang="en-US" altLang="zh-TW" sz="3600"/>
              <a:t>Ch1_1 </a:t>
            </a:r>
            <a:r>
              <a:rPr lang="en-US" altLang="zh-TW" sz="3800" b="1"/>
              <a:t>C</a:t>
            </a:r>
            <a:r>
              <a:rPr lang="zh-TW" altLang="en-US" sz="3800" b="1">
                <a:latin typeface="標楷體" pitchFamily="65" charset="-120"/>
              </a:rPr>
              <a:t>的基本架構</a:t>
            </a:r>
          </a:p>
        </p:txBody>
      </p:sp>
      <p:sp>
        <p:nvSpPr>
          <p:cNvPr id="13317" name="Rectangle 5"/>
          <p:cNvSpPr>
            <a:spLocks noGrp="1" noChangeArrowheads="1"/>
          </p:cNvSpPr>
          <p:nvPr>
            <p:ph type="body" idx="1"/>
          </p:nvPr>
        </p:nvSpPr>
        <p:spPr>
          <a:xfrm>
            <a:off x="609600" y="1295400"/>
            <a:ext cx="6781800" cy="4876800"/>
          </a:xfrm>
          <a:noFill/>
          <a:ln/>
        </p:spPr>
        <p:txBody>
          <a:bodyPr/>
          <a:lstStyle/>
          <a:p>
            <a:pPr marL="609600" indent="-609600">
              <a:lnSpc>
                <a:spcPct val="90000"/>
              </a:lnSpc>
              <a:buFontTx/>
              <a:buNone/>
            </a:pPr>
            <a:r>
              <a:rPr lang="en-US" altLang="zh-TW" sz="2400" b="1"/>
              <a:t>Ch1_1  ─ </a:t>
            </a:r>
            <a:r>
              <a:rPr lang="zh-TW" altLang="en-US" sz="2400" b="1">
                <a:latin typeface="標楷體" pitchFamily="65" charset="-120"/>
              </a:rPr>
              <a:t>計算</a:t>
            </a:r>
            <a:r>
              <a:rPr lang="en-US" altLang="zh-TW" sz="2400" b="1"/>
              <a:t>n!</a:t>
            </a:r>
            <a:r>
              <a:rPr lang="zh-TW" altLang="en-US" sz="2400" b="1">
                <a:latin typeface="標楷體" pitchFamily="65" charset="-120"/>
              </a:rPr>
              <a:t>的值</a:t>
            </a:r>
            <a:r>
              <a:rPr lang="zh-TW" altLang="en-US" sz="2400" u="sng"/>
              <a:t> </a:t>
            </a:r>
            <a:endParaRPr lang="zh-TW" altLang="en-US" sz="2400"/>
          </a:p>
          <a:p>
            <a:pPr marL="609600" indent="-609600">
              <a:lnSpc>
                <a:spcPct val="90000"/>
              </a:lnSpc>
              <a:buFontTx/>
              <a:buNone/>
            </a:pPr>
            <a:r>
              <a:rPr lang="en-US" altLang="zh-TW" sz="2400"/>
              <a:t>1   #include&lt;stdio.h&gt;	//</a:t>
            </a:r>
            <a:r>
              <a:rPr lang="zh-TW" altLang="en-US" sz="2400">
                <a:ea typeface="新細明體" pitchFamily="18" charset="-120"/>
              </a:rPr>
              <a:t>前端處理程式</a:t>
            </a:r>
          </a:p>
          <a:p>
            <a:pPr marL="609600" indent="-609600">
              <a:lnSpc>
                <a:spcPct val="90000"/>
              </a:lnSpc>
              <a:buFontTx/>
              <a:buNone/>
            </a:pPr>
            <a:r>
              <a:rPr lang="en-US" altLang="zh-TW" sz="2400"/>
              <a:t>2    </a:t>
            </a:r>
            <a:r>
              <a:rPr lang="en-US" altLang="zh-TW" sz="2400">
                <a:solidFill>
                  <a:srgbClr val="FF3300"/>
                </a:solidFill>
              </a:rPr>
              <a:t>main(){</a:t>
            </a:r>
            <a:endParaRPr lang="en-US" altLang="zh-TW" sz="2400">
              <a:solidFill>
                <a:srgbClr val="FF3300"/>
              </a:solidFill>
              <a:ea typeface="新細明體" pitchFamily="18" charset="-120"/>
            </a:endParaRPr>
          </a:p>
          <a:p>
            <a:pPr marL="609600" indent="-609600">
              <a:lnSpc>
                <a:spcPct val="90000"/>
              </a:lnSpc>
              <a:buFontTx/>
              <a:buNone/>
            </a:pPr>
            <a:r>
              <a:rPr lang="en-US" altLang="zh-TW" sz="2400"/>
              <a:t>3</a:t>
            </a:r>
          </a:p>
          <a:p>
            <a:pPr marL="609600" indent="-609600">
              <a:lnSpc>
                <a:spcPct val="90000"/>
              </a:lnSpc>
              <a:buFontTx/>
              <a:buNone/>
            </a:pPr>
            <a:r>
              <a:rPr lang="en-US" altLang="zh-TW" sz="2400"/>
              <a:t>4</a:t>
            </a:r>
          </a:p>
          <a:p>
            <a:pPr marL="609600" indent="-609600">
              <a:lnSpc>
                <a:spcPct val="90000"/>
              </a:lnSpc>
              <a:buFontTx/>
              <a:buNone/>
            </a:pPr>
            <a:r>
              <a:rPr lang="en-US" altLang="zh-TW" sz="2400"/>
              <a:t>5</a:t>
            </a:r>
          </a:p>
          <a:p>
            <a:pPr marL="609600" indent="-609600">
              <a:lnSpc>
                <a:spcPct val="90000"/>
              </a:lnSpc>
              <a:buFontTx/>
              <a:buNone/>
            </a:pPr>
            <a:r>
              <a:rPr lang="en-US" altLang="zh-TW" sz="2400"/>
              <a:t>6</a:t>
            </a:r>
          </a:p>
          <a:p>
            <a:pPr marL="609600" indent="-609600">
              <a:lnSpc>
                <a:spcPct val="90000"/>
              </a:lnSpc>
              <a:buFontTx/>
              <a:buNone/>
            </a:pPr>
            <a:r>
              <a:rPr lang="en-US" altLang="zh-TW" sz="2400"/>
              <a:t>7</a:t>
            </a:r>
          </a:p>
          <a:p>
            <a:pPr marL="609600" indent="-609600">
              <a:lnSpc>
                <a:spcPct val="90000"/>
              </a:lnSpc>
              <a:buFontTx/>
              <a:buNone/>
            </a:pPr>
            <a:r>
              <a:rPr lang="en-US" altLang="zh-TW" sz="2400"/>
              <a:t>8</a:t>
            </a:r>
          </a:p>
          <a:p>
            <a:pPr marL="609600" indent="-609600">
              <a:lnSpc>
                <a:spcPct val="90000"/>
              </a:lnSpc>
              <a:buFontTx/>
              <a:buNone/>
            </a:pPr>
            <a:r>
              <a:rPr lang="en-US" altLang="zh-TW" sz="2400"/>
              <a:t>9</a:t>
            </a:r>
          </a:p>
          <a:p>
            <a:pPr marL="609600" indent="-609600">
              <a:lnSpc>
                <a:spcPct val="90000"/>
              </a:lnSpc>
              <a:buFontTx/>
              <a:buNone/>
            </a:pPr>
            <a:r>
              <a:rPr lang="en-US" altLang="zh-TW" sz="2400"/>
              <a:t>10</a:t>
            </a:r>
          </a:p>
          <a:p>
            <a:pPr marL="609600" indent="-609600">
              <a:lnSpc>
                <a:spcPct val="90000"/>
              </a:lnSpc>
              <a:buFontTx/>
              <a:buNone/>
            </a:pPr>
            <a:r>
              <a:rPr lang="en-US" altLang="zh-TW" sz="2400"/>
              <a:t>11  </a:t>
            </a:r>
            <a:r>
              <a:rPr lang="en-US" altLang="zh-TW" sz="2400">
                <a:solidFill>
                  <a:srgbClr val="FF3300"/>
                </a:solidFill>
              </a:rPr>
              <a:t>}</a:t>
            </a:r>
          </a:p>
        </p:txBody>
      </p:sp>
      <p:sp>
        <p:nvSpPr>
          <p:cNvPr id="13334" name="Text Box 22"/>
          <p:cNvSpPr txBox="1">
            <a:spLocks noChangeArrowheads="1"/>
          </p:cNvSpPr>
          <p:nvPr/>
        </p:nvSpPr>
        <p:spPr bwMode="auto">
          <a:xfrm>
            <a:off x="5219700" y="3573463"/>
            <a:ext cx="488950" cy="1108075"/>
          </a:xfrm>
          <a:prstGeom prst="rect">
            <a:avLst/>
          </a:prstGeom>
          <a:noFill/>
          <a:ln w="9525">
            <a:noFill/>
            <a:miter lim="800000"/>
            <a:headEnd/>
            <a:tailEnd/>
          </a:ln>
          <a:effectLst/>
        </p:spPr>
        <p:txBody>
          <a:bodyPr vert="eaVert" wrap="none">
            <a:spAutoFit/>
          </a:bodyPr>
          <a:lstStyle/>
          <a:p>
            <a:r>
              <a:rPr lang="zh-TW" altLang="en-US" sz="2000"/>
              <a:t>指令敘述</a:t>
            </a:r>
          </a:p>
        </p:txBody>
      </p:sp>
      <p:sp>
        <p:nvSpPr>
          <p:cNvPr id="13338" name="Text Box 26"/>
          <p:cNvSpPr txBox="1">
            <a:spLocks noChangeArrowheads="1"/>
          </p:cNvSpPr>
          <p:nvPr/>
        </p:nvSpPr>
        <p:spPr bwMode="auto">
          <a:xfrm>
            <a:off x="2195513" y="2133600"/>
            <a:ext cx="946150" cy="396875"/>
          </a:xfrm>
          <a:prstGeom prst="rect">
            <a:avLst/>
          </a:prstGeom>
          <a:noFill/>
          <a:ln w="9525">
            <a:noFill/>
            <a:miter lim="800000"/>
            <a:headEnd/>
            <a:tailEnd/>
          </a:ln>
          <a:effectLst/>
        </p:spPr>
        <p:txBody>
          <a:bodyPr wrap="none">
            <a:spAutoFit/>
          </a:bodyPr>
          <a:lstStyle/>
          <a:p>
            <a:r>
              <a:rPr lang="zh-TW" altLang="en-US" sz="2000"/>
              <a:t>主程式</a:t>
            </a:r>
          </a:p>
        </p:txBody>
      </p:sp>
      <p:sp>
        <p:nvSpPr>
          <p:cNvPr id="13339" name="Rectangle 27"/>
          <p:cNvSpPr>
            <a:spLocks noChangeArrowheads="1"/>
          </p:cNvSpPr>
          <p:nvPr/>
        </p:nvSpPr>
        <p:spPr bwMode="auto">
          <a:xfrm>
            <a:off x="6011863" y="3429000"/>
            <a:ext cx="2879725" cy="1152525"/>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zh-TW" altLang="en-US" sz="2000">
                <a:latin typeface="Arial" charset="0"/>
                <a:ea typeface="標楷體" pitchFamily="65" charset="-120"/>
              </a:rPr>
              <a:t>輸出</a:t>
            </a:r>
            <a:r>
              <a:rPr lang="en-US" altLang="zh-TW" sz="2000">
                <a:latin typeface="Arial" charset="0"/>
                <a:ea typeface="標楷體" pitchFamily="65" charset="-120"/>
              </a:rPr>
              <a:t>:</a:t>
            </a:r>
          </a:p>
          <a:p>
            <a:pPr>
              <a:spcBef>
                <a:spcPct val="50000"/>
              </a:spcBef>
            </a:pPr>
            <a:r>
              <a:rPr lang="en-US" altLang="zh-TW" sz="2000">
                <a:latin typeface="Arial" charset="0"/>
                <a:ea typeface="標楷體" pitchFamily="65" charset="-120"/>
              </a:rPr>
              <a:t>The input number = 4</a:t>
            </a:r>
          </a:p>
          <a:p>
            <a:pPr eaLnBrk="0" hangingPunct="0"/>
            <a:r>
              <a:rPr lang="en-US" altLang="zh-TW" sz="2000">
                <a:latin typeface="Arial" charset="0"/>
                <a:ea typeface="標楷體" pitchFamily="65" charset="-120"/>
              </a:rPr>
              <a:t>The result of 4! is </a:t>
            </a:r>
            <a:r>
              <a:rPr lang="zh-TW" altLang="en-US" sz="2000">
                <a:latin typeface="Arial" charset="0"/>
                <a:ea typeface="標楷體" pitchFamily="65" charset="-120"/>
              </a:rPr>
              <a:t>： </a:t>
            </a:r>
            <a:r>
              <a:rPr lang="en-US" altLang="zh-TW" sz="2000">
                <a:latin typeface="Arial" charset="0"/>
                <a:ea typeface="標楷體" pitchFamily="65" charset="-120"/>
              </a:rPr>
              <a:t>24 </a:t>
            </a:r>
            <a:endParaRPr lang="en-US" altLang="zh-TW" sz="2000">
              <a:latin typeface="Arial" charset="0"/>
              <a:ea typeface="細明體" pitchFamily="49" charset="-120"/>
            </a:endParaRPr>
          </a:p>
        </p:txBody>
      </p:sp>
      <p:sp>
        <p:nvSpPr>
          <p:cNvPr id="13344" name="AutoShape 32"/>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338"/>
                                        </p:tgtEl>
                                        <p:attrNameLst>
                                          <p:attrName>style.visibility</p:attrName>
                                        </p:attrNameLst>
                                      </p:cBhvr>
                                      <p:to>
                                        <p:strVal val="visible"/>
                                      </p:to>
                                    </p:set>
                                    <p:animEffect transition="in" filter="wipe(left)">
                                      <p:cBhvr>
                                        <p:cTn id="7" dur="500"/>
                                        <p:tgtEl>
                                          <p:spTgt spid="13338"/>
                                        </p:tgtEl>
                                      </p:cBhvr>
                                    </p:animEffect>
                                  </p:childTnLst>
                                  <p:subTnLst>
                                    <p:set>
                                      <p:cBhvr override="childStyle">
                                        <p:cTn dur="1" fill="hold" display="0" masterRel="nextClick" afterEffect="1"/>
                                        <p:tgtEl>
                                          <p:spTgt spid="13338"/>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43"/>
                                        </p:tgtEl>
                                        <p:attrNameLst>
                                          <p:attrName>style.visibility</p:attrName>
                                        </p:attrNameLst>
                                      </p:cBhvr>
                                      <p:to>
                                        <p:strVal val="visible"/>
                                      </p:to>
                                    </p:set>
                                    <p:animEffect transition="in" filter="wipe(left)">
                                      <p:cBhvr>
                                        <p:cTn id="12" dur="500"/>
                                        <p:tgtEl>
                                          <p:spTgt spid="13343"/>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334"/>
                                        </p:tgtEl>
                                        <p:attrNameLst>
                                          <p:attrName>style.visibility</p:attrName>
                                        </p:attrNameLst>
                                      </p:cBhvr>
                                      <p:to>
                                        <p:strVal val="visible"/>
                                      </p:to>
                                    </p:set>
                                    <p:animEffect transition="in" filter="wipe(left)">
                                      <p:cBhvr>
                                        <p:cTn id="15" dur="500"/>
                                        <p:tgtEl>
                                          <p:spTgt spid="13334"/>
                                        </p:tgtEl>
                                      </p:cBhvr>
                                    </p:animEffect>
                                  </p:childTnLst>
                                  <p:subTnLst>
                                    <p:set>
                                      <p:cBhvr override="childStyle">
                                        <p:cTn dur="1" fill="hold" display="0" masterRel="nextClick" afterEffect="1"/>
                                        <p:tgtEl>
                                          <p:spTgt spid="13334"/>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339"/>
                                        </p:tgtEl>
                                        <p:attrNameLst>
                                          <p:attrName>style.visibility</p:attrName>
                                        </p:attrNameLst>
                                      </p:cBhvr>
                                      <p:to>
                                        <p:strVal val="visible"/>
                                      </p:to>
                                    </p:set>
                                    <p:animEffect transition="in" filter="wipe(left)">
                                      <p:cBhvr>
                                        <p:cTn id="20" dur="500"/>
                                        <p:tgtEl>
                                          <p:spTgt spid="13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43" grpId="0" animBg="1"/>
      <p:bldP spid="13334" grpId="0"/>
      <p:bldP spid="13338" grpId="0"/>
      <p:bldP spid="1333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6E3C2F7E-4AFC-4C8C-BAB6-3F539E4320C8}" type="slidenum">
              <a:rPr lang="en-US" altLang="zh-TW"/>
              <a:pPr/>
              <a:t>40</a:t>
            </a:fld>
            <a:endParaRPr lang="en-US" altLang="zh-TW"/>
          </a:p>
        </p:txBody>
      </p:sp>
      <p:sp>
        <p:nvSpPr>
          <p:cNvPr id="76802" name="Rectangle 2"/>
          <p:cNvSpPr>
            <a:spLocks noGrp="1" noChangeArrowheads="1"/>
          </p:cNvSpPr>
          <p:nvPr>
            <p:ph type="title"/>
          </p:nvPr>
        </p:nvSpPr>
        <p:spPr>
          <a:xfrm>
            <a:off x="838200" y="609600"/>
            <a:ext cx="7620000" cy="838200"/>
          </a:xfrm>
          <a:noFill/>
          <a:ln/>
        </p:spPr>
        <p:txBody>
          <a:bodyPr/>
          <a:lstStyle/>
          <a:p>
            <a:r>
              <a:rPr lang="en-US" altLang="zh-TW" sz="3600"/>
              <a:t>Ch2_10</a:t>
            </a:r>
          </a:p>
        </p:txBody>
      </p:sp>
      <p:sp>
        <p:nvSpPr>
          <p:cNvPr id="76805" name="Rectangle 5"/>
          <p:cNvSpPr>
            <a:spLocks noChangeArrowheads="1"/>
          </p:cNvSpPr>
          <p:nvPr/>
        </p:nvSpPr>
        <p:spPr bwMode="auto">
          <a:xfrm>
            <a:off x="1619250" y="4876800"/>
            <a:ext cx="6229350" cy="14478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sz="2000" b="1">
                <a:latin typeface="Courier New" pitchFamily="49" charset="0"/>
                <a:ea typeface="標楷體" pitchFamily="65" charset="-120"/>
              </a:rPr>
              <a:t>The size of float  is </a:t>
            </a:r>
            <a:r>
              <a:rPr lang="en-US" altLang="zh-TW" sz="2000" b="1">
                <a:solidFill>
                  <a:srgbClr val="FF3300"/>
                </a:solidFill>
                <a:latin typeface="Courier New" pitchFamily="49" charset="0"/>
                <a:ea typeface="標楷體" pitchFamily="65" charset="-120"/>
              </a:rPr>
              <a:t>4</a:t>
            </a:r>
            <a:r>
              <a:rPr lang="en-US" altLang="zh-TW" sz="2000" b="1">
                <a:latin typeface="Courier New" pitchFamily="49" charset="0"/>
                <a:ea typeface="標楷體" pitchFamily="65" charset="-120"/>
              </a:rPr>
              <a:t> bytes.</a:t>
            </a:r>
          </a:p>
          <a:p>
            <a:pPr>
              <a:spcBef>
                <a:spcPct val="50000"/>
              </a:spcBef>
            </a:pPr>
            <a:r>
              <a:rPr lang="en-US" altLang="zh-TW" sz="2000" b="1">
                <a:latin typeface="Courier New" pitchFamily="49" charset="0"/>
                <a:ea typeface="標楷體" pitchFamily="65" charset="-120"/>
              </a:rPr>
              <a:t>The size of double is </a:t>
            </a:r>
            <a:r>
              <a:rPr lang="en-US" altLang="zh-TW" sz="2000" b="1">
                <a:solidFill>
                  <a:srgbClr val="FF3300"/>
                </a:solidFill>
                <a:latin typeface="Courier New" pitchFamily="49" charset="0"/>
                <a:ea typeface="標楷體" pitchFamily="65" charset="-120"/>
              </a:rPr>
              <a:t>8</a:t>
            </a:r>
            <a:r>
              <a:rPr lang="en-US" altLang="zh-TW" sz="2000" b="1">
                <a:latin typeface="Courier New" pitchFamily="49" charset="0"/>
                <a:ea typeface="標楷體" pitchFamily="65" charset="-120"/>
              </a:rPr>
              <a:t> bytes.</a:t>
            </a:r>
          </a:p>
          <a:p>
            <a:pPr>
              <a:spcBef>
                <a:spcPct val="50000"/>
              </a:spcBef>
            </a:pPr>
            <a:r>
              <a:rPr lang="en-US" altLang="zh-TW" sz="2000" b="1">
                <a:latin typeface="Courier New" pitchFamily="49" charset="0"/>
                <a:ea typeface="標楷體" pitchFamily="65" charset="-120"/>
              </a:rPr>
              <a:t>The size of long double is </a:t>
            </a:r>
            <a:r>
              <a:rPr lang="en-US" altLang="zh-TW" sz="2000" b="1">
                <a:solidFill>
                  <a:srgbClr val="FF3300"/>
                </a:solidFill>
                <a:latin typeface="Courier New" pitchFamily="49" charset="0"/>
                <a:ea typeface="標楷體" pitchFamily="65" charset="-120"/>
              </a:rPr>
              <a:t>10</a:t>
            </a:r>
            <a:r>
              <a:rPr lang="en-US" altLang="zh-TW" sz="2000" b="1">
                <a:latin typeface="Courier New" pitchFamily="49" charset="0"/>
                <a:ea typeface="標楷體" pitchFamily="65" charset="-120"/>
              </a:rPr>
              <a:t> bytes.</a:t>
            </a:r>
          </a:p>
        </p:txBody>
      </p:sp>
      <p:sp>
        <p:nvSpPr>
          <p:cNvPr id="76806" name="Text Box 6"/>
          <p:cNvSpPr txBox="1">
            <a:spLocks noChangeArrowheads="1"/>
          </p:cNvSpPr>
          <p:nvPr/>
        </p:nvSpPr>
        <p:spPr bwMode="auto">
          <a:xfrm>
            <a:off x="685800" y="1447800"/>
            <a:ext cx="7924800" cy="3524250"/>
          </a:xfrm>
          <a:prstGeom prst="rect">
            <a:avLst/>
          </a:prstGeom>
          <a:noFill/>
          <a:ln w="9525">
            <a:noFill/>
            <a:miter lim="800000"/>
            <a:headEnd/>
            <a:tailEnd/>
          </a:ln>
          <a:effectLst/>
        </p:spPr>
        <p:txBody>
          <a:bodyPr>
            <a:spAutoFit/>
          </a:bodyPr>
          <a:lstStyle/>
          <a:p>
            <a:pPr>
              <a:spcBef>
                <a:spcPct val="20000"/>
              </a:spcBef>
            </a:pPr>
            <a:r>
              <a:rPr lang="en-US" altLang="zh-TW" sz="2400" b="1">
                <a:ea typeface="標楷體" pitchFamily="65" charset="-120"/>
              </a:rPr>
              <a:t>Ch2_10  </a:t>
            </a:r>
            <a:r>
              <a:rPr lang="zh-TW" altLang="en-US" sz="2400" b="1">
                <a:latin typeface="標楷體" pitchFamily="65" charset="-120"/>
                <a:ea typeface="標楷體" pitchFamily="65" charset="-120"/>
              </a:rPr>
              <a:t>浮點數型態─計算所佔的記憶體空間</a:t>
            </a:r>
            <a:endParaRPr lang="zh-TW" altLang="en-US" sz="2400" b="1">
              <a:ea typeface="標楷體" pitchFamily="65" charset="-120"/>
            </a:endParaRPr>
          </a:p>
          <a:p>
            <a:pPr>
              <a:spcBef>
                <a:spcPct val="20000"/>
              </a:spcBef>
            </a:pPr>
            <a:r>
              <a:rPr lang="en-US" altLang="zh-TW" sz="2400">
                <a:ea typeface="標楷體" pitchFamily="65" charset="-120"/>
              </a:rPr>
              <a:t>1   #include&lt;stdio.h&gt;</a:t>
            </a:r>
            <a:endParaRPr lang="en-US" altLang="zh-TW" sz="2400"/>
          </a:p>
          <a:p>
            <a:pPr>
              <a:spcBef>
                <a:spcPct val="20000"/>
              </a:spcBef>
            </a:pPr>
            <a:r>
              <a:rPr lang="en-US" altLang="zh-TW" sz="2400">
                <a:ea typeface="標楷體" pitchFamily="65" charset="-120"/>
              </a:rPr>
              <a:t>2   main()  {</a:t>
            </a:r>
            <a:endParaRPr lang="en-US" altLang="zh-TW" sz="2400"/>
          </a:p>
          <a:p>
            <a:pPr>
              <a:spcBef>
                <a:spcPct val="20000"/>
              </a:spcBef>
            </a:pPr>
            <a:r>
              <a:rPr lang="en-US" altLang="zh-TW" sz="2400">
                <a:ea typeface="標楷體" pitchFamily="65" charset="-120"/>
              </a:rPr>
              <a:t>3     printf("The size of float     is </a:t>
            </a:r>
            <a:r>
              <a:rPr lang="en-US" altLang="zh-TW" sz="2400" u="sng">
                <a:ea typeface="標楷體" pitchFamily="65" charset="-120"/>
              </a:rPr>
              <a:t>%i</a:t>
            </a:r>
            <a:r>
              <a:rPr lang="en-US" altLang="zh-TW" sz="2400">
                <a:ea typeface="標楷體" pitchFamily="65" charset="-120"/>
              </a:rPr>
              <a:t> bytes.\n", </a:t>
            </a:r>
            <a:r>
              <a:rPr lang="en-US" altLang="zh-TW" sz="2400">
                <a:solidFill>
                  <a:srgbClr val="FF3300"/>
                </a:solidFill>
                <a:ea typeface="標楷體" pitchFamily="65" charset="-120"/>
              </a:rPr>
              <a:t>sizeof</a:t>
            </a:r>
            <a:r>
              <a:rPr lang="en-US" altLang="zh-TW" sz="2400">
                <a:ea typeface="標楷體" pitchFamily="65" charset="-120"/>
              </a:rPr>
              <a:t>(float)); </a:t>
            </a:r>
            <a:endParaRPr lang="en-US" altLang="zh-TW" sz="2400"/>
          </a:p>
          <a:p>
            <a:pPr>
              <a:spcBef>
                <a:spcPct val="20000"/>
              </a:spcBef>
            </a:pPr>
            <a:r>
              <a:rPr lang="en-US" altLang="zh-TW" sz="2400">
                <a:ea typeface="標楷體" pitchFamily="65" charset="-120"/>
              </a:rPr>
              <a:t>4     printf("The size of double is </a:t>
            </a:r>
            <a:r>
              <a:rPr lang="en-US" altLang="zh-TW" sz="2400" u="sng">
                <a:ea typeface="標楷體" pitchFamily="65" charset="-120"/>
              </a:rPr>
              <a:t>%i</a:t>
            </a:r>
            <a:r>
              <a:rPr lang="en-US" altLang="zh-TW" sz="2400">
                <a:ea typeface="標楷體" pitchFamily="65" charset="-120"/>
              </a:rPr>
              <a:t> bytes.\n", </a:t>
            </a:r>
            <a:r>
              <a:rPr lang="en-US" altLang="zh-TW" sz="2400">
                <a:solidFill>
                  <a:srgbClr val="FF3300"/>
                </a:solidFill>
                <a:ea typeface="標楷體" pitchFamily="65" charset="-120"/>
              </a:rPr>
              <a:t>sizeof</a:t>
            </a:r>
            <a:r>
              <a:rPr lang="en-US" altLang="zh-TW" sz="2400">
                <a:ea typeface="標楷體" pitchFamily="65" charset="-120"/>
              </a:rPr>
              <a:t>(double)); </a:t>
            </a:r>
            <a:endParaRPr lang="en-US" altLang="zh-TW" sz="2400"/>
          </a:p>
          <a:p>
            <a:pPr>
              <a:spcBef>
                <a:spcPct val="20000"/>
              </a:spcBef>
            </a:pPr>
            <a:r>
              <a:rPr lang="en-US" altLang="zh-TW" sz="2400">
                <a:ea typeface="標楷體" pitchFamily="65" charset="-120"/>
              </a:rPr>
              <a:t>5     printf("The size of long double is </a:t>
            </a:r>
            <a:r>
              <a:rPr lang="en-US" altLang="zh-TW" sz="2400" u="sng">
                <a:ea typeface="標楷體" pitchFamily="65" charset="-120"/>
              </a:rPr>
              <a:t>%i</a:t>
            </a:r>
            <a:r>
              <a:rPr lang="en-US" altLang="zh-TW" sz="2400">
                <a:ea typeface="標楷體" pitchFamily="65" charset="-120"/>
              </a:rPr>
              <a:t> bytes.\n",</a:t>
            </a:r>
            <a:endParaRPr lang="en-US" altLang="zh-TW" sz="2400">
              <a:solidFill>
                <a:srgbClr val="FF3300"/>
              </a:solidFill>
              <a:ea typeface="標楷體" pitchFamily="65" charset="-120"/>
            </a:endParaRPr>
          </a:p>
          <a:p>
            <a:pPr lvl="3">
              <a:spcBef>
                <a:spcPct val="20000"/>
              </a:spcBef>
            </a:pPr>
            <a:r>
              <a:rPr lang="en-US" altLang="zh-TW" sz="2400">
                <a:solidFill>
                  <a:srgbClr val="FF3300"/>
                </a:solidFill>
                <a:ea typeface="標楷體" pitchFamily="65" charset="-120"/>
              </a:rPr>
              <a:t>sizeof</a:t>
            </a:r>
            <a:r>
              <a:rPr lang="en-US" altLang="zh-TW" sz="2400">
                <a:ea typeface="標楷體" pitchFamily="65" charset="-120"/>
              </a:rPr>
              <a:t>(long double)); </a:t>
            </a:r>
            <a:endParaRPr lang="en-US" altLang="zh-TW" sz="2400"/>
          </a:p>
          <a:p>
            <a:pPr>
              <a:spcBef>
                <a:spcPct val="20000"/>
              </a:spcBef>
            </a:pPr>
            <a:r>
              <a:rPr lang="en-US" altLang="zh-TW" sz="2400">
                <a:ea typeface="標楷體" pitchFamily="65" charset="-120"/>
              </a:rPr>
              <a:t>6   }</a:t>
            </a:r>
          </a:p>
        </p:txBody>
      </p:sp>
      <p:sp>
        <p:nvSpPr>
          <p:cNvPr id="76807" name="AutoShape 7"/>
          <p:cNvSpPr>
            <a:spLocks/>
          </p:cNvSpPr>
          <p:nvPr/>
        </p:nvSpPr>
        <p:spPr bwMode="auto">
          <a:xfrm>
            <a:off x="7315200" y="1600200"/>
            <a:ext cx="1219200" cy="838200"/>
          </a:xfrm>
          <a:prstGeom prst="borderCallout1">
            <a:avLst>
              <a:gd name="adj1" fmla="val 13634"/>
              <a:gd name="adj2" fmla="val -6250"/>
              <a:gd name="adj3" fmla="val 144699"/>
              <a:gd name="adj4" fmla="val -43750"/>
            </a:avLst>
          </a:prstGeom>
          <a:noFill/>
          <a:ln w="9525">
            <a:solidFill>
              <a:schemeClr val="tx1"/>
            </a:solidFill>
            <a:miter lim="800000"/>
            <a:headEnd/>
            <a:tailEnd/>
          </a:ln>
          <a:effectLst/>
        </p:spPr>
        <p:txBody>
          <a:bodyPr/>
          <a:lstStyle/>
          <a:p>
            <a:pPr algn="ctr"/>
            <a:r>
              <a:rPr lang="zh-TW" altLang="en-US" sz="2400"/>
              <a:t>佔多少位元</a:t>
            </a:r>
          </a:p>
        </p:txBody>
      </p:sp>
      <p:sp>
        <p:nvSpPr>
          <p:cNvPr id="76808" name="Oval 8"/>
          <p:cNvSpPr>
            <a:spLocks noChangeArrowheads="1"/>
          </p:cNvSpPr>
          <p:nvPr/>
        </p:nvSpPr>
        <p:spPr bwMode="auto">
          <a:xfrm>
            <a:off x="6227763" y="2420938"/>
            <a:ext cx="2376487" cy="1727200"/>
          </a:xfrm>
          <a:prstGeom prst="ellipse">
            <a:avLst/>
          </a:prstGeom>
          <a:noFill/>
          <a:ln w="38100">
            <a:solidFill>
              <a:srgbClr val="0000CC"/>
            </a:solidFill>
            <a:prstDash val="dash"/>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6807"/>
                                        </p:tgtEl>
                                        <p:attrNameLst>
                                          <p:attrName>style.visibility</p:attrName>
                                        </p:attrNameLst>
                                      </p:cBhvr>
                                      <p:to>
                                        <p:strVal val="visible"/>
                                      </p:to>
                                    </p:set>
                                    <p:animEffect transition="in" filter="fade">
                                      <p:cBhvr>
                                        <p:cTn id="7" dur="1000"/>
                                        <p:tgtEl>
                                          <p:spTgt spid="76807"/>
                                        </p:tgtEl>
                                      </p:cBhvr>
                                    </p:animEffect>
                                    <p:anim calcmode="lin" valueType="num">
                                      <p:cBhvr>
                                        <p:cTn id="8" dur="1000" fill="hold"/>
                                        <p:tgtEl>
                                          <p:spTgt spid="76807"/>
                                        </p:tgtEl>
                                        <p:attrNameLst>
                                          <p:attrName>style.rotation</p:attrName>
                                        </p:attrNameLst>
                                      </p:cBhvr>
                                      <p:tavLst>
                                        <p:tav tm="0">
                                          <p:val>
                                            <p:fltVal val="720"/>
                                          </p:val>
                                        </p:tav>
                                        <p:tav tm="100000">
                                          <p:val>
                                            <p:fltVal val="0"/>
                                          </p:val>
                                        </p:tav>
                                      </p:tavLst>
                                    </p:anim>
                                    <p:anim calcmode="lin" valueType="num">
                                      <p:cBhvr>
                                        <p:cTn id="9" dur="1000" fill="hold"/>
                                        <p:tgtEl>
                                          <p:spTgt spid="76807"/>
                                        </p:tgtEl>
                                        <p:attrNameLst>
                                          <p:attrName>ppt_h</p:attrName>
                                        </p:attrNameLst>
                                      </p:cBhvr>
                                      <p:tavLst>
                                        <p:tav tm="0">
                                          <p:val>
                                            <p:fltVal val="0"/>
                                          </p:val>
                                        </p:tav>
                                        <p:tav tm="100000">
                                          <p:val>
                                            <p:strVal val="#ppt_h"/>
                                          </p:val>
                                        </p:tav>
                                      </p:tavLst>
                                    </p:anim>
                                    <p:anim calcmode="lin" valueType="num">
                                      <p:cBhvr>
                                        <p:cTn id="10" dur="1000" fill="hold"/>
                                        <p:tgtEl>
                                          <p:spTgt spid="7680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76805"/>
                                        </p:tgtEl>
                                        <p:attrNameLst>
                                          <p:attrName>style.visibility</p:attrName>
                                        </p:attrNameLst>
                                      </p:cBhvr>
                                      <p:to>
                                        <p:strVal val="visible"/>
                                      </p:to>
                                    </p:set>
                                    <p:anim calcmode="lin" valueType="num">
                                      <p:cBhvr>
                                        <p:cTn id="15" dur="500" fill="hold"/>
                                        <p:tgtEl>
                                          <p:spTgt spid="76805"/>
                                        </p:tgtEl>
                                        <p:attrNameLst>
                                          <p:attrName>ppt_w</p:attrName>
                                        </p:attrNameLst>
                                      </p:cBhvr>
                                      <p:tavLst>
                                        <p:tav tm="0">
                                          <p:val>
                                            <p:fltVal val="0"/>
                                          </p:val>
                                        </p:tav>
                                        <p:tav tm="100000">
                                          <p:val>
                                            <p:strVal val="#ppt_w"/>
                                          </p:val>
                                        </p:tav>
                                      </p:tavLst>
                                    </p:anim>
                                    <p:anim calcmode="lin" valueType="num">
                                      <p:cBhvr>
                                        <p:cTn id="16" dur="500" fill="hold"/>
                                        <p:tgtEl>
                                          <p:spTgt spid="768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5" grpId="0" animBg="1"/>
      <p:bldP spid="7680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DCE26844-A23D-4C76-B031-B41ACB46184D}" type="slidenum">
              <a:rPr lang="en-US" altLang="zh-TW"/>
              <a:pPr/>
              <a:t>41</a:t>
            </a:fld>
            <a:endParaRPr lang="en-US" altLang="zh-TW"/>
          </a:p>
        </p:txBody>
      </p:sp>
      <p:sp>
        <p:nvSpPr>
          <p:cNvPr id="78850" name="Rectangle 2"/>
          <p:cNvSpPr>
            <a:spLocks noGrp="1" noChangeArrowheads="1"/>
          </p:cNvSpPr>
          <p:nvPr>
            <p:ph type="title"/>
          </p:nvPr>
        </p:nvSpPr>
        <p:spPr>
          <a:xfrm>
            <a:off x="685800" y="304800"/>
            <a:ext cx="7620000" cy="1143000"/>
          </a:xfrm>
          <a:noFill/>
          <a:ln/>
        </p:spPr>
        <p:txBody>
          <a:bodyPr/>
          <a:lstStyle/>
          <a:p>
            <a:r>
              <a:rPr lang="zh-TW" altLang="en-US" b="1">
                <a:solidFill>
                  <a:schemeClr val="tx1"/>
                </a:solidFill>
              </a:rPr>
              <a:t>浮點數型態</a:t>
            </a:r>
          </a:p>
        </p:txBody>
      </p:sp>
      <p:sp>
        <p:nvSpPr>
          <p:cNvPr id="78852" name="Rectangle 4"/>
          <p:cNvSpPr>
            <a:spLocks noChangeArrowheads="1"/>
          </p:cNvSpPr>
          <p:nvPr/>
        </p:nvSpPr>
        <p:spPr bwMode="auto">
          <a:xfrm>
            <a:off x="2339975" y="5445125"/>
            <a:ext cx="5184775" cy="1066800"/>
          </a:xfrm>
          <a:prstGeom prst="rect">
            <a:avLst/>
          </a:prstGeom>
          <a:solidFill>
            <a:srgbClr val="FFFFFF"/>
          </a:solidFill>
          <a:ln w="9525">
            <a:solidFill>
              <a:schemeClr val="tx1"/>
            </a:solidFill>
            <a:miter lim="800000"/>
            <a:headEnd/>
            <a:tailEnd/>
          </a:ln>
          <a:effectLst/>
        </p:spPr>
        <p:txBody>
          <a:bodyPr wrap="none" anchor="ctr"/>
          <a:lstStyle/>
          <a:p>
            <a:pPr>
              <a:spcBef>
                <a:spcPct val="20000"/>
              </a:spcBef>
            </a:pPr>
            <a:r>
              <a:rPr lang="en-US" altLang="zh-TW" sz="2400" b="1">
                <a:latin typeface="Courier New" pitchFamily="49" charset="0"/>
                <a:ea typeface="標楷體" pitchFamily="65" charset="-120"/>
              </a:rPr>
              <a:t>f = </a:t>
            </a:r>
            <a:r>
              <a:rPr lang="en-US" altLang="zh-TW" sz="2400" b="1">
                <a:solidFill>
                  <a:srgbClr val="FF3300"/>
                </a:solidFill>
                <a:latin typeface="Courier New" pitchFamily="49" charset="0"/>
                <a:ea typeface="標楷體" pitchFamily="65" charset="-120"/>
              </a:rPr>
              <a:t>1.666666626</a:t>
            </a:r>
            <a:r>
              <a:rPr lang="en-US" altLang="zh-TW" sz="2400" b="1">
                <a:solidFill>
                  <a:srgbClr val="0000FF"/>
                </a:solidFill>
                <a:latin typeface="Courier New" pitchFamily="49" charset="0"/>
                <a:ea typeface="標楷體" pitchFamily="65" charset="-120"/>
              </a:rPr>
              <a:t>930236820</a:t>
            </a:r>
          </a:p>
          <a:p>
            <a:pPr>
              <a:spcBef>
                <a:spcPct val="20000"/>
              </a:spcBef>
            </a:pPr>
            <a:r>
              <a:rPr lang="en-US" altLang="zh-TW" sz="2400" b="1">
                <a:latin typeface="Courier New" pitchFamily="49" charset="0"/>
                <a:ea typeface="標楷體" pitchFamily="65" charset="-120"/>
              </a:rPr>
              <a:t>d = </a:t>
            </a:r>
            <a:r>
              <a:rPr lang="en-US" altLang="zh-TW" sz="2400" b="1">
                <a:solidFill>
                  <a:srgbClr val="FF3300"/>
                </a:solidFill>
                <a:latin typeface="Courier New" pitchFamily="49" charset="0"/>
                <a:ea typeface="標楷體" pitchFamily="65" charset="-120"/>
              </a:rPr>
              <a:t>1.666666666</a:t>
            </a:r>
            <a:r>
              <a:rPr lang="en-US" altLang="zh-TW" sz="2400" b="1">
                <a:solidFill>
                  <a:srgbClr val="0000FF"/>
                </a:solidFill>
                <a:latin typeface="Courier New" pitchFamily="49" charset="0"/>
                <a:ea typeface="標楷體" pitchFamily="65" charset="-120"/>
              </a:rPr>
              <a:t>666666740 </a:t>
            </a:r>
            <a:r>
              <a:rPr lang="en-US" altLang="zh-TW" sz="2400" b="1">
                <a:solidFill>
                  <a:srgbClr val="FF0000"/>
                </a:solidFill>
                <a:latin typeface="Courier New" pitchFamily="49" charset="0"/>
                <a:ea typeface="標楷體" pitchFamily="65" charset="-120"/>
                <a:sym typeface="Wingdings" pitchFamily="2" charset="2"/>
              </a:rPr>
              <a:t></a:t>
            </a:r>
          </a:p>
        </p:txBody>
      </p:sp>
      <p:sp>
        <p:nvSpPr>
          <p:cNvPr id="78853" name="Text Box 5"/>
          <p:cNvSpPr txBox="1">
            <a:spLocks noChangeArrowheads="1"/>
          </p:cNvSpPr>
          <p:nvPr/>
        </p:nvSpPr>
        <p:spPr bwMode="auto">
          <a:xfrm>
            <a:off x="685800" y="1431925"/>
            <a:ext cx="4678363" cy="2141538"/>
          </a:xfrm>
          <a:prstGeom prst="rect">
            <a:avLst/>
          </a:prstGeom>
          <a:noFill/>
          <a:ln w="9525">
            <a:noFill/>
            <a:miter lim="800000"/>
            <a:headEnd/>
            <a:tailEnd/>
          </a:ln>
          <a:effectLst/>
        </p:spPr>
        <p:txBody>
          <a:bodyPr>
            <a:spAutoFit/>
          </a:bodyPr>
          <a:lstStyle/>
          <a:p>
            <a:pPr>
              <a:lnSpc>
                <a:spcPct val="80000"/>
              </a:lnSpc>
              <a:spcBef>
                <a:spcPct val="20000"/>
              </a:spcBef>
            </a:pPr>
            <a:r>
              <a:rPr lang="zh-TW" altLang="en-US" sz="2800" b="1">
                <a:latin typeface="Courier New" pitchFamily="49" charset="0"/>
                <a:ea typeface="標楷體" pitchFamily="65" charset="-120"/>
              </a:rPr>
              <a:t>比較有效位數的</a:t>
            </a:r>
            <a:r>
              <a:rPr lang="zh-TW" altLang="en-US" sz="2800" b="1">
                <a:solidFill>
                  <a:srgbClr val="FF3300"/>
                </a:solidFill>
                <a:latin typeface="Courier New" pitchFamily="49" charset="0"/>
                <a:ea typeface="標楷體" pitchFamily="65" charset="-120"/>
              </a:rPr>
              <a:t>不同</a:t>
            </a:r>
          </a:p>
          <a:p>
            <a:pPr>
              <a:lnSpc>
                <a:spcPct val="80000"/>
              </a:lnSpc>
              <a:spcBef>
                <a:spcPct val="20000"/>
              </a:spcBef>
            </a:pPr>
            <a:r>
              <a:rPr lang="en-US" altLang="zh-TW" sz="2800">
                <a:latin typeface="Courier New" pitchFamily="49" charset="0"/>
                <a:ea typeface="標楷體" pitchFamily="65" charset="-120"/>
              </a:rPr>
              <a:t>1 #include&lt;stdio.h&gt;</a:t>
            </a:r>
          </a:p>
          <a:p>
            <a:pPr>
              <a:lnSpc>
                <a:spcPct val="80000"/>
              </a:lnSpc>
              <a:spcBef>
                <a:spcPct val="20000"/>
              </a:spcBef>
            </a:pPr>
            <a:r>
              <a:rPr lang="en-US" altLang="zh-TW" sz="2800">
                <a:latin typeface="Courier New" pitchFamily="49" charset="0"/>
                <a:ea typeface="標楷體" pitchFamily="65" charset="-120"/>
              </a:rPr>
              <a:t>2 main(){</a:t>
            </a:r>
          </a:p>
          <a:p>
            <a:pPr>
              <a:lnSpc>
                <a:spcPct val="80000"/>
              </a:lnSpc>
              <a:spcBef>
                <a:spcPct val="20000"/>
              </a:spcBef>
            </a:pPr>
            <a:r>
              <a:rPr lang="en-US" altLang="zh-TW" sz="2800">
                <a:latin typeface="Courier New" pitchFamily="49" charset="0"/>
                <a:ea typeface="標楷體" pitchFamily="65" charset="-120"/>
              </a:rPr>
              <a:t>3	</a:t>
            </a:r>
            <a:r>
              <a:rPr lang="en-US" altLang="zh-TW" sz="2800">
                <a:solidFill>
                  <a:srgbClr val="FF3300"/>
                </a:solidFill>
                <a:latin typeface="Courier New" pitchFamily="49" charset="0"/>
                <a:ea typeface="標楷體" pitchFamily="65" charset="-120"/>
              </a:rPr>
              <a:t>float</a:t>
            </a:r>
            <a:r>
              <a:rPr lang="en-US" altLang="zh-TW" sz="2800">
                <a:latin typeface="Courier New" pitchFamily="49" charset="0"/>
                <a:ea typeface="標楷體" pitchFamily="65" charset="-120"/>
              </a:rPr>
              <a:t>  f</a:t>
            </a:r>
            <a:r>
              <a:rPr lang="en-US" altLang="zh-TW" sz="2800">
                <a:latin typeface="Courier New" pitchFamily="49" charset="0"/>
              </a:rPr>
              <a:t>= </a:t>
            </a:r>
            <a:r>
              <a:rPr lang="en-US" altLang="zh-TW" sz="2800">
                <a:solidFill>
                  <a:srgbClr val="FF3300"/>
                </a:solidFill>
                <a:latin typeface="Courier New" pitchFamily="49" charset="0"/>
              </a:rPr>
              <a:t>5/3.0</a:t>
            </a:r>
            <a:r>
              <a:rPr lang="en-US" altLang="zh-TW" sz="2800">
                <a:latin typeface="Courier New" pitchFamily="49" charset="0"/>
                <a:ea typeface="標楷體" pitchFamily="65" charset="-120"/>
              </a:rPr>
              <a:t>;</a:t>
            </a:r>
          </a:p>
          <a:p>
            <a:pPr>
              <a:lnSpc>
                <a:spcPct val="80000"/>
              </a:lnSpc>
              <a:spcBef>
                <a:spcPct val="20000"/>
              </a:spcBef>
            </a:pPr>
            <a:r>
              <a:rPr lang="en-US" altLang="zh-TW" sz="2800">
                <a:latin typeface="Courier New" pitchFamily="49" charset="0"/>
                <a:ea typeface="標楷體" pitchFamily="65" charset="-120"/>
              </a:rPr>
              <a:t>4	</a:t>
            </a:r>
            <a:r>
              <a:rPr lang="en-US" altLang="zh-TW" sz="2800">
                <a:solidFill>
                  <a:srgbClr val="FF3300"/>
                </a:solidFill>
                <a:latin typeface="Courier New" pitchFamily="49" charset="0"/>
                <a:ea typeface="標楷體" pitchFamily="65" charset="-120"/>
              </a:rPr>
              <a:t>double</a:t>
            </a:r>
            <a:r>
              <a:rPr lang="en-US" altLang="zh-TW" sz="2800">
                <a:latin typeface="Courier New" pitchFamily="49" charset="0"/>
                <a:ea typeface="標楷體" pitchFamily="65" charset="-120"/>
              </a:rPr>
              <a:t> d</a:t>
            </a:r>
            <a:r>
              <a:rPr lang="en-US" altLang="zh-TW" sz="2800">
                <a:latin typeface="Courier New" pitchFamily="49" charset="0"/>
              </a:rPr>
              <a:t>= </a:t>
            </a:r>
            <a:r>
              <a:rPr lang="en-US" altLang="zh-TW" sz="2800">
                <a:solidFill>
                  <a:srgbClr val="FF3300"/>
                </a:solidFill>
                <a:latin typeface="Courier New" pitchFamily="49" charset="0"/>
              </a:rPr>
              <a:t>5/3.0</a:t>
            </a:r>
            <a:r>
              <a:rPr lang="en-US" altLang="zh-TW" sz="2800">
                <a:latin typeface="Courier New" pitchFamily="49" charset="0"/>
                <a:ea typeface="標楷體" pitchFamily="65" charset="-120"/>
              </a:rPr>
              <a:t>;</a:t>
            </a:r>
          </a:p>
        </p:txBody>
      </p:sp>
      <p:sp>
        <p:nvSpPr>
          <p:cNvPr id="78854" name="AutoShape 6"/>
          <p:cNvSpPr>
            <a:spLocks noChangeArrowheads="1"/>
          </p:cNvSpPr>
          <p:nvPr/>
        </p:nvSpPr>
        <p:spPr bwMode="auto">
          <a:xfrm>
            <a:off x="4787900" y="4724400"/>
            <a:ext cx="457200" cy="457200"/>
          </a:xfrm>
          <a:prstGeom prst="upArrow">
            <a:avLst>
              <a:gd name="adj1" fmla="val 50000"/>
              <a:gd name="adj2" fmla="val 25000"/>
            </a:avLst>
          </a:prstGeom>
          <a:noFill/>
          <a:ln w="9525">
            <a:solidFill>
              <a:schemeClr val="tx1"/>
            </a:solidFill>
            <a:miter lim="800000"/>
            <a:headEnd/>
            <a:tailEnd/>
          </a:ln>
          <a:effectLst/>
        </p:spPr>
        <p:txBody>
          <a:bodyPr wrap="none" anchor="ctr"/>
          <a:lstStyle/>
          <a:p>
            <a:endParaRPr lang="zh-TW" altLang="en-US"/>
          </a:p>
        </p:txBody>
      </p:sp>
      <p:sp>
        <p:nvSpPr>
          <p:cNvPr id="78855" name="Text Box 7"/>
          <p:cNvSpPr txBox="1">
            <a:spLocks noChangeArrowheads="1"/>
          </p:cNvSpPr>
          <p:nvPr/>
        </p:nvSpPr>
        <p:spPr bwMode="auto">
          <a:xfrm>
            <a:off x="684213" y="3735388"/>
            <a:ext cx="7543800" cy="1287462"/>
          </a:xfrm>
          <a:prstGeom prst="rect">
            <a:avLst/>
          </a:prstGeom>
          <a:noFill/>
          <a:ln w="9525">
            <a:noFill/>
            <a:miter lim="800000"/>
            <a:headEnd/>
            <a:tailEnd/>
          </a:ln>
          <a:effectLst/>
        </p:spPr>
        <p:txBody>
          <a:bodyPr>
            <a:spAutoFit/>
          </a:bodyPr>
          <a:lstStyle/>
          <a:p>
            <a:pPr>
              <a:lnSpc>
                <a:spcPct val="80000"/>
              </a:lnSpc>
              <a:spcBef>
                <a:spcPct val="20000"/>
              </a:spcBef>
            </a:pPr>
            <a:r>
              <a:rPr lang="en-US" altLang="zh-TW" sz="2800">
                <a:latin typeface="Courier New" pitchFamily="49" charset="0"/>
                <a:ea typeface="標楷體" pitchFamily="65" charset="-120"/>
              </a:rPr>
              <a:t>5	printf("f = </a:t>
            </a:r>
            <a:r>
              <a:rPr lang="en-US" altLang="zh-TW" sz="2800" u="sng">
                <a:solidFill>
                  <a:srgbClr val="FF3300"/>
                </a:solidFill>
                <a:latin typeface="Courier New" pitchFamily="49" charset="0"/>
                <a:ea typeface="標楷體" pitchFamily="65" charset="-120"/>
              </a:rPr>
              <a:t>%20.18f</a:t>
            </a:r>
            <a:r>
              <a:rPr lang="en-US" altLang="zh-TW" sz="2800">
                <a:latin typeface="Courier New" pitchFamily="49" charset="0"/>
                <a:ea typeface="標楷體" pitchFamily="65" charset="-120"/>
              </a:rPr>
              <a:t>\n", </a:t>
            </a:r>
            <a:r>
              <a:rPr lang="en-US" altLang="zh-TW" sz="2800">
                <a:solidFill>
                  <a:srgbClr val="FF3300"/>
                </a:solidFill>
                <a:latin typeface="Courier New" pitchFamily="49" charset="0"/>
                <a:ea typeface="標楷體" pitchFamily="65" charset="-120"/>
              </a:rPr>
              <a:t>f</a:t>
            </a:r>
            <a:r>
              <a:rPr lang="en-US" altLang="zh-TW" sz="2800">
                <a:latin typeface="Courier New" pitchFamily="49" charset="0"/>
                <a:ea typeface="標楷體" pitchFamily="65" charset="-120"/>
              </a:rPr>
              <a:t>);</a:t>
            </a:r>
          </a:p>
          <a:p>
            <a:pPr>
              <a:lnSpc>
                <a:spcPct val="80000"/>
              </a:lnSpc>
              <a:spcBef>
                <a:spcPct val="20000"/>
              </a:spcBef>
            </a:pPr>
            <a:r>
              <a:rPr lang="en-US" altLang="zh-TW" sz="2800">
                <a:latin typeface="Courier New" pitchFamily="49" charset="0"/>
                <a:ea typeface="標楷體" pitchFamily="65" charset="-120"/>
              </a:rPr>
              <a:t>6	printf("d = </a:t>
            </a:r>
            <a:r>
              <a:rPr lang="en-US" altLang="zh-TW" sz="2800" u="sng">
                <a:solidFill>
                  <a:srgbClr val="FF3300"/>
                </a:solidFill>
                <a:latin typeface="Courier New" pitchFamily="49" charset="0"/>
                <a:ea typeface="標楷體" pitchFamily="65" charset="-120"/>
              </a:rPr>
              <a:t>%20.18f</a:t>
            </a:r>
            <a:r>
              <a:rPr lang="en-US" altLang="zh-TW" sz="2800">
                <a:latin typeface="Courier New" pitchFamily="49" charset="0"/>
                <a:ea typeface="標楷體" pitchFamily="65" charset="-120"/>
              </a:rPr>
              <a:t>\n", </a:t>
            </a:r>
            <a:r>
              <a:rPr lang="en-US" altLang="zh-TW" sz="2800">
                <a:solidFill>
                  <a:srgbClr val="FF3300"/>
                </a:solidFill>
                <a:latin typeface="Courier New" pitchFamily="49" charset="0"/>
                <a:ea typeface="標楷體" pitchFamily="65" charset="-120"/>
              </a:rPr>
              <a:t>d</a:t>
            </a:r>
            <a:r>
              <a:rPr lang="en-US" altLang="zh-TW" sz="2800">
                <a:latin typeface="Courier New" pitchFamily="49" charset="0"/>
                <a:ea typeface="標楷體" pitchFamily="65" charset="-120"/>
              </a:rPr>
              <a:t>);</a:t>
            </a:r>
          </a:p>
          <a:p>
            <a:pPr>
              <a:lnSpc>
                <a:spcPct val="80000"/>
              </a:lnSpc>
              <a:spcBef>
                <a:spcPct val="20000"/>
              </a:spcBef>
            </a:pPr>
            <a:r>
              <a:rPr lang="en-US" altLang="zh-TW" sz="2800">
                <a:latin typeface="Courier New" pitchFamily="49" charset="0"/>
                <a:ea typeface="標楷體" pitchFamily="65" charset="-120"/>
              </a:rPr>
              <a:t>7 }</a:t>
            </a:r>
          </a:p>
        </p:txBody>
      </p:sp>
      <p:sp>
        <p:nvSpPr>
          <p:cNvPr id="78856"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78857" name="Oval 9"/>
          <p:cNvSpPr>
            <a:spLocks noChangeArrowheads="1"/>
          </p:cNvSpPr>
          <p:nvPr/>
        </p:nvSpPr>
        <p:spPr bwMode="auto">
          <a:xfrm>
            <a:off x="2843213" y="2492375"/>
            <a:ext cx="2447925" cy="1152525"/>
          </a:xfrm>
          <a:prstGeom prst="ellipse">
            <a:avLst/>
          </a:prstGeom>
          <a:noFill/>
          <a:ln w="38100">
            <a:solidFill>
              <a:srgbClr val="0000CC"/>
            </a:solidFill>
            <a:prstDash val="dash"/>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8855"/>
                                        </p:tgtEl>
                                        <p:attrNameLst>
                                          <p:attrName>style.visibility</p:attrName>
                                        </p:attrNameLst>
                                      </p:cBhvr>
                                      <p:to>
                                        <p:strVal val="visible"/>
                                      </p:to>
                                    </p:set>
                                    <p:anim calcmode="lin" valueType="num">
                                      <p:cBhvr>
                                        <p:cTn id="7" dur="500" fill="hold"/>
                                        <p:tgtEl>
                                          <p:spTgt spid="78855"/>
                                        </p:tgtEl>
                                        <p:attrNameLst>
                                          <p:attrName>ppt_w</p:attrName>
                                        </p:attrNameLst>
                                      </p:cBhvr>
                                      <p:tavLst>
                                        <p:tav tm="0">
                                          <p:val>
                                            <p:fltVal val="0"/>
                                          </p:val>
                                        </p:tav>
                                        <p:tav tm="100000">
                                          <p:val>
                                            <p:strVal val="#ppt_w"/>
                                          </p:val>
                                        </p:tav>
                                      </p:tavLst>
                                    </p:anim>
                                    <p:anim calcmode="lin" valueType="num">
                                      <p:cBhvr>
                                        <p:cTn id="8" dur="500" fill="hold"/>
                                        <p:tgtEl>
                                          <p:spTgt spid="7885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4"/>
                                        </p:tgtEl>
                                        <p:attrNameLst>
                                          <p:attrName>style.visibility</p:attrName>
                                        </p:attrNameLst>
                                      </p:cBhvr>
                                      <p:to>
                                        <p:strVal val="visible"/>
                                      </p:to>
                                    </p:set>
                                    <p:anim calcmode="lin" valueType="num">
                                      <p:cBhvr additive="base">
                                        <p:cTn id="13" dur="500" fill="hold"/>
                                        <p:tgtEl>
                                          <p:spTgt spid="78854"/>
                                        </p:tgtEl>
                                        <p:attrNameLst>
                                          <p:attrName>ppt_x</p:attrName>
                                        </p:attrNameLst>
                                      </p:cBhvr>
                                      <p:tavLst>
                                        <p:tav tm="0">
                                          <p:val>
                                            <p:strVal val="#ppt_x"/>
                                          </p:val>
                                        </p:tav>
                                        <p:tav tm="100000">
                                          <p:val>
                                            <p:strVal val="#ppt_x"/>
                                          </p:val>
                                        </p:tav>
                                      </p:tavLst>
                                    </p:anim>
                                    <p:anim calcmode="lin" valueType="num">
                                      <p:cBhvr additive="base">
                                        <p:cTn id="14" dur="500" fill="hold"/>
                                        <p:tgtEl>
                                          <p:spTgt spid="78854"/>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3" presetClass="entr" presetSubtype="16" fill="hold" grpId="0" nodeType="afterEffect">
                                  <p:stCondLst>
                                    <p:cond delay="0"/>
                                  </p:stCondLst>
                                  <p:childTnLst>
                                    <p:set>
                                      <p:cBhvr>
                                        <p:cTn id="17" dur="1" fill="hold">
                                          <p:stCondLst>
                                            <p:cond delay="0"/>
                                          </p:stCondLst>
                                        </p:cTn>
                                        <p:tgtEl>
                                          <p:spTgt spid="78852"/>
                                        </p:tgtEl>
                                        <p:attrNameLst>
                                          <p:attrName>style.visibility</p:attrName>
                                        </p:attrNameLst>
                                      </p:cBhvr>
                                      <p:to>
                                        <p:strVal val="visible"/>
                                      </p:to>
                                    </p:set>
                                    <p:anim calcmode="lin" valueType="num">
                                      <p:cBhvr>
                                        <p:cTn id="18" dur="500" fill="hold"/>
                                        <p:tgtEl>
                                          <p:spTgt spid="78852"/>
                                        </p:tgtEl>
                                        <p:attrNameLst>
                                          <p:attrName>ppt_w</p:attrName>
                                        </p:attrNameLst>
                                      </p:cBhvr>
                                      <p:tavLst>
                                        <p:tav tm="0">
                                          <p:val>
                                            <p:fltVal val="0"/>
                                          </p:val>
                                        </p:tav>
                                        <p:tav tm="100000">
                                          <p:val>
                                            <p:strVal val="#ppt_w"/>
                                          </p:val>
                                        </p:tav>
                                      </p:tavLst>
                                    </p:anim>
                                    <p:anim calcmode="lin" valueType="num">
                                      <p:cBhvr>
                                        <p:cTn id="19" dur="500" fill="hold"/>
                                        <p:tgtEl>
                                          <p:spTgt spid="7885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nimBg="1"/>
      <p:bldP spid="78854" grpId="0" animBg="1"/>
      <p:bldP spid="7885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投影片編號版面配置區 5"/>
          <p:cNvSpPr>
            <a:spLocks noGrp="1"/>
          </p:cNvSpPr>
          <p:nvPr>
            <p:ph type="sldNum" sz="quarter" idx="12"/>
          </p:nvPr>
        </p:nvSpPr>
        <p:spPr/>
        <p:txBody>
          <a:bodyPr/>
          <a:lstStyle/>
          <a:p>
            <a:fld id="{651AB0E5-8EC1-4C1C-96D6-B654738B28FF}" type="slidenum">
              <a:rPr lang="en-US" altLang="zh-TW"/>
              <a:pPr/>
              <a:t>42</a:t>
            </a:fld>
            <a:endParaRPr lang="en-US" altLang="zh-TW"/>
          </a:p>
        </p:txBody>
      </p:sp>
      <p:graphicFrame>
        <p:nvGraphicFramePr>
          <p:cNvPr id="80933" name="Group 37"/>
          <p:cNvGraphicFramePr>
            <a:graphicFrameLocks noGrp="1"/>
          </p:cNvGraphicFramePr>
          <p:nvPr/>
        </p:nvGraphicFramePr>
        <p:xfrm>
          <a:off x="684213" y="2171700"/>
          <a:ext cx="7632700" cy="2926080"/>
        </p:xfrm>
        <a:graphic>
          <a:graphicData uri="http://schemas.openxmlformats.org/drawingml/2006/table">
            <a:tbl>
              <a:tblPr/>
              <a:tblGrid>
                <a:gridCol w="2973387"/>
                <a:gridCol w="2303463"/>
                <a:gridCol w="2355850"/>
              </a:tblGrid>
              <a:tr h="32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整數型態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佔記憶體容量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數值範圍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32543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字元</a:t>
                      </a:r>
                      <a:br>
                        <a:rPr kumimoji="1" lang="zh-TW" altLang="en-US" sz="2400" b="0" i="0" u="none" strike="noStrike" cap="none" normalizeH="0" baseline="0" smtClean="0">
                          <a:ln>
                            <a:noFill/>
                          </a:ln>
                          <a:solidFill>
                            <a:schemeClr val="tx1"/>
                          </a:solidFill>
                          <a:effectLst/>
                          <a:latin typeface="Verdana" pitchFamily="34" charset="0"/>
                          <a:ea typeface="標楷體" pitchFamily="65" charset="-120"/>
                        </a:rPr>
                      </a:b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(char)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 byte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-128~127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889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含正負號字元</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(signed char)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 byte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-128~127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873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無正負號字元</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(unsigned char)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1 byte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0~255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80922" name="Rectangle 26"/>
          <p:cNvSpPr>
            <a:spLocks noGrp="1" noChangeArrowheads="1"/>
          </p:cNvSpPr>
          <p:nvPr>
            <p:ph type="title"/>
          </p:nvPr>
        </p:nvSpPr>
        <p:spPr/>
        <p:txBody>
          <a:bodyPr/>
          <a:lstStyle/>
          <a:p>
            <a:r>
              <a:rPr lang="en-US" altLang="zh-TW" sz="3600"/>
              <a:t>2-3-3 </a:t>
            </a:r>
            <a:r>
              <a:rPr lang="zh-TW" altLang="en-US" sz="3600"/>
              <a:t>字元型態</a:t>
            </a:r>
            <a:r>
              <a:rPr lang="en-US" altLang="zh-TW" sz="3600"/>
              <a:t>(char type)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0933"/>
                                        </p:tgtEl>
                                        <p:attrNameLst>
                                          <p:attrName>style.visibility</p:attrName>
                                        </p:attrNameLst>
                                      </p:cBhvr>
                                      <p:to>
                                        <p:strVal val="visible"/>
                                      </p:to>
                                    </p:set>
                                    <p:anim calcmode="lin" valueType="num">
                                      <p:cBhvr>
                                        <p:cTn id="7" dur="500" fill="hold"/>
                                        <p:tgtEl>
                                          <p:spTgt spid="80933"/>
                                        </p:tgtEl>
                                        <p:attrNameLst>
                                          <p:attrName>ppt_w</p:attrName>
                                        </p:attrNameLst>
                                      </p:cBhvr>
                                      <p:tavLst>
                                        <p:tav tm="0">
                                          <p:val>
                                            <p:fltVal val="0"/>
                                          </p:val>
                                        </p:tav>
                                        <p:tav tm="100000">
                                          <p:val>
                                            <p:strVal val="#ppt_w"/>
                                          </p:val>
                                        </p:tav>
                                      </p:tavLst>
                                    </p:anim>
                                    <p:anim calcmode="lin" valueType="num">
                                      <p:cBhvr>
                                        <p:cTn id="8" dur="500" fill="hold"/>
                                        <p:tgtEl>
                                          <p:spTgt spid="809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EEA89131-AE0D-441D-94FA-E083474DAEE2}" type="slidenum">
              <a:rPr lang="en-US" altLang="zh-TW"/>
              <a:pPr/>
              <a:t>43</a:t>
            </a:fld>
            <a:endParaRPr lang="en-US" altLang="zh-TW"/>
          </a:p>
        </p:txBody>
      </p:sp>
      <p:sp>
        <p:nvSpPr>
          <p:cNvPr id="81922" name="Rectangle 2"/>
          <p:cNvSpPr>
            <a:spLocks noGrp="1" noChangeArrowheads="1"/>
          </p:cNvSpPr>
          <p:nvPr>
            <p:ph type="title"/>
          </p:nvPr>
        </p:nvSpPr>
        <p:spPr>
          <a:xfrm>
            <a:off x="838200" y="609600"/>
            <a:ext cx="7620000" cy="838200"/>
          </a:xfrm>
          <a:noFill/>
          <a:ln/>
        </p:spPr>
        <p:txBody>
          <a:bodyPr/>
          <a:lstStyle/>
          <a:p>
            <a:r>
              <a:rPr lang="en-US" altLang="zh-TW" sz="3600"/>
              <a:t>Ch2_11 </a:t>
            </a:r>
            <a:r>
              <a:rPr lang="zh-TW" altLang="en-US" sz="3800" b="1">
                <a:solidFill>
                  <a:schemeClr val="tx1"/>
                </a:solidFill>
              </a:rPr>
              <a:t>字元型態</a:t>
            </a:r>
          </a:p>
        </p:txBody>
      </p:sp>
      <p:sp>
        <p:nvSpPr>
          <p:cNvPr id="81925" name="Rectangle 5"/>
          <p:cNvSpPr>
            <a:spLocks noChangeArrowheads="1"/>
          </p:cNvSpPr>
          <p:nvPr/>
        </p:nvSpPr>
        <p:spPr bwMode="auto">
          <a:xfrm>
            <a:off x="2514600" y="5105400"/>
            <a:ext cx="4648200" cy="13716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sz="2000" b="1">
                <a:latin typeface="Courier New" pitchFamily="49" charset="0"/>
                <a:ea typeface="標楷體" pitchFamily="65" charset="-120"/>
              </a:rPr>
              <a:t>The ASCII code of </a:t>
            </a:r>
            <a:r>
              <a:rPr lang="en-US" altLang="zh-TW" sz="2000" b="1">
                <a:solidFill>
                  <a:srgbClr val="FF3300"/>
                </a:solidFill>
                <a:latin typeface="Courier New" pitchFamily="49" charset="0"/>
                <a:ea typeface="標楷體" pitchFamily="65" charset="-120"/>
              </a:rPr>
              <a:t>A</a:t>
            </a:r>
            <a:r>
              <a:rPr lang="en-US" altLang="zh-TW" sz="2000" b="1">
                <a:latin typeface="Courier New" pitchFamily="49" charset="0"/>
                <a:ea typeface="標楷體" pitchFamily="65" charset="-120"/>
              </a:rPr>
              <a:t> is </a:t>
            </a:r>
            <a:r>
              <a:rPr lang="en-US" altLang="zh-TW" sz="2000" b="1">
                <a:solidFill>
                  <a:srgbClr val="FF3300"/>
                </a:solidFill>
                <a:latin typeface="Courier New" pitchFamily="49" charset="0"/>
                <a:ea typeface="標楷體" pitchFamily="65" charset="-120"/>
              </a:rPr>
              <a:t>65</a:t>
            </a:r>
            <a:r>
              <a:rPr lang="en-US" altLang="zh-TW" sz="2000" b="1">
                <a:latin typeface="Courier New" pitchFamily="49" charset="0"/>
                <a:ea typeface="標楷體" pitchFamily="65" charset="-120"/>
              </a:rPr>
              <a:t>.</a:t>
            </a:r>
          </a:p>
          <a:p>
            <a:pPr>
              <a:spcBef>
                <a:spcPct val="50000"/>
              </a:spcBef>
            </a:pPr>
            <a:r>
              <a:rPr lang="en-US" altLang="zh-TW" sz="2000" b="1">
                <a:latin typeface="Courier New" pitchFamily="49" charset="0"/>
                <a:ea typeface="標楷體" pitchFamily="65" charset="-120"/>
              </a:rPr>
              <a:t>The ASCII code of </a:t>
            </a:r>
            <a:r>
              <a:rPr lang="en-US" altLang="zh-TW" sz="2000" b="1">
                <a:solidFill>
                  <a:srgbClr val="FF3300"/>
                </a:solidFill>
                <a:latin typeface="Courier New" pitchFamily="49" charset="0"/>
                <a:ea typeface="標楷體" pitchFamily="65" charset="-120"/>
              </a:rPr>
              <a:t>a</a:t>
            </a:r>
            <a:r>
              <a:rPr lang="en-US" altLang="zh-TW" sz="2000" b="1">
                <a:latin typeface="Courier New" pitchFamily="49" charset="0"/>
                <a:ea typeface="標楷體" pitchFamily="65" charset="-120"/>
              </a:rPr>
              <a:t> is </a:t>
            </a:r>
            <a:r>
              <a:rPr lang="en-US" altLang="zh-TW" sz="2000" b="1">
                <a:solidFill>
                  <a:srgbClr val="FF3300"/>
                </a:solidFill>
                <a:latin typeface="Courier New" pitchFamily="49" charset="0"/>
                <a:ea typeface="標楷體" pitchFamily="65" charset="-120"/>
              </a:rPr>
              <a:t>97</a:t>
            </a:r>
            <a:r>
              <a:rPr lang="en-US" altLang="zh-TW" sz="2000" b="1">
                <a:latin typeface="Courier New" pitchFamily="49" charset="0"/>
                <a:ea typeface="標楷體" pitchFamily="65" charset="-120"/>
              </a:rPr>
              <a:t>.</a:t>
            </a:r>
          </a:p>
          <a:p>
            <a:pPr>
              <a:spcBef>
                <a:spcPct val="50000"/>
              </a:spcBef>
            </a:pPr>
            <a:r>
              <a:rPr lang="en-US" altLang="zh-TW" sz="2000" b="1">
                <a:latin typeface="Courier New" pitchFamily="49" charset="0"/>
                <a:ea typeface="標楷體" pitchFamily="65" charset="-120"/>
              </a:rPr>
              <a:t>The ASCII code of </a:t>
            </a:r>
            <a:r>
              <a:rPr lang="en-US" altLang="zh-TW" sz="2000" b="1">
                <a:solidFill>
                  <a:srgbClr val="FF3300"/>
                </a:solidFill>
                <a:latin typeface="Courier New" pitchFamily="49" charset="0"/>
                <a:ea typeface="標楷體" pitchFamily="65" charset="-120"/>
              </a:rPr>
              <a:t>0</a:t>
            </a:r>
            <a:r>
              <a:rPr lang="en-US" altLang="zh-TW" sz="2000" b="1">
                <a:latin typeface="Courier New" pitchFamily="49" charset="0"/>
                <a:ea typeface="標楷體" pitchFamily="65" charset="-120"/>
              </a:rPr>
              <a:t> is </a:t>
            </a:r>
            <a:r>
              <a:rPr lang="en-US" altLang="zh-TW" sz="2000" b="1">
                <a:solidFill>
                  <a:srgbClr val="FF3300"/>
                </a:solidFill>
                <a:latin typeface="Courier New" pitchFamily="49" charset="0"/>
                <a:ea typeface="標楷體" pitchFamily="65" charset="-120"/>
              </a:rPr>
              <a:t>48</a:t>
            </a:r>
            <a:r>
              <a:rPr lang="en-US" altLang="zh-TW" sz="2000" b="1">
                <a:latin typeface="Courier New" pitchFamily="49" charset="0"/>
                <a:ea typeface="標楷體" pitchFamily="65" charset="-120"/>
              </a:rPr>
              <a:t>.</a:t>
            </a:r>
          </a:p>
        </p:txBody>
      </p:sp>
      <p:sp>
        <p:nvSpPr>
          <p:cNvPr id="81926" name="Text Box 6"/>
          <p:cNvSpPr txBox="1">
            <a:spLocks noChangeArrowheads="1"/>
          </p:cNvSpPr>
          <p:nvPr/>
        </p:nvSpPr>
        <p:spPr bwMode="auto">
          <a:xfrm>
            <a:off x="685800" y="1524000"/>
            <a:ext cx="8001000" cy="3524250"/>
          </a:xfrm>
          <a:prstGeom prst="rect">
            <a:avLst/>
          </a:prstGeom>
          <a:noFill/>
          <a:ln w="9525">
            <a:noFill/>
            <a:miter lim="800000"/>
            <a:headEnd/>
            <a:tailEnd/>
          </a:ln>
          <a:effectLst/>
        </p:spPr>
        <p:txBody>
          <a:bodyPr>
            <a:spAutoFit/>
          </a:bodyPr>
          <a:lstStyle/>
          <a:p>
            <a:pPr>
              <a:spcBef>
                <a:spcPct val="20000"/>
              </a:spcBef>
            </a:pPr>
            <a:r>
              <a:rPr lang="en-US" altLang="zh-TW" sz="2400" b="1">
                <a:ea typeface="標楷體" pitchFamily="65" charset="-120"/>
              </a:rPr>
              <a:t>Ch2_11  </a:t>
            </a:r>
            <a:r>
              <a:rPr lang="en-US" altLang="zh-TW" sz="2400" b="1">
                <a:latin typeface="標楷體" pitchFamily="65" charset="-120"/>
                <a:ea typeface="標楷體" pitchFamily="65" charset="-120"/>
              </a:rPr>
              <a:t>─</a:t>
            </a:r>
            <a:r>
              <a:rPr lang="zh-TW" altLang="en-US" sz="2400" b="1">
                <a:latin typeface="標楷體" pitchFamily="65" charset="-120"/>
                <a:ea typeface="標楷體" pitchFamily="65" charset="-120"/>
              </a:rPr>
              <a:t>字元與</a:t>
            </a:r>
            <a:r>
              <a:rPr lang="en-US" altLang="zh-TW" sz="2400" b="1">
                <a:solidFill>
                  <a:srgbClr val="FF3300"/>
                </a:solidFill>
                <a:ea typeface="標楷體" pitchFamily="65" charset="-120"/>
                <a:hlinkClick r:id="rId2"/>
              </a:rPr>
              <a:t>ASCII Code</a:t>
            </a:r>
            <a:r>
              <a:rPr lang="zh-TW" altLang="en-US" sz="2400" b="1">
                <a:latin typeface="標楷體" pitchFamily="65" charset="-120"/>
                <a:ea typeface="標楷體" pitchFamily="65" charset="-120"/>
              </a:rPr>
              <a:t>值的轉換</a:t>
            </a:r>
            <a:endParaRPr lang="zh-TW" altLang="en-US" sz="2400" b="1">
              <a:ea typeface="標楷體" pitchFamily="65" charset="-120"/>
            </a:endParaRPr>
          </a:p>
          <a:p>
            <a:pPr>
              <a:spcBef>
                <a:spcPct val="20000"/>
              </a:spcBef>
            </a:pPr>
            <a:r>
              <a:rPr lang="en-US" altLang="zh-TW" sz="2400">
                <a:ea typeface="標楷體" pitchFamily="65" charset="-120"/>
              </a:rPr>
              <a:t>#include&lt;stdio.h&gt;</a:t>
            </a:r>
            <a:endParaRPr lang="en-US" altLang="zh-TW" sz="2400"/>
          </a:p>
          <a:p>
            <a:pPr>
              <a:spcBef>
                <a:spcPct val="20000"/>
              </a:spcBef>
            </a:pPr>
            <a:r>
              <a:rPr lang="en-US" altLang="zh-TW" sz="2400">
                <a:ea typeface="標楷體" pitchFamily="65" charset="-120"/>
              </a:rPr>
              <a:t>main(){</a:t>
            </a:r>
            <a:endParaRPr lang="en-US" altLang="zh-TW" sz="2400"/>
          </a:p>
          <a:p>
            <a:pPr lvl="1">
              <a:spcBef>
                <a:spcPct val="20000"/>
              </a:spcBef>
            </a:pPr>
            <a:r>
              <a:rPr lang="en-US" altLang="zh-TW" sz="2400">
                <a:ea typeface="標楷體" pitchFamily="65" charset="-120"/>
              </a:rPr>
              <a:t>char x = </a:t>
            </a:r>
            <a:r>
              <a:rPr lang="en-US" altLang="zh-TW" sz="2400">
                <a:solidFill>
                  <a:srgbClr val="FF3300"/>
                </a:solidFill>
                <a:ea typeface="標楷體" pitchFamily="65" charset="-120"/>
              </a:rPr>
              <a:t>'A'</a:t>
            </a:r>
            <a:r>
              <a:rPr lang="en-US" altLang="zh-TW" sz="2400">
                <a:ea typeface="標楷體" pitchFamily="65" charset="-120"/>
              </a:rPr>
              <a:t>, y = </a:t>
            </a:r>
            <a:r>
              <a:rPr lang="en-US" altLang="zh-TW" sz="2400">
                <a:solidFill>
                  <a:srgbClr val="FF3300"/>
                </a:solidFill>
                <a:ea typeface="標楷體" pitchFamily="65" charset="-120"/>
              </a:rPr>
              <a:t>'a'</a:t>
            </a:r>
            <a:r>
              <a:rPr lang="en-US" altLang="zh-TW" sz="2400">
                <a:ea typeface="標楷體" pitchFamily="65" charset="-120"/>
              </a:rPr>
              <a:t>, z = </a:t>
            </a:r>
            <a:r>
              <a:rPr lang="en-US" altLang="zh-TW" sz="2400">
                <a:solidFill>
                  <a:srgbClr val="FF3300"/>
                </a:solidFill>
                <a:ea typeface="標楷體" pitchFamily="65" charset="-120"/>
              </a:rPr>
              <a:t>'0'</a:t>
            </a:r>
            <a:r>
              <a:rPr lang="en-US" altLang="zh-TW" sz="2400">
                <a:ea typeface="標楷體" pitchFamily="65" charset="-120"/>
              </a:rPr>
              <a:t>; </a:t>
            </a:r>
          </a:p>
          <a:p>
            <a:pPr lvl="1">
              <a:spcBef>
                <a:spcPct val="20000"/>
              </a:spcBef>
            </a:pPr>
            <a:r>
              <a:rPr lang="en-US" altLang="zh-TW" sz="2400">
                <a:ea typeface="標楷體" pitchFamily="65" charset="-120"/>
              </a:rPr>
              <a:t>printf("The ASCII code of  </a:t>
            </a:r>
            <a:r>
              <a:rPr lang="en-US" altLang="zh-TW" sz="2400" u="sng">
                <a:solidFill>
                  <a:srgbClr val="FF3300"/>
                </a:solidFill>
                <a:latin typeface="Courier New" pitchFamily="49" charset="0"/>
                <a:ea typeface="標楷體" pitchFamily="65" charset="-120"/>
              </a:rPr>
              <a:t>%c</a:t>
            </a:r>
            <a:r>
              <a:rPr lang="en-US" altLang="zh-TW" sz="2400">
                <a:ea typeface="標楷體" pitchFamily="65" charset="-120"/>
              </a:rPr>
              <a:t>  is </a:t>
            </a:r>
            <a:r>
              <a:rPr lang="en-US" altLang="zh-TW" sz="2400" u="sng">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.\n</a:t>
            </a:r>
            <a:r>
              <a:rPr lang="en-US" altLang="zh-TW" sz="2400">
                <a:ea typeface="標楷體" pitchFamily="65" charset="-120"/>
              </a:rPr>
              <a:t>", </a:t>
            </a:r>
            <a:r>
              <a:rPr lang="en-US" altLang="zh-TW" sz="2400">
                <a:solidFill>
                  <a:srgbClr val="FF3300"/>
                </a:solidFill>
                <a:ea typeface="標楷體" pitchFamily="65" charset="-120"/>
              </a:rPr>
              <a:t>x, x</a:t>
            </a:r>
            <a:r>
              <a:rPr lang="en-US" altLang="zh-TW" sz="2400">
                <a:ea typeface="標楷體" pitchFamily="65" charset="-120"/>
              </a:rPr>
              <a:t>); </a:t>
            </a:r>
            <a:endParaRPr lang="en-US" altLang="zh-TW" sz="2400"/>
          </a:p>
          <a:p>
            <a:pPr lvl="1">
              <a:spcBef>
                <a:spcPct val="20000"/>
              </a:spcBef>
            </a:pPr>
            <a:r>
              <a:rPr lang="en-US" altLang="zh-TW" sz="2400">
                <a:ea typeface="標楷體" pitchFamily="65" charset="-120"/>
              </a:rPr>
              <a:t>printf("The ASCII code of  </a:t>
            </a:r>
            <a:r>
              <a:rPr lang="en-US" altLang="zh-TW" sz="2400" u="sng">
                <a:solidFill>
                  <a:srgbClr val="FF3300"/>
                </a:solidFill>
                <a:latin typeface="Courier New" pitchFamily="49" charset="0"/>
                <a:ea typeface="標楷體" pitchFamily="65" charset="-120"/>
              </a:rPr>
              <a:t>%c</a:t>
            </a:r>
            <a:r>
              <a:rPr lang="en-US" altLang="zh-TW" sz="2400">
                <a:ea typeface="標楷體" pitchFamily="65" charset="-120"/>
              </a:rPr>
              <a:t>  is </a:t>
            </a:r>
            <a:r>
              <a:rPr lang="en-US" altLang="zh-TW" sz="2400" u="sng">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.\n</a:t>
            </a:r>
            <a:r>
              <a:rPr lang="en-US" altLang="zh-TW" sz="2400">
                <a:ea typeface="標楷體" pitchFamily="65" charset="-120"/>
              </a:rPr>
              <a:t>", </a:t>
            </a:r>
            <a:r>
              <a:rPr lang="en-US" altLang="zh-TW" sz="2400">
                <a:solidFill>
                  <a:srgbClr val="FF3300"/>
                </a:solidFill>
                <a:ea typeface="標楷體" pitchFamily="65" charset="-120"/>
              </a:rPr>
              <a:t>y, y</a:t>
            </a:r>
            <a:r>
              <a:rPr lang="en-US" altLang="zh-TW" sz="2400">
                <a:ea typeface="標楷體" pitchFamily="65" charset="-120"/>
              </a:rPr>
              <a:t>); </a:t>
            </a:r>
          </a:p>
          <a:p>
            <a:pPr lvl="1">
              <a:spcBef>
                <a:spcPct val="20000"/>
              </a:spcBef>
            </a:pPr>
            <a:r>
              <a:rPr lang="en-US" altLang="zh-TW" sz="2400">
                <a:ea typeface="標楷體" pitchFamily="65" charset="-120"/>
              </a:rPr>
              <a:t>printf("The ASCII code of  </a:t>
            </a:r>
            <a:r>
              <a:rPr lang="en-US" altLang="zh-TW" sz="2400" u="sng">
                <a:solidFill>
                  <a:srgbClr val="FF3300"/>
                </a:solidFill>
                <a:latin typeface="Courier New" pitchFamily="49" charset="0"/>
                <a:ea typeface="標楷體" pitchFamily="65" charset="-120"/>
              </a:rPr>
              <a:t>%c</a:t>
            </a:r>
            <a:r>
              <a:rPr lang="en-US" altLang="zh-TW" sz="2400">
                <a:ea typeface="標楷體" pitchFamily="65" charset="-120"/>
              </a:rPr>
              <a:t>  is </a:t>
            </a:r>
            <a:r>
              <a:rPr lang="en-US" altLang="zh-TW" sz="2400" u="sng">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.\n</a:t>
            </a:r>
            <a:r>
              <a:rPr lang="en-US" altLang="zh-TW" sz="2400">
                <a:ea typeface="標楷體" pitchFamily="65" charset="-120"/>
              </a:rPr>
              <a:t>", </a:t>
            </a:r>
            <a:r>
              <a:rPr lang="en-US" altLang="zh-TW" sz="2400">
                <a:solidFill>
                  <a:srgbClr val="FF3300"/>
                </a:solidFill>
                <a:ea typeface="標楷體" pitchFamily="65" charset="-120"/>
              </a:rPr>
              <a:t>z, z</a:t>
            </a:r>
            <a:r>
              <a:rPr lang="en-US" altLang="zh-TW" sz="2400">
                <a:ea typeface="標楷體" pitchFamily="65" charset="-120"/>
              </a:rPr>
              <a:t>); </a:t>
            </a:r>
          </a:p>
          <a:p>
            <a:pPr>
              <a:spcBef>
                <a:spcPct val="20000"/>
              </a:spcBef>
            </a:pPr>
            <a:r>
              <a:rPr lang="en-US" altLang="zh-TW" sz="2400">
                <a:ea typeface="標楷體" pitchFamily="65" charset="-120"/>
              </a:rPr>
              <a:t>}</a:t>
            </a:r>
            <a:endParaRPr lang="en-US" altLang="zh-TW" sz="2400"/>
          </a:p>
        </p:txBody>
      </p:sp>
      <p:sp>
        <p:nvSpPr>
          <p:cNvPr id="81927" name="AutoShape 7"/>
          <p:cNvSpPr>
            <a:spLocks/>
          </p:cNvSpPr>
          <p:nvPr/>
        </p:nvSpPr>
        <p:spPr bwMode="auto">
          <a:xfrm>
            <a:off x="5292725" y="2060575"/>
            <a:ext cx="1143000" cy="457200"/>
          </a:xfrm>
          <a:prstGeom prst="borderCallout1">
            <a:avLst>
              <a:gd name="adj1" fmla="val 25000"/>
              <a:gd name="adj2" fmla="val -6667"/>
              <a:gd name="adj3" fmla="val 260417"/>
              <a:gd name="adj4" fmla="val -39306"/>
            </a:avLst>
          </a:prstGeom>
          <a:noFill/>
          <a:ln w="9525">
            <a:solidFill>
              <a:schemeClr val="tx1"/>
            </a:solidFill>
            <a:miter lim="800000"/>
            <a:headEnd/>
            <a:tailEnd/>
          </a:ln>
          <a:effectLst/>
        </p:spPr>
        <p:txBody>
          <a:bodyPr/>
          <a:lstStyle/>
          <a:p>
            <a:pPr algn="ctr"/>
            <a:r>
              <a:rPr lang="en-US" altLang="zh-TW" sz="2000"/>
              <a:t>%c</a:t>
            </a:r>
            <a:r>
              <a:rPr lang="zh-TW" altLang="en-US" sz="2000"/>
              <a:t>字元</a:t>
            </a:r>
          </a:p>
        </p:txBody>
      </p:sp>
      <p:sp>
        <p:nvSpPr>
          <p:cNvPr id="81928" name="AutoShape 8"/>
          <p:cNvSpPr>
            <a:spLocks/>
          </p:cNvSpPr>
          <p:nvPr/>
        </p:nvSpPr>
        <p:spPr bwMode="auto">
          <a:xfrm>
            <a:off x="6732588" y="2636838"/>
            <a:ext cx="1143000" cy="457200"/>
          </a:xfrm>
          <a:prstGeom prst="borderCallout1">
            <a:avLst>
              <a:gd name="adj1" fmla="val 25000"/>
              <a:gd name="adj2" fmla="val -6667"/>
              <a:gd name="adj3" fmla="val 140278"/>
              <a:gd name="adj4" fmla="val -85833"/>
            </a:avLst>
          </a:prstGeom>
          <a:noFill/>
          <a:ln w="9525">
            <a:solidFill>
              <a:schemeClr val="tx1"/>
            </a:solidFill>
            <a:miter lim="800000"/>
            <a:headEnd/>
            <a:tailEnd/>
          </a:ln>
          <a:effectLst/>
        </p:spPr>
        <p:txBody>
          <a:bodyPr/>
          <a:lstStyle/>
          <a:p>
            <a:pPr algn="ctr"/>
            <a:r>
              <a:rPr lang="en-US" altLang="zh-TW" sz="2000"/>
              <a:t>%i</a:t>
            </a:r>
            <a:r>
              <a:rPr lang="zh-TW" altLang="en-US" sz="2000"/>
              <a:t>數字</a:t>
            </a:r>
          </a:p>
        </p:txBody>
      </p:sp>
      <p:sp>
        <p:nvSpPr>
          <p:cNvPr id="81929" name="AutoShape 9"/>
          <p:cNvSpPr>
            <a:spLocks noChangeArrowheads="1"/>
          </p:cNvSpPr>
          <p:nvPr/>
        </p:nvSpPr>
        <p:spPr bwMode="auto">
          <a:xfrm>
            <a:off x="4572000" y="4648200"/>
            <a:ext cx="457200" cy="457200"/>
          </a:xfrm>
          <a:prstGeom prst="upArrow">
            <a:avLst>
              <a:gd name="adj1" fmla="val 50000"/>
              <a:gd name="adj2" fmla="val 25000"/>
            </a:avLst>
          </a:prstGeom>
          <a:noFill/>
          <a:ln w="9525">
            <a:solidFill>
              <a:schemeClr val="tx1"/>
            </a:solidFill>
            <a:miter lim="800000"/>
            <a:headEnd/>
            <a:tailEnd/>
          </a:ln>
          <a:effectLst/>
        </p:spPr>
        <p:txBody>
          <a:bodyPr wrap="none" anchor="ctr"/>
          <a:lstStyle/>
          <a:p>
            <a:endParaRPr lang="zh-TW" altLang="en-US"/>
          </a:p>
        </p:txBody>
      </p:sp>
      <p:sp>
        <p:nvSpPr>
          <p:cNvPr id="81930" name="AutoShape 10"/>
          <p:cNvSpPr>
            <a:spLocks noChangeArrowheads="1"/>
          </p:cNvSpPr>
          <p:nvPr/>
        </p:nvSpPr>
        <p:spPr bwMode="auto">
          <a:xfrm>
            <a:off x="5410200" y="4648200"/>
            <a:ext cx="457200" cy="457200"/>
          </a:xfrm>
          <a:prstGeom prst="upArrow">
            <a:avLst>
              <a:gd name="adj1" fmla="val 50000"/>
              <a:gd name="adj2" fmla="val 25000"/>
            </a:avLst>
          </a:prstGeom>
          <a:noFill/>
          <a:ln w="9525">
            <a:solidFill>
              <a:schemeClr val="tx1"/>
            </a:solidFill>
            <a:miter lim="800000"/>
            <a:headEnd/>
            <a:tailEnd/>
          </a:ln>
          <a:effectLst/>
        </p:spPr>
        <p:txBody>
          <a:bodyPr wrap="none" anchor="ctr"/>
          <a:lstStyle/>
          <a:p>
            <a:endParaRPr lang="zh-TW" altLang="en-US"/>
          </a:p>
        </p:txBody>
      </p:sp>
      <p:sp>
        <p:nvSpPr>
          <p:cNvPr id="81931"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81927"/>
                                        </p:tgtEl>
                                        <p:attrNameLst>
                                          <p:attrName>style.visibility</p:attrName>
                                        </p:attrNameLst>
                                      </p:cBhvr>
                                      <p:to>
                                        <p:strVal val="visible"/>
                                      </p:to>
                                    </p:set>
                                    <p:animEffect transition="in" filter="fade">
                                      <p:cBhvr>
                                        <p:cTn id="7" dur="1000"/>
                                        <p:tgtEl>
                                          <p:spTgt spid="81927"/>
                                        </p:tgtEl>
                                      </p:cBhvr>
                                    </p:animEffect>
                                    <p:anim calcmode="lin" valueType="num">
                                      <p:cBhvr>
                                        <p:cTn id="8" dur="1000" fill="hold"/>
                                        <p:tgtEl>
                                          <p:spTgt spid="81927"/>
                                        </p:tgtEl>
                                        <p:attrNameLst>
                                          <p:attrName>style.rotation</p:attrName>
                                        </p:attrNameLst>
                                      </p:cBhvr>
                                      <p:tavLst>
                                        <p:tav tm="0">
                                          <p:val>
                                            <p:fltVal val="720"/>
                                          </p:val>
                                        </p:tav>
                                        <p:tav tm="100000">
                                          <p:val>
                                            <p:fltVal val="0"/>
                                          </p:val>
                                        </p:tav>
                                      </p:tavLst>
                                    </p:anim>
                                    <p:anim calcmode="lin" valueType="num">
                                      <p:cBhvr>
                                        <p:cTn id="9" dur="1000" fill="hold"/>
                                        <p:tgtEl>
                                          <p:spTgt spid="81927"/>
                                        </p:tgtEl>
                                        <p:attrNameLst>
                                          <p:attrName>ppt_h</p:attrName>
                                        </p:attrNameLst>
                                      </p:cBhvr>
                                      <p:tavLst>
                                        <p:tav tm="0">
                                          <p:val>
                                            <p:fltVal val="0"/>
                                          </p:val>
                                        </p:tav>
                                        <p:tav tm="100000">
                                          <p:val>
                                            <p:strVal val="#ppt_h"/>
                                          </p:val>
                                        </p:tav>
                                      </p:tavLst>
                                    </p:anim>
                                    <p:anim calcmode="lin" valueType="num">
                                      <p:cBhvr>
                                        <p:cTn id="10" dur="1000" fill="hold"/>
                                        <p:tgtEl>
                                          <p:spTgt spid="81927"/>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81928"/>
                                        </p:tgtEl>
                                        <p:attrNameLst>
                                          <p:attrName>style.visibility</p:attrName>
                                        </p:attrNameLst>
                                      </p:cBhvr>
                                      <p:to>
                                        <p:strVal val="visible"/>
                                      </p:to>
                                    </p:set>
                                    <p:animEffect transition="in" filter="fade">
                                      <p:cBhvr>
                                        <p:cTn id="13" dur="1000"/>
                                        <p:tgtEl>
                                          <p:spTgt spid="81928"/>
                                        </p:tgtEl>
                                      </p:cBhvr>
                                    </p:animEffect>
                                    <p:anim calcmode="lin" valueType="num">
                                      <p:cBhvr>
                                        <p:cTn id="14" dur="1000" fill="hold"/>
                                        <p:tgtEl>
                                          <p:spTgt spid="81928"/>
                                        </p:tgtEl>
                                        <p:attrNameLst>
                                          <p:attrName>style.rotation</p:attrName>
                                        </p:attrNameLst>
                                      </p:cBhvr>
                                      <p:tavLst>
                                        <p:tav tm="0">
                                          <p:val>
                                            <p:fltVal val="720"/>
                                          </p:val>
                                        </p:tav>
                                        <p:tav tm="100000">
                                          <p:val>
                                            <p:fltVal val="0"/>
                                          </p:val>
                                        </p:tav>
                                      </p:tavLst>
                                    </p:anim>
                                    <p:anim calcmode="lin" valueType="num">
                                      <p:cBhvr>
                                        <p:cTn id="15" dur="1000" fill="hold"/>
                                        <p:tgtEl>
                                          <p:spTgt spid="81928"/>
                                        </p:tgtEl>
                                        <p:attrNameLst>
                                          <p:attrName>ppt_h</p:attrName>
                                        </p:attrNameLst>
                                      </p:cBhvr>
                                      <p:tavLst>
                                        <p:tav tm="0">
                                          <p:val>
                                            <p:fltVal val="0"/>
                                          </p:val>
                                        </p:tav>
                                        <p:tav tm="100000">
                                          <p:val>
                                            <p:strVal val="#ppt_h"/>
                                          </p:val>
                                        </p:tav>
                                      </p:tavLst>
                                    </p:anim>
                                    <p:anim calcmode="lin" valueType="num">
                                      <p:cBhvr>
                                        <p:cTn id="16" dur="1000" fill="hold"/>
                                        <p:tgtEl>
                                          <p:spTgt spid="81928"/>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1929"/>
                                        </p:tgtEl>
                                        <p:attrNameLst>
                                          <p:attrName>style.visibility</p:attrName>
                                        </p:attrNameLst>
                                      </p:cBhvr>
                                      <p:to>
                                        <p:strVal val="visible"/>
                                      </p:to>
                                    </p:set>
                                    <p:anim calcmode="lin" valueType="num">
                                      <p:cBhvr additive="base">
                                        <p:cTn id="21" dur="500" fill="hold"/>
                                        <p:tgtEl>
                                          <p:spTgt spid="81929"/>
                                        </p:tgtEl>
                                        <p:attrNameLst>
                                          <p:attrName>ppt_x</p:attrName>
                                        </p:attrNameLst>
                                      </p:cBhvr>
                                      <p:tavLst>
                                        <p:tav tm="0">
                                          <p:val>
                                            <p:strVal val="#ppt_x"/>
                                          </p:val>
                                        </p:tav>
                                        <p:tav tm="100000">
                                          <p:val>
                                            <p:strVal val="#ppt_x"/>
                                          </p:val>
                                        </p:tav>
                                      </p:tavLst>
                                    </p:anim>
                                    <p:anim calcmode="lin" valueType="num">
                                      <p:cBhvr additive="base">
                                        <p:cTn id="22" dur="500" fill="hold"/>
                                        <p:tgtEl>
                                          <p:spTgt spid="8192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1930"/>
                                        </p:tgtEl>
                                        <p:attrNameLst>
                                          <p:attrName>style.visibility</p:attrName>
                                        </p:attrNameLst>
                                      </p:cBhvr>
                                      <p:to>
                                        <p:strVal val="visible"/>
                                      </p:to>
                                    </p:set>
                                    <p:anim calcmode="lin" valueType="num">
                                      <p:cBhvr additive="base">
                                        <p:cTn id="25" dur="500" fill="hold"/>
                                        <p:tgtEl>
                                          <p:spTgt spid="81930"/>
                                        </p:tgtEl>
                                        <p:attrNameLst>
                                          <p:attrName>ppt_x</p:attrName>
                                        </p:attrNameLst>
                                      </p:cBhvr>
                                      <p:tavLst>
                                        <p:tav tm="0">
                                          <p:val>
                                            <p:strVal val="#ppt_x"/>
                                          </p:val>
                                        </p:tav>
                                        <p:tav tm="100000">
                                          <p:val>
                                            <p:strVal val="#ppt_x"/>
                                          </p:val>
                                        </p:tav>
                                      </p:tavLst>
                                    </p:anim>
                                    <p:anim calcmode="lin" valueType="num">
                                      <p:cBhvr additive="base">
                                        <p:cTn id="26" dur="500" fill="hold"/>
                                        <p:tgtEl>
                                          <p:spTgt spid="81930"/>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3" presetClass="entr" presetSubtype="16" fill="hold" grpId="0" nodeType="afterEffect">
                                  <p:stCondLst>
                                    <p:cond delay="0"/>
                                  </p:stCondLst>
                                  <p:childTnLst>
                                    <p:set>
                                      <p:cBhvr>
                                        <p:cTn id="29" dur="1" fill="hold">
                                          <p:stCondLst>
                                            <p:cond delay="0"/>
                                          </p:stCondLst>
                                        </p:cTn>
                                        <p:tgtEl>
                                          <p:spTgt spid="81925"/>
                                        </p:tgtEl>
                                        <p:attrNameLst>
                                          <p:attrName>style.visibility</p:attrName>
                                        </p:attrNameLst>
                                      </p:cBhvr>
                                      <p:to>
                                        <p:strVal val="visible"/>
                                      </p:to>
                                    </p:set>
                                    <p:anim calcmode="lin" valueType="num">
                                      <p:cBhvr>
                                        <p:cTn id="30" dur="500" fill="hold"/>
                                        <p:tgtEl>
                                          <p:spTgt spid="81925"/>
                                        </p:tgtEl>
                                        <p:attrNameLst>
                                          <p:attrName>ppt_w</p:attrName>
                                        </p:attrNameLst>
                                      </p:cBhvr>
                                      <p:tavLst>
                                        <p:tav tm="0">
                                          <p:val>
                                            <p:fltVal val="0"/>
                                          </p:val>
                                        </p:tav>
                                        <p:tav tm="100000">
                                          <p:val>
                                            <p:strVal val="#ppt_w"/>
                                          </p:val>
                                        </p:tav>
                                      </p:tavLst>
                                    </p:anim>
                                    <p:anim calcmode="lin" valueType="num">
                                      <p:cBhvr>
                                        <p:cTn id="31" dur="500" fill="hold"/>
                                        <p:tgtEl>
                                          <p:spTgt spid="819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animBg="1"/>
      <p:bldP spid="81927" grpId="0" animBg="1"/>
      <p:bldP spid="81928" grpId="0" animBg="1"/>
      <p:bldP spid="81929" grpId="0" animBg="1"/>
      <p:bldP spid="8193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1BE7EBE7-39E7-496F-AE06-6A88C84E93BF}" type="slidenum">
              <a:rPr lang="en-US" altLang="zh-TW"/>
              <a:pPr/>
              <a:t>44</a:t>
            </a:fld>
            <a:endParaRPr lang="en-US" altLang="zh-TW"/>
          </a:p>
        </p:txBody>
      </p:sp>
      <p:sp>
        <p:nvSpPr>
          <p:cNvPr id="84994" name="Rectangle 2"/>
          <p:cNvSpPr>
            <a:spLocks noGrp="1" noChangeArrowheads="1"/>
          </p:cNvSpPr>
          <p:nvPr>
            <p:ph type="title"/>
          </p:nvPr>
        </p:nvSpPr>
        <p:spPr/>
        <p:txBody>
          <a:bodyPr/>
          <a:lstStyle/>
          <a:p>
            <a:r>
              <a:rPr lang="zh-TW" altLang="en-US"/>
              <a:t>第三章 基本</a:t>
            </a:r>
            <a:r>
              <a:rPr lang="zh-TW" altLang="en-US">
                <a:solidFill>
                  <a:srgbClr val="FF3300"/>
                </a:solidFill>
              </a:rPr>
              <a:t>輸入輸出</a:t>
            </a:r>
            <a:r>
              <a:rPr lang="zh-TW" altLang="en-US"/>
              <a:t>函數</a:t>
            </a:r>
          </a:p>
        </p:txBody>
      </p:sp>
      <p:sp>
        <p:nvSpPr>
          <p:cNvPr id="84995" name="Rectangle 3"/>
          <p:cNvSpPr>
            <a:spLocks noGrp="1" noChangeArrowheads="1"/>
          </p:cNvSpPr>
          <p:nvPr>
            <p:ph type="body" idx="1"/>
          </p:nvPr>
        </p:nvSpPr>
        <p:spPr>
          <a:xfrm>
            <a:off x="914400" y="2133600"/>
            <a:ext cx="7543800" cy="3167063"/>
          </a:xfrm>
        </p:spPr>
        <p:txBody>
          <a:bodyPr/>
          <a:lstStyle/>
          <a:p>
            <a:pPr marL="0" indent="0">
              <a:buFontTx/>
              <a:buNone/>
            </a:pPr>
            <a:r>
              <a:rPr lang="en-US" altLang="zh-TW">
                <a:latin typeface="Courier New" pitchFamily="49" charset="0"/>
              </a:rPr>
              <a:t>3-1 </a:t>
            </a:r>
            <a:r>
              <a:rPr lang="zh-TW" altLang="en-US">
                <a:latin typeface="Courier New" pitchFamily="49" charset="0"/>
              </a:rPr>
              <a:t>輸出函數</a:t>
            </a:r>
          </a:p>
          <a:p>
            <a:pPr marL="973138" lvl="1" indent="0">
              <a:buFontTx/>
              <a:buNone/>
            </a:pPr>
            <a:r>
              <a:rPr lang="en-US" altLang="zh-TW">
                <a:solidFill>
                  <a:srgbClr val="FF3300"/>
                </a:solidFill>
                <a:latin typeface="Courier New" pitchFamily="49" charset="0"/>
              </a:rPr>
              <a:t>printf</a:t>
            </a:r>
            <a:r>
              <a:rPr lang="en-US" altLang="zh-TW">
                <a:latin typeface="Courier New" pitchFamily="49" charset="0"/>
              </a:rPr>
              <a:t>, </a:t>
            </a:r>
            <a:r>
              <a:rPr lang="en-US" altLang="zh-TW">
                <a:solidFill>
                  <a:srgbClr val="FF3300"/>
                </a:solidFill>
                <a:latin typeface="Courier New" pitchFamily="49" charset="0"/>
              </a:rPr>
              <a:t>puts</a:t>
            </a:r>
            <a:r>
              <a:rPr lang="en-US" altLang="zh-TW">
                <a:latin typeface="Courier New" pitchFamily="49" charset="0"/>
              </a:rPr>
              <a:t>,</a:t>
            </a:r>
            <a:br>
              <a:rPr lang="en-US" altLang="zh-TW">
                <a:latin typeface="Courier New" pitchFamily="49" charset="0"/>
              </a:rPr>
            </a:br>
            <a:r>
              <a:rPr lang="en-US" altLang="zh-TW">
                <a:latin typeface="Courier New" pitchFamily="49" charset="0"/>
              </a:rPr>
              <a:t>putchar, putch, putc</a:t>
            </a:r>
          </a:p>
          <a:p>
            <a:pPr marL="0" indent="0">
              <a:buFontTx/>
              <a:buNone/>
            </a:pPr>
            <a:r>
              <a:rPr lang="en-US" altLang="zh-TW">
                <a:latin typeface="Courier New" pitchFamily="49" charset="0"/>
              </a:rPr>
              <a:t>3-2 </a:t>
            </a:r>
            <a:r>
              <a:rPr lang="zh-TW" altLang="en-US">
                <a:latin typeface="Courier New" pitchFamily="49" charset="0"/>
              </a:rPr>
              <a:t>輸入函數</a:t>
            </a:r>
          </a:p>
          <a:p>
            <a:pPr marL="973138" lvl="1" indent="0">
              <a:buFontTx/>
              <a:buNone/>
            </a:pPr>
            <a:r>
              <a:rPr lang="en-US" altLang="zh-TW">
                <a:solidFill>
                  <a:srgbClr val="FF3300"/>
                </a:solidFill>
                <a:latin typeface="Courier New" pitchFamily="49" charset="0"/>
              </a:rPr>
              <a:t>scanf</a:t>
            </a:r>
            <a:r>
              <a:rPr lang="en-US" altLang="zh-TW">
                <a:latin typeface="Courier New" pitchFamily="49" charset="0"/>
              </a:rPr>
              <a:t>, </a:t>
            </a:r>
            <a:r>
              <a:rPr lang="en-US" altLang="zh-TW">
                <a:solidFill>
                  <a:srgbClr val="FF3300"/>
                </a:solidFill>
                <a:latin typeface="Courier New" pitchFamily="49" charset="0"/>
              </a:rPr>
              <a:t>gets</a:t>
            </a:r>
            <a:r>
              <a:rPr lang="en-US" altLang="zh-TW">
                <a:latin typeface="Courier New" pitchFamily="49" charset="0"/>
              </a:rPr>
              <a:t>, getc, getch, getche, getchar</a:t>
            </a:r>
          </a:p>
        </p:txBody>
      </p:sp>
      <p:sp>
        <p:nvSpPr>
          <p:cNvPr id="84997"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p:cTn id="7" dur="500" fill="hold"/>
                                        <p:tgtEl>
                                          <p:spTgt spid="849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49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anim calcmode="lin" valueType="num">
                                      <p:cBhvr>
                                        <p:cTn id="11" dur="500" fill="hold"/>
                                        <p:tgtEl>
                                          <p:spTgt spid="8499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8499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 calcmode="lin" valueType="num">
                                      <p:cBhvr>
                                        <p:cTn id="17" dur="500" fill="hold"/>
                                        <p:tgtEl>
                                          <p:spTgt spid="8499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84995">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84995">
                                            <p:txEl>
                                              <p:pRg st="3" end="3"/>
                                            </p:txEl>
                                          </p:spTgt>
                                        </p:tgtEl>
                                        <p:attrNameLst>
                                          <p:attrName>style.visibility</p:attrName>
                                        </p:attrNameLst>
                                      </p:cBhvr>
                                      <p:to>
                                        <p:strVal val="visible"/>
                                      </p:to>
                                    </p:set>
                                    <p:anim calcmode="lin" valueType="num">
                                      <p:cBhvr>
                                        <p:cTn id="21" dur="500" fill="hold"/>
                                        <p:tgtEl>
                                          <p:spTgt spid="8499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499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投影片編號版面配置區 5"/>
          <p:cNvSpPr>
            <a:spLocks noGrp="1"/>
          </p:cNvSpPr>
          <p:nvPr>
            <p:ph type="sldNum" sz="quarter" idx="12"/>
          </p:nvPr>
        </p:nvSpPr>
        <p:spPr/>
        <p:txBody>
          <a:bodyPr/>
          <a:lstStyle/>
          <a:p>
            <a:fld id="{52643E76-7187-4838-9192-E45762033E24}" type="slidenum">
              <a:rPr lang="en-US" altLang="zh-TW"/>
              <a:pPr/>
              <a:t>45</a:t>
            </a:fld>
            <a:endParaRPr lang="en-US" altLang="zh-TW"/>
          </a:p>
        </p:txBody>
      </p:sp>
      <p:graphicFrame>
        <p:nvGraphicFramePr>
          <p:cNvPr id="86049" name="Group 33"/>
          <p:cNvGraphicFramePr>
            <a:graphicFrameLocks noGrp="1"/>
          </p:cNvGraphicFramePr>
          <p:nvPr/>
        </p:nvGraphicFramePr>
        <p:xfrm>
          <a:off x="1371600" y="1676400"/>
          <a:ext cx="7156450" cy="4146552"/>
        </p:xfrm>
        <a:graphic>
          <a:graphicData uri="http://schemas.openxmlformats.org/drawingml/2006/table">
            <a:tbl>
              <a:tblPr/>
              <a:tblGrid>
                <a:gridCol w="3271838"/>
                <a:gridCol w="3884612"/>
              </a:tblGrid>
              <a:tr h="690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函數</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功能敘述：輸出</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692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printf()</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數值、字元和字串</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90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put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c</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字元</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92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put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ch</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字元</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90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put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char</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字元</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90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put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s</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字串</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86041" name="Rectangle 25"/>
          <p:cNvSpPr>
            <a:spLocks noGrp="1" noChangeArrowheads="1"/>
          </p:cNvSpPr>
          <p:nvPr>
            <p:ph type="title"/>
          </p:nvPr>
        </p:nvSpPr>
        <p:spPr/>
        <p:txBody>
          <a:bodyPr/>
          <a:lstStyle/>
          <a:p>
            <a:r>
              <a:rPr lang="en-US" altLang="zh-TW" sz="3600"/>
              <a:t>3-1 </a:t>
            </a:r>
            <a:r>
              <a:rPr lang="zh-TW" altLang="en-US" sz="3600"/>
              <a:t>輸出函數</a:t>
            </a:r>
          </a:p>
        </p:txBody>
      </p:sp>
      <p:sp>
        <p:nvSpPr>
          <p:cNvPr id="86050" name="AutoShape 34"/>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6049"/>
                                        </p:tgtEl>
                                        <p:attrNameLst>
                                          <p:attrName>style.visibility</p:attrName>
                                        </p:attrNameLst>
                                      </p:cBhvr>
                                      <p:to>
                                        <p:strVal val="visible"/>
                                      </p:to>
                                    </p:set>
                                    <p:anim calcmode="lin" valueType="num">
                                      <p:cBhvr>
                                        <p:cTn id="7" dur="500" fill="hold"/>
                                        <p:tgtEl>
                                          <p:spTgt spid="86049"/>
                                        </p:tgtEl>
                                        <p:attrNameLst>
                                          <p:attrName>ppt_w</p:attrName>
                                        </p:attrNameLst>
                                      </p:cBhvr>
                                      <p:tavLst>
                                        <p:tav tm="0">
                                          <p:val>
                                            <p:fltVal val="0"/>
                                          </p:val>
                                        </p:tav>
                                        <p:tav tm="100000">
                                          <p:val>
                                            <p:strVal val="#ppt_w"/>
                                          </p:val>
                                        </p:tav>
                                      </p:tavLst>
                                    </p:anim>
                                    <p:anim calcmode="lin" valueType="num">
                                      <p:cBhvr>
                                        <p:cTn id="8" dur="500" fill="hold"/>
                                        <p:tgtEl>
                                          <p:spTgt spid="860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CF25C94D-250B-4896-B776-8A6B950D73FB}" type="slidenum">
              <a:rPr lang="en-US" altLang="zh-TW"/>
              <a:pPr/>
              <a:t>46</a:t>
            </a:fld>
            <a:endParaRPr lang="en-US" altLang="zh-TW"/>
          </a:p>
        </p:txBody>
      </p:sp>
      <p:sp>
        <p:nvSpPr>
          <p:cNvPr id="87043" name="Text Box 3"/>
          <p:cNvSpPr txBox="1">
            <a:spLocks noChangeArrowheads="1"/>
          </p:cNvSpPr>
          <p:nvPr/>
        </p:nvSpPr>
        <p:spPr bwMode="auto">
          <a:xfrm>
            <a:off x="762000" y="1281113"/>
            <a:ext cx="7620000" cy="1004887"/>
          </a:xfrm>
          <a:prstGeom prst="rect">
            <a:avLst/>
          </a:prstGeom>
          <a:noFill/>
          <a:ln w="9525">
            <a:noFill/>
            <a:miter lim="800000"/>
            <a:headEnd/>
            <a:tailEnd/>
          </a:ln>
          <a:effectLst/>
        </p:spPr>
        <p:txBody>
          <a:bodyPr>
            <a:spAutoFit/>
          </a:bodyPr>
          <a:lstStyle/>
          <a:p>
            <a:pPr>
              <a:spcBef>
                <a:spcPct val="50000"/>
              </a:spcBef>
              <a:buFontTx/>
              <a:buChar char="•"/>
            </a:pPr>
            <a:r>
              <a:rPr lang="en-US" altLang="zh-TW" sz="2400">
                <a:ea typeface="標楷體" pitchFamily="65" charset="-120"/>
              </a:rPr>
              <a:t> </a:t>
            </a:r>
            <a:r>
              <a:rPr lang="zh-TW" altLang="en-US" sz="2400">
                <a:ea typeface="標楷體" pitchFamily="65" charset="-120"/>
              </a:rPr>
              <a:t>語法一</a:t>
            </a:r>
          </a:p>
          <a:p>
            <a:pPr lvl="1">
              <a:spcBef>
                <a:spcPct val="50000"/>
              </a:spcBef>
              <a:buFontTx/>
              <a:buChar char="•"/>
            </a:pPr>
            <a:r>
              <a:rPr lang="en-US" altLang="zh-TW" sz="2400">
                <a:latin typeface="Courier New" pitchFamily="49" charset="0"/>
                <a:ea typeface="標楷體" pitchFamily="65" charset="-120"/>
              </a:rPr>
              <a:t>printf("</a:t>
            </a:r>
            <a:r>
              <a:rPr lang="zh-TW" altLang="en-US" sz="2400">
                <a:latin typeface="Courier New" pitchFamily="49" charset="0"/>
                <a:ea typeface="標楷體" pitchFamily="65" charset="-120"/>
              </a:rPr>
              <a:t>普通字元</a:t>
            </a:r>
            <a:r>
              <a:rPr lang="en-US" altLang="zh-TW" sz="2400">
                <a:latin typeface="Courier New" pitchFamily="49" charset="0"/>
                <a:ea typeface="標楷體" pitchFamily="65" charset="-120"/>
              </a:rPr>
              <a:t>") ;</a:t>
            </a:r>
          </a:p>
        </p:txBody>
      </p:sp>
      <p:sp>
        <p:nvSpPr>
          <p:cNvPr id="87046" name="Rectangle 6"/>
          <p:cNvSpPr>
            <a:spLocks noChangeArrowheads="1"/>
          </p:cNvSpPr>
          <p:nvPr/>
        </p:nvSpPr>
        <p:spPr bwMode="auto">
          <a:xfrm>
            <a:off x="684213" y="2565400"/>
            <a:ext cx="7775575" cy="3530600"/>
          </a:xfrm>
          <a:prstGeom prst="rect">
            <a:avLst/>
          </a:prstGeom>
          <a:solidFill>
            <a:srgbClr val="FFFFFF"/>
          </a:solidFill>
          <a:ln w="9525">
            <a:noFill/>
            <a:miter lim="800000"/>
            <a:headEnd/>
            <a:tailEnd/>
          </a:ln>
          <a:effectLst/>
        </p:spPr>
        <p:txBody>
          <a:bodyPr/>
          <a:lstStyle/>
          <a:p>
            <a:pPr marL="609600" indent="-609600">
              <a:lnSpc>
                <a:spcPct val="90000"/>
              </a:lnSpc>
              <a:spcBef>
                <a:spcPct val="20000"/>
              </a:spcBef>
            </a:pPr>
            <a:r>
              <a:rPr lang="en-US" altLang="zh-TW" sz="3200" b="1">
                <a:ea typeface="標楷體" pitchFamily="65" charset="-120"/>
              </a:rPr>
              <a:t>Ch3_1  printf()</a:t>
            </a:r>
            <a:r>
              <a:rPr lang="zh-TW" altLang="en-US" sz="3200" b="1">
                <a:latin typeface="標楷體" pitchFamily="65" charset="-120"/>
                <a:ea typeface="標楷體" pitchFamily="65" charset="-120"/>
              </a:rPr>
              <a:t>輸出</a:t>
            </a:r>
            <a:endParaRPr lang="zh-TW" altLang="en-US" sz="3200" b="1">
              <a:ea typeface="標楷體" pitchFamily="65" charset="-120"/>
            </a:endParaRPr>
          </a:p>
          <a:p>
            <a:pPr marL="609600" indent="-609600">
              <a:lnSpc>
                <a:spcPct val="90000"/>
              </a:lnSpc>
              <a:spcBef>
                <a:spcPct val="20000"/>
              </a:spcBef>
            </a:pPr>
            <a:r>
              <a:rPr lang="en-US" altLang="zh-TW" sz="2800">
                <a:latin typeface="Courier New" pitchFamily="49" charset="0"/>
                <a:ea typeface="標楷體" pitchFamily="65" charset="-120"/>
              </a:rPr>
              <a:t>1 #include&lt;stdio.h&gt;</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2 main(){</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3   </a:t>
            </a:r>
            <a:r>
              <a:rPr lang="en-US" altLang="zh-TW" sz="2800">
                <a:solidFill>
                  <a:srgbClr val="FF3300"/>
                </a:solidFill>
                <a:latin typeface="Courier New" pitchFamily="49" charset="0"/>
                <a:ea typeface="標楷體" pitchFamily="65" charset="-120"/>
              </a:rPr>
              <a:t>printf("Taiwan University.\n");</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4 }</a:t>
            </a:r>
            <a:endParaRPr lang="en-US" altLang="zh-TW" sz="2800">
              <a:ea typeface="標楷體" pitchFamily="65" charset="-120"/>
            </a:endParaRPr>
          </a:p>
        </p:txBody>
      </p:sp>
      <p:sp>
        <p:nvSpPr>
          <p:cNvPr id="87048" name="Rectangle 8"/>
          <p:cNvSpPr>
            <a:spLocks noChangeArrowheads="1"/>
          </p:cNvSpPr>
          <p:nvPr/>
        </p:nvSpPr>
        <p:spPr bwMode="auto">
          <a:xfrm>
            <a:off x="3779838" y="5084763"/>
            <a:ext cx="3733800" cy="7620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a:ea typeface="標楷體" pitchFamily="65" charset="-120"/>
              </a:rPr>
              <a:t>Taiwan University.</a:t>
            </a:r>
          </a:p>
        </p:txBody>
      </p:sp>
      <p:sp>
        <p:nvSpPr>
          <p:cNvPr id="87049" name="Rectangle 9"/>
          <p:cNvSpPr>
            <a:spLocks noGrp="1" noChangeArrowheads="1"/>
          </p:cNvSpPr>
          <p:nvPr>
            <p:ph type="title"/>
          </p:nvPr>
        </p:nvSpPr>
        <p:spPr>
          <a:xfrm>
            <a:off x="838200" y="381000"/>
            <a:ext cx="7620000" cy="1143000"/>
          </a:xfrm>
        </p:spPr>
        <p:txBody>
          <a:bodyPr/>
          <a:lstStyle/>
          <a:p>
            <a:r>
              <a:rPr lang="en-US" altLang="zh-TW" sz="3600"/>
              <a:t>3-1-1 </a:t>
            </a:r>
            <a:r>
              <a:rPr lang="zh-TW" altLang="en-US" sz="3600"/>
              <a:t>輸出 </a:t>
            </a:r>
            <a:r>
              <a:rPr lang="en-US" altLang="zh-TW" sz="3600"/>
              <a:t>printf</a:t>
            </a:r>
          </a:p>
        </p:txBody>
      </p:sp>
      <p:sp>
        <p:nvSpPr>
          <p:cNvPr id="87051"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7046"/>
                                        </p:tgtEl>
                                        <p:attrNameLst>
                                          <p:attrName>style.visibility</p:attrName>
                                        </p:attrNameLst>
                                      </p:cBhvr>
                                      <p:to>
                                        <p:strVal val="visible"/>
                                      </p:to>
                                    </p:set>
                                    <p:anim calcmode="lin" valueType="num">
                                      <p:cBhvr>
                                        <p:cTn id="7" dur="500" fill="hold"/>
                                        <p:tgtEl>
                                          <p:spTgt spid="87046"/>
                                        </p:tgtEl>
                                        <p:attrNameLst>
                                          <p:attrName>ppt_w</p:attrName>
                                        </p:attrNameLst>
                                      </p:cBhvr>
                                      <p:tavLst>
                                        <p:tav tm="0">
                                          <p:val>
                                            <p:fltVal val="0"/>
                                          </p:val>
                                        </p:tav>
                                        <p:tav tm="100000">
                                          <p:val>
                                            <p:strVal val="#ppt_w"/>
                                          </p:val>
                                        </p:tav>
                                      </p:tavLst>
                                    </p:anim>
                                    <p:anim calcmode="lin" valueType="num">
                                      <p:cBhvr>
                                        <p:cTn id="8" dur="500" fill="hold"/>
                                        <p:tgtEl>
                                          <p:spTgt spid="8704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7048"/>
                                        </p:tgtEl>
                                        <p:attrNameLst>
                                          <p:attrName>style.visibility</p:attrName>
                                        </p:attrNameLst>
                                      </p:cBhvr>
                                      <p:to>
                                        <p:strVal val="visible"/>
                                      </p:to>
                                    </p:set>
                                    <p:anim calcmode="lin" valueType="num">
                                      <p:cBhvr>
                                        <p:cTn id="13" dur="500" fill="hold"/>
                                        <p:tgtEl>
                                          <p:spTgt spid="87048"/>
                                        </p:tgtEl>
                                        <p:attrNameLst>
                                          <p:attrName>ppt_w</p:attrName>
                                        </p:attrNameLst>
                                      </p:cBhvr>
                                      <p:tavLst>
                                        <p:tav tm="0">
                                          <p:val>
                                            <p:fltVal val="0"/>
                                          </p:val>
                                        </p:tav>
                                        <p:tav tm="100000">
                                          <p:val>
                                            <p:strVal val="#ppt_w"/>
                                          </p:val>
                                        </p:tav>
                                      </p:tavLst>
                                    </p:anim>
                                    <p:anim calcmode="lin" valueType="num">
                                      <p:cBhvr>
                                        <p:cTn id="14" dur="500" fill="hold"/>
                                        <p:tgtEl>
                                          <p:spTgt spid="870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6" grpId="0" animBg="1"/>
      <p:bldP spid="8704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B6267751-1462-49D4-9207-938C70209C85}" type="slidenum">
              <a:rPr lang="en-US" altLang="zh-TW"/>
              <a:pPr/>
              <a:t>47</a:t>
            </a:fld>
            <a:endParaRPr lang="en-US" altLang="zh-TW"/>
          </a:p>
        </p:txBody>
      </p:sp>
      <p:sp>
        <p:nvSpPr>
          <p:cNvPr id="89090" name="Text Box 2"/>
          <p:cNvSpPr txBox="1">
            <a:spLocks noChangeArrowheads="1"/>
          </p:cNvSpPr>
          <p:nvPr/>
        </p:nvSpPr>
        <p:spPr bwMode="auto">
          <a:xfrm>
            <a:off x="838200" y="1066800"/>
            <a:ext cx="7620000" cy="1004888"/>
          </a:xfrm>
          <a:prstGeom prst="rect">
            <a:avLst/>
          </a:prstGeom>
          <a:noFill/>
          <a:ln w="9525">
            <a:noFill/>
            <a:miter lim="800000"/>
            <a:headEnd/>
            <a:tailEnd/>
          </a:ln>
          <a:effectLst/>
        </p:spPr>
        <p:txBody>
          <a:bodyPr>
            <a:spAutoFit/>
          </a:bodyPr>
          <a:lstStyle/>
          <a:p>
            <a:pPr>
              <a:spcBef>
                <a:spcPct val="50000"/>
              </a:spcBef>
              <a:buFontTx/>
              <a:buChar char="•"/>
            </a:pPr>
            <a:r>
              <a:rPr lang="en-US" altLang="zh-TW" sz="2400">
                <a:ea typeface="標楷體" pitchFamily="65" charset="-120"/>
              </a:rPr>
              <a:t> </a:t>
            </a:r>
            <a:r>
              <a:rPr lang="zh-TW" altLang="en-US" sz="2400">
                <a:ea typeface="標楷體" pitchFamily="65" charset="-120"/>
              </a:rPr>
              <a:t>語法二</a:t>
            </a:r>
          </a:p>
          <a:p>
            <a:pPr lvl="1">
              <a:spcBef>
                <a:spcPct val="50000"/>
              </a:spcBef>
              <a:buFontTx/>
              <a:buChar char="•"/>
            </a:pPr>
            <a:r>
              <a:rPr lang="en-US" altLang="zh-TW" sz="2400">
                <a:latin typeface="Courier New" pitchFamily="49" charset="0"/>
                <a:ea typeface="標楷體" pitchFamily="65" charset="-120"/>
              </a:rPr>
              <a:t>printf("</a:t>
            </a:r>
            <a:r>
              <a:rPr lang="zh-TW" altLang="en-US" sz="2400">
                <a:latin typeface="Courier New" pitchFamily="49" charset="0"/>
                <a:ea typeface="標楷體" pitchFamily="65" charset="-120"/>
              </a:rPr>
              <a:t>普通字元 </a:t>
            </a:r>
            <a:r>
              <a:rPr lang="en-US" altLang="zh-TW" sz="2400">
                <a:solidFill>
                  <a:srgbClr val="FF3300"/>
                </a:solidFill>
                <a:latin typeface="Courier New" pitchFamily="49" charset="0"/>
                <a:ea typeface="標楷體" pitchFamily="65" charset="-120"/>
              </a:rPr>
              <a:t>%?</a:t>
            </a:r>
            <a:r>
              <a:rPr lang="en-US" altLang="zh-TW" sz="2400">
                <a:latin typeface="Courier New" pitchFamily="49" charset="0"/>
                <a:ea typeface="標楷體" pitchFamily="65" charset="-120"/>
              </a:rPr>
              <a:t> \n", </a:t>
            </a:r>
            <a:r>
              <a:rPr lang="zh-TW" altLang="en-US" sz="2400">
                <a:solidFill>
                  <a:srgbClr val="FF3300"/>
                </a:solidFill>
                <a:latin typeface="Courier New" pitchFamily="49" charset="0"/>
                <a:ea typeface="標楷體" pitchFamily="65" charset="-120"/>
              </a:rPr>
              <a:t>變數</a:t>
            </a:r>
            <a:r>
              <a:rPr lang="en-US" altLang="zh-TW" sz="2400">
                <a:latin typeface="Courier New" pitchFamily="49" charset="0"/>
                <a:ea typeface="標楷體" pitchFamily="65" charset="-120"/>
              </a:rPr>
              <a:t>) ;</a:t>
            </a:r>
          </a:p>
        </p:txBody>
      </p:sp>
      <p:sp>
        <p:nvSpPr>
          <p:cNvPr id="89093" name="Rectangle 5"/>
          <p:cNvSpPr>
            <a:spLocks noChangeArrowheads="1"/>
          </p:cNvSpPr>
          <p:nvPr/>
        </p:nvSpPr>
        <p:spPr bwMode="auto">
          <a:xfrm>
            <a:off x="762000" y="2276475"/>
            <a:ext cx="5033963" cy="1728788"/>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400" b="1">
                <a:ea typeface="標楷體" pitchFamily="65" charset="-120"/>
              </a:rPr>
              <a:t>Ch3_2</a:t>
            </a:r>
          </a:p>
          <a:p>
            <a:pPr marL="609600" indent="-609600">
              <a:lnSpc>
                <a:spcPct val="90000"/>
              </a:lnSpc>
              <a:spcBef>
                <a:spcPct val="20000"/>
              </a:spcBef>
            </a:pPr>
            <a:r>
              <a:rPr lang="en-US" altLang="zh-TW" sz="2400">
                <a:latin typeface="Courier New" pitchFamily="49" charset="0"/>
                <a:ea typeface="標楷體" pitchFamily="65" charset="-120"/>
              </a:rPr>
              <a:t>1 #include&lt;stdio.h&gt;</a:t>
            </a:r>
            <a:endParaRPr lang="en-US" altLang="zh-TW" sz="2400">
              <a:latin typeface="Courier New" pitchFamily="49" charset="0"/>
            </a:endParaRPr>
          </a:p>
          <a:p>
            <a:pPr marL="609600" indent="-609600">
              <a:lnSpc>
                <a:spcPct val="90000"/>
              </a:lnSpc>
              <a:spcBef>
                <a:spcPct val="20000"/>
              </a:spcBef>
            </a:pPr>
            <a:r>
              <a:rPr lang="en-US" altLang="zh-TW" sz="2400">
                <a:latin typeface="Courier New" pitchFamily="49" charset="0"/>
                <a:ea typeface="標楷體" pitchFamily="65" charset="-120"/>
              </a:rPr>
              <a:t>2 main(){</a:t>
            </a:r>
            <a:endParaRPr lang="en-US" altLang="zh-TW" sz="2400">
              <a:latin typeface="Courier New" pitchFamily="49" charset="0"/>
            </a:endParaRPr>
          </a:p>
          <a:p>
            <a:pPr marL="609600" indent="-609600">
              <a:lnSpc>
                <a:spcPct val="90000"/>
              </a:lnSpc>
              <a:spcBef>
                <a:spcPct val="20000"/>
              </a:spcBef>
            </a:pPr>
            <a:r>
              <a:rPr lang="en-US" altLang="zh-TW" sz="2400">
                <a:latin typeface="Courier New" pitchFamily="49" charset="0"/>
                <a:ea typeface="標楷體" pitchFamily="65" charset="-120"/>
              </a:rPr>
              <a:t>3	int a=9, b=6, answer;</a:t>
            </a:r>
          </a:p>
        </p:txBody>
      </p:sp>
      <p:sp>
        <p:nvSpPr>
          <p:cNvPr id="89095" name="Rectangle 7"/>
          <p:cNvSpPr>
            <a:spLocks noChangeArrowheads="1"/>
          </p:cNvSpPr>
          <p:nvPr/>
        </p:nvSpPr>
        <p:spPr bwMode="auto">
          <a:xfrm>
            <a:off x="2484438" y="5516563"/>
            <a:ext cx="4343400" cy="762000"/>
          </a:xfrm>
          <a:prstGeom prst="rect">
            <a:avLst/>
          </a:prstGeom>
          <a:noFill/>
          <a:ln w="9525">
            <a:solidFill>
              <a:schemeClr val="tx1"/>
            </a:solidFill>
            <a:miter lim="800000"/>
            <a:headEnd/>
            <a:tailEnd/>
          </a:ln>
          <a:effectLst/>
        </p:spPr>
        <p:txBody>
          <a:bodyPr wrap="none" anchor="ctr"/>
          <a:lstStyle/>
          <a:p>
            <a:pPr>
              <a:spcBef>
                <a:spcPct val="50000"/>
              </a:spcBef>
            </a:pPr>
            <a:r>
              <a:rPr lang="en-US" altLang="zh-TW" sz="2400">
                <a:latin typeface="Courier New" pitchFamily="49" charset="0"/>
                <a:ea typeface="標楷體" pitchFamily="65" charset="-120"/>
              </a:rPr>
              <a:t>The answer</a:t>
            </a:r>
            <a:r>
              <a:rPr lang="zh-TW" altLang="en-US" sz="2400">
                <a:latin typeface="Courier New" pitchFamily="49" charset="0"/>
                <a:ea typeface="標楷體" pitchFamily="65" charset="-120"/>
              </a:rPr>
              <a:t>：</a:t>
            </a:r>
            <a:r>
              <a:rPr lang="en-US" altLang="zh-TW" sz="2400">
                <a:latin typeface="Courier New" pitchFamily="49" charset="0"/>
                <a:ea typeface="標楷體" pitchFamily="65" charset="-120"/>
              </a:rPr>
              <a:t>9-6 = 3. </a:t>
            </a:r>
          </a:p>
        </p:txBody>
      </p:sp>
      <p:sp>
        <p:nvSpPr>
          <p:cNvPr id="89097" name="Rectangle 9"/>
          <p:cNvSpPr>
            <a:spLocks noGrp="1" noChangeArrowheads="1"/>
          </p:cNvSpPr>
          <p:nvPr>
            <p:ph type="title"/>
          </p:nvPr>
        </p:nvSpPr>
        <p:spPr>
          <a:xfrm>
            <a:off x="914400" y="0"/>
            <a:ext cx="7620000" cy="1143000"/>
          </a:xfrm>
        </p:spPr>
        <p:txBody>
          <a:bodyPr/>
          <a:lstStyle/>
          <a:p>
            <a:r>
              <a:rPr lang="en-US" altLang="zh-TW" sz="3600"/>
              <a:t>3-1-1 </a:t>
            </a:r>
            <a:r>
              <a:rPr lang="en-US" altLang="zh-TW" sz="3800" b="1">
                <a:solidFill>
                  <a:schemeClr val="tx1"/>
                </a:solidFill>
              </a:rPr>
              <a:t>printf()</a:t>
            </a:r>
            <a:r>
              <a:rPr lang="zh-TW" altLang="en-US" sz="3800" b="1">
                <a:solidFill>
                  <a:schemeClr val="tx1"/>
                </a:solidFill>
              </a:rPr>
              <a:t>格式化輸出</a:t>
            </a:r>
          </a:p>
        </p:txBody>
      </p:sp>
      <p:sp>
        <p:nvSpPr>
          <p:cNvPr id="89099" name="Rectangle 11"/>
          <p:cNvSpPr>
            <a:spLocks noChangeArrowheads="1"/>
          </p:cNvSpPr>
          <p:nvPr/>
        </p:nvSpPr>
        <p:spPr bwMode="auto">
          <a:xfrm>
            <a:off x="755650" y="4076700"/>
            <a:ext cx="7924800" cy="1584325"/>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400">
                <a:latin typeface="Courier New" pitchFamily="49" charset="0"/>
                <a:ea typeface="標楷體" pitchFamily="65" charset="-120"/>
              </a:rPr>
              <a:t>4	answer = </a:t>
            </a:r>
            <a:r>
              <a:rPr lang="en-US" altLang="zh-TW" sz="2400">
                <a:solidFill>
                  <a:srgbClr val="FF3300"/>
                </a:solidFill>
                <a:latin typeface="Courier New" pitchFamily="49" charset="0"/>
                <a:ea typeface="標楷體" pitchFamily="65" charset="-120"/>
              </a:rPr>
              <a:t>a-b</a:t>
            </a:r>
            <a:r>
              <a:rPr lang="en-US" altLang="zh-TW" sz="2400">
                <a:latin typeface="Courier New" pitchFamily="49" charset="0"/>
                <a:ea typeface="標楷體" pitchFamily="65" charset="-120"/>
              </a:rPr>
              <a:t>;</a:t>
            </a:r>
          </a:p>
          <a:p>
            <a:pPr marL="609600" indent="-609600">
              <a:lnSpc>
                <a:spcPct val="90000"/>
              </a:lnSpc>
              <a:spcBef>
                <a:spcPct val="20000"/>
              </a:spcBef>
            </a:pPr>
            <a:r>
              <a:rPr lang="en-US" altLang="zh-TW" sz="2400">
                <a:latin typeface="Courier New" pitchFamily="49" charset="0"/>
                <a:ea typeface="標楷體" pitchFamily="65" charset="-120"/>
              </a:rPr>
              <a:t>5	printf("The answer</a:t>
            </a:r>
            <a:r>
              <a:rPr lang="zh-TW" altLang="en-US" sz="2400">
                <a:latin typeface="Courier New" pitchFamily="49" charset="0"/>
                <a:ea typeface="標楷體" pitchFamily="65" charset="-120"/>
              </a:rPr>
              <a:t>：</a:t>
            </a:r>
            <a:r>
              <a:rPr lang="en-US" altLang="zh-TW" sz="2400" u="sng">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a:t>
            </a:r>
            <a:r>
              <a:rPr lang="en-US" altLang="zh-TW" sz="2400" u="sng">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 = </a:t>
            </a:r>
            <a:r>
              <a:rPr lang="en-US" altLang="zh-TW" sz="2400" u="sng">
                <a:solidFill>
                  <a:srgbClr val="FF3300"/>
                </a:solidFill>
                <a:latin typeface="Courier New" pitchFamily="49" charset="0"/>
                <a:ea typeface="標楷體" pitchFamily="65" charset="-120"/>
              </a:rPr>
              <a:t>%i</a:t>
            </a:r>
            <a:r>
              <a:rPr lang="en-US" altLang="zh-TW" sz="2400">
                <a:latin typeface="Courier New" pitchFamily="49" charset="0"/>
                <a:ea typeface="標楷體" pitchFamily="65" charset="-120"/>
              </a:rPr>
              <a:t>.\n",</a:t>
            </a:r>
            <a:br>
              <a:rPr lang="en-US" altLang="zh-TW" sz="2400">
                <a:latin typeface="Courier New" pitchFamily="49" charset="0"/>
                <a:ea typeface="標楷體" pitchFamily="65" charset="-120"/>
              </a:rPr>
            </a:br>
            <a:r>
              <a:rPr lang="en-US" altLang="zh-TW" sz="2400">
                <a:latin typeface="Courier New" pitchFamily="49" charset="0"/>
                <a:ea typeface="標楷體" pitchFamily="65" charset="-120"/>
              </a:rPr>
              <a:t>					</a:t>
            </a:r>
            <a:r>
              <a:rPr lang="en-US" altLang="zh-TW" sz="2400">
                <a:solidFill>
                  <a:srgbClr val="FF3300"/>
                </a:solidFill>
                <a:latin typeface="Courier New" pitchFamily="49" charset="0"/>
                <a:ea typeface="標楷體" pitchFamily="65" charset="-120"/>
              </a:rPr>
              <a:t>a, b, answer</a:t>
            </a:r>
            <a:r>
              <a:rPr lang="en-US" altLang="zh-TW" sz="2400">
                <a:latin typeface="Courier New" pitchFamily="49" charset="0"/>
                <a:ea typeface="標楷體" pitchFamily="65" charset="-120"/>
              </a:rPr>
              <a:t>);</a:t>
            </a:r>
          </a:p>
          <a:p>
            <a:pPr marL="609600" indent="-609600">
              <a:lnSpc>
                <a:spcPct val="90000"/>
              </a:lnSpc>
              <a:spcBef>
                <a:spcPct val="20000"/>
              </a:spcBef>
            </a:pPr>
            <a:r>
              <a:rPr lang="en-US" altLang="zh-TW" sz="2400">
                <a:latin typeface="Courier New" pitchFamily="49" charset="0"/>
                <a:ea typeface="標楷體" pitchFamily="65" charset="-120"/>
              </a:rPr>
              <a:t>6 }</a:t>
            </a:r>
          </a:p>
        </p:txBody>
      </p:sp>
      <p:sp>
        <p:nvSpPr>
          <p:cNvPr id="89100" name="AutoShape 12"/>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9093"/>
                                        </p:tgtEl>
                                        <p:attrNameLst>
                                          <p:attrName>style.visibility</p:attrName>
                                        </p:attrNameLst>
                                      </p:cBhvr>
                                      <p:to>
                                        <p:strVal val="visible"/>
                                      </p:to>
                                    </p:set>
                                    <p:anim calcmode="lin" valueType="num">
                                      <p:cBhvr>
                                        <p:cTn id="7" dur="500" fill="hold"/>
                                        <p:tgtEl>
                                          <p:spTgt spid="89093"/>
                                        </p:tgtEl>
                                        <p:attrNameLst>
                                          <p:attrName>ppt_w</p:attrName>
                                        </p:attrNameLst>
                                      </p:cBhvr>
                                      <p:tavLst>
                                        <p:tav tm="0">
                                          <p:val>
                                            <p:fltVal val="0"/>
                                          </p:val>
                                        </p:tav>
                                        <p:tav tm="100000">
                                          <p:val>
                                            <p:strVal val="#ppt_w"/>
                                          </p:val>
                                        </p:tav>
                                      </p:tavLst>
                                    </p:anim>
                                    <p:anim calcmode="lin" valueType="num">
                                      <p:cBhvr>
                                        <p:cTn id="8" dur="500" fill="hold"/>
                                        <p:tgtEl>
                                          <p:spTgt spid="8909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9099"/>
                                        </p:tgtEl>
                                        <p:attrNameLst>
                                          <p:attrName>style.visibility</p:attrName>
                                        </p:attrNameLst>
                                      </p:cBhvr>
                                      <p:to>
                                        <p:strVal val="visible"/>
                                      </p:to>
                                    </p:set>
                                    <p:anim calcmode="lin" valueType="num">
                                      <p:cBhvr>
                                        <p:cTn id="13" dur="500" fill="hold"/>
                                        <p:tgtEl>
                                          <p:spTgt spid="89099"/>
                                        </p:tgtEl>
                                        <p:attrNameLst>
                                          <p:attrName>ppt_w</p:attrName>
                                        </p:attrNameLst>
                                      </p:cBhvr>
                                      <p:tavLst>
                                        <p:tav tm="0">
                                          <p:val>
                                            <p:fltVal val="0"/>
                                          </p:val>
                                        </p:tav>
                                        <p:tav tm="100000">
                                          <p:val>
                                            <p:strVal val="#ppt_w"/>
                                          </p:val>
                                        </p:tav>
                                      </p:tavLst>
                                    </p:anim>
                                    <p:anim calcmode="lin" valueType="num">
                                      <p:cBhvr>
                                        <p:cTn id="14" dur="500" fill="hold"/>
                                        <p:tgtEl>
                                          <p:spTgt spid="89099"/>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89095"/>
                                        </p:tgtEl>
                                        <p:attrNameLst>
                                          <p:attrName>style.visibility</p:attrName>
                                        </p:attrNameLst>
                                      </p:cBhvr>
                                      <p:to>
                                        <p:strVal val="visible"/>
                                      </p:to>
                                    </p:set>
                                    <p:anim calcmode="lin" valueType="num">
                                      <p:cBhvr>
                                        <p:cTn id="19" dur="500" fill="hold"/>
                                        <p:tgtEl>
                                          <p:spTgt spid="89095"/>
                                        </p:tgtEl>
                                        <p:attrNameLst>
                                          <p:attrName>ppt_w</p:attrName>
                                        </p:attrNameLst>
                                      </p:cBhvr>
                                      <p:tavLst>
                                        <p:tav tm="0">
                                          <p:val>
                                            <p:fltVal val="0"/>
                                          </p:val>
                                        </p:tav>
                                        <p:tav tm="100000">
                                          <p:val>
                                            <p:strVal val="#ppt_w"/>
                                          </p:val>
                                        </p:tav>
                                      </p:tavLst>
                                    </p:anim>
                                    <p:anim calcmode="lin" valueType="num">
                                      <p:cBhvr>
                                        <p:cTn id="20" dur="500" fill="hold"/>
                                        <p:tgtEl>
                                          <p:spTgt spid="890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p:bldP spid="89095" grpId="0" animBg="1"/>
      <p:bldP spid="8909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A6D3BF8B-E021-4912-A1E6-1E59A5D1D1E5}" type="slidenum">
              <a:rPr lang="en-US" altLang="zh-TW"/>
              <a:pPr/>
              <a:t>48</a:t>
            </a:fld>
            <a:endParaRPr lang="en-US" altLang="zh-TW"/>
          </a:p>
        </p:txBody>
      </p:sp>
      <p:sp>
        <p:nvSpPr>
          <p:cNvPr id="91139" name="Text Box 3"/>
          <p:cNvSpPr txBox="1">
            <a:spLocks noChangeArrowheads="1"/>
          </p:cNvSpPr>
          <p:nvPr/>
        </p:nvSpPr>
        <p:spPr bwMode="auto">
          <a:xfrm>
            <a:off x="762000" y="2014538"/>
            <a:ext cx="7620000" cy="2443162"/>
          </a:xfrm>
          <a:prstGeom prst="rect">
            <a:avLst/>
          </a:prstGeom>
          <a:noFill/>
          <a:ln w="9525">
            <a:noFill/>
            <a:miter lim="800000"/>
            <a:headEnd/>
            <a:tailEnd/>
          </a:ln>
          <a:effectLst/>
        </p:spPr>
        <p:txBody>
          <a:bodyPr>
            <a:spAutoFit/>
          </a:bodyPr>
          <a:lstStyle/>
          <a:p>
            <a:pPr>
              <a:spcBef>
                <a:spcPct val="50000"/>
              </a:spcBef>
              <a:buFontTx/>
              <a:buChar char="•"/>
            </a:pPr>
            <a:r>
              <a:rPr lang="en-US" altLang="zh-TW" sz="2800" b="1">
                <a:ea typeface="標楷體" pitchFamily="65" charset="-120"/>
              </a:rPr>
              <a:t> </a:t>
            </a:r>
            <a:r>
              <a:rPr lang="zh-TW" altLang="en-US" sz="2800" b="1">
                <a:ea typeface="標楷體" pitchFamily="65" charset="-120"/>
              </a:rPr>
              <a:t>資料</a:t>
            </a:r>
            <a:r>
              <a:rPr lang="zh-TW" altLang="en-US" sz="2800" b="1">
                <a:solidFill>
                  <a:srgbClr val="FF3300"/>
                </a:solidFill>
                <a:ea typeface="標楷體" pitchFamily="65" charset="-120"/>
              </a:rPr>
              <a:t>轉換型態</a:t>
            </a:r>
          </a:p>
          <a:p>
            <a:pPr>
              <a:spcBef>
                <a:spcPct val="50000"/>
              </a:spcBef>
              <a:buFontTx/>
              <a:buChar char="•"/>
            </a:pPr>
            <a:r>
              <a:rPr lang="zh-TW" altLang="en-US" sz="2800" b="1">
                <a:ea typeface="標楷體" pitchFamily="65" charset="-120"/>
              </a:rPr>
              <a:t> 資料的</a:t>
            </a:r>
            <a:r>
              <a:rPr lang="zh-TW" altLang="en-US" sz="2800" b="1">
                <a:solidFill>
                  <a:srgbClr val="FF3300"/>
                </a:solidFill>
                <a:ea typeface="標楷體" pitchFamily="65" charset="-120"/>
              </a:rPr>
              <a:t>欄寬</a:t>
            </a:r>
            <a:r>
              <a:rPr lang="zh-TW" altLang="en-US" sz="2800" b="1">
                <a:ea typeface="標楷體" pitchFamily="65" charset="-120"/>
              </a:rPr>
              <a:t>和</a:t>
            </a:r>
            <a:r>
              <a:rPr lang="zh-TW" altLang="en-US" sz="2800" b="1">
                <a:solidFill>
                  <a:srgbClr val="FF3300"/>
                </a:solidFill>
                <a:ea typeface="標楷體" pitchFamily="65" charset="-120"/>
              </a:rPr>
              <a:t>精確度</a:t>
            </a:r>
          </a:p>
          <a:p>
            <a:pPr>
              <a:spcBef>
                <a:spcPct val="50000"/>
              </a:spcBef>
              <a:buFontTx/>
              <a:buChar char="•"/>
            </a:pPr>
            <a:r>
              <a:rPr lang="zh-TW" altLang="en-US" sz="2800" b="1">
                <a:ea typeface="標楷體" pitchFamily="65" charset="-120"/>
              </a:rPr>
              <a:t> 帶有</a:t>
            </a:r>
            <a:r>
              <a:rPr lang="en-US" altLang="zh-TW" sz="2800" b="1">
                <a:solidFill>
                  <a:srgbClr val="FF3300"/>
                </a:solidFill>
                <a:latin typeface="Courier New" pitchFamily="49" charset="0"/>
                <a:ea typeface="標楷體" pitchFamily="65" charset="-120"/>
              </a:rPr>
              <a:t>\</a:t>
            </a:r>
            <a:r>
              <a:rPr lang="zh-TW" altLang="en-US" sz="2800" b="1">
                <a:ea typeface="標楷體" pitchFamily="65" charset="-120"/>
              </a:rPr>
              <a:t>的字元常數 </a:t>
            </a:r>
          </a:p>
          <a:p>
            <a:pPr>
              <a:spcBef>
                <a:spcPct val="50000"/>
              </a:spcBef>
              <a:buFontTx/>
              <a:buChar char="•"/>
            </a:pPr>
            <a:r>
              <a:rPr lang="zh-TW" altLang="en-US" sz="2800" b="1">
                <a:ea typeface="標楷體" pitchFamily="65" charset="-120"/>
              </a:rPr>
              <a:t> </a:t>
            </a:r>
            <a:r>
              <a:rPr lang="en-US" altLang="zh-TW" sz="2800" b="1">
                <a:ea typeface="標楷體" pitchFamily="65" charset="-120"/>
              </a:rPr>
              <a:t>ASCII</a:t>
            </a:r>
            <a:r>
              <a:rPr lang="zh-TW" altLang="en-US" sz="2800" b="1">
                <a:ea typeface="標楷體" pitchFamily="65" charset="-120"/>
              </a:rPr>
              <a:t>字元輸出 </a:t>
            </a:r>
          </a:p>
        </p:txBody>
      </p:sp>
      <p:sp>
        <p:nvSpPr>
          <p:cNvPr id="91141" name="Rectangle 5"/>
          <p:cNvSpPr>
            <a:spLocks noGrp="1" noChangeArrowheads="1"/>
          </p:cNvSpPr>
          <p:nvPr>
            <p:ph type="title"/>
          </p:nvPr>
        </p:nvSpPr>
        <p:spPr/>
        <p:txBody>
          <a:bodyPr/>
          <a:lstStyle/>
          <a:p>
            <a:r>
              <a:rPr lang="en-US" altLang="zh-TW" sz="3600"/>
              <a:t>3-1-2 </a:t>
            </a:r>
            <a:r>
              <a:rPr lang="zh-TW" altLang="en-US" sz="3600"/>
              <a:t>影響數值輸出的因子</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投影片編號版面配置區 5"/>
          <p:cNvSpPr>
            <a:spLocks noGrp="1"/>
          </p:cNvSpPr>
          <p:nvPr>
            <p:ph type="sldNum" sz="quarter" idx="12"/>
          </p:nvPr>
        </p:nvSpPr>
        <p:spPr/>
        <p:txBody>
          <a:bodyPr/>
          <a:lstStyle/>
          <a:p>
            <a:fld id="{DE02FF12-DA0D-4C0A-BF72-53F5ABB48859}" type="slidenum">
              <a:rPr lang="en-US" altLang="zh-TW"/>
              <a:pPr/>
              <a:t>49</a:t>
            </a:fld>
            <a:endParaRPr lang="en-US" altLang="zh-TW"/>
          </a:p>
        </p:txBody>
      </p:sp>
      <p:graphicFrame>
        <p:nvGraphicFramePr>
          <p:cNvPr id="92247" name="Group 87"/>
          <p:cNvGraphicFramePr>
            <a:graphicFrameLocks noGrp="1"/>
          </p:cNvGraphicFramePr>
          <p:nvPr/>
        </p:nvGraphicFramePr>
        <p:xfrm>
          <a:off x="755650" y="1628775"/>
          <a:ext cx="7772400" cy="2529840"/>
        </p:xfrm>
        <a:graphic>
          <a:graphicData uri="http://schemas.openxmlformats.org/drawingml/2006/table">
            <a:tbl>
              <a:tblPr/>
              <a:tblGrid>
                <a:gridCol w="1573213"/>
                <a:gridCol w="6199187"/>
              </a:tblGrid>
              <a:tr h="328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標楷體" pitchFamily="65" charset="-120"/>
                        </a:rPr>
                        <a:t>%</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字元</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功能敘述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輸出</a:t>
                      </a:r>
                      <a:r>
                        <a:rPr kumimoji="1" lang="zh-TW" altLang="en-US" sz="2400" b="0" i="0" u="none" strike="noStrike" cap="none" normalizeH="0" baseline="0" smtClean="0">
                          <a:ln>
                            <a:noFill/>
                          </a:ln>
                          <a:solidFill>
                            <a:srgbClr val="FF3300"/>
                          </a:solidFill>
                          <a:effectLst/>
                          <a:latin typeface="標楷體" pitchFamily="65" charset="-120"/>
                          <a:ea typeface="標楷體" pitchFamily="65" charset="-120"/>
                        </a:rPr>
                        <a:t>十進</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位的整數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28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輸出</a:t>
                      </a:r>
                      <a:r>
                        <a:rPr kumimoji="1" lang="zh-TW" altLang="en-US" sz="2400" b="0" i="0" u="none" strike="noStrike" cap="none" normalizeH="0" baseline="0" smtClean="0">
                          <a:ln>
                            <a:noFill/>
                          </a:ln>
                          <a:solidFill>
                            <a:srgbClr val="FF3300"/>
                          </a:solidFill>
                          <a:effectLst/>
                          <a:latin typeface="標楷體" pitchFamily="65" charset="-120"/>
                          <a:ea typeface="標楷體" pitchFamily="65" charset="-120"/>
                        </a:rPr>
                        <a:t>字元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2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輸出</a:t>
                      </a:r>
                      <a:r>
                        <a:rPr kumimoji="1" lang="zh-TW" altLang="en-US" sz="2400" b="0" i="0" u="none" strike="noStrike" cap="none" normalizeH="0" baseline="0" smtClean="0">
                          <a:ln>
                            <a:noFill/>
                          </a:ln>
                          <a:solidFill>
                            <a:srgbClr val="FF3300"/>
                          </a:solidFill>
                          <a:effectLst/>
                          <a:latin typeface="標楷體" pitchFamily="65" charset="-120"/>
                          <a:ea typeface="標楷體" pitchFamily="65" charset="-120"/>
                        </a:rPr>
                        <a:t>字串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28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輸出以</a:t>
                      </a:r>
                      <a:r>
                        <a:rPr kumimoji="1" lang="zh-TW" altLang="en-US" sz="2400" b="0" i="0" u="none" strike="noStrike" cap="none" normalizeH="0" baseline="0" smtClean="0">
                          <a:ln>
                            <a:noFill/>
                          </a:ln>
                          <a:solidFill>
                            <a:srgbClr val="FF3300"/>
                          </a:solidFill>
                          <a:effectLst/>
                          <a:latin typeface="標楷體" pitchFamily="65" charset="-120"/>
                          <a:ea typeface="標楷體" pitchFamily="65" charset="-120"/>
                        </a:rPr>
                        <a:t>小數</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點表示的浮點數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92211" name="Rectangle 51"/>
          <p:cNvSpPr>
            <a:spLocks noGrp="1" noChangeArrowheads="1"/>
          </p:cNvSpPr>
          <p:nvPr>
            <p:ph type="title"/>
          </p:nvPr>
        </p:nvSpPr>
        <p:spPr>
          <a:xfrm>
            <a:off x="755650" y="404813"/>
            <a:ext cx="7620000" cy="1143000"/>
          </a:xfrm>
        </p:spPr>
        <p:txBody>
          <a:bodyPr/>
          <a:lstStyle/>
          <a:p>
            <a:r>
              <a:rPr lang="en-US" altLang="zh-TW" b="1"/>
              <a:t>printf()</a:t>
            </a:r>
            <a:r>
              <a:rPr lang="zh-TW" altLang="en-US" b="1"/>
              <a:t>函數</a:t>
            </a:r>
            <a:r>
              <a:rPr lang="zh-TW" altLang="en-US" b="1">
                <a:solidFill>
                  <a:srgbClr val="FF3300"/>
                </a:solidFill>
              </a:rPr>
              <a:t>資料轉換型態</a:t>
            </a:r>
            <a:endParaRPr lang="en-US" b="1">
              <a:solidFill>
                <a:srgbClr val="FF3300"/>
              </a:solidFill>
            </a:endParaRPr>
          </a:p>
        </p:txBody>
      </p:sp>
      <p:graphicFrame>
        <p:nvGraphicFramePr>
          <p:cNvPr id="92246" name="Group 86"/>
          <p:cNvGraphicFramePr>
            <a:graphicFrameLocks noGrp="1"/>
          </p:cNvGraphicFramePr>
          <p:nvPr/>
        </p:nvGraphicFramePr>
        <p:xfrm>
          <a:off x="760413" y="4221163"/>
          <a:ext cx="7772400" cy="2072640"/>
        </p:xfrm>
        <a:graphic>
          <a:graphicData uri="http://schemas.openxmlformats.org/drawingml/2006/table">
            <a:tbl>
              <a:tblPr/>
              <a:tblGrid>
                <a:gridCol w="1573212"/>
                <a:gridCol w="6199188"/>
              </a:tblGrid>
              <a:tr h="328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輸出以</a:t>
                      </a:r>
                      <a:r>
                        <a:rPr kumimoji="1" lang="zh-TW" altLang="en-US" sz="2400" b="0" i="0" u="none" strike="noStrike" cap="none" normalizeH="0" baseline="0" smtClean="0">
                          <a:ln>
                            <a:noFill/>
                          </a:ln>
                          <a:solidFill>
                            <a:srgbClr val="FF3300"/>
                          </a:solidFill>
                          <a:effectLst/>
                          <a:latin typeface="標楷體" pitchFamily="65" charset="-120"/>
                          <a:ea typeface="標楷體" pitchFamily="65" charset="-120"/>
                        </a:rPr>
                        <a:t>指數</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表示的浮點數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自動選擇以</a:t>
                      </a:r>
                      <a:r>
                        <a:rPr kumimoji="1" lang="zh-TW" altLang="en-US" sz="2400" b="0" i="0" u="none" strike="noStrike" cap="none" normalizeH="0" baseline="0" smtClean="0">
                          <a:ln>
                            <a:noFill/>
                          </a:ln>
                          <a:solidFill>
                            <a:srgbClr val="FF3300"/>
                          </a:solidFill>
                          <a:effectLst/>
                          <a:latin typeface="標楷體" pitchFamily="65" charset="-120"/>
                          <a:ea typeface="標楷體" pitchFamily="65" charset="-120"/>
                        </a:rPr>
                        <a:t>小數點</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表示或</a:t>
                      </a:r>
                      <a:r>
                        <a:rPr kumimoji="1" lang="zh-TW" altLang="en-US" sz="2400" b="0" i="0" u="none" strike="noStrike" cap="none" normalizeH="0" baseline="0" smtClean="0">
                          <a:ln>
                            <a:noFill/>
                          </a:ln>
                          <a:solidFill>
                            <a:srgbClr val="FF3300"/>
                          </a:solidFill>
                          <a:effectLst/>
                          <a:latin typeface="標楷體" pitchFamily="65" charset="-120"/>
                          <a:ea typeface="標楷體" pitchFamily="65" charset="-120"/>
                        </a:rPr>
                        <a:t>指數</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表示的浮點數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2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輸出</a:t>
                      </a:r>
                      <a:r>
                        <a:rPr kumimoji="1" lang="zh-TW" altLang="en-US" sz="2400" b="0" i="0" u="none" strike="noStrike" cap="none" normalizeH="0" baseline="0" smtClean="0">
                          <a:ln>
                            <a:noFill/>
                          </a:ln>
                          <a:solidFill>
                            <a:srgbClr val="FF3300"/>
                          </a:solidFill>
                          <a:effectLst/>
                          <a:latin typeface="標楷體" pitchFamily="65" charset="-120"/>
                          <a:ea typeface="標楷體" pitchFamily="65" charset="-120"/>
                        </a:rPr>
                        <a:t>八進</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位的整數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28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輸出</a:t>
                      </a:r>
                      <a:r>
                        <a:rPr kumimoji="1" lang="zh-TW" altLang="en-US" sz="2400" b="0" i="0" u="none" strike="noStrike" cap="none" normalizeH="0" baseline="0" smtClean="0">
                          <a:ln>
                            <a:noFill/>
                          </a:ln>
                          <a:solidFill>
                            <a:srgbClr val="FF3300"/>
                          </a:solidFill>
                          <a:effectLst/>
                          <a:latin typeface="標楷體" pitchFamily="65" charset="-120"/>
                          <a:ea typeface="標楷體" pitchFamily="65" charset="-120"/>
                        </a:rPr>
                        <a:t>十六</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進位的整數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92248" name="AutoShape 8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2247"/>
                                        </p:tgtEl>
                                        <p:attrNameLst>
                                          <p:attrName>style.visibility</p:attrName>
                                        </p:attrNameLst>
                                      </p:cBhvr>
                                      <p:to>
                                        <p:strVal val="visible"/>
                                      </p:to>
                                    </p:set>
                                    <p:anim calcmode="lin" valueType="num">
                                      <p:cBhvr>
                                        <p:cTn id="7" dur="500" fill="hold"/>
                                        <p:tgtEl>
                                          <p:spTgt spid="92247"/>
                                        </p:tgtEl>
                                        <p:attrNameLst>
                                          <p:attrName>ppt_w</p:attrName>
                                        </p:attrNameLst>
                                      </p:cBhvr>
                                      <p:tavLst>
                                        <p:tav tm="0">
                                          <p:val>
                                            <p:fltVal val="0"/>
                                          </p:val>
                                        </p:tav>
                                        <p:tav tm="100000">
                                          <p:val>
                                            <p:strVal val="#ppt_w"/>
                                          </p:val>
                                        </p:tav>
                                      </p:tavLst>
                                    </p:anim>
                                    <p:anim calcmode="lin" valueType="num">
                                      <p:cBhvr>
                                        <p:cTn id="8" dur="500" fill="hold"/>
                                        <p:tgtEl>
                                          <p:spTgt spid="9224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2246"/>
                                        </p:tgtEl>
                                        <p:attrNameLst>
                                          <p:attrName>style.visibility</p:attrName>
                                        </p:attrNameLst>
                                      </p:cBhvr>
                                      <p:to>
                                        <p:strVal val="visible"/>
                                      </p:to>
                                    </p:set>
                                    <p:anim calcmode="lin" valueType="num">
                                      <p:cBhvr>
                                        <p:cTn id="13" dur="500" fill="hold"/>
                                        <p:tgtEl>
                                          <p:spTgt spid="92246"/>
                                        </p:tgtEl>
                                        <p:attrNameLst>
                                          <p:attrName>ppt_w</p:attrName>
                                        </p:attrNameLst>
                                      </p:cBhvr>
                                      <p:tavLst>
                                        <p:tav tm="0">
                                          <p:val>
                                            <p:fltVal val="0"/>
                                          </p:val>
                                        </p:tav>
                                        <p:tav tm="100000">
                                          <p:val>
                                            <p:strVal val="#ppt_w"/>
                                          </p:val>
                                        </p:tav>
                                      </p:tavLst>
                                    </p:anim>
                                    <p:anim calcmode="lin" valueType="num">
                                      <p:cBhvr>
                                        <p:cTn id="14" dur="500" fill="hold"/>
                                        <p:tgtEl>
                                          <p:spTgt spid="922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5299AE37-00D1-46F9-A465-8F0552CE206A}" type="slidenum">
              <a:rPr lang="en-US" altLang="zh-TW"/>
              <a:pPr/>
              <a:t>5</a:t>
            </a:fld>
            <a:endParaRPr lang="en-US" altLang="zh-TW"/>
          </a:p>
        </p:txBody>
      </p:sp>
      <p:sp>
        <p:nvSpPr>
          <p:cNvPr id="15364" name="Rectangle 4"/>
          <p:cNvSpPr>
            <a:spLocks noGrp="1" noChangeArrowheads="1"/>
          </p:cNvSpPr>
          <p:nvPr>
            <p:ph type="title"/>
          </p:nvPr>
        </p:nvSpPr>
        <p:spPr>
          <a:xfrm>
            <a:off x="827088" y="476250"/>
            <a:ext cx="7620000" cy="1143000"/>
          </a:xfrm>
          <a:noFill/>
          <a:ln/>
        </p:spPr>
        <p:txBody>
          <a:bodyPr/>
          <a:lstStyle/>
          <a:p>
            <a:r>
              <a:rPr lang="en-US" altLang="zh-TW" sz="3600" dirty="0"/>
              <a:t>1-2 </a:t>
            </a:r>
            <a:r>
              <a:rPr lang="zh-TW" altLang="en-US" sz="3600" dirty="0">
                <a:latin typeface="標楷體" pitchFamily="65" charset="-120"/>
              </a:rPr>
              <a:t>識別字</a:t>
            </a:r>
            <a:r>
              <a:rPr lang="en-US" altLang="zh-TW" sz="3600" dirty="0"/>
              <a:t>(Identifier)</a:t>
            </a:r>
          </a:p>
        </p:txBody>
      </p:sp>
      <p:sp>
        <p:nvSpPr>
          <p:cNvPr id="15365" name="Rectangle 5"/>
          <p:cNvSpPr>
            <a:spLocks noGrp="1" noChangeArrowheads="1"/>
          </p:cNvSpPr>
          <p:nvPr>
            <p:ph type="body" idx="1"/>
          </p:nvPr>
        </p:nvSpPr>
        <p:spPr>
          <a:xfrm>
            <a:off x="684213" y="1412875"/>
            <a:ext cx="7924800" cy="1524000"/>
          </a:xfrm>
          <a:ln/>
        </p:spPr>
        <p:txBody>
          <a:bodyPr/>
          <a:lstStyle/>
          <a:p>
            <a:pPr>
              <a:lnSpc>
                <a:spcPct val="90000"/>
              </a:lnSpc>
            </a:pPr>
            <a:r>
              <a:rPr lang="en-US" altLang="zh-TW" sz="2800" dirty="0"/>
              <a:t>C </a:t>
            </a:r>
            <a:r>
              <a:rPr lang="zh-TW" altLang="en-US" sz="2800" dirty="0">
                <a:latin typeface="標楷體" pitchFamily="65" charset="-120"/>
              </a:rPr>
              <a:t>語言程式碼中使用的</a:t>
            </a:r>
            <a:r>
              <a:rPr lang="zh-TW" altLang="en-US" sz="2800" dirty="0">
                <a:solidFill>
                  <a:srgbClr val="FF3300"/>
                </a:solidFill>
                <a:latin typeface="標楷體" pitchFamily="65" charset="-120"/>
              </a:rPr>
              <a:t>變數或常數</a:t>
            </a:r>
            <a:r>
              <a:rPr lang="zh-TW" altLang="en-US" sz="2800" dirty="0">
                <a:latin typeface="標楷體" pitchFamily="65" charset="-120"/>
              </a:rPr>
              <a:t>名稱，</a:t>
            </a:r>
          </a:p>
          <a:p>
            <a:pPr>
              <a:lnSpc>
                <a:spcPct val="90000"/>
              </a:lnSpc>
            </a:pPr>
            <a:r>
              <a:rPr lang="zh-TW" altLang="en-US" sz="2800" dirty="0">
                <a:latin typeface="標楷體" pitchFamily="65" charset="-120"/>
              </a:rPr>
              <a:t>其命名固然可依使用者的喜好而定，</a:t>
            </a:r>
          </a:p>
          <a:p>
            <a:pPr>
              <a:lnSpc>
                <a:spcPct val="90000"/>
              </a:lnSpc>
            </a:pPr>
            <a:r>
              <a:rPr lang="zh-TW" altLang="en-US" sz="2800" dirty="0">
                <a:latin typeface="標楷體" pitchFamily="65" charset="-120"/>
              </a:rPr>
              <a:t>但仍然存在</a:t>
            </a:r>
            <a:r>
              <a:rPr lang="zh-TW" altLang="en-US" sz="2800" dirty="0">
                <a:solidFill>
                  <a:srgbClr val="FF3300"/>
                </a:solidFill>
                <a:latin typeface="標楷體" pitchFamily="65" charset="-120"/>
              </a:rPr>
              <a:t>某些限制</a:t>
            </a:r>
            <a:r>
              <a:rPr lang="zh-TW" altLang="en-US" sz="2800" dirty="0">
                <a:latin typeface="標楷體" pitchFamily="65" charset="-120"/>
              </a:rPr>
              <a:t>，不得擅取</a:t>
            </a:r>
            <a:r>
              <a:rPr lang="zh-TW" altLang="en-US" sz="2800" dirty="0">
                <a:ea typeface="新細明體" pitchFamily="18" charset="-120"/>
              </a:rPr>
              <a:t>。</a:t>
            </a:r>
            <a:r>
              <a:rPr lang="zh-TW" altLang="en-US" sz="2800" dirty="0"/>
              <a:t>分述</a:t>
            </a:r>
            <a:r>
              <a:rPr lang="zh-TW" altLang="en-US" sz="2800" dirty="0">
                <a:latin typeface="標楷體" pitchFamily="65" charset="-120"/>
              </a:rPr>
              <a:t>如下：</a:t>
            </a:r>
          </a:p>
        </p:txBody>
      </p:sp>
      <p:sp>
        <p:nvSpPr>
          <p:cNvPr id="15367" name="Text Box 7"/>
          <p:cNvSpPr txBox="1">
            <a:spLocks noChangeArrowheads="1"/>
          </p:cNvSpPr>
          <p:nvPr/>
        </p:nvSpPr>
        <p:spPr bwMode="auto">
          <a:xfrm>
            <a:off x="684213" y="3022600"/>
            <a:ext cx="7850187" cy="3149600"/>
          </a:xfrm>
          <a:prstGeom prst="rect">
            <a:avLst/>
          </a:prstGeom>
          <a:solidFill>
            <a:srgbClr val="FFFFFF"/>
          </a:solidFill>
          <a:ln w="9525">
            <a:solidFill>
              <a:schemeClr val="tx1"/>
            </a:solidFill>
            <a:miter lim="800000"/>
            <a:headEnd/>
            <a:tailEnd/>
          </a:ln>
          <a:effectLst/>
        </p:spPr>
        <p:txBody>
          <a:bodyPr>
            <a:spAutoFit/>
          </a:bodyPr>
          <a:lstStyle/>
          <a:p>
            <a:pPr>
              <a:spcBef>
                <a:spcPct val="50000"/>
              </a:spcBef>
            </a:pPr>
            <a:r>
              <a:rPr lang="en-US" altLang="zh-TW" sz="2000">
                <a:latin typeface="Verdana" pitchFamily="34" charset="0"/>
                <a:ea typeface="標楷體" pitchFamily="65" charset="-120"/>
              </a:rPr>
              <a:t>1. </a:t>
            </a:r>
            <a:r>
              <a:rPr lang="zh-TW" altLang="en-US" sz="2000">
                <a:latin typeface="Verdana" pitchFamily="34" charset="0"/>
                <a:ea typeface="標楷體" pitchFamily="65" charset="-120"/>
              </a:rPr>
              <a:t>只能使用英文字母</a:t>
            </a:r>
            <a:r>
              <a:rPr lang="en-US" altLang="zh-TW" sz="2000">
                <a:solidFill>
                  <a:srgbClr val="FF3300"/>
                </a:solidFill>
                <a:latin typeface="Verdana" pitchFamily="34" charset="0"/>
                <a:ea typeface="標楷體" pitchFamily="65" charset="-120"/>
              </a:rPr>
              <a:t>(A-Z)</a:t>
            </a:r>
            <a:r>
              <a:rPr lang="zh-TW" altLang="en-US" sz="2000">
                <a:latin typeface="Verdana" pitchFamily="34" charset="0"/>
                <a:ea typeface="標楷體" pitchFamily="65" charset="-120"/>
              </a:rPr>
              <a:t>、阿拉伯數字</a:t>
            </a:r>
            <a:r>
              <a:rPr lang="en-US" altLang="zh-TW" sz="2000">
                <a:solidFill>
                  <a:srgbClr val="FF3300"/>
                </a:solidFill>
                <a:latin typeface="Verdana" pitchFamily="34" charset="0"/>
                <a:ea typeface="標楷體" pitchFamily="65" charset="-120"/>
              </a:rPr>
              <a:t>(0-9)</a:t>
            </a:r>
            <a:r>
              <a:rPr lang="zh-TW" altLang="en-US" sz="2000">
                <a:latin typeface="Verdana" pitchFamily="34" charset="0"/>
                <a:ea typeface="標楷體" pitchFamily="65" charset="-120"/>
              </a:rPr>
              <a:t>以及底線符號</a:t>
            </a:r>
            <a:r>
              <a:rPr lang="en-US" altLang="zh-TW" sz="2000">
                <a:solidFill>
                  <a:srgbClr val="FF3300"/>
                </a:solidFill>
                <a:latin typeface="Verdana" pitchFamily="34" charset="0"/>
                <a:ea typeface="標楷體" pitchFamily="65" charset="-120"/>
              </a:rPr>
              <a:t>( _ )</a:t>
            </a:r>
            <a:r>
              <a:rPr lang="zh-TW" altLang="en-US" sz="2000">
                <a:latin typeface="Verdana" pitchFamily="34" charset="0"/>
                <a:ea typeface="標楷體" pitchFamily="65" charset="-120"/>
              </a:rPr>
              <a:t>。</a:t>
            </a:r>
            <a:endParaRPr lang="zh-TW" altLang="en-US" sz="2000">
              <a:latin typeface="Verdana" pitchFamily="34" charset="0"/>
            </a:endParaRPr>
          </a:p>
          <a:p>
            <a:pPr>
              <a:spcBef>
                <a:spcPct val="50000"/>
              </a:spcBef>
            </a:pPr>
            <a:r>
              <a:rPr lang="en-US" altLang="zh-TW" sz="2000">
                <a:latin typeface="Verdana" pitchFamily="34" charset="0"/>
                <a:ea typeface="標楷體" pitchFamily="65" charset="-120"/>
              </a:rPr>
              <a:t>2. </a:t>
            </a:r>
            <a:r>
              <a:rPr lang="zh-TW" altLang="en-US" sz="2000">
                <a:solidFill>
                  <a:srgbClr val="FF3300"/>
                </a:solidFill>
                <a:latin typeface="Verdana" pitchFamily="34" charset="0"/>
                <a:ea typeface="標楷體" pitchFamily="65" charset="-120"/>
              </a:rPr>
              <a:t>第一個</a:t>
            </a:r>
            <a:r>
              <a:rPr lang="zh-TW" altLang="en-US" sz="2000">
                <a:latin typeface="Verdana" pitchFamily="34" charset="0"/>
                <a:ea typeface="標楷體" pitchFamily="65" charset="-120"/>
              </a:rPr>
              <a:t>字母必須為英文字母或是底線符號。</a:t>
            </a:r>
            <a:endParaRPr lang="zh-TW" altLang="en-US" sz="2000">
              <a:latin typeface="Verdana" pitchFamily="34" charset="0"/>
            </a:endParaRPr>
          </a:p>
          <a:p>
            <a:pPr>
              <a:spcBef>
                <a:spcPct val="50000"/>
              </a:spcBef>
            </a:pPr>
            <a:r>
              <a:rPr lang="en-US" altLang="zh-TW" sz="2000">
                <a:latin typeface="Verdana" pitchFamily="34" charset="0"/>
                <a:ea typeface="標楷體" pitchFamily="65" charset="-120"/>
              </a:rPr>
              <a:t>3. </a:t>
            </a:r>
            <a:r>
              <a:rPr lang="zh-TW" altLang="en-US" sz="2000">
                <a:latin typeface="Verdana" pitchFamily="34" charset="0"/>
                <a:ea typeface="標楷體" pitchFamily="65" charset="-120"/>
              </a:rPr>
              <a:t>字母的</a:t>
            </a:r>
            <a:r>
              <a:rPr lang="zh-TW" altLang="en-US" sz="2000">
                <a:solidFill>
                  <a:srgbClr val="FF3300"/>
                </a:solidFill>
                <a:latin typeface="Verdana" pitchFamily="34" charset="0"/>
                <a:ea typeface="標楷體" pitchFamily="65" charset="-120"/>
              </a:rPr>
              <a:t>大小寫</a:t>
            </a:r>
            <a:r>
              <a:rPr lang="zh-TW" altLang="en-US" sz="2000">
                <a:latin typeface="Verdana" pitchFamily="34" charset="0"/>
                <a:ea typeface="標楷體" pitchFamily="65" charset="-120"/>
              </a:rPr>
              <a:t>，分別代表不一樣的識別字。</a:t>
            </a:r>
            <a:endParaRPr lang="zh-TW" altLang="en-US" sz="2000">
              <a:latin typeface="Verdana" pitchFamily="34" charset="0"/>
            </a:endParaRPr>
          </a:p>
          <a:p>
            <a:pPr>
              <a:spcBef>
                <a:spcPct val="50000"/>
              </a:spcBef>
            </a:pPr>
            <a:r>
              <a:rPr lang="en-US" altLang="zh-TW" sz="2000">
                <a:latin typeface="Verdana" pitchFamily="34" charset="0"/>
                <a:ea typeface="標楷體" pitchFamily="65" charset="-120"/>
              </a:rPr>
              <a:t>4. </a:t>
            </a:r>
            <a:r>
              <a:rPr lang="zh-TW" altLang="en-US" sz="2000">
                <a:latin typeface="Verdana" pitchFamily="34" charset="0"/>
                <a:ea typeface="標楷體" pitchFamily="65" charset="-120"/>
              </a:rPr>
              <a:t>不鼓勵以底線符號作為變數</a:t>
            </a:r>
            <a:r>
              <a:rPr lang="en-US" altLang="zh-TW" sz="2000">
                <a:latin typeface="Verdana" pitchFamily="34" charset="0"/>
                <a:ea typeface="標楷體" pitchFamily="65" charset="-120"/>
              </a:rPr>
              <a:t>(Variable)</a:t>
            </a:r>
            <a:r>
              <a:rPr lang="zh-TW" altLang="en-US" sz="2000">
                <a:latin typeface="Verdana" pitchFamily="34" charset="0"/>
                <a:ea typeface="標楷體" pitchFamily="65" charset="-120"/>
              </a:rPr>
              <a:t>名稱的首字。</a:t>
            </a:r>
            <a:endParaRPr lang="zh-TW" altLang="en-US" sz="2000">
              <a:latin typeface="Verdana" pitchFamily="34" charset="0"/>
            </a:endParaRPr>
          </a:p>
          <a:p>
            <a:pPr>
              <a:spcBef>
                <a:spcPct val="50000"/>
              </a:spcBef>
            </a:pPr>
            <a:r>
              <a:rPr lang="en-US" altLang="zh-TW" sz="2000">
                <a:latin typeface="Verdana" pitchFamily="34" charset="0"/>
                <a:ea typeface="標楷體" pitchFamily="65" charset="-120"/>
              </a:rPr>
              <a:t>5. </a:t>
            </a:r>
            <a:r>
              <a:rPr lang="zh-TW" altLang="en-US" sz="2000">
                <a:latin typeface="Verdana" pitchFamily="34" charset="0"/>
                <a:ea typeface="標楷體" pitchFamily="65" charset="-120"/>
              </a:rPr>
              <a:t>以</a:t>
            </a:r>
            <a:r>
              <a:rPr lang="zh-TW" altLang="en-US" sz="2000">
                <a:solidFill>
                  <a:srgbClr val="FF3300"/>
                </a:solidFill>
                <a:latin typeface="Verdana" pitchFamily="34" charset="0"/>
                <a:ea typeface="標楷體" pitchFamily="65" charset="-120"/>
              </a:rPr>
              <a:t>底線開頭</a:t>
            </a:r>
            <a:r>
              <a:rPr lang="zh-TW" altLang="en-US" sz="2000">
                <a:latin typeface="Verdana" pitchFamily="34" charset="0"/>
                <a:ea typeface="標楷體" pitchFamily="65" charset="-120"/>
              </a:rPr>
              <a:t>的識別字，大都為</a:t>
            </a:r>
            <a:r>
              <a:rPr lang="zh-TW" altLang="en-US" sz="2000">
                <a:solidFill>
                  <a:srgbClr val="FF3300"/>
                </a:solidFill>
                <a:latin typeface="Verdana" pitchFamily="34" charset="0"/>
                <a:ea typeface="標楷體" pitchFamily="65" charset="-120"/>
              </a:rPr>
              <a:t>系統</a:t>
            </a:r>
            <a:r>
              <a:rPr lang="zh-TW" altLang="en-US" sz="2000">
                <a:latin typeface="Verdana" pitchFamily="34" charset="0"/>
                <a:ea typeface="標楷體" pitchFamily="65" charset="-120"/>
              </a:rPr>
              <a:t>所使用。</a:t>
            </a:r>
            <a:endParaRPr lang="zh-TW" altLang="en-US" sz="2000">
              <a:latin typeface="Verdana" pitchFamily="34" charset="0"/>
            </a:endParaRPr>
          </a:p>
          <a:p>
            <a:pPr>
              <a:spcBef>
                <a:spcPct val="50000"/>
              </a:spcBef>
            </a:pPr>
            <a:r>
              <a:rPr lang="en-US" altLang="zh-TW" sz="2000">
                <a:latin typeface="Verdana" pitchFamily="34" charset="0"/>
                <a:ea typeface="標楷體" pitchFamily="65" charset="-120"/>
              </a:rPr>
              <a:t>6. </a:t>
            </a:r>
            <a:r>
              <a:rPr lang="zh-TW" altLang="en-US" sz="2000">
                <a:latin typeface="Verdana" pitchFamily="34" charset="0"/>
                <a:ea typeface="標楷體" pitchFamily="65" charset="-120"/>
              </a:rPr>
              <a:t>識別字最長可達</a:t>
            </a:r>
            <a:r>
              <a:rPr lang="en-US" altLang="zh-TW" sz="2000">
                <a:latin typeface="Verdana" pitchFamily="34" charset="0"/>
                <a:ea typeface="標楷體" pitchFamily="65" charset="-120"/>
              </a:rPr>
              <a:t>31</a:t>
            </a:r>
            <a:r>
              <a:rPr lang="zh-TW" altLang="en-US" sz="2000">
                <a:latin typeface="Verdana" pitchFamily="34" charset="0"/>
                <a:ea typeface="標楷體" pitchFamily="65" charset="-120"/>
              </a:rPr>
              <a:t>個字元。</a:t>
            </a:r>
            <a:endParaRPr lang="zh-TW" altLang="en-US" sz="2000">
              <a:latin typeface="Verdana" pitchFamily="34" charset="0"/>
            </a:endParaRPr>
          </a:p>
          <a:p>
            <a:pPr>
              <a:spcBef>
                <a:spcPct val="50000"/>
              </a:spcBef>
            </a:pPr>
            <a:r>
              <a:rPr lang="en-US" altLang="zh-TW" sz="2000">
                <a:latin typeface="Verdana" pitchFamily="34" charset="0"/>
                <a:ea typeface="標楷體" pitchFamily="65" charset="-120"/>
              </a:rPr>
              <a:t>7. </a:t>
            </a:r>
            <a:r>
              <a:rPr lang="zh-TW" altLang="en-US" sz="2000">
                <a:latin typeface="Verdana" pitchFamily="34" charset="0"/>
                <a:ea typeface="標楷體" pitchFamily="65" charset="-120"/>
              </a:rPr>
              <a:t>不可使用</a:t>
            </a:r>
            <a:r>
              <a:rPr lang="zh-TW" altLang="en-US" sz="2000">
                <a:solidFill>
                  <a:srgbClr val="FF3300"/>
                </a:solidFill>
                <a:latin typeface="Verdana" pitchFamily="34" charset="0"/>
                <a:ea typeface="標楷體" pitchFamily="65" charset="-120"/>
              </a:rPr>
              <a:t>關鍵字</a:t>
            </a:r>
            <a:r>
              <a:rPr lang="en-US" altLang="zh-TW" sz="2000">
                <a:latin typeface="Verdana" pitchFamily="34" charset="0"/>
                <a:ea typeface="標楷體" pitchFamily="65" charset="-120"/>
              </a:rPr>
              <a:t>(</a:t>
            </a:r>
            <a:r>
              <a:rPr lang="zh-TW" altLang="en-US" sz="2000">
                <a:latin typeface="Verdana" pitchFamily="34" charset="0"/>
                <a:ea typeface="標楷體" pitchFamily="65" charset="-120"/>
              </a:rPr>
              <a:t>保留字</a:t>
            </a:r>
            <a:r>
              <a:rPr lang="en-US" altLang="zh-TW" sz="2000">
                <a:latin typeface="Verdana" pitchFamily="34" charset="0"/>
                <a:ea typeface="標楷體" pitchFamily="65" charset="-120"/>
              </a:rPr>
              <a:t>)</a:t>
            </a:r>
            <a:r>
              <a:rPr lang="zh-TW" altLang="en-US" sz="2000">
                <a:latin typeface="Verdana" pitchFamily="34" charset="0"/>
                <a:ea typeface="標楷體" pitchFamily="65" charset="-120"/>
              </a:rPr>
              <a:t>作為識別字。 </a:t>
            </a:r>
          </a:p>
        </p:txBody>
      </p:sp>
      <p:sp>
        <p:nvSpPr>
          <p:cNvPr id="15370"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wipe(left)">
                                      <p:cBhvr>
                                        <p:cTn id="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0C5829D3-2CA2-454C-8C41-D34FB0F25EA2}" type="slidenum">
              <a:rPr lang="en-US" altLang="zh-TW"/>
              <a:pPr/>
              <a:t>50</a:t>
            </a:fld>
            <a:endParaRPr lang="en-US" altLang="zh-TW"/>
          </a:p>
        </p:txBody>
      </p:sp>
      <p:sp>
        <p:nvSpPr>
          <p:cNvPr id="93186" name="Rectangle 2"/>
          <p:cNvSpPr>
            <a:spLocks noGrp="1" noChangeArrowheads="1"/>
          </p:cNvSpPr>
          <p:nvPr>
            <p:ph type="title"/>
          </p:nvPr>
        </p:nvSpPr>
        <p:spPr>
          <a:xfrm>
            <a:off x="457200" y="304800"/>
            <a:ext cx="7620000" cy="1143000"/>
          </a:xfrm>
        </p:spPr>
        <p:txBody>
          <a:bodyPr/>
          <a:lstStyle/>
          <a:p>
            <a:r>
              <a:rPr lang="en-US" altLang="zh-TW" sz="3600"/>
              <a:t>Ch3_3 </a:t>
            </a:r>
            <a:r>
              <a:rPr lang="zh-TW" altLang="en-US" sz="3800" b="1">
                <a:solidFill>
                  <a:srgbClr val="FF3300"/>
                </a:solidFill>
              </a:rPr>
              <a:t>八進</a:t>
            </a:r>
            <a:r>
              <a:rPr lang="zh-TW" altLang="en-US" sz="3800" b="1">
                <a:solidFill>
                  <a:schemeClr val="tx1"/>
                </a:solidFill>
              </a:rPr>
              <a:t>位、</a:t>
            </a:r>
            <a:r>
              <a:rPr lang="zh-TW" altLang="en-US" sz="3800" b="1">
                <a:solidFill>
                  <a:srgbClr val="FF3300"/>
                </a:solidFill>
              </a:rPr>
              <a:t>十六進</a:t>
            </a:r>
            <a:r>
              <a:rPr lang="zh-TW" altLang="en-US" sz="3800" b="1">
                <a:solidFill>
                  <a:schemeClr val="tx1"/>
                </a:solidFill>
              </a:rPr>
              <a:t>位</a:t>
            </a:r>
          </a:p>
        </p:txBody>
      </p:sp>
      <p:sp>
        <p:nvSpPr>
          <p:cNvPr id="93189" name="Rectangle 5"/>
          <p:cNvSpPr>
            <a:spLocks noChangeArrowheads="1"/>
          </p:cNvSpPr>
          <p:nvPr/>
        </p:nvSpPr>
        <p:spPr bwMode="auto">
          <a:xfrm>
            <a:off x="3348038" y="2708275"/>
            <a:ext cx="5486400" cy="1371600"/>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sz="2000" b="1">
                <a:latin typeface="Courier New" pitchFamily="49" charset="0"/>
                <a:ea typeface="標楷體" pitchFamily="65" charset="-120"/>
              </a:rPr>
              <a:t>The </a:t>
            </a:r>
            <a:r>
              <a:rPr lang="en-US" altLang="zh-TW" sz="2000" b="1">
                <a:solidFill>
                  <a:srgbClr val="FF3300"/>
                </a:solidFill>
                <a:latin typeface="Courier New" pitchFamily="49" charset="0"/>
                <a:ea typeface="標楷體" pitchFamily="65" charset="-120"/>
              </a:rPr>
              <a:t>ASCII</a:t>
            </a:r>
            <a:r>
              <a:rPr lang="en-US" altLang="zh-TW" sz="2000" b="1">
                <a:latin typeface="Courier New" pitchFamily="49" charset="0"/>
                <a:ea typeface="標楷體" pitchFamily="65" charset="-120"/>
              </a:rPr>
              <a:t>        Code of </a:t>
            </a:r>
            <a:r>
              <a:rPr lang="en-US" altLang="zh-TW" sz="2000" b="1">
                <a:solidFill>
                  <a:srgbClr val="FF3300"/>
                </a:solidFill>
                <a:latin typeface="Courier New" pitchFamily="49" charset="0"/>
                <a:ea typeface="標楷體" pitchFamily="65" charset="-120"/>
              </a:rPr>
              <a:t>69</a:t>
            </a:r>
            <a:r>
              <a:rPr lang="en-US" altLang="zh-TW" sz="2000" b="1">
                <a:latin typeface="Courier New" pitchFamily="49" charset="0"/>
                <a:ea typeface="標楷體" pitchFamily="65" charset="-120"/>
              </a:rPr>
              <a:t> is </a:t>
            </a:r>
            <a:r>
              <a:rPr lang="en-US" altLang="zh-TW" sz="2000" b="1">
                <a:solidFill>
                  <a:srgbClr val="FF3300"/>
                </a:solidFill>
                <a:latin typeface="Courier New" pitchFamily="49" charset="0"/>
                <a:ea typeface="標楷體" pitchFamily="65" charset="-120"/>
              </a:rPr>
              <a:t>E</a:t>
            </a:r>
            <a:r>
              <a:rPr lang="en-US" altLang="zh-TW" sz="2000" b="1">
                <a:latin typeface="Courier New" pitchFamily="49" charset="0"/>
                <a:ea typeface="標楷體" pitchFamily="65" charset="-120"/>
              </a:rPr>
              <a:t>.</a:t>
            </a:r>
          </a:p>
          <a:p>
            <a:pPr eaLnBrk="0" hangingPunct="0"/>
            <a:r>
              <a:rPr lang="en-US" altLang="zh-TW" sz="2000" b="1">
                <a:latin typeface="Courier New" pitchFamily="49" charset="0"/>
                <a:ea typeface="標楷體" pitchFamily="65" charset="-120"/>
              </a:rPr>
              <a:t>The </a:t>
            </a:r>
            <a:r>
              <a:rPr lang="en-US" altLang="zh-TW" sz="2000" b="1">
                <a:solidFill>
                  <a:srgbClr val="FF3300"/>
                </a:solidFill>
                <a:latin typeface="Courier New" pitchFamily="49" charset="0"/>
                <a:ea typeface="標楷體" pitchFamily="65" charset="-120"/>
              </a:rPr>
              <a:t>Oct</a:t>
            </a:r>
            <a:r>
              <a:rPr lang="en-US" altLang="zh-TW" sz="2000" b="1">
                <a:latin typeface="Courier New" pitchFamily="49" charset="0"/>
                <a:ea typeface="標楷體" pitchFamily="65" charset="-120"/>
              </a:rPr>
              <a:t>al       value of </a:t>
            </a:r>
            <a:r>
              <a:rPr lang="en-US" altLang="zh-TW" sz="2000" b="1">
                <a:solidFill>
                  <a:srgbClr val="FF3300"/>
                </a:solidFill>
                <a:latin typeface="Courier New" pitchFamily="49" charset="0"/>
                <a:ea typeface="標楷體" pitchFamily="65" charset="-120"/>
              </a:rPr>
              <a:t>69</a:t>
            </a:r>
            <a:r>
              <a:rPr lang="en-US" altLang="zh-TW" sz="2000" b="1">
                <a:latin typeface="Courier New" pitchFamily="49" charset="0"/>
                <a:ea typeface="標楷體" pitchFamily="65" charset="-120"/>
              </a:rPr>
              <a:t> is </a:t>
            </a:r>
            <a:r>
              <a:rPr lang="en-US" altLang="zh-TW" sz="2000" b="1">
                <a:solidFill>
                  <a:srgbClr val="FF3300"/>
                </a:solidFill>
                <a:latin typeface="Courier New" pitchFamily="49" charset="0"/>
                <a:ea typeface="標楷體" pitchFamily="65" charset="-120"/>
              </a:rPr>
              <a:t>105</a:t>
            </a:r>
            <a:r>
              <a:rPr lang="en-US" altLang="zh-TW" sz="2000" b="1">
                <a:latin typeface="Courier New" pitchFamily="49" charset="0"/>
                <a:ea typeface="標楷體" pitchFamily="65" charset="-120"/>
              </a:rPr>
              <a:t>.</a:t>
            </a:r>
          </a:p>
          <a:p>
            <a:pPr eaLnBrk="0" hangingPunct="0"/>
            <a:r>
              <a:rPr lang="en-US" altLang="zh-TW" sz="2000" b="1">
                <a:latin typeface="Courier New" pitchFamily="49" charset="0"/>
                <a:ea typeface="標楷體" pitchFamily="65" charset="-120"/>
              </a:rPr>
              <a:t>The </a:t>
            </a:r>
            <a:r>
              <a:rPr lang="en-US" altLang="zh-TW" sz="2000" b="1">
                <a:solidFill>
                  <a:srgbClr val="FF3300"/>
                </a:solidFill>
                <a:latin typeface="Courier New" pitchFamily="49" charset="0"/>
                <a:ea typeface="標楷體" pitchFamily="65" charset="-120"/>
              </a:rPr>
              <a:t>Hex</a:t>
            </a:r>
            <a:r>
              <a:rPr lang="en-US" altLang="zh-TW" sz="2000" b="1">
                <a:latin typeface="Courier New" pitchFamily="49" charset="0"/>
                <a:ea typeface="標楷體" pitchFamily="65" charset="-120"/>
              </a:rPr>
              <a:t>adecimal value of </a:t>
            </a:r>
            <a:r>
              <a:rPr lang="en-US" altLang="zh-TW" sz="2000" b="1">
                <a:solidFill>
                  <a:srgbClr val="FF3300"/>
                </a:solidFill>
                <a:latin typeface="Courier New" pitchFamily="49" charset="0"/>
                <a:ea typeface="標楷體" pitchFamily="65" charset="-120"/>
              </a:rPr>
              <a:t>69</a:t>
            </a:r>
            <a:r>
              <a:rPr lang="en-US" altLang="zh-TW" sz="2000" b="1">
                <a:latin typeface="Courier New" pitchFamily="49" charset="0"/>
                <a:ea typeface="標楷體" pitchFamily="65" charset="-120"/>
              </a:rPr>
              <a:t> is </a:t>
            </a:r>
            <a:r>
              <a:rPr lang="en-US" altLang="zh-TW" sz="2000" b="1">
                <a:solidFill>
                  <a:srgbClr val="FF3300"/>
                </a:solidFill>
                <a:latin typeface="Courier New" pitchFamily="49" charset="0"/>
                <a:ea typeface="標楷體" pitchFamily="65" charset="-120"/>
              </a:rPr>
              <a:t>45</a:t>
            </a:r>
            <a:r>
              <a:rPr lang="en-US" altLang="zh-TW" sz="2000" b="1">
                <a:latin typeface="Courier New" pitchFamily="49" charset="0"/>
                <a:ea typeface="標楷體" pitchFamily="65" charset="-120"/>
              </a:rPr>
              <a:t>.</a:t>
            </a:r>
          </a:p>
        </p:txBody>
      </p:sp>
      <p:sp>
        <p:nvSpPr>
          <p:cNvPr id="93190" name="Text Box 6"/>
          <p:cNvSpPr txBox="1">
            <a:spLocks noChangeArrowheads="1"/>
          </p:cNvSpPr>
          <p:nvPr/>
        </p:nvSpPr>
        <p:spPr bwMode="auto">
          <a:xfrm>
            <a:off x="457200" y="1600200"/>
            <a:ext cx="8305800" cy="2647950"/>
          </a:xfrm>
          <a:prstGeom prst="rect">
            <a:avLst/>
          </a:prstGeom>
          <a:noFill/>
          <a:ln w="9525">
            <a:noFill/>
            <a:miter lim="800000"/>
            <a:headEnd/>
            <a:tailEnd/>
          </a:ln>
          <a:effectLst/>
        </p:spPr>
        <p:txBody>
          <a:bodyPr>
            <a:spAutoFit/>
          </a:bodyPr>
          <a:lstStyle/>
          <a:p>
            <a:pPr>
              <a:spcBef>
                <a:spcPct val="20000"/>
              </a:spcBef>
            </a:pPr>
            <a:r>
              <a:rPr lang="zh-TW" altLang="en-US" sz="2400" b="1">
                <a:latin typeface="Arial" charset="0"/>
                <a:ea typeface="標楷體" pitchFamily="65" charset="-120"/>
              </a:rPr>
              <a:t>將</a:t>
            </a:r>
            <a:r>
              <a:rPr lang="zh-TW" altLang="en-US" sz="2400" b="1">
                <a:solidFill>
                  <a:srgbClr val="FF3300"/>
                </a:solidFill>
                <a:latin typeface="Arial" charset="0"/>
                <a:ea typeface="標楷體" pitchFamily="65" charset="-120"/>
              </a:rPr>
              <a:t>十進</a:t>
            </a:r>
            <a:r>
              <a:rPr lang="zh-TW" altLang="en-US" sz="2400" b="1">
                <a:latin typeface="Arial" charset="0"/>
                <a:ea typeface="標楷體" pitchFamily="65" charset="-120"/>
              </a:rPr>
              <a:t>位的數值轉換成字元</a:t>
            </a:r>
            <a:r>
              <a:rPr lang="en-US" altLang="zh-TW" sz="2400" b="1">
                <a:latin typeface="Arial" charset="0"/>
                <a:ea typeface="標楷體" pitchFamily="65" charset="-120"/>
              </a:rPr>
              <a:t>(</a:t>
            </a:r>
            <a:r>
              <a:rPr lang="en-US" altLang="zh-TW" sz="2400" b="1">
                <a:latin typeface="Courier New" pitchFamily="49" charset="0"/>
                <a:ea typeface="標楷體" pitchFamily="65" charset="-120"/>
              </a:rPr>
              <a:t>%c</a:t>
            </a:r>
            <a:r>
              <a:rPr lang="en-US" altLang="zh-TW" sz="2400" b="1">
                <a:latin typeface="Arial" charset="0"/>
                <a:ea typeface="標楷體" pitchFamily="65" charset="-120"/>
              </a:rPr>
              <a:t>)</a:t>
            </a:r>
            <a:r>
              <a:rPr lang="zh-TW" altLang="en-US" sz="2400" b="1">
                <a:latin typeface="Arial" charset="0"/>
                <a:ea typeface="標楷體" pitchFamily="65" charset="-120"/>
              </a:rPr>
              <a:t>、</a:t>
            </a:r>
            <a:r>
              <a:rPr lang="zh-TW" altLang="en-US" sz="2400" b="1">
                <a:solidFill>
                  <a:srgbClr val="FF3300"/>
                </a:solidFill>
                <a:latin typeface="Arial" charset="0"/>
                <a:ea typeface="標楷體" pitchFamily="65" charset="-120"/>
              </a:rPr>
              <a:t>八進</a:t>
            </a:r>
            <a:r>
              <a:rPr lang="zh-TW" altLang="en-US" sz="2400" b="1">
                <a:latin typeface="Arial" charset="0"/>
                <a:ea typeface="標楷體" pitchFamily="65" charset="-120"/>
              </a:rPr>
              <a:t>位</a:t>
            </a:r>
            <a:r>
              <a:rPr lang="en-US" altLang="zh-TW" sz="2400" b="1">
                <a:latin typeface="Arial" charset="0"/>
                <a:ea typeface="標楷體" pitchFamily="65" charset="-120"/>
              </a:rPr>
              <a:t>(</a:t>
            </a:r>
            <a:r>
              <a:rPr lang="en-US" altLang="zh-TW" sz="2400" b="1">
                <a:latin typeface="Courier New" pitchFamily="49" charset="0"/>
                <a:ea typeface="標楷體" pitchFamily="65" charset="-120"/>
              </a:rPr>
              <a:t>%o</a:t>
            </a:r>
            <a:r>
              <a:rPr lang="en-US" altLang="zh-TW" sz="2400" b="1">
                <a:latin typeface="Arial" charset="0"/>
                <a:ea typeface="標楷體" pitchFamily="65" charset="-120"/>
              </a:rPr>
              <a:t>)</a:t>
            </a:r>
            <a:r>
              <a:rPr lang="zh-TW" altLang="en-US" sz="2400" b="1">
                <a:latin typeface="Arial" charset="0"/>
                <a:ea typeface="標楷體" pitchFamily="65" charset="-120"/>
              </a:rPr>
              <a:t>、</a:t>
            </a:r>
            <a:r>
              <a:rPr lang="zh-TW" altLang="en-US" sz="2400" b="1">
                <a:solidFill>
                  <a:srgbClr val="FF3300"/>
                </a:solidFill>
                <a:latin typeface="Arial" charset="0"/>
                <a:ea typeface="標楷體" pitchFamily="65" charset="-120"/>
              </a:rPr>
              <a:t>十六進</a:t>
            </a:r>
            <a:r>
              <a:rPr lang="zh-TW" altLang="en-US" sz="2400" b="1">
                <a:latin typeface="Arial" charset="0"/>
                <a:ea typeface="標楷體" pitchFamily="65" charset="-120"/>
              </a:rPr>
              <a:t>位</a:t>
            </a:r>
            <a:r>
              <a:rPr lang="en-US" altLang="zh-TW" sz="2400" b="1">
                <a:latin typeface="Arial" charset="0"/>
                <a:ea typeface="標楷體" pitchFamily="65" charset="-120"/>
              </a:rPr>
              <a:t>(</a:t>
            </a:r>
            <a:r>
              <a:rPr lang="en-US" altLang="zh-TW" sz="2400" b="1">
                <a:latin typeface="Courier New" pitchFamily="49" charset="0"/>
                <a:ea typeface="標楷體" pitchFamily="65" charset="-120"/>
              </a:rPr>
              <a:t>%x</a:t>
            </a:r>
            <a:r>
              <a:rPr lang="en-US" altLang="zh-TW" sz="2400" b="1">
                <a:latin typeface="Arial" charset="0"/>
                <a:ea typeface="標楷體" pitchFamily="65" charset="-120"/>
              </a:rPr>
              <a:t>)</a:t>
            </a:r>
            <a:endParaRPr lang="en-US" altLang="zh-TW" sz="2400" b="1">
              <a:latin typeface="Arial" charset="0"/>
            </a:endParaRPr>
          </a:p>
          <a:p>
            <a:pPr algn="just">
              <a:spcBef>
                <a:spcPct val="20000"/>
              </a:spcBef>
            </a:pPr>
            <a:endParaRPr lang="en-US" altLang="zh-TW" sz="2400">
              <a:ea typeface="標楷體" pitchFamily="65" charset="-120"/>
            </a:endParaRPr>
          </a:p>
          <a:p>
            <a:pPr algn="just">
              <a:spcBef>
                <a:spcPct val="20000"/>
              </a:spcBef>
            </a:pPr>
            <a:endParaRPr lang="en-US" altLang="zh-TW" sz="2400">
              <a:ea typeface="標楷體" pitchFamily="65" charset="-120"/>
            </a:endParaRPr>
          </a:p>
          <a:p>
            <a:pPr algn="just">
              <a:spcBef>
                <a:spcPct val="20000"/>
              </a:spcBef>
            </a:pPr>
            <a:r>
              <a:rPr lang="en-US" altLang="zh-TW" sz="2400">
                <a:ea typeface="標楷體" pitchFamily="65" charset="-120"/>
              </a:rPr>
              <a:t>1  #include&lt;stdio.h&gt;</a:t>
            </a:r>
            <a:endParaRPr lang="en-US" altLang="zh-TW" sz="2400">
              <a:ea typeface="細明體" pitchFamily="49" charset="-120"/>
            </a:endParaRPr>
          </a:p>
          <a:p>
            <a:pPr algn="just">
              <a:spcBef>
                <a:spcPct val="20000"/>
              </a:spcBef>
            </a:pPr>
            <a:r>
              <a:rPr lang="en-US" altLang="zh-TW" sz="2400">
                <a:ea typeface="標楷體" pitchFamily="65" charset="-120"/>
              </a:rPr>
              <a:t>2  main(){</a:t>
            </a:r>
            <a:endParaRPr lang="en-US" altLang="zh-TW" sz="2400">
              <a:ea typeface="細明體" pitchFamily="49" charset="-120"/>
            </a:endParaRPr>
          </a:p>
          <a:p>
            <a:pPr algn="just">
              <a:spcBef>
                <a:spcPct val="20000"/>
              </a:spcBef>
            </a:pPr>
            <a:r>
              <a:rPr lang="en-US" altLang="zh-TW" sz="2400">
                <a:ea typeface="標楷體" pitchFamily="65" charset="-120"/>
              </a:rPr>
              <a:t>3    int a = 69; </a:t>
            </a:r>
            <a:endParaRPr lang="en-US" altLang="zh-TW" sz="2400">
              <a:ea typeface="細明體" pitchFamily="49" charset="-120"/>
            </a:endParaRPr>
          </a:p>
        </p:txBody>
      </p:sp>
      <p:sp>
        <p:nvSpPr>
          <p:cNvPr id="93191" name="Text Box 7"/>
          <p:cNvSpPr txBox="1">
            <a:spLocks noChangeArrowheads="1"/>
          </p:cNvSpPr>
          <p:nvPr/>
        </p:nvSpPr>
        <p:spPr bwMode="auto">
          <a:xfrm>
            <a:off x="457200" y="4394200"/>
            <a:ext cx="7199313" cy="1771650"/>
          </a:xfrm>
          <a:prstGeom prst="rect">
            <a:avLst/>
          </a:prstGeom>
          <a:noFill/>
          <a:ln w="9525">
            <a:noFill/>
            <a:miter lim="800000"/>
            <a:headEnd/>
            <a:tailEnd/>
          </a:ln>
          <a:effectLst/>
        </p:spPr>
        <p:txBody>
          <a:bodyPr>
            <a:spAutoFit/>
          </a:bodyPr>
          <a:lstStyle/>
          <a:p>
            <a:pPr>
              <a:spcBef>
                <a:spcPct val="20000"/>
              </a:spcBef>
            </a:pPr>
            <a:r>
              <a:rPr lang="en-US" altLang="zh-TW" sz="2400">
                <a:ea typeface="標楷體" pitchFamily="65" charset="-120"/>
              </a:rPr>
              <a:t>4    printf("The </a:t>
            </a:r>
            <a:r>
              <a:rPr lang="en-US" altLang="zh-TW" sz="2400">
                <a:solidFill>
                  <a:srgbClr val="FF3300"/>
                </a:solidFill>
                <a:ea typeface="標楷體" pitchFamily="65" charset="-120"/>
              </a:rPr>
              <a:t>ASCII</a:t>
            </a:r>
            <a:r>
              <a:rPr lang="en-US" altLang="zh-TW" sz="2400">
                <a:ea typeface="標楷體" pitchFamily="65" charset="-120"/>
              </a:rPr>
              <a:t>           Code of </a:t>
            </a:r>
            <a:r>
              <a:rPr lang="en-US" altLang="zh-TW" sz="2400" u="sng">
                <a:solidFill>
                  <a:srgbClr val="FF3300"/>
                </a:solidFill>
                <a:latin typeface="Courier New" pitchFamily="49" charset="0"/>
                <a:ea typeface="標楷體" pitchFamily="65" charset="-120"/>
              </a:rPr>
              <a:t>%i</a:t>
            </a:r>
            <a:r>
              <a:rPr lang="en-US" altLang="zh-TW" sz="2400">
                <a:ea typeface="標楷體" pitchFamily="65" charset="-120"/>
              </a:rPr>
              <a:t> is </a:t>
            </a:r>
            <a:r>
              <a:rPr lang="en-US" altLang="zh-TW" sz="2400" u="sng">
                <a:solidFill>
                  <a:srgbClr val="FF3300"/>
                </a:solidFill>
                <a:latin typeface="Courier New" pitchFamily="49" charset="0"/>
                <a:ea typeface="標楷體" pitchFamily="65" charset="-120"/>
              </a:rPr>
              <a:t>%c</a:t>
            </a:r>
            <a:r>
              <a:rPr lang="en-US" altLang="zh-TW" sz="2400">
                <a:ea typeface="標楷體" pitchFamily="65" charset="-120"/>
              </a:rPr>
              <a:t>.\n", </a:t>
            </a:r>
            <a:r>
              <a:rPr lang="en-US" altLang="zh-TW" sz="2400">
                <a:solidFill>
                  <a:srgbClr val="0000CC"/>
                </a:solidFill>
                <a:ea typeface="標楷體" pitchFamily="65" charset="-120"/>
              </a:rPr>
              <a:t>a, a</a:t>
            </a:r>
            <a:r>
              <a:rPr lang="en-US" altLang="zh-TW" sz="2400">
                <a:ea typeface="標楷體" pitchFamily="65" charset="-120"/>
              </a:rPr>
              <a:t>); </a:t>
            </a:r>
            <a:endParaRPr lang="en-US" altLang="zh-TW" sz="2400">
              <a:ea typeface="細明體" pitchFamily="49" charset="-120"/>
            </a:endParaRPr>
          </a:p>
          <a:p>
            <a:pPr algn="just">
              <a:spcBef>
                <a:spcPct val="20000"/>
              </a:spcBef>
            </a:pPr>
            <a:r>
              <a:rPr lang="en-US" altLang="zh-TW" sz="2400">
                <a:ea typeface="標楷體" pitchFamily="65" charset="-120"/>
              </a:rPr>
              <a:t>5    printf("The </a:t>
            </a:r>
            <a:r>
              <a:rPr lang="en-US" altLang="zh-TW" sz="2400">
                <a:solidFill>
                  <a:srgbClr val="FF3300"/>
                </a:solidFill>
                <a:ea typeface="標楷體" pitchFamily="65" charset="-120"/>
              </a:rPr>
              <a:t>Oct</a:t>
            </a:r>
            <a:r>
              <a:rPr lang="en-US" altLang="zh-TW" sz="2400">
                <a:ea typeface="標楷體" pitchFamily="65" charset="-120"/>
              </a:rPr>
              <a:t>al             value of </a:t>
            </a:r>
            <a:r>
              <a:rPr lang="en-US" altLang="zh-TW" sz="2400" u="sng">
                <a:solidFill>
                  <a:srgbClr val="FF3300"/>
                </a:solidFill>
                <a:latin typeface="Courier New" pitchFamily="49" charset="0"/>
                <a:ea typeface="標楷體" pitchFamily="65" charset="-120"/>
              </a:rPr>
              <a:t>%i</a:t>
            </a:r>
            <a:r>
              <a:rPr lang="en-US" altLang="zh-TW" sz="2400">
                <a:ea typeface="標楷體" pitchFamily="65" charset="-120"/>
              </a:rPr>
              <a:t> is </a:t>
            </a:r>
            <a:r>
              <a:rPr lang="en-US" altLang="zh-TW" sz="2400" u="sng">
                <a:solidFill>
                  <a:srgbClr val="FF3300"/>
                </a:solidFill>
                <a:latin typeface="Courier New" pitchFamily="49" charset="0"/>
                <a:ea typeface="標楷體" pitchFamily="65" charset="-120"/>
              </a:rPr>
              <a:t>%o</a:t>
            </a:r>
            <a:r>
              <a:rPr lang="en-US" altLang="zh-TW" sz="2400">
                <a:ea typeface="標楷體" pitchFamily="65" charset="-120"/>
              </a:rPr>
              <a:t>.\n", </a:t>
            </a:r>
            <a:r>
              <a:rPr lang="en-US" altLang="zh-TW" sz="2400">
                <a:solidFill>
                  <a:srgbClr val="0000CC"/>
                </a:solidFill>
                <a:ea typeface="標楷體" pitchFamily="65" charset="-120"/>
              </a:rPr>
              <a:t>a, a</a:t>
            </a:r>
            <a:r>
              <a:rPr lang="en-US" altLang="zh-TW" sz="2400">
                <a:ea typeface="標楷體" pitchFamily="65" charset="-120"/>
              </a:rPr>
              <a:t>);</a:t>
            </a:r>
            <a:endParaRPr lang="en-US" altLang="zh-TW" sz="2400">
              <a:ea typeface="細明體" pitchFamily="49" charset="-120"/>
            </a:endParaRPr>
          </a:p>
          <a:p>
            <a:pPr algn="just">
              <a:spcBef>
                <a:spcPct val="20000"/>
              </a:spcBef>
            </a:pPr>
            <a:r>
              <a:rPr lang="en-US" altLang="zh-TW" sz="2400">
                <a:ea typeface="標楷體" pitchFamily="65" charset="-120"/>
              </a:rPr>
              <a:t>6    printf("The </a:t>
            </a:r>
            <a:r>
              <a:rPr lang="en-US" altLang="zh-TW" sz="2400">
                <a:solidFill>
                  <a:srgbClr val="FF3300"/>
                </a:solidFill>
                <a:ea typeface="標楷體" pitchFamily="65" charset="-120"/>
              </a:rPr>
              <a:t>Hex</a:t>
            </a:r>
            <a:r>
              <a:rPr lang="en-US" altLang="zh-TW" sz="2400">
                <a:ea typeface="標楷體" pitchFamily="65" charset="-120"/>
              </a:rPr>
              <a:t>adecimal value of </a:t>
            </a:r>
            <a:r>
              <a:rPr lang="en-US" altLang="zh-TW" sz="2400" u="sng">
                <a:solidFill>
                  <a:srgbClr val="FF3300"/>
                </a:solidFill>
                <a:latin typeface="Courier New" pitchFamily="49" charset="0"/>
                <a:ea typeface="標楷體" pitchFamily="65" charset="-120"/>
              </a:rPr>
              <a:t>%i</a:t>
            </a:r>
            <a:r>
              <a:rPr lang="en-US" altLang="zh-TW" sz="2400">
                <a:ea typeface="標楷體" pitchFamily="65" charset="-120"/>
              </a:rPr>
              <a:t> is </a:t>
            </a:r>
            <a:r>
              <a:rPr lang="en-US" altLang="zh-TW" sz="2400" u="sng">
                <a:solidFill>
                  <a:srgbClr val="FF3300"/>
                </a:solidFill>
                <a:latin typeface="Courier New" pitchFamily="49" charset="0"/>
                <a:ea typeface="標楷體" pitchFamily="65" charset="-120"/>
              </a:rPr>
              <a:t>%x</a:t>
            </a:r>
            <a:r>
              <a:rPr lang="en-US" altLang="zh-TW" sz="2400">
                <a:ea typeface="標楷體" pitchFamily="65" charset="-120"/>
              </a:rPr>
              <a:t>.\n", </a:t>
            </a:r>
            <a:r>
              <a:rPr lang="en-US" altLang="zh-TW" sz="2400">
                <a:solidFill>
                  <a:srgbClr val="0000CC"/>
                </a:solidFill>
                <a:ea typeface="標楷體" pitchFamily="65" charset="-120"/>
              </a:rPr>
              <a:t>a, a</a:t>
            </a:r>
            <a:r>
              <a:rPr lang="en-US" altLang="zh-TW" sz="2400">
                <a:ea typeface="標楷體" pitchFamily="65" charset="-120"/>
              </a:rPr>
              <a:t>); </a:t>
            </a:r>
            <a:endParaRPr lang="en-US" altLang="zh-TW" sz="2400">
              <a:ea typeface="細明體" pitchFamily="49" charset="-120"/>
            </a:endParaRPr>
          </a:p>
          <a:p>
            <a:pPr algn="just">
              <a:spcBef>
                <a:spcPct val="20000"/>
              </a:spcBef>
            </a:pPr>
            <a:r>
              <a:rPr lang="en-US" altLang="zh-TW" sz="2400">
                <a:ea typeface="標楷體" pitchFamily="65" charset="-120"/>
              </a:rPr>
              <a:t>7  }</a:t>
            </a:r>
          </a:p>
        </p:txBody>
      </p:sp>
      <p:sp>
        <p:nvSpPr>
          <p:cNvPr id="93192"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3191"/>
                                        </p:tgtEl>
                                        <p:attrNameLst>
                                          <p:attrName>style.visibility</p:attrName>
                                        </p:attrNameLst>
                                      </p:cBhvr>
                                      <p:to>
                                        <p:strVal val="visible"/>
                                      </p:to>
                                    </p:set>
                                    <p:anim calcmode="lin" valueType="num">
                                      <p:cBhvr>
                                        <p:cTn id="7" dur="500" fill="hold"/>
                                        <p:tgtEl>
                                          <p:spTgt spid="93191"/>
                                        </p:tgtEl>
                                        <p:attrNameLst>
                                          <p:attrName>ppt_w</p:attrName>
                                        </p:attrNameLst>
                                      </p:cBhvr>
                                      <p:tavLst>
                                        <p:tav tm="0">
                                          <p:val>
                                            <p:fltVal val="0"/>
                                          </p:val>
                                        </p:tav>
                                        <p:tav tm="100000">
                                          <p:val>
                                            <p:strVal val="#ppt_w"/>
                                          </p:val>
                                        </p:tav>
                                      </p:tavLst>
                                    </p:anim>
                                    <p:anim calcmode="lin" valueType="num">
                                      <p:cBhvr>
                                        <p:cTn id="8" dur="500" fill="hold"/>
                                        <p:tgtEl>
                                          <p:spTgt spid="9319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3189"/>
                                        </p:tgtEl>
                                        <p:attrNameLst>
                                          <p:attrName>style.visibility</p:attrName>
                                        </p:attrNameLst>
                                      </p:cBhvr>
                                      <p:to>
                                        <p:strVal val="visible"/>
                                      </p:to>
                                    </p:set>
                                    <p:anim calcmode="lin" valueType="num">
                                      <p:cBhvr>
                                        <p:cTn id="13" dur="500" fill="hold"/>
                                        <p:tgtEl>
                                          <p:spTgt spid="93189"/>
                                        </p:tgtEl>
                                        <p:attrNameLst>
                                          <p:attrName>ppt_w</p:attrName>
                                        </p:attrNameLst>
                                      </p:cBhvr>
                                      <p:tavLst>
                                        <p:tav tm="0">
                                          <p:val>
                                            <p:fltVal val="0"/>
                                          </p:val>
                                        </p:tav>
                                        <p:tav tm="100000">
                                          <p:val>
                                            <p:strVal val="#ppt_w"/>
                                          </p:val>
                                        </p:tav>
                                      </p:tavLst>
                                    </p:anim>
                                    <p:anim calcmode="lin" valueType="num">
                                      <p:cBhvr>
                                        <p:cTn id="14" dur="500" fill="hold"/>
                                        <p:tgtEl>
                                          <p:spTgt spid="9318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9" grpId="0" animBg="1"/>
      <p:bldP spid="9319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42" name="Rectangle 10"/>
          <p:cNvSpPr>
            <a:spLocks noGrp="1" noChangeArrowheads="1"/>
          </p:cNvSpPr>
          <p:nvPr>
            <p:ph type="title"/>
          </p:nvPr>
        </p:nvSpPr>
        <p:spPr/>
        <p:txBody>
          <a:bodyPr/>
          <a:lstStyle/>
          <a:p>
            <a:r>
              <a:rPr lang="zh-TW" altLang="en-US" b="1">
                <a:solidFill>
                  <a:srgbClr val="FF0000"/>
                </a:solidFill>
              </a:rPr>
              <a:t>顯示</a:t>
            </a:r>
            <a:r>
              <a:rPr lang="zh-TW" altLang="en-US" b="1">
                <a:solidFill>
                  <a:schemeClr val="tx1"/>
                </a:solidFill>
              </a:rPr>
              <a:t>資料的</a:t>
            </a:r>
            <a:r>
              <a:rPr lang="zh-TW" altLang="en-US" b="1">
                <a:solidFill>
                  <a:srgbClr val="FF3300"/>
                </a:solidFill>
              </a:rPr>
              <a:t>欄寬</a:t>
            </a:r>
            <a:r>
              <a:rPr lang="zh-TW" altLang="en-US" b="1">
                <a:solidFill>
                  <a:schemeClr val="tx1"/>
                </a:solidFill>
              </a:rPr>
              <a:t>和</a:t>
            </a:r>
            <a:r>
              <a:rPr lang="zh-TW" altLang="en-US" b="1">
                <a:solidFill>
                  <a:srgbClr val="FF3300"/>
                </a:solidFill>
              </a:rPr>
              <a:t>精確度</a:t>
            </a:r>
            <a:endParaRPr lang="en-US" b="1">
              <a:solidFill>
                <a:srgbClr val="FF3300"/>
              </a:solidFill>
            </a:endParaRPr>
          </a:p>
        </p:txBody>
      </p:sp>
      <p:sp>
        <p:nvSpPr>
          <p:cNvPr id="9" name="投影片編號版面配置區 4"/>
          <p:cNvSpPr>
            <a:spLocks noGrp="1"/>
          </p:cNvSpPr>
          <p:nvPr>
            <p:ph type="sldNum" sz="quarter" idx="12"/>
          </p:nvPr>
        </p:nvSpPr>
        <p:spPr/>
        <p:txBody>
          <a:bodyPr/>
          <a:lstStyle/>
          <a:p>
            <a:fld id="{1A05D0D4-E78F-4F61-9CD0-EAB4DB009909}" type="slidenum">
              <a:rPr lang="en-US" altLang="zh-TW"/>
              <a:pPr/>
              <a:t>51</a:t>
            </a:fld>
            <a:endParaRPr lang="en-US" altLang="zh-TW"/>
          </a:p>
        </p:txBody>
      </p:sp>
      <p:sp>
        <p:nvSpPr>
          <p:cNvPr id="95243"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1" name="Text Box 2"/>
          <p:cNvSpPr txBox="1">
            <a:spLocks noChangeArrowheads="1"/>
          </p:cNvSpPr>
          <p:nvPr/>
        </p:nvSpPr>
        <p:spPr bwMode="auto">
          <a:xfrm>
            <a:off x="684213" y="2281238"/>
            <a:ext cx="7200900" cy="3113087"/>
          </a:xfrm>
          <a:prstGeom prst="rect">
            <a:avLst/>
          </a:prstGeom>
          <a:noFill/>
          <a:ln w="9525">
            <a:noFill/>
            <a:miter lim="800000"/>
            <a:headEnd/>
            <a:tailEnd/>
          </a:ln>
          <a:effectLst/>
        </p:spPr>
        <p:txBody>
          <a:bodyPr>
            <a:spAutoFit/>
          </a:bodyPr>
          <a:lstStyle/>
          <a:p>
            <a:pPr marL="457200" indent="-457200">
              <a:spcBef>
                <a:spcPct val="50000"/>
              </a:spcBef>
              <a:buFontTx/>
              <a:buChar char="•"/>
            </a:pPr>
            <a:r>
              <a:rPr lang="zh-TW" altLang="en-US">
                <a:latin typeface="Courier New" pitchFamily="49" charset="0"/>
                <a:ea typeface="標楷體" pitchFamily="65" charset="-120"/>
              </a:rPr>
              <a:t>語法一</a:t>
            </a:r>
            <a:endParaRPr lang="zh-TW" altLang="en-US">
              <a:latin typeface="Courier New" pitchFamily="49" charset="0"/>
            </a:endParaRPr>
          </a:p>
          <a:p>
            <a:pPr marL="914400" lvl="1" indent="-457200">
              <a:spcBef>
                <a:spcPct val="50000"/>
              </a:spcBef>
              <a:buFontTx/>
              <a:buChar char="•"/>
            </a:pPr>
            <a:r>
              <a:rPr lang="en-US" altLang="zh-TW">
                <a:solidFill>
                  <a:srgbClr val="FF3300"/>
                </a:solidFill>
                <a:latin typeface="Courier New" pitchFamily="49" charset="0"/>
                <a:ea typeface="標楷體" pitchFamily="65" charset="-120"/>
              </a:rPr>
              <a:t>%</a:t>
            </a:r>
            <a:r>
              <a:rPr lang="en-US" altLang="zh-TW">
                <a:latin typeface="Courier New" pitchFamily="49" charset="0"/>
                <a:ea typeface="標楷體" pitchFamily="65" charset="-120"/>
              </a:rPr>
              <a:t>n</a:t>
            </a:r>
            <a:r>
              <a:rPr lang="en-US" altLang="zh-TW">
                <a:solidFill>
                  <a:srgbClr val="FF3300"/>
                </a:solidFill>
                <a:latin typeface="Courier New" pitchFamily="49" charset="0"/>
                <a:ea typeface="標楷體" pitchFamily="65" charset="-120"/>
              </a:rPr>
              <a:t>i		</a:t>
            </a:r>
            <a:r>
              <a:rPr lang="en-US" altLang="zh-TW">
                <a:latin typeface="Courier New" pitchFamily="49" charset="0"/>
                <a:ea typeface="標楷體" pitchFamily="65" charset="-120"/>
              </a:rPr>
              <a:t>e.g. </a:t>
            </a:r>
            <a:r>
              <a:rPr lang="en-US" altLang="zh-TW" u="sng">
                <a:latin typeface="Courier New" pitchFamily="49" charset="0"/>
                <a:ea typeface="標楷體" pitchFamily="65" charset="-120"/>
              </a:rPr>
              <a:t>%</a:t>
            </a:r>
            <a:r>
              <a:rPr lang="en-US" altLang="zh-TW" u="sng">
                <a:solidFill>
                  <a:srgbClr val="FF3300"/>
                </a:solidFill>
                <a:latin typeface="Courier New" pitchFamily="49" charset="0"/>
                <a:ea typeface="標楷體" pitchFamily="65" charset="-120"/>
              </a:rPr>
              <a:t>6</a:t>
            </a:r>
            <a:r>
              <a:rPr lang="en-US" altLang="zh-TW" u="sng">
                <a:latin typeface="Courier New" pitchFamily="49" charset="0"/>
                <a:ea typeface="標楷體" pitchFamily="65" charset="-120"/>
              </a:rPr>
              <a:t>i</a:t>
            </a:r>
            <a:r>
              <a:rPr lang="en-US" altLang="zh-TW">
                <a:latin typeface="Courier New" pitchFamily="49" charset="0"/>
                <a:ea typeface="標楷體" pitchFamily="65" charset="-120"/>
              </a:rPr>
              <a:t>, </a:t>
            </a:r>
            <a:r>
              <a:rPr lang="en-US" altLang="zh-TW" u="sng">
                <a:latin typeface="Courier New" pitchFamily="49" charset="0"/>
                <a:ea typeface="標楷體" pitchFamily="65" charset="-120"/>
              </a:rPr>
              <a:t>%</a:t>
            </a:r>
            <a:r>
              <a:rPr lang="en-US" altLang="zh-TW" u="sng">
                <a:solidFill>
                  <a:srgbClr val="FF3300"/>
                </a:solidFill>
                <a:latin typeface="Courier New" pitchFamily="49" charset="0"/>
                <a:ea typeface="標楷體" pitchFamily="65" charset="-120"/>
              </a:rPr>
              <a:t>02</a:t>
            </a:r>
            <a:r>
              <a:rPr lang="en-US" altLang="zh-TW" u="sng">
                <a:latin typeface="Courier New" pitchFamily="49" charset="0"/>
                <a:ea typeface="標楷體" pitchFamily="65" charset="-120"/>
              </a:rPr>
              <a:t>i</a:t>
            </a:r>
          </a:p>
          <a:p>
            <a:pPr marL="457200" indent="-457200">
              <a:spcBef>
                <a:spcPct val="50000"/>
              </a:spcBef>
              <a:buFontTx/>
              <a:buChar char="•"/>
            </a:pPr>
            <a:r>
              <a:rPr lang="zh-TW" altLang="en-US">
                <a:latin typeface="Courier New" pitchFamily="49" charset="0"/>
                <a:ea typeface="標楷體" pitchFamily="65" charset="-120"/>
              </a:rPr>
              <a:t>語法二</a:t>
            </a:r>
          </a:p>
          <a:p>
            <a:pPr marL="914400" lvl="1" indent="-457200">
              <a:spcBef>
                <a:spcPct val="50000"/>
              </a:spcBef>
              <a:buFontTx/>
              <a:buChar char="•"/>
            </a:pPr>
            <a:r>
              <a:rPr lang="en-US" altLang="zh-TW">
                <a:solidFill>
                  <a:srgbClr val="FF3300"/>
                </a:solidFill>
                <a:latin typeface="Courier New" pitchFamily="49" charset="0"/>
                <a:ea typeface="標楷體" pitchFamily="65" charset="-120"/>
              </a:rPr>
              <a:t>%-</a:t>
            </a:r>
            <a:r>
              <a:rPr lang="en-US" altLang="zh-TW">
                <a:latin typeface="Courier New" pitchFamily="49" charset="0"/>
                <a:ea typeface="標楷體" pitchFamily="65" charset="-120"/>
              </a:rPr>
              <a:t>n</a:t>
            </a:r>
            <a:r>
              <a:rPr lang="en-US" altLang="zh-TW">
                <a:solidFill>
                  <a:srgbClr val="FF3300"/>
                </a:solidFill>
                <a:latin typeface="Courier New" pitchFamily="49" charset="0"/>
                <a:ea typeface="標楷體" pitchFamily="65" charset="-120"/>
              </a:rPr>
              <a:t>d</a:t>
            </a:r>
            <a:r>
              <a:rPr lang="en-US" altLang="zh-TW">
                <a:latin typeface="Courier New" pitchFamily="49" charset="0"/>
                <a:ea typeface="標楷體" pitchFamily="65" charset="-120"/>
              </a:rPr>
              <a:t>	e.g. </a:t>
            </a:r>
            <a:r>
              <a:rPr lang="en-US" altLang="zh-TW" u="sng">
                <a:latin typeface="Courier New" pitchFamily="49" charset="0"/>
                <a:ea typeface="標楷體" pitchFamily="65" charset="-120"/>
              </a:rPr>
              <a:t>%</a:t>
            </a:r>
            <a:r>
              <a:rPr lang="en-US" altLang="zh-TW" u="sng">
                <a:solidFill>
                  <a:srgbClr val="FF3300"/>
                </a:solidFill>
                <a:latin typeface="Courier New" pitchFamily="49" charset="0"/>
                <a:ea typeface="標楷體" pitchFamily="65" charset="-120"/>
              </a:rPr>
              <a:t>-6</a:t>
            </a:r>
            <a:r>
              <a:rPr lang="en-US" altLang="zh-TW" u="sng">
                <a:latin typeface="Courier New" pitchFamily="49" charset="0"/>
                <a:ea typeface="標楷體" pitchFamily="65" charset="-120"/>
              </a:rPr>
              <a:t>d</a:t>
            </a:r>
          </a:p>
        </p:txBody>
      </p:sp>
      <p:sp>
        <p:nvSpPr>
          <p:cNvPr id="12" name="AutoShape 7"/>
          <p:cNvSpPr>
            <a:spLocks/>
          </p:cNvSpPr>
          <p:nvPr/>
        </p:nvSpPr>
        <p:spPr bwMode="auto">
          <a:xfrm>
            <a:off x="6669088" y="1916113"/>
            <a:ext cx="1143000" cy="457200"/>
          </a:xfrm>
          <a:prstGeom prst="borderCallout1">
            <a:avLst>
              <a:gd name="adj1" fmla="val 25000"/>
              <a:gd name="adj2" fmla="val -6667"/>
              <a:gd name="adj3" fmla="val 261806"/>
              <a:gd name="adj4" fmla="val -114306"/>
            </a:avLst>
          </a:prstGeom>
          <a:noFill/>
          <a:ln w="9525">
            <a:solidFill>
              <a:schemeClr val="tx1"/>
            </a:solidFill>
            <a:miter lim="800000"/>
            <a:headEnd/>
            <a:tailEnd/>
          </a:ln>
          <a:effectLst/>
        </p:spPr>
        <p:txBody>
          <a:bodyPr/>
          <a:lstStyle/>
          <a:p>
            <a:pPr algn="ctr"/>
            <a:r>
              <a:rPr lang="en-US" altLang="zh-TW" sz="2400">
                <a:latin typeface="Courier New" pitchFamily="49" charset="0"/>
              </a:rPr>
              <a:t>+</a:t>
            </a:r>
            <a:r>
              <a:rPr lang="zh-TW" altLang="en-US" sz="2400"/>
              <a:t>靠</a:t>
            </a:r>
            <a:r>
              <a:rPr lang="zh-TW" altLang="en-US" sz="2400">
                <a:solidFill>
                  <a:srgbClr val="FF3300"/>
                </a:solidFill>
              </a:rPr>
              <a:t>右</a:t>
            </a:r>
            <a:endParaRPr lang="zh-TW" altLang="en-US" sz="2400"/>
          </a:p>
        </p:txBody>
      </p:sp>
      <p:sp>
        <p:nvSpPr>
          <p:cNvPr id="13" name="AutoShape 8"/>
          <p:cNvSpPr>
            <a:spLocks/>
          </p:cNvSpPr>
          <p:nvPr/>
        </p:nvSpPr>
        <p:spPr bwMode="auto">
          <a:xfrm>
            <a:off x="2987675" y="6021388"/>
            <a:ext cx="1143000" cy="457200"/>
          </a:xfrm>
          <a:prstGeom prst="borderCallout1">
            <a:avLst>
              <a:gd name="adj1" fmla="val 25000"/>
              <a:gd name="adj2" fmla="val 106667"/>
              <a:gd name="adj3" fmla="val -113194"/>
              <a:gd name="adj4" fmla="val 185000"/>
            </a:avLst>
          </a:prstGeom>
          <a:noFill/>
          <a:ln w="9525">
            <a:solidFill>
              <a:schemeClr val="tx1"/>
            </a:solidFill>
            <a:miter lim="800000"/>
            <a:headEnd/>
            <a:tailEnd/>
          </a:ln>
          <a:effectLst/>
        </p:spPr>
        <p:txBody>
          <a:bodyPr/>
          <a:lstStyle/>
          <a:p>
            <a:pPr algn="ctr"/>
            <a:r>
              <a:rPr lang="en-US" altLang="zh-TW" sz="2400">
                <a:latin typeface="Courier New" pitchFamily="49" charset="0"/>
              </a:rPr>
              <a:t>-</a:t>
            </a:r>
            <a:r>
              <a:rPr lang="zh-TW" altLang="en-US" sz="2400"/>
              <a:t>靠</a:t>
            </a:r>
            <a:r>
              <a:rPr lang="zh-TW" altLang="en-US" sz="2400">
                <a:solidFill>
                  <a:srgbClr val="FF3300"/>
                </a:solidFill>
              </a:rPr>
              <a:t>左</a:t>
            </a:r>
            <a:endParaRPr lang="zh-TW" altLang="en-US" sz="2400"/>
          </a:p>
        </p:txBody>
      </p:sp>
      <p:sp>
        <p:nvSpPr>
          <p:cNvPr id="14" name="AutoShape 9"/>
          <p:cNvSpPr>
            <a:spLocks/>
          </p:cNvSpPr>
          <p:nvPr/>
        </p:nvSpPr>
        <p:spPr bwMode="auto">
          <a:xfrm>
            <a:off x="7308850" y="4724400"/>
            <a:ext cx="1079500" cy="889000"/>
          </a:xfrm>
          <a:prstGeom prst="borderCallout1">
            <a:avLst>
              <a:gd name="adj1" fmla="val 12856"/>
              <a:gd name="adj2" fmla="val -7060"/>
              <a:gd name="adj3" fmla="val -95181"/>
              <a:gd name="adj4" fmla="val -62060"/>
            </a:avLst>
          </a:prstGeom>
          <a:noFill/>
          <a:ln w="9525">
            <a:solidFill>
              <a:schemeClr val="tx1"/>
            </a:solidFill>
            <a:miter lim="800000"/>
            <a:headEnd/>
            <a:tailEnd/>
          </a:ln>
          <a:effectLst/>
        </p:spPr>
        <p:txBody>
          <a:bodyPr/>
          <a:lstStyle/>
          <a:p>
            <a:pPr algn="ctr"/>
            <a:r>
              <a:rPr lang="zh-TW" altLang="en-US" sz="2400">
                <a:latin typeface="Verdana" pitchFamily="34" charset="0"/>
              </a:rPr>
              <a:t>前面</a:t>
            </a:r>
            <a:r>
              <a:rPr lang="zh-TW" altLang="en-US" sz="2400">
                <a:solidFill>
                  <a:srgbClr val="FF3300"/>
                </a:solidFill>
                <a:latin typeface="Verdana" pitchFamily="34" charset="0"/>
              </a:rPr>
              <a:t>補</a:t>
            </a:r>
            <a:r>
              <a:rPr lang="en-US" altLang="zh-TW" sz="2400">
                <a:solidFill>
                  <a:srgbClr val="FF3300"/>
                </a:solidFill>
                <a:latin typeface="Verdana" pitchFamily="34" charset="0"/>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style.rotation</p:attrName>
                                        </p:attrNameLst>
                                      </p:cBhvr>
                                      <p:tavLst>
                                        <p:tav tm="0">
                                          <p:val>
                                            <p:fltVal val="720"/>
                                          </p:val>
                                        </p:tav>
                                        <p:tav tm="100000">
                                          <p:val>
                                            <p:fltVal val="0"/>
                                          </p:val>
                                        </p:tav>
                                      </p:tavLst>
                                    </p:anim>
                                    <p:anim calcmode="lin" valueType="num">
                                      <p:cBhvr>
                                        <p:cTn id="21" dur="1000" fill="hold"/>
                                        <p:tgtEl>
                                          <p:spTgt spid="12"/>
                                        </p:tgtEl>
                                        <p:attrNameLst>
                                          <p:attrName>ppt_h</p:attrName>
                                        </p:attrNameLst>
                                      </p:cBhvr>
                                      <p:tavLst>
                                        <p:tav tm="0">
                                          <p:val>
                                            <p:fltVal val="0"/>
                                          </p:val>
                                        </p:tav>
                                        <p:tav tm="100000">
                                          <p:val>
                                            <p:strVal val="#ppt_h"/>
                                          </p:val>
                                        </p:tav>
                                      </p:tavLst>
                                    </p:anim>
                                    <p:anim calcmode="lin" valueType="num">
                                      <p:cBhvr>
                                        <p:cTn id="22" dur="1000" fill="hold"/>
                                        <p:tgtEl>
                                          <p:spTgt spid="12"/>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style.rotation</p:attrName>
                                        </p:attrNameLst>
                                      </p:cBhvr>
                                      <p:tavLst>
                                        <p:tav tm="0">
                                          <p:val>
                                            <p:fltVal val="720"/>
                                          </p:val>
                                        </p:tav>
                                        <p:tav tm="100000">
                                          <p:val>
                                            <p:fltVal val="0"/>
                                          </p:val>
                                        </p:tav>
                                      </p:tavLst>
                                    </p:anim>
                                    <p:anim calcmode="lin" valueType="num">
                                      <p:cBhvr>
                                        <p:cTn id="27" dur="1000" fill="hold"/>
                                        <p:tgtEl>
                                          <p:spTgt spid="14"/>
                                        </p:tgtEl>
                                        <p:attrNameLst>
                                          <p:attrName>ppt_h</p:attrName>
                                        </p:attrNameLst>
                                      </p:cBhvr>
                                      <p:tavLst>
                                        <p:tav tm="0">
                                          <p:val>
                                            <p:fltVal val="0"/>
                                          </p:val>
                                        </p:tav>
                                        <p:tav tm="100000">
                                          <p:val>
                                            <p:strVal val="#ppt_h"/>
                                          </p:val>
                                        </p:tav>
                                      </p:tavLst>
                                    </p:anim>
                                    <p:anim calcmode="lin" valueType="num">
                                      <p:cBhvr>
                                        <p:cTn id="28" dur="1000" fill="hold"/>
                                        <p:tgtEl>
                                          <p:spTgt spid="14"/>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style.rotation</p:attrName>
                                        </p:attrNameLst>
                                      </p:cBhvr>
                                      <p:tavLst>
                                        <p:tav tm="0">
                                          <p:val>
                                            <p:fltVal val="720"/>
                                          </p:val>
                                        </p:tav>
                                        <p:tav tm="100000">
                                          <p:val>
                                            <p:fltVal val="0"/>
                                          </p:val>
                                        </p:tav>
                                      </p:tavLst>
                                    </p:anim>
                                    <p:anim calcmode="lin" valueType="num">
                                      <p:cBhvr>
                                        <p:cTn id="33" dur="1000" fill="hold"/>
                                        <p:tgtEl>
                                          <p:spTgt spid="13"/>
                                        </p:tgtEl>
                                        <p:attrNameLst>
                                          <p:attrName>ppt_h</p:attrName>
                                        </p:attrNameLst>
                                      </p:cBhvr>
                                      <p:tavLst>
                                        <p:tav tm="0">
                                          <p:val>
                                            <p:fltVal val="0"/>
                                          </p:val>
                                        </p:tav>
                                        <p:tav tm="100000">
                                          <p:val>
                                            <p:strVal val="#ppt_h"/>
                                          </p:val>
                                        </p:tav>
                                      </p:tavLst>
                                    </p:anim>
                                    <p:anim calcmode="lin" valueType="num">
                                      <p:cBhvr>
                                        <p:cTn id="34" dur="1000" fill="hold"/>
                                        <p:tgtEl>
                                          <p:spTgt spid="1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animBg="1"/>
      <p:bldP spid="13" grpId="0" animBg="1"/>
      <p:bldP spid="1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1846052B-6839-4A62-87C3-964CD398D873}" type="slidenum">
              <a:rPr lang="en-US" altLang="zh-TW"/>
              <a:pPr/>
              <a:t>52</a:t>
            </a:fld>
            <a:endParaRPr lang="en-US" altLang="zh-TW"/>
          </a:p>
        </p:txBody>
      </p:sp>
      <p:sp>
        <p:nvSpPr>
          <p:cNvPr id="96258" name="Rectangle 2"/>
          <p:cNvSpPr>
            <a:spLocks noGrp="1" noChangeArrowheads="1"/>
          </p:cNvSpPr>
          <p:nvPr>
            <p:ph type="title"/>
          </p:nvPr>
        </p:nvSpPr>
        <p:spPr/>
        <p:txBody>
          <a:bodyPr/>
          <a:lstStyle/>
          <a:p>
            <a:r>
              <a:rPr lang="en-US" altLang="zh-TW" sz="3600"/>
              <a:t>Ch3_4 </a:t>
            </a:r>
            <a:r>
              <a:rPr lang="en-US" altLang="zh-TW" sz="3800" b="1">
                <a:solidFill>
                  <a:srgbClr val="FF3300"/>
                </a:solidFill>
                <a:latin typeface="Verdana" pitchFamily="34" charset="0"/>
              </a:rPr>
              <a:t>%i %d</a:t>
            </a:r>
            <a:r>
              <a:rPr lang="en-US" altLang="zh-TW" sz="3800" b="1">
                <a:solidFill>
                  <a:srgbClr val="FF3300"/>
                </a:solidFill>
              </a:rPr>
              <a:t> </a:t>
            </a:r>
            <a:r>
              <a:rPr lang="zh-TW" altLang="en-US" sz="3800" b="1">
                <a:solidFill>
                  <a:schemeClr val="tx1"/>
                </a:solidFill>
              </a:rPr>
              <a:t>修飾語</a:t>
            </a:r>
            <a:r>
              <a:rPr lang="en-US" altLang="zh-TW" sz="3800" b="1">
                <a:solidFill>
                  <a:schemeClr val="tx1"/>
                </a:solidFill>
              </a:rPr>
              <a:t>(</a:t>
            </a:r>
            <a:r>
              <a:rPr lang="en-US" altLang="zh-TW" sz="3800" b="1">
                <a:solidFill>
                  <a:schemeClr val="tx1"/>
                </a:solidFill>
                <a:hlinkClick r:id="rId2"/>
              </a:rPr>
              <a:t>printf</a:t>
            </a:r>
            <a:r>
              <a:rPr lang="en-US" altLang="zh-TW" sz="3800" b="1">
                <a:solidFill>
                  <a:schemeClr val="tx1"/>
                </a:solidFill>
              </a:rPr>
              <a:t>)</a:t>
            </a:r>
          </a:p>
        </p:txBody>
      </p:sp>
      <p:sp>
        <p:nvSpPr>
          <p:cNvPr id="96261" name="Rectangle 5"/>
          <p:cNvSpPr>
            <a:spLocks noChangeArrowheads="1"/>
          </p:cNvSpPr>
          <p:nvPr/>
        </p:nvSpPr>
        <p:spPr bwMode="auto">
          <a:xfrm>
            <a:off x="6389688" y="2276475"/>
            <a:ext cx="2286000" cy="3455988"/>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sz="3200">
                <a:latin typeface="Courier New" pitchFamily="49" charset="0"/>
                <a:ea typeface="標楷體" pitchFamily="65" charset="-120"/>
              </a:rPr>
              <a:t>|1021| </a:t>
            </a:r>
          </a:p>
          <a:p>
            <a:pPr eaLnBrk="0" hangingPunct="0"/>
            <a:r>
              <a:rPr lang="en-US" altLang="zh-TW" sz="3200">
                <a:latin typeface="Courier New" pitchFamily="49" charset="0"/>
                <a:ea typeface="標楷體" pitchFamily="65" charset="-120"/>
              </a:rPr>
              <a:t>|1021|</a:t>
            </a:r>
          </a:p>
          <a:p>
            <a:pPr eaLnBrk="0" hangingPunct="0"/>
            <a:r>
              <a:rPr lang="en-US" altLang="zh-TW" sz="3200">
                <a:latin typeface="Courier New" pitchFamily="49" charset="0"/>
                <a:ea typeface="標楷體" pitchFamily="65" charset="-120"/>
              </a:rPr>
              <a:t>|  </a:t>
            </a:r>
            <a:r>
              <a:rPr lang="en-US" altLang="zh-TW" sz="3200">
                <a:solidFill>
                  <a:srgbClr val="FF0000"/>
                </a:solidFill>
                <a:latin typeface="Courier New" pitchFamily="49" charset="0"/>
                <a:ea typeface="標楷體" pitchFamily="65" charset="-120"/>
              </a:rPr>
              <a:t>1021</a:t>
            </a:r>
            <a:r>
              <a:rPr lang="en-US" altLang="zh-TW" sz="3200">
                <a:latin typeface="Courier New" pitchFamily="49" charset="0"/>
                <a:ea typeface="標楷體" pitchFamily="65" charset="-120"/>
              </a:rPr>
              <a:t>|</a:t>
            </a:r>
          </a:p>
          <a:p>
            <a:pPr eaLnBrk="0" hangingPunct="0"/>
            <a:r>
              <a:rPr lang="en-US" altLang="zh-TW" sz="3200">
                <a:latin typeface="Courier New" pitchFamily="49" charset="0"/>
                <a:ea typeface="標楷體" pitchFamily="65" charset="-120"/>
              </a:rPr>
              <a:t>| </a:t>
            </a:r>
            <a:r>
              <a:rPr lang="en-US" altLang="zh-TW" sz="3200">
                <a:solidFill>
                  <a:srgbClr val="FF0000"/>
                </a:solidFill>
                <a:latin typeface="Courier New" pitchFamily="49" charset="0"/>
                <a:ea typeface="標楷體" pitchFamily="65" charset="-120"/>
              </a:rPr>
              <a:t>1021 </a:t>
            </a:r>
            <a:r>
              <a:rPr lang="en-US" altLang="zh-TW" sz="3200">
                <a:latin typeface="Courier New" pitchFamily="49" charset="0"/>
                <a:ea typeface="標楷體" pitchFamily="65" charset="-120"/>
              </a:rPr>
              <a:t>|</a:t>
            </a:r>
          </a:p>
          <a:p>
            <a:pPr eaLnBrk="0" hangingPunct="0"/>
            <a:r>
              <a:rPr lang="en-US" altLang="zh-TW" sz="3200">
                <a:latin typeface="Courier New" pitchFamily="49" charset="0"/>
                <a:ea typeface="標楷體" pitchFamily="65" charset="-120"/>
              </a:rPr>
              <a:t>| </a:t>
            </a:r>
            <a:r>
              <a:rPr lang="en-US" altLang="zh-TW" sz="3200">
                <a:solidFill>
                  <a:srgbClr val="FF0000"/>
                </a:solidFill>
                <a:latin typeface="Courier New" pitchFamily="49" charset="0"/>
                <a:ea typeface="標楷體" pitchFamily="65" charset="-120"/>
              </a:rPr>
              <a:t>1021</a:t>
            </a:r>
            <a:r>
              <a:rPr lang="en-US" altLang="zh-TW" sz="3200">
                <a:latin typeface="Courier New" pitchFamily="49" charset="0"/>
                <a:ea typeface="標楷體" pitchFamily="65" charset="-120"/>
              </a:rPr>
              <a:t>|</a:t>
            </a:r>
          </a:p>
          <a:p>
            <a:pPr eaLnBrk="0" hangingPunct="0"/>
            <a:r>
              <a:rPr lang="en-US" altLang="zh-TW" sz="3200">
                <a:latin typeface="Courier New" pitchFamily="49" charset="0"/>
                <a:ea typeface="標楷體" pitchFamily="65" charset="-120"/>
              </a:rPr>
              <a:t>|-</a:t>
            </a:r>
            <a:r>
              <a:rPr lang="en-US" altLang="zh-TW" sz="3200">
                <a:solidFill>
                  <a:srgbClr val="FF0000"/>
                </a:solidFill>
                <a:latin typeface="Courier New" pitchFamily="49" charset="0"/>
                <a:ea typeface="標楷體" pitchFamily="65" charset="-120"/>
              </a:rPr>
              <a:t>1021</a:t>
            </a:r>
            <a:r>
              <a:rPr lang="en-US" altLang="zh-TW" sz="3200">
                <a:latin typeface="Courier New" pitchFamily="49" charset="0"/>
                <a:ea typeface="標楷體" pitchFamily="65" charset="-120"/>
              </a:rPr>
              <a:t>|</a:t>
            </a:r>
          </a:p>
          <a:p>
            <a:pPr eaLnBrk="0" hangingPunct="0"/>
            <a:r>
              <a:rPr lang="en-US" altLang="zh-TW" sz="3200">
                <a:latin typeface="Courier New" pitchFamily="49" charset="0"/>
                <a:ea typeface="標楷體" pitchFamily="65" charset="-120"/>
              </a:rPr>
              <a:t>|1021  |</a:t>
            </a:r>
          </a:p>
        </p:txBody>
      </p:sp>
      <p:sp>
        <p:nvSpPr>
          <p:cNvPr id="96262" name="Text Box 6"/>
          <p:cNvSpPr txBox="1">
            <a:spLocks noChangeArrowheads="1"/>
          </p:cNvSpPr>
          <p:nvPr/>
        </p:nvSpPr>
        <p:spPr bwMode="auto">
          <a:xfrm>
            <a:off x="762000" y="1676400"/>
            <a:ext cx="5249863" cy="4108450"/>
          </a:xfrm>
          <a:prstGeom prst="rect">
            <a:avLst/>
          </a:prstGeom>
          <a:noFill/>
          <a:ln w="9525">
            <a:noFill/>
            <a:miter lim="800000"/>
            <a:headEnd/>
            <a:tailEnd/>
          </a:ln>
          <a:effectLst/>
        </p:spPr>
        <p:txBody>
          <a:bodyPr>
            <a:spAutoFit/>
          </a:bodyPr>
          <a:lstStyle/>
          <a:p>
            <a:pPr algn="just">
              <a:spcBef>
                <a:spcPct val="20000"/>
              </a:spcBef>
            </a:pPr>
            <a:r>
              <a:rPr lang="en-US" altLang="zh-TW" sz="2800">
                <a:latin typeface="Courier New" pitchFamily="49" charset="0"/>
                <a:ea typeface="標楷體" pitchFamily="65" charset="-120"/>
              </a:rPr>
              <a:t>int a = 1021;</a:t>
            </a:r>
          </a:p>
          <a:p>
            <a:pPr algn="just">
              <a:spcBef>
                <a:spcPct val="20000"/>
              </a:spcBef>
            </a:pPr>
            <a:r>
              <a:rPr lang="en-US" altLang="zh-TW" sz="2800">
                <a:latin typeface="Courier New" pitchFamily="49" charset="0"/>
                <a:ea typeface="標楷體" pitchFamily="65" charset="-120"/>
              </a:rPr>
              <a:t>printf("|</a:t>
            </a:r>
            <a:r>
              <a:rPr lang="en-US" altLang="zh-TW" sz="2800" u="sng">
                <a:solidFill>
                  <a:srgbClr val="FF3300"/>
                </a:solidFill>
                <a:latin typeface="Courier New" pitchFamily="49" charset="0"/>
                <a:ea typeface="標楷體" pitchFamily="65" charset="-120"/>
              </a:rPr>
              <a:t>%i</a:t>
            </a:r>
            <a:r>
              <a:rPr lang="en-US" altLang="zh-TW" sz="2800">
                <a:latin typeface="Courier New" pitchFamily="49" charset="0"/>
                <a:ea typeface="標楷體" pitchFamily="65" charset="-120"/>
              </a:rPr>
              <a:t>|  \n", a);</a:t>
            </a:r>
          </a:p>
          <a:p>
            <a:pPr algn="just">
              <a:spcBef>
                <a:spcPct val="20000"/>
              </a:spcBef>
            </a:pPr>
            <a:r>
              <a:rPr lang="en-US" altLang="zh-TW" sz="2800">
                <a:latin typeface="Courier New" pitchFamily="49" charset="0"/>
                <a:ea typeface="標楷體" pitchFamily="65" charset="-120"/>
              </a:rPr>
              <a:t>printf("|</a:t>
            </a:r>
            <a:r>
              <a:rPr lang="en-US" altLang="zh-TW" sz="2800" u="sng">
                <a:solidFill>
                  <a:srgbClr val="FF3300"/>
                </a:solidFill>
                <a:latin typeface="Courier New" pitchFamily="49" charset="0"/>
                <a:ea typeface="標楷體" pitchFamily="65" charset="-120"/>
              </a:rPr>
              <a:t>%2d</a:t>
            </a:r>
            <a:r>
              <a:rPr lang="en-US" altLang="zh-TW" sz="2800">
                <a:latin typeface="Courier New" pitchFamily="49" charset="0"/>
                <a:ea typeface="標楷體" pitchFamily="65" charset="-120"/>
              </a:rPr>
              <a:t>| \n", a);</a:t>
            </a:r>
          </a:p>
          <a:p>
            <a:pPr algn="just">
              <a:spcBef>
                <a:spcPct val="20000"/>
              </a:spcBef>
            </a:pPr>
            <a:r>
              <a:rPr lang="en-US" altLang="zh-TW" sz="2800">
                <a:latin typeface="Courier New" pitchFamily="49" charset="0"/>
                <a:ea typeface="標楷體" pitchFamily="65" charset="-120"/>
              </a:rPr>
              <a:t>printf("|</a:t>
            </a:r>
            <a:r>
              <a:rPr lang="en-US" altLang="zh-TW" sz="2800" u="sng">
                <a:solidFill>
                  <a:srgbClr val="FF3300"/>
                </a:solidFill>
                <a:latin typeface="Courier New" pitchFamily="49" charset="0"/>
                <a:ea typeface="標楷體" pitchFamily="65" charset="-120"/>
              </a:rPr>
              <a:t>%6d</a:t>
            </a:r>
            <a:r>
              <a:rPr lang="en-US" altLang="zh-TW" sz="2800">
                <a:latin typeface="Courier New" pitchFamily="49" charset="0"/>
                <a:ea typeface="標楷體" pitchFamily="65" charset="-120"/>
              </a:rPr>
              <a:t>| \n", a);</a:t>
            </a:r>
          </a:p>
          <a:p>
            <a:pPr algn="just">
              <a:spcBef>
                <a:spcPct val="20000"/>
              </a:spcBef>
            </a:pPr>
            <a:r>
              <a:rPr lang="en-US" altLang="zh-TW" sz="2800">
                <a:latin typeface="Courier New" pitchFamily="49" charset="0"/>
                <a:ea typeface="標楷體" pitchFamily="65" charset="-120"/>
              </a:rPr>
              <a:t>printf("|</a:t>
            </a:r>
            <a:r>
              <a:rPr lang="en-US" altLang="zh-TW" sz="2800" u="sng">
                <a:solidFill>
                  <a:srgbClr val="FF3300"/>
                </a:solidFill>
                <a:latin typeface="Courier New" pitchFamily="49" charset="0"/>
                <a:ea typeface="標楷體" pitchFamily="65" charset="-120"/>
              </a:rPr>
              <a:t>%+6d</a:t>
            </a:r>
            <a:r>
              <a:rPr lang="en-US" altLang="zh-TW" sz="2800">
                <a:latin typeface="Courier New" pitchFamily="49" charset="0"/>
                <a:ea typeface="標楷體" pitchFamily="65" charset="-120"/>
              </a:rPr>
              <a:t>|\n", a);</a:t>
            </a:r>
          </a:p>
          <a:p>
            <a:pPr algn="just">
              <a:spcBef>
                <a:spcPct val="20000"/>
              </a:spcBef>
            </a:pPr>
            <a:r>
              <a:rPr lang="en-US" altLang="zh-TW" sz="2800">
                <a:latin typeface="Courier New" pitchFamily="49" charset="0"/>
              </a:rPr>
              <a:t>printf("|</a:t>
            </a:r>
            <a:r>
              <a:rPr lang="en-US" altLang="zh-TW" sz="2800" u="sng">
                <a:solidFill>
                  <a:srgbClr val="FF3300"/>
                </a:solidFill>
                <a:latin typeface="Courier New" pitchFamily="49" charset="0"/>
              </a:rPr>
              <a:t>% d</a:t>
            </a:r>
            <a:r>
              <a:rPr lang="en-US" altLang="zh-TW" sz="2800">
                <a:latin typeface="Courier New" pitchFamily="49" charset="0"/>
              </a:rPr>
              <a:t>|\n",  a);</a:t>
            </a:r>
          </a:p>
          <a:p>
            <a:pPr algn="just">
              <a:spcBef>
                <a:spcPct val="20000"/>
              </a:spcBef>
            </a:pPr>
            <a:r>
              <a:rPr lang="en-US" altLang="zh-TW" sz="2800">
                <a:latin typeface="Courier New" pitchFamily="49" charset="0"/>
              </a:rPr>
              <a:t>printf("|</a:t>
            </a:r>
            <a:r>
              <a:rPr lang="en-US" altLang="zh-TW" sz="2800" u="sng">
                <a:solidFill>
                  <a:srgbClr val="FF3300"/>
                </a:solidFill>
                <a:latin typeface="Courier New" pitchFamily="49" charset="0"/>
              </a:rPr>
              <a:t>% d</a:t>
            </a:r>
            <a:r>
              <a:rPr lang="en-US" altLang="zh-TW" sz="2800">
                <a:latin typeface="Courier New" pitchFamily="49" charset="0"/>
              </a:rPr>
              <a:t>|\n", -a);</a:t>
            </a:r>
          </a:p>
          <a:p>
            <a:pPr algn="just">
              <a:spcBef>
                <a:spcPct val="20000"/>
              </a:spcBef>
            </a:pPr>
            <a:r>
              <a:rPr lang="en-US" altLang="zh-TW" sz="2800">
                <a:latin typeface="Courier New" pitchFamily="49" charset="0"/>
                <a:ea typeface="標楷體" pitchFamily="65" charset="-120"/>
              </a:rPr>
              <a:t>printf("|</a:t>
            </a:r>
            <a:r>
              <a:rPr lang="en-US" altLang="zh-TW" sz="2800" u="sng">
                <a:solidFill>
                  <a:srgbClr val="FF3300"/>
                </a:solidFill>
                <a:latin typeface="Courier New" pitchFamily="49" charset="0"/>
                <a:ea typeface="標楷體" pitchFamily="65" charset="-120"/>
              </a:rPr>
              <a:t>%-6d</a:t>
            </a:r>
            <a:r>
              <a:rPr lang="en-US" altLang="zh-TW" sz="2800">
                <a:latin typeface="Courier New" pitchFamily="49" charset="0"/>
                <a:ea typeface="標楷體" pitchFamily="65" charset="-120"/>
              </a:rPr>
              <a:t>|\n", a);</a:t>
            </a:r>
          </a:p>
        </p:txBody>
      </p:sp>
      <p:sp>
        <p:nvSpPr>
          <p:cNvPr id="96263" name="AutoShape 7"/>
          <p:cNvSpPr>
            <a:spLocks/>
          </p:cNvSpPr>
          <p:nvPr/>
        </p:nvSpPr>
        <p:spPr bwMode="auto">
          <a:xfrm>
            <a:off x="4284663" y="6237288"/>
            <a:ext cx="1143000" cy="457200"/>
          </a:xfrm>
          <a:prstGeom prst="borderCallout1">
            <a:avLst>
              <a:gd name="adj1" fmla="val 25000"/>
              <a:gd name="adj2" fmla="val -6667"/>
              <a:gd name="adj3" fmla="val -122222"/>
              <a:gd name="adj4" fmla="val -53889"/>
            </a:avLst>
          </a:prstGeom>
          <a:noFill/>
          <a:ln w="9525">
            <a:solidFill>
              <a:schemeClr val="tx1"/>
            </a:solidFill>
            <a:miter lim="800000"/>
            <a:headEnd/>
            <a:tailEnd/>
          </a:ln>
          <a:effectLst/>
        </p:spPr>
        <p:txBody>
          <a:bodyPr/>
          <a:lstStyle/>
          <a:p>
            <a:pPr algn="ctr"/>
            <a:r>
              <a:rPr lang="en-US" altLang="zh-TW" sz="2400">
                <a:latin typeface="Courier New" pitchFamily="49" charset="0"/>
              </a:rPr>
              <a:t>-</a:t>
            </a:r>
            <a:r>
              <a:rPr lang="zh-TW" altLang="en-US" sz="2400"/>
              <a:t>靠</a:t>
            </a:r>
            <a:r>
              <a:rPr lang="zh-TW" altLang="en-US" sz="2400">
                <a:solidFill>
                  <a:srgbClr val="FF3300"/>
                </a:solidFill>
              </a:rPr>
              <a:t>左</a:t>
            </a:r>
            <a:endParaRPr lang="zh-TW" altLang="en-US" sz="2400"/>
          </a:p>
        </p:txBody>
      </p:sp>
      <p:sp>
        <p:nvSpPr>
          <p:cNvPr id="96264" name="AutoShape 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6263"/>
                                        </p:tgtEl>
                                        <p:attrNameLst>
                                          <p:attrName>style.visibility</p:attrName>
                                        </p:attrNameLst>
                                      </p:cBhvr>
                                      <p:to>
                                        <p:strVal val="visible"/>
                                      </p:to>
                                    </p:set>
                                    <p:animEffect transition="in" filter="fade">
                                      <p:cBhvr>
                                        <p:cTn id="7" dur="1000"/>
                                        <p:tgtEl>
                                          <p:spTgt spid="96263"/>
                                        </p:tgtEl>
                                      </p:cBhvr>
                                    </p:animEffect>
                                    <p:anim calcmode="lin" valueType="num">
                                      <p:cBhvr>
                                        <p:cTn id="8" dur="1000" fill="hold"/>
                                        <p:tgtEl>
                                          <p:spTgt spid="96263"/>
                                        </p:tgtEl>
                                        <p:attrNameLst>
                                          <p:attrName>style.rotation</p:attrName>
                                        </p:attrNameLst>
                                      </p:cBhvr>
                                      <p:tavLst>
                                        <p:tav tm="0">
                                          <p:val>
                                            <p:fltVal val="720"/>
                                          </p:val>
                                        </p:tav>
                                        <p:tav tm="100000">
                                          <p:val>
                                            <p:fltVal val="0"/>
                                          </p:val>
                                        </p:tav>
                                      </p:tavLst>
                                    </p:anim>
                                    <p:anim calcmode="lin" valueType="num">
                                      <p:cBhvr>
                                        <p:cTn id="9" dur="1000" fill="hold"/>
                                        <p:tgtEl>
                                          <p:spTgt spid="96263"/>
                                        </p:tgtEl>
                                        <p:attrNameLst>
                                          <p:attrName>ppt_h</p:attrName>
                                        </p:attrNameLst>
                                      </p:cBhvr>
                                      <p:tavLst>
                                        <p:tav tm="0">
                                          <p:val>
                                            <p:fltVal val="0"/>
                                          </p:val>
                                        </p:tav>
                                        <p:tav tm="100000">
                                          <p:val>
                                            <p:strVal val="#ppt_h"/>
                                          </p:val>
                                        </p:tav>
                                      </p:tavLst>
                                    </p:anim>
                                    <p:anim calcmode="lin" valueType="num">
                                      <p:cBhvr>
                                        <p:cTn id="10" dur="1000" fill="hold"/>
                                        <p:tgtEl>
                                          <p:spTgt spid="9626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96261"/>
                                        </p:tgtEl>
                                        <p:attrNameLst>
                                          <p:attrName>style.visibility</p:attrName>
                                        </p:attrNameLst>
                                      </p:cBhvr>
                                      <p:to>
                                        <p:strVal val="visible"/>
                                      </p:to>
                                    </p:set>
                                    <p:anim calcmode="lin" valueType="num">
                                      <p:cBhvr>
                                        <p:cTn id="15" dur="500" fill="hold"/>
                                        <p:tgtEl>
                                          <p:spTgt spid="96261"/>
                                        </p:tgtEl>
                                        <p:attrNameLst>
                                          <p:attrName>ppt_w</p:attrName>
                                        </p:attrNameLst>
                                      </p:cBhvr>
                                      <p:tavLst>
                                        <p:tav tm="0">
                                          <p:val>
                                            <p:fltVal val="0"/>
                                          </p:val>
                                        </p:tav>
                                        <p:tav tm="100000">
                                          <p:val>
                                            <p:strVal val="#ppt_w"/>
                                          </p:val>
                                        </p:tav>
                                      </p:tavLst>
                                    </p:anim>
                                    <p:anim calcmode="lin" valueType="num">
                                      <p:cBhvr>
                                        <p:cTn id="16" dur="500" fill="hold"/>
                                        <p:tgtEl>
                                          <p:spTgt spid="962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1" grpId="0" animBg="1"/>
      <p:bldP spid="9626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13" name="Rectangle 9"/>
          <p:cNvSpPr>
            <a:spLocks noGrp="1" noChangeArrowheads="1"/>
          </p:cNvSpPr>
          <p:nvPr>
            <p:ph type="title"/>
          </p:nvPr>
        </p:nvSpPr>
        <p:spPr/>
        <p:txBody>
          <a:bodyPr/>
          <a:lstStyle/>
          <a:p>
            <a:r>
              <a:rPr lang="en-US" altLang="zh-TW" b="1">
                <a:solidFill>
                  <a:schemeClr val="tx1"/>
                </a:solidFill>
              </a:rPr>
              <a:t>%f</a:t>
            </a:r>
            <a:r>
              <a:rPr lang="zh-TW" altLang="en-US" b="1">
                <a:solidFill>
                  <a:schemeClr val="tx1"/>
                </a:solidFill>
              </a:rPr>
              <a:t>小數點浮點輸出</a:t>
            </a:r>
            <a:endParaRPr lang="en-US" b="1">
              <a:solidFill>
                <a:schemeClr val="tx1"/>
              </a:solidFill>
            </a:endParaRPr>
          </a:p>
        </p:txBody>
      </p:sp>
      <p:sp>
        <p:nvSpPr>
          <p:cNvPr id="9" name="投影片編號版面配置區 4"/>
          <p:cNvSpPr>
            <a:spLocks noGrp="1"/>
          </p:cNvSpPr>
          <p:nvPr>
            <p:ph type="sldNum" sz="quarter" idx="12"/>
          </p:nvPr>
        </p:nvSpPr>
        <p:spPr/>
        <p:txBody>
          <a:bodyPr/>
          <a:lstStyle/>
          <a:p>
            <a:fld id="{18F486B1-B9E0-4D7D-9056-931F6E4479DB}" type="slidenum">
              <a:rPr lang="en-US" altLang="zh-TW"/>
              <a:pPr/>
              <a:t>53</a:t>
            </a:fld>
            <a:endParaRPr lang="en-US" altLang="zh-TW"/>
          </a:p>
        </p:txBody>
      </p:sp>
      <p:sp>
        <p:nvSpPr>
          <p:cNvPr id="98314"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1" name="Text Box 2"/>
          <p:cNvSpPr txBox="1">
            <a:spLocks noChangeArrowheads="1"/>
          </p:cNvSpPr>
          <p:nvPr/>
        </p:nvSpPr>
        <p:spPr bwMode="auto">
          <a:xfrm>
            <a:off x="684213" y="2022475"/>
            <a:ext cx="7913687" cy="2774950"/>
          </a:xfrm>
          <a:prstGeom prst="rect">
            <a:avLst/>
          </a:prstGeom>
          <a:noFill/>
          <a:ln w="9525">
            <a:noFill/>
            <a:miter lim="800000"/>
            <a:headEnd/>
            <a:tailEnd/>
          </a:ln>
          <a:effectLst/>
        </p:spPr>
        <p:txBody>
          <a:bodyPr>
            <a:spAutoFit/>
          </a:bodyPr>
          <a:lstStyle/>
          <a:p>
            <a:pPr defTabSz="900113">
              <a:spcBef>
                <a:spcPct val="50000"/>
              </a:spcBef>
              <a:buFontTx/>
              <a:buChar char="•"/>
            </a:pPr>
            <a:r>
              <a:rPr lang="zh-TW" altLang="en-US" sz="3200">
                <a:ea typeface="標楷體" pitchFamily="65" charset="-120"/>
              </a:rPr>
              <a:t>語法一</a:t>
            </a:r>
            <a:endParaRPr lang="zh-TW" altLang="en-US" sz="3200"/>
          </a:p>
          <a:p>
            <a:pPr lvl="1" defTabSz="900113">
              <a:spcBef>
                <a:spcPct val="50000"/>
              </a:spcBef>
              <a:buFontTx/>
              <a:buChar char="•"/>
            </a:pPr>
            <a:r>
              <a:rPr lang="en-US" altLang="zh-TW" sz="3200">
                <a:solidFill>
                  <a:srgbClr val="FF3300"/>
                </a:solidFill>
                <a:latin typeface="Courier New" pitchFamily="49" charset="0"/>
                <a:ea typeface="標楷體" pitchFamily="65" charset="-120"/>
              </a:rPr>
              <a:t>%</a:t>
            </a:r>
            <a:r>
              <a:rPr lang="en-US" altLang="zh-TW" sz="3200">
                <a:latin typeface="Courier New" pitchFamily="49" charset="0"/>
                <a:ea typeface="標楷體" pitchFamily="65" charset="-120"/>
              </a:rPr>
              <a:t>m.n</a:t>
            </a:r>
            <a:r>
              <a:rPr lang="en-US" altLang="zh-TW" sz="3200">
                <a:solidFill>
                  <a:srgbClr val="FF3300"/>
                </a:solidFill>
                <a:latin typeface="Courier New" pitchFamily="49" charset="0"/>
                <a:ea typeface="標楷體" pitchFamily="65" charset="-120"/>
              </a:rPr>
              <a:t>f</a:t>
            </a:r>
            <a:r>
              <a:rPr lang="en-US" altLang="zh-TW" sz="3200">
                <a:latin typeface="Courier New" pitchFamily="49" charset="0"/>
                <a:ea typeface="標楷體" pitchFamily="65" charset="-120"/>
              </a:rPr>
              <a:t>	e.g. </a:t>
            </a:r>
            <a:r>
              <a:rPr lang="en-US" altLang="zh-TW" sz="3200" u="sng">
                <a:latin typeface="Courier New" pitchFamily="49" charset="0"/>
                <a:ea typeface="標楷體" pitchFamily="65" charset="-120"/>
              </a:rPr>
              <a:t>%</a:t>
            </a:r>
            <a:r>
              <a:rPr lang="en-US" altLang="zh-TW" sz="3200" u="sng">
                <a:solidFill>
                  <a:srgbClr val="FF3300"/>
                </a:solidFill>
                <a:latin typeface="Courier New" pitchFamily="49" charset="0"/>
                <a:ea typeface="標楷體" pitchFamily="65" charset="-120"/>
              </a:rPr>
              <a:t>10.1</a:t>
            </a:r>
            <a:r>
              <a:rPr lang="en-US" altLang="zh-TW" sz="3200" u="sng">
                <a:latin typeface="Courier New" pitchFamily="49" charset="0"/>
                <a:ea typeface="標楷體" pitchFamily="65" charset="-120"/>
              </a:rPr>
              <a:t>f</a:t>
            </a:r>
            <a:r>
              <a:rPr lang="en-US" altLang="zh-TW" sz="3200">
                <a:latin typeface="Courier New" pitchFamily="49" charset="0"/>
                <a:ea typeface="標楷體" pitchFamily="65" charset="-120"/>
              </a:rPr>
              <a:t>, </a:t>
            </a:r>
            <a:r>
              <a:rPr lang="en-US" altLang="zh-TW" sz="3200" u="sng">
                <a:latin typeface="Courier New" pitchFamily="49" charset="0"/>
                <a:ea typeface="標楷體" pitchFamily="65" charset="-120"/>
              </a:rPr>
              <a:t>%</a:t>
            </a:r>
            <a:r>
              <a:rPr lang="en-US" altLang="zh-TW" sz="3200" u="sng">
                <a:solidFill>
                  <a:srgbClr val="FF3300"/>
                </a:solidFill>
                <a:latin typeface="Courier New" pitchFamily="49" charset="0"/>
                <a:ea typeface="標楷體" pitchFamily="65" charset="-120"/>
              </a:rPr>
              <a:t>.2</a:t>
            </a:r>
            <a:r>
              <a:rPr lang="en-US" altLang="zh-TW" sz="3200" u="sng">
                <a:latin typeface="Courier New" pitchFamily="49" charset="0"/>
                <a:ea typeface="標楷體" pitchFamily="65" charset="-120"/>
              </a:rPr>
              <a:t>f</a:t>
            </a:r>
          </a:p>
          <a:p>
            <a:pPr defTabSz="900113">
              <a:spcBef>
                <a:spcPct val="50000"/>
              </a:spcBef>
              <a:buFontTx/>
              <a:buChar char="•"/>
            </a:pPr>
            <a:r>
              <a:rPr lang="zh-TW" altLang="en-US" sz="3200">
                <a:ea typeface="標楷體" pitchFamily="65" charset="-120"/>
              </a:rPr>
              <a:t>語法二</a:t>
            </a:r>
          </a:p>
          <a:p>
            <a:pPr lvl="1" defTabSz="900113">
              <a:spcBef>
                <a:spcPct val="50000"/>
              </a:spcBef>
              <a:buFontTx/>
              <a:buChar char="•"/>
            </a:pPr>
            <a:r>
              <a:rPr lang="en-US" altLang="zh-TW" sz="3200">
                <a:solidFill>
                  <a:srgbClr val="FF3300"/>
                </a:solidFill>
                <a:latin typeface="Courier New" pitchFamily="49" charset="0"/>
                <a:ea typeface="標楷體" pitchFamily="65" charset="-120"/>
              </a:rPr>
              <a:t>%-</a:t>
            </a:r>
            <a:r>
              <a:rPr lang="en-US" altLang="zh-TW" sz="3200">
                <a:latin typeface="Courier New" pitchFamily="49" charset="0"/>
                <a:ea typeface="標楷體" pitchFamily="65" charset="-120"/>
              </a:rPr>
              <a:t>m.n</a:t>
            </a:r>
            <a:r>
              <a:rPr lang="en-US" altLang="zh-TW" sz="3200">
                <a:solidFill>
                  <a:srgbClr val="FF3300"/>
                </a:solidFill>
                <a:latin typeface="Courier New" pitchFamily="49" charset="0"/>
                <a:ea typeface="標楷體" pitchFamily="65" charset="-120"/>
              </a:rPr>
              <a:t>f</a:t>
            </a:r>
            <a:r>
              <a:rPr lang="en-US" altLang="zh-TW" sz="3200">
                <a:latin typeface="Courier New" pitchFamily="49" charset="0"/>
                <a:ea typeface="標楷體" pitchFamily="65" charset="-120"/>
              </a:rPr>
              <a:t>	e.g. </a:t>
            </a:r>
            <a:r>
              <a:rPr lang="en-US" altLang="zh-TW" sz="3200" u="sng">
                <a:latin typeface="Courier New" pitchFamily="49" charset="0"/>
                <a:ea typeface="標楷體" pitchFamily="65" charset="-120"/>
              </a:rPr>
              <a:t>%</a:t>
            </a:r>
            <a:r>
              <a:rPr lang="en-US" altLang="zh-TW" sz="3200" u="sng">
                <a:solidFill>
                  <a:srgbClr val="FF3300"/>
                </a:solidFill>
                <a:latin typeface="Courier New" pitchFamily="49" charset="0"/>
                <a:ea typeface="標楷體" pitchFamily="65" charset="-120"/>
              </a:rPr>
              <a:t>-10.1</a:t>
            </a:r>
            <a:r>
              <a:rPr lang="en-US" altLang="zh-TW" sz="3200" u="sng">
                <a:latin typeface="Courier New" pitchFamily="49" charset="0"/>
                <a:ea typeface="標楷體" pitchFamily="65" charset="-120"/>
              </a:rPr>
              <a:t>f</a:t>
            </a:r>
          </a:p>
        </p:txBody>
      </p:sp>
      <p:sp>
        <p:nvSpPr>
          <p:cNvPr id="12" name="AutoShape 6"/>
          <p:cNvSpPr>
            <a:spLocks/>
          </p:cNvSpPr>
          <p:nvPr/>
        </p:nvSpPr>
        <p:spPr bwMode="auto">
          <a:xfrm>
            <a:off x="6227763" y="1052513"/>
            <a:ext cx="1800225" cy="863600"/>
          </a:xfrm>
          <a:prstGeom prst="borderCallout1">
            <a:avLst>
              <a:gd name="adj1" fmla="val 13236"/>
              <a:gd name="adj2" fmla="val -4231"/>
              <a:gd name="adj3" fmla="val 178861"/>
              <a:gd name="adj4" fmla="val -51676"/>
            </a:avLst>
          </a:prstGeom>
          <a:noFill/>
          <a:ln w="9525">
            <a:solidFill>
              <a:schemeClr val="tx1"/>
            </a:solidFill>
            <a:miter lim="800000"/>
            <a:headEnd/>
            <a:tailEnd/>
          </a:ln>
          <a:effectLst/>
        </p:spPr>
        <p:txBody>
          <a:bodyPr/>
          <a:lstStyle/>
          <a:p>
            <a:pPr algn="ctr"/>
            <a:r>
              <a:rPr lang="zh-TW" altLang="en-US" sz="2400">
                <a:latin typeface="Courier New" pitchFamily="49" charset="0"/>
              </a:rPr>
              <a:t>共</a:t>
            </a:r>
            <a:r>
              <a:rPr lang="en-US" altLang="zh-TW" sz="2400">
                <a:latin typeface="Courier New" pitchFamily="49" charset="0"/>
              </a:rPr>
              <a:t>10</a:t>
            </a:r>
            <a:r>
              <a:rPr lang="zh-TW" altLang="en-US" sz="2400">
                <a:latin typeface="Courier New" pitchFamily="49" charset="0"/>
              </a:rPr>
              <a:t>位</a:t>
            </a:r>
          </a:p>
          <a:p>
            <a:pPr algn="ctr"/>
            <a:r>
              <a:rPr lang="zh-TW" altLang="en-US" sz="2400">
                <a:latin typeface="Courier New" pitchFamily="49" charset="0"/>
              </a:rPr>
              <a:t>小數後</a:t>
            </a:r>
            <a:r>
              <a:rPr lang="en-US" altLang="zh-TW" sz="2400">
                <a:latin typeface="Courier New" pitchFamily="49" charset="0"/>
              </a:rPr>
              <a:t>1</a:t>
            </a:r>
            <a:r>
              <a:rPr lang="zh-TW" altLang="en-US" sz="2400">
                <a:latin typeface="Courier New" pitchFamily="49" charset="0"/>
              </a:rPr>
              <a:t>位</a:t>
            </a:r>
          </a:p>
        </p:txBody>
      </p:sp>
      <p:sp>
        <p:nvSpPr>
          <p:cNvPr id="13" name="AutoShape 7"/>
          <p:cNvSpPr>
            <a:spLocks/>
          </p:cNvSpPr>
          <p:nvPr/>
        </p:nvSpPr>
        <p:spPr bwMode="auto">
          <a:xfrm>
            <a:off x="2843213" y="5445125"/>
            <a:ext cx="1873250" cy="863600"/>
          </a:xfrm>
          <a:prstGeom prst="borderCallout1">
            <a:avLst>
              <a:gd name="adj1" fmla="val 13236"/>
              <a:gd name="adj2" fmla="val -4069"/>
              <a:gd name="adj3" fmla="val -87134"/>
              <a:gd name="adj4" fmla="val -30426"/>
            </a:avLst>
          </a:prstGeom>
          <a:noFill/>
          <a:ln w="9525">
            <a:solidFill>
              <a:schemeClr val="tx1"/>
            </a:solidFill>
            <a:miter lim="800000"/>
            <a:headEnd/>
            <a:tailEnd/>
          </a:ln>
          <a:effectLst/>
        </p:spPr>
        <p:txBody>
          <a:bodyPr/>
          <a:lstStyle/>
          <a:p>
            <a:pPr algn="r"/>
            <a:r>
              <a:rPr lang="en-US" altLang="zh-TW" sz="2400"/>
              <a:t>+</a:t>
            </a:r>
            <a:r>
              <a:rPr lang="zh-TW" altLang="en-US" sz="2400"/>
              <a:t>靠</a:t>
            </a:r>
            <a:r>
              <a:rPr lang="zh-TW" altLang="en-US" sz="2400">
                <a:solidFill>
                  <a:srgbClr val="FF3300"/>
                </a:solidFill>
              </a:rPr>
              <a:t>右</a:t>
            </a:r>
          </a:p>
          <a:p>
            <a:r>
              <a:rPr lang="en-US" altLang="zh-TW" sz="2400">
                <a:latin typeface="Courier New" pitchFamily="49" charset="0"/>
              </a:rPr>
              <a:t>-</a:t>
            </a:r>
            <a:r>
              <a:rPr lang="zh-TW" altLang="en-US" sz="2400"/>
              <a:t>靠</a:t>
            </a:r>
            <a:r>
              <a:rPr lang="zh-TW" altLang="en-US" sz="2400">
                <a:solidFill>
                  <a:srgbClr val="FF3300"/>
                </a:solidFill>
              </a:rPr>
              <a:t>左</a:t>
            </a:r>
          </a:p>
        </p:txBody>
      </p:sp>
      <p:sp>
        <p:nvSpPr>
          <p:cNvPr id="14" name="AutoShape 8"/>
          <p:cNvSpPr>
            <a:spLocks/>
          </p:cNvSpPr>
          <p:nvPr/>
        </p:nvSpPr>
        <p:spPr bwMode="auto">
          <a:xfrm>
            <a:off x="7667625" y="3933825"/>
            <a:ext cx="1152525" cy="792163"/>
          </a:xfrm>
          <a:prstGeom prst="borderCallout1">
            <a:avLst>
              <a:gd name="adj1" fmla="val 14431"/>
              <a:gd name="adj2" fmla="val -6611"/>
              <a:gd name="adj3" fmla="val -76153"/>
              <a:gd name="adj4" fmla="val -41458"/>
            </a:avLst>
          </a:prstGeom>
          <a:noFill/>
          <a:ln w="9525">
            <a:solidFill>
              <a:schemeClr val="tx1"/>
            </a:solidFill>
            <a:miter lim="800000"/>
            <a:headEnd/>
            <a:tailEnd/>
          </a:ln>
          <a:effectLst/>
        </p:spPr>
        <p:txBody>
          <a:bodyPr/>
          <a:lstStyle/>
          <a:p>
            <a:pPr algn="ctr"/>
            <a:r>
              <a:rPr lang="zh-TW" altLang="en-US" sz="2400">
                <a:latin typeface="Courier New" pitchFamily="49" charset="0"/>
              </a:rPr>
              <a:t>小數後</a:t>
            </a:r>
          </a:p>
          <a:p>
            <a:pPr algn="ctr"/>
            <a:r>
              <a:rPr lang="en-US" altLang="zh-TW" sz="2400">
                <a:latin typeface="Courier New" pitchFamily="49" charset="0"/>
              </a:rPr>
              <a:t>2</a:t>
            </a:r>
            <a:r>
              <a:rPr lang="zh-TW" altLang="en-US" sz="2400">
                <a:latin typeface="Courier New" pitchFamily="49" charset="0"/>
              </a:rPr>
              <a:t>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style.rotation</p:attrName>
                                        </p:attrNameLst>
                                      </p:cBhvr>
                                      <p:tavLst>
                                        <p:tav tm="0">
                                          <p:val>
                                            <p:fltVal val="720"/>
                                          </p:val>
                                        </p:tav>
                                        <p:tav tm="100000">
                                          <p:val>
                                            <p:fltVal val="0"/>
                                          </p:val>
                                        </p:tav>
                                      </p:tavLst>
                                    </p:anim>
                                    <p:anim calcmode="lin" valueType="num">
                                      <p:cBhvr>
                                        <p:cTn id="21" dur="1000" fill="hold"/>
                                        <p:tgtEl>
                                          <p:spTgt spid="12"/>
                                        </p:tgtEl>
                                        <p:attrNameLst>
                                          <p:attrName>ppt_h</p:attrName>
                                        </p:attrNameLst>
                                      </p:cBhvr>
                                      <p:tavLst>
                                        <p:tav tm="0">
                                          <p:val>
                                            <p:fltVal val="0"/>
                                          </p:val>
                                        </p:tav>
                                        <p:tav tm="100000">
                                          <p:val>
                                            <p:strVal val="#ppt_h"/>
                                          </p:val>
                                        </p:tav>
                                      </p:tavLst>
                                    </p:anim>
                                    <p:anim calcmode="lin" valueType="num">
                                      <p:cBhvr>
                                        <p:cTn id="22" dur="1000" fill="hold"/>
                                        <p:tgtEl>
                                          <p:spTgt spid="12"/>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style.rotation</p:attrName>
                                        </p:attrNameLst>
                                      </p:cBhvr>
                                      <p:tavLst>
                                        <p:tav tm="0">
                                          <p:val>
                                            <p:fltVal val="720"/>
                                          </p:val>
                                        </p:tav>
                                        <p:tav tm="100000">
                                          <p:val>
                                            <p:fltVal val="0"/>
                                          </p:val>
                                        </p:tav>
                                      </p:tavLst>
                                    </p:anim>
                                    <p:anim calcmode="lin" valueType="num">
                                      <p:cBhvr>
                                        <p:cTn id="27" dur="1000" fill="hold"/>
                                        <p:tgtEl>
                                          <p:spTgt spid="14"/>
                                        </p:tgtEl>
                                        <p:attrNameLst>
                                          <p:attrName>ppt_h</p:attrName>
                                        </p:attrNameLst>
                                      </p:cBhvr>
                                      <p:tavLst>
                                        <p:tav tm="0">
                                          <p:val>
                                            <p:fltVal val="0"/>
                                          </p:val>
                                        </p:tav>
                                        <p:tav tm="100000">
                                          <p:val>
                                            <p:strVal val="#ppt_h"/>
                                          </p:val>
                                        </p:tav>
                                      </p:tavLst>
                                    </p:anim>
                                    <p:anim calcmode="lin" valueType="num">
                                      <p:cBhvr>
                                        <p:cTn id="28" dur="1000" fill="hold"/>
                                        <p:tgtEl>
                                          <p:spTgt spid="14"/>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style.rotation</p:attrName>
                                        </p:attrNameLst>
                                      </p:cBhvr>
                                      <p:tavLst>
                                        <p:tav tm="0">
                                          <p:val>
                                            <p:fltVal val="720"/>
                                          </p:val>
                                        </p:tav>
                                        <p:tav tm="100000">
                                          <p:val>
                                            <p:fltVal val="0"/>
                                          </p:val>
                                        </p:tav>
                                      </p:tavLst>
                                    </p:anim>
                                    <p:anim calcmode="lin" valueType="num">
                                      <p:cBhvr>
                                        <p:cTn id="33" dur="1000" fill="hold"/>
                                        <p:tgtEl>
                                          <p:spTgt spid="13"/>
                                        </p:tgtEl>
                                        <p:attrNameLst>
                                          <p:attrName>ppt_h</p:attrName>
                                        </p:attrNameLst>
                                      </p:cBhvr>
                                      <p:tavLst>
                                        <p:tav tm="0">
                                          <p:val>
                                            <p:fltVal val="0"/>
                                          </p:val>
                                        </p:tav>
                                        <p:tav tm="100000">
                                          <p:val>
                                            <p:strVal val="#ppt_h"/>
                                          </p:val>
                                        </p:tav>
                                      </p:tavLst>
                                    </p:anim>
                                    <p:anim calcmode="lin" valueType="num">
                                      <p:cBhvr>
                                        <p:cTn id="34" dur="1000" fill="hold"/>
                                        <p:tgtEl>
                                          <p:spTgt spid="1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animBg="1"/>
      <p:bldP spid="13" grpId="0" animBg="1"/>
      <p:bldP spid="1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DAEE0DAD-FCF0-4AC9-A76B-40E525A757C4}" type="slidenum">
              <a:rPr lang="en-US" altLang="zh-TW"/>
              <a:pPr/>
              <a:t>54</a:t>
            </a:fld>
            <a:endParaRPr lang="en-US" altLang="zh-TW"/>
          </a:p>
        </p:txBody>
      </p:sp>
      <p:sp>
        <p:nvSpPr>
          <p:cNvPr id="99330" name="Rectangle 2"/>
          <p:cNvSpPr>
            <a:spLocks noGrp="1" noChangeArrowheads="1"/>
          </p:cNvSpPr>
          <p:nvPr>
            <p:ph type="title"/>
          </p:nvPr>
        </p:nvSpPr>
        <p:spPr>
          <a:xfrm>
            <a:off x="838200" y="304800"/>
            <a:ext cx="7620000" cy="1143000"/>
          </a:xfrm>
        </p:spPr>
        <p:txBody>
          <a:bodyPr/>
          <a:lstStyle/>
          <a:p>
            <a:r>
              <a:rPr lang="en-US" altLang="zh-TW" sz="3600"/>
              <a:t>Ch3_7 </a:t>
            </a:r>
            <a:r>
              <a:rPr lang="en-US" altLang="zh-TW" sz="3800" b="1">
                <a:solidFill>
                  <a:srgbClr val="FF3300"/>
                </a:solidFill>
              </a:rPr>
              <a:t>%f </a:t>
            </a:r>
            <a:r>
              <a:rPr lang="zh-TW" altLang="en-US" sz="3800" b="1">
                <a:solidFill>
                  <a:schemeClr val="tx1"/>
                </a:solidFill>
              </a:rPr>
              <a:t>修飾語變化</a:t>
            </a:r>
            <a:r>
              <a:rPr lang="zh-TW" altLang="en-US" sz="3800"/>
              <a:t> </a:t>
            </a:r>
          </a:p>
        </p:txBody>
      </p:sp>
      <p:sp>
        <p:nvSpPr>
          <p:cNvPr id="99333" name="Rectangle 5"/>
          <p:cNvSpPr>
            <a:spLocks noChangeArrowheads="1"/>
          </p:cNvSpPr>
          <p:nvPr/>
        </p:nvSpPr>
        <p:spPr bwMode="auto">
          <a:xfrm>
            <a:off x="5334000" y="3806825"/>
            <a:ext cx="3352800" cy="2286000"/>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sz="3200">
                <a:latin typeface="Courier New" pitchFamily="49" charset="0"/>
                <a:ea typeface="標楷體" pitchFamily="65" charset="-120"/>
              </a:rPr>
              <a:t>|691.020996|</a:t>
            </a:r>
          </a:p>
          <a:p>
            <a:pPr eaLnBrk="0" hangingPunct="0"/>
            <a:r>
              <a:rPr lang="en-US" altLang="zh-TW" sz="3200">
                <a:latin typeface="Courier New" pitchFamily="49" charset="0"/>
                <a:ea typeface="標楷體" pitchFamily="65" charset="-120"/>
              </a:rPr>
              <a:t>|691.02| </a:t>
            </a:r>
          </a:p>
          <a:p>
            <a:pPr eaLnBrk="0" hangingPunct="0"/>
            <a:r>
              <a:rPr lang="en-US" altLang="zh-TW" sz="3200">
                <a:latin typeface="Courier New" pitchFamily="49" charset="0"/>
                <a:ea typeface="標楷體" pitchFamily="65" charset="-120"/>
              </a:rPr>
              <a:t>|   691.02| </a:t>
            </a:r>
          </a:p>
          <a:p>
            <a:pPr>
              <a:spcBef>
                <a:spcPct val="50000"/>
              </a:spcBef>
            </a:pPr>
            <a:r>
              <a:rPr lang="en-US" altLang="zh-TW" sz="3200">
                <a:latin typeface="Courier New" pitchFamily="49" charset="0"/>
                <a:ea typeface="標楷體" pitchFamily="65" charset="-120"/>
              </a:rPr>
              <a:t>|691.02   |</a:t>
            </a:r>
            <a:r>
              <a:rPr lang="en-US" altLang="zh-TW" sz="2400">
                <a:latin typeface="Courier New" pitchFamily="49" charset="0"/>
                <a:ea typeface="標楷體" pitchFamily="65" charset="-120"/>
              </a:rPr>
              <a:t> </a:t>
            </a:r>
          </a:p>
        </p:txBody>
      </p:sp>
      <p:sp>
        <p:nvSpPr>
          <p:cNvPr id="99334" name="Text Box 6"/>
          <p:cNvSpPr txBox="1">
            <a:spLocks noChangeArrowheads="1"/>
          </p:cNvSpPr>
          <p:nvPr/>
        </p:nvSpPr>
        <p:spPr bwMode="auto">
          <a:xfrm>
            <a:off x="838200" y="1371600"/>
            <a:ext cx="7086600" cy="2570163"/>
          </a:xfrm>
          <a:prstGeom prst="rect">
            <a:avLst/>
          </a:prstGeom>
          <a:noFill/>
          <a:ln w="9525">
            <a:noFill/>
            <a:miter lim="800000"/>
            <a:headEnd/>
            <a:tailEnd/>
          </a:ln>
          <a:effectLst/>
        </p:spPr>
        <p:txBody>
          <a:bodyPr>
            <a:spAutoFit/>
          </a:bodyPr>
          <a:lstStyle/>
          <a:p>
            <a:pPr>
              <a:spcBef>
                <a:spcPct val="20000"/>
              </a:spcBef>
            </a:pPr>
            <a:r>
              <a:rPr lang="en-US" altLang="zh-TW" sz="2800" b="1">
                <a:ea typeface="標楷體" pitchFamily="65" charset="-120"/>
              </a:rPr>
              <a:t>Ch3_7</a:t>
            </a:r>
            <a:endParaRPr lang="en-US" altLang="zh-TW" sz="2800" u="sng"/>
          </a:p>
          <a:p>
            <a:pPr algn="just">
              <a:spcBef>
                <a:spcPct val="20000"/>
              </a:spcBef>
            </a:pPr>
            <a:r>
              <a:rPr lang="en-US" altLang="zh-TW" sz="2800">
                <a:ea typeface="標楷體" pitchFamily="65" charset="-120"/>
              </a:rPr>
              <a:t>#include&lt;stdio.h&gt;</a:t>
            </a:r>
            <a:endParaRPr lang="en-US" altLang="zh-TW" sz="2800">
              <a:ea typeface="細明體" pitchFamily="49" charset="-120"/>
            </a:endParaRPr>
          </a:p>
          <a:p>
            <a:pPr algn="just">
              <a:spcBef>
                <a:spcPct val="20000"/>
              </a:spcBef>
            </a:pPr>
            <a:r>
              <a:rPr lang="en-US" altLang="zh-TW" sz="2800">
                <a:ea typeface="標楷體" pitchFamily="65" charset="-120"/>
              </a:rPr>
              <a:t>main(){</a:t>
            </a:r>
            <a:endParaRPr lang="en-US" altLang="zh-TW" sz="2800">
              <a:ea typeface="細明體" pitchFamily="49" charset="-120"/>
            </a:endParaRPr>
          </a:p>
          <a:p>
            <a:pPr lvl="1" algn="just">
              <a:spcBef>
                <a:spcPct val="20000"/>
              </a:spcBef>
            </a:pPr>
            <a:r>
              <a:rPr lang="en-US" altLang="zh-TW" sz="2800">
                <a:ea typeface="標楷體" pitchFamily="65" charset="-120"/>
              </a:rPr>
              <a:t>float f;</a:t>
            </a:r>
          </a:p>
          <a:p>
            <a:pPr lvl="1" algn="just">
              <a:spcBef>
                <a:spcPct val="20000"/>
              </a:spcBef>
            </a:pPr>
            <a:r>
              <a:rPr lang="en-US" altLang="zh-TW" sz="2800">
                <a:ea typeface="標楷體" pitchFamily="65" charset="-120"/>
              </a:rPr>
              <a:t>f = 691.021;</a:t>
            </a:r>
          </a:p>
        </p:txBody>
      </p:sp>
      <p:sp>
        <p:nvSpPr>
          <p:cNvPr id="99335" name="AutoShape 7"/>
          <p:cNvSpPr>
            <a:spLocks/>
          </p:cNvSpPr>
          <p:nvPr/>
        </p:nvSpPr>
        <p:spPr bwMode="auto">
          <a:xfrm>
            <a:off x="5003800" y="1628775"/>
            <a:ext cx="2376488" cy="504825"/>
          </a:xfrm>
          <a:prstGeom prst="borderCallout1">
            <a:avLst>
              <a:gd name="adj1" fmla="val 22644"/>
              <a:gd name="adj2" fmla="val -3208"/>
              <a:gd name="adj3" fmla="val 455032"/>
              <a:gd name="adj4" fmla="val -71745"/>
            </a:avLst>
          </a:prstGeom>
          <a:noFill/>
          <a:ln w="9525">
            <a:solidFill>
              <a:schemeClr val="tx1"/>
            </a:solidFill>
            <a:miter lim="800000"/>
            <a:headEnd/>
            <a:tailEnd/>
          </a:ln>
          <a:effectLst/>
        </p:spPr>
        <p:txBody>
          <a:bodyPr/>
          <a:lstStyle/>
          <a:p>
            <a:pPr algn="ctr"/>
            <a:r>
              <a:rPr lang="en-US" altLang="zh-TW" sz="2400">
                <a:latin typeface="Courier New" pitchFamily="49" charset="0"/>
              </a:rPr>
              <a:t>%f </a:t>
            </a:r>
            <a:r>
              <a:rPr lang="zh-TW" altLang="en-US" sz="2400">
                <a:latin typeface="Courier New" pitchFamily="49" charset="0"/>
              </a:rPr>
              <a:t>小數後</a:t>
            </a:r>
            <a:r>
              <a:rPr lang="en-US" altLang="zh-TW" sz="2400">
                <a:latin typeface="Courier New" pitchFamily="49" charset="0"/>
              </a:rPr>
              <a:t>6</a:t>
            </a:r>
            <a:r>
              <a:rPr lang="zh-TW" altLang="en-US" sz="2400">
                <a:latin typeface="Courier New" pitchFamily="49" charset="0"/>
              </a:rPr>
              <a:t>位</a:t>
            </a:r>
          </a:p>
        </p:txBody>
      </p:sp>
      <p:sp>
        <p:nvSpPr>
          <p:cNvPr id="99336" name="AutoShape 8"/>
          <p:cNvSpPr>
            <a:spLocks/>
          </p:cNvSpPr>
          <p:nvPr/>
        </p:nvSpPr>
        <p:spPr bwMode="auto">
          <a:xfrm>
            <a:off x="5003800" y="2492375"/>
            <a:ext cx="3455988" cy="504825"/>
          </a:xfrm>
          <a:prstGeom prst="borderCallout1">
            <a:avLst>
              <a:gd name="adj1" fmla="val 22644"/>
              <a:gd name="adj2" fmla="val -2204"/>
              <a:gd name="adj3" fmla="val 398111"/>
              <a:gd name="adj4" fmla="val -43088"/>
            </a:avLst>
          </a:prstGeom>
          <a:noFill/>
          <a:ln w="9525">
            <a:solidFill>
              <a:schemeClr val="tx1"/>
            </a:solidFill>
            <a:miter lim="800000"/>
            <a:headEnd/>
            <a:tailEnd/>
          </a:ln>
          <a:effectLst/>
        </p:spPr>
        <p:txBody>
          <a:bodyPr/>
          <a:lstStyle/>
          <a:p>
            <a:pPr algn="ctr"/>
            <a:r>
              <a:rPr lang="zh-TW" altLang="en-US" sz="2400">
                <a:latin typeface="Courier New" pitchFamily="49" charset="0"/>
              </a:rPr>
              <a:t>小數後</a:t>
            </a:r>
            <a:r>
              <a:rPr lang="en-US" altLang="zh-TW" sz="2400">
                <a:latin typeface="Courier New" pitchFamily="49" charset="0"/>
              </a:rPr>
              <a:t>2</a:t>
            </a:r>
            <a:r>
              <a:rPr lang="zh-TW" altLang="en-US" sz="2400">
                <a:latin typeface="Courier New" pitchFamily="49" charset="0"/>
              </a:rPr>
              <a:t>位，四捨五入</a:t>
            </a:r>
          </a:p>
        </p:txBody>
      </p:sp>
      <p:sp>
        <p:nvSpPr>
          <p:cNvPr id="99337" name="Text Box 9"/>
          <p:cNvSpPr txBox="1">
            <a:spLocks noChangeArrowheads="1"/>
          </p:cNvSpPr>
          <p:nvPr/>
        </p:nvSpPr>
        <p:spPr bwMode="auto">
          <a:xfrm>
            <a:off x="833438" y="3883025"/>
            <a:ext cx="4962525" cy="2570163"/>
          </a:xfrm>
          <a:prstGeom prst="rect">
            <a:avLst/>
          </a:prstGeom>
          <a:noFill/>
          <a:ln w="9525">
            <a:noFill/>
            <a:miter lim="800000"/>
            <a:headEnd/>
            <a:tailEnd/>
          </a:ln>
          <a:effectLst/>
        </p:spPr>
        <p:txBody>
          <a:bodyPr>
            <a:spAutoFit/>
          </a:bodyPr>
          <a:lstStyle/>
          <a:p>
            <a:pPr lvl="1" algn="just">
              <a:spcBef>
                <a:spcPct val="20000"/>
              </a:spcBef>
            </a:pPr>
            <a:r>
              <a:rPr lang="en-US" altLang="zh-TW" sz="2800">
                <a:ea typeface="標楷體" pitchFamily="65" charset="-120"/>
              </a:rPr>
              <a:t>printf("</a:t>
            </a:r>
            <a:r>
              <a:rPr lang="en-US" altLang="zh-TW" sz="2800">
                <a:latin typeface="Courier New" pitchFamily="49" charset="0"/>
                <a:ea typeface="標楷體" pitchFamily="65" charset="-120"/>
              </a:rPr>
              <a:t>|</a:t>
            </a:r>
            <a:r>
              <a:rPr lang="en-US" altLang="zh-TW" sz="2800" u="sng">
                <a:solidFill>
                  <a:srgbClr val="FF3300"/>
                </a:solidFill>
                <a:latin typeface="Courier New" pitchFamily="49" charset="0"/>
                <a:ea typeface="標楷體" pitchFamily="65" charset="-120"/>
              </a:rPr>
              <a:t>%f</a:t>
            </a:r>
            <a:r>
              <a:rPr lang="en-US" altLang="zh-TW" sz="2800">
                <a:latin typeface="Courier New" pitchFamily="49" charset="0"/>
                <a:ea typeface="標楷體" pitchFamily="65" charset="-120"/>
              </a:rPr>
              <a:t>|    </a:t>
            </a:r>
            <a:r>
              <a:rPr lang="en-US" altLang="zh-TW" sz="2800">
                <a:ea typeface="標楷體" pitchFamily="65" charset="-120"/>
              </a:rPr>
              <a:t>\n", f);</a:t>
            </a:r>
          </a:p>
          <a:p>
            <a:pPr lvl="1" algn="just">
              <a:spcBef>
                <a:spcPct val="20000"/>
              </a:spcBef>
            </a:pPr>
            <a:r>
              <a:rPr lang="en-US" altLang="zh-TW" sz="2800">
                <a:ea typeface="標楷體" pitchFamily="65" charset="-120"/>
              </a:rPr>
              <a:t>printf("</a:t>
            </a:r>
            <a:r>
              <a:rPr lang="en-US" altLang="zh-TW" sz="2800">
                <a:latin typeface="Courier New" pitchFamily="49" charset="0"/>
                <a:ea typeface="標楷體" pitchFamily="65" charset="-120"/>
              </a:rPr>
              <a:t>|</a:t>
            </a:r>
            <a:r>
              <a:rPr lang="en-US" altLang="zh-TW" sz="2800" u="sng">
                <a:solidFill>
                  <a:srgbClr val="FF3300"/>
                </a:solidFill>
                <a:latin typeface="Courier New" pitchFamily="49" charset="0"/>
                <a:ea typeface="標楷體" pitchFamily="65" charset="-120"/>
              </a:rPr>
              <a:t>%2.2f</a:t>
            </a:r>
            <a:r>
              <a:rPr lang="en-US" altLang="zh-TW" sz="2800">
                <a:latin typeface="Courier New" pitchFamily="49" charset="0"/>
                <a:ea typeface="標楷體" pitchFamily="65" charset="-120"/>
              </a:rPr>
              <a:t>| </a:t>
            </a:r>
            <a:r>
              <a:rPr lang="en-US" altLang="zh-TW" sz="2800">
                <a:ea typeface="標楷體" pitchFamily="65" charset="-120"/>
              </a:rPr>
              <a:t>\n", f);</a:t>
            </a:r>
          </a:p>
          <a:p>
            <a:pPr lvl="1" algn="just">
              <a:spcBef>
                <a:spcPct val="20000"/>
              </a:spcBef>
            </a:pPr>
            <a:r>
              <a:rPr lang="en-US" altLang="zh-TW" sz="2800">
                <a:ea typeface="標楷體" pitchFamily="65" charset="-120"/>
              </a:rPr>
              <a:t>printf("</a:t>
            </a:r>
            <a:r>
              <a:rPr lang="en-US" altLang="zh-TW" sz="2800">
                <a:latin typeface="Courier New" pitchFamily="49" charset="0"/>
                <a:ea typeface="標楷體" pitchFamily="65" charset="-120"/>
              </a:rPr>
              <a:t>|</a:t>
            </a:r>
            <a:r>
              <a:rPr lang="en-US" altLang="zh-TW" sz="2800" u="sng">
                <a:solidFill>
                  <a:srgbClr val="FF3300"/>
                </a:solidFill>
                <a:latin typeface="Courier New" pitchFamily="49" charset="0"/>
                <a:ea typeface="標楷體" pitchFamily="65" charset="-120"/>
              </a:rPr>
              <a:t>%9.2f</a:t>
            </a:r>
            <a:r>
              <a:rPr lang="en-US" altLang="zh-TW" sz="2800">
                <a:latin typeface="Courier New" pitchFamily="49" charset="0"/>
                <a:ea typeface="標楷體" pitchFamily="65" charset="-120"/>
              </a:rPr>
              <a:t>| </a:t>
            </a:r>
            <a:r>
              <a:rPr lang="en-US" altLang="zh-TW" sz="2800">
                <a:ea typeface="標楷體" pitchFamily="65" charset="-120"/>
              </a:rPr>
              <a:t>\n", f);</a:t>
            </a:r>
          </a:p>
          <a:p>
            <a:pPr lvl="1" algn="just">
              <a:spcBef>
                <a:spcPct val="20000"/>
              </a:spcBef>
            </a:pPr>
            <a:r>
              <a:rPr lang="en-US" altLang="zh-TW" sz="2800">
                <a:ea typeface="標楷體" pitchFamily="65" charset="-120"/>
              </a:rPr>
              <a:t>printf("</a:t>
            </a:r>
            <a:r>
              <a:rPr lang="en-US" altLang="zh-TW" sz="2800">
                <a:latin typeface="Courier New" pitchFamily="49" charset="0"/>
                <a:ea typeface="標楷體" pitchFamily="65" charset="-120"/>
              </a:rPr>
              <a:t>|</a:t>
            </a:r>
            <a:r>
              <a:rPr lang="en-US" altLang="zh-TW" sz="2800" u="sng">
                <a:solidFill>
                  <a:srgbClr val="FF3300"/>
                </a:solidFill>
                <a:latin typeface="Courier New" pitchFamily="49" charset="0"/>
                <a:ea typeface="標楷體" pitchFamily="65" charset="-120"/>
              </a:rPr>
              <a:t>%-9.2f</a:t>
            </a:r>
            <a:r>
              <a:rPr lang="en-US" altLang="zh-TW" sz="2800">
                <a:latin typeface="Courier New" pitchFamily="49" charset="0"/>
                <a:ea typeface="標楷體" pitchFamily="65" charset="-120"/>
              </a:rPr>
              <a:t>|</a:t>
            </a:r>
            <a:r>
              <a:rPr lang="en-US" altLang="zh-TW" sz="2800">
                <a:ea typeface="標楷體" pitchFamily="65" charset="-120"/>
              </a:rPr>
              <a:t>\n", f);</a:t>
            </a:r>
          </a:p>
          <a:p>
            <a:pPr algn="just">
              <a:spcBef>
                <a:spcPct val="20000"/>
              </a:spcBef>
            </a:pPr>
            <a:r>
              <a:rPr lang="en-US" altLang="zh-TW" sz="2800">
                <a:ea typeface="標楷體" pitchFamily="65" charset="-120"/>
              </a:rPr>
              <a:t>}</a:t>
            </a:r>
            <a:endParaRPr lang="en-US" altLang="zh-TW" sz="4000"/>
          </a:p>
        </p:txBody>
      </p:sp>
      <p:sp>
        <p:nvSpPr>
          <p:cNvPr id="99338"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9337"/>
                                        </p:tgtEl>
                                        <p:attrNameLst>
                                          <p:attrName>style.visibility</p:attrName>
                                        </p:attrNameLst>
                                      </p:cBhvr>
                                      <p:to>
                                        <p:strVal val="visible"/>
                                      </p:to>
                                    </p:set>
                                    <p:anim calcmode="lin" valueType="num">
                                      <p:cBhvr>
                                        <p:cTn id="7" dur="500" fill="hold"/>
                                        <p:tgtEl>
                                          <p:spTgt spid="99337"/>
                                        </p:tgtEl>
                                        <p:attrNameLst>
                                          <p:attrName>ppt_w</p:attrName>
                                        </p:attrNameLst>
                                      </p:cBhvr>
                                      <p:tavLst>
                                        <p:tav tm="0">
                                          <p:val>
                                            <p:fltVal val="0"/>
                                          </p:val>
                                        </p:tav>
                                        <p:tav tm="100000">
                                          <p:val>
                                            <p:strVal val="#ppt_w"/>
                                          </p:val>
                                        </p:tav>
                                      </p:tavLst>
                                    </p:anim>
                                    <p:anim calcmode="lin" valueType="num">
                                      <p:cBhvr>
                                        <p:cTn id="8" dur="500" fill="hold"/>
                                        <p:tgtEl>
                                          <p:spTgt spid="9933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childTnLst>
                                    <p:set>
                                      <p:cBhvr>
                                        <p:cTn id="12" dur="1" fill="hold">
                                          <p:stCondLst>
                                            <p:cond delay="0"/>
                                          </p:stCondLst>
                                        </p:cTn>
                                        <p:tgtEl>
                                          <p:spTgt spid="99335"/>
                                        </p:tgtEl>
                                        <p:attrNameLst>
                                          <p:attrName>style.visibility</p:attrName>
                                        </p:attrNameLst>
                                      </p:cBhvr>
                                      <p:to>
                                        <p:strVal val="visible"/>
                                      </p:to>
                                    </p:set>
                                    <p:animEffect transition="in" filter="fade">
                                      <p:cBhvr>
                                        <p:cTn id="13" dur="1000"/>
                                        <p:tgtEl>
                                          <p:spTgt spid="99335"/>
                                        </p:tgtEl>
                                      </p:cBhvr>
                                    </p:animEffect>
                                    <p:anim calcmode="lin" valueType="num">
                                      <p:cBhvr>
                                        <p:cTn id="14" dur="1000" fill="hold"/>
                                        <p:tgtEl>
                                          <p:spTgt spid="99335"/>
                                        </p:tgtEl>
                                        <p:attrNameLst>
                                          <p:attrName>style.rotation</p:attrName>
                                        </p:attrNameLst>
                                      </p:cBhvr>
                                      <p:tavLst>
                                        <p:tav tm="0">
                                          <p:val>
                                            <p:fltVal val="720"/>
                                          </p:val>
                                        </p:tav>
                                        <p:tav tm="100000">
                                          <p:val>
                                            <p:fltVal val="0"/>
                                          </p:val>
                                        </p:tav>
                                      </p:tavLst>
                                    </p:anim>
                                    <p:anim calcmode="lin" valueType="num">
                                      <p:cBhvr>
                                        <p:cTn id="15" dur="1000" fill="hold"/>
                                        <p:tgtEl>
                                          <p:spTgt spid="99335"/>
                                        </p:tgtEl>
                                        <p:attrNameLst>
                                          <p:attrName>ppt_h</p:attrName>
                                        </p:attrNameLst>
                                      </p:cBhvr>
                                      <p:tavLst>
                                        <p:tav tm="0">
                                          <p:val>
                                            <p:fltVal val="0"/>
                                          </p:val>
                                        </p:tav>
                                        <p:tav tm="100000">
                                          <p:val>
                                            <p:strVal val="#ppt_h"/>
                                          </p:val>
                                        </p:tav>
                                      </p:tavLst>
                                    </p:anim>
                                    <p:anim calcmode="lin" valueType="num">
                                      <p:cBhvr>
                                        <p:cTn id="16" dur="1000" fill="hold"/>
                                        <p:tgtEl>
                                          <p:spTgt spid="9933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99336"/>
                                        </p:tgtEl>
                                        <p:attrNameLst>
                                          <p:attrName>style.visibility</p:attrName>
                                        </p:attrNameLst>
                                      </p:cBhvr>
                                      <p:to>
                                        <p:strVal val="visible"/>
                                      </p:to>
                                    </p:set>
                                    <p:animEffect transition="in" filter="fade">
                                      <p:cBhvr>
                                        <p:cTn id="19" dur="1000"/>
                                        <p:tgtEl>
                                          <p:spTgt spid="99336"/>
                                        </p:tgtEl>
                                      </p:cBhvr>
                                    </p:animEffect>
                                    <p:anim calcmode="lin" valueType="num">
                                      <p:cBhvr>
                                        <p:cTn id="20" dur="1000" fill="hold"/>
                                        <p:tgtEl>
                                          <p:spTgt spid="99336"/>
                                        </p:tgtEl>
                                        <p:attrNameLst>
                                          <p:attrName>style.rotation</p:attrName>
                                        </p:attrNameLst>
                                      </p:cBhvr>
                                      <p:tavLst>
                                        <p:tav tm="0">
                                          <p:val>
                                            <p:fltVal val="720"/>
                                          </p:val>
                                        </p:tav>
                                        <p:tav tm="100000">
                                          <p:val>
                                            <p:fltVal val="0"/>
                                          </p:val>
                                        </p:tav>
                                      </p:tavLst>
                                    </p:anim>
                                    <p:anim calcmode="lin" valueType="num">
                                      <p:cBhvr>
                                        <p:cTn id="21" dur="1000" fill="hold"/>
                                        <p:tgtEl>
                                          <p:spTgt spid="99336"/>
                                        </p:tgtEl>
                                        <p:attrNameLst>
                                          <p:attrName>ppt_h</p:attrName>
                                        </p:attrNameLst>
                                      </p:cBhvr>
                                      <p:tavLst>
                                        <p:tav tm="0">
                                          <p:val>
                                            <p:fltVal val="0"/>
                                          </p:val>
                                        </p:tav>
                                        <p:tav tm="100000">
                                          <p:val>
                                            <p:strVal val="#ppt_h"/>
                                          </p:val>
                                        </p:tav>
                                      </p:tavLst>
                                    </p:anim>
                                    <p:anim calcmode="lin" valueType="num">
                                      <p:cBhvr>
                                        <p:cTn id="22" dur="1000" fill="hold"/>
                                        <p:tgtEl>
                                          <p:spTgt spid="99336"/>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99333"/>
                                        </p:tgtEl>
                                        <p:attrNameLst>
                                          <p:attrName>style.visibility</p:attrName>
                                        </p:attrNameLst>
                                      </p:cBhvr>
                                      <p:to>
                                        <p:strVal val="visible"/>
                                      </p:to>
                                    </p:set>
                                    <p:anim calcmode="lin" valueType="num">
                                      <p:cBhvr>
                                        <p:cTn id="27" dur="500" fill="hold"/>
                                        <p:tgtEl>
                                          <p:spTgt spid="99333"/>
                                        </p:tgtEl>
                                        <p:attrNameLst>
                                          <p:attrName>ppt_w</p:attrName>
                                        </p:attrNameLst>
                                      </p:cBhvr>
                                      <p:tavLst>
                                        <p:tav tm="0">
                                          <p:val>
                                            <p:fltVal val="0"/>
                                          </p:val>
                                        </p:tav>
                                        <p:tav tm="100000">
                                          <p:val>
                                            <p:strVal val="#ppt_w"/>
                                          </p:val>
                                        </p:tav>
                                      </p:tavLst>
                                    </p:anim>
                                    <p:anim calcmode="lin" valueType="num">
                                      <p:cBhvr>
                                        <p:cTn id="28" dur="500" fill="hold"/>
                                        <p:tgtEl>
                                          <p:spTgt spid="993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animBg="1"/>
      <p:bldP spid="99335" grpId="0" animBg="1"/>
      <p:bldP spid="99336" grpId="0" animBg="1"/>
      <p:bldP spid="9933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325F453A-646E-43E7-AEF8-18AEB48247AD}" type="slidenum">
              <a:rPr lang="en-US" altLang="zh-TW"/>
              <a:pPr/>
              <a:t>55</a:t>
            </a:fld>
            <a:endParaRPr lang="en-US" altLang="zh-TW"/>
          </a:p>
        </p:txBody>
      </p:sp>
      <p:sp>
        <p:nvSpPr>
          <p:cNvPr id="101380" name="Rectangle 4"/>
          <p:cNvSpPr>
            <a:spLocks noChangeArrowheads="1"/>
          </p:cNvSpPr>
          <p:nvPr/>
        </p:nvSpPr>
        <p:spPr bwMode="auto">
          <a:xfrm>
            <a:off x="684213" y="1700213"/>
            <a:ext cx="7991475" cy="3276600"/>
          </a:xfrm>
          <a:prstGeom prst="rect">
            <a:avLst/>
          </a:prstGeom>
          <a:solidFill>
            <a:srgbClr val="FFFFFF"/>
          </a:solidFill>
          <a:ln w="9525">
            <a:noFill/>
            <a:miter lim="800000"/>
            <a:headEnd/>
            <a:tailEnd/>
          </a:ln>
          <a:effectLst/>
        </p:spPr>
        <p:txBody>
          <a:bodyPr/>
          <a:lstStyle/>
          <a:p>
            <a:pPr marL="609600" indent="-609600">
              <a:lnSpc>
                <a:spcPct val="90000"/>
              </a:lnSpc>
              <a:spcBef>
                <a:spcPct val="20000"/>
              </a:spcBef>
            </a:pPr>
            <a:r>
              <a:rPr lang="en-US" altLang="zh-TW" sz="3200" b="1">
                <a:ea typeface="標楷體" pitchFamily="65" charset="-120"/>
              </a:rPr>
              <a:t>Ch3_10  </a:t>
            </a:r>
            <a:r>
              <a:rPr lang="zh-TW" altLang="en-US" sz="3200" b="1">
                <a:solidFill>
                  <a:srgbClr val="FF3300"/>
                </a:solidFill>
                <a:latin typeface="標楷體" pitchFamily="65" charset="-120"/>
                <a:ea typeface="標楷體" pitchFamily="65" charset="-120"/>
              </a:rPr>
              <a:t>反斜線字元</a:t>
            </a:r>
            <a:endParaRPr lang="zh-TW" altLang="en-US" sz="3200" b="1">
              <a:solidFill>
                <a:srgbClr val="FF3300"/>
              </a:solidFill>
              <a:ea typeface="標楷體" pitchFamily="65" charset="-120"/>
            </a:endParaRPr>
          </a:p>
          <a:p>
            <a:pPr marL="609600" indent="-609600">
              <a:lnSpc>
                <a:spcPct val="90000"/>
              </a:lnSpc>
              <a:spcBef>
                <a:spcPct val="20000"/>
              </a:spcBef>
            </a:pPr>
            <a:r>
              <a:rPr lang="en-US" altLang="zh-TW" sz="2800">
                <a:latin typeface="Courier New" pitchFamily="49" charset="0"/>
                <a:ea typeface="標楷體" pitchFamily="65" charset="-120"/>
              </a:rPr>
              <a:t>1 #include&lt;stdio.h&gt;</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2 main(){</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3   printf("Taiwan </a:t>
            </a:r>
            <a:r>
              <a:rPr lang="en-US" altLang="zh-TW" sz="2800">
                <a:solidFill>
                  <a:srgbClr val="FF3300"/>
                </a:solidFill>
                <a:latin typeface="Courier New" pitchFamily="49" charset="0"/>
                <a:ea typeface="標楷體" pitchFamily="65" charset="-120"/>
              </a:rPr>
              <a:t>\n</a:t>
            </a:r>
            <a:r>
              <a:rPr lang="en-US" altLang="zh-TW" sz="2800">
                <a:latin typeface="Courier New" pitchFamily="49" charset="0"/>
                <a:ea typeface="標楷體" pitchFamily="65" charset="-120"/>
              </a:rPr>
              <a:t>University</a:t>
            </a:r>
            <a:r>
              <a:rPr lang="en-US" altLang="zh-TW" sz="2800">
                <a:solidFill>
                  <a:srgbClr val="FF3300"/>
                </a:solidFill>
                <a:latin typeface="Courier New" pitchFamily="49" charset="0"/>
                <a:ea typeface="標楷體" pitchFamily="65" charset="-120"/>
              </a:rPr>
              <a:t>\n</a:t>
            </a:r>
            <a:r>
              <a:rPr lang="en-US" altLang="zh-TW" sz="2800">
                <a:latin typeface="Courier New" pitchFamily="49" charset="0"/>
                <a:ea typeface="標楷體" pitchFamily="65" charset="-120"/>
              </a:rPr>
              <a:t>");</a:t>
            </a:r>
          </a:p>
          <a:p>
            <a:pPr marL="609600" indent="-609600">
              <a:lnSpc>
                <a:spcPct val="90000"/>
              </a:lnSpc>
              <a:spcBef>
                <a:spcPct val="20000"/>
              </a:spcBef>
            </a:pPr>
            <a:r>
              <a:rPr lang="en-US" altLang="zh-TW" sz="2800">
                <a:latin typeface="Courier New" pitchFamily="49" charset="0"/>
                <a:ea typeface="標楷體" pitchFamily="65" charset="-120"/>
              </a:rPr>
              <a:t>4   printf("Taiwan University</a:t>
            </a:r>
            <a:r>
              <a:rPr lang="en-US" altLang="zh-TW" sz="2800">
                <a:solidFill>
                  <a:srgbClr val="FF3300"/>
                </a:solidFill>
                <a:latin typeface="Courier New" pitchFamily="49" charset="0"/>
                <a:ea typeface="標楷體" pitchFamily="65" charset="-120"/>
              </a:rPr>
              <a:t>\n</a:t>
            </a:r>
            <a:r>
              <a:rPr lang="en-US" altLang="zh-TW" sz="2800">
                <a:latin typeface="Courier New" pitchFamily="49" charset="0"/>
                <a:ea typeface="標楷體" pitchFamily="65" charset="-120"/>
              </a:rPr>
              <a:t>");</a:t>
            </a:r>
            <a:endParaRPr lang="en-US" altLang="zh-TW" sz="2800">
              <a:latin typeface="Courier New" pitchFamily="49" charset="0"/>
            </a:endParaRPr>
          </a:p>
          <a:p>
            <a:pPr marL="609600" indent="-609600">
              <a:lnSpc>
                <a:spcPct val="90000"/>
              </a:lnSpc>
              <a:spcBef>
                <a:spcPct val="20000"/>
              </a:spcBef>
            </a:pPr>
            <a:r>
              <a:rPr lang="en-US" altLang="zh-TW" sz="2800">
                <a:latin typeface="Courier New" pitchFamily="49" charset="0"/>
                <a:ea typeface="標楷體" pitchFamily="65" charset="-120"/>
              </a:rPr>
              <a:t>5 }</a:t>
            </a:r>
            <a:endParaRPr lang="en-US" altLang="zh-TW" sz="2400">
              <a:latin typeface="Courier New" pitchFamily="49" charset="0"/>
              <a:ea typeface="標楷體" pitchFamily="65" charset="-120"/>
            </a:endParaRPr>
          </a:p>
        </p:txBody>
      </p:sp>
      <p:sp>
        <p:nvSpPr>
          <p:cNvPr id="101382" name="Rectangle 6"/>
          <p:cNvSpPr>
            <a:spLocks noChangeArrowheads="1"/>
          </p:cNvSpPr>
          <p:nvPr/>
        </p:nvSpPr>
        <p:spPr bwMode="auto">
          <a:xfrm>
            <a:off x="3924300" y="4292600"/>
            <a:ext cx="3683000" cy="1676400"/>
          </a:xfrm>
          <a:prstGeom prst="rect">
            <a:avLst/>
          </a:prstGeom>
          <a:solidFill>
            <a:srgbClr val="FFFFFF"/>
          </a:solidFill>
          <a:ln w="9525">
            <a:solidFill>
              <a:schemeClr val="tx1"/>
            </a:solidFill>
            <a:miter lim="800000"/>
            <a:headEnd/>
            <a:tailEnd/>
          </a:ln>
          <a:effectLst/>
        </p:spPr>
        <p:txBody>
          <a:bodyPr wrap="none" anchor="ctr"/>
          <a:lstStyle/>
          <a:p>
            <a:pPr>
              <a:spcBef>
                <a:spcPct val="50000"/>
              </a:spcBef>
            </a:pPr>
            <a:r>
              <a:rPr lang="en-US" altLang="zh-TW" sz="2400">
                <a:latin typeface="Courier New" pitchFamily="49" charset="0"/>
                <a:ea typeface="標楷體" pitchFamily="65" charset="-120"/>
              </a:rPr>
              <a:t>Taiwan </a:t>
            </a:r>
            <a:r>
              <a:rPr lang="en-US" altLang="zh-TW" sz="2400">
                <a:latin typeface="Courier New" pitchFamily="49" charset="0"/>
                <a:ea typeface="標楷體" pitchFamily="65" charset="-120"/>
                <a:sym typeface="Symbol" pitchFamily="18" charset="2"/>
              </a:rPr>
              <a:t></a:t>
            </a:r>
            <a:endParaRPr lang="en-US" altLang="zh-TW" sz="2400">
              <a:latin typeface="Courier New" pitchFamily="49" charset="0"/>
              <a:ea typeface="標楷體" pitchFamily="65" charset="-120"/>
            </a:endParaRPr>
          </a:p>
          <a:p>
            <a:pPr>
              <a:spcBef>
                <a:spcPct val="50000"/>
              </a:spcBef>
            </a:pPr>
            <a:r>
              <a:rPr lang="en-US" altLang="zh-TW" sz="2400">
                <a:latin typeface="Courier New" pitchFamily="49" charset="0"/>
                <a:ea typeface="標楷體" pitchFamily="65" charset="-120"/>
              </a:rPr>
              <a:t>University </a:t>
            </a:r>
            <a:r>
              <a:rPr lang="en-US" altLang="zh-TW" sz="2400">
                <a:latin typeface="Courier New" pitchFamily="49" charset="0"/>
                <a:ea typeface="標楷體" pitchFamily="65" charset="-120"/>
                <a:sym typeface="Symbol" pitchFamily="18" charset="2"/>
              </a:rPr>
              <a:t></a:t>
            </a:r>
            <a:endParaRPr lang="en-US" altLang="zh-TW" sz="2400">
              <a:latin typeface="Courier New" pitchFamily="49" charset="0"/>
              <a:ea typeface="標楷體" pitchFamily="65" charset="-120"/>
            </a:endParaRPr>
          </a:p>
          <a:p>
            <a:pPr>
              <a:spcBef>
                <a:spcPct val="50000"/>
              </a:spcBef>
            </a:pPr>
            <a:r>
              <a:rPr lang="en-US" altLang="zh-TW" sz="2400">
                <a:latin typeface="Courier New" pitchFamily="49" charset="0"/>
                <a:ea typeface="標楷體" pitchFamily="65" charset="-120"/>
              </a:rPr>
              <a:t>Taiwan University </a:t>
            </a:r>
            <a:r>
              <a:rPr lang="en-US" altLang="zh-TW" sz="2400">
                <a:latin typeface="Courier New" pitchFamily="49" charset="0"/>
                <a:ea typeface="標楷體" pitchFamily="65" charset="-120"/>
                <a:sym typeface="Symbol" pitchFamily="18" charset="2"/>
              </a:rPr>
              <a:t></a:t>
            </a:r>
            <a:r>
              <a:rPr lang="en-US" altLang="zh-TW" sz="2400">
                <a:ea typeface="標楷體" pitchFamily="65" charset="-120"/>
              </a:rPr>
              <a:t> </a:t>
            </a:r>
          </a:p>
        </p:txBody>
      </p:sp>
      <p:sp>
        <p:nvSpPr>
          <p:cNvPr id="101383" name="Rectangle 7"/>
          <p:cNvSpPr>
            <a:spLocks noGrp="1" noChangeArrowheads="1"/>
          </p:cNvSpPr>
          <p:nvPr>
            <p:ph type="title"/>
          </p:nvPr>
        </p:nvSpPr>
        <p:spPr>
          <a:xfrm>
            <a:off x="838200" y="381000"/>
            <a:ext cx="7620000" cy="1143000"/>
          </a:xfrm>
        </p:spPr>
        <p:txBody>
          <a:bodyPr/>
          <a:lstStyle/>
          <a:p>
            <a:r>
              <a:rPr lang="zh-TW" altLang="en-US" sz="4800" b="1">
                <a:solidFill>
                  <a:schemeClr val="tx1"/>
                </a:solidFill>
              </a:rPr>
              <a:t>帶有</a:t>
            </a:r>
            <a:r>
              <a:rPr lang="en-US" altLang="zh-TW" sz="4800" b="1">
                <a:solidFill>
                  <a:srgbClr val="FF3300"/>
                </a:solidFill>
                <a:latin typeface="Courier New" pitchFamily="49" charset="0"/>
              </a:rPr>
              <a:t>\</a:t>
            </a:r>
            <a:r>
              <a:rPr lang="zh-TW" altLang="en-US" sz="4800" b="1">
                <a:solidFill>
                  <a:schemeClr val="tx1"/>
                </a:solidFill>
              </a:rPr>
              <a:t>的字元常數</a:t>
            </a:r>
          </a:p>
        </p:txBody>
      </p:sp>
      <p:sp>
        <p:nvSpPr>
          <p:cNvPr id="101385"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1382"/>
                                        </p:tgtEl>
                                        <p:attrNameLst>
                                          <p:attrName>style.visibility</p:attrName>
                                        </p:attrNameLst>
                                      </p:cBhvr>
                                      <p:to>
                                        <p:strVal val="visible"/>
                                      </p:to>
                                    </p:set>
                                    <p:anim calcmode="lin" valueType="num">
                                      <p:cBhvr>
                                        <p:cTn id="7" dur="500" fill="hold"/>
                                        <p:tgtEl>
                                          <p:spTgt spid="101382"/>
                                        </p:tgtEl>
                                        <p:attrNameLst>
                                          <p:attrName>ppt_w</p:attrName>
                                        </p:attrNameLst>
                                      </p:cBhvr>
                                      <p:tavLst>
                                        <p:tav tm="0">
                                          <p:val>
                                            <p:fltVal val="0"/>
                                          </p:val>
                                        </p:tav>
                                        <p:tav tm="100000">
                                          <p:val>
                                            <p:strVal val="#ppt_w"/>
                                          </p:val>
                                        </p:tav>
                                      </p:tavLst>
                                    </p:anim>
                                    <p:anim calcmode="lin" valueType="num">
                                      <p:cBhvr>
                                        <p:cTn id="8" dur="500" fill="hold"/>
                                        <p:tgtEl>
                                          <p:spTgt spid="1013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68747EBA-63B5-4129-8051-31F826A36A1B}" type="slidenum">
              <a:rPr lang="en-US" altLang="zh-TW"/>
              <a:pPr/>
              <a:t>56</a:t>
            </a:fld>
            <a:endParaRPr lang="en-US" altLang="zh-TW"/>
          </a:p>
        </p:txBody>
      </p:sp>
      <p:sp>
        <p:nvSpPr>
          <p:cNvPr id="103426" name="Text Box 2"/>
          <p:cNvSpPr txBox="1">
            <a:spLocks noChangeArrowheads="1"/>
          </p:cNvSpPr>
          <p:nvPr/>
        </p:nvSpPr>
        <p:spPr bwMode="auto">
          <a:xfrm>
            <a:off x="1258888" y="2060575"/>
            <a:ext cx="6257925" cy="3113088"/>
          </a:xfrm>
          <a:prstGeom prst="rect">
            <a:avLst/>
          </a:prstGeom>
          <a:noFill/>
          <a:ln w="9525">
            <a:noFill/>
            <a:miter lim="800000"/>
            <a:headEnd/>
            <a:tailEnd/>
          </a:ln>
          <a:effectLst/>
        </p:spPr>
        <p:txBody>
          <a:bodyPr>
            <a:spAutoFit/>
          </a:bodyPr>
          <a:lstStyle/>
          <a:p>
            <a:pPr marL="457200" indent="-457200">
              <a:spcBef>
                <a:spcPct val="50000"/>
              </a:spcBef>
              <a:buFontTx/>
              <a:buChar char="•"/>
            </a:pPr>
            <a:r>
              <a:rPr lang="en-US" altLang="zh-TW">
                <a:solidFill>
                  <a:srgbClr val="FF3300"/>
                </a:solidFill>
                <a:latin typeface="Courier New" pitchFamily="49" charset="0"/>
                <a:ea typeface="標楷體" pitchFamily="65" charset="-120"/>
              </a:rPr>
              <a:t>\0</a:t>
            </a:r>
            <a:r>
              <a:rPr lang="en-US" altLang="zh-TW">
                <a:latin typeface="Courier New" pitchFamily="49" charset="0"/>
                <a:ea typeface="標楷體" pitchFamily="65" charset="-120"/>
              </a:rPr>
              <a:t>oo</a:t>
            </a:r>
            <a:r>
              <a:rPr lang="zh-TW" altLang="en-US">
                <a:latin typeface="Courier New" pitchFamily="49" charset="0"/>
                <a:ea typeface="標楷體" pitchFamily="65" charset="-120"/>
              </a:rPr>
              <a:t>：</a:t>
            </a:r>
            <a:r>
              <a:rPr lang="zh-TW" altLang="en-US">
                <a:solidFill>
                  <a:srgbClr val="FF3300"/>
                </a:solidFill>
                <a:latin typeface="Courier New" pitchFamily="49" charset="0"/>
                <a:ea typeface="標楷體" pitchFamily="65" charset="-120"/>
              </a:rPr>
              <a:t>八進</a:t>
            </a:r>
            <a:r>
              <a:rPr lang="zh-TW" altLang="en-US">
                <a:latin typeface="Courier New" pitchFamily="49" charset="0"/>
                <a:ea typeface="標楷體" pitchFamily="65" charset="-120"/>
              </a:rPr>
              <a:t>位表示法。</a:t>
            </a:r>
          </a:p>
          <a:p>
            <a:pPr marL="1371600" lvl="2" indent="-457200">
              <a:spcBef>
                <a:spcPct val="50000"/>
              </a:spcBef>
            </a:pPr>
            <a:r>
              <a:rPr lang="en-US" altLang="zh-TW" b="1">
                <a:solidFill>
                  <a:srgbClr val="FF3300"/>
                </a:solidFill>
                <a:latin typeface="Courier New" pitchFamily="49" charset="0"/>
                <a:ea typeface="標楷體" pitchFamily="65" charset="-120"/>
              </a:rPr>
              <a:t>\0</a:t>
            </a:r>
            <a:r>
              <a:rPr lang="en-US" altLang="zh-TW">
                <a:latin typeface="Courier New" pitchFamily="49" charset="0"/>
                <a:ea typeface="標楷體" pitchFamily="65" charset="-120"/>
              </a:rPr>
              <a:t>41 ('!')</a:t>
            </a:r>
          </a:p>
          <a:p>
            <a:pPr marL="457200" indent="-457200">
              <a:spcBef>
                <a:spcPct val="50000"/>
              </a:spcBef>
              <a:buFontTx/>
              <a:buChar char="•"/>
            </a:pPr>
            <a:r>
              <a:rPr lang="en-US" altLang="zh-TW">
                <a:solidFill>
                  <a:srgbClr val="FF3300"/>
                </a:solidFill>
                <a:latin typeface="Courier New" pitchFamily="49" charset="0"/>
                <a:ea typeface="標楷體" pitchFamily="65" charset="-120"/>
              </a:rPr>
              <a:t>\x</a:t>
            </a:r>
            <a:r>
              <a:rPr lang="en-US" altLang="zh-TW">
                <a:latin typeface="Courier New" pitchFamily="49" charset="0"/>
                <a:ea typeface="標楷體" pitchFamily="65" charset="-120"/>
              </a:rPr>
              <a:t>dd</a:t>
            </a:r>
            <a:r>
              <a:rPr lang="zh-TW" altLang="en-US">
                <a:latin typeface="Courier New" pitchFamily="49" charset="0"/>
                <a:ea typeface="標楷體" pitchFamily="65" charset="-120"/>
              </a:rPr>
              <a:t>：</a:t>
            </a:r>
            <a:r>
              <a:rPr lang="zh-TW" altLang="en-US">
                <a:solidFill>
                  <a:srgbClr val="FF3300"/>
                </a:solidFill>
                <a:latin typeface="Courier New" pitchFamily="49" charset="0"/>
                <a:ea typeface="標楷體" pitchFamily="65" charset="-120"/>
              </a:rPr>
              <a:t>十六進</a:t>
            </a:r>
            <a:r>
              <a:rPr lang="zh-TW" altLang="en-US">
                <a:latin typeface="Courier New" pitchFamily="49" charset="0"/>
                <a:ea typeface="標楷體" pitchFamily="65" charset="-120"/>
              </a:rPr>
              <a:t>位表示法。</a:t>
            </a:r>
            <a:r>
              <a:rPr lang="zh-TW" altLang="en-US" sz="3200">
                <a:latin typeface="Courier New" pitchFamily="49" charset="0"/>
                <a:ea typeface="標楷體" pitchFamily="65" charset="-120"/>
              </a:rPr>
              <a:t> </a:t>
            </a:r>
          </a:p>
          <a:p>
            <a:pPr marL="1371600" lvl="2" indent="-457200">
              <a:spcBef>
                <a:spcPct val="50000"/>
              </a:spcBef>
            </a:pPr>
            <a:r>
              <a:rPr lang="en-US" altLang="zh-TW" b="1">
                <a:solidFill>
                  <a:srgbClr val="FF3300"/>
                </a:solidFill>
                <a:latin typeface="Courier New" pitchFamily="49" charset="0"/>
                <a:ea typeface="標楷體" pitchFamily="65" charset="-120"/>
              </a:rPr>
              <a:t>\x</a:t>
            </a:r>
            <a:r>
              <a:rPr lang="en-US" altLang="zh-TW">
                <a:latin typeface="Courier New" pitchFamily="49" charset="0"/>
                <a:ea typeface="標楷體" pitchFamily="65" charset="-120"/>
              </a:rPr>
              <a:t>41 ('A')</a:t>
            </a:r>
          </a:p>
        </p:txBody>
      </p:sp>
      <p:sp>
        <p:nvSpPr>
          <p:cNvPr id="103428" name="Rectangle 4"/>
          <p:cNvSpPr>
            <a:spLocks noGrp="1" noChangeArrowheads="1"/>
          </p:cNvSpPr>
          <p:nvPr>
            <p:ph type="title"/>
          </p:nvPr>
        </p:nvSpPr>
        <p:spPr/>
        <p:txBody>
          <a:bodyPr/>
          <a:lstStyle/>
          <a:p>
            <a:r>
              <a:rPr lang="en-US" altLang="zh-TW" sz="4800" b="1">
                <a:solidFill>
                  <a:schemeClr val="tx1"/>
                </a:solidFill>
              </a:rPr>
              <a:t>ASCII</a:t>
            </a:r>
            <a:r>
              <a:rPr lang="zh-TW" altLang="en-US" sz="4800" b="1">
                <a:solidFill>
                  <a:schemeClr val="tx1"/>
                </a:solidFill>
              </a:rPr>
              <a:t>字元輸出</a:t>
            </a:r>
          </a:p>
        </p:txBody>
      </p:sp>
      <p:sp>
        <p:nvSpPr>
          <p:cNvPr id="103430" name="AutoShape 6"/>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342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342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4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投影片編號版面配置區 5"/>
          <p:cNvSpPr>
            <a:spLocks noGrp="1"/>
          </p:cNvSpPr>
          <p:nvPr>
            <p:ph type="sldNum" sz="quarter" idx="12"/>
          </p:nvPr>
        </p:nvSpPr>
        <p:spPr/>
        <p:txBody>
          <a:bodyPr/>
          <a:lstStyle/>
          <a:p>
            <a:fld id="{2138D97F-2D3E-44F8-94AE-AF5A281F8DF7}" type="slidenum">
              <a:rPr lang="en-US" altLang="zh-TW"/>
              <a:pPr/>
              <a:t>57</a:t>
            </a:fld>
            <a:endParaRPr lang="en-US" altLang="zh-TW"/>
          </a:p>
        </p:txBody>
      </p:sp>
      <p:graphicFrame>
        <p:nvGraphicFramePr>
          <p:cNvPr id="104486" name="Group 38"/>
          <p:cNvGraphicFramePr>
            <a:graphicFrameLocks noGrp="1"/>
          </p:cNvGraphicFramePr>
          <p:nvPr/>
        </p:nvGraphicFramePr>
        <p:xfrm>
          <a:off x="900113" y="2209800"/>
          <a:ext cx="7848600" cy="2194560"/>
        </p:xfrm>
        <a:graphic>
          <a:graphicData uri="http://schemas.openxmlformats.org/drawingml/2006/table">
            <a:tbl>
              <a:tblPr/>
              <a:tblGrid>
                <a:gridCol w="1806575"/>
                <a:gridCol w="2441575"/>
                <a:gridCol w="3600450"/>
              </a:tblGrid>
              <a:tr h="412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函數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功能敘述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標頭檔</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#include&lt;stdio.h&gt;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put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ch</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輸出一個字元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不需要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put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char</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輸出一個字元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需要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5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put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c</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輸出一個字元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Verdana"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04470" name="Rectangle 22"/>
          <p:cNvSpPr>
            <a:spLocks noGrp="1" noChangeArrowheads="1"/>
          </p:cNvSpPr>
          <p:nvPr>
            <p:ph type="title"/>
          </p:nvPr>
        </p:nvSpPr>
        <p:spPr/>
        <p:txBody>
          <a:bodyPr/>
          <a:lstStyle/>
          <a:p>
            <a:r>
              <a:rPr lang="en-US" altLang="zh-TW" sz="3600"/>
              <a:t>3-1-3 </a:t>
            </a:r>
            <a:r>
              <a:rPr lang="zh-TW" altLang="en-US" sz="3600"/>
              <a:t>字元的輸出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4486"/>
                                        </p:tgtEl>
                                        <p:attrNameLst>
                                          <p:attrName>style.visibility</p:attrName>
                                        </p:attrNameLst>
                                      </p:cBhvr>
                                      <p:to>
                                        <p:strVal val="visible"/>
                                      </p:to>
                                    </p:set>
                                    <p:anim calcmode="lin" valueType="num">
                                      <p:cBhvr>
                                        <p:cTn id="7" dur="500" fill="hold"/>
                                        <p:tgtEl>
                                          <p:spTgt spid="104486"/>
                                        </p:tgtEl>
                                        <p:attrNameLst>
                                          <p:attrName>ppt_w</p:attrName>
                                        </p:attrNameLst>
                                      </p:cBhvr>
                                      <p:tavLst>
                                        <p:tav tm="0">
                                          <p:val>
                                            <p:fltVal val="0"/>
                                          </p:val>
                                        </p:tav>
                                        <p:tav tm="100000">
                                          <p:val>
                                            <p:strVal val="#ppt_w"/>
                                          </p:val>
                                        </p:tav>
                                      </p:tavLst>
                                    </p:anim>
                                    <p:anim calcmode="lin" valueType="num">
                                      <p:cBhvr>
                                        <p:cTn id="8" dur="500" fill="hold"/>
                                        <p:tgtEl>
                                          <p:spTgt spid="1044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BA1CE718-6492-4546-821B-55925105019F}" type="slidenum">
              <a:rPr lang="en-US" altLang="zh-TW"/>
              <a:pPr/>
              <a:t>58</a:t>
            </a:fld>
            <a:endParaRPr lang="en-US" altLang="zh-TW"/>
          </a:p>
        </p:txBody>
      </p:sp>
      <p:sp>
        <p:nvSpPr>
          <p:cNvPr id="105474" name="Rectangle 2"/>
          <p:cNvSpPr>
            <a:spLocks noGrp="1" noChangeArrowheads="1"/>
          </p:cNvSpPr>
          <p:nvPr>
            <p:ph type="title"/>
          </p:nvPr>
        </p:nvSpPr>
        <p:spPr/>
        <p:txBody>
          <a:bodyPr/>
          <a:lstStyle/>
          <a:p>
            <a:r>
              <a:rPr lang="en-US" altLang="zh-TW" sz="3600"/>
              <a:t>Ch3_11 </a:t>
            </a:r>
            <a:r>
              <a:rPr lang="en-US" altLang="zh-TW" sz="3800" b="1">
                <a:solidFill>
                  <a:srgbClr val="FF3300"/>
                </a:solidFill>
              </a:rPr>
              <a:t>putch</a:t>
            </a:r>
            <a:r>
              <a:rPr lang="en-US" altLang="zh-TW" sz="3800" b="1">
                <a:solidFill>
                  <a:schemeClr val="tx1"/>
                </a:solidFill>
              </a:rPr>
              <a:t>()</a:t>
            </a:r>
            <a:r>
              <a:rPr lang="zh-TW" altLang="en-US" sz="3800" b="1">
                <a:solidFill>
                  <a:schemeClr val="tx1"/>
                </a:solidFill>
              </a:rPr>
              <a:t>和</a:t>
            </a:r>
            <a:r>
              <a:rPr lang="en-US" altLang="zh-TW" sz="3800" b="1">
                <a:solidFill>
                  <a:srgbClr val="FF3300"/>
                </a:solidFill>
              </a:rPr>
              <a:t>putchar</a:t>
            </a:r>
            <a:r>
              <a:rPr lang="en-US" altLang="zh-TW" sz="3800" b="1">
                <a:solidFill>
                  <a:schemeClr val="tx1"/>
                </a:solidFill>
              </a:rPr>
              <a:t>()</a:t>
            </a:r>
            <a:r>
              <a:rPr lang="zh-TW" altLang="en-US" sz="3800" b="1">
                <a:solidFill>
                  <a:schemeClr val="tx1"/>
                </a:solidFill>
              </a:rPr>
              <a:t>輸出</a:t>
            </a:r>
          </a:p>
        </p:txBody>
      </p:sp>
      <p:sp>
        <p:nvSpPr>
          <p:cNvPr id="105477" name="Rectangle 5"/>
          <p:cNvSpPr>
            <a:spLocks noChangeArrowheads="1"/>
          </p:cNvSpPr>
          <p:nvPr/>
        </p:nvSpPr>
        <p:spPr bwMode="auto">
          <a:xfrm>
            <a:off x="5257800" y="4953000"/>
            <a:ext cx="2438400" cy="685800"/>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a:solidFill>
                  <a:srgbClr val="FF3300"/>
                </a:solidFill>
                <a:latin typeface="Courier New" pitchFamily="49" charset="0"/>
                <a:ea typeface="標楷體" pitchFamily="65" charset="-120"/>
              </a:rPr>
              <a:t>bbb</a:t>
            </a:r>
          </a:p>
        </p:txBody>
      </p:sp>
      <p:sp>
        <p:nvSpPr>
          <p:cNvPr id="105478" name="Text Box 6"/>
          <p:cNvSpPr txBox="1">
            <a:spLocks noChangeArrowheads="1"/>
          </p:cNvSpPr>
          <p:nvPr/>
        </p:nvSpPr>
        <p:spPr bwMode="auto">
          <a:xfrm>
            <a:off x="914400" y="1828800"/>
            <a:ext cx="6400800" cy="2057400"/>
          </a:xfrm>
          <a:prstGeom prst="rect">
            <a:avLst/>
          </a:prstGeom>
          <a:noFill/>
          <a:ln w="9525">
            <a:noFill/>
            <a:miter lim="800000"/>
            <a:headEnd/>
            <a:tailEnd/>
          </a:ln>
          <a:effectLst/>
        </p:spPr>
        <p:txBody>
          <a:bodyPr>
            <a:spAutoFit/>
          </a:bodyPr>
          <a:lstStyle/>
          <a:p>
            <a:pPr>
              <a:spcBef>
                <a:spcPct val="20000"/>
              </a:spcBef>
            </a:pPr>
            <a:r>
              <a:rPr lang="en-US" altLang="zh-TW" sz="2800" b="1">
                <a:ea typeface="標楷體" pitchFamily="65" charset="-120"/>
              </a:rPr>
              <a:t>Ch3_11</a:t>
            </a:r>
            <a:endParaRPr lang="en-US" altLang="zh-TW" sz="2800" b="1"/>
          </a:p>
          <a:p>
            <a:pPr algn="just">
              <a:spcBef>
                <a:spcPct val="20000"/>
              </a:spcBef>
            </a:pPr>
            <a:r>
              <a:rPr lang="en-US" altLang="zh-TW" sz="2800">
                <a:latin typeface="Arial" charset="0"/>
                <a:ea typeface="標楷體" pitchFamily="65" charset="-120"/>
              </a:rPr>
              <a:t>#include&lt;stdio.h&gt;</a:t>
            </a:r>
          </a:p>
          <a:p>
            <a:pPr algn="just">
              <a:spcBef>
                <a:spcPct val="20000"/>
              </a:spcBef>
            </a:pPr>
            <a:r>
              <a:rPr lang="en-US" altLang="zh-TW" sz="2800">
                <a:latin typeface="Arial" charset="0"/>
                <a:ea typeface="標楷體" pitchFamily="65" charset="-120"/>
              </a:rPr>
              <a:t>main(){</a:t>
            </a:r>
          </a:p>
          <a:p>
            <a:pPr lvl="1" algn="just">
              <a:spcBef>
                <a:spcPct val="20000"/>
              </a:spcBef>
            </a:pPr>
            <a:r>
              <a:rPr lang="en-US" altLang="zh-TW" sz="2800">
                <a:latin typeface="Arial" charset="0"/>
                <a:ea typeface="標楷體" pitchFamily="65" charset="-120"/>
              </a:rPr>
              <a:t>char a = </a:t>
            </a:r>
            <a:r>
              <a:rPr lang="en-US" altLang="zh-TW" sz="2800">
                <a:solidFill>
                  <a:srgbClr val="FF3300"/>
                </a:solidFill>
                <a:latin typeface="Arial" charset="0"/>
                <a:ea typeface="標楷體" pitchFamily="65" charset="-120"/>
              </a:rPr>
              <a:t>'b'</a:t>
            </a:r>
            <a:r>
              <a:rPr lang="en-US" altLang="zh-TW" sz="2800">
                <a:latin typeface="Arial" charset="0"/>
                <a:ea typeface="標楷體" pitchFamily="65" charset="-120"/>
              </a:rPr>
              <a:t>;</a:t>
            </a:r>
            <a:endParaRPr lang="en-US" altLang="zh-TW" sz="2800">
              <a:latin typeface="Arial" charset="0"/>
              <a:ea typeface="細明體" pitchFamily="49" charset="-120"/>
            </a:endParaRPr>
          </a:p>
        </p:txBody>
      </p:sp>
      <p:sp>
        <p:nvSpPr>
          <p:cNvPr id="105479" name="AutoShape 7"/>
          <p:cNvSpPr>
            <a:spLocks/>
          </p:cNvSpPr>
          <p:nvPr/>
        </p:nvSpPr>
        <p:spPr bwMode="auto">
          <a:xfrm>
            <a:off x="5257800" y="3200400"/>
            <a:ext cx="2409825" cy="1165225"/>
          </a:xfrm>
          <a:prstGeom prst="borderCallout1">
            <a:avLst>
              <a:gd name="adj1" fmla="val 9810"/>
              <a:gd name="adj2" fmla="val -3162"/>
              <a:gd name="adj3" fmla="val 143051"/>
              <a:gd name="adj4" fmla="val -51977"/>
            </a:avLst>
          </a:prstGeom>
          <a:noFill/>
          <a:ln w="9525">
            <a:solidFill>
              <a:schemeClr val="tx1"/>
            </a:solidFill>
            <a:miter lim="800000"/>
            <a:headEnd/>
            <a:tailEnd/>
          </a:ln>
          <a:effectLst/>
        </p:spPr>
        <p:txBody>
          <a:bodyPr/>
          <a:lstStyle/>
          <a:p>
            <a:pPr algn="ctr"/>
            <a:r>
              <a:rPr lang="zh-TW" altLang="en-US" sz="2400">
                <a:latin typeface="Courier New" pitchFamily="49" charset="0"/>
              </a:rPr>
              <a:t>標準輸出</a:t>
            </a:r>
          </a:p>
          <a:p>
            <a:pPr algn="ctr"/>
            <a:r>
              <a:rPr lang="en-US" altLang="zh-TW" sz="2400">
                <a:latin typeface="Courier New" pitchFamily="49" charset="0"/>
              </a:rPr>
              <a:t>Standard output</a:t>
            </a:r>
          </a:p>
        </p:txBody>
      </p:sp>
      <p:sp>
        <p:nvSpPr>
          <p:cNvPr id="105481" name="Text Box 9"/>
          <p:cNvSpPr txBox="1">
            <a:spLocks noChangeArrowheads="1"/>
          </p:cNvSpPr>
          <p:nvPr/>
        </p:nvSpPr>
        <p:spPr bwMode="auto">
          <a:xfrm>
            <a:off x="900113" y="3892550"/>
            <a:ext cx="3816350" cy="2057400"/>
          </a:xfrm>
          <a:prstGeom prst="rect">
            <a:avLst/>
          </a:prstGeom>
          <a:noFill/>
          <a:ln w="9525">
            <a:noFill/>
            <a:miter lim="800000"/>
            <a:headEnd/>
            <a:tailEnd/>
          </a:ln>
          <a:effectLst/>
        </p:spPr>
        <p:txBody>
          <a:bodyPr>
            <a:spAutoFit/>
          </a:bodyPr>
          <a:lstStyle/>
          <a:p>
            <a:pPr lvl="1">
              <a:spcBef>
                <a:spcPct val="20000"/>
              </a:spcBef>
            </a:pPr>
            <a:r>
              <a:rPr lang="en-US" altLang="zh-TW" sz="2800">
                <a:latin typeface="Arial" charset="0"/>
                <a:ea typeface="標楷體" pitchFamily="65" charset="-120"/>
              </a:rPr>
              <a:t>put</a:t>
            </a:r>
            <a:r>
              <a:rPr lang="en-US" altLang="zh-TW" sz="2800">
                <a:solidFill>
                  <a:srgbClr val="FF3300"/>
                </a:solidFill>
                <a:latin typeface="Arial" charset="0"/>
                <a:ea typeface="標楷體" pitchFamily="65" charset="-120"/>
              </a:rPr>
              <a:t>ch   </a:t>
            </a:r>
            <a:r>
              <a:rPr lang="en-US" altLang="zh-TW" sz="2800">
                <a:latin typeface="Arial" charset="0"/>
                <a:ea typeface="標楷體" pitchFamily="65" charset="-120"/>
              </a:rPr>
              <a:t>(a);</a:t>
            </a:r>
            <a:endParaRPr lang="en-US" altLang="zh-TW" sz="2800">
              <a:latin typeface="Arial" charset="0"/>
              <a:ea typeface="細明體" pitchFamily="49" charset="-120"/>
            </a:endParaRPr>
          </a:p>
          <a:p>
            <a:pPr lvl="1" algn="just">
              <a:spcBef>
                <a:spcPct val="20000"/>
              </a:spcBef>
            </a:pPr>
            <a:r>
              <a:rPr lang="en-US" altLang="zh-TW" sz="2800">
                <a:latin typeface="Arial" charset="0"/>
                <a:ea typeface="標楷體" pitchFamily="65" charset="-120"/>
              </a:rPr>
              <a:t>put</a:t>
            </a:r>
            <a:r>
              <a:rPr lang="en-US" altLang="zh-TW" sz="2800">
                <a:solidFill>
                  <a:srgbClr val="FF3300"/>
                </a:solidFill>
                <a:latin typeface="Arial" charset="0"/>
                <a:ea typeface="標楷體" pitchFamily="65" charset="-120"/>
              </a:rPr>
              <a:t>char</a:t>
            </a:r>
            <a:r>
              <a:rPr lang="en-US" altLang="zh-TW" sz="2800">
                <a:latin typeface="Arial" charset="0"/>
                <a:ea typeface="標楷體" pitchFamily="65" charset="-120"/>
              </a:rPr>
              <a:t>(a);</a:t>
            </a:r>
          </a:p>
          <a:p>
            <a:pPr lvl="1" algn="just">
              <a:spcBef>
                <a:spcPct val="20000"/>
              </a:spcBef>
            </a:pPr>
            <a:r>
              <a:rPr lang="en-US" altLang="zh-TW" sz="2800">
                <a:latin typeface="Arial" charset="0"/>
                <a:cs typeface="Arial" charset="0"/>
              </a:rPr>
              <a:t>put</a:t>
            </a:r>
            <a:r>
              <a:rPr lang="en-US" altLang="zh-TW" sz="2800">
                <a:solidFill>
                  <a:srgbClr val="FF3300"/>
                </a:solidFill>
                <a:latin typeface="Arial" charset="0"/>
                <a:cs typeface="Arial" charset="0"/>
              </a:rPr>
              <a:t>c     </a:t>
            </a:r>
            <a:r>
              <a:rPr lang="en-US" altLang="zh-TW" sz="2800">
                <a:latin typeface="Arial" charset="0"/>
                <a:cs typeface="Arial" charset="0"/>
              </a:rPr>
              <a:t>(a,</a:t>
            </a:r>
            <a:r>
              <a:rPr lang="en-US" altLang="zh-TW" sz="2800">
                <a:solidFill>
                  <a:srgbClr val="FF3300"/>
                </a:solidFill>
                <a:latin typeface="Arial" charset="0"/>
                <a:cs typeface="Arial" charset="0"/>
              </a:rPr>
              <a:t>stdout</a:t>
            </a:r>
            <a:r>
              <a:rPr lang="en-US" altLang="zh-TW" sz="2800">
                <a:latin typeface="Arial" charset="0"/>
                <a:cs typeface="Arial" charset="0"/>
              </a:rPr>
              <a:t>);</a:t>
            </a:r>
            <a:endParaRPr lang="en-US" altLang="zh-TW" sz="2800">
              <a:latin typeface="Arial" charset="0"/>
              <a:ea typeface="細明體" pitchFamily="49" charset="-120"/>
            </a:endParaRPr>
          </a:p>
          <a:p>
            <a:pPr algn="just">
              <a:spcBef>
                <a:spcPct val="20000"/>
              </a:spcBef>
            </a:pPr>
            <a:r>
              <a:rPr lang="en-US" altLang="zh-TW" sz="2800">
                <a:latin typeface="Arial" charset="0"/>
                <a:ea typeface="標楷體" pitchFamily="65" charset="-120"/>
              </a:rPr>
              <a:t>}</a:t>
            </a:r>
          </a:p>
        </p:txBody>
      </p:sp>
      <p:sp>
        <p:nvSpPr>
          <p:cNvPr id="105482"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5481"/>
                                        </p:tgtEl>
                                        <p:attrNameLst>
                                          <p:attrName>style.visibility</p:attrName>
                                        </p:attrNameLst>
                                      </p:cBhvr>
                                      <p:to>
                                        <p:strVal val="visible"/>
                                      </p:to>
                                    </p:set>
                                    <p:anim calcmode="lin" valueType="num">
                                      <p:cBhvr>
                                        <p:cTn id="7" dur="500" fill="hold"/>
                                        <p:tgtEl>
                                          <p:spTgt spid="105481"/>
                                        </p:tgtEl>
                                        <p:attrNameLst>
                                          <p:attrName>ppt_w</p:attrName>
                                        </p:attrNameLst>
                                      </p:cBhvr>
                                      <p:tavLst>
                                        <p:tav tm="0">
                                          <p:val>
                                            <p:fltVal val="0"/>
                                          </p:val>
                                        </p:tav>
                                        <p:tav tm="100000">
                                          <p:val>
                                            <p:strVal val="#ppt_w"/>
                                          </p:val>
                                        </p:tav>
                                      </p:tavLst>
                                    </p:anim>
                                    <p:anim calcmode="lin" valueType="num">
                                      <p:cBhvr>
                                        <p:cTn id="8" dur="500" fill="hold"/>
                                        <p:tgtEl>
                                          <p:spTgt spid="10548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ntr" presetSubtype="0" fill="hold" grpId="0" nodeType="afterEffect">
                                  <p:stCondLst>
                                    <p:cond delay="0"/>
                                  </p:stCondLst>
                                  <p:childTnLst>
                                    <p:set>
                                      <p:cBhvr>
                                        <p:cTn id="11" dur="1" fill="hold">
                                          <p:stCondLst>
                                            <p:cond delay="0"/>
                                          </p:stCondLst>
                                        </p:cTn>
                                        <p:tgtEl>
                                          <p:spTgt spid="105479"/>
                                        </p:tgtEl>
                                        <p:attrNameLst>
                                          <p:attrName>style.visibility</p:attrName>
                                        </p:attrNameLst>
                                      </p:cBhvr>
                                      <p:to>
                                        <p:strVal val="visible"/>
                                      </p:to>
                                    </p:set>
                                    <p:animEffect transition="in" filter="fade">
                                      <p:cBhvr>
                                        <p:cTn id="12" dur="1000"/>
                                        <p:tgtEl>
                                          <p:spTgt spid="105479"/>
                                        </p:tgtEl>
                                      </p:cBhvr>
                                    </p:animEffect>
                                    <p:anim calcmode="lin" valueType="num">
                                      <p:cBhvr>
                                        <p:cTn id="13" dur="1000" fill="hold"/>
                                        <p:tgtEl>
                                          <p:spTgt spid="105479"/>
                                        </p:tgtEl>
                                        <p:attrNameLst>
                                          <p:attrName>style.rotation</p:attrName>
                                        </p:attrNameLst>
                                      </p:cBhvr>
                                      <p:tavLst>
                                        <p:tav tm="0">
                                          <p:val>
                                            <p:fltVal val="720"/>
                                          </p:val>
                                        </p:tav>
                                        <p:tav tm="100000">
                                          <p:val>
                                            <p:fltVal val="0"/>
                                          </p:val>
                                        </p:tav>
                                      </p:tavLst>
                                    </p:anim>
                                    <p:anim calcmode="lin" valueType="num">
                                      <p:cBhvr>
                                        <p:cTn id="14" dur="1000" fill="hold"/>
                                        <p:tgtEl>
                                          <p:spTgt spid="105479"/>
                                        </p:tgtEl>
                                        <p:attrNameLst>
                                          <p:attrName>ppt_h</p:attrName>
                                        </p:attrNameLst>
                                      </p:cBhvr>
                                      <p:tavLst>
                                        <p:tav tm="0">
                                          <p:val>
                                            <p:fltVal val="0"/>
                                          </p:val>
                                        </p:tav>
                                        <p:tav tm="100000">
                                          <p:val>
                                            <p:strVal val="#ppt_h"/>
                                          </p:val>
                                        </p:tav>
                                      </p:tavLst>
                                    </p:anim>
                                    <p:anim calcmode="lin" valueType="num">
                                      <p:cBhvr>
                                        <p:cTn id="15" dur="1000" fill="hold"/>
                                        <p:tgtEl>
                                          <p:spTgt spid="105479"/>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105477"/>
                                        </p:tgtEl>
                                        <p:attrNameLst>
                                          <p:attrName>style.visibility</p:attrName>
                                        </p:attrNameLst>
                                      </p:cBhvr>
                                      <p:to>
                                        <p:strVal val="visible"/>
                                      </p:to>
                                    </p:set>
                                    <p:anim calcmode="lin" valueType="num">
                                      <p:cBhvr>
                                        <p:cTn id="20" dur="500" fill="hold"/>
                                        <p:tgtEl>
                                          <p:spTgt spid="105477"/>
                                        </p:tgtEl>
                                        <p:attrNameLst>
                                          <p:attrName>ppt_w</p:attrName>
                                        </p:attrNameLst>
                                      </p:cBhvr>
                                      <p:tavLst>
                                        <p:tav tm="0">
                                          <p:val>
                                            <p:fltVal val="0"/>
                                          </p:val>
                                        </p:tav>
                                        <p:tav tm="100000">
                                          <p:val>
                                            <p:strVal val="#ppt_w"/>
                                          </p:val>
                                        </p:tav>
                                      </p:tavLst>
                                    </p:anim>
                                    <p:anim calcmode="lin" valueType="num">
                                      <p:cBhvr>
                                        <p:cTn id="21" dur="500" fill="hold"/>
                                        <p:tgtEl>
                                          <p:spTgt spid="1054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7" grpId="0" animBg="1"/>
      <p:bldP spid="105479" grpId="0" animBg="1"/>
      <p:bldP spid="105481"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E302BA25-A26F-4026-B97F-34C0A21B3E7C}" type="slidenum">
              <a:rPr lang="en-US" altLang="zh-TW"/>
              <a:pPr/>
              <a:t>59</a:t>
            </a:fld>
            <a:endParaRPr lang="en-US" altLang="zh-TW"/>
          </a:p>
        </p:txBody>
      </p:sp>
      <p:sp>
        <p:nvSpPr>
          <p:cNvPr id="107524" name="Rectangle 4"/>
          <p:cNvSpPr>
            <a:spLocks noChangeArrowheads="1"/>
          </p:cNvSpPr>
          <p:nvPr/>
        </p:nvSpPr>
        <p:spPr bwMode="auto">
          <a:xfrm>
            <a:off x="755650" y="2205038"/>
            <a:ext cx="7391400" cy="2016125"/>
          </a:xfrm>
          <a:prstGeom prst="rect">
            <a:avLst/>
          </a:prstGeom>
          <a:solidFill>
            <a:srgbClr val="FFFFFF"/>
          </a:solidFill>
          <a:ln w="9525">
            <a:noFill/>
            <a:miter lim="800000"/>
            <a:headEnd/>
            <a:tailEnd/>
          </a:ln>
          <a:effectLst/>
        </p:spPr>
        <p:txBody>
          <a:bodyPr/>
          <a:lstStyle/>
          <a:p>
            <a:pPr marL="609600" indent="-609600">
              <a:lnSpc>
                <a:spcPct val="90000"/>
              </a:lnSpc>
              <a:spcBef>
                <a:spcPct val="20000"/>
              </a:spcBef>
            </a:pPr>
            <a:r>
              <a:rPr lang="en-US" altLang="zh-TW" sz="2800" b="1" dirty="0">
                <a:latin typeface="Arial" pitchFamily="34" charset="0"/>
                <a:ea typeface="標楷體" pitchFamily="65" charset="-120"/>
                <a:cs typeface="Arial" pitchFamily="34" charset="0"/>
              </a:rPr>
              <a:t>Ch3_12  puts()</a:t>
            </a:r>
            <a:r>
              <a:rPr lang="zh-TW" altLang="en-US" sz="2800" b="1" dirty="0">
                <a:latin typeface="Arial" pitchFamily="34" charset="0"/>
                <a:ea typeface="標楷體" pitchFamily="65" charset="-120"/>
                <a:cs typeface="Arial" pitchFamily="34" charset="0"/>
              </a:rPr>
              <a:t>函數</a:t>
            </a: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1   #include&lt;</a:t>
            </a:r>
            <a:r>
              <a:rPr lang="en-US" altLang="zh-TW" sz="2800" dirty="0" err="1">
                <a:latin typeface="Arial" pitchFamily="34" charset="0"/>
                <a:ea typeface="標楷體" pitchFamily="65" charset="-120"/>
                <a:cs typeface="Arial" pitchFamily="34" charset="0"/>
              </a:rPr>
              <a:t>stdio.h</a:t>
            </a:r>
            <a:r>
              <a:rPr lang="en-US" altLang="zh-TW" sz="2800" dirty="0">
                <a:latin typeface="Arial" pitchFamily="34" charset="0"/>
                <a:ea typeface="標楷體" pitchFamily="65" charset="-120"/>
                <a:cs typeface="Arial" pitchFamily="34" charset="0"/>
              </a:rPr>
              <a:t>&gt;</a:t>
            </a:r>
            <a:endParaRPr lang="en-US" altLang="zh-TW" sz="2800" dirty="0">
              <a:latin typeface="Arial" pitchFamily="34" charset="0"/>
              <a:cs typeface="Arial" pitchFamily="34" charset="0"/>
            </a:endParaRP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2   main(){</a:t>
            </a:r>
            <a:endParaRPr lang="en-US" altLang="zh-TW" sz="2800" dirty="0">
              <a:latin typeface="Arial" pitchFamily="34" charset="0"/>
              <a:cs typeface="Arial" pitchFamily="34" charset="0"/>
            </a:endParaRP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3      char s[ ] = "Taiwan University.";</a:t>
            </a:r>
          </a:p>
        </p:txBody>
      </p:sp>
      <p:sp>
        <p:nvSpPr>
          <p:cNvPr id="107526" name="Rectangle 6"/>
          <p:cNvSpPr>
            <a:spLocks noChangeArrowheads="1"/>
          </p:cNvSpPr>
          <p:nvPr/>
        </p:nvSpPr>
        <p:spPr bwMode="auto">
          <a:xfrm>
            <a:off x="5219700" y="2205038"/>
            <a:ext cx="3416300" cy="990600"/>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sz="2400">
                <a:latin typeface="Verdana" pitchFamily="34" charset="0"/>
                <a:ea typeface="標楷體" pitchFamily="65" charset="-120"/>
              </a:rPr>
              <a:t>Taiwan University.</a:t>
            </a:r>
            <a:r>
              <a:rPr lang="en-US" altLang="zh-TW" sz="2400">
                <a:latin typeface="Verdana" pitchFamily="34" charset="0"/>
                <a:ea typeface="標楷體" pitchFamily="65" charset="-120"/>
                <a:sym typeface="Symbol" pitchFamily="18" charset="2"/>
              </a:rPr>
              <a:t></a:t>
            </a:r>
            <a:endParaRPr lang="en-US" altLang="zh-TW" sz="2400">
              <a:latin typeface="Verdana" pitchFamily="34" charset="0"/>
              <a:ea typeface="標楷體" pitchFamily="65" charset="-120"/>
            </a:endParaRPr>
          </a:p>
          <a:p>
            <a:pPr eaLnBrk="0" hangingPunct="0"/>
            <a:r>
              <a:rPr lang="en-US" altLang="zh-TW" sz="2400">
                <a:latin typeface="Verdana" pitchFamily="34" charset="0"/>
                <a:ea typeface="標楷體" pitchFamily="65" charset="-120"/>
              </a:rPr>
              <a:t>Computer Science. </a:t>
            </a:r>
            <a:r>
              <a:rPr lang="en-US" altLang="zh-TW" sz="2400">
                <a:latin typeface="Verdana" pitchFamily="34" charset="0"/>
                <a:ea typeface="標楷體" pitchFamily="65" charset="-120"/>
                <a:sym typeface="Symbol" pitchFamily="18" charset="2"/>
              </a:rPr>
              <a:t></a:t>
            </a:r>
          </a:p>
        </p:txBody>
      </p:sp>
      <p:sp>
        <p:nvSpPr>
          <p:cNvPr id="107527" name="Rectangle 7"/>
          <p:cNvSpPr>
            <a:spLocks noGrp="1" noChangeArrowheads="1"/>
          </p:cNvSpPr>
          <p:nvPr>
            <p:ph type="title"/>
          </p:nvPr>
        </p:nvSpPr>
        <p:spPr/>
        <p:txBody>
          <a:bodyPr/>
          <a:lstStyle/>
          <a:p>
            <a:r>
              <a:rPr lang="en-US" altLang="zh-TW" sz="3600"/>
              <a:t>3-1-4 </a:t>
            </a:r>
            <a:r>
              <a:rPr lang="zh-TW" altLang="en-US" sz="3600"/>
              <a:t>字串的輸出</a:t>
            </a:r>
          </a:p>
        </p:txBody>
      </p:sp>
      <p:sp>
        <p:nvSpPr>
          <p:cNvPr id="107529" name="Rectangle 9"/>
          <p:cNvSpPr>
            <a:spLocks noChangeArrowheads="1"/>
          </p:cNvSpPr>
          <p:nvPr/>
        </p:nvSpPr>
        <p:spPr bwMode="auto">
          <a:xfrm>
            <a:off x="755650" y="4292600"/>
            <a:ext cx="7391400" cy="1552575"/>
          </a:xfrm>
          <a:prstGeom prst="rect">
            <a:avLst/>
          </a:prstGeom>
          <a:solidFill>
            <a:srgbClr val="FFFFFF"/>
          </a:solidFill>
          <a:ln w="9525">
            <a:noFill/>
            <a:miter lim="800000"/>
            <a:headEnd/>
            <a:tailEnd/>
          </a:ln>
          <a:effectLst/>
        </p:spPr>
        <p:txBody>
          <a:bodyPr/>
          <a:lstStyle/>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4      </a:t>
            </a:r>
            <a:r>
              <a:rPr lang="en-US" altLang="zh-TW" sz="2800" dirty="0">
                <a:solidFill>
                  <a:srgbClr val="FF3300"/>
                </a:solidFill>
                <a:latin typeface="Arial" pitchFamily="34" charset="0"/>
                <a:ea typeface="標楷體" pitchFamily="65" charset="-120"/>
                <a:cs typeface="Arial" pitchFamily="34" charset="0"/>
              </a:rPr>
              <a:t>puts(s);</a:t>
            </a:r>
            <a:endParaRPr lang="en-US" altLang="zh-TW" sz="2800" dirty="0">
              <a:latin typeface="Arial" pitchFamily="34" charset="0"/>
              <a:cs typeface="Arial" pitchFamily="34" charset="0"/>
            </a:endParaRP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5      </a:t>
            </a:r>
            <a:r>
              <a:rPr lang="en-US" altLang="zh-TW" sz="2800" dirty="0">
                <a:solidFill>
                  <a:srgbClr val="FF3300"/>
                </a:solidFill>
                <a:latin typeface="Arial" pitchFamily="34" charset="0"/>
                <a:ea typeface="標楷體" pitchFamily="65" charset="-120"/>
                <a:cs typeface="Arial" pitchFamily="34" charset="0"/>
              </a:rPr>
              <a:t>puts("Computer Science.");</a:t>
            </a:r>
            <a:r>
              <a:rPr lang="en-US" altLang="zh-TW" sz="2800" dirty="0">
                <a:latin typeface="Arial" pitchFamily="34" charset="0"/>
                <a:cs typeface="Arial" pitchFamily="34" charset="0"/>
              </a:rPr>
              <a:t> </a:t>
            </a: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6   }</a:t>
            </a:r>
            <a:r>
              <a:rPr lang="en-US" altLang="zh-TW" sz="1800" dirty="0">
                <a:latin typeface="Arial" pitchFamily="34" charset="0"/>
                <a:ea typeface="標楷體" pitchFamily="65" charset="-120"/>
                <a:cs typeface="Arial" pitchFamily="34" charset="0"/>
              </a:rPr>
              <a:t> </a:t>
            </a:r>
          </a:p>
        </p:txBody>
      </p:sp>
      <p:sp>
        <p:nvSpPr>
          <p:cNvPr id="107530"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7529"/>
                                        </p:tgtEl>
                                        <p:attrNameLst>
                                          <p:attrName>style.visibility</p:attrName>
                                        </p:attrNameLst>
                                      </p:cBhvr>
                                      <p:to>
                                        <p:strVal val="visible"/>
                                      </p:to>
                                    </p:set>
                                    <p:anim calcmode="lin" valueType="num">
                                      <p:cBhvr>
                                        <p:cTn id="7" dur="500" fill="hold"/>
                                        <p:tgtEl>
                                          <p:spTgt spid="107529"/>
                                        </p:tgtEl>
                                        <p:attrNameLst>
                                          <p:attrName>ppt_w</p:attrName>
                                        </p:attrNameLst>
                                      </p:cBhvr>
                                      <p:tavLst>
                                        <p:tav tm="0">
                                          <p:val>
                                            <p:fltVal val="0"/>
                                          </p:val>
                                        </p:tav>
                                        <p:tav tm="100000">
                                          <p:val>
                                            <p:strVal val="#ppt_w"/>
                                          </p:val>
                                        </p:tav>
                                      </p:tavLst>
                                    </p:anim>
                                    <p:anim calcmode="lin" valueType="num">
                                      <p:cBhvr>
                                        <p:cTn id="8" dur="500" fill="hold"/>
                                        <p:tgtEl>
                                          <p:spTgt spid="10752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7526"/>
                                        </p:tgtEl>
                                        <p:attrNameLst>
                                          <p:attrName>style.visibility</p:attrName>
                                        </p:attrNameLst>
                                      </p:cBhvr>
                                      <p:to>
                                        <p:strVal val="visible"/>
                                      </p:to>
                                    </p:set>
                                    <p:anim calcmode="lin" valueType="num">
                                      <p:cBhvr>
                                        <p:cTn id="13" dur="500" fill="hold"/>
                                        <p:tgtEl>
                                          <p:spTgt spid="107526"/>
                                        </p:tgtEl>
                                        <p:attrNameLst>
                                          <p:attrName>ppt_w</p:attrName>
                                        </p:attrNameLst>
                                      </p:cBhvr>
                                      <p:tavLst>
                                        <p:tav tm="0">
                                          <p:val>
                                            <p:fltVal val="0"/>
                                          </p:val>
                                        </p:tav>
                                        <p:tav tm="100000">
                                          <p:val>
                                            <p:strVal val="#ppt_w"/>
                                          </p:val>
                                        </p:tav>
                                      </p:tavLst>
                                    </p:anim>
                                    <p:anim calcmode="lin" valueType="num">
                                      <p:cBhvr>
                                        <p:cTn id="14" dur="500" fill="hold"/>
                                        <p:tgtEl>
                                          <p:spTgt spid="1075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6" grpId="0" animBg="1"/>
      <p:bldP spid="1075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06" name="Rectangle 22"/>
          <p:cNvSpPr>
            <a:spLocks noGrp="1" noChangeArrowheads="1"/>
          </p:cNvSpPr>
          <p:nvPr>
            <p:ph type="title"/>
          </p:nvPr>
        </p:nvSpPr>
        <p:spPr/>
        <p:txBody>
          <a:bodyPr/>
          <a:lstStyle/>
          <a:p>
            <a:r>
              <a:rPr lang="zh-TW" altLang="en-US" sz="3600">
                <a:latin typeface="標楷體" pitchFamily="65" charset="-120"/>
              </a:rPr>
              <a:t>識別字</a:t>
            </a:r>
            <a:r>
              <a:rPr lang="en-US" altLang="zh-TW" sz="3600"/>
              <a:t>(Identifier)</a:t>
            </a:r>
          </a:p>
        </p:txBody>
      </p:sp>
      <p:graphicFrame>
        <p:nvGraphicFramePr>
          <p:cNvPr id="42046" name="Group 62"/>
          <p:cNvGraphicFramePr>
            <a:graphicFrameLocks noGrp="1"/>
          </p:cNvGraphicFramePr>
          <p:nvPr>
            <p:ph idx="1"/>
          </p:nvPr>
        </p:nvGraphicFramePr>
        <p:xfrm>
          <a:off x="899592" y="2420888"/>
          <a:ext cx="3528392" cy="2743200"/>
        </p:xfrm>
        <a:graphic>
          <a:graphicData uri="http://schemas.openxmlformats.org/drawingml/2006/table">
            <a:tbl>
              <a:tblPr/>
              <a:tblGrid>
                <a:gridCol w="3528392"/>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Times New Roman" pitchFamily="18" charset="0"/>
                          <a:ea typeface="標楷體" pitchFamily="65" charset="-120"/>
                        </a:rPr>
                        <a:t>合法識別字</a:t>
                      </a:r>
                    </a:p>
                  </a:txBody>
                  <a:tcPr marL="182880" marR="18288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CDDF"/>
                    </a:solid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number</a:t>
                      </a:r>
                    </a:p>
                  </a:txBody>
                  <a:tcPr marL="182880" marR="18288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five5</a:t>
                      </a:r>
                    </a:p>
                  </a:txBody>
                  <a:tcPr marL="182880" marR="18288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Courier New" pitchFamily="49" charset="0"/>
                          <a:ea typeface="標楷體" pitchFamily="65" charset="-120"/>
                        </a:rPr>
                        <a:t>paper_1</a:t>
                      </a:r>
                    </a:p>
                  </a:txBody>
                  <a:tcPr marL="182880" marR="18288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Courier New" pitchFamily="49" charset="0"/>
                          <a:ea typeface="標楷體" pitchFamily="65" charset="-120"/>
                        </a:rPr>
                        <a:t>name_5</a:t>
                      </a:r>
                    </a:p>
                  </a:txBody>
                  <a:tcPr marL="182880" marR="18288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Courier New" pitchFamily="49" charset="0"/>
                          <a:ea typeface="標楷體" pitchFamily="65" charset="-120"/>
                        </a:rPr>
                        <a:t>answer</a:t>
                      </a:r>
                    </a:p>
                  </a:txBody>
                  <a:tcPr marL="182880" marR="18288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 name="投影片編號版面配置區 5"/>
          <p:cNvSpPr>
            <a:spLocks noGrp="1"/>
          </p:cNvSpPr>
          <p:nvPr>
            <p:ph type="sldNum" sz="quarter" idx="12"/>
          </p:nvPr>
        </p:nvSpPr>
        <p:spPr/>
        <p:txBody>
          <a:bodyPr/>
          <a:lstStyle/>
          <a:p>
            <a:fld id="{56033606-1FD7-4A62-95AB-09CC793FA9D5}" type="slidenum">
              <a:rPr lang="en-US" altLang="zh-TW"/>
              <a:pPr/>
              <a:t>6</a:t>
            </a:fld>
            <a:endParaRPr lang="en-US" altLang="zh-TW"/>
          </a:p>
        </p:txBody>
      </p:sp>
      <p:graphicFrame>
        <p:nvGraphicFramePr>
          <p:cNvPr id="42047" name="Group 63"/>
          <p:cNvGraphicFramePr>
            <a:graphicFrameLocks noGrp="1"/>
          </p:cNvGraphicFramePr>
          <p:nvPr/>
        </p:nvGraphicFramePr>
        <p:xfrm>
          <a:off x="4716463" y="2420938"/>
          <a:ext cx="3311921" cy="2743200"/>
        </p:xfrm>
        <a:graphic>
          <a:graphicData uri="http://schemas.openxmlformats.org/drawingml/2006/table">
            <a:tbl>
              <a:tblPr/>
              <a:tblGrid>
                <a:gridCol w="3311921"/>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Times New Roman" pitchFamily="18" charset="0"/>
                          <a:ea typeface="標楷體" pitchFamily="65" charset="-120"/>
                        </a:rPr>
                        <a:t>不合法識別字</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CDDF"/>
                    </a:solid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2</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number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five</a:t>
                      </a: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paper 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rgbClr val="FF3300"/>
                          </a:solidFill>
                          <a:effectLst/>
                          <a:latin typeface="Courier New" pitchFamily="49" charset="0"/>
                          <a:ea typeface="標楷體" pitchFamily="65" charset="-120"/>
                        </a:rPr>
                        <a:t>#</a:t>
                      </a:r>
                      <a:r>
                        <a:rPr kumimoji="1" lang="en-US" altLang="zh-TW" sz="2400" b="0" i="0" u="none" strike="noStrike" cap="none" normalizeH="0" baseline="0" smtClean="0">
                          <a:ln>
                            <a:noFill/>
                          </a:ln>
                          <a:solidFill>
                            <a:schemeClr val="tx1"/>
                          </a:solidFill>
                          <a:effectLst/>
                          <a:latin typeface="Courier New" pitchFamily="49" charset="0"/>
                          <a:ea typeface="標楷體" pitchFamily="65" charset="-120"/>
                        </a:rPr>
                        <a:t>name_5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rgbClr val="FF3300"/>
                          </a:solidFill>
                          <a:effectLst/>
                          <a:latin typeface="Courier New" pitchFamily="49" charset="0"/>
                          <a:ea typeface="標楷體" pitchFamily="65" charset="-120"/>
                        </a:rPr>
                        <a:t>for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48" name="AutoShape 64"/>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2046"/>
                                        </p:tgtEl>
                                        <p:attrNameLst>
                                          <p:attrName>style.visibility</p:attrName>
                                        </p:attrNameLst>
                                      </p:cBhvr>
                                      <p:to>
                                        <p:strVal val="visible"/>
                                      </p:to>
                                    </p:set>
                                    <p:animEffect transition="in" filter="wipe(up)">
                                      <p:cBhvr>
                                        <p:cTn id="7" dur="500"/>
                                        <p:tgtEl>
                                          <p:spTgt spid="420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2047"/>
                                        </p:tgtEl>
                                        <p:attrNameLst>
                                          <p:attrName>style.visibility</p:attrName>
                                        </p:attrNameLst>
                                      </p:cBhvr>
                                      <p:to>
                                        <p:strVal val="visible"/>
                                      </p:to>
                                    </p:set>
                                    <p:animEffect transition="in" filter="wipe(down)">
                                      <p:cBhvr>
                                        <p:cTn id="12" dur="500"/>
                                        <p:tgtEl>
                                          <p:spTgt spid="42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投影片編號版面配置區 5"/>
          <p:cNvSpPr>
            <a:spLocks noGrp="1"/>
          </p:cNvSpPr>
          <p:nvPr>
            <p:ph type="sldNum" sz="quarter" idx="12"/>
          </p:nvPr>
        </p:nvSpPr>
        <p:spPr/>
        <p:txBody>
          <a:bodyPr/>
          <a:lstStyle/>
          <a:p>
            <a:fld id="{C4D81029-9143-483F-9954-ED97953A5B67}" type="slidenum">
              <a:rPr lang="en-US" altLang="zh-TW"/>
              <a:pPr/>
              <a:t>60</a:t>
            </a:fld>
            <a:endParaRPr lang="en-US" altLang="zh-TW"/>
          </a:p>
        </p:txBody>
      </p:sp>
      <p:graphicFrame>
        <p:nvGraphicFramePr>
          <p:cNvPr id="109597" name="Group 29"/>
          <p:cNvGraphicFramePr>
            <a:graphicFrameLocks noGrp="1"/>
          </p:cNvGraphicFramePr>
          <p:nvPr/>
        </p:nvGraphicFramePr>
        <p:xfrm>
          <a:off x="1295400" y="2133600"/>
          <a:ext cx="6732588" cy="2743200"/>
        </p:xfrm>
        <a:graphic>
          <a:graphicData uri="http://schemas.openxmlformats.org/drawingml/2006/table">
            <a:tbl>
              <a:tblPr/>
              <a:tblGrid>
                <a:gridCol w="2844552"/>
                <a:gridCol w="3888036"/>
              </a:tblGrid>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Verdana" pitchFamily="34" charset="0"/>
                          <a:ea typeface="標楷體" pitchFamily="65" charset="-120"/>
                        </a:rPr>
                        <a:t>函數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功能敘述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err="1" smtClean="0">
                          <a:ln>
                            <a:noFill/>
                          </a:ln>
                          <a:solidFill>
                            <a:srgbClr val="FF3300"/>
                          </a:solidFill>
                          <a:effectLst/>
                          <a:latin typeface="Verdana" pitchFamily="34" charset="0"/>
                          <a:ea typeface="標楷體" pitchFamily="65" charset="-120"/>
                        </a:rPr>
                        <a:t>scanf</a:t>
                      </a:r>
                      <a:r>
                        <a:rPr kumimoji="1" lang="en-US" altLang="zh-TW" sz="2400" b="0" i="0" u="none" strike="noStrike" cap="none" normalizeH="0" baseline="0" dirty="0" smtClean="0">
                          <a:ln>
                            <a:noFill/>
                          </a:ln>
                          <a:solidFill>
                            <a:srgbClr val="FF3300"/>
                          </a:solidFill>
                          <a:effectLst/>
                          <a:latin typeface="Verdana" pitchFamily="34"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輸入數值、字元和字串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err="1" smtClean="0">
                          <a:ln>
                            <a:noFill/>
                          </a:ln>
                          <a:solidFill>
                            <a:schemeClr val="tx1"/>
                          </a:solidFill>
                          <a:effectLst/>
                          <a:latin typeface="Verdana" pitchFamily="34" charset="0"/>
                          <a:ea typeface="標楷體" pitchFamily="65" charset="-120"/>
                        </a:rPr>
                        <a:t>get</a:t>
                      </a:r>
                      <a:r>
                        <a:rPr kumimoji="1" lang="en-US" altLang="zh-TW" sz="2400" b="0" i="0" u="none" strike="noStrike" cap="none" normalizeH="0" baseline="0" dirty="0" err="1" smtClean="0">
                          <a:ln>
                            <a:noFill/>
                          </a:ln>
                          <a:solidFill>
                            <a:srgbClr val="FF3300"/>
                          </a:solidFill>
                          <a:effectLst/>
                          <a:latin typeface="Verdana" pitchFamily="34" charset="0"/>
                          <a:ea typeface="標楷體" pitchFamily="65" charset="-120"/>
                        </a:rPr>
                        <a:t>ch</a:t>
                      </a:r>
                      <a:r>
                        <a:rPr kumimoji="1" lang="en-US" altLang="zh-TW" sz="2400" b="0" i="0" u="none" strike="noStrike" cap="none" normalizeH="0" baseline="0" dirty="0" smtClean="0">
                          <a:ln>
                            <a:noFill/>
                          </a:ln>
                          <a:solidFill>
                            <a:schemeClr val="tx1"/>
                          </a:solidFill>
                          <a:effectLst/>
                          <a:latin typeface="Verdana" pitchFamily="34"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輸入字元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err="1" smtClean="0">
                          <a:ln>
                            <a:noFill/>
                          </a:ln>
                          <a:solidFill>
                            <a:schemeClr val="tx1"/>
                          </a:solidFill>
                          <a:effectLst/>
                          <a:latin typeface="Verdana" pitchFamily="34" charset="0"/>
                          <a:ea typeface="標楷體" pitchFamily="65" charset="-120"/>
                        </a:rPr>
                        <a:t>get</a:t>
                      </a:r>
                      <a:r>
                        <a:rPr kumimoji="1" lang="en-US" altLang="zh-TW" sz="2400" b="0" i="0" u="none" strike="noStrike" cap="none" normalizeH="0" baseline="0" dirty="0" err="1" smtClean="0">
                          <a:ln>
                            <a:noFill/>
                          </a:ln>
                          <a:solidFill>
                            <a:srgbClr val="FF3300"/>
                          </a:solidFill>
                          <a:effectLst/>
                          <a:latin typeface="Verdana" pitchFamily="34" charset="0"/>
                          <a:ea typeface="標楷體" pitchFamily="65" charset="-120"/>
                        </a:rPr>
                        <a:t>char</a:t>
                      </a:r>
                      <a:r>
                        <a:rPr kumimoji="1" lang="en-US" altLang="zh-TW" sz="2400" b="0" i="0" u="none" strike="noStrike" cap="none" normalizeH="0" baseline="0" dirty="0" smtClean="0">
                          <a:ln>
                            <a:noFill/>
                          </a:ln>
                          <a:solidFill>
                            <a:schemeClr val="tx1"/>
                          </a:solidFill>
                          <a:effectLst/>
                          <a:latin typeface="Verdana" pitchFamily="34"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輸入字元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err="1" smtClean="0">
                          <a:ln>
                            <a:noFill/>
                          </a:ln>
                          <a:solidFill>
                            <a:schemeClr val="tx1"/>
                          </a:solidFill>
                          <a:effectLst/>
                          <a:latin typeface="Verdana" pitchFamily="34" charset="0"/>
                          <a:ea typeface="標楷體" pitchFamily="65" charset="-120"/>
                        </a:rPr>
                        <a:t>get</a:t>
                      </a:r>
                      <a:r>
                        <a:rPr kumimoji="1" lang="en-US" altLang="zh-TW" sz="2400" b="0" i="0" u="none" strike="noStrike" cap="none" normalizeH="0" baseline="0" dirty="0" err="1" smtClean="0">
                          <a:ln>
                            <a:noFill/>
                          </a:ln>
                          <a:solidFill>
                            <a:srgbClr val="FF3300"/>
                          </a:solidFill>
                          <a:effectLst/>
                          <a:latin typeface="Verdana" pitchFamily="34" charset="0"/>
                          <a:ea typeface="標楷體" pitchFamily="65" charset="-120"/>
                        </a:rPr>
                        <a:t>che</a:t>
                      </a:r>
                      <a:r>
                        <a:rPr kumimoji="1" lang="en-US" altLang="zh-TW" sz="2400" b="0" i="0" u="none" strike="noStrike" cap="none" normalizeH="0" baseline="0" dirty="0" smtClean="0">
                          <a:ln>
                            <a:noFill/>
                          </a:ln>
                          <a:solidFill>
                            <a:schemeClr val="tx1"/>
                          </a:solidFill>
                          <a:effectLst/>
                          <a:latin typeface="Verdana" pitchFamily="34"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輸入字元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rgbClr val="FF3300"/>
                          </a:solidFill>
                          <a:effectLst/>
                          <a:latin typeface="Verdana" pitchFamily="34" charset="0"/>
                          <a:ea typeface="標楷體" pitchFamily="65" charset="-120"/>
                        </a:rPr>
                        <a:t>gets()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輸入字串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09595" name="Rectangle 27"/>
          <p:cNvSpPr>
            <a:spLocks noGrp="1" noChangeArrowheads="1"/>
          </p:cNvSpPr>
          <p:nvPr>
            <p:ph type="title"/>
          </p:nvPr>
        </p:nvSpPr>
        <p:spPr/>
        <p:txBody>
          <a:bodyPr/>
          <a:lstStyle/>
          <a:p>
            <a:r>
              <a:rPr lang="en-US" altLang="zh-TW" sz="3600"/>
              <a:t>3-2 </a:t>
            </a:r>
            <a:r>
              <a:rPr lang="zh-TW" altLang="en-US" sz="3600"/>
              <a:t>輸入函數</a:t>
            </a:r>
          </a:p>
        </p:txBody>
      </p:sp>
      <p:sp>
        <p:nvSpPr>
          <p:cNvPr id="109598" name="AutoShape 3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9597"/>
                                        </p:tgtEl>
                                        <p:attrNameLst>
                                          <p:attrName>style.visibility</p:attrName>
                                        </p:attrNameLst>
                                      </p:cBhvr>
                                      <p:to>
                                        <p:strVal val="visible"/>
                                      </p:to>
                                    </p:set>
                                    <p:anim calcmode="lin" valueType="num">
                                      <p:cBhvr>
                                        <p:cTn id="7" dur="500" fill="hold"/>
                                        <p:tgtEl>
                                          <p:spTgt spid="109597"/>
                                        </p:tgtEl>
                                        <p:attrNameLst>
                                          <p:attrName>ppt_w</p:attrName>
                                        </p:attrNameLst>
                                      </p:cBhvr>
                                      <p:tavLst>
                                        <p:tav tm="0">
                                          <p:val>
                                            <p:fltVal val="0"/>
                                          </p:val>
                                        </p:tav>
                                        <p:tav tm="100000">
                                          <p:val>
                                            <p:strVal val="#ppt_w"/>
                                          </p:val>
                                        </p:tav>
                                      </p:tavLst>
                                    </p:anim>
                                    <p:anim calcmode="lin" valueType="num">
                                      <p:cBhvr>
                                        <p:cTn id="8" dur="500" fill="hold"/>
                                        <p:tgtEl>
                                          <p:spTgt spid="1095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35EA3931-1076-4319-8CCE-49A73E375B6C}" type="slidenum">
              <a:rPr lang="en-US" altLang="zh-TW"/>
              <a:pPr/>
              <a:t>61</a:t>
            </a:fld>
            <a:endParaRPr lang="en-US" altLang="zh-TW"/>
          </a:p>
        </p:txBody>
      </p:sp>
      <p:sp>
        <p:nvSpPr>
          <p:cNvPr id="110595" name="Text Box 3"/>
          <p:cNvSpPr txBox="1">
            <a:spLocks noChangeArrowheads="1"/>
          </p:cNvSpPr>
          <p:nvPr/>
        </p:nvSpPr>
        <p:spPr bwMode="auto">
          <a:xfrm>
            <a:off x="762000" y="1752600"/>
            <a:ext cx="7620000" cy="4238625"/>
          </a:xfrm>
          <a:prstGeom prst="rect">
            <a:avLst/>
          </a:prstGeom>
          <a:noFill/>
          <a:ln w="9525">
            <a:noFill/>
            <a:miter lim="800000"/>
            <a:headEnd/>
            <a:tailEnd/>
          </a:ln>
          <a:effectLst/>
        </p:spPr>
        <p:txBody>
          <a:bodyPr>
            <a:spAutoFit/>
          </a:bodyPr>
          <a:lstStyle/>
          <a:p>
            <a:pPr>
              <a:spcBef>
                <a:spcPct val="50000"/>
              </a:spcBef>
              <a:buFontTx/>
              <a:buChar char="•"/>
            </a:pPr>
            <a:r>
              <a:rPr lang="en-US" altLang="zh-TW" sz="3200">
                <a:ea typeface="標楷體" pitchFamily="65" charset="-120"/>
              </a:rPr>
              <a:t> </a:t>
            </a:r>
            <a:r>
              <a:rPr lang="zh-TW" altLang="en-US" sz="3200" b="1">
                <a:ea typeface="標楷體" pitchFamily="65" charset="-120"/>
              </a:rPr>
              <a:t>語法一</a:t>
            </a:r>
            <a:endParaRPr lang="zh-TW" altLang="en-US" sz="3200" b="1">
              <a:latin typeface="Courier New" pitchFamily="49" charset="0"/>
            </a:endParaRPr>
          </a:p>
          <a:p>
            <a:pPr lvl="2">
              <a:spcBef>
                <a:spcPct val="50000"/>
              </a:spcBef>
            </a:pPr>
            <a:r>
              <a:rPr lang="en-US" altLang="zh-TW" sz="3200">
                <a:latin typeface="Courier New" pitchFamily="49" charset="0"/>
                <a:ea typeface="標楷體" pitchFamily="65" charset="-120"/>
              </a:rPr>
              <a:t>scanf("</a:t>
            </a:r>
            <a:r>
              <a:rPr lang="en-US" altLang="zh-TW" sz="3200" u="sng">
                <a:solidFill>
                  <a:srgbClr val="FF3300"/>
                </a:solidFill>
                <a:latin typeface="Courier New" pitchFamily="49" charset="0"/>
                <a:ea typeface="標楷體" pitchFamily="65" charset="-120"/>
              </a:rPr>
              <a:t>%i</a:t>
            </a:r>
            <a:r>
              <a:rPr lang="en-US" altLang="zh-TW" sz="3200">
                <a:latin typeface="Courier New" pitchFamily="49" charset="0"/>
                <a:ea typeface="標楷體" pitchFamily="65" charset="-120"/>
              </a:rPr>
              <a:t>"</a:t>
            </a:r>
            <a:r>
              <a:rPr lang="en-US" altLang="zh-TW" sz="3200">
                <a:latin typeface="Lucida Console" pitchFamily="49" charset="0"/>
                <a:ea typeface="標楷體" pitchFamily="65" charset="-120"/>
              </a:rPr>
              <a:t>, </a:t>
            </a:r>
            <a:r>
              <a:rPr lang="en-US" altLang="zh-TW" sz="3200">
                <a:solidFill>
                  <a:srgbClr val="FF3300"/>
                </a:solidFill>
                <a:latin typeface="Courier New" pitchFamily="49" charset="0"/>
                <a:ea typeface="標楷體" pitchFamily="65" charset="-120"/>
              </a:rPr>
              <a:t>&amp;</a:t>
            </a:r>
            <a:r>
              <a:rPr lang="en-US" altLang="zh-TW" sz="3200">
                <a:latin typeface="Courier New" pitchFamily="49" charset="0"/>
                <a:ea typeface="標楷體" pitchFamily="65" charset="-120"/>
              </a:rPr>
              <a:t>num);	</a:t>
            </a:r>
            <a:r>
              <a:rPr lang="en-US" altLang="zh-TW" sz="2000">
                <a:latin typeface="Arial" charset="0"/>
                <a:ea typeface="標楷體" pitchFamily="65" charset="-120"/>
              </a:rPr>
              <a:t>// </a:t>
            </a:r>
            <a:r>
              <a:rPr lang="zh-TW" altLang="en-US" sz="2000">
                <a:latin typeface="Arial" charset="0"/>
                <a:ea typeface="標楷體" pitchFamily="65" charset="-120"/>
              </a:rPr>
              <a:t>整數</a:t>
            </a:r>
          </a:p>
          <a:p>
            <a:pPr>
              <a:spcBef>
                <a:spcPct val="50000"/>
              </a:spcBef>
              <a:buFontTx/>
              <a:buChar char="•"/>
            </a:pPr>
            <a:r>
              <a:rPr lang="zh-TW" altLang="en-US" sz="3200">
                <a:ea typeface="標楷體" pitchFamily="65" charset="-120"/>
              </a:rPr>
              <a:t> </a:t>
            </a:r>
            <a:r>
              <a:rPr lang="zh-TW" altLang="en-US" sz="3200" b="1">
                <a:ea typeface="標楷體" pitchFamily="65" charset="-120"/>
              </a:rPr>
              <a:t>語法二</a:t>
            </a:r>
            <a:endParaRPr lang="zh-TW" altLang="en-US" sz="3200" b="1">
              <a:latin typeface="Courier New" pitchFamily="49" charset="0"/>
            </a:endParaRPr>
          </a:p>
          <a:p>
            <a:pPr lvl="2">
              <a:spcBef>
                <a:spcPct val="50000"/>
              </a:spcBef>
            </a:pPr>
            <a:r>
              <a:rPr lang="en-US" altLang="zh-TW" sz="3200">
                <a:latin typeface="Courier New" pitchFamily="49" charset="0"/>
                <a:ea typeface="標楷體" pitchFamily="65" charset="-120"/>
              </a:rPr>
              <a:t>scanf("</a:t>
            </a:r>
            <a:r>
              <a:rPr lang="en-US" altLang="zh-TW" sz="3200" u="sng">
                <a:solidFill>
                  <a:srgbClr val="FF3300"/>
                </a:solidFill>
                <a:latin typeface="Courier New" pitchFamily="49" charset="0"/>
                <a:ea typeface="標楷體" pitchFamily="65" charset="-120"/>
              </a:rPr>
              <a:t>%c</a:t>
            </a:r>
            <a:r>
              <a:rPr lang="en-US" altLang="zh-TW" sz="3200">
                <a:latin typeface="Courier New" pitchFamily="49" charset="0"/>
                <a:ea typeface="標楷體" pitchFamily="65" charset="-120"/>
              </a:rPr>
              <a:t>"</a:t>
            </a:r>
            <a:r>
              <a:rPr lang="en-US" altLang="zh-TW" sz="3200">
                <a:latin typeface="Lucida Console" pitchFamily="49" charset="0"/>
                <a:ea typeface="標楷體" pitchFamily="65" charset="-120"/>
              </a:rPr>
              <a:t>, </a:t>
            </a:r>
            <a:r>
              <a:rPr lang="en-US" altLang="zh-TW" sz="3200">
                <a:solidFill>
                  <a:srgbClr val="FF3300"/>
                </a:solidFill>
                <a:latin typeface="Courier New" pitchFamily="49" charset="0"/>
                <a:ea typeface="標楷體" pitchFamily="65" charset="-120"/>
              </a:rPr>
              <a:t>&amp;</a:t>
            </a:r>
            <a:r>
              <a:rPr lang="en-US" altLang="zh-TW" sz="3200">
                <a:latin typeface="Courier New" pitchFamily="49" charset="0"/>
                <a:ea typeface="標楷體" pitchFamily="65" charset="-120"/>
              </a:rPr>
              <a:t>ch);	</a:t>
            </a:r>
            <a:r>
              <a:rPr lang="en-US" altLang="zh-TW" sz="2000">
                <a:latin typeface="Arial" charset="0"/>
                <a:ea typeface="標楷體" pitchFamily="65" charset="-120"/>
              </a:rPr>
              <a:t>// </a:t>
            </a:r>
            <a:r>
              <a:rPr lang="zh-TW" altLang="en-US" sz="2000">
                <a:latin typeface="Arial" charset="0"/>
                <a:ea typeface="標楷體" pitchFamily="65" charset="-120"/>
              </a:rPr>
              <a:t>字元</a:t>
            </a:r>
          </a:p>
          <a:p>
            <a:pPr>
              <a:spcBef>
                <a:spcPct val="50000"/>
              </a:spcBef>
              <a:buFontTx/>
              <a:buChar char="•"/>
            </a:pPr>
            <a:r>
              <a:rPr lang="zh-TW" altLang="en-US" sz="3200">
                <a:ea typeface="標楷體" pitchFamily="65" charset="-120"/>
              </a:rPr>
              <a:t> </a:t>
            </a:r>
            <a:r>
              <a:rPr lang="zh-TW" altLang="en-US" sz="3200" b="1">
                <a:ea typeface="標楷體" pitchFamily="65" charset="-120"/>
              </a:rPr>
              <a:t>語法三</a:t>
            </a:r>
            <a:endParaRPr lang="zh-TW" altLang="en-US" sz="3200" b="1">
              <a:latin typeface="Courier New" pitchFamily="49" charset="0"/>
            </a:endParaRPr>
          </a:p>
          <a:p>
            <a:pPr lvl="2">
              <a:spcBef>
                <a:spcPct val="50000"/>
              </a:spcBef>
            </a:pPr>
            <a:r>
              <a:rPr lang="en-US" altLang="zh-TW" sz="3200">
                <a:latin typeface="Courier New" pitchFamily="49" charset="0"/>
                <a:ea typeface="標楷體" pitchFamily="65" charset="-120"/>
              </a:rPr>
              <a:t>scanf("</a:t>
            </a:r>
            <a:r>
              <a:rPr lang="en-US" altLang="zh-TW" sz="3200" u="sng">
                <a:solidFill>
                  <a:srgbClr val="FF3300"/>
                </a:solidFill>
                <a:latin typeface="Courier New" pitchFamily="49" charset="0"/>
                <a:ea typeface="標楷體" pitchFamily="65" charset="-120"/>
              </a:rPr>
              <a:t>%s</a:t>
            </a:r>
            <a:r>
              <a:rPr lang="en-US" altLang="zh-TW" sz="3200">
                <a:latin typeface="Courier New" pitchFamily="49" charset="0"/>
                <a:ea typeface="標楷體" pitchFamily="65" charset="-120"/>
              </a:rPr>
              <a:t>"</a:t>
            </a:r>
            <a:r>
              <a:rPr lang="en-US" altLang="zh-TW" sz="3200">
                <a:latin typeface="Lucida Console" pitchFamily="49" charset="0"/>
                <a:ea typeface="標楷體" pitchFamily="65" charset="-120"/>
              </a:rPr>
              <a:t>, </a:t>
            </a:r>
            <a:r>
              <a:rPr lang="en-US" altLang="zh-TW" sz="3200">
                <a:latin typeface="Courier New" pitchFamily="49" charset="0"/>
                <a:ea typeface="標楷體" pitchFamily="65" charset="-120"/>
              </a:rPr>
              <a:t>str);	</a:t>
            </a:r>
            <a:r>
              <a:rPr lang="en-US" altLang="zh-TW" sz="2000">
                <a:latin typeface="Arial" charset="0"/>
                <a:ea typeface="標楷體" pitchFamily="65" charset="-120"/>
              </a:rPr>
              <a:t>// </a:t>
            </a:r>
            <a:r>
              <a:rPr lang="zh-TW" altLang="en-US" sz="2000">
                <a:latin typeface="Arial" charset="0"/>
                <a:ea typeface="標楷體" pitchFamily="65" charset="-120"/>
              </a:rPr>
              <a:t>文字</a:t>
            </a:r>
            <a:r>
              <a:rPr lang="en-US" altLang="zh-TW" sz="2000">
                <a:latin typeface="Arial" charset="0"/>
                <a:ea typeface="標楷體" pitchFamily="65" charset="-120"/>
              </a:rPr>
              <a:t>(</a:t>
            </a:r>
            <a:r>
              <a:rPr lang="zh-TW" altLang="en-US" sz="2000">
                <a:latin typeface="Arial" charset="0"/>
                <a:ea typeface="標楷體" pitchFamily="65" charset="-120"/>
              </a:rPr>
              <a:t>不用</a:t>
            </a:r>
            <a:r>
              <a:rPr lang="en-US" altLang="zh-TW" sz="2000">
                <a:latin typeface="Arial" charset="0"/>
                <a:ea typeface="標楷體" pitchFamily="65" charset="-120"/>
              </a:rPr>
              <a:t>&amp;)</a:t>
            </a:r>
          </a:p>
        </p:txBody>
      </p:sp>
      <p:sp>
        <p:nvSpPr>
          <p:cNvPr id="110600" name="Rectangle 8"/>
          <p:cNvSpPr>
            <a:spLocks noGrp="1" noChangeArrowheads="1"/>
          </p:cNvSpPr>
          <p:nvPr>
            <p:ph type="title"/>
          </p:nvPr>
        </p:nvSpPr>
        <p:spPr/>
        <p:txBody>
          <a:bodyPr/>
          <a:lstStyle/>
          <a:p>
            <a:r>
              <a:rPr lang="en-US" altLang="zh-TW" sz="3600"/>
              <a:t>3-2-1 </a:t>
            </a:r>
            <a:r>
              <a:rPr lang="zh-TW" altLang="en-US" sz="3600"/>
              <a:t>數據的輸入</a:t>
            </a:r>
          </a:p>
        </p:txBody>
      </p:sp>
      <p:sp>
        <p:nvSpPr>
          <p:cNvPr id="110602" name="AutoShape 10"/>
          <p:cNvSpPr>
            <a:spLocks/>
          </p:cNvSpPr>
          <p:nvPr/>
        </p:nvSpPr>
        <p:spPr bwMode="auto">
          <a:xfrm>
            <a:off x="6019800" y="1119188"/>
            <a:ext cx="1676400" cy="609600"/>
          </a:xfrm>
          <a:prstGeom prst="borderCallout1">
            <a:avLst>
              <a:gd name="adj1" fmla="val 18750"/>
              <a:gd name="adj2" fmla="val -4546"/>
              <a:gd name="adj3" fmla="val 221093"/>
              <a:gd name="adj4" fmla="val -66477"/>
            </a:avLst>
          </a:prstGeom>
          <a:noFill/>
          <a:ln w="9525">
            <a:solidFill>
              <a:schemeClr val="tx1"/>
            </a:solidFill>
            <a:miter lim="800000"/>
            <a:headEnd/>
            <a:tailEnd/>
          </a:ln>
          <a:effectLst/>
        </p:spPr>
        <p:txBody>
          <a:bodyPr/>
          <a:lstStyle/>
          <a:p>
            <a:pPr algn="ctr"/>
            <a:r>
              <a:rPr lang="en-US" altLang="zh-TW">
                <a:latin typeface="Courier New" pitchFamily="49" charset="0"/>
                <a:ea typeface="標楷體" pitchFamily="65" charset="-120"/>
              </a:rPr>
              <a:t>&amp;</a:t>
            </a:r>
            <a:r>
              <a:rPr lang="zh-TW" altLang="en-US">
                <a:latin typeface="Courier New" pitchFamily="49" charset="0"/>
                <a:ea typeface="標楷體" pitchFamily="65" charset="-120"/>
              </a:rPr>
              <a:t>地址</a:t>
            </a:r>
          </a:p>
        </p:txBody>
      </p:sp>
      <p:sp>
        <p:nvSpPr>
          <p:cNvPr id="110603"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05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05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59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0595">
                                            <p:txEl>
                                              <p:pRg st="5" end="5"/>
                                            </p:txEl>
                                          </p:spTgt>
                                        </p:tgtEl>
                                        <p:attrNameLst>
                                          <p:attrName>style.visibility</p:attrName>
                                        </p:attrNameLst>
                                      </p:cBhvr>
                                      <p:to>
                                        <p:strVal val="visible"/>
                                      </p:to>
                                    </p:set>
                                  </p:childTnLst>
                                </p:cTn>
                              </p:par>
                            </p:childTnLst>
                          </p:cTn>
                        </p:par>
                        <p:par>
                          <p:cTn id="21" fill="hold">
                            <p:stCondLst>
                              <p:cond delay="0"/>
                            </p:stCondLst>
                            <p:childTnLst>
                              <p:par>
                                <p:cTn id="22" presetID="35" presetClass="entr" presetSubtype="0" fill="hold" grpId="0" nodeType="afterEffect">
                                  <p:stCondLst>
                                    <p:cond delay="0"/>
                                  </p:stCondLst>
                                  <p:childTnLst>
                                    <p:set>
                                      <p:cBhvr>
                                        <p:cTn id="23" dur="1" fill="hold">
                                          <p:stCondLst>
                                            <p:cond delay="0"/>
                                          </p:stCondLst>
                                        </p:cTn>
                                        <p:tgtEl>
                                          <p:spTgt spid="110602"/>
                                        </p:tgtEl>
                                        <p:attrNameLst>
                                          <p:attrName>style.visibility</p:attrName>
                                        </p:attrNameLst>
                                      </p:cBhvr>
                                      <p:to>
                                        <p:strVal val="visible"/>
                                      </p:to>
                                    </p:set>
                                    <p:animEffect transition="in" filter="fade">
                                      <p:cBhvr>
                                        <p:cTn id="24" dur="1000"/>
                                        <p:tgtEl>
                                          <p:spTgt spid="110602"/>
                                        </p:tgtEl>
                                      </p:cBhvr>
                                    </p:animEffect>
                                    <p:anim calcmode="lin" valueType="num">
                                      <p:cBhvr>
                                        <p:cTn id="25" dur="1000" fill="hold"/>
                                        <p:tgtEl>
                                          <p:spTgt spid="110602"/>
                                        </p:tgtEl>
                                        <p:attrNameLst>
                                          <p:attrName>style.rotation</p:attrName>
                                        </p:attrNameLst>
                                      </p:cBhvr>
                                      <p:tavLst>
                                        <p:tav tm="0">
                                          <p:val>
                                            <p:fltVal val="720"/>
                                          </p:val>
                                        </p:tav>
                                        <p:tav tm="100000">
                                          <p:val>
                                            <p:fltVal val="0"/>
                                          </p:val>
                                        </p:tav>
                                      </p:tavLst>
                                    </p:anim>
                                    <p:anim calcmode="lin" valueType="num">
                                      <p:cBhvr>
                                        <p:cTn id="26" dur="1000" fill="hold"/>
                                        <p:tgtEl>
                                          <p:spTgt spid="110602"/>
                                        </p:tgtEl>
                                        <p:attrNameLst>
                                          <p:attrName>ppt_h</p:attrName>
                                        </p:attrNameLst>
                                      </p:cBhvr>
                                      <p:tavLst>
                                        <p:tav tm="0">
                                          <p:val>
                                            <p:fltVal val="0"/>
                                          </p:val>
                                        </p:tav>
                                        <p:tav tm="100000">
                                          <p:val>
                                            <p:strVal val="#ppt_h"/>
                                          </p:val>
                                        </p:tav>
                                      </p:tavLst>
                                    </p:anim>
                                    <p:anim calcmode="lin" valueType="num">
                                      <p:cBhvr>
                                        <p:cTn id="27" dur="1000" fill="hold"/>
                                        <p:tgtEl>
                                          <p:spTgt spid="11060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P spid="11060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投影片編號版面配置區 5"/>
          <p:cNvSpPr>
            <a:spLocks noGrp="1"/>
          </p:cNvSpPr>
          <p:nvPr>
            <p:ph type="sldNum" sz="quarter" idx="12"/>
          </p:nvPr>
        </p:nvSpPr>
        <p:spPr/>
        <p:txBody>
          <a:bodyPr/>
          <a:lstStyle/>
          <a:p>
            <a:fld id="{5D658B8F-43F9-42C0-9FED-F1956ECF69CB}" type="slidenum">
              <a:rPr lang="en-US" altLang="zh-TW"/>
              <a:pPr/>
              <a:t>62</a:t>
            </a:fld>
            <a:endParaRPr lang="en-US" altLang="zh-TW"/>
          </a:p>
        </p:txBody>
      </p:sp>
      <p:graphicFrame>
        <p:nvGraphicFramePr>
          <p:cNvPr id="111619" name="Group 3"/>
          <p:cNvGraphicFramePr>
            <a:graphicFrameLocks noGrp="1"/>
          </p:cNvGraphicFramePr>
          <p:nvPr/>
        </p:nvGraphicFramePr>
        <p:xfrm>
          <a:off x="533400" y="1676400"/>
          <a:ext cx="8135938" cy="4465639"/>
        </p:xfrm>
        <a:graphic>
          <a:graphicData uri="http://schemas.openxmlformats.org/drawingml/2006/table">
            <a:tbl>
              <a:tblPr/>
              <a:tblGrid>
                <a:gridCol w="2365375"/>
                <a:gridCol w="5770563"/>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t>
                      </a: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字元</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功能敘述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十進位</a:t>
                      </a:r>
                      <a:r>
                        <a:rPr kumimoji="1" lang="zh-TW" altLang="en-US" sz="2800" b="0" i="0" u="none" strike="noStrike" cap="none" normalizeH="0" baseline="0" smtClean="0">
                          <a:ln>
                            <a:noFill/>
                          </a:ln>
                          <a:solidFill>
                            <a:srgbClr val="FF3300"/>
                          </a:solidFill>
                          <a:effectLst/>
                          <a:latin typeface="Courier New" pitchFamily="49" charset="0"/>
                          <a:ea typeface="標楷體" pitchFamily="65" charset="-120"/>
                        </a:rPr>
                        <a:t>整數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單一</a:t>
                      </a:r>
                      <a:r>
                        <a:rPr kumimoji="1" lang="zh-TW" altLang="en-US" sz="2800" b="0" i="0" u="none" strike="noStrike" cap="none" normalizeH="0" baseline="0" smtClean="0">
                          <a:ln>
                            <a:noFill/>
                          </a:ln>
                          <a:solidFill>
                            <a:srgbClr val="FF3300"/>
                          </a:solidFill>
                          <a:effectLst/>
                          <a:latin typeface="Courier New" pitchFamily="49" charset="0"/>
                          <a:ea typeface="標楷體" pitchFamily="65" charset="-120"/>
                        </a:rPr>
                        <a:t>字元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54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rgbClr val="FF3300"/>
                          </a:solidFill>
                          <a:effectLst/>
                          <a:latin typeface="Courier New" pitchFamily="49" charset="0"/>
                          <a:ea typeface="標楷體" pitchFamily="65" charset="-120"/>
                        </a:rPr>
                        <a:t>字串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浮點數十進位帶</a:t>
                      </a:r>
                      <a:r>
                        <a:rPr kumimoji="1" lang="zh-TW" altLang="en-US" sz="2800" b="0" i="0" u="none" strike="noStrike" cap="none" normalizeH="0" baseline="0" smtClean="0">
                          <a:ln>
                            <a:noFill/>
                          </a:ln>
                          <a:solidFill>
                            <a:srgbClr val="FF3300"/>
                          </a:solidFill>
                          <a:effectLst/>
                          <a:latin typeface="Courier New" pitchFamily="49" charset="0"/>
                          <a:ea typeface="標楷體" pitchFamily="65" charset="-120"/>
                        </a:rPr>
                        <a:t>小數</a:t>
                      </a: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表示法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浮點數</a:t>
                      </a:r>
                      <a:r>
                        <a:rPr kumimoji="1" lang="zh-TW" altLang="en-US" sz="2800" b="0" i="0" u="none" strike="noStrike" cap="none" normalizeH="0" baseline="0" smtClean="0">
                          <a:ln>
                            <a:noFill/>
                          </a:ln>
                          <a:solidFill>
                            <a:srgbClr val="FF3300"/>
                          </a:solidFill>
                          <a:effectLst/>
                          <a:latin typeface="Courier New" pitchFamily="49" charset="0"/>
                          <a:ea typeface="標楷體" pitchFamily="65" charset="-120"/>
                        </a:rPr>
                        <a:t>指數</a:t>
                      </a: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表示法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rgbClr val="FF3300"/>
                          </a:solidFill>
                          <a:effectLst/>
                          <a:latin typeface="Courier New" pitchFamily="49" charset="0"/>
                          <a:ea typeface="標楷體" pitchFamily="65" charset="-120"/>
                        </a:rPr>
                        <a:t>八進</a:t>
                      </a: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位整數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54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rgbClr val="FF3300"/>
                          </a:solidFill>
                          <a:effectLst/>
                          <a:latin typeface="Courier New" pitchFamily="49" charset="0"/>
                          <a:ea typeface="標楷體" pitchFamily="65" charset="-120"/>
                        </a:rPr>
                        <a:t>十六進</a:t>
                      </a:r>
                      <a:r>
                        <a:rPr kumimoji="1" lang="zh-TW" altLang="en-US" sz="2800" b="0" i="0" u="none" strike="noStrike" cap="none" normalizeH="0" baseline="0" smtClean="0">
                          <a:ln>
                            <a:noFill/>
                          </a:ln>
                          <a:solidFill>
                            <a:schemeClr val="tx1"/>
                          </a:solidFill>
                          <a:effectLst/>
                          <a:latin typeface="Courier New" pitchFamily="49" charset="0"/>
                          <a:ea typeface="標楷體" pitchFamily="65" charset="-120"/>
                        </a:rPr>
                        <a:t>位整數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11649" name="Rectangle 33"/>
          <p:cNvSpPr>
            <a:spLocks noGrp="1" noChangeArrowheads="1"/>
          </p:cNvSpPr>
          <p:nvPr>
            <p:ph type="title"/>
          </p:nvPr>
        </p:nvSpPr>
        <p:spPr>
          <a:xfrm>
            <a:off x="533400" y="457200"/>
            <a:ext cx="7620000" cy="1143000"/>
          </a:xfrm>
        </p:spPr>
        <p:txBody>
          <a:bodyPr/>
          <a:lstStyle/>
          <a:p>
            <a:r>
              <a:rPr lang="en-US" altLang="zh-TW" sz="4800" b="1">
                <a:solidFill>
                  <a:schemeClr val="tx1"/>
                </a:solidFill>
              </a:rPr>
              <a:t>scanf()</a:t>
            </a:r>
            <a:r>
              <a:rPr lang="zh-TW" altLang="en-US" sz="4800" b="1">
                <a:solidFill>
                  <a:schemeClr val="tx1"/>
                </a:solidFill>
              </a:rPr>
              <a:t>函數的資料轉換型態</a:t>
            </a:r>
          </a:p>
        </p:txBody>
      </p:sp>
      <p:sp>
        <p:nvSpPr>
          <p:cNvPr id="111651" name="AutoShape 3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1619"/>
                                        </p:tgtEl>
                                        <p:attrNameLst>
                                          <p:attrName>style.visibility</p:attrName>
                                        </p:attrNameLst>
                                      </p:cBhvr>
                                      <p:to>
                                        <p:strVal val="visible"/>
                                      </p:to>
                                    </p:set>
                                    <p:anim calcmode="lin" valueType="num">
                                      <p:cBhvr>
                                        <p:cTn id="7" dur="500" fill="hold"/>
                                        <p:tgtEl>
                                          <p:spTgt spid="111619"/>
                                        </p:tgtEl>
                                        <p:attrNameLst>
                                          <p:attrName>ppt_w</p:attrName>
                                        </p:attrNameLst>
                                      </p:cBhvr>
                                      <p:tavLst>
                                        <p:tav tm="0">
                                          <p:val>
                                            <p:fltVal val="0"/>
                                          </p:val>
                                        </p:tav>
                                        <p:tav tm="100000">
                                          <p:val>
                                            <p:strVal val="#ppt_w"/>
                                          </p:val>
                                        </p:tav>
                                      </p:tavLst>
                                    </p:anim>
                                    <p:anim calcmode="lin" valueType="num">
                                      <p:cBhvr>
                                        <p:cTn id="8" dur="500" fill="hold"/>
                                        <p:tgtEl>
                                          <p:spTgt spid="1116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63ABBB57-7CA3-4854-8EF1-4333868CB62F}" type="slidenum">
              <a:rPr lang="en-US" altLang="zh-TW"/>
              <a:pPr/>
              <a:t>63</a:t>
            </a:fld>
            <a:endParaRPr lang="en-US" altLang="zh-TW"/>
          </a:p>
        </p:txBody>
      </p:sp>
      <p:sp>
        <p:nvSpPr>
          <p:cNvPr id="112642" name="Rectangle 2"/>
          <p:cNvSpPr>
            <a:spLocks noGrp="1" noChangeArrowheads="1"/>
          </p:cNvSpPr>
          <p:nvPr>
            <p:ph type="title"/>
          </p:nvPr>
        </p:nvSpPr>
        <p:spPr/>
        <p:txBody>
          <a:bodyPr/>
          <a:lstStyle/>
          <a:p>
            <a:r>
              <a:rPr lang="en-US" altLang="zh-TW" sz="3600"/>
              <a:t>Ch3_13 </a:t>
            </a:r>
            <a:r>
              <a:rPr lang="en-US" altLang="zh-TW" sz="3800" b="1">
                <a:solidFill>
                  <a:schemeClr val="tx1"/>
                </a:solidFill>
              </a:rPr>
              <a:t>scanf()</a:t>
            </a:r>
            <a:r>
              <a:rPr lang="zh-TW" altLang="en-US" sz="3800" b="1">
                <a:solidFill>
                  <a:schemeClr val="tx1"/>
                </a:solidFill>
              </a:rPr>
              <a:t>輸入函數</a:t>
            </a:r>
          </a:p>
        </p:txBody>
      </p:sp>
      <p:sp>
        <p:nvSpPr>
          <p:cNvPr id="112643" name="Rectangle 3"/>
          <p:cNvSpPr>
            <a:spLocks noChangeArrowheads="1"/>
          </p:cNvSpPr>
          <p:nvPr/>
        </p:nvSpPr>
        <p:spPr bwMode="auto">
          <a:xfrm>
            <a:off x="990600" y="1752600"/>
            <a:ext cx="3725863" cy="1963738"/>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b="1" dirty="0">
                <a:latin typeface="Arial" pitchFamily="34" charset="0"/>
                <a:ea typeface="標楷體" pitchFamily="65" charset="-120"/>
                <a:cs typeface="Arial" pitchFamily="34" charset="0"/>
              </a:rPr>
              <a:t>Ch3_13</a:t>
            </a: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1   #include&lt;</a:t>
            </a:r>
            <a:r>
              <a:rPr lang="en-US" altLang="zh-TW" sz="2800" dirty="0" err="1">
                <a:latin typeface="Arial" pitchFamily="34" charset="0"/>
                <a:ea typeface="標楷體" pitchFamily="65" charset="-120"/>
                <a:cs typeface="Arial" pitchFamily="34" charset="0"/>
              </a:rPr>
              <a:t>stdio.h</a:t>
            </a:r>
            <a:r>
              <a:rPr lang="en-US" altLang="zh-TW" sz="2800" dirty="0">
                <a:latin typeface="Arial" pitchFamily="34" charset="0"/>
                <a:ea typeface="標楷體" pitchFamily="65" charset="-120"/>
                <a:cs typeface="Arial" pitchFamily="34" charset="0"/>
              </a:rPr>
              <a:t>&gt;</a:t>
            </a:r>
            <a:endParaRPr lang="en-US" altLang="zh-TW" sz="2800" dirty="0">
              <a:latin typeface="Arial" pitchFamily="34" charset="0"/>
              <a:cs typeface="Arial" pitchFamily="34" charset="0"/>
            </a:endParaRP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2   main(){</a:t>
            </a:r>
            <a:endParaRPr lang="en-US" altLang="zh-TW" sz="2800" dirty="0">
              <a:latin typeface="Arial" pitchFamily="34" charset="0"/>
              <a:cs typeface="Arial" pitchFamily="34" charset="0"/>
            </a:endParaRP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3	</a:t>
            </a:r>
            <a:r>
              <a:rPr lang="en-US" altLang="zh-TW" sz="2800" dirty="0" err="1">
                <a:latin typeface="Arial" pitchFamily="34" charset="0"/>
                <a:ea typeface="標楷體" pitchFamily="65" charset="-120"/>
                <a:cs typeface="Arial" pitchFamily="34" charset="0"/>
              </a:rPr>
              <a:t>int</a:t>
            </a:r>
            <a:r>
              <a:rPr lang="en-US" altLang="zh-TW" sz="2800" dirty="0">
                <a:latin typeface="Arial" pitchFamily="34" charset="0"/>
                <a:ea typeface="標楷體" pitchFamily="65" charset="-120"/>
                <a:cs typeface="Arial" pitchFamily="34" charset="0"/>
              </a:rPr>
              <a:t> a, b, </a:t>
            </a:r>
            <a:r>
              <a:rPr lang="en-US" altLang="zh-TW" sz="2800" dirty="0" err="1">
                <a:latin typeface="Arial" pitchFamily="34" charset="0"/>
                <a:ea typeface="標楷體" pitchFamily="65" charset="-120"/>
                <a:cs typeface="Arial" pitchFamily="34" charset="0"/>
              </a:rPr>
              <a:t>ans</a:t>
            </a:r>
            <a:r>
              <a:rPr lang="en-US" altLang="zh-TW" sz="2800" dirty="0">
                <a:latin typeface="Arial" pitchFamily="34" charset="0"/>
                <a:ea typeface="標楷體" pitchFamily="65" charset="-120"/>
                <a:cs typeface="Arial" pitchFamily="34" charset="0"/>
              </a:rPr>
              <a:t>;</a:t>
            </a:r>
          </a:p>
        </p:txBody>
      </p:sp>
      <p:sp>
        <p:nvSpPr>
          <p:cNvPr id="112645" name="Rectangle 5"/>
          <p:cNvSpPr>
            <a:spLocks noChangeArrowheads="1"/>
          </p:cNvSpPr>
          <p:nvPr/>
        </p:nvSpPr>
        <p:spPr bwMode="auto">
          <a:xfrm>
            <a:off x="3200400" y="5638800"/>
            <a:ext cx="4108450" cy="990600"/>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sz="2400">
                <a:latin typeface="Verdana" pitchFamily="34" charset="0"/>
                <a:ea typeface="標楷體" pitchFamily="65" charset="-120"/>
              </a:rPr>
              <a:t>Enter two integers</a:t>
            </a:r>
            <a:r>
              <a:rPr lang="zh-TW" altLang="en-US" sz="2400">
                <a:latin typeface="Verdana" pitchFamily="34" charset="0"/>
                <a:ea typeface="標楷體" pitchFamily="65" charset="-120"/>
              </a:rPr>
              <a:t>：</a:t>
            </a:r>
            <a:r>
              <a:rPr lang="en-US" altLang="zh-TW" sz="2400">
                <a:solidFill>
                  <a:srgbClr val="FF3300"/>
                </a:solidFill>
                <a:latin typeface="Verdana" pitchFamily="34" charset="0"/>
                <a:ea typeface="標楷體" pitchFamily="65" charset="-120"/>
              </a:rPr>
              <a:t>6 9</a:t>
            </a:r>
          </a:p>
          <a:p>
            <a:pPr eaLnBrk="0" hangingPunct="0"/>
            <a:r>
              <a:rPr lang="en-US" altLang="zh-TW" sz="2400">
                <a:latin typeface="Verdana" pitchFamily="34" charset="0"/>
                <a:ea typeface="標楷體" pitchFamily="65" charset="-120"/>
              </a:rPr>
              <a:t>Ans: </a:t>
            </a:r>
            <a:r>
              <a:rPr lang="en-US" altLang="zh-TW" sz="2400">
                <a:solidFill>
                  <a:srgbClr val="FF3300"/>
                </a:solidFill>
                <a:latin typeface="Verdana" pitchFamily="34" charset="0"/>
                <a:ea typeface="標楷體" pitchFamily="65" charset="-120"/>
              </a:rPr>
              <a:t>6*9=54</a:t>
            </a:r>
          </a:p>
        </p:txBody>
      </p:sp>
      <p:sp>
        <p:nvSpPr>
          <p:cNvPr id="112646" name="AutoShape 6"/>
          <p:cNvSpPr>
            <a:spLocks/>
          </p:cNvSpPr>
          <p:nvPr/>
        </p:nvSpPr>
        <p:spPr bwMode="auto">
          <a:xfrm>
            <a:off x="5791200" y="1524000"/>
            <a:ext cx="1600200" cy="914400"/>
          </a:xfrm>
          <a:prstGeom prst="borderCallout1">
            <a:avLst>
              <a:gd name="adj1" fmla="val 12500"/>
              <a:gd name="adj2" fmla="val -4764"/>
              <a:gd name="adj3" fmla="val 282986"/>
              <a:gd name="adj4" fmla="val -63690"/>
            </a:avLst>
          </a:prstGeom>
          <a:noFill/>
          <a:ln w="9525">
            <a:solidFill>
              <a:schemeClr val="tx1"/>
            </a:solidFill>
            <a:miter lim="800000"/>
            <a:headEnd/>
            <a:tailEnd/>
          </a:ln>
          <a:effectLst/>
        </p:spPr>
        <p:txBody>
          <a:bodyPr/>
          <a:lstStyle/>
          <a:p>
            <a:pPr algn="ctr"/>
            <a:r>
              <a:rPr lang="zh-TW" altLang="en-US" sz="2400"/>
              <a:t>輸</a:t>
            </a:r>
            <a:r>
              <a:rPr lang="zh-TW" altLang="en-US" sz="2400">
                <a:solidFill>
                  <a:srgbClr val="FF3300"/>
                </a:solidFill>
              </a:rPr>
              <a:t>入</a:t>
            </a:r>
            <a:r>
              <a:rPr lang="en-US" altLang="zh-TW" sz="2400"/>
              <a:t>: </a:t>
            </a:r>
          </a:p>
          <a:p>
            <a:pPr algn="ctr"/>
            <a:r>
              <a:rPr lang="zh-TW" altLang="en-US" sz="2400"/>
              <a:t>需要加</a:t>
            </a:r>
            <a:r>
              <a:rPr lang="en-US" altLang="zh-TW" sz="2400"/>
              <a:t>&amp;</a:t>
            </a:r>
          </a:p>
        </p:txBody>
      </p:sp>
      <p:sp>
        <p:nvSpPr>
          <p:cNvPr id="112647" name="AutoShape 7"/>
          <p:cNvSpPr>
            <a:spLocks/>
          </p:cNvSpPr>
          <p:nvPr/>
        </p:nvSpPr>
        <p:spPr bwMode="auto">
          <a:xfrm>
            <a:off x="7162800" y="3352800"/>
            <a:ext cx="1371600" cy="914400"/>
          </a:xfrm>
          <a:prstGeom prst="borderCallout1">
            <a:avLst>
              <a:gd name="adj1" fmla="val 12500"/>
              <a:gd name="adj2" fmla="val -5556"/>
              <a:gd name="adj3" fmla="val 180208"/>
              <a:gd name="adj4" fmla="val -44444"/>
            </a:avLst>
          </a:prstGeom>
          <a:noFill/>
          <a:ln w="9525">
            <a:solidFill>
              <a:schemeClr val="tx1"/>
            </a:solidFill>
            <a:miter lim="800000"/>
            <a:headEnd/>
            <a:tailEnd/>
          </a:ln>
          <a:effectLst/>
        </p:spPr>
        <p:txBody>
          <a:bodyPr/>
          <a:lstStyle/>
          <a:p>
            <a:pPr algn="ctr"/>
            <a:r>
              <a:rPr lang="zh-TW" altLang="en-US" sz="2400"/>
              <a:t>輸</a:t>
            </a:r>
            <a:r>
              <a:rPr lang="zh-TW" altLang="en-US" sz="2400">
                <a:solidFill>
                  <a:srgbClr val="FF3300"/>
                </a:solidFill>
              </a:rPr>
              <a:t>出</a:t>
            </a:r>
            <a:r>
              <a:rPr lang="en-US" altLang="zh-TW" sz="2400"/>
              <a:t>: </a:t>
            </a:r>
          </a:p>
          <a:p>
            <a:pPr algn="ctr"/>
            <a:r>
              <a:rPr lang="zh-TW" altLang="en-US" sz="2400"/>
              <a:t>不要加</a:t>
            </a:r>
            <a:r>
              <a:rPr lang="en-US" altLang="zh-TW" sz="2400"/>
              <a:t>&amp;</a:t>
            </a:r>
          </a:p>
        </p:txBody>
      </p:sp>
      <p:sp>
        <p:nvSpPr>
          <p:cNvPr id="112648" name="Rectangle 8"/>
          <p:cNvSpPr>
            <a:spLocks noChangeArrowheads="1"/>
          </p:cNvSpPr>
          <p:nvPr/>
        </p:nvSpPr>
        <p:spPr bwMode="auto">
          <a:xfrm>
            <a:off x="971550" y="3644900"/>
            <a:ext cx="5400675" cy="936625"/>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4	</a:t>
            </a:r>
            <a:r>
              <a:rPr lang="en-US" altLang="zh-TW" sz="2800" dirty="0" err="1">
                <a:latin typeface="Arial" pitchFamily="34" charset="0"/>
                <a:ea typeface="標楷體" pitchFamily="65" charset="-120"/>
                <a:cs typeface="Arial" pitchFamily="34" charset="0"/>
              </a:rPr>
              <a:t>printf</a:t>
            </a:r>
            <a:r>
              <a:rPr lang="en-US" altLang="zh-TW" sz="2800" dirty="0">
                <a:latin typeface="Arial" pitchFamily="34" charset="0"/>
                <a:ea typeface="標楷體" pitchFamily="65" charset="-120"/>
                <a:cs typeface="Arial" pitchFamily="34" charset="0"/>
              </a:rPr>
              <a:t>("Enter two integers</a:t>
            </a:r>
            <a:r>
              <a:rPr lang="zh-TW" altLang="en-US" sz="2800" dirty="0">
                <a:latin typeface="Arial" pitchFamily="34" charset="0"/>
                <a:ea typeface="標楷體" pitchFamily="65" charset="-120"/>
                <a:cs typeface="Arial" pitchFamily="34" charset="0"/>
              </a:rPr>
              <a:t>：</a:t>
            </a:r>
            <a:r>
              <a:rPr lang="en-US" altLang="zh-TW" sz="2800" dirty="0">
                <a:latin typeface="Arial" pitchFamily="34" charset="0"/>
                <a:ea typeface="標楷體" pitchFamily="65" charset="-120"/>
                <a:cs typeface="Arial" pitchFamily="34" charset="0"/>
              </a:rPr>
              <a:t>");</a:t>
            </a:r>
            <a:endParaRPr lang="en-US" altLang="zh-TW" sz="2800" dirty="0">
              <a:latin typeface="Arial" pitchFamily="34" charset="0"/>
              <a:cs typeface="Arial" pitchFamily="34" charset="0"/>
            </a:endParaRP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5	</a:t>
            </a:r>
            <a:r>
              <a:rPr lang="en-US" altLang="zh-TW" sz="2800" dirty="0" err="1">
                <a:solidFill>
                  <a:srgbClr val="FF3300"/>
                </a:solidFill>
                <a:latin typeface="Arial" pitchFamily="34" charset="0"/>
                <a:ea typeface="標楷體" pitchFamily="65" charset="-120"/>
                <a:cs typeface="Arial" pitchFamily="34" charset="0"/>
              </a:rPr>
              <a:t>scanf</a:t>
            </a:r>
            <a:r>
              <a:rPr lang="en-US" altLang="zh-TW" sz="2800" dirty="0">
                <a:latin typeface="Arial" pitchFamily="34" charset="0"/>
                <a:ea typeface="標楷體" pitchFamily="65" charset="-120"/>
                <a:cs typeface="Arial" pitchFamily="34" charset="0"/>
              </a:rPr>
              <a:t>("</a:t>
            </a:r>
            <a:r>
              <a:rPr lang="en-US" altLang="zh-TW" sz="2800" dirty="0">
                <a:solidFill>
                  <a:srgbClr val="FF3300"/>
                </a:solidFill>
                <a:latin typeface="Arial" pitchFamily="34" charset="0"/>
                <a:ea typeface="標楷體" pitchFamily="65" charset="-120"/>
                <a:cs typeface="Arial" pitchFamily="34" charset="0"/>
              </a:rPr>
              <a:t>%</a:t>
            </a:r>
            <a:r>
              <a:rPr lang="en-US" altLang="zh-TW" sz="2800" dirty="0" err="1">
                <a:solidFill>
                  <a:srgbClr val="FF3300"/>
                </a:solidFill>
                <a:latin typeface="Arial" pitchFamily="34" charset="0"/>
                <a:ea typeface="標楷體" pitchFamily="65" charset="-120"/>
                <a:cs typeface="Arial" pitchFamily="34" charset="0"/>
              </a:rPr>
              <a:t>i</a:t>
            </a:r>
            <a:r>
              <a:rPr lang="en-US" altLang="zh-TW" sz="2800" dirty="0">
                <a:solidFill>
                  <a:srgbClr val="FF3300"/>
                </a:solidFill>
                <a:latin typeface="Arial" pitchFamily="34" charset="0"/>
                <a:ea typeface="標楷體" pitchFamily="65" charset="-120"/>
                <a:cs typeface="Arial" pitchFamily="34" charset="0"/>
              </a:rPr>
              <a:t> %</a:t>
            </a:r>
            <a:r>
              <a:rPr lang="en-US" altLang="zh-TW" sz="2800" dirty="0" err="1">
                <a:solidFill>
                  <a:srgbClr val="FF3300"/>
                </a:solidFill>
                <a:latin typeface="Arial" pitchFamily="34" charset="0"/>
                <a:ea typeface="標楷體" pitchFamily="65" charset="-120"/>
                <a:cs typeface="Arial" pitchFamily="34" charset="0"/>
              </a:rPr>
              <a:t>i</a:t>
            </a:r>
            <a:r>
              <a:rPr lang="en-US" altLang="zh-TW" sz="2800" dirty="0">
                <a:latin typeface="Arial" pitchFamily="34" charset="0"/>
                <a:ea typeface="標楷體" pitchFamily="65" charset="-120"/>
                <a:cs typeface="Arial" pitchFamily="34" charset="0"/>
              </a:rPr>
              <a:t>", </a:t>
            </a:r>
            <a:r>
              <a:rPr lang="en-US" altLang="zh-TW" sz="2800" dirty="0">
                <a:solidFill>
                  <a:srgbClr val="FF3300"/>
                </a:solidFill>
                <a:latin typeface="Arial" pitchFamily="34" charset="0"/>
                <a:ea typeface="標楷體" pitchFamily="65" charset="-120"/>
                <a:cs typeface="Arial" pitchFamily="34" charset="0"/>
              </a:rPr>
              <a:t>&amp;</a:t>
            </a:r>
            <a:r>
              <a:rPr lang="en-US" altLang="zh-TW" sz="2800" dirty="0">
                <a:latin typeface="Arial" pitchFamily="34" charset="0"/>
                <a:ea typeface="標楷體" pitchFamily="65" charset="-120"/>
                <a:cs typeface="Arial" pitchFamily="34" charset="0"/>
              </a:rPr>
              <a:t>a, </a:t>
            </a:r>
            <a:r>
              <a:rPr lang="en-US" altLang="zh-TW" sz="2800" dirty="0">
                <a:solidFill>
                  <a:srgbClr val="FF3300"/>
                </a:solidFill>
                <a:latin typeface="Arial" pitchFamily="34" charset="0"/>
                <a:ea typeface="標楷體" pitchFamily="65" charset="-120"/>
                <a:cs typeface="Arial" pitchFamily="34" charset="0"/>
              </a:rPr>
              <a:t>&amp;</a:t>
            </a:r>
            <a:r>
              <a:rPr lang="en-US" altLang="zh-TW" sz="2800" dirty="0">
                <a:latin typeface="Arial" pitchFamily="34" charset="0"/>
                <a:ea typeface="標楷體" pitchFamily="65" charset="-120"/>
                <a:cs typeface="Arial" pitchFamily="34" charset="0"/>
              </a:rPr>
              <a:t>b);</a:t>
            </a:r>
          </a:p>
        </p:txBody>
      </p:sp>
      <p:sp>
        <p:nvSpPr>
          <p:cNvPr id="112649" name="Rectangle 9"/>
          <p:cNvSpPr>
            <a:spLocks noChangeArrowheads="1"/>
          </p:cNvSpPr>
          <p:nvPr/>
        </p:nvSpPr>
        <p:spPr bwMode="auto">
          <a:xfrm>
            <a:off x="971550" y="4652963"/>
            <a:ext cx="7315200" cy="1484312"/>
          </a:xfrm>
          <a:prstGeom prst="rect">
            <a:avLst/>
          </a:prstGeom>
          <a:noFill/>
          <a:ln w="9525">
            <a:noFill/>
            <a:miter lim="800000"/>
            <a:headEnd/>
            <a:tailEnd/>
          </a:ln>
          <a:effectLst/>
        </p:spPr>
        <p:txBody>
          <a:bodyPr/>
          <a:lstStyle/>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6	</a:t>
            </a:r>
            <a:r>
              <a:rPr lang="en-US" altLang="zh-TW" sz="2800" dirty="0" err="1">
                <a:latin typeface="Arial" pitchFamily="34" charset="0"/>
                <a:ea typeface="標楷體" pitchFamily="65" charset="-120"/>
                <a:cs typeface="Arial" pitchFamily="34" charset="0"/>
              </a:rPr>
              <a:t>ans</a:t>
            </a:r>
            <a:r>
              <a:rPr lang="en-US" altLang="zh-TW" sz="2800" dirty="0">
                <a:latin typeface="Arial" pitchFamily="34" charset="0"/>
                <a:ea typeface="標楷體" pitchFamily="65" charset="-120"/>
                <a:cs typeface="Arial" pitchFamily="34" charset="0"/>
              </a:rPr>
              <a:t> = a * b;</a:t>
            </a:r>
          </a:p>
          <a:p>
            <a:pPr marL="609600" indent="-609600">
              <a:lnSpc>
                <a:spcPct val="90000"/>
              </a:lnSpc>
              <a:spcBef>
                <a:spcPct val="20000"/>
              </a:spcBef>
            </a:pPr>
            <a:r>
              <a:rPr lang="en-US" altLang="zh-TW" sz="2800" dirty="0">
                <a:latin typeface="Arial" pitchFamily="34" charset="0"/>
                <a:ea typeface="標楷體" pitchFamily="65" charset="-120"/>
                <a:cs typeface="Arial" pitchFamily="34" charset="0"/>
              </a:rPr>
              <a:t>7	</a:t>
            </a:r>
            <a:r>
              <a:rPr lang="en-US" altLang="zh-TW" sz="2800" dirty="0" err="1">
                <a:solidFill>
                  <a:srgbClr val="FF3300"/>
                </a:solidFill>
                <a:latin typeface="Arial" pitchFamily="34" charset="0"/>
                <a:ea typeface="標楷體" pitchFamily="65" charset="-120"/>
                <a:cs typeface="Arial" pitchFamily="34" charset="0"/>
              </a:rPr>
              <a:t>printf</a:t>
            </a:r>
            <a:r>
              <a:rPr lang="en-US" altLang="zh-TW" sz="2800" dirty="0">
                <a:latin typeface="Arial" pitchFamily="34" charset="0"/>
                <a:ea typeface="標楷體" pitchFamily="65" charset="-120"/>
                <a:cs typeface="Arial" pitchFamily="34" charset="0"/>
              </a:rPr>
              <a:t>("</a:t>
            </a:r>
            <a:r>
              <a:rPr lang="en-US" altLang="zh-TW" sz="2800" dirty="0" err="1">
                <a:latin typeface="Arial" pitchFamily="34" charset="0"/>
                <a:ea typeface="標楷體" pitchFamily="65" charset="-120"/>
                <a:cs typeface="Arial" pitchFamily="34" charset="0"/>
              </a:rPr>
              <a:t>Ans</a:t>
            </a:r>
            <a:r>
              <a:rPr lang="en-US" altLang="zh-TW" sz="2800" dirty="0">
                <a:latin typeface="Arial" pitchFamily="34" charset="0"/>
                <a:ea typeface="標楷體" pitchFamily="65" charset="-120"/>
                <a:cs typeface="Arial" pitchFamily="34" charset="0"/>
              </a:rPr>
              <a:t>: </a:t>
            </a:r>
            <a:r>
              <a:rPr lang="en-US" altLang="zh-TW" sz="2800" dirty="0">
                <a:solidFill>
                  <a:srgbClr val="FF3300"/>
                </a:solidFill>
                <a:latin typeface="Arial" pitchFamily="34" charset="0"/>
                <a:ea typeface="標楷體" pitchFamily="65" charset="-120"/>
                <a:cs typeface="Arial" pitchFamily="34" charset="0"/>
              </a:rPr>
              <a:t>%</a:t>
            </a:r>
            <a:r>
              <a:rPr lang="en-US" altLang="zh-TW" sz="2800" dirty="0" err="1">
                <a:solidFill>
                  <a:srgbClr val="FF3300"/>
                </a:solidFill>
                <a:latin typeface="Arial" pitchFamily="34" charset="0"/>
                <a:ea typeface="標楷體" pitchFamily="65" charset="-120"/>
                <a:cs typeface="Arial" pitchFamily="34" charset="0"/>
              </a:rPr>
              <a:t>i</a:t>
            </a:r>
            <a:r>
              <a:rPr lang="en-US" altLang="zh-TW" sz="2800" dirty="0">
                <a:latin typeface="Arial" pitchFamily="34" charset="0"/>
                <a:ea typeface="標楷體" pitchFamily="65" charset="-120"/>
                <a:cs typeface="Arial" pitchFamily="34" charset="0"/>
              </a:rPr>
              <a:t> * </a:t>
            </a:r>
            <a:r>
              <a:rPr lang="en-US" altLang="zh-TW" sz="2800" dirty="0">
                <a:solidFill>
                  <a:srgbClr val="FF3300"/>
                </a:solidFill>
                <a:latin typeface="Arial" pitchFamily="34" charset="0"/>
                <a:ea typeface="標楷體" pitchFamily="65" charset="-120"/>
                <a:cs typeface="Arial" pitchFamily="34" charset="0"/>
              </a:rPr>
              <a:t>%</a:t>
            </a:r>
            <a:r>
              <a:rPr lang="en-US" altLang="zh-TW" sz="2800" dirty="0" err="1">
                <a:solidFill>
                  <a:srgbClr val="FF3300"/>
                </a:solidFill>
                <a:latin typeface="Arial" pitchFamily="34" charset="0"/>
                <a:ea typeface="標楷體" pitchFamily="65" charset="-120"/>
                <a:cs typeface="Arial" pitchFamily="34" charset="0"/>
              </a:rPr>
              <a:t>i</a:t>
            </a:r>
            <a:r>
              <a:rPr lang="en-US" altLang="zh-TW" sz="2800" dirty="0">
                <a:latin typeface="Arial" pitchFamily="34" charset="0"/>
                <a:ea typeface="標楷體" pitchFamily="65" charset="-120"/>
                <a:cs typeface="Arial" pitchFamily="34" charset="0"/>
              </a:rPr>
              <a:t> = </a:t>
            </a:r>
            <a:r>
              <a:rPr lang="en-US" altLang="zh-TW" sz="2800" dirty="0">
                <a:solidFill>
                  <a:srgbClr val="FF3300"/>
                </a:solidFill>
                <a:latin typeface="Arial" pitchFamily="34" charset="0"/>
                <a:ea typeface="標楷體" pitchFamily="65" charset="-120"/>
                <a:cs typeface="Arial" pitchFamily="34" charset="0"/>
              </a:rPr>
              <a:t>%</a:t>
            </a:r>
            <a:r>
              <a:rPr lang="en-US" altLang="zh-TW" sz="2800" dirty="0" err="1">
                <a:solidFill>
                  <a:srgbClr val="FF3300"/>
                </a:solidFill>
                <a:latin typeface="Arial" pitchFamily="34" charset="0"/>
                <a:ea typeface="標楷體" pitchFamily="65" charset="-120"/>
                <a:cs typeface="Arial" pitchFamily="34" charset="0"/>
              </a:rPr>
              <a:t>i</a:t>
            </a:r>
            <a:r>
              <a:rPr lang="en-US" altLang="zh-TW" sz="2800" dirty="0">
                <a:latin typeface="Arial" pitchFamily="34" charset="0"/>
                <a:ea typeface="標楷體" pitchFamily="65" charset="-120"/>
                <a:cs typeface="Arial" pitchFamily="34" charset="0"/>
              </a:rPr>
              <a:t>\n", </a:t>
            </a:r>
            <a:r>
              <a:rPr lang="en-US" altLang="zh-TW" sz="2800" dirty="0">
                <a:solidFill>
                  <a:srgbClr val="FF3300"/>
                </a:solidFill>
                <a:latin typeface="Arial" pitchFamily="34" charset="0"/>
                <a:ea typeface="標楷體" pitchFamily="65" charset="-120"/>
                <a:cs typeface="Arial" pitchFamily="34" charset="0"/>
              </a:rPr>
              <a:t>a, b, </a:t>
            </a:r>
            <a:r>
              <a:rPr lang="en-US" altLang="zh-TW" sz="2800" dirty="0" err="1">
                <a:solidFill>
                  <a:srgbClr val="FF3300"/>
                </a:solidFill>
                <a:latin typeface="Arial" pitchFamily="34" charset="0"/>
                <a:ea typeface="標楷體" pitchFamily="65" charset="-120"/>
                <a:cs typeface="Arial" pitchFamily="34" charset="0"/>
              </a:rPr>
              <a:t>ans</a:t>
            </a:r>
            <a:r>
              <a:rPr lang="en-US" altLang="zh-TW" sz="2800" dirty="0">
                <a:latin typeface="Arial" pitchFamily="34" charset="0"/>
                <a:ea typeface="標楷體" pitchFamily="65" charset="-120"/>
                <a:cs typeface="Arial" pitchFamily="34" charset="0"/>
              </a:rPr>
              <a:t>);</a:t>
            </a:r>
          </a:p>
          <a:p>
            <a:pPr marL="609600" indent="-609600">
              <a:lnSpc>
                <a:spcPct val="90000"/>
              </a:lnSpc>
              <a:spcBef>
                <a:spcPct val="20000"/>
              </a:spcBef>
            </a:pPr>
            <a:r>
              <a:rPr lang="en-US" altLang="zh-TW" sz="2800" dirty="0">
                <a:latin typeface="Arial" pitchFamily="34" charset="0"/>
                <a:cs typeface="Arial" pitchFamily="34" charset="0"/>
              </a:rPr>
              <a:t>8  </a:t>
            </a:r>
            <a:r>
              <a:rPr lang="en-US" altLang="zh-TW" sz="2800" dirty="0">
                <a:latin typeface="Arial" pitchFamily="34" charset="0"/>
                <a:ea typeface="標楷體" pitchFamily="65" charset="-120"/>
                <a:cs typeface="Arial" pitchFamily="34" charset="0"/>
              </a:rPr>
              <a:t> }</a:t>
            </a:r>
          </a:p>
        </p:txBody>
      </p:sp>
      <p:sp>
        <p:nvSpPr>
          <p:cNvPr id="112650"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2648"/>
                                        </p:tgtEl>
                                        <p:attrNameLst>
                                          <p:attrName>style.visibility</p:attrName>
                                        </p:attrNameLst>
                                      </p:cBhvr>
                                      <p:to>
                                        <p:strVal val="visible"/>
                                      </p:to>
                                    </p:set>
                                    <p:anim calcmode="lin" valueType="num">
                                      <p:cBhvr>
                                        <p:cTn id="7" dur="500" fill="hold"/>
                                        <p:tgtEl>
                                          <p:spTgt spid="112648"/>
                                        </p:tgtEl>
                                        <p:attrNameLst>
                                          <p:attrName>ppt_w</p:attrName>
                                        </p:attrNameLst>
                                      </p:cBhvr>
                                      <p:tavLst>
                                        <p:tav tm="0">
                                          <p:val>
                                            <p:fltVal val="0"/>
                                          </p:val>
                                        </p:tav>
                                        <p:tav tm="100000">
                                          <p:val>
                                            <p:strVal val="#ppt_w"/>
                                          </p:val>
                                        </p:tav>
                                      </p:tavLst>
                                    </p:anim>
                                    <p:anim calcmode="lin" valueType="num">
                                      <p:cBhvr>
                                        <p:cTn id="8" dur="500" fill="hold"/>
                                        <p:tgtEl>
                                          <p:spTgt spid="11264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ntr" presetSubtype="0" fill="hold" grpId="0" nodeType="afterEffect">
                                  <p:stCondLst>
                                    <p:cond delay="0"/>
                                  </p:stCondLst>
                                  <p:childTnLst>
                                    <p:set>
                                      <p:cBhvr>
                                        <p:cTn id="11" dur="1" fill="hold">
                                          <p:stCondLst>
                                            <p:cond delay="0"/>
                                          </p:stCondLst>
                                        </p:cTn>
                                        <p:tgtEl>
                                          <p:spTgt spid="112646"/>
                                        </p:tgtEl>
                                        <p:attrNameLst>
                                          <p:attrName>style.visibility</p:attrName>
                                        </p:attrNameLst>
                                      </p:cBhvr>
                                      <p:to>
                                        <p:strVal val="visible"/>
                                      </p:to>
                                    </p:set>
                                    <p:animEffect transition="in" filter="fade">
                                      <p:cBhvr>
                                        <p:cTn id="12" dur="1000"/>
                                        <p:tgtEl>
                                          <p:spTgt spid="112646"/>
                                        </p:tgtEl>
                                      </p:cBhvr>
                                    </p:animEffect>
                                    <p:anim calcmode="lin" valueType="num">
                                      <p:cBhvr>
                                        <p:cTn id="13" dur="1000" fill="hold"/>
                                        <p:tgtEl>
                                          <p:spTgt spid="112646"/>
                                        </p:tgtEl>
                                        <p:attrNameLst>
                                          <p:attrName>style.rotation</p:attrName>
                                        </p:attrNameLst>
                                      </p:cBhvr>
                                      <p:tavLst>
                                        <p:tav tm="0">
                                          <p:val>
                                            <p:fltVal val="720"/>
                                          </p:val>
                                        </p:tav>
                                        <p:tav tm="100000">
                                          <p:val>
                                            <p:fltVal val="0"/>
                                          </p:val>
                                        </p:tav>
                                      </p:tavLst>
                                    </p:anim>
                                    <p:anim calcmode="lin" valueType="num">
                                      <p:cBhvr>
                                        <p:cTn id="14" dur="1000" fill="hold"/>
                                        <p:tgtEl>
                                          <p:spTgt spid="112646"/>
                                        </p:tgtEl>
                                        <p:attrNameLst>
                                          <p:attrName>ppt_h</p:attrName>
                                        </p:attrNameLst>
                                      </p:cBhvr>
                                      <p:tavLst>
                                        <p:tav tm="0">
                                          <p:val>
                                            <p:fltVal val="0"/>
                                          </p:val>
                                        </p:tav>
                                        <p:tav tm="100000">
                                          <p:val>
                                            <p:strVal val="#ppt_h"/>
                                          </p:val>
                                        </p:tav>
                                      </p:tavLst>
                                    </p:anim>
                                    <p:anim calcmode="lin" valueType="num">
                                      <p:cBhvr>
                                        <p:cTn id="15" dur="1000" fill="hold"/>
                                        <p:tgtEl>
                                          <p:spTgt spid="112646"/>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112649"/>
                                        </p:tgtEl>
                                        <p:attrNameLst>
                                          <p:attrName>style.visibility</p:attrName>
                                        </p:attrNameLst>
                                      </p:cBhvr>
                                      <p:to>
                                        <p:strVal val="visible"/>
                                      </p:to>
                                    </p:set>
                                    <p:anim calcmode="lin" valueType="num">
                                      <p:cBhvr>
                                        <p:cTn id="20" dur="500" fill="hold"/>
                                        <p:tgtEl>
                                          <p:spTgt spid="112649"/>
                                        </p:tgtEl>
                                        <p:attrNameLst>
                                          <p:attrName>ppt_w</p:attrName>
                                        </p:attrNameLst>
                                      </p:cBhvr>
                                      <p:tavLst>
                                        <p:tav tm="0">
                                          <p:val>
                                            <p:fltVal val="0"/>
                                          </p:val>
                                        </p:tav>
                                        <p:tav tm="100000">
                                          <p:val>
                                            <p:strVal val="#ppt_w"/>
                                          </p:val>
                                        </p:tav>
                                      </p:tavLst>
                                    </p:anim>
                                    <p:anim calcmode="lin" valueType="num">
                                      <p:cBhvr>
                                        <p:cTn id="21" dur="500" fill="hold"/>
                                        <p:tgtEl>
                                          <p:spTgt spid="112649"/>
                                        </p:tgtEl>
                                        <p:attrNameLst>
                                          <p:attrName>ppt_h</p:attrName>
                                        </p:attrNameLst>
                                      </p:cBhvr>
                                      <p:tavLst>
                                        <p:tav tm="0">
                                          <p:val>
                                            <p:fltVal val="0"/>
                                          </p:val>
                                        </p:tav>
                                        <p:tav tm="100000">
                                          <p:val>
                                            <p:strVal val="#ppt_h"/>
                                          </p:val>
                                        </p:tav>
                                      </p:tavLst>
                                    </p:anim>
                                  </p:childTnLst>
                                </p:cTn>
                              </p:par>
                            </p:childTnLst>
                          </p:cTn>
                        </p:par>
                        <p:par>
                          <p:cTn id="22" fill="hold">
                            <p:stCondLst>
                              <p:cond delay="500"/>
                            </p:stCondLst>
                            <p:childTnLst>
                              <p:par>
                                <p:cTn id="23" presetID="35" presetClass="entr" presetSubtype="0" fill="hold" grpId="0" nodeType="afterEffect">
                                  <p:stCondLst>
                                    <p:cond delay="0"/>
                                  </p:stCondLst>
                                  <p:childTnLst>
                                    <p:set>
                                      <p:cBhvr>
                                        <p:cTn id="24" dur="1" fill="hold">
                                          <p:stCondLst>
                                            <p:cond delay="0"/>
                                          </p:stCondLst>
                                        </p:cTn>
                                        <p:tgtEl>
                                          <p:spTgt spid="112647"/>
                                        </p:tgtEl>
                                        <p:attrNameLst>
                                          <p:attrName>style.visibility</p:attrName>
                                        </p:attrNameLst>
                                      </p:cBhvr>
                                      <p:to>
                                        <p:strVal val="visible"/>
                                      </p:to>
                                    </p:set>
                                    <p:animEffect transition="in" filter="fade">
                                      <p:cBhvr>
                                        <p:cTn id="25" dur="1000"/>
                                        <p:tgtEl>
                                          <p:spTgt spid="112647"/>
                                        </p:tgtEl>
                                      </p:cBhvr>
                                    </p:animEffect>
                                    <p:anim calcmode="lin" valueType="num">
                                      <p:cBhvr>
                                        <p:cTn id="26" dur="1000" fill="hold"/>
                                        <p:tgtEl>
                                          <p:spTgt spid="112647"/>
                                        </p:tgtEl>
                                        <p:attrNameLst>
                                          <p:attrName>style.rotation</p:attrName>
                                        </p:attrNameLst>
                                      </p:cBhvr>
                                      <p:tavLst>
                                        <p:tav tm="0">
                                          <p:val>
                                            <p:fltVal val="720"/>
                                          </p:val>
                                        </p:tav>
                                        <p:tav tm="100000">
                                          <p:val>
                                            <p:fltVal val="0"/>
                                          </p:val>
                                        </p:tav>
                                      </p:tavLst>
                                    </p:anim>
                                    <p:anim calcmode="lin" valueType="num">
                                      <p:cBhvr>
                                        <p:cTn id="27" dur="1000" fill="hold"/>
                                        <p:tgtEl>
                                          <p:spTgt spid="112647"/>
                                        </p:tgtEl>
                                        <p:attrNameLst>
                                          <p:attrName>ppt_h</p:attrName>
                                        </p:attrNameLst>
                                      </p:cBhvr>
                                      <p:tavLst>
                                        <p:tav tm="0">
                                          <p:val>
                                            <p:fltVal val="0"/>
                                          </p:val>
                                        </p:tav>
                                        <p:tav tm="100000">
                                          <p:val>
                                            <p:strVal val="#ppt_h"/>
                                          </p:val>
                                        </p:tav>
                                      </p:tavLst>
                                    </p:anim>
                                    <p:anim calcmode="lin" valueType="num">
                                      <p:cBhvr>
                                        <p:cTn id="28" dur="1000" fill="hold"/>
                                        <p:tgtEl>
                                          <p:spTgt spid="112647"/>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112645"/>
                                        </p:tgtEl>
                                        <p:attrNameLst>
                                          <p:attrName>style.visibility</p:attrName>
                                        </p:attrNameLst>
                                      </p:cBhvr>
                                      <p:to>
                                        <p:strVal val="visible"/>
                                      </p:to>
                                    </p:set>
                                    <p:anim calcmode="lin" valueType="num">
                                      <p:cBhvr>
                                        <p:cTn id="33" dur="500" fill="hold"/>
                                        <p:tgtEl>
                                          <p:spTgt spid="112645"/>
                                        </p:tgtEl>
                                        <p:attrNameLst>
                                          <p:attrName>ppt_w</p:attrName>
                                        </p:attrNameLst>
                                      </p:cBhvr>
                                      <p:tavLst>
                                        <p:tav tm="0">
                                          <p:val>
                                            <p:fltVal val="0"/>
                                          </p:val>
                                        </p:tav>
                                        <p:tav tm="100000">
                                          <p:val>
                                            <p:strVal val="#ppt_w"/>
                                          </p:val>
                                        </p:tav>
                                      </p:tavLst>
                                    </p:anim>
                                    <p:anim calcmode="lin" valueType="num">
                                      <p:cBhvr>
                                        <p:cTn id="34" dur="500" fill="hold"/>
                                        <p:tgtEl>
                                          <p:spTgt spid="1126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5" grpId="0" animBg="1"/>
      <p:bldP spid="112646" grpId="0" animBg="1"/>
      <p:bldP spid="112647" grpId="0" animBg="1"/>
      <p:bldP spid="112648" grpId="0"/>
      <p:bldP spid="112649"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5"/>
          <p:cNvSpPr>
            <a:spLocks noGrp="1"/>
          </p:cNvSpPr>
          <p:nvPr>
            <p:ph type="sldNum" sz="quarter" idx="12"/>
          </p:nvPr>
        </p:nvSpPr>
        <p:spPr/>
        <p:txBody>
          <a:bodyPr/>
          <a:lstStyle/>
          <a:p>
            <a:fld id="{BFCA947F-DDED-4ABB-8126-AD5C9F870609}" type="slidenum">
              <a:rPr lang="en-US" altLang="zh-TW"/>
              <a:pPr/>
              <a:t>64</a:t>
            </a:fld>
            <a:endParaRPr lang="en-US" altLang="zh-TW"/>
          </a:p>
        </p:txBody>
      </p:sp>
      <p:graphicFrame>
        <p:nvGraphicFramePr>
          <p:cNvPr id="114800" name="Group 112"/>
          <p:cNvGraphicFramePr>
            <a:graphicFrameLocks noGrp="1"/>
          </p:cNvGraphicFramePr>
          <p:nvPr/>
        </p:nvGraphicFramePr>
        <p:xfrm>
          <a:off x="684213" y="1643063"/>
          <a:ext cx="7772400" cy="3233421"/>
        </p:xfrm>
        <a:graphic>
          <a:graphicData uri="http://schemas.openxmlformats.org/drawingml/2006/table">
            <a:tbl>
              <a:tblPr/>
              <a:tblGrid>
                <a:gridCol w="1717675"/>
                <a:gridCol w="1871662"/>
                <a:gridCol w="2160588"/>
                <a:gridCol w="2022475"/>
              </a:tblGrid>
              <a:tr h="393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函數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輸入字元後</a:t>
                      </a:r>
                      <a:br>
                        <a:rPr kumimoji="1" lang="zh-TW" altLang="en-US" sz="2400" b="0" i="0" u="none" strike="noStrike" cap="none" normalizeH="0" baseline="0" smtClean="0">
                          <a:ln>
                            <a:noFill/>
                          </a:ln>
                          <a:solidFill>
                            <a:schemeClr val="tx1"/>
                          </a:solidFill>
                          <a:effectLst/>
                          <a:latin typeface="Verdana" pitchFamily="34" charset="0"/>
                          <a:ea typeface="標楷體" pitchFamily="65" charset="-120"/>
                        </a:rPr>
                      </a:br>
                      <a:r>
                        <a:rPr kumimoji="1" lang="zh-TW" altLang="en-US" sz="2400" b="0" i="0" u="none" strike="noStrike" cap="none" normalizeH="0" baseline="0" smtClean="0">
                          <a:ln>
                            <a:noFill/>
                          </a:ln>
                          <a:solidFill>
                            <a:srgbClr val="FF3300"/>
                          </a:solidFill>
                          <a:effectLst/>
                          <a:latin typeface="Verdana" pitchFamily="34" charset="0"/>
                          <a:ea typeface="標楷體" pitchFamily="65" charset="-120"/>
                        </a:rPr>
                        <a:t>需要按</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Enter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該字元</a:t>
                      </a:r>
                      <a:br>
                        <a:rPr kumimoji="1" lang="zh-TW" altLang="en-US" sz="2400" b="0" i="0" u="none" strike="noStrike" cap="none" normalizeH="0" baseline="0" smtClean="0">
                          <a:ln>
                            <a:noFill/>
                          </a:ln>
                          <a:solidFill>
                            <a:schemeClr val="tx1"/>
                          </a:solidFill>
                          <a:effectLst/>
                          <a:latin typeface="Verdana" pitchFamily="34" charset="0"/>
                          <a:ea typeface="標楷體" pitchFamily="65" charset="-120"/>
                        </a:rPr>
                      </a:b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會顯現出來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#include &lt;stdio.h&gt;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681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get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ch</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不需要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不會顯現</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不需要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82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get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che</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不需要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會顯現</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不需要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81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get</a:t>
                      </a:r>
                      <a:r>
                        <a:rPr kumimoji="1" lang="en-US" altLang="zh-TW" sz="2400" b="0" i="0" u="none" strike="noStrike" cap="none" normalizeH="0" baseline="0" smtClean="0">
                          <a:ln>
                            <a:noFill/>
                          </a:ln>
                          <a:solidFill>
                            <a:srgbClr val="FF3300"/>
                          </a:solidFill>
                          <a:effectLst/>
                          <a:latin typeface="Verdana" pitchFamily="34" charset="0"/>
                          <a:ea typeface="標楷體" pitchFamily="65" charset="-120"/>
                        </a:rPr>
                        <a:t>char</a:t>
                      </a:r>
                      <a:r>
                        <a:rPr kumimoji="1" lang="en-US" altLang="zh-TW" sz="2400" b="0" i="0" u="none" strike="noStrike" cap="none" normalizeH="0" baseline="0" smtClean="0">
                          <a:ln>
                            <a:noFill/>
                          </a:ln>
                          <a:solidFill>
                            <a:schemeClr val="tx1"/>
                          </a:solidFill>
                          <a:effectLst/>
                          <a:latin typeface="Verdana" pitchFamily="34" charset="0"/>
                          <a:ea typeface="標楷體" pitchFamily="65" charset="-12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需要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會顯現</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Verdana" pitchFamily="34" charset="0"/>
                          <a:ea typeface="標楷體" pitchFamily="65" charset="-120"/>
                        </a:rPr>
                        <a:t>需要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14743" name="Rectangle 55"/>
          <p:cNvSpPr>
            <a:spLocks noGrp="1" noChangeArrowheads="1"/>
          </p:cNvSpPr>
          <p:nvPr>
            <p:ph type="title"/>
          </p:nvPr>
        </p:nvSpPr>
        <p:spPr>
          <a:xfrm>
            <a:off x="762000" y="341313"/>
            <a:ext cx="7620000" cy="1143000"/>
          </a:xfrm>
        </p:spPr>
        <p:txBody>
          <a:bodyPr/>
          <a:lstStyle/>
          <a:p>
            <a:r>
              <a:rPr lang="en-US" altLang="zh-TW" sz="3600"/>
              <a:t>3-2-2 </a:t>
            </a:r>
            <a:r>
              <a:rPr lang="zh-TW" altLang="en-US" sz="3600"/>
              <a:t>字元的輸入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4800"/>
                                        </p:tgtEl>
                                        <p:attrNameLst>
                                          <p:attrName>style.visibility</p:attrName>
                                        </p:attrNameLst>
                                      </p:cBhvr>
                                      <p:to>
                                        <p:strVal val="visible"/>
                                      </p:to>
                                    </p:set>
                                    <p:anim calcmode="lin" valueType="num">
                                      <p:cBhvr>
                                        <p:cTn id="7" dur="500" fill="hold"/>
                                        <p:tgtEl>
                                          <p:spTgt spid="114800"/>
                                        </p:tgtEl>
                                        <p:attrNameLst>
                                          <p:attrName>ppt_w</p:attrName>
                                        </p:attrNameLst>
                                      </p:cBhvr>
                                      <p:tavLst>
                                        <p:tav tm="0">
                                          <p:val>
                                            <p:fltVal val="0"/>
                                          </p:val>
                                        </p:tav>
                                        <p:tav tm="100000">
                                          <p:val>
                                            <p:strVal val="#ppt_w"/>
                                          </p:val>
                                        </p:tav>
                                      </p:tavLst>
                                    </p:anim>
                                    <p:anim calcmode="lin" valueType="num">
                                      <p:cBhvr>
                                        <p:cTn id="8" dur="500" fill="hold"/>
                                        <p:tgtEl>
                                          <p:spTgt spid="1148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2"/>
          </p:nvPr>
        </p:nvSpPr>
        <p:spPr/>
        <p:txBody>
          <a:bodyPr/>
          <a:lstStyle/>
          <a:p>
            <a:fld id="{72DA092B-E6AE-40EC-AD3D-7B4410039EA1}" type="slidenum">
              <a:rPr lang="en-US" altLang="zh-TW"/>
              <a:pPr/>
              <a:t>65</a:t>
            </a:fld>
            <a:endParaRPr lang="en-US" altLang="zh-TW"/>
          </a:p>
        </p:txBody>
      </p:sp>
      <p:sp>
        <p:nvSpPr>
          <p:cNvPr id="115714" name="Rectangle 2"/>
          <p:cNvSpPr>
            <a:spLocks noGrp="1" noChangeArrowheads="1"/>
          </p:cNvSpPr>
          <p:nvPr>
            <p:ph type="title"/>
          </p:nvPr>
        </p:nvSpPr>
        <p:spPr>
          <a:xfrm>
            <a:off x="838200" y="228600"/>
            <a:ext cx="7620000" cy="1143000"/>
          </a:xfrm>
        </p:spPr>
        <p:txBody>
          <a:bodyPr/>
          <a:lstStyle/>
          <a:p>
            <a:r>
              <a:rPr lang="en-US" altLang="zh-TW" sz="3600"/>
              <a:t>Ch3_14 </a:t>
            </a:r>
            <a:r>
              <a:rPr lang="en-US" altLang="zh-TW" sz="3800" b="1">
                <a:solidFill>
                  <a:srgbClr val="FF3300"/>
                </a:solidFill>
              </a:rPr>
              <a:t>getchar</a:t>
            </a:r>
            <a:r>
              <a:rPr lang="en-US" altLang="zh-TW" sz="3800" b="1">
                <a:solidFill>
                  <a:schemeClr val="tx1"/>
                </a:solidFill>
              </a:rPr>
              <a:t>, </a:t>
            </a:r>
            <a:r>
              <a:rPr lang="en-US" altLang="zh-TW" sz="3800" b="1">
                <a:solidFill>
                  <a:srgbClr val="FF3300"/>
                </a:solidFill>
              </a:rPr>
              <a:t>getche</a:t>
            </a:r>
            <a:r>
              <a:rPr lang="zh-TW" altLang="en-US" sz="3800" b="1">
                <a:solidFill>
                  <a:schemeClr val="tx1"/>
                </a:solidFill>
              </a:rPr>
              <a:t>函數比較</a:t>
            </a:r>
            <a:r>
              <a:rPr lang="zh-TW" altLang="en-US" sz="3800"/>
              <a:t> </a:t>
            </a:r>
          </a:p>
        </p:txBody>
      </p:sp>
      <p:sp>
        <p:nvSpPr>
          <p:cNvPr id="115717" name="Rectangle 5"/>
          <p:cNvSpPr>
            <a:spLocks noChangeArrowheads="1"/>
          </p:cNvSpPr>
          <p:nvPr/>
        </p:nvSpPr>
        <p:spPr bwMode="auto">
          <a:xfrm>
            <a:off x="6084888" y="4648200"/>
            <a:ext cx="2303462" cy="1066800"/>
          </a:xfrm>
          <a:prstGeom prst="rect">
            <a:avLst/>
          </a:prstGeom>
          <a:solidFill>
            <a:srgbClr val="FFFFFF"/>
          </a:solidFill>
          <a:ln w="9525">
            <a:solidFill>
              <a:schemeClr val="tx1"/>
            </a:solidFill>
            <a:miter lim="800000"/>
            <a:headEnd/>
            <a:tailEnd/>
          </a:ln>
          <a:effectLst/>
        </p:spPr>
        <p:txBody>
          <a:bodyPr wrap="none" anchor="ctr"/>
          <a:lstStyle/>
          <a:p>
            <a:pPr eaLnBrk="0" hangingPunct="0"/>
            <a:r>
              <a:rPr lang="zh-TW" altLang="en-US" sz="2400"/>
              <a:t>輸入單字</a:t>
            </a:r>
            <a:r>
              <a:rPr lang="en-US" altLang="zh-TW" sz="2400"/>
              <a:t>2: </a:t>
            </a:r>
            <a:r>
              <a:rPr lang="en-US" altLang="zh-TW" sz="2400">
                <a:solidFill>
                  <a:srgbClr val="FF3300"/>
                </a:solidFill>
                <a:ea typeface="標楷體" pitchFamily="65" charset="-120"/>
              </a:rPr>
              <a:t>b</a:t>
            </a:r>
          </a:p>
          <a:p>
            <a:pPr eaLnBrk="0" hangingPunct="0"/>
            <a:r>
              <a:rPr lang="en-US" altLang="zh-TW" sz="2400">
                <a:solidFill>
                  <a:srgbClr val="FF3300"/>
                </a:solidFill>
                <a:ea typeface="標楷體" pitchFamily="65" charset="-120"/>
              </a:rPr>
              <a:t>b</a:t>
            </a:r>
          </a:p>
        </p:txBody>
      </p:sp>
      <p:sp>
        <p:nvSpPr>
          <p:cNvPr id="115718" name="Text Box 6"/>
          <p:cNvSpPr txBox="1">
            <a:spLocks noChangeArrowheads="1"/>
          </p:cNvSpPr>
          <p:nvPr/>
        </p:nvSpPr>
        <p:spPr bwMode="auto">
          <a:xfrm>
            <a:off x="827088" y="1196975"/>
            <a:ext cx="4957762" cy="2027238"/>
          </a:xfrm>
          <a:prstGeom prst="rect">
            <a:avLst/>
          </a:prstGeom>
          <a:noFill/>
          <a:ln w="9525">
            <a:noFill/>
            <a:miter lim="800000"/>
            <a:headEnd/>
            <a:tailEnd/>
          </a:ln>
          <a:effectLst/>
        </p:spPr>
        <p:txBody>
          <a:bodyPr>
            <a:spAutoFit/>
          </a:bodyPr>
          <a:lstStyle/>
          <a:p>
            <a:pPr>
              <a:lnSpc>
                <a:spcPct val="90000"/>
              </a:lnSpc>
              <a:spcBef>
                <a:spcPct val="20000"/>
              </a:spcBef>
            </a:pPr>
            <a:r>
              <a:rPr lang="en-US" altLang="zh-TW" sz="2400" b="1">
                <a:ea typeface="標楷體" pitchFamily="65" charset="-120"/>
              </a:rPr>
              <a:t>Ch3_14</a:t>
            </a:r>
            <a:endParaRPr lang="en-US" altLang="zh-TW" sz="2400" u="sng"/>
          </a:p>
          <a:p>
            <a:pPr algn="just">
              <a:lnSpc>
                <a:spcPct val="90000"/>
              </a:lnSpc>
              <a:spcBef>
                <a:spcPct val="20000"/>
              </a:spcBef>
            </a:pPr>
            <a:r>
              <a:rPr lang="en-US" altLang="zh-TW" sz="2400">
                <a:latin typeface="Courier New" pitchFamily="49" charset="0"/>
                <a:ea typeface="標楷體" pitchFamily="65" charset="-120"/>
              </a:rPr>
              <a:t>#include&lt;stdio.h&gt; </a:t>
            </a:r>
          </a:p>
          <a:p>
            <a:pPr algn="just">
              <a:lnSpc>
                <a:spcPct val="90000"/>
              </a:lnSpc>
              <a:spcBef>
                <a:spcPct val="20000"/>
              </a:spcBef>
            </a:pPr>
            <a:r>
              <a:rPr lang="en-US" altLang="zh-TW" sz="2400">
                <a:latin typeface="Courier New" pitchFamily="49" charset="0"/>
                <a:ea typeface="標楷體" pitchFamily="65" charset="-120"/>
              </a:rPr>
              <a:t>#include&lt;conio.h&gt;</a:t>
            </a:r>
            <a:r>
              <a:rPr lang="en-US" altLang="zh-TW" sz="2400">
                <a:latin typeface="Courier New" pitchFamily="49" charset="0"/>
                <a:ea typeface="細明體" pitchFamily="49" charset="-120"/>
              </a:rPr>
              <a:t> </a:t>
            </a:r>
          </a:p>
          <a:p>
            <a:pPr algn="just">
              <a:lnSpc>
                <a:spcPct val="90000"/>
              </a:lnSpc>
              <a:spcBef>
                <a:spcPct val="20000"/>
              </a:spcBef>
            </a:pPr>
            <a:r>
              <a:rPr lang="en-US" altLang="zh-TW" sz="2400">
                <a:latin typeface="Courier New" pitchFamily="49" charset="0"/>
                <a:ea typeface="標楷體" pitchFamily="65" charset="-120"/>
              </a:rPr>
              <a:t>main(){ </a:t>
            </a:r>
          </a:p>
          <a:p>
            <a:pPr lvl="1" algn="just">
              <a:lnSpc>
                <a:spcPct val="90000"/>
              </a:lnSpc>
              <a:spcBef>
                <a:spcPct val="20000"/>
              </a:spcBef>
            </a:pPr>
            <a:r>
              <a:rPr lang="en-US" altLang="zh-TW" sz="2400">
                <a:latin typeface="Courier New" pitchFamily="49" charset="0"/>
                <a:ea typeface="標楷體" pitchFamily="65" charset="-120"/>
              </a:rPr>
              <a:t>char ch1, ch2;</a:t>
            </a:r>
            <a:endParaRPr lang="en-US" altLang="zh-TW" sz="2400">
              <a:latin typeface="Courier New" pitchFamily="49" charset="0"/>
              <a:ea typeface="細明體" pitchFamily="49" charset="-120"/>
            </a:endParaRPr>
          </a:p>
        </p:txBody>
      </p:sp>
      <p:sp>
        <p:nvSpPr>
          <p:cNvPr id="115721" name="Rectangle 9"/>
          <p:cNvSpPr>
            <a:spLocks noChangeArrowheads="1"/>
          </p:cNvSpPr>
          <p:nvPr/>
        </p:nvSpPr>
        <p:spPr bwMode="auto">
          <a:xfrm>
            <a:off x="1258888" y="3200400"/>
            <a:ext cx="3960812" cy="1219200"/>
          </a:xfrm>
          <a:prstGeom prst="rect">
            <a:avLst/>
          </a:prstGeom>
          <a:noFill/>
          <a:ln w="9525">
            <a:solidFill>
              <a:schemeClr val="tx1"/>
            </a:solidFill>
            <a:prstDash val="dash"/>
            <a:miter lim="800000"/>
            <a:headEnd/>
            <a:tailEnd/>
          </a:ln>
          <a:effectLst/>
        </p:spPr>
        <p:txBody>
          <a:bodyPr wrap="none" anchor="ctr"/>
          <a:lstStyle/>
          <a:p>
            <a:endParaRPr lang="zh-TW" altLang="en-US"/>
          </a:p>
        </p:txBody>
      </p:sp>
      <p:sp>
        <p:nvSpPr>
          <p:cNvPr id="115722" name="Rectangle 10"/>
          <p:cNvSpPr>
            <a:spLocks noChangeArrowheads="1"/>
          </p:cNvSpPr>
          <p:nvPr/>
        </p:nvSpPr>
        <p:spPr bwMode="auto">
          <a:xfrm>
            <a:off x="1258888" y="4437063"/>
            <a:ext cx="3960812" cy="1676400"/>
          </a:xfrm>
          <a:prstGeom prst="rect">
            <a:avLst/>
          </a:prstGeom>
          <a:noFill/>
          <a:ln w="9525">
            <a:solidFill>
              <a:schemeClr val="tx1"/>
            </a:solidFill>
            <a:prstDash val="dash"/>
            <a:miter lim="800000"/>
            <a:headEnd/>
            <a:tailEnd/>
          </a:ln>
          <a:effectLst/>
        </p:spPr>
        <p:txBody>
          <a:bodyPr wrap="none" anchor="ctr"/>
          <a:lstStyle/>
          <a:p>
            <a:endParaRPr lang="zh-TW" altLang="en-US"/>
          </a:p>
        </p:txBody>
      </p:sp>
      <p:sp>
        <p:nvSpPr>
          <p:cNvPr id="115723" name="Rectangle 11"/>
          <p:cNvSpPr>
            <a:spLocks noChangeArrowheads="1"/>
          </p:cNvSpPr>
          <p:nvPr/>
        </p:nvSpPr>
        <p:spPr bwMode="auto">
          <a:xfrm>
            <a:off x="6084888" y="3276600"/>
            <a:ext cx="2303462" cy="990600"/>
          </a:xfrm>
          <a:prstGeom prst="rect">
            <a:avLst/>
          </a:prstGeom>
          <a:solidFill>
            <a:srgbClr val="FFFFFF"/>
          </a:solidFill>
          <a:ln w="9525">
            <a:solidFill>
              <a:schemeClr val="tx1"/>
            </a:solidFill>
            <a:miter lim="800000"/>
            <a:headEnd/>
            <a:tailEnd/>
          </a:ln>
          <a:effectLst/>
        </p:spPr>
        <p:txBody>
          <a:bodyPr wrap="none" anchor="ctr"/>
          <a:lstStyle/>
          <a:p>
            <a:pPr eaLnBrk="0" hangingPunct="0"/>
            <a:r>
              <a:rPr lang="zh-TW" altLang="en-US" sz="2400"/>
              <a:t>輸入單字</a:t>
            </a:r>
            <a:r>
              <a:rPr lang="en-US" altLang="zh-TW" sz="2400"/>
              <a:t>1: </a:t>
            </a:r>
            <a:r>
              <a:rPr lang="en-US" altLang="zh-TW" sz="2400">
                <a:solidFill>
                  <a:srgbClr val="FF3300"/>
                </a:solidFill>
                <a:ea typeface="標楷體" pitchFamily="65" charset="-120"/>
              </a:rPr>
              <a:t>a</a:t>
            </a:r>
            <a:r>
              <a:rPr lang="en-US" altLang="zh-TW" sz="2400">
                <a:solidFill>
                  <a:srgbClr val="FF3300"/>
                </a:solidFill>
                <a:ea typeface="標楷體" pitchFamily="65" charset="-120"/>
                <a:sym typeface="Symbol" pitchFamily="18" charset="2"/>
              </a:rPr>
              <a:t></a:t>
            </a:r>
          </a:p>
          <a:p>
            <a:pPr eaLnBrk="0" hangingPunct="0"/>
            <a:r>
              <a:rPr lang="en-US" altLang="zh-TW" sz="2400">
                <a:solidFill>
                  <a:srgbClr val="FF3300"/>
                </a:solidFill>
                <a:ea typeface="標楷體" pitchFamily="65" charset="-120"/>
              </a:rPr>
              <a:t>a</a:t>
            </a:r>
          </a:p>
        </p:txBody>
      </p:sp>
      <p:sp>
        <p:nvSpPr>
          <p:cNvPr id="115724" name="AutoShape 12"/>
          <p:cNvSpPr>
            <a:spLocks/>
          </p:cNvSpPr>
          <p:nvPr/>
        </p:nvSpPr>
        <p:spPr bwMode="auto">
          <a:xfrm>
            <a:off x="4427538" y="5734050"/>
            <a:ext cx="1435100" cy="762000"/>
          </a:xfrm>
          <a:prstGeom prst="borderCallout1">
            <a:avLst>
              <a:gd name="adj1" fmla="val 15000"/>
              <a:gd name="adj2" fmla="val -5310"/>
              <a:gd name="adj3" fmla="val -65000"/>
              <a:gd name="adj4" fmla="val -51657"/>
            </a:avLst>
          </a:prstGeom>
          <a:solidFill>
            <a:srgbClr val="FFFFFF"/>
          </a:solidFill>
          <a:ln w="9525">
            <a:solidFill>
              <a:schemeClr val="tx1"/>
            </a:solidFill>
            <a:miter lim="800000"/>
            <a:headEnd/>
            <a:tailEnd/>
          </a:ln>
          <a:effectLst/>
        </p:spPr>
        <p:txBody>
          <a:bodyPr/>
          <a:lstStyle/>
          <a:p>
            <a:pPr algn="ctr"/>
            <a:r>
              <a:rPr lang="zh-TW" altLang="en-US" sz="2000">
                <a:solidFill>
                  <a:srgbClr val="FF3300"/>
                </a:solidFill>
                <a:latin typeface="Courier New" pitchFamily="49" charset="0"/>
              </a:rPr>
              <a:t>不用按</a:t>
            </a:r>
            <a:r>
              <a:rPr lang="en-US" altLang="zh-TW" sz="2000">
                <a:solidFill>
                  <a:srgbClr val="FF3300"/>
                </a:solidFill>
                <a:latin typeface="Courier New" pitchFamily="49" charset="0"/>
              </a:rPr>
              <a:t>Enter</a:t>
            </a:r>
            <a:endParaRPr lang="en-US" sz="2000">
              <a:solidFill>
                <a:srgbClr val="FF3300"/>
              </a:solidFill>
              <a:latin typeface="Courier New" pitchFamily="49" charset="0"/>
            </a:endParaRPr>
          </a:p>
        </p:txBody>
      </p:sp>
      <p:sp>
        <p:nvSpPr>
          <p:cNvPr id="115725" name="AutoShape 13"/>
          <p:cNvSpPr>
            <a:spLocks/>
          </p:cNvSpPr>
          <p:nvPr/>
        </p:nvSpPr>
        <p:spPr bwMode="auto">
          <a:xfrm>
            <a:off x="4643438" y="2205038"/>
            <a:ext cx="1435100" cy="762000"/>
          </a:xfrm>
          <a:prstGeom prst="borderCallout1">
            <a:avLst>
              <a:gd name="adj1" fmla="val 15000"/>
              <a:gd name="adj2" fmla="val -5310"/>
              <a:gd name="adj3" fmla="val 197708"/>
              <a:gd name="adj4" fmla="val -60731"/>
            </a:avLst>
          </a:prstGeom>
          <a:solidFill>
            <a:srgbClr val="FFFFFF"/>
          </a:solidFill>
          <a:ln w="9525">
            <a:solidFill>
              <a:schemeClr val="tx1"/>
            </a:solidFill>
            <a:miter lim="800000"/>
            <a:headEnd/>
            <a:tailEnd/>
          </a:ln>
          <a:effectLst/>
        </p:spPr>
        <p:txBody>
          <a:bodyPr/>
          <a:lstStyle/>
          <a:p>
            <a:pPr algn="ctr"/>
            <a:r>
              <a:rPr lang="zh-TW" altLang="en-US" sz="2000">
                <a:solidFill>
                  <a:srgbClr val="FF3300"/>
                </a:solidFill>
                <a:latin typeface="Courier New" pitchFamily="49" charset="0"/>
              </a:rPr>
              <a:t>必須按</a:t>
            </a:r>
            <a:r>
              <a:rPr lang="en-US" altLang="zh-TW" sz="2000">
                <a:solidFill>
                  <a:srgbClr val="FF3300"/>
                </a:solidFill>
                <a:latin typeface="Courier New" pitchFamily="49" charset="0"/>
              </a:rPr>
              <a:t>Enter</a:t>
            </a:r>
            <a:endParaRPr lang="en-US" sz="2000">
              <a:solidFill>
                <a:srgbClr val="FF3300"/>
              </a:solidFill>
              <a:latin typeface="Courier New" pitchFamily="49" charset="0"/>
            </a:endParaRPr>
          </a:p>
        </p:txBody>
      </p:sp>
      <p:sp>
        <p:nvSpPr>
          <p:cNvPr id="115726" name="Text Box 14"/>
          <p:cNvSpPr txBox="1">
            <a:spLocks noChangeArrowheads="1"/>
          </p:cNvSpPr>
          <p:nvPr/>
        </p:nvSpPr>
        <p:spPr bwMode="auto">
          <a:xfrm>
            <a:off x="827088" y="3213100"/>
            <a:ext cx="4957762" cy="1223963"/>
          </a:xfrm>
          <a:prstGeom prst="rect">
            <a:avLst/>
          </a:prstGeom>
          <a:noFill/>
          <a:ln w="9525">
            <a:noFill/>
            <a:miter lim="800000"/>
            <a:headEnd/>
            <a:tailEnd/>
          </a:ln>
          <a:effectLst/>
        </p:spPr>
        <p:txBody>
          <a:bodyPr>
            <a:spAutoFit/>
          </a:bodyPr>
          <a:lstStyle/>
          <a:p>
            <a:pPr lvl="1" algn="just">
              <a:lnSpc>
                <a:spcPct val="90000"/>
              </a:lnSpc>
              <a:spcBef>
                <a:spcPct val="20000"/>
              </a:spcBef>
            </a:pPr>
            <a:r>
              <a:rPr lang="en-US" altLang="zh-TW" sz="2400">
                <a:latin typeface="Courier New" pitchFamily="49" charset="0"/>
                <a:ea typeface="標楷體" pitchFamily="65" charset="-120"/>
              </a:rPr>
              <a:t>printf("</a:t>
            </a:r>
            <a:r>
              <a:rPr lang="zh-TW" altLang="en-US" sz="2400">
                <a:latin typeface="Courier New" pitchFamily="49" charset="0"/>
              </a:rPr>
              <a:t>輸入單字</a:t>
            </a:r>
            <a:r>
              <a:rPr lang="en-US" altLang="zh-TW" sz="2400">
                <a:latin typeface="Courier New" pitchFamily="49" charset="0"/>
              </a:rPr>
              <a:t>1: </a:t>
            </a:r>
            <a:r>
              <a:rPr lang="en-US" altLang="zh-TW" sz="2400">
                <a:latin typeface="Courier New" pitchFamily="49" charset="0"/>
                <a:ea typeface="標楷體" pitchFamily="65" charset="-120"/>
              </a:rPr>
              <a:t>");</a:t>
            </a:r>
            <a:endParaRPr lang="en-US" altLang="zh-TW" sz="2400">
              <a:latin typeface="Courier New" pitchFamily="49" charset="0"/>
              <a:ea typeface="細明體" pitchFamily="49" charset="-120"/>
            </a:endParaRPr>
          </a:p>
          <a:p>
            <a:pPr lvl="1" algn="just">
              <a:lnSpc>
                <a:spcPct val="90000"/>
              </a:lnSpc>
              <a:spcBef>
                <a:spcPct val="20000"/>
              </a:spcBef>
            </a:pPr>
            <a:r>
              <a:rPr lang="en-US" altLang="zh-TW" sz="2400">
                <a:solidFill>
                  <a:srgbClr val="FF3300"/>
                </a:solidFill>
                <a:latin typeface="Courier New" pitchFamily="49" charset="0"/>
                <a:ea typeface="標楷體" pitchFamily="65" charset="-120"/>
              </a:rPr>
              <a:t>ch1</a:t>
            </a:r>
            <a:r>
              <a:rPr lang="en-US" altLang="zh-TW" sz="2400">
                <a:latin typeface="Courier New" pitchFamily="49" charset="0"/>
                <a:ea typeface="標楷體" pitchFamily="65" charset="-120"/>
              </a:rPr>
              <a:t> = </a:t>
            </a:r>
            <a:r>
              <a:rPr lang="en-US" altLang="zh-TW" sz="2400">
                <a:solidFill>
                  <a:srgbClr val="FF3300"/>
                </a:solidFill>
                <a:latin typeface="Courier New" pitchFamily="49" charset="0"/>
                <a:ea typeface="標楷體" pitchFamily="65" charset="-120"/>
              </a:rPr>
              <a:t>getchar()</a:t>
            </a:r>
            <a:r>
              <a:rPr lang="en-US" altLang="zh-TW" sz="2400">
                <a:latin typeface="Courier New" pitchFamily="49" charset="0"/>
                <a:ea typeface="標楷體" pitchFamily="65" charset="-120"/>
              </a:rPr>
              <a:t>;</a:t>
            </a:r>
          </a:p>
          <a:p>
            <a:pPr lvl="1" algn="just">
              <a:lnSpc>
                <a:spcPct val="90000"/>
              </a:lnSpc>
              <a:spcBef>
                <a:spcPct val="20000"/>
              </a:spcBef>
            </a:pPr>
            <a:r>
              <a:rPr lang="en-US" altLang="zh-TW" sz="2400">
                <a:latin typeface="Courier New" pitchFamily="49" charset="0"/>
                <a:ea typeface="標楷體" pitchFamily="65" charset="-120"/>
              </a:rPr>
              <a:t>putch(ch1);</a:t>
            </a:r>
            <a:endParaRPr lang="en-US" altLang="zh-TW" sz="2400">
              <a:latin typeface="Courier New" pitchFamily="49" charset="0"/>
              <a:ea typeface="細明體" pitchFamily="49" charset="-120"/>
            </a:endParaRPr>
          </a:p>
        </p:txBody>
      </p:sp>
      <p:sp>
        <p:nvSpPr>
          <p:cNvPr id="115727" name="Text Box 15"/>
          <p:cNvSpPr txBox="1">
            <a:spLocks noChangeArrowheads="1"/>
          </p:cNvSpPr>
          <p:nvPr/>
        </p:nvSpPr>
        <p:spPr bwMode="auto">
          <a:xfrm>
            <a:off x="827088" y="4437063"/>
            <a:ext cx="4957762" cy="2027237"/>
          </a:xfrm>
          <a:prstGeom prst="rect">
            <a:avLst/>
          </a:prstGeom>
          <a:noFill/>
          <a:ln w="9525">
            <a:noFill/>
            <a:miter lim="800000"/>
            <a:headEnd/>
            <a:tailEnd/>
          </a:ln>
          <a:effectLst/>
        </p:spPr>
        <p:txBody>
          <a:bodyPr>
            <a:spAutoFit/>
          </a:bodyPr>
          <a:lstStyle/>
          <a:p>
            <a:pPr lvl="1" algn="just">
              <a:lnSpc>
                <a:spcPct val="90000"/>
              </a:lnSpc>
              <a:spcBef>
                <a:spcPct val="20000"/>
              </a:spcBef>
            </a:pPr>
            <a:r>
              <a:rPr lang="en-US" altLang="zh-TW" sz="2400">
                <a:latin typeface="Courier New" pitchFamily="49" charset="0"/>
                <a:ea typeface="標楷體" pitchFamily="65" charset="-120"/>
              </a:rPr>
              <a:t>printf("</a:t>
            </a:r>
            <a:r>
              <a:rPr lang="zh-TW" altLang="en-US" sz="2400">
                <a:latin typeface="Courier New" pitchFamily="49" charset="0"/>
              </a:rPr>
              <a:t>輸入單字</a:t>
            </a:r>
            <a:r>
              <a:rPr lang="en-US" altLang="zh-TW" sz="2400">
                <a:latin typeface="Courier New" pitchFamily="49" charset="0"/>
              </a:rPr>
              <a:t>2: </a:t>
            </a:r>
            <a:r>
              <a:rPr lang="en-US" altLang="zh-TW" sz="2400">
                <a:latin typeface="Courier New" pitchFamily="49" charset="0"/>
                <a:ea typeface="標楷體" pitchFamily="65" charset="-120"/>
              </a:rPr>
              <a:t>");</a:t>
            </a:r>
            <a:endParaRPr lang="en-US" altLang="zh-TW" sz="2400">
              <a:solidFill>
                <a:srgbClr val="FF3300"/>
              </a:solidFill>
              <a:latin typeface="Courier New" pitchFamily="49" charset="0"/>
              <a:ea typeface="細明體" pitchFamily="49" charset="-120"/>
            </a:endParaRPr>
          </a:p>
          <a:p>
            <a:pPr lvl="1" algn="just">
              <a:lnSpc>
                <a:spcPct val="90000"/>
              </a:lnSpc>
              <a:spcBef>
                <a:spcPct val="20000"/>
              </a:spcBef>
            </a:pPr>
            <a:r>
              <a:rPr lang="en-US" altLang="zh-TW" sz="2400">
                <a:solidFill>
                  <a:srgbClr val="FF3300"/>
                </a:solidFill>
                <a:latin typeface="Courier New" pitchFamily="49" charset="0"/>
                <a:ea typeface="標楷體" pitchFamily="65" charset="-120"/>
              </a:rPr>
              <a:t>ch2</a:t>
            </a:r>
            <a:r>
              <a:rPr lang="en-US" altLang="zh-TW" sz="2400">
                <a:latin typeface="Courier New" pitchFamily="49" charset="0"/>
                <a:ea typeface="標楷體" pitchFamily="65" charset="-120"/>
              </a:rPr>
              <a:t> = </a:t>
            </a:r>
            <a:r>
              <a:rPr lang="en-US" altLang="zh-TW" sz="2400">
                <a:solidFill>
                  <a:srgbClr val="FF3300"/>
                </a:solidFill>
                <a:latin typeface="Courier New" pitchFamily="49" charset="0"/>
                <a:ea typeface="標楷體" pitchFamily="65" charset="-120"/>
              </a:rPr>
              <a:t>getche()</a:t>
            </a:r>
            <a:r>
              <a:rPr lang="en-US" altLang="zh-TW" sz="2400">
                <a:latin typeface="Courier New" pitchFamily="49" charset="0"/>
                <a:ea typeface="標楷體" pitchFamily="65" charset="-120"/>
              </a:rPr>
              <a:t>;</a:t>
            </a:r>
            <a:endParaRPr lang="en-US" altLang="zh-TW" sz="2400">
              <a:latin typeface="Courier New" pitchFamily="49" charset="0"/>
              <a:ea typeface="細明體" pitchFamily="49" charset="-120"/>
            </a:endParaRPr>
          </a:p>
          <a:p>
            <a:pPr lvl="1" algn="just">
              <a:lnSpc>
                <a:spcPct val="90000"/>
              </a:lnSpc>
              <a:spcBef>
                <a:spcPct val="20000"/>
              </a:spcBef>
            </a:pPr>
            <a:r>
              <a:rPr lang="en-US" altLang="zh-TW" sz="2400">
                <a:latin typeface="Courier New" pitchFamily="49" charset="0"/>
                <a:ea typeface="標楷體" pitchFamily="65" charset="-120"/>
              </a:rPr>
              <a:t>printf("\n");</a:t>
            </a:r>
            <a:endParaRPr lang="en-US" altLang="zh-TW" sz="2400">
              <a:latin typeface="Courier New" pitchFamily="49" charset="0"/>
              <a:ea typeface="細明體" pitchFamily="49" charset="-120"/>
            </a:endParaRPr>
          </a:p>
          <a:p>
            <a:pPr lvl="1" algn="just">
              <a:lnSpc>
                <a:spcPct val="90000"/>
              </a:lnSpc>
              <a:spcBef>
                <a:spcPct val="20000"/>
              </a:spcBef>
            </a:pPr>
            <a:r>
              <a:rPr lang="en-US" altLang="zh-TW" sz="2400">
                <a:latin typeface="Courier New" pitchFamily="49" charset="0"/>
                <a:ea typeface="標楷體" pitchFamily="65" charset="-120"/>
              </a:rPr>
              <a:t>putch(ch2);</a:t>
            </a:r>
            <a:endParaRPr lang="en-US" altLang="zh-TW" sz="2400">
              <a:latin typeface="Courier New" pitchFamily="49" charset="0"/>
              <a:ea typeface="細明體" pitchFamily="49" charset="-120"/>
            </a:endParaRPr>
          </a:p>
          <a:p>
            <a:pPr algn="just">
              <a:lnSpc>
                <a:spcPct val="90000"/>
              </a:lnSpc>
              <a:spcBef>
                <a:spcPct val="20000"/>
              </a:spcBef>
            </a:pPr>
            <a:r>
              <a:rPr lang="en-US" altLang="zh-TW" sz="2400">
                <a:latin typeface="Courier New" pitchFamily="49" charset="0"/>
                <a:ea typeface="標楷體" pitchFamily="65" charset="-12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5726"/>
                                        </p:tgtEl>
                                        <p:attrNameLst>
                                          <p:attrName>style.visibility</p:attrName>
                                        </p:attrNameLst>
                                      </p:cBhvr>
                                      <p:to>
                                        <p:strVal val="visible"/>
                                      </p:to>
                                    </p:set>
                                    <p:anim calcmode="lin" valueType="num">
                                      <p:cBhvr>
                                        <p:cTn id="7" dur="500" fill="hold"/>
                                        <p:tgtEl>
                                          <p:spTgt spid="115726"/>
                                        </p:tgtEl>
                                        <p:attrNameLst>
                                          <p:attrName>ppt_w</p:attrName>
                                        </p:attrNameLst>
                                      </p:cBhvr>
                                      <p:tavLst>
                                        <p:tav tm="0">
                                          <p:val>
                                            <p:fltVal val="0"/>
                                          </p:val>
                                        </p:tav>
                                        <p:tav tm="100000">
                                          <p:val>
                                            <p:strVal val="#ppt_w"/>
                                          </p:val>
                                        </p:tav>
                                      </p:tavLst>
                                    </p:anim>
                                    <p:anim calcmode="lin" valueType="num">
                                      <p:cBhvr>
                                        <p:cTn id="8" dur="500" fill="hold"/>
                                        <p:tgtEl>
                                          <p:spTgt spid="11572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ntr" presetSubtype="0" fill="hold" grpId="0" nodeType="afterEffect">
                                  <p:stCondLst>
                                    <p:cond delay="0"/>
                                  </p:stCondLst>
                                  <p:childTnLst>
                                    <p:set>
                                      <p:cBhvr>
                                        <p:cTn id="11" dur="1" fill="hold">
                                          <p:stCondLst>
                                            <p:cond delay="0"/>
                                          </p:stCondLst>
                                        </p:cTn>
                                        <p:tgtEl>
                                          <p:spTgt spid="115725"/>
                                        </p:tgtEl>
                                        <p:attrNameLst>
                                          <p:attrName>style.visibility</p:attrName>
                                        </p:attrNameLst>
                                      </p:cBhvr>
                                      <p:to>
                                        <p:strVal val="visible"/>
                                      </p:to>
                                    </p:set>
                                    <p:animEffect transition="in" filter="fade">
                                      <p:cBhvr>
                                        <p:cTn id="12" dur="1000"/>
                                        <p:tgtEl>
                                          <p:spTgt spid="115725"/>
                                        </p:tgtEl>
                                      </p:cBhvr>
                                    </p:animEffect>
                                    <p:anim calcmode="lin" valueType="num">
                                      <p:cBhvr>
                                        <p:cTn id="13" dur="1000" fill="hold"/>
                                        <p:tgtEl>
                                          <p:spTgt spid="115725"/>
                                        </p:tgtEl>
                                        <p:attrNameLst>
                                          <p:attrName>style.rotation</p:attrName>
                                        </p:attrNameLst>
                                      </p:cBhvr>
                                      <p:tavLst>
                                        <p:tav tm="0">
                                          <p:val>
                                            <p:fltVal val="720"/>
                                          </p:val>
                                        </p:tav>
                                        <p:tav tm="100000">
                                          <p:val>
                                            <p:fltVal val="0"/>
                                          </p:val>
                                        </p:tav>
                                      </p:tavLst>
                                    </p:anim>
                                    <p:anim calcmode="lin" valueType="num">
                                      <p:cBhvr>
                                        <p:cTn id="14" dur="1000" fill="hold"/>
                                        <p:tgtEl>
                                          <p:spTgt spid="115725"/>
                                        </p:tgtEl>
                                        <p:attrNameLst>
                                          <p:attrName>ppt_h</p:attrName>
                                        </p:attrNameLst>
                                      </p:cBhvr>
                                      <p:tavLst>
                                        <p:tav tm="0">
                                          <p:val>
                                            <p:fltVal val="0"/>
                                          </p:val>
                                        </p:tav>
                                        <p:tav tm="100000">
                                          <p:val>
                                            <p:strVal val="#ppt_h"/>
                                          </p:val>
                                        </p:tav>
                                      </p:tavLst>
                                    </p:anim>
                                    <p:anim calcmode="lin" valueType="num">
                                      <p:cBhvr>
                                        <p:cTn id="15" dur="1000" fill="hold"/>
                                        <p:tgtEl>
                                          <p:spTgt spid="115725"/>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115723"/>
                                        </p:tgtEl>
                                        <p:attrNameLst>
                                          <p:attrName>style.visibility</p:attrName>
                                        </p:attrNameLst>
                                      </p:cBhvr>
                                      <p:to>
                                        <p:strVal val="visible"/>
                                      </p:to>
                                    </p:set>
                                    <p:anim calcmode="lin" valueType="num">
                                      <p:cBhvr>
                                        <p:cTn id="20" dur="500" fill="hold"/>
                                        <p:tgtEl>
                                          <p:spTgt spid="115723"/>
                                        </p:tgtEl>
                                        <p:attrNameLst>
                                          <p:attrName>ppt_w</p:attrName>
                                        </p:attrNameLst>
                                      </p:cBhvr>
                                      <p:tavLst>
                                        <p:tav tm="0">
                                          <p:val>
                                            <p:fltVal val="0"/>
                                          </p:val>
                                        </p:tav>
                                        <p:tav tm="100000">
                                          <p:val>
                                            <p:strVal val="#ppt_w"/>
                                          </p:val>
                                        </p:tav>
                                      </p:tavLst>
                                    </p:anim>
                                    <p:anim calcmode="lin" valueType="num">
                                      <p:cBhvr>
                                        <p:cTn id="21" dur="500" fill="hold"/>
                                        <p:tgtEl>
                                          <p:spTgt spid="115723"/>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115727"/>
                                        </p:tgtEl>
                                        <p:attrNameLst>
                                          <p:attrName>style.visibility</p:attrName>
                                        </p:attrNameLst>
                                      </p:cBhvr>
                                      <p:to>
                                        <p:strVal val="visible"/>
                                      </p:to>
                                    </p:set>
                                    <p:anim calcmode="lin" valueType="num">
                                      <p:cBhvr>
                                        <p:cTn id="26" dur="500" fill="hold"/>
                                        <p:tgtEl>
                                          <p:spTgt spid="115727"/>
                                        </p:tgtEl>
                                        <p:attrNameLst>
                                          <p:attrName>ppt_w</p:attrName>
                                        </p:attrNameLst>
                                      </p:cBhvr>
                                      <p:tavLst>
                                        <p:tav tm="0">
                                          <p:val>
                                            <p:fltVal val="0"/>
                                          </p:val>
                                        </p:tav>
                                        <p:tav tm="100000">
                                          <p:val>
                                            <p:strVal val="#ppt_w"/>
                                          </p:val>
                                        </p:tav>
                                      </p:tavLst>
                                    </p:anim>
                                    <p:anim calcmode="lin" valueType="num">
                                      <p:cBhvr>
                                        <p:cTn id="27" dur="500" fill="hold"/>
                                        <p:tgtEl>
                                          <p:spTgt spid="115727"/>
                                        </p:tgtEl>
                                        <p:attrNameLst>
                                          <p:attrName>ppt_h</p:attrName>
                                        </p:attrNameLst>
                                      </p:cBhvr>
                                      <p:tavLst>
                                        <p:tav tm="0">
                                          <p:val>
                                            <p:fltVal val="0"/>
                                          </p:val>
                                        </p:tav>
                                        <p:tav tm="100000">
                                          <p:val>
                                            <p:strVal val="#ppt_h"/>
                                          </p:val>
                                        </p:tav>
                                      </p:tavLst>
                                    </p:anim>
                                  </p:childTnLst>
                                </p:cTn>
                              </p:par>
                            </p:childTnLst>
                          </p:cTn>
                        </p:par>
                        <p:par>
                          <p:cTn id="28" fill="hold">
                            <p:stCondLst>
                              <p:cond delay="500"/>
                            </p:stCondLst>
                            <p:childTnLst>
                              <p:par>
                                <p:cTn id="29" presetID="35" presetClass="entr" presetSubtype="0" fill="hold" grpId="0" nodeType="afterEffect">
                                  <p:stCondLst>
                                    <p:cond delay="0"/>
                                  </p:stCondLst>
                                  <p:childTnLst>
                                    <p:set>
                                      <p:cBhvr>
                                        <p:cTn id="30" dur="1" fill="hold">
                                          <p:stCondLst>
                                            <p:cond delay="0"/>
                                          </p:stCondLst>
                                        </p:cTn>
                                        <p:tgtEl>
                                          <p:spTgt spid="115724"/>
                                        </p:tgtEl>
                                        <p:attrNameLst>
                                          <p:attrName>style.visibility</p:attrName>
                                        </p:attrNameLst>
                                      </p:cBhvr>
                                      <p:to>
                                        <p:strVal val="visible"/>
                                      </p:to>
                                    </p:set>
                                    <p:animEffect transition="in" filter="fade">
                                      <p:cBhvr>
                                        <p:cTn id="31" dur="1000"/>
                                        <p:tgtEl>
                                          <p:spTgt spid="115724"/>
                                        </p:tgtEl>
                                      </p:cBhvr>
                                    </p:animEffect>
                                    <p:anim calcmode="lin" valueType="num">
                                      <p:cBhvr>
                                        <p:cTn id="32" dur="1000" fill="hold"/>
                                        <p:tgtEl>
                                          <p:spTgt spid="115724"/>
                                        </p:tgtEl>
                                        <p:attrNameLst>
                                          <p:attrName>style.rotation</p:attrName>
                                        </p:attrNameLst>
                                      </p:cBhvr>
                                      <p:tavLst>
                                        <p:tav tm="0">
                                          <p:val>
                                            <p:fltVal val="720"/>
                                          </p:val>
                                        </p:tav>
                                        <p:tav tm="100000">
                                          <p:val>
                                            <p:fltVal val="0"/>
                                          </p:val>
                                        </p:tav>
                                      </p:tavLst>
                                    </p:anim>
                                    <p:anim calcmode="lin" valueType="num">
                                      <p:cBhvr>
                                        <p:cTn id="33" dur="1000" fill="hold"/>
                                        <p:tgtEl>
                                          <p:spTgt spid="115724"/>
                                        </p:tgtEl>
                                        <p:attrNameLst>
                                          <p:attrName>ppt_h</p:attrName>
                                        </p:attrNameLst>
                                      </p:cBhvr>
                                      <p:tavLst>
                                        <p:tav tm="0">
                                          <p:val>
                                            <p:fltVal val="0"/>
                                          </p:val>
                                        </p:tav>
                                        <p:tav tm="100000">
                                          <p:val>
                                            <p:strVal val="#ppt_h"/>
                                          </p:val>
                                        </p:tav>
                                      </p:tavLst>
                                    </p:anim>
                                    <p:anim calcmode="lin" valueType="num">
                                      <p:cBhvr>
                                        <p:cTn id="34" dur="1000" fill="hold"/>
                                        <p:tgtEl>
                                          <p:spTgt spid="115724"/>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15717"/>
                                        </p:tgtEl>
                                        <p:attrNameLst>
                                          <p:attrName>style.visibility</p:attrName>
                                        </p:attrNameLst>
                                      </p:cBhvr>
                                      <p:to>
                                        <p:strVal val="visible"/>
                                      </p:to>
                                    </p:set>
                                    <p:anim calcmode="lin" valueType="num">
                                      <p:cBhvr>
                                        <p:cTn id="39" dur="500" fill="hold"/>
                                        <p:tgtEl>
                                          <p:spTgt spid="115717"/>
                                        </p:tgtEl>
                                        <p:attrNameLst>
                                          <p:attrName>ppt_w</p:attrName>
                                        </p:attrNameLst>
                                      </p:cBhvr>
                                      <p:tavLst>
                                        <p:tav tm="0">
                                          <p:val>
                                            <p:fltVal val="0"/>
                                          </p:val>
                                        </p:tav>
                                        <p:tav tm="100000">
                                          <p:val>
                                            <p:strVal val="#ppt_w"/>
                                          </p:val>
                                        </p:tav>
                                      </p:tavLst>
                                    </p:anim>
                                    <p:anim calcmode="lin" valueType="num">
                                      <p:cBhvr>
                                        <p:cTn id="40" dur="500" fill="hold"/>
                                        <p:tgtEl>
                                          <p:spTgt spid="1157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7" grpId="0" animBg="1"/>
      <p:bldP spid="115723" grpId="0" animBg="1"/>
      <p:bldP spid="115724" grpId="0" animBg="1"/>
      <p:bldP spid="115725" grpId="0" animBg="1"/>
      <p:bldP spid="115726" grpId="0"/>
      <p:bldP spid="11572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D208D1C4-869D-4638-8E15-9E44F4A8E95D}" type="slidenum">
              <a:rPr lang="en-US" altLang="zh-TW"/>
              <a:pPr/>
              <a:t>66</a:t>
            </a:fld>
            <a:endParaRPr lang="en-US" altLang="zh-TW"/>
          </a:p>
        </p:txBody>
      </p:sp>
      <p:sp>
        <p:nvSpPr>
          <p:cNvPr id="117762" name="Rectangle 2"/>
          <p:cNvSpPr>
            <a:spLocks noChangeArrowheads="1"/>
          </p:cNvSpPr>
          <p:nvPr/>
        </p:nvSpPr>
        <p:spPr bwMode="auto">
          <a:xfrm>
            <a:off x="755650" y="2133600"/>
            <a:ext cx="4462463" cy="1795463"/>
          </a:xfrm>
          <a:prstGeom prst="rect">
            <a:avLst/>
          </a:prstGeom>
          <a:noFill/>
          <a:ln w="9525">
            <a:noFill/>
            <a:miter lim="800000"/>
            <a:headEnd/>
            <a:tailEnd/>
          </a:ln>
          <a:effectLst/>
        </p:spPr>
        <p:txBody>
          <a:bodyPr/>
          <a:lstStyle/>
          <a:p>
            <a:pPr marL="739775" indent="-739775">
              <a:lnSpc>
                <a:spcPct val="90000"/>
              </a:lnSpc>
              <a:spcBef>
                <a:spcPct val="20000"/>
              </a:spcBef>
            </a:pPr>
            <a:r>
              <a:rPr lang="en-US" altLang="zh-TW" sz="2800" b="1">
                <a:ea typeface="標楷體" pitchFamily="65" charset="-120"/>
              </a:rPr>
              <a:t>Ch3_15  </a:t>
            </a:r>
            <a:r>
              <a:rPr lang="en-US" altLang="zh-TW" sz="2800" b="1">
                <a:solidFill>
                  <a:srgbClr val="FF3300"/>
                </a:solidFill>
                <a:ea typeface="標楷體" pitchFamily="65" charset="-120"/>
              </a:rPr>
              <a:t>gets</a:t>
            </a:r>
            <a:r>
              <a:rPr lang="en-US" altLang="zh-TW" sz="2800" b="1">
                <a:ea typeface="標楷體" pitchFamily="65" charset="-120"/>
              </a:rPr>
              <a:t>()</a:t>
            </a:r>
            <a:r>
              <a:rPr lang="zh-TW" altLang="en-US" sz="2800" b="1">
                <a:latin typeface="標楷體" pitchFamily="65" charset="-120"/>
                <a:ea typeface="標楷體" pitchFamily="65" charset="-120"/>
              </a:rPr>
              <a:t>輸入函數</a:t>
            </a:r>
            <a:endParaRPr lang="zh-TW" altLang="en-US" sz="2800" u="sng">
              <a:ea typeface="標楷體" pitchFamily="65" charset="-120"/>
            </a:endParaRPr>
          </a:p>
          <a:p>
            <a:pPr marL="739775" indent="-739775">
              <a:lnSpc>
                <a:spcPct val="90000"/>
              </a:lnSpc>
              <a:spcBef>
                <a:spcPct val="20000"/>
              </a:spcBef>
            </a:pPr>
            <a:r>
              <a:rPr lang="en-US" altLang="zh-TW" sz="2800">
                <a:latin typeface="Courier New" pitchFamily="49" charset="0"/>
                <a:ea typeface="標楷體" pitchFamily="65" charset="-120"/>
              </a:rPr>
              <a:t>1 #include&lt;stdio.h&gt;</a:t>
            </a:r>
            <a:endParaRPr lang="en-US" altLang="zh-TW" sz="2800">
              <a:latin typeface="Courier New" pitchFamily="49" charset="0"/>
            </a:endParaRPr>
          </a:p>
          <a:p>
            <a:pPr marL="739775" indent="-739775">
              <a:lnSpc>
                <a:spcPct val="90000"/>
              </a:lnSpc>
              <a:spcBef>
                <a:spcPct val="20000"/>
              </a:spcBef>
            </a:pPr>
            <a:r>
              <a:rPr lang="en-US" altLang="zh-TW" sz="2800">
                <a:latin typeface="Courier New" pitchFamily="49" charset="0"/>
                <a:ea typeface="標楷體" pitchFamily="65" charset="-120"/>
              </a:rPr>
              <a:t>2 main(){</a:t>
            </a:r>
            <a:endParaRPr lang="en-US" altLang="zh-TW" sz="2800">
              <a:latin typeface="Courier New" pitchFamily="49" charset="0"/>
            </a:endParaRPr>
          </a:p>
          <a:p>
            <a:pPr marL="739775" indent="-739775">
              <a:lnSpc>
                <a:spcPct val="90000"/>
              </a:lnSpc>
              <a:spcBef>
                <a:spcPct val="20000"/>
              </a:spcBef>
            </a:pPr>
            <a:r>
              <a:rPr lang="en-US" altLang="zh-TW" sz="2800">
                <a:latin typeface="Courier New" pitchFamily="49" charset="0"/>
                <a:ea typeface="標楷體" pitchFamily="65" charset="-120"/>
              </a:rPr>
              <a:t>3	char str[60];</a:t>
            </a:r>
          </a:p>
        </p:txBody>
      </p:sp>
      <p:sp>
        <p:nvSpPr>
          <p:cNvPr id="117766" name="Rectangle 6"/>
          <p:cNvSpPr>
            <a:spLocks noChangeArrowheads="1"/>
          </p:cNvSpPr>
          <p:nvPr/>
        </p:nvSpPr>
        <p:spPr bwMode="auto">
          <a:xfrm>
            <a:off x="5076825" y="981075"/>
            <a:ext cx="3887788" cy="1447800"/>
          </a:xfrm>
          <a:prstGeom prst="rect">
            <a:avLst/>
          </a:prstGeom>
          <a:solidFill>
            <a:srgbClr val="FFFFFF"/>
          </a:solidFill>
          <a:ln w="9525">
            <a:solidFill>
              <a:schemeClr val="tx1"/>
            </a:solidFill>
            <a:miter lim="800000"/>
            <a:headEnd/>
            <a:tailEnd/>
          </a:ln>
          <a:effectLst/>
        </p:spPr>
        <p:txBody>
          <a:bodyPr wrap="none" anchor="ctr"/>
          <a:lstStyle/>
          <a:p>
            <a:pPr eaLnBrk="0" hangingPunct="0"/>
            <a:r>
              <a:rPr lang="en-US" altLang="zh-TW" sz="2400">
                <a:ea typeface="標楷體" pitchFamily="65" charset="-120"/>
              </a:rPr>
              <a:t>Enter a string</a:t>
            </a:r>
            <a:r>
              <a:rPr lang="zh-TW" altLang="en-US" sz="2400">
                <a:ea typeface="標楷體" pitchFamily="65" charset="-120"/>
              </a:rPr>
              <a:t>： </a:t>
            </a:r>
            <a:r>
              <a:rPr lang="en-US" altLang="zh-TW" sz="2400">
                <a:solidFill>
                  <a:srgbClr val="FF0000"/>
                </a:solidFill>
                <a:ea typeface="標楷體" pitchFamily="65" charset="-120"/>
              </a:rPr>
              <a:t>University</a:t>
            </a:r>
            <a:r>
              <a:rPr lang="en-US" altLang="zh-TW" sz="2400">
                <a:ea typeface="標楷體" pitchFamily="65" charset="-120"/>
              </a:rPr>
              <a:t> </a:t>
            </a:r>
            <a:endParaRPr lang="en-US" altLang="zh-TW" sz="2400">
              <a:solidFill>
                <a:srgbClr val="0000FF"/>
              </a:solidFill>
              <a:ea typeface="標楷體" pitchFamily="65" charset="-120"/>
            </a:endParaRPr>
          </a:p>
          <a:p>
            <a:pPr eaLnBrk="0" hangingPunct="0"/>
            <a:endParaRPr lang="en-US" altLang="zh-TW" sz="2400">
              <a:solidFill>
                <a:srgbClr val="FF3300"/>
              </a:solidFill>
              <a:latin typeface="Courier New" pitchFamily="49" charset="0"/>
              <a:ea typeface="標楷體" pitchFamily="65" charset="-120"/>
            </a:endParaRPr>
          </a:p>
          <a:p>
            <a:pPr eaLnBrk="0" hangingPunct="0"/>
            <a:endParaRPr lang="en-US" altLang="zh-TW" sz="2400">
              <a:solidFill>
                <a:srgbClr val="FF3300"/>
              </a:solidFill>
              <a:latin typeface="Courier New" pitchFamily="49" charset="0"/>
              <a:ea typeface="標楷體" pitchFamily="65" charset="-120"/>
            </a:endParaRPr>
          </a:p>
        </p:txBody>
      </p:sp>
      <p:sp>
        <p:nvSpPr>
          <p:cNvPr id="117767" name="Rectangle 7"/>
          <p:cNvSpPr>
            <a:spLocks noGrp="1" noChangeArrowheads="1"/>
          </p:cNvSpPr>
          <p:nvPr>
            <p:ph type="title"/>
          </p:nvPr>
        </p:nvSpPr>
        <p:spPr>
          <a:xfrm>
            <a:off x="838200" y="304800"/>
            <a:ext cx="7620000" cy="1143000"/>
          </a:xfrm>
        </p:spPr>
        <p:txBody>
          <a:bodyPr/>
          <a:lstStyle/>
          <a:p>
            <a:r>
              <a:rPr lang="en-US" altLang="zh-TW" sz="3600"/>
              <a:t>3-2-3 </a:t>
            </a:r>
            <a:r>
              <a:rPr lang="zh-TW" altLang="en-US" sz="3600"/>
              <a:t>字串的輸入</a:t>
            </a:r>
          </a:p>
        </p:txBody>
      </p:sp>
      <p:sp>
        <p:nvSpPr>
          <p:cNvPr id="117769" name="Rectangle 9"/>
          <p:cNvSpPr>
            <a:spLocks noChangeArrowheads="1"/>
          </p:cNvSpPr>
          <p:nvPr/>
        </p:nvSpPr>
        <p:spPr bwMode="auto">
          <a:xfrm>
            <a:off x="1403350" y="4038600"/>
            <a:ext cx="6048375" cy="990600"/>
          </a:xfrm>
          <a:prstGeom prst="rect">
            <a:avLst/>
          </a:prstGeom>
          <a:noFill/>
          <a:ln w="9525">
            <a:solidFill>
              <a:schemeClr val="tx1"/>
            </a:solidFill>
            <a:prstDash val="dash"/>
            <a:miter lim="800000"/>
            <a:headEnd/>
            <a:tailEnd/>
          </a:ln>
          <a:effectLst/>
        </p:spPr>
        <p:txBody>
          <a:bodyPr wrap="none" anchor="ctr"/>
          <a:lstStyle/>
          <a:p>
            <a:endParaRPr lang="zh-TW" altLang="en-US"/>
          </a:p>
        </p:txBody>
      </p:sp>
      <p:sp>
        <p:nvSpPr>
          <p:cNvPr id="117771" name="Rectangle 11"/>
          <p:cNvSpPr>
            <a:spLocks noChangeArrowheads="1"/>
          </p:cNvSpPr>
          <p:nvPr/>
        </p:nvSpPr>
        <p:spPr bwMode="auto">
          <a:xfrm>
            <a:off x="755650" y="4076700"/>
            <a:ext cx="6694488" cy="936625"/>
          </a:xfrm>
          <a:prstGeom prst="rect">
            <a:avLst/>
          </a:prstGeom>
          <a:noFill/>
          <a:ln w="9525">
            <a:noFill/>
            <a:miter lim="800000"/>
            <a:headEnd/>
            <a:tailEnd/>
          </a:ln>
          <a:effectLst/>
        </p:spPr>
        <p:txBody>
          <a:bodyPr/>
          <a:lstStyle/>
          <a:p>
            <a:pPr marL="739775" indent="-739775">
              <a:lnSpc>
                <a:spcPct val="90000"/>
              </a:lnSpc>
              <a:spcBef>
                <a:spcPct val="20000"/>
              </a:spcBef>
            </a:pPr>
            <a:r>
              <a:rPr lang="en-US" altLang="zh-TW" sz="2800">
                <a:latin typeface="Courier New" pitchFamily="49" charset="0"/>
                <a:ea typeface="標楷體" pitchFamily="65" charset="-120"/>
              </a:rPr>
              <a:t>4	printf("Enter a string</a:t>
            </a:r>
            <a:r>
              <a:rPr lang="zh-TW" altLang="en-US" sz="2800">
                <a:latin typeface="Courier New" pitchFamily="49" charset="0"/>
                <a:ea typeface="標楷體" pitchFamily="65" charset="-120"/>
              </a:rPr>
              <a:t>：</a:t>
            </a:r>
            <a:r>
              <a:rPr lang="en-US" altLang="zh-TW" sz="2800">
                <a:latin typeface="Courier New" pitchFamily="49" charset="0"/>
                <a:ea typeface="標楷體" pitchFamily="65" charset="-120"/>
              </a:rPr>
              <a:t>");</a:t>
            </a:r>
            <a:endParaRPr lang="en-US" altLang="zh-TW" sz="2800">
              <a:solidFill>
                <a:srgbClr val="FF3300"/>
              </a:solidFill>
              <a:latin typeface="Courier New" pitchFamily="49" charset="0"/>
            </a:endParaRPr>
          </a:p>
          <a:p>
            <a:pPr marL="739775" indent="-739775">
              <a:lnSpc>
                <a:spcPct val="90000"/>
              </a:lnSpc>
              <a:spcBef>
                <a:spcPct val="20000"/>
              </a:spcBef>
            </a:pPr>
            <a:r>
              <a:rPr lang="en-US" altLang="zh-TW" sz="2800">
                <a:latin typeface="Courier New" pitchFamily="49" charset="0"/>
                <a:ea typeface="標楷體" pitchFamily="65" charset="-120"/>
              </a:rPr>
              <a:t>5	</a:t>
            </a:r>
            <a:r>
              <a:rPr lang="en-US" altLang="zh-TW" sz="2800">
                <a:solidFill>
                  <a:srgbClr val="FF3300"/>
                </a:solidFill>
                <a:latin typeface="Courier New" pitchFamily="49" charset="0"/>
                <a:ea typeface="標楷體" pitchFamily="65" charset="-120"/>
              </a:rPr>
              <a:t>gets(str);</a:t>
            </a:r>
            <a:endParaRPr lang="en-US" altLang="zh-TW" sz="2800">
              <a:latin typeface="Courier New" pitchFamily="49" charset="0"/>
              <a:ea typeface="標楷體" pitchFamily="65" charset="-120"/>
            </a:endParaRPr>
          </a:p>
        </p:txBody>
      </p:sp>
      <p:sp>
        <p:nvSpPr>
          <p:cNvPr id="117772" name="Rectangle 12"/>
          <p:cNvSpPr>
            <a:spLocks noChangeArrowheads="1"/>
          </p:cNvSpPr>
          <p:nvPr/>
        </p:nvSpPr>
        <p:spPr bwMode="auto">
          <a:xfrm>
            <a:off x="755650" y="5157788"/>
            <a:ext cx="6121400" cy="1341437"/>
          </a:xfrm>
          <a:prstGeom prst="rect">
            <a:avLst/>
          </a:prstGeom>
          <a:noFill/>
          <a:ln w="9525">
            <a:noFill/>
            <a:miter lim="800000"/>
            <a:headEnd/>
            <a:tailEnd/>
          </a:ln>
          <a:effectLst/>
        </p:spPr>
        <p:txBody>
          <a:bodyPr/>
          <a:lstStyle/>
          <a:p>
            <a:pPr marL="739775" indent="-739775">
              <a:lnSpc>
                <a:spcPct val="90000"/>
              </a:lnSpc>
              <a:spcBef>
                <a:spcPct val="20000"/>
              </a:spcBef>
            </a:pPr>
            <a:r>
              <a:rPr lang="en-US" altLang="zh-TW" sz="2800">
                <a:latin typeface="Courier New" pitchFamily="49" charset="0"/>
                <a:ea typeface="標楷體" pitchFamily="65" charset="-120"/>
              </a:rPr>
              <a:t>6</a:t>
            </a:r>
            <a:r>
              <a:rPr lang="en-US" altLang="zh-TW" sz="2800">
                <a:solidFill>
                  <a:srgbClr val="0000FF"/>
                </a:solidFill>
                <a:latin typeface="Courier New" pitchFamily="49" charset="0"/>
                <a:ea typeface="標楷體" pitchFamily="65" charset="-120"/>
              </a:rPr>
              <a:t>	printf("HK %s\n", str);</a:t>
            </a:r>
            <a:endParaRPr lang="en-US" altLang="zh-TW" sz="2800">
              <a:latin typeface="Courier New" pitchFamily="49" charset="0"/>
              <a:ea typeface="標楷體" pitchFamily="65" charset="-120"/>
            </a:endParaRPr>
          </a:p>
          <a:p>
            <a:pPr marL="739775" indent="-739775">
              <a:lnSpc>
                <a:spcPct val="90000"/>
              </a:lnSpc>
              <a:spcBef>
                <a:spcPct val="20000"/>
              </a:spcBef>
            </a:pPr>
            <a:r>
              <a:rPr lang="en-US" altLang="zh-TW" sz="2800">
                <a:latin typeface="Courier New" pitchFamily="49" charset="0"/>
                <a:ea typeface="標楷體" pitchFamily="65" charset="-120"/>
              </a:rPr>
              <a:t>7</a:t>
            </a:r>
            <a:r>
              <a:rPr lang="en-US" altLang="zh-TW" sz="2800">
                <a:solidFill>
                  <a:srgbClr val="FF3300"/>
                </a:solidFill>
                <a:latin typeface="Courier New" pitchFamily="49" charset="0"/>
                <a:ea typeface="標楷體" pitchFamily="65" charset="-120"/>
              </a:rPr>
              <a:t>	puts(str);</a:t>
            </a:r>
            <a:endParaRPr lang="en-US" altLang="zh-TW" sz="2800">
              <a:latin typeface="Courier New" pitchFamily="49" charset="0"/>
              <a:ea typeface="標楷體" pitchFamily="65" charset="-120"/>
            </a:endParaRPr>
          </a:p>
          <a:p>
            <a:pPr marL="739775" indent="-739775">
              <a:lnSpc>
                <a:spcPct val="90000"/>
              </a:lnSpc>
              <a:spcBef>
                <a:spcPct val="20000"/>
              </a:spcBef>
            </a:pPr>
            <a:r>
              <a:rPr lang="en-US" altLang="zh-TW" sz="2800">
                <a:latin typeface="Courier New" pitchFamily="49" charset="0"/>
              </a:rPr>
              <a:t>8 </a:t>
            </a:r>
            <a:r>
              <a:rPr lang="en-US" altLang="zh-TW" sz="2800">
                <a:latin typeface="Courier New" pitchFamily="49" charset="0"/>
                <a:ea typeface="標楷體" pitchFamily="65" charset="-120"/>
              </a:rPr>
              <a:t>}</a:t>
            </a:r>
            <a:endParaRPr lang="en-US" altLang="zh-TW" sz="2800">
              <a:ea typeface="標楷體" pitchFamily="65" charset="-120"/>
            </a:endParaRPr>
          </a:p>
        </p:txBody>
      </p:sp>
      <p:sp>
        <p:nvSpPr>
          <p:cNvPr id="117773" name="AutoShape 13"/>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17774" name="Rectangle 14"/>
          <p:cNvSpPr>
            <a:spLocks noChangeArrowheads="1"/>
          </p:cNvSpPr>
          <p:nvPr/>
        </p:nvSpPr>
        <p:spPr bwMode="auto">
          <a:xfrm>
            <a:off x="5148263" y="1484313"/>
            <a:ext cx="2735262" cy="942975"/>
          </a:xfrm>
          <a:prstGeom prst="rect">
            <a:avLst/>
          </a:prstGeom>
          <a:solidFill>
            <a:srgbClr val="FFFFFF"/>
          </a:solidFill>
          <a:ln w="9525">
            <a:noFill/>
            <a:miter lim="800000"/>
            <a:headEnd/>
            <a:tailEnd/>
          </a:ln>
          <a:effectLst/>
        </p:spPr>
        <p:txBody>
          <a:bodyPr wrap="none" anchor="ctr"/>
          <a:lstStyle/>
          <a:p>
            <a:pPr eaLnBrk="0" hangingPunct="0"/>
            <a:r>
              <a:rPr lang="en-US" altLang="zh-TW" sz="2400">
                <a:solidFill>
                  <a:srgbClr val="0000FF"/>
                </a:solidFill>
                <a:latin typeface="Courier New" pitchFamily="49" charset="0"/>
                <a:ea typeface="標楷體" pitchFamily="65" charset="-120"/>
              </a:rPr>
              <a:t>HK University</a:t>
            </a:r>
            <a:r>
              <a:rPr lang="en-US" altLang="zh-TW" sz="2400">
                <a:latin typeface="Courier New" pitchFamily="49" charset="0"/>
                <a:ea typeface="標楷體" pitchFamily="65" charset="-120"/>
              </a:rPr>
              <a:t> </a:t>
            </a:r>
            <a:endParaRPr lang="en-US" altLang="zh-TW" sz="2400">
              <a:solidFill>
                <a:srgbClr val="FF3300"/>
              </a:solidFill>
              <a:latin typeface="Courier New" pitchFamily="49" charset="0"/>
              <a:ea typeface="標楷體" pitchFamily="65" charset="-120"/>
            </a:endParaRPr>
          </a:p>
          <a:p>
            <a:pPr eaLnBrk="0" hangingPunct="0"/>
            <a:r>
              <a:rPr lang="en-US" altLang="zh-TW" sz="2400">
                <a:solidFill>
                  <a:srgbClr val="FF3300"/>
                </a:solidFill>
                <a:latin typeface="Courier New" pitchFamily="49" charset="0"/>
                <a:ea typeface="標楷體" pitchFamily="65" charset="-120"/>
              </a:rPr>
              <a:t>University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7771"/>
                                        </p:tgtEl>
                                        <p:attrNameLst>
                                          <p:attrName>style.visibility</p:attrName>
                                        </p:attrNameLst>
                                      </p:cBhvr>
                                      <p:to>
                                        <p:strVal val="visible"/>
                                      </p:to>
                                    </p:set>
                                    <p:anim calcmode="lin" valueType="num">
                                      <p:cBhvr>
                                        <p:cTn id="7" dur="500" fill="hold"/>
                                        <p:tgtEl>
                                          <p:spTgt spid="117771"/>
                                        </p:tgtEl>
                                        <p:attrNameLst>
                                          <p:attrName>ppt_w</p:attrName>
                                        </p:attrNameLst>
                                      </p:cBhvr>
                                      <p:tavLst>
                                        <p:tav tm="0">
                                          <p:val>
                                            <p:fltVal val="0"/>
                                          </p:val>
                                        </p:tav>
                                        <p:tav tm="100000">
                                          <p:val>
                                            <p:strVal val="#ppt_w"/>
                                          </p:val>
                                        </p:tav>
                                      </p:tavLst>
                                    </p:anim>
                                    <p:anim calcmode="lin" valueType="num">
                                      <p:cBhvr>
                                        <p:cTn id="8" dur="500" fill="hold"/>
                                        <p:tgtEl>
                                          <p:spTgt spid="11777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1" nodeType="clickEffect">
                                  <p:stCondLst>
                                    <p:cond delay="0"/>
                                  </p:stCondLst>
                                  <p:childTnLst>
                                    <p:set>
                                      <p:cBhvr>
                                        <p:cTn id="12" dur="1" fill="hold">
                                          <p:stCondLst>
                                            <p:cond delay="0"/>
                                          </p:stCondLst>
                                        </p:cTn>
                                        <p:tgtEl>
                                          <p:spTgt spid="117766"/>
                                        </p:tgtEl>
                                        <p:attrNameLst>
                                          <p:attrName>style.visibility</p:attrName>
                                        </p:attrNameLst>
                                      </p:cBhvr>
                                      <p:to>
                                        <p:strVal val="visible"/>
                                      </p:to>
                                    </p:set>
                                    <p:anim calcmode="lin" valueType="num">
                                      <p:cBhvr>
                                        <p:cTn id="13" dur="500" fill="hold"/>
                                        <p:tgtEl>
                                          <p:spTgt spid="117766"/>
                                        </p:tgtEl>
                                        <p:attrNameLst>
                                          <p:attrName>ppt_w</p:attrName>
                                        </p:attrNameLst>
                                      </p:cBhvr>
                                      <p:tavLst>
                                        <p:tav tm="0">
                                          <p:val>
                                            <p:fltVal val="0"/>
                                          </p:val>
                                        </p:tav>
                                        <p:tav tm="100000">
                                          <p:val>
                                            <p:strVal val="#ppt_w"/>
                                          </p:val>
                                        </p:tav>
                                      </p:tavLst>
                                    </p:anim>
                                    <p:anim calcmode="lin" valueType="num">
                                      <p:cBhvr>
                                        <p:cTn id="14" dur="500" fill="hold"/>
                                        <p:tgtEl>
                                          <p:spTgt spid="11776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17772"/>
                                        </p:tgtEl>
                                        <p:attrNameLst>
                                          <p:attrName>style.visibility</p:attrName>
                                        </p:attrNameLst>
                                      </p:cBhvr>
                                      <p:to>
                                        <p:strVal val="visible"/>
                                      </p:to>
                                    </p:set>
                                    <p:anim calcmode="lin" valueType="num">
                                      <p:cBhvr>
                                        <p:cTn id="19" dur="500" fill="hold"/>
                                        <p:tgtEl>
                                          <p:spTgt spid="117772"/>
                                        </p:tgtEl>
                                        <p:attrNameLst>
                                          <p:attrName>ppt_w</p:attrName>
                                        </p:attrNameLst>
                                      </p:cBhvr>
                                      <p:tavLst>
                                        <p:tav tm="0">
                                          <p:val>
                                            <p:fltVal val="0"/>
                                          </p:val>
                                        </p:tav>
                                        <p:tav tm="100000">
                                          <p:val>
                                            <p:strVal val="#ppt_w"/>
                                          </p:val>
                                        </p:tav>
                                      </p:tavLst>
                                    </p:anim>
                                    <p:anim calcmode="lin" valueType="num">
                                      <p:cBhvr>
                                        <p:cTn id="20" dur="500" fill="hold"/>
                                        <p:tgtEl>
                                          <p:spTgt spid="117772"/>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17774"/>
                                        </p:tgtEl>
                                        <p:attrNameLst>
                                          <p:attrName>style.visibility</p:attrName>
                                        </p:attrNameLst>
                                      </p:cBhvr>
                                      <p:to>
                                        <p:strVal val="visible"/>
                                      </p:to>
                                    </p:set>
                                    <p:anim calcmode="lin" valueType="num">
                                      <p:cBhvr>
                                        <p:cTn id="25" dur="500" fill="hold"/>
                                        <p:tgtEl>
                                          <p:spTgt spid="117774"/>
                                        </p:tgtEl>
                                        <p:attrNameLst>
                                          <p:attrName>ppt_w</p:attrName>
                                        </p:attrNameLst>
                                      </p:cBhvr>
                                      <p:tavLst>
                                        <p:tav tm="0">
                                          <p:val>
                                            <p:fltVal val="0"/>
                                          </p:val>
                                        </p:tav>
                                        <p:tav tm="100000">
                                          <p:val>
                                            <p:strVal val="#ppt_w"/>
                                          </p:val>
                                        </p:tav>
                                      </p:tavLst>
                                    </p:anim>
                                    <p:anim calcmode="lin" valueType="num">
                                      <p:cBhvr>
                                        <p:cTn id="26" dur="500" fill="hold"/>
                                        <p:tgtEl>
                                          <p:spTgt spid="1177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1" animBg="1"/>
      <p:bldP spid="117771" grpId="0"/>
      <p:bldP spid="117772" grpId="0"/>
      <p:bldP spid="11777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C8433C94-3CC5-40CC-AAEB-788C2BD39F23}" type="slidenum">
              <a:rPr lang="en-US" altLang="zh-TW"/>
              <a:pPr/>
              <a:t>67</a:t>
            </a:fld>
            <a:endParaRPr lang="en-US" altLang="zh-TW"/>
          </a:p>
        </p:txBody>
      </p:sp>
      <p:sp>
        <p:nvSpPr>
          <p:cNvPr id="120834" name="Rectangle 2"/>
          <p:cNvSpPr>
            <a:spLocks noGrp="1" noChangeArrowheads="1"/>
          </p:cNvSpPr>
          <p:nvPr>
            <p:ph type="title"/>
          </p:nvPr>
        </p:nvSpPr>
        <p:spPr/>
        <p:txBody>
          <a:bodyPr/>
          <a:lstStyle/>
          <a:p>
            <a:r>
              <a:rPr lang="zh-TW" altLang="en-US"/>
              <a:t>第四章 運算式與運算符號</a:t>
            </a:r>
          </a:p>
        </p:txBody>
      </p:sp>
      <p:sp>
        <p:nvSpPr>
          <p:cNvPr id="120835" name="Rectangle 3"/>
          <p:cNvSpPr>
            <a:spLocks noGrp="1" noChangeArrowheads="1"/>
          </p:cNvSpPr>
          <p:nvPr>
            <p:ph type="body" idx="1"/>
          </p:nvPr>
        </p:nvSpPr>
        <p:spPr>
          <a:xfrm>
            <a:off x="685800" y="2286000"/>
            <a:ext cx="7772400" cy="3806825"/>
          </a:xfrm>
        </p:spPr>
        <p:txBody>
          <a:bodyPr/>
          <a:lstStyle/>
          <a:p>
            <a:r>
              <a:rPr lang="zh-TW" altLang="en-US">
                <a:solidFill>
                  <a:srgbClr val="FF3300"/>
                </a:solidFill>
                <a:latin typeface="Verdana" pitchFamily="34" charset="0"/>
              </a:rPr>
              <a:t>運算式</a:t>
            </a:r>
            <a:r>
              <a:rPr lang="zh-TW" altLang="en-US">
                <a:latin typeface="Verdana" pitchFamily="34" charset="0"/>
              </a:rPr>
              <a:t>組成元素</a:t>
            </a:r>
            <a:r>
              <a:rPr lang="en-US" altLang="zh-TW">
                <a:latin typeface="Verdana" pitchFamily="34" charset="0"/>
              </a:rPr>
              <a:t>(Expression 3+4)</a:t>
            </a:r>
          </a:p>
          <a:p>
            <a:r>
              <a:rPr lang="zh-TW" altLang="en-US">
                <a:solidFill>
                  <a:srgbClr val="FF3300"/>
                </a:solidFill>
                <a:latin typeface="Verdana" pitchFamily="34" charset="0"/>
              </a:rPr>
              <a:t>運算子 </a:t>
            </a:r>
            <a:r>
              <a:rPr lang="en-US" altLang="zh-TW">
                <a:latin typeface="Verdana" pitchFamily="34" charset="0"/>
              </a:rPr>
              <a:t>(Operators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699AECED-0614-482C-A0F5-D844E62256F0}" type="slidenum">
              <a:rPr lang="en-US" altLang="zh-TW"/>
              <a:pPr/>
              <a:t>68</a:t>
            </a:fld>
            <a:endParaRPr lang="en-US" altLang="zh-TW"/>
          </a:p>
        </p:txBody>
      </p:sp>
      <p:sp>
        <p:nvSpPr>
          <p:cNvPr id="121861" name="Rectangle 5"/>
          <p:cNvSpPr>
            <a:spLocks noGrp="1" noChangeArrowheads="1"/>
          </p:cNvSpPr>
          <p:nvPr>
            <p:ph type="title"/>
          </p:nvPr>
        </p:nvSpPr>
        <p:spPr/>
        <p:txBody>
          <a:bodyPr/>
          <a:lstStyle/>
          <a:p>
            <a:r>
              <a:rPr lang="zh-TW" altLang="en-US" sz="3600"/>
              <a:t>運算式組成元素</a:t>
            </a:r>
          </a:p>
        </p:txBody>
      </p:sp>
      <p:sp>
        <p:nvSpPr>
          <p:cNvPr id="121862" name="Rectangle 6"/>
          <p:cNvSpPr>
            <a:spLocks noGrp="1" noChangeArrowheads="1"/>
          </p:cNvSpPr>
          <p:nvPr>
            <p:ph type="body" idx="1"/>
          </p:nvPr>
        </p:nvSpPr>
        <p:spPr>
          <a:xfrm>
            <a:off x="685800" y="1828800"/>
            <a:ext cx="8207375" cy="4248150"/>
          </a:xfrm>
        </p:spPr>
        <p:txBody>
          <a:bodyPr/>
          <a:lstStyle/>
          <a:p>
            <a:r>
              <a:rPr lang="zh-TW" altLang="en-US" sz="2800" dirty="0">
                <a:latin typeface="Arial" pitchFamily="34" charset="0"/>
                <a:cs typeface="Arial" pitchFamily="34" charset="0"/>
              </a:rPr>
              <a:t>運算式一般分為三類： </a:t>
            </a:r>
          </a:p>
          <a:p>
            <a:pPr lvl="1"/>
            <a:r>
              <a:rPr lang="zh-TW" altLang="en-US" sz="2400" dirty="0">
                <a:solidFill>
                  <a:srgbClr val="FF3300"/>
                </a:solidFill>
                <a:latin typeface="Arial" pitchFamily="34" charset="0"/>
                <a:cs typeface="Arial" pitchFamily="34" charset="0"/>
              </a:rPr>
              <a:t>算術</a:t>
            </a:r>
            <a:r>
              <a:rPr lang="zh-TW" altLang="en-US" sz="2400" dirty="0">
                <a:latin typeface="Arial" pitchFamily="34" charset="0"/>
                <a:cs typeface="Arial" pitchFamily="34" charset="0"/>
              </a:rPr>
              <a:t>運算式 </a:t>
            </a:r>
            <a:r>
              <a:rPr lang="en-US" altLang="zh-TW" sz="2400" dirty="0">
                <a:latin typeface="Arial" pitchFamily="34" charset="0"/>
                <a:cs typeface="Arial" pitchFamily="34" charset="0"/>
              </a:rPr>
              <a:t>(</a:t>
            </a:r>
            <a:r>
              <a:rPr lang="en-US" altLang="zh-TW" sz="2400" dirty="0" err="1">
                <a:latin typeface="Arial" pitchFamily="34" charset="0"/>
                <a:cs typeface="Arial" pitchFamily="34" charset="0"/>
              </a:rPr>
              <a:t>a+b</a:t>
            </a:r>
            <a:r>
              <a:rPr lang="en-US" altLang="zh-TW" sz="2400" dirty="0">
                <a:latin typeface="Arial" pitchFamily="34" charset="0"/>
                <a:cs typeface="Arial" pitchFamily="34" charset="0"/>
              </a:rPr>
              <a:t>)</a:t>
            </a:r>
          </a:p>
          <a:p>
            <a:pPr lvl="1"/>
            <a:r>
              <a:rPr lang="zh-TW" altLang="en-US" sz="2400" dirty="0">
                <a:solidFill>
                  <a:srgbClr val="FF3300"/>
                </a:solidFill>
                <a:latin typeface="Arial" pitchFamily="34" charset="0"/>
                <a:cs typeface="Arial" pitchFamily="34" charset="0"/>
              </a:rPr>
              <a:t>關係</a:t>
            </a:r>
            <a:r>
              <a:rPr lang="zh-TW" altLang="en-US" sz="2400" dirty="0">
                <a:latin typeface="Arial" pitchFamily="34" charset="0"/>
                <a:cs typeface="Arial" pitchFamily="34" charset="0"/>
              </a:rPr>
              <a:t>運算式 </a:t>
            </a:r>
            <a:r>
              <a:rPr lang="en-US" altLang="zh-TW" sz="2400" dirty="0">
                <a:latin typeface="Arial" pitchFamily="34" charset="0"/>
                <a:cs typeface="Arial" pitchFamily="34" charset="0"/>
              </a:rPr>
              <a:t>(a&gt;b)</a:t>
            </a:r>
          </a:p>
          <a:p>
            <a:pPr lvl="1"/>
            <a:r>
              <a:rPr lang="zh-TW" altLang="en-US" sz="2400" dirty="0">
                <a:solidFill>
                  <a:srgbClr val="FF3300"/>
                </a:solidFill>
                <a:latin typeface="Arial" pitchFamily="34" charset="0"/>
                <a:cs typeface="Arial" pitchFamily="34" charset="0"/>
              </a:rPr>
              <a:t>邏輯</a:t>
            </a:r>
            <a:r>
              <a:rPr lang="zh-TW" altLang="en-US" sz="2400" dirty="0">
                <a:latin typeface="Arial" pitchFamily="34" charset="0"/>
                <a:cs typeface="Arial" pitchFamily="34" charset="0"/>
              </a:rPr>
              <a:t>運算式 </a:t>
            </a:r>
            <a:r>
              <a:rPr lang="en-US" altLang="zh-TW" sz="2400" dirty="0">
                <a:latin typeface="Arial" pitchFamily="34" charset="0"/>
                <a:cs typeface="Arial" pitchFamily="34" charset="0"/>
              </a:rPr>
              <a:t>(and or not)</a:t>
            </a:r>
          </a:p>
          <a:p>
            <a:r>
              <a:rPr lang="zh-TW" altLang="en-US" sz="2800" dirty="0">
                <a:latin typeface="Arial" pitchFamily="34" charset="0"/>
                <a:cs typeface="Arial" pitchFamily="34" charset="0"/>
              </a:rPr>
              <a:t>由運算元</a:t>
            </a:r>
            <a:r>
              <a:rPr lang="en-US" altLang="zh-TW" sz="2800" dirty="0">
                <a:latin typeface="Arial" pitchFamily="34" charset="0"/>
                <a:cs typeface="Arial" pitchFamily="34" charset="0"/>
              </a:rPr>
              <a:t>(operands)</a:t>
            </a:r>
            <a:r>
              <a:rPr lang="zh-TW" altLang="en-US" sz="2800" dirty="0">
                <a:latin typeface="Arial" pitchFamily="34" charset="0"/>
                <a:cs typeface="Arial" pitchFamily="34" charset="0"/>
              </a:rPr>
              <a:t>和運算子</a:t>
            </a:r>
            <a:r>
              <a:rPr lang="en-US" altLang="zh-TW" sz="2800" dirty="0">
                <a:latin typeface="Arial" pitchFamily="34" charset="0"/>
                <a:cs typeface="Arial" pitchFamily="34" charset="0"/>
              </a:rPr>
              <a:t>(operators)</a:t>
            </a:r>
            <a:r>
              <a:rPr lang="zh-TW" altLang="en-US" sz="2800" dirty="0">
                <a:latin typeface="Arial" pitchFamily="34" charset="0"/>
                <a:cs typeface="Arial" pitchFamily="34" charset="0"/>
              </a:rPr>
              <a:t>組成</a:t>
            </a:r>
          </a:p>
          <a:p>
            <a:pPr lvl="1"/>
            <a:r>
              <a:rPr lang="zh-TW" altLang="en-US" sz="2400" dirty="0">
                <a:latin typeface="Arial" pitchFamily="34" charset="0"/>
                <a:cs typeface="Arial" pitchFamily="34" charset="0"/>
              </a:rPr>
              <a:t>例如： </a:t>
            </a:r>
            <a:r>
              <a:rPr lang="en-US" altLang="zh-TW" sz="2400" dirty="0">
                <a:solidFill>
                  <a:srgbClr val="FF3300"/>
                </a:solidFill>
                <a:latin typeface="Arial" pitchFamily="34" charset="0"/>
                <a:cs typeface="Arial" pitchFamily="34" charset="0"/>
              </a:rPr>
              <a:t>a </a:t>
            </a:r>
            <a:r>
              <a:rPr lang="en-US" altLang="zh-TW" sz="2400" dirty="0">
                <a:solidFill>
                  <a:srgbClr val="0000FF"/>
                </a:solidFill>
                <a:latin typeface="Arial" pitchFamily="34" charset="0"/>
                <a:cs typeface="Arial" pitchFamily="34" charset="0"/>
              </a:rPr>
              <a:t>=</a:t>
            </a:r>
            <a:r>
              <a:rPr lang="en-US" altLang="zh-TW" sz="2400" dirty="0">
                <a:solidFill>
                  <a:srgbClr val="FF3300"/>
                </a:solidFill>
                <a:latin typeface="Arial" pitchFamily="34" charset="0"/>
                <a:cs typeface="Arial" pitchFamily="34" charset="0"/>
              </a:rPr>
              <a:t> 1</a:t>
            </a:r>
            <a:r>
              <a:rPr lang="en-US" altLang="zh-TW" sz="2400" dirty="0">
                <a:solidFill>
                  <a:srgbClr val="0000FF"/>
                </a:solidFill>
                <a:latin typeface="Arial" pitchFamily="34" charset="0"/>
                <a:cs typeface="Arial" pitchFamily="34" charset="0"/>
              </a:rPr>
              <a:t>+</a:t>
            </a:r>
            <a:r>
              <a:rPr lang="en-US" altLang="zh-TW" sz="2400" dirty="0">
                <a:solidFill>
                  <a:srgbClr val="FF3300"/>
                </a:solidFill>
                <a:latin typeface="Arial" pitchFamily="34" charset="0"/>
                <a:cs typeface="Arial" pitchFamily="34" charset="0"/>
              </a:rPr>
              <a:t>2</a:t>
            </a:r>
            <a:r>
              <a:rPr lang="en-US" altLang="zh-TW" sz="2400" dirty="0">
                <a:solidFill>
                  <a:srgbClr val="0000FF"/>
                </a:solidFill>
                <a:latin typeface="Arial" pitchFamily="34" charset="0"/>
                <a:cs typeface="Arial" pitchFamily="34" charset="0"/>
              </a:rPr>
              <a:t>-</a:t>
            </a:r>
            <a:r>
              <a:rPr lang="en-US" altLang="zh-TW" sz="2400" dirty="0">
                <a:solidFill>
                  <a:srgbClr val="FF3300"/>
                </a:solidFill>
                <a:latin typeface="Arial" pitchFamily="34" charset="0"/>
                <a:cs typeface="Arial" pitchFamily="34" charset="0"/>
              </a:rPr>
              <a:t>1</a:t>
            </a:r>
            <a:endParaRPr lang="en-US" altLang="zh-TW" sz="2400" dirty="0">
              <a:latin typeface="Arial" pitchFamily="34" charset="0"/>
              <a:cs typeface="Arial" pitchFamily="34" charset="0"/>
            </a:endParaRPr>
          </a:p>
          <a:p>
            <a:pPr lvl="1"/>
            <a:r>
              <a:rPr lang="en-US" altLang="zh-TW" sz="2400" dirty="0">
                <a:latin typeface="Arial" pitchFamily="34" charset="0"/>
                <a:cs typeface="Arial" pitchFamily="34" charset="0"/>
              </a:rPr>
              <a:t>『</a:t>
            </a:r>
            <a:r>
              <a:rPr lang="en-US" altLang="zh-TW" sz="2400" dirty="0">
                <a:solidFill>
                  <a:srgbClr val="FF3300"/>
                </a:solidFill>
                <a:latin typeface="Arial" pitchFamily="34" charset="0"/>
                <a:cs typeface="Arial" pitchFamily="34" charset="0"/>
              </a:rPr>
              <a:t>a</a:t>
            </a:r>
            <a:r>
              <a:rPr lang="en-US" altLang="zh-TW" sz="2400" dirty="0">
                <a:latin typeface="Arial" pitchFamily="34" charset="0"/>
                <a:cs typeface="Arial" pitchFamily="34" charset="0"/>
              </a:rPr>
              <a:t>』</a:t>
            </a:r>
            <a:r>
              <a:rPr lang="zh-TW" altLang="en-US" sz="2400" dirty="0">
                <a:latin typeface="Arial" pitchFamily="34" charset="0"/>
                <a:cs typeface="Arial" pitchFamily="34" charset="0"/>
              </a:rPr>
              <a:t>、</a:t>
            </a:r>
            <a:r>
              <a:rPr lang="en-US" altLang="zh-TW" sz="2400" dirty="0">
                <a:latin typeface="Arial" pitchFamily="34" charset="0"/>
                <a:cs typeface="Arial" pitchFamily="34" charset="0"/>
              </a:rPr>
              <a:t>『</a:t>
            </a:r>
            <a:r>
              <a:rPr lang="en-US" altLang="zh-TW" sz="2400" dirty="0">
                <a:solidFill>
                  <a:srgbClr val="FF3300"/>
                </a:solidFill>
                <a:latin typeface="Arial" pitchFamily="34" charset="0"/>
                <a:cs typeface="Arial" pitchFamily="34" charset="0"/>
              </a:rPr>
              <a:t>1</a:t>
            </a:r>
            <a:r>
              <a:rPr lang="en-US" altLang="zh-TW" sz="2400" dirty="0">
                <a:latin typeface="Arial" pitchFamily="34" charset="0"/>
                <a:cs typeface="Arial" pitchFamily="34" charset="0"/>
              </a:rPr>
              <a:t>』</a:t>
            </a:r>
            <a:r>
              <a:rPr lang="zh-TW" altLang="en-US" sz="2400" dirty="0">
                <a:latin typeface="Arial" pitchFamily="34" charset="0"/>
                <a:cs typeface="Arial" pitchFamily="34" charset="0"/>
              </a:rPr>
              <a:t>、</a:t>
            </a:r>
            <a:r>
              <a:rPr lang="en-US" altLang="zh-TW" sz="2400" dirty="0">
                <a:latin typeface="Arial" pitchFamily="34" charset="0"/>
                <a:cs typeface="Arial" pitchFamily="34" charset="0"/>
              </a:rPr>
              <a:t>『</a:t>
            </a:r>
            <a:r>
              <a:rPr lang="en-US" altLang="zh-TW" sz="2400" dirty="0">
                <a:solidFill>
                  <a:srgbClr val="FF3300"/>
                </a:solidFill>
                <a:latin typeface="Arial" pitchFamily="34" charset="0"/>
                <a:cs typeface="Arial" pitchFamily="34" charset="0"/>
              </a:rPr>
              <a:t>2</a:t>
            </a:r>
            <a:r>
              <a:rPr lang="en-US" altLang="zh-TW" sz="2400" dirty="0">
                <a:latin typeface="Arial" pitchFamily="34" charset="0"/>
                <a:cs typeface="Arial" pitchFamily="34" charset="0"/>
              </a:rPr>
              <a:t>』</a:t>
            </a:r>
            <a:r>
              <a:rPr lang="zh-TW" altLang="en-US" sz="2400" dirty="0">
                <a:latin typeface="Arial" pitchFamily="34" charset="0"/>
                <a:cs typeface="Arial" pitchFamily="34" charset="0"/>
              </a:rPr>
              <a:t>就是運算式的</a:t>
            </a:r>
            <a:r>
              <a:rPr lang="zh-TW" altLang="en-US" sz="2400" dirty="0">
                <a:solidFill>
                  <a:srgbClr val="FF3300"/>
                </a:solidFill>
                <a:latin typeface="Arial" pitchFamily="34" charset="0"/>
                <a:cs typeface="Arial" pitchFamily="34" charset="0"/>
              </a:rPr>
              <a:t>運算元</a:t>
            </a:r>
            <a:r>
              <a:rPr lang="zh-TW" altLang="en-US" sz="2400" dirty="0">
                <a:latin typeface="Arial" pitchFamily="34" charset="0"/>
                <a:cs typeface="Arial" pitchFamily="34" charset="0"/>
              </a:rPr>
              <a:t>。</a:t>
            </a:r>
          </a:p>
          <a:p>
            <a:pPr lvl="1"/>
            <a:r>
              <a:rPr lang="en-US" altLang="zh-TW" sz="2400" dirty="0">
                <a:latin typeface="Arial" pitchFamily="34" charset="0"/>
                <a:cs typeface="Arial" pitchFamily="34" charset="0"/>
              </a:rPr>
              <a:t>『</a:t>
            </a:r>
            <a:r>
              <a:rPr lang="en-US" altLang="zh-TW" sz="2400" dirty="0">
                <a:solidFill>
                  <a:srgbClr val="0000FF"/>
                </a:solidFill>
                <a:latin typeface="Arial" pitchFamily="34" charset="0"/>
                <a:cs typeface="Arial" pitchFamily="34" charset="0"/>
              </a:rPr>
              <a:t>=</a:t>
            </a:r>
            <a:r>
              <a:rPr lang="en-US" altLang="zh-TW" sz="2400" dirty="0">
                <a:latin typeface="Arial" pitchFamily="34" charset="0"/>
                <a:cs typeface="Arial" pitchFamily="34" charset="0"/>
              </a:rPr>
              <a:t>』</a:t>
            </a:r>
            <a:r>
              <a:rPr lang="zh-TW" altLang="en-US" sz="2400" dirty="0">
                <a:latin typeface="Arial" pitchFamily="34" charset="0"/>
                <a:cs typeface="Arial" pitchFamily="34" charset="0"/>
              </a:rPr>
              <a:t>、</a:t>
            </a:r>
            <a:r>
              <a:rPr lang="en-US" altLang="zh-TW" sz="2400" dirty="0">
                <a:latin typeface="Arial" pitchFamily="34" charset="0"/>
                <a:cs typeface="Arial" pitchFamily="34" charset="0"/>
              </a:rPr>
              <a:t>『</a:t>
            </a:r>
            <a:r>
              <a:rPr lang="en-US" altLang="zh-TW" sz="2400" dirty="0">
                <a:solidFill>
                  <a:srgbClr val="0000FF"/>
                </a:solidFill>
                <a:latin typeface="Arial" pitchFamily="34" charset="0"/>
                <a:cs typeface="Arial" pitchFamily="34" charset="0"/>
              </a:rPr>
              <a:t>+</a:t>
            </a:r>
            <a:r>
              <a:rPr lang="en-US" altLang="zh-TW" sz="2400" dirty="0">
                <a:latin typeface="Arial" pitchFamily="34" charset="0"/>
                <a:cs typeface="Arial" pitchFamily="34" charset="0"/>
              </a:rPr>
              <a:t>』</a:t>
            </a:r>
            <a:r>
              <a:rPr lang="zh-TW" altLang="en-US" sz="2400" dirty="0">
                <a:latin typeface="Arial" pitchFamily="34" charset="0"/>
                <a:cs typeface="Arial" pitchFamily="34" charset="0"/>
              </a:rPr>
              <a:t>、</a:t>
            </a:r>
            <a:r>
              <a:rPr lang="en-US" altLang="zh-TW" sz="2400" dirty="0">
                <a:latin typeface="Arial" pitchFamily="34" charset="0"/>
                <a:cs typeface="Arial" pitchFamily="34" charset="0"/>
              </a:rPr>
              <a:t>『</a:t>
            </a:r>
            <a:r>
              <a:rPr lang="en-US" altLang="zh-TW" sz="2400" dirty="0">
                <a:solidFill>
                  <a:srgbClr val="0000FF"/>
                </a:solidFill>
                <a:latin typeface="Arial" pitchFamily="34" charset="0"/>
                <a:cs typeface="Arial" pitchFamily="34" charset="0"/>
              </a:rPr>
              <a:t>-</a:t>
            </a:r>
            <a:r>
              <a:rPr lang="en-US" altLang="zh-TW" sz="2400" dirty="0">
                <a:latin typeface="Arial" pitchFamily="34" charset="0"/>
                <a:cs typeface="Arial" pitchFamily="34" charset="0"/>
              </a:rPr>
              <a:t>』</a:t>
            </a:r>
            <a:r>
              <a:rPr lang="zh-TW" altLang="en-US" sz="2400" dirty="0">
                <a:latin typeface="Arial" pitchFamily="34" charset="0"/>
                <a:cs typeface="Arial" pitchFamily="34" charset="0"/>
              </a:rPr>
              <a:t>就是運算式的</a:t>
            </a:r>
            <a:r>
              <a:rPr lang="zh-TW" altLang="en-US" sz="2400" dirty="0">
                <a:solidFill>
                  <a:srgbClr val="0000FF"/>
                </a:solidFill>
                <a:latin typeface="Arial" pitchFamily="34" charset="0"/>
                <a:cs typeface="Arial" pitchFamily="34" charset="0"/>
              </a:rPr>
              <a:t>運算子</a:t>
            </a:r>
            <a:r>
              <a:rPr lang="zh-TW" altLang="en-US" sz="2400" dirty="0">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186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186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186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186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186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186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18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2"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D11E9AED-ACAD-4781-800C-DE47709F653E}" type="slidenum">
              <a:rPr lang="en-US" altLang="zh-TW"/>
              <a:pPr/>
              <a:t>69</a:t>
            </a:fld>
            <a:endParaRPr lang="en-US" altLang="zh-TW"/>
          </a:p>
        </p:txBody>
      </p:sp>
      <p:sp>
        <p:nvSpPr>
          <p:cNvPr id="122885" name="Rectangle 5"/>
          <p:cNvSpPr>
            <a:spLocks noGrp="1" noChangeArrowheads="1"/>
          </p:cNvSpPr>
          <p:nvPr>
            <p:ph type="title"/>
          </p:nvPr>
        </p:nvSpPr>
        <p:spPr/>
        <p:txBody>
          <a:bodyPr/>
          <a:lstStyle/>
          <a:p>
            <a:r>
              <a:rPr lang="zh-TW" altLang="en-US" sz="3600"/>
              <a:t>各種運算子</a:t>
            </a:r>
          </a:p>
        </p:txBody>
      </p:sp>
      <p:sp>
        <p:nvSpPr>
          <p:cNvPr id="122886" name="Rectangle 6"/>
          <p:cNvSpPr>
            <a:spLocks noGrp="1" noChangeArrowheads="1"/>
          </p:cNvSpPr>
          <p:nvPr>
            <p:ph type="body" idx="1"/>
          </p:nvPr>
        </p:nvSpPr>
        <p:spPr>
          <a:xfrm>
            <a:off x="467544" y="1700808"/>
            <a:ext cx="8496944" cy="4248150"/>
          </a:xfrm>
        </p:spPr>
        <p:txBody>
          <a:bodyPr/>
          <a:lstStyle/>
          <a:p>
            <a:pPr marL="0" indent="0">
              <a:lnSpc>
                <a:spcPct val="90000"/>
              </a:lnSpc>
              <a:buFontTx/>
              <a:buNone/>
            </a:pPr>
            <a:r>
              <a:rPr lang="en-US" altLang="zh-TW" sz="2800" dirty="0" smtClean="0">
                <a:latin typeface="Arial" pitchFamily="34" charset="0"/>
                <a:cs typeface="Arial" pitchFamily="34" charset="0"/>
              </a:rPr>
              <a:t>1. </a:t>
            </a:r>
            <a:r>
              <a:rPr lang="zh-TW" altLang="en-US" sz="2800" dirty="0" smtClean="0">
                <a:solidFill>
                  <a:srgbClr val="FF3300"/>
                </a:solidFill>
                <a:latin typeface="Arial" pitchFamily="34" charset="0"/>
                <a:cs typeface="Arial" pitchFamily="34" charset="0"/>
              </a:rPr>
              <a:t>算術</a:t>
            </a:r>
            <a:r>
              <a:rPr lang="zh-TW" altLang="en-US" sz="2800" dirty="0">
                <a:latin typeface="Arial" pitchFamily="34" charset="0"/>
                <a:cs typeface="Arial" pitchFamily="34" charset="0"/>
              </a:rPr>
              <a:t>運算子</a:t>
            </a:r>
            <a:r>
              <a:rPr lang="en-US" altLang="zh-TW" sz="2800" dirty="0">
                <a:latin typeface="Arial" pitchFamily="34" charset="0"/>
                <a:cs typeface="Arial" pitchFamily="34" charset="0"/>
              </a:rPr>
              <a:t>(Arithmetic Operator)</a:t>
            </a:r>
          </a:p>
          <a:p>
            <a:pPr marL="0" indent="0">
              <a:lnSpc>
                <a:spcPct val="90000"/>
              </a:lnSpc>
              <a:buFontTx/>
              <a:buNone/>
            </a:pPr>
            <a:r>
              <a:rPr lang="en-US" altLang="zh-TW" sz="2800" dirty="0" smtClean="0">
                <a:latin typeface="Arial" pitchFamily="34" charset="0"/>
                <a:cs typeface="Arial" pitchFamily="34" charset="0"/>
              </a:rPr>
              <a:t>2</a:t>
            </a:r>
            <a:r>
              <a:rPr lang="en-US" altLang="zh-TW" sz="2800" dirty="0">
                <a:latin typeface="Arial" pitchFamily="34" charset="0"/>
                <a:cs typeface="Arial" pitchFamily="34" charset="0"/>
              </a:rPr>
              <a:t>. </a:t>
            </a:r>
            <a:r>
              <a:rPr lang="zh-TW" altLang="en-US" sz="2800" dirty="0">
                <a:solidFill>
                  <a:srgbClr val="FF3300"/>
                </a:solidFill>
                <a:latin typeface="Arial" pitchFamily="34" charset="0"/>
                <a:cs typeface="Arial" pitchFamily="34" charset="0"/>
              </a:rPr>
              <a:t>位移</a:t>
            </a:r>
            <a:r>
              <a:rPr lang="zh-TW" altLang="en-US" sz="2800" dirty="0">
                <a:latin typeface="Arial" pitchFamily="34" charset="0"/>
                <a:cs typeface="Arial" pitchFamily="34" charset="0"/>
              </a:rPr>
              <a:t>運算子</a:t>
            </a:r>
            <a:r>
              <a:rPr lang="en-US" altLang="zh-TW" sz="2800" dirty="0">
                <a:latin typeface="Arial" pitchFamily="34" charset="0"/>
                <a:cs typeface="Arial" pitchFamily="34" charset="0"/>
              </a:rPr>
              <a:t>(Shift Operator)</a:t>
            </a:r>
          </a:p>
          <a:p>
            <a:pPr marL="0" indent="0">
              <a:lnSpc>
                <a:spcPct val="90000"/>
              </a:lnSpc>
              <a:buFontTx/>
              <a:buNone/>
            </a:pPr>
            <a:r>
              <a:rPr lang="en-US" altLang="zh-TW" sz="2800" dirty="0" smtClean="0">
                <a:latin typeface="Arial" pitchFamily="34" charset="0"/>
                <a:cs typeface="Arial" pitchFamily="34" charset="0"/>
              </a:rPr>
              <a:t>3. </a:t>
            </a:r>
            <a:r>
              <a:rPr lang="zh-TW" altLang="en-US" sz="2800" dirty="0">
                <a:solidFill>
                  <a:srgbClr val="FF3300"/>
                </a:solidFill>
                <a:latin typeface="Arial" pitchFamily="34" charset="0"/>
                <a:cs typeface="Arial" pitchFamily="34" charset="0"/>
              </a:rPr>
              <a:t>位元</a:t>
            </a:r>
            <a:r>
              <a:rPr lang="zh-TW" altLang="en-US" sz="2800" dirty="0">
                <a:latin typeface="Arial" pitchFamily="34" charset="0"/>
                <a:cs typeface="Arial" pitchFamily="34" charset="0"/>
              </a:rPr>
              <a:t>運算子</a:t>
            </a:r>
            <a:r>
              <a:rPr lang="en-US" altLang="zh-TW" sz="2800" dirty="0">
                <a:latin typeface="Arial" pitchFamily="34" charset="0"/>
                <a:cs typeface="Arial" pitchFamily="34" charset="0"/>
              </a:rPr>
              <a:t>(Bitwise Operator)</a:t>
            </a:r>
          </a:p>
          <a:p>
            <a:pPr marL="0" indent="0">
              <a:lnSpc>
                <a:spcPct val="90000"/>
              </a:lnSpc>
              <a:buFontTx/>
              <a:buNone/>
            </a:pPr>
            <a:r>
              <a:rPr lang="en-US" altLang="zh-TW" sz="2800" dirty="0" smtClean="0">
                <a:latin typeface="Arial" pitchFamily="34" charset="0"/>
                <a:cs typeface="Arial" pitchFamily="34" charset="0"/>
              </a:rPr>
              <a:t>4</a:t>
            </a:r>
            <a:r>
              <a:rPr lang="en-US" altLang="zh-TW" sz="2800" dirty="0">
                <a:latin typeface="Arial" pitchFamily="34" charset="0"/>
                <a:cs typeface="Arial" pitchFamily="34" charset="0"/>
              </a:rPr>
              <a:t>. </a:t>
            </a:r>
            <a:r>
              <a:rPr lang="zh-TW" altLang="en-US" sz="2800" dirty="0">
                <a:solidFill>
                  <a:srgbClr val="FF3300"/>
                </a:solidFill>
                <a:latin typeface="Arial" pitchFamily="34" charset="0"/>
                <a:cs typeface="Arial" pitchFamily="34" charset="0"/>
              </a:rPr>
              <a:t>關係</a:t>
            </a:r>
            <a:r>
              <a:rPr lang="zh-TW" altLang="en-US" sz="2800" dirty="0">
                <a:latin typeface="Arial" pitchFamily="34" charset="0"/>
                <a:cs typeface="Arial" pitchFamily="34" charset="0"/>
              </a:rPr>
              <a:t>運算子</a:t>
            </a:r>
            <a:r>
              <a:rPr lang="en-US" altLang="zh-TW" sz="2800" dirty="0">
                <a:latin typeface="Arial" pitchFamily="34" charset="0"/>
                <a:cs typeface="Arial" pitchFamily="34" charset="0"/>
              </a:rPr>
              <a:t>(Relational Operator)</a:t>
            </a:r>
          </a:p>
          <a:p>
            <a:pPr marL="0" indent="0">
              <a:lnSpc>
                <a:spcPct val="90000"/>
              </a:lnSpc>
              <a:buFontTx/>
              <a:buNone/>
            </a:pPr>
            <a:r>
              <a:rPr lang="en-US" altLang="zh-TW" sz="2800" dirty="0" smtClean="0">
                <a:latin typeface="Arial" pitchFamily="34" charset="0"/>
                <a:cs typeface="Arial" pitchFamily="34" charset="0"/>
              </a:rPr>
              <a:t>5</a:t>
            </a:r>
            <a:r>
              <a:rPr lang="en-US" altLang="zh-TW" sz="2800" dirty="0">
                <a:latin typeface="Arial" pitchFamily="34" charset="0"/>
                <a:cs typeface="Arial" pitchFamily="34" charset="0"/>
              </a:rPr>
              <a:t>. </a:t>
            </a:r>
            <a:r>
              <a:rPr lang="zh-TW" altLang="en-US" sz="2800" dirty="0">
                <a:solidFill>
                  <a:srgbClr val="FF3300"/>
                </a:solidFill>
                <a:latin typeface="Arial" pitchFamily="34" charset="0"/>
                <a:cs typeface="Arial" pitchFamily="34" charset="0"/>
              </a:rPr>
              <a:t>邏輯</a:t>
            </a:r>
            <a:r>
              <a:rPr lang="zh-TW" altLang="en-US" sz="2800" dirty="0">
                <a:latin typeface="Arial" pitchFamily="34" charset="0"/>
                <a:cs typeface="Arial" pitchFamily="34" charset="0"/>
              </a:rPr>
              <a:t>運算子</a:t>
            </a:r>
            <a:r>
              <a:rPr lang="en-US" altLang="zh-TW" sz="2800" dirty="0">
                <a:latin typeface="Arial" pitchFamily="34" charset="0"/>
                <a:cs typeface="Arial" pitchFamily="34" charset="0"/>
              </a:rPr>
              <a:t>(Logical Operator)</a:t>
            </a:r>
          </a:p>
          <a:p>
            <a:pPr marL="0" indent="0">
              <a:lnSpc>
                <a:spcPct val="90000"/>
              </a:lnSpc>
              <a:buFontTx/>
              <a:buNone/>
            </a:pPr>
            <a:r>
              <a:rPr lang="en-US" altLang="zh-TW" sz="2800" dirty="0" smtClean="0">
                <a:latin typeface="Arial" pitchFamily="34" charset="0"/>
                <a:cs typeface="Arial" pitchFamily="34" charset="0"/>
              </a:rPr>
              <a:t>6</a:t>
            </a:r>
            <a:r>
              <a:rPr lang="en-US" altLang="zh-TW" sz="2800" dirty="0">
                <a:latin typeface="Arial" pitchFamily="34" charset="0"/>
                <a:cs typeface="Arial" pitchFamily="34" charset="0"/>
              </a:rPr>
              <a:t>. </a:t>
            </a:r>
            <a:r>
              <a:rPr lang="zh-TW" altLang="en-US" sz="2800" dirty="0">
                <a:solidFill>
                  <a:srgbClr val="FF3300"/>
                </a:solidFill>
                <a:latin typeface="Arial" pitchFamily="34" charset="0"/>
                <a:cs typeface="Arial" pitchFamily="34" charset="0"/>
              </a:rPr>
              <a:t>累計</a:t>
            </a:r>
            <a:r>
              <a:rPr lang="zh-TW" altLang="en-US" sz="2800" dirty="0">
                <a:latin typeface="Arial" pitchFamily="34" charset="0"/>
                <a:cs typeface="Arial" pitchFamily="34" charset="0"/>
              </a:rPr>
              <a:t>運算子</a:t>
            </a:r>
            <a:r>
              <a:rPr lang="en-US" altLang="zh-TW" sz="2800" dirty="0">
                <a:latin typeface="Arial" pitchFamily="34" charset="0"/>
                <a:cs typeface="Arial" pitchFamily="34" charset="0"/>
              </a:rPr>
              <a:t>(Increment and Decrement Operator)</a:t>
            </a:r>
          </a:p>
          <a:p>
            <a:pPr marL="0" indent="0">
              <a:lnSpc>
                <a:spcPct val="90000"/>
              </a:lnSpc>
              <a:buFontTx/>
              <a:buNone/>
            </a:pPr>
            <a:r>
              <a:rPr lang="en-US" altLang="zh-TW" sz="2800" dirty="0" smtClean="0">
                <a:latin typeface="Arial" pitchFamily="34" charset="0"/>
                <a:cs typeface="Arial" pitchFamily="34" charset="0"/>
              </a:rPr>
              <a:t>7</a:t>
            </a:r>
            <a:r>
              <a:rPr lang="en-US" altLang="zh-TW" sz="2800" dirty="0">
                <a:latin typeface="Arial" pitchFamily="34" charset="0"/>
                <a:cs typeface="Arial" pitchFamily="34" charset="0"/>
              </a:rPr>
              <a:t>. </a:t>
            </a:r>
            <a:r>
              <a:rPr lang="zh-TW" altLang="en-US" sz="2800" dirty="0">
                <a:solidFill>
                  <a:srgbClr val="FF3300"/>
                </a:solidFill>
                <a:latin typeface="Arial" pitchFamily="34" charset="0"/>
                <a:cs typeface="Arial" pitchFamily="34" charset="0"/>
              </a:rPr>
              <a:t>指定</a:t>
            </a:r>
            <a:r>
              <a:rPr lang="zh-TW" altLang="en-US" sz="2800" dirty="0">
                <a:latin typeface="Arial" pitchFamily="34" charset="0"/>
                <a:cs typeface="Arial" pitchFamily="34" charset="0"/>
              </a:rPr>
              <a:t>運算子</a:t>
            </a:r>
            <a:r>
              <a:rPr lang="en-US" altLang="zh-TW" sz="2800" dirty="0">
                <a:latin typeface="Arial" pitchFamily="34" charset="0"/>
                <a:cs typeface="Arial" pitchFamily="34" charset="0"/>
              </a:rPr>
              <a:t>(Assignment Operator)</a:t>
            </a:r>
          </a:p>
          <a:p>
            <a:pPr marL="0" indent="0">
              <a:lnSpc>
                <a:spcPct val="90000"/>
              </a:lnSpc>
              <a:buFontTx/>
              <a:buNone/>
            </a:pPr>
            <a:r>
              <a:rPr lang="en-US" altLang="zh-TW" sz="2800" dirty="0" smtClean="0">
                <a:latin typeface="Arial" pitchFamily="34" charset="0"/>
                <a:cs typeface="Arial" pitchFamily="34" charset="0"/>
              </a:rPr>
              <a:t>8</a:t>
            </a:r>
            <a:r>
              <a:rPr lang="en-US" altLang="zh-TW" sz="2800" dirty="0">
                <a:latin typeface="Arial" pitchFamily="34" charset="0"/>
                <a:cs typeface="Arial" pitchFamily="34" charset="0"/>
              </a:rPr>
              <a:t>. </a:t>
            </a:r>
            <a:r>
              <a:rPr lang="zh-TW" altLang="en-US" sz="2800" dirty="0">
                <a:solidFill>
                  <a:srgbClr val="FF3300"/>
                </a:solidFill>
                <a:latin typeface="Arial" pitchFamily="34" charset="0"/>
                <a:cs typeface="Arial" pitchFamily="34" charset="0"/>
              </a:rPr>
              <a:t>條件</a:t>
            </a:r>
            <a:r>
              <a:rPr lang="zh-TW" altLang="en-US" sz="2800" dirty="0">
                <a:latin typeface="Arial" pitchFamily="34" charset="0"/>
                <a:cs typeface="Arial" pitchFamily="34" charset="0"/>
              </a:rPr>
              <a:t>運算子</a:t>
            </a:r>
            <a:r>
              <a:rPr lang="en-US" altLang="zh-TW" sz="2800" dirty="0">
                <a:latin typeface="Arial" pitchFamily="34" charset="0"/>
                <a:cs typeface="Arial" pitchFamily="34" charset="0"/>
              </a:rPr>
              <a:t>(Conditional Operator)</a:t>
            </a:r>
          </a:p>
          <a:p>
            <a:pPr marL="0" indent="0">
              <a:lnSpc>
                <a:spcPct val="90000"/>
              </a:lnSpc>
              <a:buFontTx/>
              <a:buNone/>
            </a:pPr>
            <a:r>
              <a:rPr lang="en-US" altLang="zh-TW" sz="2800" dirty="0" smtClean="0">
                <a:latin typeface="Arial" pitchFamily="34" charset="0"/>
                <a:cs typeface="Arial" pitchFamily="34" charset="0"/>
              </a:rPr>
              <a:t>9</a:t>
            </a:r>
            <a:r>
              <a:rPr lang="en-US" altLang="zh-TW" sz="2800" dirty="0">
                <a:latin typeface="Arial" pitchFamily="34" charset="0"/>
                <a:cs typeface="Arial" pitchFamily="34" charset="0"/>
              </a:rPr>
              <a:t>. </a:t>
            </a:r>
            <a:r>
              <a:rPr lang="en-US" altLang="zh-TW" sz="2800" dirty="0" err="1">
                <a:solidFill>
                  <a:srgbClr val="FF3300"/>
                </a:solidFill>
                <a:latin typeface="Arial" pitchFamily="34" charset="0"/>
                <a:cs typeface="Arial" pitchFamily="34" charset="0"/>
              </a:rPr>
              <a:t>sizeof</a:t>
            </a:r>
            <a:r>
              <a:rPr lang="en-US" altLang="zh-TW" sz="2800" dirty="0">
                <a:solidFill>
                  <a:srgbClr val="FF3300"/>
                </a:solidFill>
                <a:latin typeface="Arial" pitchFamily="34" charset="0"/>
                <a:cs typeface="Arial" pitchFamily="34" charset="0"/>
              </a:rPr>
              <a:t> </a:t>
            </a:r>
            <a:r>
              <a:rPr lang="zh-TW" altLang="en-US" sz="2800" dirty="0">
                <a:latin typeface="Arial" pitchFamily="34" charset="0"/>
                <a:cs typeface="Arial" pitchFamily="34" charset="0"/>
              </a:rPr>
              <a:t>運算子</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838E22EF-CE3C-4F15-9ED3-1347C26BB9FB}" type="slidenum">
              <a:rPr lang="en-US" altLang="zh-TW"/>
              <a:pPr/>
              <a:t>7</a:t>
            </a:fld>
            <a:endParaRPr lang="en-US" altLang="zh-TW"/>
          </a:p>
        </p:txBody>
      </p:sp>
      <p:sp>
        <p:nvSpPr>
          <p:cNvPr id="16388" name="Rectangle 4"/>
          <p:cNvSpPr>
            <a:spLocks noGrp="1" noChangeArrowheads="1"/>
          </p:cNvSpPr>
          <p:nvPr>
            <p:ph type="title"/>
          </p:nvPr>
        </p:nvSpPr>
        <p:spPr>
          <a:xfrm>
            <a:off x="838200" y="609600"/>
            <a:ext cx="7620000" cy="838200"/>
          </a:xfrm>
          <a:noFill/>
          <a:ln/>
        </p:spPr>
        <p:txBody>
          <a:bodyPr/>
          <a:lstStyle/>
          <a:p>
            <a:r>
              <a:rPr lang="en-US" altLang="zh-TW" sz="3600"/>
              <a:t>Ch1_2 </a:t>
            </a:r>
            <a:r>
              <a:rPr lang="zh-TW" altLang="en-US" sz="3800" b="1">
                <a:solidFill>
                  <a:srgbClr val="FF3300"/>
                </a:solidFill>
                <a:latin typeface="標楷體" pitchFamily="65" charset="-120"/>
              </a:rPr>
              <a:t>變數</a:t>
            </a:r>
            <a:r>
              <a:rPr lang="en-US" altLang="zh-TW" sz="3800" b="1">
                <a:solidFill>
                  <a:srgbClr val="FF3300"/>
                </a:solidFill>
                <a:latin typeface="標楷體" pitchFamily="65" charset="-120"/>
              </a:rPr>
              <a:t>variable</a:t>
            </a:r>
          </a:p>
        </p:txBody>
      </p:sp>
      <p:sp>
        <p:nvSpPr>
          <p:cNvPr id="16389" name="Rectangle 5"/>
          <p:cNvSpPr>
            <a:spLocks noGrp="1" noChangeArrowheads="1"/>
          </p:cNvSpPr>
          <p:nvPr>
            <p:ph type="body" idx="1"/>
          </p:nvPr>
        </p:nvSpPr>
        <p:spPr>
          <a:xfrm>
            <a:off x="609600" y="1524000"/>
            <a:ext cx="8283575" cy="3581400"/>
          </a:xfrm>
          <a:solidFill>
            <a:srgbClr val="FFFFFF"/>
          </a:solidFill>
          <a:ln/>
        </p:spPr>
        <p:txBody>
          <a:bodyPr/>
          <a:lstStyle/>
          <a:p>
            <a:pPr marL="609600" indent="-609600">
              <a:lnSpc>
                <a:spcPct val="90000"/>
              </a:lnSpc>
              <a:buFontTx/>
              <a:buNone/>
            </a:pPr>
            <a:r>
              <a:rPr lang="en-US" altLang="zh-TW" sz="2800" b="1"/>
              <a:t>Ch1_2  </a:t>
            </a:r>
            <a:r>
              <a:rPr lang="zh-TW" altLang="en-US" sz="2800" b="1">
                <a:latin typeface="標楷體" pitchFamily="65" charset="-120"/>
              </a:rPr>
              <a:t>名稱的使用</a:t>
            </a:r>
            <a:r>
              <a:rPr lang="zh-TW" altLang="en-US" sz="2800" u="sng"/>
              <a:t> </a:t>
            </a:r>
          </a:p>
          <a:p>
            <a:pPr marL="609600" indent="-609600">
              <a:lnSpc>
                <a:spcPct val="90000"/>
              </a:lnSpc>
              <a:buFontTx/>
              <a:buNone/>
            </a:pPr>
            <a:r>
              <a:rPr lang="en-US" altLang="zh-TW" sz="2800">
                <a:latin typeface="Courier New" pitchFamily="49" charset="0"/>
              </a:rPr>
              <a:t>1 #include&lt;stdio.h&gt;</a:t>
            </a:r>
            <a:endParaRPr lang="en-US" altLang="zh-TW" sz="2800">
              <a:latin typeface="Courier New" pitchFamily="49" charset="0"/>
              <a:ea typeface="新細明體" pitchFamily="18" charset="-120"/>
            </a:endParaRPr>
          </a:p>
          <a:p>
            <a:pPr marL="609600" indent="-609600">
              <a:lnSpc>
                <a:spcPct val="90000"/>
              </a:lnSpc>
              <a:buFontTx/>
              <a:buNone/>
            </a:pPr>
            <a:r>
              <a:rPr lang="en-US" altLang="zh-TW" sz="2800">
                <a:latin typeface="Courier New" pitchFamily="49" charset="0"/>
              </a:rPr>
              <a:t>2 main(){</a:t>
            </a:r>
            <a:endParaRPr lang="en-US" altLang="zh-TW" sz="2800">
              <a:latin typeface="Courier New" pitchFamily="49" charset="0"/>
              <a:ea typeface="新細明體" pitchFamily="18" charset="-120"/>
            </a:endParaRPr>
          </a:p>
          <a:p>
            <a:pPr marL="609600" indent="-609600">
              <a:lnSpc>
                <a:spcPct val="90000"/>
              </a:lnSpc>
              <a:buFontTx/>
              <a:buNone/>
            </a:pPr>
            <a:r>
              <a:rPr lang="en-US" altLang="zh-TW" sz="2800">
                <a:latin typeface="Courier New" pitchFamily="49" charset="0"/>
              </a:rPr>
              <a:t>3  </a:t>
            </a:r>
            <a:r>
              <a:rPr lang="en-US" altLang="zh-TW" sz="2800">
                <a:solidFill>
                  <a:srgbClr val="FF3300"/>
                </a:solidFill>
                <a:latin typeface="Courier New" pitchFamily="49" charset="0"/>
              </a:rPr>
              <a:t>int</a:t>
            </a:r>
            <a:r>
              <a:rPr lang="en-US" altLang="zh-TW" sz="2800">
                <a:latin typeface="Courier New" pitchFamily="49" charset="0"/>
              </a:rPr>
              <a:t> </a:t>
            </a:r>
            <a:r>
              <a:rPr lang="en-US" altLang="zh-TW" sz="2800">
                <a:solidFill>
                  <a:srgbClr val="FF3300"/>
                </a:solidFill>
                <a:latin typeface="Courier New" pitchFamily="49" charset="0"/>
              </a:rPr>
              <a:t>ans;</a:t>
            </a:r>
            <a:endParaRPr lang="en-US" altLang="zh-TW" sz="2800">
              <a:solidFill>
                <a:srgbClr val="FF3300"/>
              </a:solidFill>
              <a:latin typeface="Courier New" pitchFamily="49" charset="0"/>
              <a:ea typeface="新細明體" pitchFamily="18" charset="-120"/>
            </a:endParaRPr>
          </a:p>
          <a:p>
            <a:pPr marL="609600" indent="-609600">
              <a:lnSpc>
                <a:spcPct val="90000"/>
              </a:lnSpc>
              <a:buFontTx/>
              <a:buNone/>
            </a:pPr>
            <a:r>
              <a:rPr lang="en-US" altLang="zh-TW" sz="2800">
                <a:latin typeface="Courier New" pitchFamily="49" charset="0"/>
              </a:rPr>
              <a:t>4  </a:t>
            </a:r>
            <a:r>
              <a:rPr lang="en-US" altLang="zh-TW" sz="2800">
                <a:solidFill>
                  <a:srgbClr val="FF3300"/>
                </a:solidFill>
                <a:latin typeface="Courier New" pitchFamily="49" charset="0"/>
              </a:rPr>
              <a:t>ans</a:t>
            </a:r>
            <a:r>
              <a:rPr lang="en-US" altLang="zh-TW" sz="2800">
                <a:latin typeface="Courier New" pitchFamily="49" charset="0"/>
              </a:rPr>
              <a:t> = 6*9;</a:t>
            </a:r>
            <a:endParaRPr lang="en-US" altLang="zh-TW" sz="2800">
              <a:latin typeface="Courier New" pitchFamily="49" charset="0"/>
              <a:ea typeface="新細明體" pitchFamily="18" charset="-120"/>
            </a:endParaRPr>
          </a:p>
          <a:p>
            <a:pPr marL="609600" indent="-609600">
              <a:lnSpc>
                <a:spcPct val="90000"/>
              </a:lnSpc>
              <a:buFontTx/>
              <a:buNone/>
            </a:pPr>
            <a:r>
              <a:rPr lang="en-US" altLang="zh-TW" sz="2800">
                <a:latin typeface="Courier New" pitchFamily="49" charset="0"/>
              </a:rPr>
              <a:t>5  printf("The answer is </a:t>
            </a:r>
            <a:r>
              <a:rPr lang="en-US" altLang="zh-TW" sz="2800">
                <a:solidFill>
                  <a:srgbClr val="FF3300"/>
                </a:solidFill>
                <a:latin typeface="Courier New" pitchFamily="49" charset="0"/>
              </a:rPr>
              <a:t>%i</a:t>
            </a:r>
            <a:r>
              <a:rPr lang="en-US" altLang="zh-TW" sz="2800">
                <a:latin typeface="Courier New" pitchFamily="49" charset="0"/>
              </a:rPr>
              <a:t>.\n", </a:t>
            </a:r>
            <a:r>
              <a:rPr lang="en-US" altLang="zh-TW" sz="2800">
                <a:solidFill>
                  <a:srgbClr val="FF3300"/>
                </a:solidFill>
                <a:latin typeface="Courier New" pitchFamily="49" charset="0"/>
              </a:rPr>
              <a:t>ans</a:t>
            </a:r>
            <a:r>
              <a:rPr lang="en-US" altLang="zh-TW" sz="2800">
                <a:latin typeface="Courier New" pitchFamily="49" charset="0"/>
              </a:rPr>
              <a:t>);</a:t>
            </a:r>
            <a:endParaRPr lang="en-US" altLang="zh-TW" sz="2800">
              <a:latin typeface="Courier New" pitchFamily="49" charset="0"/>
              <a:ea typeface="新細明體" pitchFamily="18" charset="-120"/>
            </a:endParaRPr>
          </a:p>
          <a:p>
            <a:pPr marL="609600" indent="-609600">
              <a:lnSpc>
                <a:spcPct val="90000"/>
              </a:lnSpc>
              <a:buFontTx/>
              <a:buNone/>
            </a:pPr>
            <a:r>
              <a:rPr lang="en-US" altLang="zh-TW" sz="2800">
                <a:latin typeface="Courier New" pitchFamily="49" charset="0"/>
              </a:rPr>
              <a:t>6 }</a:t>
            </a:r>
            <a:r>
              <a:rPr lang="en-US" altLang="zh-TW" sz="2000">
                <a:latin typeface="Courier New" pitchFamily="49" charset="0"/>
              </a:rPr>
              <a:t> </a:t>
            </a:r>
          </a:p>
        </p:txBody>
      </p:sp>
      <p:sp>
        <p:nvSpPr>
          <p:cNvPr id="16392" name="Rectangle 8"/>
          <p:cNvSpPr>
            <a:spLocks noChangeArrowheads="1"/>
          </p:cNvSpPr>
          <p:nvPr/>
        </p:nvSpPr>
        <p:spPr bwMode="auto">
          <a:xfrm>
            <a:off x="3276600" y="5084763"/>
            <a:ext cx="3670300" cy="762000"/>
          </a:xfrm>
          <a:prstGeom prst="rect">
            <a:avLst/>
          </a:prstGeom>
          <a:solidFill>
            <a:srgbClr val="FFFFFF"/>
          </a:solidFill>
          <a:ln w="9525">
            <a:solidFill>
              <a:schemeClr val="tx1"/>
            </a:solidFill>
            <a:miter lim="800000"/>
            <a:headEnd/>
            <a:tailEnd/>
          </a:ln>
          <a:effectLst/>
        </p:spPr>
        <p:txBody>
          <a:bodyPr wrap="none" anchor="ctr"/>
          <a:lstStyle/>
          <a:p>
            <a:pPr algn="ctr">
              <a:spcBef>
                <a:spcPct val="50000"/>
              </a:spcBef>
            </a:pPr>
            <a:r>
              <a:rPr lang="en-US" altLang="zh-TW" sz="2400">
                <a:latin typeface="Verdana" pitchFamily="34" charset="0"/>
                <a:ea typeface="標楷體" pitchFamily="65" charset="-120"/>
              </a:rPr>
              <a:t>The answer is 54.</a:t>
            </a:r>
            <a:endParaRPr lang="en-US" altLang="zh-TW" sz="2400">
              <a:latin typeface="Verdana" pitchFamily="34" charset="0"/>
              <a:ea typeface="細明體" pitchFamily="49" charset="-120"/>
            </a:endParaRPr>
          </a:p>
        </p:txBody>
      </p:sp>
      <p:sp>
        <p:nvSpPr>
          <p:cNvPr id="16393" name="AutoShape 9"/>
          <p:cNvSpPr>
            <a:spLocks/>
          </p:cNvSpPr>
          <p:nvPr/>
        </p:nvSpPr>
        <p:spPr bwMode="auto">
          <a:xfrm>
            <a:off x="5219700" y="2276475"/>
            <a:ext cx="914400" cy="609600"/>
          </a:xfrm>
          <a:prstGeom prst="borderCallout1">
            <a:avLst>
              <a:gd name="adj1" fmla="val 18750"/>
              <a:gd name="adj2" fmla="val -8333"/>
              <a:gd name="adj3" fmla="val 138542"/>
              <a:gd name="adj4" fmla="val -218403"/>
            </a:avLst>
          </a:prstGeom>
          <a:noFill/>
          <a:ln w="9525">
            <a:solidFill>
              <a:schemeClr val="tx1"/>
            </a:solidFill>
            <a:miter lim="800000"/>
            <a:headEnd/>
            <a:tailEnd/>
          </a:ln>
          <a:effectLst/>
        </p:spPr>
        <p:txBody>
          <a:bodyPr/>
          <a:lstStyle/>
          <a:p>
            <a:pPr algn="ctr"/>
            <a:r>
              <a:rPr lang="zh-TW" altLang="en-US" sz="2800">
                <a:latin typeface="標楷體" pitchFamily="65" charset="-120"/>
                <a:ea typeface="標楷體" pitchFamily="65" charset="-120"/>
              </a:rPr>
              <a:t>變數</a:t>
            </a:r>
          </a:p>
        </p:txBody>
      </p:sp>
      <p:sp>
        <p:nvSpPr>
          <p:cNvPr id="16394" name="Freeform 10"/>
          <p:cNvSpPr>
            <a:spLocks/>
          </p:cNvSpPr>
          <p:nvPr/>
        </p:nvSpPr>
        <p:spPr bwMode="auto">
          <a:xfrm>
            <a:off x="6300788" y="3357563"/>
            <a:ext cx="1655762" cy="466725"/>
          </a:xfrm>
          <a:custGeom>
            <a:avLst/>
            <a:gdLst/>
            <a:ahLst/>
            <a:cxnLst>
              <a:cxn ang="0">
                <a:pos x="1637" y="285"/>
              </a:cxn>
              <a:cxn ang="0">
                <a:pos x="823" y="1"/>
              </a:cxn>
              <a:cxn ang="0">
                <a:pos x="0" y="294"/>
              </a:cxn>
            </a:cxnLst>
            <a:rect l="0" t="0" r="r" b="b"/>
            <a:pathLst>
              <a:path w="1637" h="294">
                <a:moveTo>
                  <a:pt x="1637" y="285"/>
                </a:moveTo>
                <a:cubicBezTo>
                  <a:pt x="1501" y="238"/>
                  <a:pt x="1096" y="0"/>
                  <a:pt x="823" y="1"/>
                </a:cubicBezTo>
                <a:cubicBezTo>
                  <a:pt x="550" y="2"/>
                  <a:pt x="171" y="233"/>
                  <a:pt x="0" y="294"/>
                </a:cubicBezTo>
              </a:path>
            </a:pathLst>
          </a:custGeom>
          <a:noFill/>
          <a:ln w="38100" cap="flat" cmpd="sng">
            <a:solidFill>
              <a:srgbClr val="0000FF"/>
            </a:solidFill>
            <a:prstDash val="dash"/>
            <a:round/>
            <a:headEnd type="none" w="med" len="med"/>
            <a:tailEnd type="triangle" w="med" len="med"/>
          </a:ln>
          <a:effectLst/>
        </p:spPr>
        <p:txBody>
          <a:bodyPr wrap="none"/>
          <a:lstStyle/>
          <a:p>
            <a:endParaRPr lang="zh-TW" altLang="en-US"/>
          </a:p>
        </p:txBody>
      </p:sp>
      <p:sp>
        <p:nvSpPr>
          <p:cNvPr id="16395" name="AutoShape 1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6393"/>
                                        </p:tgtEl>
                                        <p:attrNameLst>
                                          <p:attrName>style.visibility</p:attrName>
                                        </p:attrNameLst>
                                      </p:cBhvr>
                                      <p:to>
                                        <p:strVal val="visible"/>
                                      </p:to>
                                    </p:set>
                                    <p:animEffect transition="in" filter="fade">
                                      <p:cBhvr>
                                        <p:cTn id="7" dur="1000"/>
                                        <p:tgtEl>
                                          <p:spTgt spid="16393"/>
                                        </p:tgtEl>
                                      </p:cBhvr>
                                    </p:animEffect>
                                    <p:anim calcmode="lin" valueType="num">
                                      <p:cBhvr>
                                        <p:cTn id="8" dur="1000" fill="hold"/>
                                        <p:tgtEl>
                                          <p:spTgt spid="16393"/>
                                        </p:tgtEl>
                                        <p:attrNameLst>
                                          <p:attrName>style.rotation</p:attrName>
                                        </p:attrNameLst>
                                      </p:cBhvr>
                                      <p:tavLst>
                                        <p:tav tm="0">
                                          <p:val>
                                            <p:fltVal val="720"/>
                                          </p:val>
                                        </p:tav>
                                        <p:tav tm="100000">
                                          <p:val>
                                            <p:fltVal val="0"/>
                                          </p:val>
                                        </p:tav>
                                      </p:tavLst>
                                    </p:anim>
                                    <p:anim calcmode="lin" valueType="num">
                                      <p:cBhvr>
                                        <p:cTn id="9" dur="1000" fill="hold"/>
                                        <p:tgtEl>
                                          <p:spTgt spid="16393"/>
                                        </p:tgtEl>
                                        <p:attrNameLst>
                                          <p:attrName>ppt_h</p:attrName>
                                        </p:attrNameLst>
                                      </p:cBhvr>
                                      <p:tavLst>
                                        <p:tav tm="0">
                                          <p:val>
                                            <p:fltVal val="0"/>
                                          </p:val>
                                        </p:tav>
                                        <p:tav tm="100000">
                                          <p:val>
                                            <p:strVal val="#ppt_h"/>
                                          </p:val>
                                        </p:tav>
                                      </p:tavLst>
                                    </p:anim>
                                    <p:anim calcmode="lin" valueType="num">
                                      <p:cBhvr>
                                        <p:cTn id="10" dur="1000" fill="hold"/>
                                        <p:tgtEl>
                                          <p:spTgt spid="1639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6394"/>
                                        </p:tgtEl>
                                        <p:attrNameLst>
                                          <p:attrName>style.visibility</p:attrName>
                                        </p:attrNameLst>
                                      </p:cBhvr>
                                      <p:to>
                                        <p:strVal val="visible"/>
                                      </p:to>
                                    </p:set>
                                    <p:animEffect transition="in" filter="wipe(right)">
                                      <p:cBhvr>
                                        <p:cTn id="15" dur="500"/>
                                        <p:tgtEl>
                                          <p:spTgt spid="16394"/>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16392"/>
                                        </p:tgtEl>
                                        <p:attrNameLst>
                                          <p:attrName>style.visibility</p:attrName>
                                        </p:attrNameLst>
                                      </p:cBhvr>
                                      <p:to>
                                        <p:strVal val="visible"/>
                                      </p:to>
                                    </p:set>
                                    <p:anim calcmode="lin" valueType="num">
                                      <p:cBhvr>
                                        <p:cTn id="20" dur="500" fill="hold"/>
                                        <p:tgtEl>
                                          <p:spTgt spid="16392"/>
                                        </p:tgtEl>
                                        <p:attrNameLst>
                                          <p:attrName>ppt_w</p:attrName>
                                        </p:attrNameLst>
                                      </p:cBhvr>
                                      <p:tavLst>
                                        <p:tav tm="0">
                                          <p:val>
                                            <p:fltVal val="0"/>
                                          </p:val>
                                        </p:tav>
                                        <p:tav tm="100000">
                                          <p:val>
                                            <p:strVal val="#ppt_w"/>
                                          </p:val>
                                        </p:tav>
                                      </p:tavLst>
                                    </p:anim>
                                    <p:anim calcmode="lin" valueType="num">
                                      <p:cBhvr>
                                        <p:cTn id="21" dur="500" fill="hold"/>
                                        <p:tgtEl>
                                          <p:spTgt spid="163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P spid="16393" grpId="0" animBg="1"/>
      <p:bldP spid="1639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title"/>
          </p:nvPr>
        </p:nvSpPr>
        <p:spPr>
          <a:noFill/>
          <a:ln/>
        </p:spPr>
        <p:txBody>
          <a:bodyPr/>
          <a:lstStyle/>
          <a:p>
            <a:r>
              <a:rPr lang="zh-TW" altLang="en-US" sz="3600"/>
              <a:t>算術運算子</a:t>
            </a:r>
            <a:r>
              <a:rPr lang="en-US" altLang="zh-TW" sz="3600"/>
              <a:t>(Arithmetic Operator)</a:t>
            </a:r>
          </a:p>
        </p:txBody>
      </p:sp>
      <p:sp>
        <p:nvSpPr>
          <p:cNvPr id="123906" name="Rectangle 2"/>
          <p:cNvSpPr>
            <a:spLocks noGrp="1" noChangeArrowheads="1"/>
          </p:cNvSpPr>
          <p:nvPr>
            <p:ph idx="1"/>
          </p:nvPr>
        </p:nvSpPr>
        <p:spPr/>
        <p:txBody>
          <a:bodyPr/>
          <a:lstStyle/>
          <a:p>
            <a:pPr>
              <a:buFontTx/>
              <a:buNone/>
            </a:pPr>
            <a:endParaRPr lang="en-US" altLang="zh-TW" sz="2000"/>
          </a:p>
          <a:p>
            <a:pPr>
              <a:buFontTx/>
              <a:buNone/>
            </a:pPr>
            <a:endParaRPr lang="en-US" altLang="zh-TW" sz="2800"/>
          </a:p>
        </p:txBody>
      </p:sp>
      <p:sp>
        <p:nvSpPr>
          <p:cNvPr id="53" name="投影片編號版面配置區 6"/>
          <p:cNvSpPr>
            <a:spLocks noGrp="1"/>
          </p:cNvSpPr>
          <p:nvPr>
            <p:ph type="sldNum" sz="quarter" idx="12"/>
          </p:nvPr>
        </p:nvSpPr>
        <p:spPr/>
        <p:txBody>
          <a:bodyPr/>
          <a:lstStyle/>
          <a:p>
            <a:fld id="{E53E3C89-145E-40E9-A500-C97026E131E7}" type="slidenum">
              <a:rPr lang="en-US" altLang="zh-TW"/>
              <a:pPr/>
              <a:t>70</a:t>
            </a:fld>
            <a:endParaRPr lang="en-US" altLang="zh-TW"/>
          </a:p>
        </p:txBody>
      </p:sp>
      <p:sp>
        <p:nvSpPr>
          <p:cNvPr id="123992" name="AutoShape 8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graphicFrame>
        <p:nvGraphicFramePr>
          <p:cNvPr id="9" name="Group 87"/>
          <p:cNvGraphicFramePr>
            <a:graphicFrameLocks/>
          </p:cNvGraphicFramePr>
          <p:nvPr/>
        </p:nvGraphicFramePr>
        <p:xfrm>
          <a:off x="971550" y="1773238"/>
          <a:ext cx="7561263" cy="3474720"/>
        </p:xfrm>
        <a:graphic>
          <a:graphicData uri="http://schemas.openxmlformats.org/drawingml/2006/table">
            <a:tbl>
              <a:tblPr/>
              <a:tblGrid>
                <a:gridCol w="1512888"/>
                <a:gridCol w="6048375"/>
              </a:tblGrid>
              <a:tr h="574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3200" b="0" i="0" u="none" strike="noStrike" cap="none" normalizeH="0" baseline="0" smtClean="0">
                          <a:ln>
                            <a:noFill/>
                          </a:ln>
                          <a:solidFill>
                            <a:schemeClr val="tx1"/>
                          </a:solidFill>
                          <a:effectLst/>
                          <a:latin typeface="Courier New" pitchFamily="49" charset="0"/>
                          <a:ea typeface="標楷體" pitchFamily="65" charset="-120"/>
                        </a:rPr>
                        <a:t>運算子</a:t>
                      </a: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3200" b="0" i="0" u="none" strike="noStrike" cap="none" normalizeH="0" baseline="0" smtClean="0">
                          <a:ln>
                            <a:noFill/>
                          </a:ln>
                          <a:solidFill>
                            <a:schemeClr val="tx1"/>
                          </a:solidFill>
                          <a:effectLst/>
                          <a:latin typeface="Courier New" pitchFamily="49" charset="0"/>
                          <a:ea typeface="標楷體" pitchFamily="65" charset="-120"/>
                        </a:rPr>
                        <a:t>功能敘述</a:t>
                      </a: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32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endParaRPr kumimoji="1" lang="zh-TW" altLang="zh-TW"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32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endParaRPr kumimoji="1" lang="zh-TW" altLang="zh-TW"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1" lang="en-US" altLang="zh-TW" sz="32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endParaRPr kumimoji="1" lang="zh-TW" altLang="zh-TW"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32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32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Group 119"/>
          <p:cNvGraphicFramePr>
            <a:graphicFrameLocks noGrp="1"/>
          </p:cNvGraphicFramePr>
          <p:nvPr/>
        </p:nvGraphicFramePr>
        <p:xfrm>
          <a:off x="2627313" y="2349500"/>
          <a:ext cx="5473700" cy="2895600"/>
        </p:xfrm>
        <a:graphic>
          <a:graphicData uri="http://schemas.openxmlformats.org/drawingml/2006/table">
            <a:tbl>
              <a:tblPr/>
              <a:tblGrid>
                <a:gridCol w="5473700"/>
              </a:tblGrid>
              <a:tr h="57785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en-US" altLang="zh-TW" sz="3200" b="0" i="0" u="none" strike="noStrike" cap="none" normalizeH="0" baseline="0" dirty="0" err="1" smtClean="0">
                          <a:ln>
                            <a:noFill/>
                          </a:ln>
                          <a:solidFill>
                            <a:schemeClr val="tx1"/>
                          </a:solidFill>
                          <a:effectLst/>
                          <a:latin typeface="Courier New" pitchFamily="49" charset="0"/>
                          <a:ea typeface="標楷體" pitchFamily="65" charset="-120"/>
                        </a:rPr>
                        <a:t>a+b</a:t>
                      </a:r>
                      <a:r>
                        <a:rPr kumimoji="1" lang="en-US" altLang="zh-TW" sz="3200" b="0" i="0" u="none" strike="noStrike" cap="none" normalizeH="0" baseline="0" dirty="0" smtClean="0">
                          <a:ln>
                            <a:noFill/>
                          </a:ln>
                          <a:solidFill>
                            <a:schemeClr val="tx1"/>
                          </a:solidFill>
                          <a:effectLst/>
                          <a:latin typeface="Courier New" pitchFamily="49" charset="0"/>
                          <a:ea typeface="標楷體" pitchFamily="65" charset="-120"/>
                        </a:rPr>
                        <a:t>(</a:t>
                      </a:r>
                      <a:r>
                        <a:rPr kumimoji="1" lang="zh-TW" altLang="en-US" sz="3200" b="0" i="0" u="none" strike="noStrike" cap="none" normalizeH="0" baseline="0" dirty="0" smtClean="0">
                          <a:ln>
                            <a:noFill/>
                          </a:ln>
                          <a:solidFill>
                            <a:schemeClr val="tx1"/>
                          </a:solidFill>
                          <a:effectLst/>
                          <a:latin typeface="Courier New" pitchFamily="49" charset="0"/>
                          <a:ea typeface="標楷體" pitchFamily="65" charset="-120"/>
                        </a:rPr>
                        <a:t>和</a:t>
                      </a:r>
                      <a:r>
                        <a:rPr kumimoji="1" lang="en-US" altLang="zh-TW" sz="3200" b="0" i="0" u="none" strike="noStrike" cap="none" normalizeH="0" baseline="0" dirty="0" smtClean="0">
                          <a:ln>
                            <a:noFill/>
                          </a:ln>
                          <a:solidFill>
                            <a:schemeClr val="tx1"/>
                          </a:solidFill>
                          <a:effectLst/>
                          <a:latin typeface="Courier New" pitchFamily="49" charset="0"/>
                          <a:ea typeface="標楷體" pitchFamily="65" charset="-120"/>
                        </a:rPr>
                        <a:t>)</a:t>
                      </a:r>
                    </a:p>
                  </a:txBody>
                  <a:tcPr horzOverflow="overflow">
                    <a:lnL cap="flat">
                      <a:noFill/>
                    </a:lnL>
                    <a:lnR cap="flat">
                      <a:noFill/>
                    </a:lnR>
                    <a:lnT cap="flat">
                      <a:noFill/>
                    </a:lnT>
                    <a:lnB>
                      <a:noFill/>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en-US" altLang="zh-TW" sz="3200" b="0" i="0" u="none" strike="noStrike" cap="none" normalizeH="0" baseline="0" smtClean="0">
                          <a:ln>
                            <a:noFill/>
                          </a:ln>
                          <a:solidFill>
                            <a:schemeClr val="tx1"/>
                          </a:solidFill>
                          <a:effectLst/>
                          <a:latin typeface="Courier New" pitchFamily="49" charset="0"/>
                          <a:ea typeface="標楷體" pitchFamily="65" charset="-120"/>
                        </a:rPr>
                        <a:t>a-b(</a:t>
                      </a:r>
                      <a:r>
                        <a:rPr kumimoji="1" lang="zh-TW" altLang="en-US" sz="3200" b="0" i="0" u="none" strike="noStrike" cap="none" normalizeH="0" baseline="0" smtClean="0">
                          <a:ln>
                            <a:noFill/>
                          </a:ln>
                          <a:solidFill>
                            <a:schemeClr val="tx1"/>
                          </a:solidFill>
                          <a:effectLst/>
                          <a:latin typeface="Courier New" pitchFamily="49" charset="0"/>
                          <a:ea typeface="標楷體" pitchFamily="65" charset="-120"/>
                        </a:rPr>
                        <a:t>差</a:t>
                      </a:r>
                      <a:r>
                        <a:rPr kumimoji="1" lang="en-US" altLang="zh-TW" sz="32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cap="flat">
                      <a:noFill/>
                    </a:lnL>
                    <a:lnR cap="flat">
                      <a:noFill/>
                    </a:lnR>
                    <a:lnT>
                      <a:noFill/>
                    </a:lnT>
                    <a:lnB>
                      <a:noFill/>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en-US" altLang="zh-TW" sz="32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3200" b="0" i="0" u="none" strike="noStrike" cap="none" normalizeH="0" baseline="0" smtClean="0">
                          <a:ln>
                            <a:noFill/>
                          </a:ln>
                          <a:solidFill>
                            <a:schemeClr val="tx1"/>
                          </a:solidFill>
                          <a:effectLst/>
                          <a:latin typeface="Courier New" pitchFamily="49" charset="0"/>
                          <a:ea typeface="標楷體" pitchFamily="65" charset="-120"/>
                          <a:sym typeface="Symbol" pitchFamily="18" charset="2"/>
                        </a:rPr>
                        <a:t></a:t>
                      </a:r>
                      <a:r>
                        <a:rPr kumimoji="1" lang="en-US" altLang="zh-TW" sz="3200" b="0" i="0" u="none" strike="noStrike" cap="none" normalizeH="0" baseline="0" smtClean="0">
                          <a:ln>
                            <a:noFill/>
                          </a:ln>
                          <a:solidFill>
                            <a:schemeClr val="tx1"/>
                          </a:solidFill>
                          <a:effectLst/>
                          <a:latin typeface="Courier New" pitchFamily="49" charset="0"/>
                          <a:ea typeface="標楷體" pitchFamily="65" charset="-120"/>
                        </a:rPr>
                        <a:t>b(</a:t>
                      </a:r>
                      <a:r>
                        <a:rPr kumimoji="1" lang="zh-TW" altLang="en-US" sz="3200" b="0" i="0" u="none" strike="noStrike" cap="none" normalizeH="0" baseline="0" smtClean="0">
                          <a:ln>
                            <a:noFill/>
                          </a:ln>
                          <a:solidFill>
                            <a:schemeClr val="tx1"/>
                          </a:solidFill>
                          <a:effectLst/>
                          <a:latin typeface="Courier New" pitchFamily="49" charset="0"/>
                          <a:ea typeface="標楷體" pitchFamily="65" charset="-120"/>
                        </a:rPr>
                        <a:t>積</a:t>
                      </a:r>
                      <a:r>
                        <a:rPr kumimoji="1" lang="en-US" altLang="zh-TW" sz="32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cap="flat">
                      <a:noFill/>
                    </a:lnL>
                    <a:lnR cap="flat">
                      <a:noFill/>
                    </a:lnR>
                    <a:lnT>
                      <a:noFill/>
                    </a:lnT>
                    <a:lnB>
                      <a:noFill/>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32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3200" b="0" i="0" u="none" strike="noStrike" cap="none" normalizeH="0" baseline="0" smtClean="0">
                          <a:ln>
                            <a:noFill/>
                          </a:ln>
                          <a:solidFill>
                            <a:schemeClr val="tx1"/>
                          </a:solidFill>
                          <a:effectLst/>
                          <a:latin typeface="Courier New" pitchFamily="49" charset="0"/>
                          <a:ea typeface="標楷體" pitchFamily="65" charset="-120"/>
                          <a:sym typeface="Symbol" pitchFamily="18" charset="2"/>
                        </a:rPr>
                        <a:t></a:t>
                      </a:r>
                      <a:r>
                        <a:rPr kumimoji="1" lang="en-US" altLang="zh-TW" sz="3200" b="0" i="0" u="none" strike="noStrike" cap="none" normalizeH="0" baseline="0" smtClean="0">
                          <a:ln>
                            <a:noFill/>
                          </a:ln>
                          <a:solidFill>
                            <a:schemeClr val="tx1"/>
                          </a:solidFill>
                          <a:effectLst/>
                          <a:latin typeface="Courier New" pitchFamily="49" charset="0"/>
                          <a:ea typeface="標楷體" pitchFamily="65" charset="-120"/>
                        </a:rPr>
                        <a:t>b(</a:t>
                      </a:r>
                      <a:r>
                        <a:rPr kumimoji="1" lang="zh-TW" altLang="en-US" sz="3200" b="0" i="0" u="none" strike="noStrike" cap="none" normalizeH="0" baseline="0" smtClean="0">
                          <a:ln>
                            <a:noFill/>
                          </a:ln>
                          <a:solidFill>
                            <a:srgbClr val="FF3300"/>
                          </a:solidFill>
                          <a:effectLst/>
                          <a:latin typeface="Courier New" pitchFamily="49" charset="0"/>
                          <a:ea typeface="標楷體" pitchFamily="65" charset="-120"/>
                        </a:rPr>
                        <a:t>商</a:t>
                      </a:r>
                      <a:r>
                        <a:rPr kumimoji="1" lang="en-US" altLang="zh-TW" sz="32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3200" b="0"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cap="flat">
                      <a:noFill/>
                    </a:lnL>
                    <a:lnR cap="flat">
                      <a:noFill/>
                    </a:lnR>
                    <a:lnT>
                      <a:noFill/>
                    </a:lnT>
                    <a:lnB>
                      <a:noFill/>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3200" b="0" i="0" u="none" strike="noStrike" cap="none" normalizeH="0" baseline="0" dirty="0" err="1" smtClean="0">
                          <a:ln>
                            <a:noFill/>
                          </a:ln>
                          <a:solidFill>
                            <a:schemeClr val="tx1"/>
                          </a:solidFill>
                          <a:effectLst/>
                          <a:latin typeface="Courier New" pitchFamily="49" charset="0"/>
                          <a:ea typeface="標楷體" pitchFamily="65" charset="-120"/>
                        </a:rPr>
                        <a:t>a</a:t>
                      </a:r>
                      <a:r>
                        <a:rPr kumimoji="1" lang="en-US" altLang="zh-TW" sz="3200" b="0" i="0" u="none" strike="noStrike" cap="none" normalizeH="0" baseline="0" dirty="0" err="1" smtClean="0">
                          <a:ln>
                            <a:noFill/>
                          </a:ln>
                          <a:solidFill>
                            <a:schemeClr val="tx1"/>
                          </a:solidFill>
                          <a:effectLst/>
                          <a:latin typeface="Courier New" pitchFamily="49" charset="0"/>
                          <a:ea typeface="標楷體" pitchFamily="65" charset="-120"/>
                          <a:sym typeface="Symbol" pitchFamily="18" charset="2"/>
                        </a:rPr>
                        <a:t></a:t>
                      </a:r>
                      <a:r>
                        <a:rPr kumimoji="1" lang="en-US" altLang="zh-TW" sz="3200" b="0" i="0" u="none" strike="noStrike" cap="none" normalizeH="0" baseline="0" dirty="0" err="1" smtClean="0">
                          <a:ln>
                            <a:noFill/>
                          </a:ln>
                          <a:solidFill>
                            <a:schemeClr val="tx1"/>
                          </a:solidFill>
                          <a:effectLst/>
                          <a:latin typeface="Courier New" pitchFamily="49" charset="0"/>
                          <a:ea typeface="標楷體" pitchFamily="65" charset="-120"/>
                        </a:rPr>
                        <a:t>b</a:t>
                      </a:r>
                      <a:r>
                        <a:rPr kumimoji="1" lang="en-US" altLang="zh-TW" sz="3200" b="0" i="0" u="none" strike="noStrike" cap="none" normalizeH="0" baseline="0" dirty="0" smtClean="0">
                          <a:ln>
                            <a:noFill/>
                          </a:ln>
                          <a:solidFill>
                            <a:schemeClr val="tx1"/>
                          </a:solidFill>
                          <a:effectLst/>
                          <a:latin typeface="Courier New" pitchFamily="49" charset="0"/>
                          <a:ea typeface="標楷體" pitchFamily="65" charset="-120"/>
                        </a:rPr>
                        <a:t>(</a:t>
                      </a:r>
                      <a:r>
                        <a:rPr kumimoji="1" lang="zh-TW" altLang="en-US" sz="3200" b="0" i="0" u="none" strike="noStrike" cap="none" normalizeH="0" baseline="0" dirty="0" smtClean="0">
                          <a:ln>
                            <a:noFill/>
                          </a:ln>
                          <a:solidFill>
                            <a:schemeClr val="tx1"/>
                          </a:solidFill>
                          <a:effectLst/>
                          <a:latin typeface="Courier New" pitchFamily="49" charset="0"/>
                          <a:ea typeface="標楷體" pitchFamily="65" charset="-120"/>
                        </a:rPr>
                        <a:t>取</a:t>
                      </a:r>
                      <a:r>
                        <a:rPr kumimoji="1" lang="zh-TW" altLang="en-US" sz="3200" b="0" i="0" u="none" strike="noStrike" cap="none" normalizeH="0" baseline="0" dirty="0" smtClean="0">
                          <a:ln>
                            <a:noFill/>
                          </a:ln>
                          <a:solidFill>
                            <a:srgbClr val="FF3300"/>
                          </a:solidFill>
                          <a:effectLst/>
                          <a:latin typeface="Courier New" pitchFamily="49" charset="0"/>
                          <a:ea typeface="標楷體" pitchFamily="65" charset="-120"/>
                        </a:rPr>
                        <a:t>餘數</a:t>
                      </a:r>
                      <a:r>
                        <a:rPr kumimoji="1" lang="en-US" altLang="zh-TW" sz="3200" b="0" i="0" u="none" strike="noStrike" cap="none" normalizeH="0" baseline="0" dirty="0" smtClean="0">
                          <a:ln>
                            <a:noFill/>
                          </a:ln>
                          <a:solidFill>
                            <a:srgbClr val="FF3300"/>
                          </a:solidFill>
                          <a:effectLst/>
                          <a:latin typeface="Courier New" pitchFamily="49" charset="0"/>
                          <a:ea typeface="標楷體" pitchFamily="65" charset="-120"/>
                        </a:rPr>
                        <a:t>)</a:t>
                      </a:r>
                      <a:r>
                        <a:rPr kumimoji="1" lang="zh-TW" altLang="en-US" sz="3200" b="0" i="0" u="none" strike="noStrike" cap="none" normalizeH="0" baseline="0" dirty="0" smtClean="0">
                          <a:ln>
                            <a:noFill/>
                          </a:ln>
                          <a:solidFill>
                            <a:schemeClr val="tx1"/>
                          </a:solidFill>
                          <a:effectLst/>
                          <a:latin typeface="Courier New" pitchFamily="49" charset="0"/>
                          <a:ea typeface="標楷體" pitchFamily="65" charset="-120"/>
                        </a:rPr>
                        <a:t>，又稱為</a:t>
                      </a:r>
                      <a:r>
                        <a:rPr kumimoji="1" lang="en-US" altLang="zh-TW" sz="3200" b="0" i="0" u="none" strike="noStrike" cap="none" normalizeH="0" baseline="0" dirty="0" smtClean="0">
                          <a:ln>
                            <a:noFill/>
                          </a:ln>
                          <a:solidFill>
                            <a:schemeClr val="tx1"/>
                          </a:solidFill>
                          <a:effectLst/>
                          <a:latin typeface="Courier New" pitchFamily="49" charset="0"/>
                          <a:ea typeface="標楷體" pitchFamily="65" charset="-120"/>
                        </a:rPr>
                        <a:t>mod</a:t>
                      </a:r>
                      <a:endParaRPr kumimoji="1" lang="en-US" sz="3200" b="0" i="0" u="none" strike="noStrike" cap="none" normalizeH="0" baseline="0" dirty="0" smtClean="0">
                        <a:ln>
                          <a:noFill/>
                        </a:ln>
                        <a:solidFill>
                          <a:schemeClr val="tx1"/>
                        </a:solidFill>
                        <a:effectLst/>
                        <a:latin typeface="Courier New" pitchFamily="49" charset="0"/>
                        <a:ea typeface="標楷體" pitchFamily="65" charset="-120"/>
                      </a:endParaRPr>
                    </a:p>
                  </a:txBody>
                  <a:tcPr horzOverflow="overflow">
                    <a:lnL cap="flat">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title"/>
          </p:nvPr>
        </p:nvSpPr>
        <p:spPr>
          <a:noFill/>
          <a:ln/>
        </p:spPr>
        <p:txBody>
          <a:bodyPr/>
          <a:lstStyle/>
          <a:p>
            <a:r>
              <a:rPr lang="zh-TW" altLang="en-US" sz="3600"/>
              <a:t>位移運算子</a:t>
            </a:r>
            <a:r>
              <a:rPr lang="en-US" altLang="zh-TW" sz="3600"/>
              <a:t>(Shift Operator)</a:t>
            </a:r>
          </a:p>
        </p:txBody>
      </p:sp>
      <p:sp>
        <p:nvSpPr>
          <p:cNvPr id="23" name="投影片編號版面配置區 6"/>
          <p:cNvSpPr>
            <a:spLocks noGrp="1"/>
          </p:cNvSpPr>
          <p:nvPr>
            <p:ph type="sldNum" sz="quarter" idx="12"/>
          </p:nvPr>
        </p:nvSpPr>
        <p:spPr/>
        <p:txBody>
          <a:bodyPr/>
          <a:lstStyle/>
          <a:p>
            <a:fld id="{22365633-1793-4F38-9D05-4C75E75A4A87}" type="slidenum">
              <a:rPr lang="en-US" altLang="zh-TW"/>
              <a:pPr/>
              <a:t>71</a:t>
            </a:fld>
            <a:endParaRPr lang="en-US" altLang="zh-TW"/>
          </a:p>
        </p:txBody>
      </p:sp>
      <p:sp>
        <p:nvSpPr>
          <p:cNvPr id="9" name="Rectangle 2"/>
          <p:cNvSpPr txBox="1">
            <a:spLocks noChangeArrowheads="1"/>
          </p:cNvSpPr>
          <p:nvPr/>
        </p:nvSpPr>
        <p:spPr bwMode="auto">
          <a:xfrm>
            <a:off x="685800" y="1844675"/>
            <a:ext cx="7342188" cy="2160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t>位移運算，就是把位元</a:t>
            </a:r>
            <a:r>
              <a:rPr kumimoji="1" lang="en-US" altLang="zh-TW" sz="2800" b="0" i="0" u="none" strike="noStrike" kern="0" cap="none" spc="0" normalizeH="0" baseline="0" noProof="0" dirty="0" smtClean="0">
                <a:ln>
                  <a:noFill/>
                </a:ln>
                <a:solidFill>
                  <a:schemeClr val="tx1"/>
                </a:solidFill>
                <a:effectLst/>
                <a:uLnTx/>
                <a:uFillTx/>
                <a:latin typeface="+mn-lt"/>
                <a:ea typeface="+mn-ea"/>
                <a:cs typeface="+mn-cs"/>
              </a:rPr>
              <a:t>(bit)</a:t>
            </a:r>
            <a:br>
              <a:rPr kumimoji="1" lang="en-US" altLang="zh-TW" sz="2800" b="0" i="0" u="none" strike="noStrike" kern="0" cap="none" spc="0" normalizeH="0" baseline="0" noProof="0" dirty="0" smtClean="0">
                <a:ln>
                  <a:noFill/>
                </a:ln>
                <a:solidFill>
                  <a:schemeClr val="tx1"/>
                </a:solidFill>
                <a:effectLst/>
                <a:uLnTx/>
                <a:uFillTx/>
                <a:latin typeface="+mn-lt"/>
                <a:ea typeface="+mn-ea"/>
                <a:cs typeface="+mn-cs"/>
              </a:rPr>
            </a:br>
            <a:r>
              <a:rPr kumimoji="1" lang="zh-TW" altLang="en-US" sz="2800" b="0" i="0" u="none" strike="noStrike" kern="0" cap="none" spc="0" normalizeH="0" baseline="0" noProof="0" dirty="0" smtClean="0">
                <a:ln>
                  <a:noFill/>
                </a:ln>
                <a:solidFill>
                  <a:srgbClr val="FF0000"/>
                </a:solidFill>
                <a:effectLst/>
                <a:uLnTx/>
                <a:uFillTx/>
                <a:latin typeface="+mn-lt"/>
                <a:ea typeface="+mn-ea"/>
                <a:cs typeface="+mn-cs"/>
              </a:rPr>
              <a:t>向左移</a:t>
            </a:r>
            <a:r>
              <a:rPr kumimoji="1" lang="en-US" altLang="zh-TW" sz="2800" b="0" i="0" u="none" strike="noStrike" kern="0" cap="none" spc="0" normalizeH="0" baseline="0" noProof="0" dirty="0" smtClean="0">
                <a:ln>
                  <a:noFill/>
                </a:ln>
                <a:solidFill>
                  <a:srgbClr val="FF0000"/>
                </a:solidFill>
                <a:effectLst/>
                <a:uLnTx/>
                <a:uFillTx/>
                <a:latin typeface="+mn-lt"/>
                <a:ea typeface="+mn-ea"/>
                <a:cs typeface="+mn-cs"/>
              </a:rPr>
              <a:t>(&lt;&lt; )</a:t>
            </a:r>
            <a: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t>或是</a:t>
            </a:r>
            <a:r>
              <a:rPr kumimoji="1" lang="zh-TW" altLang="en-US" sz="2800" b="0" i="0" u="none" strike="noStrike" kern="0" cap="none" spc="0" normalizeH="0" baseline="0" noProof="0" dirty="0" smtClean="0">
                <a:ln>
                  <a:noFill/>
                </a:ln>
                <a:solidFill>
                  <a:srgbClr val="FF0000"/>
                </a:solidFill>
                <a:effectLst/>
                <a:uLnTx/>
                <a:uFillTx/>
                <a:latin typeface="+mn-lt"/>
                <a:ea typeface="+mn-ea"/>
                <a:cs typeface="+mn-cs"/>
              </a:rPr>
              <a:t>向右移</a:t>
            </a:r>
            <a:r>
              <a:rPr kumimoji="1" lang="en-US" altLang="zh-TW" sz="2800" b="0" i="0" u="none" strike="noStrike" kern="0" cap="none" spc="0" normalizeH="0" baseline="0" noProof="0" dirty="0" smtClean="0">
                <a:ln>
                  <a:noFill/>
                </a:ln>
                <a:solidFill>
                  <a:srgbClr val="FF0000"/>
                </a:solidFill>
                <a:effectLst/>
                <a:uLnTx/>
                <a:uFillTx/>
                <a:latin typeface="+mn-lt"/>
                <a:ea typeface="+mn-ea"/>
                <a:cs typeface="+mn-cs"/>
              </a:rPr>
              <a:t>(&gt;&gt; )</a:t>
            </a:r>
            <a: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t>幾個位置。</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t>向左移</a:t>
            </a:r>
            <a:r>
              <a:rPr kumimoji="1" lang="en-US" altLang="zh-TW" sz="2800" b="0" i="0" u="none" strike="noStrike" kern="0" cap="none" spc="0" normalizeH="0" baseline="0" noProof="0" dirty="0" smtClean="0">
                <a:ln>
                  <a:noFill/>
                </a:ln>
                <a:solidFill>
                  <a:schemeClr val="tx1"/>
                </a:solidFill>
                <a:effectLst/>
                <a:uLnTx/>
                <a:uFillTx/>
                <a:latin typeface="+mn-lt"/>
                <a:ea typeface="+mn-ea"/>
                <a:cs typeface="+mn-cs"/>
              </a:rPr>
              <a:t>n</a:t>
            </a:r>
            <a: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t>個位元，就相當於</a:t>
            </a:r>
            <a:r>
              <a:rPr kumimoji="1" lang="zh-TW" altLang="en-US" sz="2800" b="0" i="0" u="none" strike="noStrike" kern="0" cap="none" spc="0" normalizeH="0" baseline="0" noProof="0" dirty="0" smtClean="0">
                <a:ln>
                  <a:noFill/>
                </a:ln>
                <a:solidFill>
                  <a:srgbClr val="FF3300"/>
                </a:solidFill>
                <a:effectLst/>
                <a:uLnTx/>
                <a:uFillTx/>
                <a:latin typeface="+mn-lt"/>
                <a:ea typeface="+mn-ea"/>
                <a:cs typeface="+mn-cs"/>
              </a:rPr>
              <a:t>乘</a:t>
            </a:r>
            <a:r>
              <a:rPr kumimoji="1" lang="en-US" altLang="zh-TW" sz="2800" b="0" i="0" u="none" strike="noStrike" kern="0" cap="none" spc="0" normalizeH="0" baseline="0" noProof="0" dirty="0" smtClean="0">
                <a:ln>
                  <a:noFill/>
                </a:ln>
                <a:solidFill>
                  <a:srgbClr val="FF3300"/>
                </a:solidFill>
                <a:effectLst/>
                <a:uLnTx/>
                <a:uFillTx/>
                <a:latin typeface="+mn-lt"/>
                <a:ea typeface="+mn-ea"/>
                <a:cs typeface="+mn-cs"/>
              </a:rPr>
              <a:t>2</a:t>
            </a:r>
            <a:r>
              <a:rPr kumimoji="1" lang="en-US" altLang="zh-TW" sz="2800" b="0" i="0" u="none" strike="noStrike" kern="0" cap="none" spc="0" normalizeH="0" baseline="30000" noProof="0" dirty="0" smtClean="0">
                <a:ln>
                  <a:noFill/>
                </a:ln>
                <a:solidFill>
                  <a:srgbClr val="FF3300"/>
                </a:solidFill>
                <a:effectLst/>
                <a:uLnTx/>
                <a:uFillTx/>
                <a:latin typeface="+mn-lt"/>
                <a:ea typeface="+mn-ea"/>
                <a:cs typeface="+mn-cs"/>
              </a:rPr>
              <a:t>n</a:t>
            </a:r>
            <a:r>
              <a:rPr kumimoji="1" lang="en-US" altLang="zh-TW" sz="2800" b="0" i="0" u="none" strike="noStrike" kern="0" cap="none" spc="0" normalizeH="0" baseline="30000" noProof="0" dirty="0" smtClean="0">
                <a:ln>
                  <a:noFill/>
                </a:ln>
                <a:solidFill>
                  <a:schemeClr val="tx1"/>
                </a:solidFill>
                <a:effectLst/>
                <a:uLnTx/>
                <a:uFillTx/>
                <a:latin typeface="+mn-lt"/>
                <a:ea typeface="+mn-ea"/>
                <a:cs typeface="+mn-cs"/>
              </a:rPr>
              <a:t> </a:t>
            </a:r>
            <a: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t>；</a:t>
            </a:r>
            <a:b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br>
            <a: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t>向右移</a:t>
            </a:r>
            <a:r>
              <a:rPr kumimoji="1" lang="en-US" altLang="zh-TW" sz="2800" b="0" i="0" u="none" strike="noStrike" kern="0" cap="none" spc="0" normalizeH="0" baseline="0" noProof="0" dirty="0" smtClean="0">
                <a:ln>
                  <a:noFill/>
                </a:ln>
                <a:solidFill>
                  <a:schemeClr val="tx1"/>
                </a:solidFill>
                <a:effectLst/>
                <a:uLnTx/>
                <a:uFillTx/>
                <a:latin typeface="+mn-lt"/>
                <a:ea typeface="+mn-ea"/>
                <a:cs typeface="+mn-cs"/>
              </a:rPr>
              <a:t>n</a:t>
            </a:r>
            <a: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t>個位元，相當於</a:t>
            </a:r>
            <a:r>
              <a:rPr kumimoji="1" lang="zh-TW" altLang="en-US" sz="2800" b="0" i="0" u="none" strike="noStrike" kern="0" cap="none" spc="0" normalizeH="0" baseline="0" noProof="0" dirty="0" smtClean="0">
                <a:ln>
                  <a:noFill/>
                </a:ln>
                <a:solidFill>
                  <a:srgbClr val="FF3300"/>
                </a:solidFill>
                <a:effectLst/>
                <a:uLnTx/>
                <a:uFillTx/>
                <a:latin typeface="+mn-lt"/>
                <a:ea typeface="+mn-ea"/>
                <a:cs typeface="+mn-cs"/>
              </a:rPr>
              <a:t>除以</a:t>
            </a:r>
            <a:r>
              <a:rPr kumimoji="1" lang="en-US" altLang="zh-TW" sz="2800" b="0" i="0" u="none" strike="noStrike" kern="0" cap="none" spc="0" normalizeH="0" baseline="0" noProof="0" dirty="0" smtClean="0">
                <a:ln>
                  <a:noFill/>
                </a:ln>
                <a:solidFill>
                  <a:srgbClr val="FF3300"/>
                </a:solidFill>
                <a:effectLst/>
                <a:uLnTx/>
                <a:uFillTx/>
                <a:latin typeface="+mn-lt"/>
                <a:ea typeface="+mn-ea"/>
                <a:cs typeface="+mn-cs"/>
              </a:rPr>
              <a:t>2</a:t>
            </a:r>
            <a:r>
              <a:rPr kumimoji="1" lang="en-US" altLang="zh-TW" sz="2800" b="0" i="0" u="none" strike="noStrike" kern="0" cap="none" spc="0" normalizeH="0" baseline="30000" noProof="0" dirty="0" smtClean="0">
                <a:ln>
                  <a:noFill/>
                </a:ln>
                <a:solidFill>
                  <a:srgbClr val="FF3300"/>
                </a:solidFill>
                <a:effectLst/>
                <a:uLnTx/>
                <a:uFillTx/>
                <a:latin typeface="+mn-lt"/>
                <a:ea typeface="+mn-ea"/>
                <a:cs typeface="+mn-cs"/>
              </a:rPr>
              <a:t>n</a:t>
            </a:r>
            <a:r>
              <a:rPr kumimoji="1" lang="zh-TW" altLang="en-US" sz="2800" b="0" i="0" u="none" strike="noStrike" kern="0" cap="none" spc="0" normalizeH="0" baseline="0" noProof="0" dirty="0" smtClean="0">
                <a:ln>
                  <a:noFill/>
                </a:ln>
                <a:solidFill>
                  <a:schemeClr val="tx1"/>
                </a:solidFill>
                <a:effectLst/>
                <a:uLnTx/>
                <a:uFillTx/>
                <a:latin typeface="+mn-lt"/>
                <a:ea typeface="+mn-ea"/>
                <a:cs typeface="+mn-cs"/>
              </a:rPr>
              <a:t>。</a:t>
            </a:r>
            <a:endParaRPr kumimoji="1" lang="zh-TW" altLang="en-US" sz="2800"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10" name="Group 41"/>
          <p:cNvGraphicFramePr>
            <a:graphicFrameLocks/>
          </p:cNvGraphicFramePr>
          <p:nvPr/>
        </p:nvGraphicFramePr>
        <p:xfrm>
          <a:off x="1042988" y="4149725"/>
          <a:ext cx="7199312" cy="1871664"/>
        </p:xfrm>
        <a:graphic>
          <a:graphicData uri="http://schemas.openxmlformats.org/drawingml/2006/table">
            <a:tbl>
              <a:tblPr/>
              <a:tblGrid>
                <a:gridCol w="1728787"/>
                <a:gridCol w="2016125"/>
                <a:gridCol w="3454400"/>
              </a:tblGrid>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運算子</a:t>
                      </a:r>
                      <a:endParaRPr kumimoji="1" lang="en-US" sz="2800" b="0" i="0" u="none" strike="noStrike" cap="none" normalizeH="0" baseline="0" smtClean="0">
                        <a:ln>
                          <a:noFill/>
                        </a:ln>
                        <a:solidFill>
                          <a:schemeClr val="tx1"/>
                        </a:solidFill>
                        <a:effectLst/>
                        <a:latin typeface="Verdana" pitchFamily="34" charset="0"/>
                        <a:ea typeface="新細明體" pitchFamily="18"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使用方式</a:t>
                      </a:r>
                      <a:endParaRPr kumimoji="1" lang="en-US" sz="2800" b="0" i="0" u="none" strike="noStrike" cap="none" normalizeH="0" baseline="0" smtClean="0">
                        <a:ln>
                          <a:noFill/>
                        </a:ln>
                        <a:solidFill>
                          <a:schemeClr val="tx1"/>
                        </a:solidFill>
                        <a:effectLst/>
                        <a:latin typeface="Verdana" pitchFamily="34"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功能敘述</a:t>
                      </a:r>
                      <a:endParaRPr kumimoji="1" lang="en-US" sz="2800" b="0" i="0" u="none" strike="noStrike" cap="none" normalizeH="0" baseline="0" smtClean="0">
                        <a:ln>
                          <a:noFill/>
                        </a:ln>
                        <a:solidFill>
                          <a:schemeClr val="tx1"/>
                        </a:solidFill>
                        <a:effectLst/>
                        <a:latin typeface="Verdana" pitchFamily="34"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Verdana" pitchFamily="34" charset="0"/>
                          <a:ea typeface="標楷體" pitchFamily="65" charset="-120"/>
                        </a:rPr>
                        <a:t>&gt;&gt;</a:t>
                      </a:r>
                      <a:endParaRPr kumimoji="1" lang="en-US" sz="2800" b="0" i="0" u="none" strike="noStrike" cap="none" normalizeH="0" baseline="0" smtClean="0">
                        <a:ln>
                          <a:noFill/>
                        </a:ln>
                        <a:solidFill>
                          <a:srgbClr val="FF3300"/>
                        </a:solidFill>
                        <a:effectLst/>
                        <a:latin typeface="Verdana" pitchFamily="34"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x &gt;&gt; n</a:t>
                      </a: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將</a:t>
                      </a:r>
                      <a:r>
                        <a:rPr kumimoji="1" lang="en-US" altLang="zh-TW" sz="2800" b="0" i="0" u="none" strike="noStrike" cap="none" normalizeH="0" baseline="0" smtClean="0">
                          <a:ln>
                            <a:noFill/>
                          </a:ln>
                          <a:solidFill>
                            <a:schemeClr val="tx1"/>
                          </a:solidFill>
                          <a:effectLst/>
                          <a:latin typeface="Verdana" pitchFamily="34" charset="0"/>
                          <a:ea typeface="新細明體" pitchFamily="18" charset="-120"/>
                        </a:rPr>
                        <a:t>x</a:t>
                      </a: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向右移</a:t>
                      </a:r>
                      <a:r>
                        <a:rPr kumimoji="1" lang="en-US" altLang="zh-TW" sz="2800" b="0" i="0" u="none" strike="noStrike" cap="none" normalizeH="0" baseline="0" smtClean="0">
                          <a:ln>
                            <a:noFill/>
                          </a:ln>
                          <a:solidFill>
                            <a:schemeClr val="tx1"/>
                          </a:solidFill>
                          <a:effectLst/>
                          <a:latin typeface="Verdana" pitchFamily="34" charset="0"/>
                          <a:ea typeface="新細明體" pitchFamily="18" charset="-120"/>
                        </a:rPr>
                        <a:t>n</a:t>
                      </a: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個位元</a:t>
                      </a:r>
                      <a:endParaRPr kumimoji="1" lang="en-US" sz="2800" b="0" i="0" u="none" strike="noStrike" cap="none" normalizeH="0" baseline="0" smtClean="0">
                        <a:ln>
                          <a:noFill/>
                        </a:ln>
                        <a:solidFill>
                          <a:schemeClr val="tx1"/>
                        </a:solidFill>
                        <a:effectLst/>
                        <a:latin typeface="Verdana" pitchFamily="34"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Verdana" pitchFamily="34" charset="0"/>
                          <a:ea typeface="標楷體" pitchFamily="65" charset="-120"/>
                        </a:rPr>
                        <a:t>&lt;&lt;</a:t>
                      </a:r>
                      <a:endParaRPr kumimoji="1" lang="en-US" sz="2800" b="0" i="0" u="none" strike="noStrike" cap="none" normalizeH="0" baseline="0" smtClean="0">
                        <a:ln>
                          <a:noFill/>
                        </a:ln>
                        <a:solidFill>
                          <a:srgbClr val="FF3300"/>
                        </a:solidFill>
                        <a:effectLst/>
                        <a:latin typeface="Verdana" pitchFamily="34"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Verdana" pitchFamily="34" charset="0"/>
                          <a:ea typeface="標楷體" pitchFamily="65" charset="-120"/>
                        </a:rPr>
                        <a:t>x &lt;&lt; n</a:t>
                      </a:r>
                      <a:endParaRPr kumimoji="1" lang="en-US" sz="2800" b="0" i="0" u="none" strike="noStrike" cap="none" normalizeH="0" baseline="0" smtClean="0">
                        <a:ln>
                          <a:noFill/>
                        </a:ln>
                        <a:solidFill>
                          <a:schemeClr val="tx1"/>
                        </a:solidFill>
                        <a:effectLst/>
                        <a:latin typeface="Verdana" pitchFamily="34"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將</a:t>
                      </a:r>
                      <a:r>
                        <a:rPr kumimoji="1" lang="en-US" altLang="zh-TW" sz="2800" b="0" i="0" u="none" strike="noStrike" cap="none" normalizeH="0" baseline="0" smtClean="0">
                          <a:ln>
                            <a:noFill/>
                          </a:ln>
                          <a:solidFill>
                            <a:schemeClr val="tx1"/>
                          </a:solidFill>
                          <a:effectLst/>
                          <a:latin typeface="Verdana" pitchFamily="34" charset="0"/>
                          <a:ea typeface="新細明體" pitchFamily="18" charset="-120"/>
                        </a:rPr>
                        <a:t>x</a:t>
                      </a: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向左移</a:t>
                      </a:r>
                      <a:r>
                        <a:rPr kumimoji="1" lang="en-US" altLang="zh-TW" sz="2800" b="0" i="0" u="none" strike="noStrike" cap="none" normalizeH="0" baseline="0" smtClean="0">
                          <a:ln>
                            <a:noFill/>
                          </a:ln>
                          <a:solidFill>
                            <a:schemeClr val="tx1"/>
                          </a:solidFill>
                          <a:effectLst/>
                          <a:latin typeface="Verdana" pitchFamily="34" charset="0"/>
                          <a:ea typeface="新細明體" pitchFamily="18" charset="-120"/>
                        </a:rPr>
                        <a:t>n</a:t>
                      </a: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個位元</a:t>
                      </a:r>
                      <a:endParaRPr kumimoji="1" lang="en-US" sz="2800" b="0" i="0" u="none" strike="noStrike" cap="none" normalizeH="0" baseline="0" smtClean="0">
                        <a:ln>
                          <a:noFill/>
                        </a:ln>
                        <a:solidFill>
                          <a:schemeClr val="tx1"/>
                        </a:solidFill>
                        <a:effectLst/>
                        <a:latin typeface="Verdana" pitchFamily="34"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F14E1A7A-01F8-4576-8A37-1E3FEF550F15}" type="slidenum">
              <a:rPr lang="en-US" altLang="zh-TW"/>
              <a:pPr/>
              <a:t>72</a:t>
            </a:fld>
            <a:endParaRPr lang="en-US" altLang="zh-TW"/>
          </a:p>
        </p:txBody>
      </p:sp>
      <p:sp>
        <p:nvSpPr>
          <p:cNvPr id="125954" name="Rectangle 2"/>
          <p:cNvSpPr>
            <a:spLocks noGrp="1" noChangeArrowheads="1"/>
          </p:cNvSpPr>
          <p:nvPr>
            <p:ph type="title"/>
          </p:nvPr>
        </p:nvSpPr>
        <p:spPr>
          <a:xfrm>
            <a:off x="914400" y="609600"/>
            <a:ext cx="7696200" cy="838200"/>
          </a:xfrm>
          <a:noFill/>
          <a:ln/>
        </p:spPr>
        <p:txBody>
          <a:bodyPr/>
          <a:lstStyle/>
          <a:p>
            <a:r>
              <a:rPr kumimoji="0" lang="en-US" altLang="zh-TW" sz="3600"/>
              <a:t>Ch4_2 </a:t>
            </a:r>
            <a:r>
              <a:rPr kumimoji="0" lang="zh-TW" altLang="en-US" sz="3800" b="1">
                <a:solidFill>
                  <a:schemeClr val="tx1"/>
                </a:solidFill>
              </a:rPr>
              <a:t>使用位移運算子</a:t>
            </a:r>
          </a:p>
        </p:txBody>
      </p:sp>
      <p:sp>
        <p:nvSpPr>
          <p:cNvPr id="125957" name="Text Box 5"/>
          <p:cNvSpPr txBox="1">
            <a:spLocks noChangeArrowheads="1"/>
          </p:cNvSpPr>
          <p:nvPr/>
        </p:nvSpPr>
        <p:spPr bwMode="auto">
          <a:xfrm>
            <a:off x="5562600" y="2819400"/>
            <a:ext cx="2819400" cy="10414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800">
                <a:latin typeface="Courier New" pitchFamily="49" charset="0"/>
                <a:ea typeface="標楷體" pitchFamily="65" charset="-120"/>
              </a:rPr>
              <a:t>5 &lt;&lt; 2 = 20</a:t>
            </a:r>
          </a:p>
          <a:p>
            <a:pPr eaLnBrk="0" hangingPunct="0"/>
            <a:r>
              <a:rPr kumimoji="0" lang="en-US" altLang="zh-TW" sz="2800">
                <a:latin typeface="Courier New" pitchFamily="49" charset="0"/>
                <a:ea typeface="標楷體" pitchFamily="65" charset="-120"/>
              </a:rPr>
              <a:t>13 &gt;&gt; 1 = 6</a:t>
            </a:r>
            <a:endParaRPr kumimoji="0" lang="en-US" altLang="zh-TW" sz="2800">
              <a:latin typeface="Courier New" pitchFamily="49" charset="0"/>
            </a:endParaRPr>
          </a:p>
        </p:txBody>
      </p:sp>
      <p:sp>
        <p:nvSpPr>
          <p:cNvPr id="125959" name="Text Box 7"/>
          <p:cNvSpPr txBox="1">
            <a:spLocks noChangeArrowheads="1"/>
          </p:cNvSpPr>
          <p:nvPr/>
        </p:nvSpPr>
        <p:spPr bwMode="auto">
          <a:xfrm>
            <a:off x="762000" y="1828800"/>
            <a:ext cx="6186488" cy="2751522"/>
          </a:xfrm>
          <a:prstGeom prst="rect">
            <a:avLst/>
          </a:prstGeom>
          <a:noFill/>
          <a:ln w="9525">
            <a:noFill/>
            <a:miter lim="800000"/>
            <a:headEnd/>
            <a:tailEnd/>
          </a:ln>
          <a:effectLst/>
        </p:spPr>
        <p:txBody>
          <a:bodyPr>
            <a:spAutoFit/>
          </a:bodyPr>
          <a:lstStyle/>
          <a:p>
            <a:pPr eaLnBrk="0" hangingPunct="0">
              <a:lnSpc>
                <a:spcPct val="90000"/>
              </a:lnSpc>
            </a:pPr>
            <a:r>
              <a:rPr kumimoji="0" lang="en-US" altLang="zh-TW" sz="3200" b="1" dirty="0">
                <a:latin typeface="Arial" pitchFamily="34" charset="0"/>
                <a:ea typeface="標楷體" pitchFamily="65" charset="-120"/>
                <a:cs typeface="Arial" pitchFamily="34" charset="0"/>
              </a:rPr>
              <a:t>Ch4_2</a:t>
            </a:r>
          </a:p>
          <a:p>
            <a:pPr eaLnBrk="0" hangingPunct="0">
              <a:lnSpc>
                <a:spcPct val="90000"/>
              </a:lnSpc>
            </a:pPr>
            <a:r>
              <a:rPr kumimoji="0" lang="en-US" altLang="zh-TW" sz="3200" dirty="0">
                <a:latin typeface="Arial" pitchFamily="34" charset="0"/>
                <a:ea typeface="標楷體" pitchFamily="65" charset="-120"/>
                <a:cs typeface="Arial" pitchFamily="34" charset="0"/>
              </a:rPr>
              <a:t>1  #include&lt;</a:t>
            </a:r>
            <a:r>
              <a:rPr kumimoji="0" lang="en-US" altLang="zh-TW" sz="3200" dirty="0" err="1">
                <a:latin typeface="Arial" pitchFamily="34" charset="0"/>
                <a:ea typeface="標楷體" pitchFamily="65" charset="-120"/>
                <a:cs typeface="Arial" pitchFamily="34" charset="0"/>
              </a:rPr>
              <a:t>stdio.h</a:t>
            </a:r>
            <a:r>
              <a:rPr kumimoji="0" lang="en-US" altLang="zh-TW" sz="3200" dirty="0">
                <a:latin typeface="Arial" pitchFamily="34" charset="0"/>
                <a:ea typeface="標楷體" pitchFamily="65" charset="-120"/>
                <a:cs typeface="Arial" pitchFamily="34" charset="0"/>
              </a:rPr>
              <a:t>&gt;</a:t>
            </a:r>
          </a:p>
          <a:p>
            <a:pPr eaLnBrk="0" hangingPunct="0">
              <a:lnSpc>
                <a:spcPct val="90000"/>
              </a:lnSpc>
            </a:pPr>
            <a:r>
              <a:rPr kumimoji="0" lang="en-US" altLang="zh-TW" sz="3200" dirty="0">
                <a:latin typeface="Arial" pitchFamily="34" charset="0"/>
                <a:ea typeface="標楷體" pitchFamily="65" charset="-120"/>
                <a:cs typeface="Arial" pitchFamily="34" charset="0"/>
              </a:rPr>
              <a:t>2  main(){</a:t>
            </a:r>
          </a:p>
          <a:p>
            <a:pPr eaLnBrk="0" hangingPunct="0">
              <a:lnSpc>
                <a:spcPct val="90000"/>
              </a:lnSpc>
            </a:pPr>
            <a:r>
              <a:rPr kumimoji="0" lang="en-US" altLang="zh-TW" sz="3200" dirty="0">
                <a:latin typeface="Arial" pitchFamily="34" charset="0"/>
                <a:ea typeface="標楷體" pitchFamily="65" charset="-120"/>
                <a:cs typeface="Arial" pitchFamily="34" charset="0"/>
              </a:rPr>
              <a:t>3      </a:t>
            </a:r>
            <a:r>
              <a:rPr kumimoji="0" lang="en-US" altLang="zh-TW" sz="3200" dirty="0" err="1">
                <a:latin typeface="Arial" pitchFamily="34" charset="0"/>
                <a:ea typeface="標楷體" pitchFamily="65" charset="-120"/>
                <a:cs typeface="Arial" pitchFamily="34" charset="0"/>
              </a:rPr>
              <a:t>int</a:t>
            </a:r>
            <a:r>
              <a:rPr kumimoji="0" lang="en-US" altLang="zh-TW" sz="3200" dirty="0">
                <a:latin typeface="Arial" pitchFamily="34" charset="0"/>
                <a:ea typeface="標楷體" pitchFamily="65" charset="-120"/>
                <a:cs typeface="Arial" pitchFamily="34" charset="0"/>
              </a:rPr>
              <a:t> a = 5, b = 13;</a:t>
            </a:r>
          </a:p>
          <a:p>
            <a:pPr eaLnBrk="0" hangingPunct="0">
              <a:lnSpc>
                <a:spcPct val="90000"/>
              </a:lnSpc>
            </a:pPr>
            <a:r>
              <a:rPr kumimoji="0" lang="en-US" altLang="zh-TW" sz="3200" dirty="0">
                <a:latin typeface="Arial" pitchFamily="34" charset="0"/>
                <a:ea typeface="標楷體" pitchFamily="65" charset="-120"/>
                <a:cs typeface="Arial" pitchFamily="34" charset="0"/>
              </a:rPr>
              <a:t>4      a = a </a:t>
            </a:r>
            <a:r>
              <a:rPr kumimoji="0" lang="en-US" altLang="zh-TW" sz="3200" dirty="0">
                <a:solidFill>
                  <a:srgbClr val="FF3300"/>
                </a:solidFill>
                <a:latin typeface="Arial" pitchFamily="34" charset="0"/>
                <a:ea typeface="標楷體" pitchFamily="65" charset="-120"/>
                <a:cs typeface="Arial" pitchFamily="34" charset="0"/>
              </a:rPr>
              <a:t>&lt;&lt;</a:t>
            </a:r>
            <a:r>
              <a:rPr kumimoji="0" lang="en-US" altLang="zh-TW" sz="3200" dirty="0">
                <a:latin typeface="Arial" pitchFamily="34" charset="0"/>
                <a:ea typeface="標楷體" pitchFamily="65" charset="-120"/>
                <a:cs typeface="Arial" pitchFamily="34" charset="0"/>
              </a:rPr>
              <a:t> 2;</a:t>
            </a:r>
          </a:p>
          <a:p>
            <a:pPr eaLnBrk="0" hangingPunct="0">
              <a:lnSpc>
                <a:spcPct val="90000"/>
              </a:lnSpc>
            </a:pPr>
            <a:r>
              <a:rPr kumimoji="0" lang="en-US" altLang="zh-TW" sz="3200" dirty="0">
                <a:latin typeface="Arial" pitchFamily="34" charset="0"/>
                <a:ea typeface="標楷體" pitchFamily="65" charset="-120"/>
                <a:cs typeface="Arial" pitchFamily="34" charset="0"/>
              </a:rPr>
              <a:t>5      b = b </a:t>
            </a:r>
            <a:r>
              <a:rPr kumimoji="0" lang="en-US" altLang="zh-TW" sz="3200" dirty="0">
                <a:solidFill>
                  <a:srgbClr val="FF3300"/>
                </a:solidFill>
                <a:latin typeface="Arial" pitchFamily="34" charset="0"/>
                <a:ea typeface="標楷體" pitchFamily="65" charset="-120"/>
                <a:cs typeface="Arial" pitchFamily="34" charset="0"/>
              </a:rPr>
              <a:t>&gt;&gt;</a:t>
            </a:r>
            <a:r>
              <a:rPr kumimoji="0" lang="en-US" altLang="zh-TW" sz="3200" dirty="0">
                <a:latin typeface="Arial" pitchFamily="34" charset="0"/>
                <a:ea typeface="標楷體" pitchFamily="65" charset="-120"/>
                <a:cs typeface="Arial" pitchFamily="34" charset="0"/>
              </a:rPr>
              <a:t> 1;</a:t>
            </a:r>
          </a:p>
        </p:txBody>
      </p:sp>
      <p:sp>
        <p:nvSpPr>
          <p:cNvPr id="125961" name="Text Box 9"/>
          <p:cNvSpPr txBox="1">
            <a:spLocks noChangeArrowheads="1"/>
          </p:cNvSpPr>
          <p:nvPr/>
        </p:nvSpPr>
        <p:spPr bwMode="auto">
          <a:xfrm>
            <a:off x="755650" y="4614863"/>
            <a:ext cx="6186488" cy="1421928"/>
          </a:xfrm>
          <a:prstGeom prst="rect">
            <a:avLst/>
          </a:prstGeom>
          <a:noFill/>
          <a:ln w="9525">
            <a:noFill/>
            <a:miter lim="800000"/>
            <a:headEnd/>
            <a:tailEnd/>
          </a:ln>
          <a:effectLst/>
        </p:spPr>
        <p:txBody>
          <a:bodyPr>
            <a:spAutoFit/>
          </a:bodyPr>
          <a:lstStyle/>
          <a:p>
            <a:pPr eaLnBrk="0" hangingPunct="0">
              <a:lnSpc>
                <a:spcPct val="90000"/>
              </a:lnSpc>
            </a:pPr>
            <a:r>
              <a:rPr kumimoji="0" lang="en-US" altLang="zh-TW" sz="3200">
                <a:latin typeface="Arial" pitchFamily="34" charset="0"/>
                <a:ea typeface="標楷體" pitchFamily="65" charset="-120"/>
                <a:cs typeface="Arial" pitchFamily="34" charset="0"/>
              </a:rPr>
              <a:t>6      printf(" 5 &lt;&lt;  2 = </a:t>
            </a:r>
            <a:r>
              <a:rPr kumimoji="0" lang="en-US" altLang="zh-TW" sz="3200">
                <a:solidFill>
                  <a:srgbClr val="FF3300"/>
                </a:solidFill>
                <a:latin typeface="Arial" pitchFamily="34" charset="0"/>
                <a:ea typeface="標楷體" pitchFamily="65" charset="-120"/>
                <a:cs typeface="Arial" pitchFamily="34" charset="0"/>
              </a:rPr>
              <a:t>%i </a:t>
            </a:r>
            <a:r>
              <a:rPr kumimoji="0" lang="en-US" altLang="zh-TW" sz="3200">
                <a:latin typeface="Arial" pitchFamily="34" charset="0"/>
                <a:ea typeface="標楷體" pitchFamily="65" charset="-120"/>
                <a:cs typeface="Arial" pitchFamily="34" charset="0"/>
              </a:rPr>
              <a:t>\n",  </a:t>
            </a:r>
            <a:r>
              <a:rPr kumimoji="0" lang="en-US" altLang="zh-TW" sz="3200">
                <a:solidFill>
                  <a:srgbClr val="FF3300"/>
                </a:solidFill>
                <a:latin typeface="Arial" pitchFamily="34" charset="0"/>
                <a:ea typeface="標楷體" pitchFamily="65" charset="-120"/>
                <a:cs typeface="Arial" pitchFamily="34" charset="0"/>
              </a:rPr>
              <a:t>a</a:t>
            </a:r>
            <a:r>
              <a:rPr kumimoji="0" lang="en-US" altLang="zh-TW" sz="3200">
                <a:latin typeface="Arial" pitchFamily="34" charset="0"/>
                <a:ea typeface="標楷體" pitchFamily="65" charset="-120"/>
                <a:cs typeface="Arial" pitchFamily="34" charset="0"/>
              </a:rPr>
              <a:t>);</a:t>
            </a:r>
          </a:p>
          <a:p>
            <a:pPr eaLnBrk="0" hangingPunct="0">
              <a:lnSpc>
                <a:spcPct val="90000"/>
              </a:lnSpc>
            </a:pPr>
            <a:r>
              <a:rPr kumimoji="0" lang="en-US" altLang="zh-TW" sz="3200">
                <a:latin typeface="Arial" pitchFamily="34" charset="0"/>
                <a:ea typeface="標楷體" pitchFamily="65" charset="-120"/>
                <a:cs typeface="Arial" pitchFamily="34" charset="0"/>
              </a:rPr>
              <a:t>7      printf("13 &gt;&gt; 1 = </a:t>
            </a:r>
            <a:r>
              <a:rPr kumimoji="0" lang="en-US" altLang="zh-TW" sz="3200">
                <a:solidFill>
                  <a:srgbClr val="FF3300"/>
                </a:solidFill>
                <a:latin typeface="Arial" pitchFamily="34" charset="0"/>
                <a:ea typeface="標楷體" pitchFamily="65" charset="-120"/>
                <a:cs typeface="Arial" pitchFamily="34" charset="0"/>
              </a:rPr>
              <a:t>%i </a:t>
            </a:r>
            <a:r>
              <a:rPr kumimoji="0" lang="en-US" altLang="zh-TW" sz="3200">
                <a:latin typeface="Arial" pitchFamily="34" charset="0"/>
                <a:ea typeface="標楷體" pitchFamily="65" charset="-120"/>
                <a:cs typeface="Arial" pitchFamily="34" charset="0"/>
              </a:rPr>
              <a:t>\n",  </a:t>
            </a:r>
            <a:r>
              <a:rPr kumimoji="0" lang="en-US" altLang="zh-TW" sz="3200">
                <a:solidFill>
                  <a:srgbClr val="FF3300"/>
                </a:solidFill>
                <a:latin typeface="Arial" pitchFamily="34" charset="0"/>
                <a:ea typeface="標楷體" pitchFamily="65" charset="-120"/>
                <a:cs typeface="Arial" pitchFamily="34" charset="0"/>
              </a:rPr>
              <a:t>b</a:t>
            </a:r>
            <a:r>
              <a:rPr kumimoji="0" lang="en-US" altLang="zh-TW" sz="3200">
                <a:latin typeface="Arial" pitchFamily="34" charset="0"/>
                <a:ea typeface="標楷體" pitchFamily="65" charset="-120"/>
                <a:cs typeface="Arial" pitchFamily="34" charset="0"/>
              </a:rPr>
              <a:t>);</a:t>
            </a:r>
          </a:p>
          <a:p>
            <a:pPr eaLnBrk="0" hangingPunct="0">
              <a:lnSpc>
                <a:spcPct val="90000"/>
              </a:lnSpc>
            </a:pPr>
            <a:r>
              <a:rPr kumimoji="0" lang="en-US" altLang="zh-TW" sz="3200">
                <a:latin typeface="Arial" pitchFamily="34" charset="0"/>
                <a:ea typeface="標楷體" pitchFamily="65" charset="-120"/>
                <a:cs typeface="Arial" pitchFamily="34" charset="0"/>
              </a:rPr>
              <a:t>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5961"/>
                                        </p:tgtEl>
                                        <p:attrNameLst>
                                          <p:attrName>style.visibility</p:attrName>
                                        </p:attrNameLst>
                                      </p:cBhvr>
                                      <p:to>
                                        <p:strVal val="visible"/>
                                      </p:to>
                                    </p:set>
                                    <p:anim calcmode="lin" valueType="num">
                                      <p:cBhvr>
                                        <p:cTn id="7" dur="500" fill="hold"/>
                                        <p:tgtEl>
                                          <p:spTgt spid="125961"/>
                                        </p:tgtEl>
                                        <p:attrNameLst>
                                          <p:attrName>ppt_w</p:attrName>
                                        </p:attrNameLst>
                                      </p:cBhvr>
                                      <p:tavLst>
                                        <p:tav tm="0">
                                          <p:val>
                                            <p:fltVal val="0"/>
                                          </p:val>
                                        </p:tav>
                                        <p:tav tm="100000">
                                          <p:val>
                                            <p:strVal val="#ppt_w"/>
                                          </p:val>
                                        </p:tav>
                                      </p:tavLst>
                                    </p:anim>
                                    <p:anim calcmode="lin" valueType="num">
                                      <p:cBhvr>
                                        <p:cTn id="8" dur="500" fill="hold"/>
                                        <p:tgtEl>
                                          <p:spTgt spid="12596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5957"/>
                                        </p:tgtEl>
                                        <p:attrNameLst>
                                          <p:attrName>style.visibility</p:attrName>
                                        </p:attrNameLst>
                                      </p:cBhvr>
                                      <p:to>
                                        <p:strVal val="visible"/>
                                      </p:to>
                                    </p:set>
                                    <p:anim calcmode="lin" valueType="num">
                                      <p:cBhvr>
                                        <p:cTn id="13" dur="500" fill="hold"/>
                                        <p:tgtEl>
                                          <p:spTgt spid="125957"/>
                                        </p:tgtEl>
                                        <p:attrNameLst>
                                          <p:attrName>ppt_w</p:attrName>
                                        </p:attrNameLst>
                                      </p:cBhvr>
                                      <p:tavLst>
                                        <p:tav tm="0">
                                          <p:val>
                                            <p:fltVal val="0"/>
                                          </p:val>
                                        </p:tav>
                                        <p:tav tm="100000">
                                          <p:val>
                                            <p:strVal val="#ppt_w"/>
                                          </p:val>
                                        </p:tav>
                                      </p:tavLst>
                                    </p:anim>
                                    <p:anim calcmode="lin" valueType="num">
                                      <p:cBhvr>
                                        <p:cTn id="14" dur="500" fill="hold"/>
                                        <p:tgtEl>
                                          <p:spTgt spid="1259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animBg="1"/>
      <p:bldP spid="125961"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003" name="Rectangle 27"/>
          <p:cNvSpPr>
            <a:spLocks noGrp="1" noChangeArrowheads="1"/>
          </p:cNvSpPr>
          <p:nvPr>
            <p:ph type="title"/>
          </p:nvPr>
        </p:nvSpPr>
        <p:spPr/>
        <p:txBody>
          <a:bodyPr/>
          <a:lstStyle/>
          <a:p>
            <a:r>
              <a:rPr lang="zh-TW" altLang="en-US" sz="3600"/>
              <a:t>位元運算子</a:t>
            </a:r>
            <a:r>
              <a:rPr lang="en-US" altLang="zh-TW" sz="3600"/>
              <a:t>(Bitwise Operator)</a:t>
            </a:r>
          </a:p>
        </p:txBody>
      </p:sp>
      <p:sp>
        <p:nvSpPr>
          <p:cNvPr id="30" name="投影片編號版面配置區 5"/>
          <p:cNvSpPr>
            <a:spLocks noGrp="1"/>
          </p:cNvSpPr>
          <p:nvPr>
            <p:ph type="sldNum" sz="quarter" idx="12"/>
          </p:nvPr>
        </p:nvSpPr>
        <p:spPr/>
        <p:txBody>
          <a:bodyPr/>
          <a:lstStyle/>
          <a:p>
            <a:fld id="{9FF2DC28-62A2-4F42-A0B8-5691BF5B0D44}" type="slidenum">
              <a:rPr lang="en-US" altLang="zh-TW"/>
              <a:pPr/>
              <a:t>73</a:t>
            </a:fld>
            <a:endParaRPr lang="en-US" altLang="zh-TW"/>
          </a:p>
        </p:txBody>
      </p:sp>
      <p:graphicFrame>
        <p:nvGraphicFramePr>
          <p:cNvPr id="7" name="Group 58"/>
          <p:cNvGraphicFramePr>
            <a:graphicFrameLocks/>
          </p:cNvGraphicFramePr>
          <p:nvPr/>
        </p:nvGraphicFramePr>
        <p:xfrm>
          <a:off x="611560" y="1772816"/>
          <a:ext cx="7772400" cy="4248151"/>
        </p:xfrm>
        <a:graphic>
          <a:graphicData uri="http://schemas.openxmlformats.org/drawingml/2006/table">
            <a:tbl>
              <a:tblPr/>
              <a:tblGrid>
                <a:gridCol w="1871663"/>
                <a:gridCol w="2085975"/>
                <a:gridCol w="3814762"/>
              </a:tblGrid>
              <a:tr h="849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Courier New" pitchFamily="49" charset="0"/>
                          <a:ea typeface="新細明體" pitchFamily="18" charset="-120"/>
                        </a:rPr>
                        <a:t>運算子</a:t>
                      </a:r>
                      <a:endParaRPr kumimoji="1" lang="en-US" sz="2800" b="0" i="0" u="none" strike="noStrike" cap="none" normalizeH="0" baseline="0" dirty="0" smtClean="0">
                        <a:ln>
                          <a:noFill/>
                        </a:ln>
                        <a:solidFill>
                          <a:schemeClr val="tx1"/>
                        </a:solidFill>
                        <a:effectLst/>
                        <a:latin typeface="Courier New" pitchFamily="49" charset="0"/>
                        <a:ea typeface="新細明體" pitchFamily="18"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Courier New" pitchFamily="49" charset="0"/>
                          <a:ea typeface="新細明體" pitchFamily="18" charset="-120"/>
                        </a:rPr>
                        <a:t>使用方式</a:t>
                      </a:r>
                      <a:endParaRPr kumimoji="1" lang="en-US" sz="2800" b="0" i="0" u="none" strike="noStrike" cap="none" normalizeH="0" baseline="0" smtClean="0">
                        <a:ln>
                          <a:noFill/>
                        </a:ln>
                        <a:solidFill>
                          <a:schemeClr val="tx1"/>
                        </a:solidFill>
                        <a:effectLst/>
                        <a:latin typeface="Courier New" pitchFamily="49"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Courier New" pitchFamily="49" charset="0"/>
                          <a:ea typeface="新細明體" pitchFamily="18" charset="-120"/>
                        </a:rPr>
                        <a:t>功能敘述</a:t>
                      </a:r>
                      <a:endParaRPr kumimoji="1" lang="en-US" sz="2800" b="0" i="0" u="none" strike="noStrike" cap="none" normalizeH="0" baseline="0" dirty="0" smtClean="0">
                        <a:ln>
                          <a:noFill/>
                        </a:ln>
                        <a:solidFill>
                          <a:schemeClr val="tx1"/>
                        </a:solidFill>
                        <a:effectLst/>
                        <a:latin typeface="Courier New" pitchFamily="49"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&amp;</a:t>
                      </a:r>
                      <a:endParaRPr kumimoji="1" lang="en-US" sz="28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 &amp; j</a:t>
                      </a:r>
                      <a:endParaRPr kumimoji="1" lang="en-US" sz="28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dirty="0" err="1" smtClean="0">
                          <a:ln>
                            <a:noFill/>
                          </a:ln>
                          <a:solidFill>
                            <a:schemeClr val="tx1"/>
                          </a:solidFill>
                          <a:effectLst/>
                          <a:latin typeface="Courier New" pitchFamily="49" charset="0"/>
                          <a:ea typeface="標楷體" pitchFamily="65" charset="-120"/>
                        </a:rPr>
                        <a:t>i</a:t>
                      </a:r>
                      <a:r>
                        <a:rPr kumimoji="1" lang="en-US" altLang="zh-TW" sz="2800" b="0" i="0" u="none" strike="noStrike" cap="none" normalizeH="0" baseline="0" dirty="0" smtClean="0">
                          <a:ln>
                            <a:noFill/>
                          </a:ln>
                          <a:solidFill>
                            <a:schemeClr val="tx1"/>
                          </a:solidFill>
                          <a:effectLst/>
                          <a:latin typeface="Courier New" pitchFamily="49" charset="0"/>
                          <a:ea typeface="標楷體" pitchFamily="65" charset="-120"/>
                        </a:rPr>
                        <a:t> AND j</a:t>
                      </a:r>
                      <a:endParaRPr kumimoji="1" lang="en-US" sz="2800" b="0" i="0" u="none" strike="noStrike" cap="none" normalizeH="0" baseline="0" dirty="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2800" b="0" i="0" u="none" strike="noStrike" cap="none" normalizeH="0" baseline="0" smtClean="0">
                        <a:ln>
                          <a:noFill/>
                        </a:ln>
                        <a:solidFill>
                          <a:srgbClr val="FF3300"/>
                        </a:solidFill>
                        <a:effectLst/>
                        <a:latin typeface="Courier New" pitchFamily="49"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 | j</a:t>
                      </a:r>
                      <a:endParaRPr kumimoji="1" lang="en-US" sz="28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 OR j</a:t>
                      </a:r>
                      <a:endParaRPr kumimoji="1" lang="en-US" sz="28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2800" b="0" i="0" u="none" strike="noStrike" cap="none" normalizeH="0" baseline="0" smtClean="0">
                        <a:ln>
                          <a:noFill/>
                        </a:ln>
                        <a:solidFill>
                          <a:srgbClr val="FF3300"/>
                        </a:solidFill>
                        <a:effectLst/>
                        <a:latin typeface="Courier New" pitchFamily="49"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 ^ j</a:t>
                      </a:r>
                      <a:endParaRPr kumimoji="1" lang="en-US" sz="28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 XOR j</a:t>
                      </a:r>
                      <a:endParaRPr kumimoji="1" lang="en-US" sz="28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2800" b="0" i="0" u="none" strike="noStrike" cap="none" normalizeH="0" baseline="0" smtClean="0">
                        <a:ln>
                          <a:noFill/>
                        </a:ln>
                        <a:solidFill>
                          <a:srgbClr val="FF3300"/>
                        </a:solidFill>
                        <a:effectLst/>
                        <a:latin typeface="Courier New" pitchFamily="49"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 i</a:t>
                      </a:r>
                      <a:endParaRPr kumimoji="1" lang="en-US" sz="28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dirty="0" smtClean="0">
                          <a:ln>
                            <a:noFill/>
                          </a:ln>
                          <a:solidFill>
                            <a:schemeClr val="tx1"/>
                          </a:solidFill>
                          <a:effectLst/>
                          <a:latin typeface="Courier New" pitchFamily="49" charset="0"/>
                          <a:ea typeface="新細明體" pitchFamily="18" charset="-120"/>
                        </a:rPr>
                        <a:t>NOT </a:t>
                      </a:r>
                      <a:r>
                        <a:rPr kumimoji="1" lang="en-US" altLang="zh-TW" sz="2800" b="0" i="0" u="none" strike="noStrike" cap="none" normalizeH="0" baseline="0" dirty="0" err="1" smtClean="0">
                          <a:ln>
                            <a:noFill/>
                          </a:ln>
                          <a:solidFill>
                            <a:schemeClr val="tx1"/>
                          </a:solidFill>
                          <a:effectLst/>
                          <a:latin typeface="Courier New" pitchFamily="49" charset="0"/>
                          <a:ea typeface="新細明體" pitchFamily="18" charset="-120"/>
                        </a:rPr>
                        <a:t>i</a:t>
                      </a:r>
                      <a:endParaRPr kumimoji="1" lang="en-US" sz="2800" b="0" i="0" u="none" strike="noStrike" cap="none" normalizeH="0" baseline="0" dirty="0" smtClean="0">
                        <a:ln>
                          <a:noFill/>
                        </a:ln>
                        <a:solidFill>
                          <a:schemeClr val="tx1"/>
                        </a:solidFill>
                        <a:effectLst/>
                        <a:latin typeface="Courier New" pitchFamily="49"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13295657-4661-4438-AE34-27222886CEE7}" type="slidenum">
              <a:rPr lang="en-US" altLang="zh-TW"/>
              <a:pPr/>
              <a:t>74</a:t>
            </a:fld>
            <a:endParaRPr lang="en-US" altLang="zh-TW"/>
          </a:p>
        </p:txBody>
      </p:sp>
      <p:sp>
        <p:nvSpPr>
          <p:cNvPr id="128002" name="Text Box 2"/>
          <p:cNvSpPr txBox="1">
            <a:spLocks noChangeArrowheads="1"/>
          </p:cNvSpPr>
          <p:nvPr/>
        </p:nvSpPr>
        <p:spPr bwMode="auto">
          <a:xfrm>
            <a:off x="539750" y="1960563"/>
            <a:ext cx="7993063" cy="1900237"/>
          </a:xfrm>
          <a:prstGeom prst="rect">
            <a:avLst/>
          </a:prstGeom>
          <a:noFill/>
          <a:ln w="9525">
            <a:noFill/>
            <a:miter lim="800000"/>
            <a:headEnd/>
            <a:tailEnd/>
          </a:ln>
        </p:spPr>
        <p:txBody>
          <a:bodyPr lIns="0" tIns="0" rIns="0" bIns="0"/>
          <a:lstStyle/>
          <a:p>
            <a:pPr algn="just" eaLnBrk="0" hangingPunct="0"/>
            <a:r>
              <a:rPr kumimoji="0" lang="en-US" altLang="zh-TW" sz="2800">
                <a:ea typeface="標楷體" pitchFamily="65" charset="-120"/>
              </a:rPr>
              <a:t> </a:t>
            </a:r>
            <a:r>
              <a:rPr kumimoji="0" lang="en-US" altLang="zh-TW" sz="2800" b="1">
                <a:ea typeface="標楷體" pitchFamily="65" charset="-120"/>
              </a:rPr>
              <a:t>Ch4_3</a:t>
            </a:r>
          </a:p>
          <a:p>
            <a:pPr algn="just" eaLnBrk="0" hangingPunct="0"/>
            <a:r>
              <a:rPr kumimoji="0" lang="en-US" altLang="zh-TW" sz="2800">
                <a:latin typeface="Courier New" pitchFamily="49" charset="0"/>
                <a:ea typeface="標楷體" pitchFamily="65" charset="-120"/>
              </a:rPr>
              <a:t> 1 #include&lt;stdio.h&gt;</a:t>
            </a:r>
          </a:p>
          <a:p>
            <a:pPr algn="just" eaLnBrk="0" hangingPunct="0"/>
            <a:r>
              <a:rPr kumimoji="0" lang="en-US" altLang="zh-TW" sz="2800">
                <a:latin typeface="Courier New" pitchFamily="49" charset="0"/>
                <a:ea typeface="標楷體" pitchFamily="65" charset="-120"/>
              </a:rPr>
              <a:t> 2 main(){</a:t>
            </a:r>
          </a:p>
          <a:p>
            <a:pPr algn="just" eaLnBrk="0" hangingPunct="0"/>
            <a:r>
              <a:rPr kumimoji="0" lang="en-US" altLang="zh-TW" sz="2800">
                <a:latin typeface="Courier New" pitchFamily="49" charset="0"/>
                <a:ea typeface="標楷體" pitchFamily="65" charset="-120"/>
              </a:rPr>
              <a:t> 3	int A = 3, B = 5;</a:t>
            </a:r>
          </a:p>
        </p:txBody>
      </p:sp>
      <p:sp>
        <p:nvSpPr>
          <p:cNvPr id="128007" name="Rectangle 7"/>
          <p:cNvSpPr>
            <a:spLocks noGrp="1" noChangeArrowheads="1"/>
          </p:cNvSpPr>
          <p:nvPr>
            <p:ph type="title"/>
          </p:nvPr>
        </p:nvSpPr>
        <p:spPr>
          <a:xfrm>
            <a:off x="838200" y="381000"/>
            <a:ext cx="7620000" cy="1143000"/>
          </a:xfrm>
        </p:spPr>
        <p:txBody>
          <a:bodyPr/>
          <a:lstStyle/>
          <a:p>
            <a:r>
              <a:rPr lang="en-US" altLang="zh-TW" sz="3600"/>
              <a:t>Ch4_3 </a:t>
            </a:r>
            <a:r>
              <a:rPr kumimoji="0" lang="zh-TW" altLang="en-US" sz="3800" b="1">
                <a:solidFill>
                  <a:schemeClr val="tx1"/>
                </a:solidFill>
              </a:rPr>
              <a:t>基本位元運算子運算</a:t>
            </a:r>
          </a:p>
        </p:txBody>
      </p:sp>
      <p:sp>
        <p:nvSpPr>
          <p:cNvPr id="128005" name="Text Box 5"/>
          <p:cNvSpPr txBox="1">
            <a:spLocks noChangeArrowheads="1"/>
          </p:cNvSpPr>
          <p:nvPr/>
        </p:nvSpPr>
        <p:spPr bwMode="auto">
          <a:xfrm>
            <a:off x="5508625" y="1468438"/>
            <a:ext cx="2735263" cy="1600200"/>
          </a:xfrm>
          <a:prstGeom prst="rect">
            <a:avLst/>
          </a:prstGeom>
          <a:solidFill>
            <a:srgbClr val="FFFFFF"/>
          </a:solidFill>
          <a:ln w="9525">
            <a:solidFill>
              <a:srgbClr val="000000"/>
            </a:solidFill>
            <a:miter lim="800000"/>
            <a:headEnd/>
            <a:tailEnd/>
          </a:ln>
        </p:spPr>
        <p:txBody>
          <a:bodyPr/>
          <a:lstStyle/>
          <a:p>
            <a:pPr algn="just" eaLnBrk="0" hangingPunct="0"/>
            <a:r>
              <a:rPr kumimoji="0" lang="en-US" altLang="zh-TW" sz="2400">
                <a:latin typeface="Courier New" pitchFamily="49" charset="0"/>
                <a:ea typeface="標楷體" pitchFamily="65" charset="-120"/>
              </a:rPr>
              <a:t>A &amp; B = 1</a:t>
            </a:r>
          </a:p>
          <a:p>
            <a:pPr algn="just" eaLnBrk="0" hangingPunct="0"/>
            <a:r>
              <a:rPr kumimoji="0" lang="en-US" altLang="zh-TW" sz="2400">
                <a:latin typeface="Courier New" pitchFamily="49" charset="0"/>
                <a:ea typeface="標楷體" pitchFamily="65" charset="-120"/>
              </a:rPr>
              <a:t>A | B = 7</a:t>
            </a:r>
          </a:p>
          <a:p>
            <a:pPr algn="just" eaLnBrk="0" hangingPunct="0"/>
            <a:r>
              <a:rPr kumimoji="0" lang="en-US" altLang="zh-TW" sz="2400">
                <a:latin typeface="Courier New" pitchFamily="49" charset="0"/>
                <a:ea typeface="標楷體" pitchFamily="65" charset="-120"/>
              </a:rPr>
              <a:t>A ^ B = 6</a:t>
            </a:r>
          </a:p>
          <a:p>
            <a:pPr eaLnBrk="0" hangingPunct="0"/>
            <a:r>
              <a:rPr kumimoji="0" lang="en-US" altLang="zh-TW" sz="2400">
                <a:latin typeface="Courier New" pitchFamily="49" charset="0"/>
                <a:ea typeface="標楷體" pitchFamily="65" charset="-120"/>
              </a:rPr>
              <a:t>~A = -4</a:t>
            </a:r>
            <a:endParaRPr kumimoji="0" lang="en-US" altLang="zh-TW" sz="2400">
              <a:latin typeface="Courier New" pitchFamily="49" charset="0"/>
            </a:endParaRPr>
          </a:p>
        </p:txBody>
      </p:sp>
      <p:sp>
        <p:nvSpPr>
          <p:cNvPr id="128010" name="Text Box 10"/>
          <p:cNvSpPr txBox="1">
            <a:spLocks noChangeArrowheads="1"/>
          </p:cNvSpPr>
          <p:nvPr/>
        </p:nvSpPr>
        <p:spPr bwMode="auto">
          <a:xfrm>
            <a:off x="539750" y="3887788"/>
            <a:ext cx="7993063" cy="2205037"/>
          </a:xfrm>
          <a:prstGeom prst="rect">
            <a:avLst/>
          </a:prstGeom>
          <a:noFill/>
          <a:ln w="9525">
            <a:noFill/>
            <a:miter lim="800000"/>
            <a:headEnd/>
            <a:tailEnd/>
          </a:ln>
        </p:spPr>
        <p:txBody>
          <a:bodyPr lIns="0" tIns="0" rIns="0" bIns="0"/>
          <a:lstStyle/>
          <a:p>
            <a:pPr algn="just" eaLnBrk="0" hangingPunct="0"/>
            <a:r>
              <a:rPr kumimoji="0" lang="en-US" altLang="zh-TW" sz="2800">
                <a:latin typeface="Courier New" pitchFamily="49" charset="0"/>
                <a:ea typeface="標楷體" pitchFamily="65" charset="-120"/>
              </a:rPr>
              <a:t> 4	printf("A &amp; B = </a:t>
            </a:r>
            <a:r>
              <a:rPr kumimoji="0" lang="en-US" altLang="zh-TW" sz="2800">
                <a:solidFill>
                  <a:srgbClr val="FF3300"/>
                </a:solidFill>
                <a:latin typeface="Courier New" pitchFamily="49" charset="0"/>
                <a:ea typeface="標楷體" pitchFamily="65" charset="-120"/>
              </a:rPr>
              <a:t>%i </a:t>
            </a:r>
            <a:r>
              <a:rPr kumimoji="0" lang="en-US" altLang="zh-TW" sz="2800">
                <a:latin typeface="Courier New" pitchFamily="49" charset="0"/>
                <a:ea typeface="標楷體" pitchFamily="65" charset="-120"/>
              </a:rPr>
              <a:t>\n", </a:t>
            </a:r>
            <a:r>
              <a:rPr kumimoji="0" lang="en-US" altLang="zh-TW" sz="2800">
                <a:solidFill>
                  <a:srgbClr val="FF3300"/>
                </a:solidFill>
                <a:latin typeface="Courier New" pitchFamily="49" charset="0"/>
                <a:ea typeface="標楷體" pitchFamily="65" charset="-120"/>
              </a:rPr>
              <a:t>A &amp; B</a:t>
            </a:r>
            <a:r>
              <a:rPr kumimoji="0" lang="en-US" altLang="zh-TW" sz="2800">
                <a:latin typeface="Courier New" pitchFamily="49" charset="0"/>
                <a:ea typeface="標楷體" pitchFamily="65" charset="-120"/>
              </a:rPr>
              <a:t>);</a:t>
            </a:r>
          </a:p>
          <a:p>
            <a:pPr algn="just" eaLnBrk="0" hangingPunct="0"/>
            <a:r>
              <a:rPr kumimoji="0" lang="en-US" altLang="zh-TW" sz="2800">
                <a:latin typeface="Courier New" pitchFamily="49" charset="0"/>
                <a:ea typeface="標楷體" pitchFamily="65" charset="-120"/>
              </a:rPr>
              <a:t> 5	printf("A | B = </a:t>
            </a:r>
            <a:r>
              <a:rPr kumimoji="0" lang="en-US" altLang="zh-TW" sz="2800">
                <a:solidFill>
                  <a:srgbClr val="FF3300"/>
                </a:solidFill>
                <a:latin typeface="Courier New" pitchFamily="49" charset="0"/>
                <a:ea typeface="標楷體" pitchFamily="65" charset="-120"/>
              </a:rPr>
              <a:t>%i </a:t>
            </a:r>
            <a:r>
              <a:rPr kumimoji="0" lang="en-US" altLang="zh-TW" sz="2800">
                <a:latin typeface="Courier New" pitchFamily="49" charset="0"/>
                <a:ea typeface="標楷體" pitchFamily="65" charset="-120"/>
              </a:rPr>
              <a:t>\n", </a:t>
            </a:r>
            <a:r>
              <a:rPr kumimoji="0" lang="en-US" altLang="zh-TW" sz="2800">
                <a:solidFill>
                  <a:srgbClr val="FF3300"/>
                </a:solidFill>
                <a:latin typeface="Courier New" pitchFamily="49" charset="0"/>
                <a:ea typeface="標楷體" pitchFamily="65" charset="-120"/>
              </a:rPr>
              <a:t>A | B</a:t>
            </a:r>
            <a:r>
              <a:rPr kumimoji="0" lang="en-US" altLang="zh-TW" sz="2800">
                <a:latin typeface="Courier New" pitchFamily="49" charset="0"/>
                <a:ea typeface="標楷體" pitchFamily="65" charset="-120"/>
              </a:rPr>
              <a:t>);</a:t>
            </a:r>
          </a:p>
          <a:p>
            <a:pPr algn="just" eaLnBrk="0" hangingPunct="0"/>
            <a:r>
              <a:rPr kumimoji="0" lang="en-US" altLang="zh-TW" sz="2800">
                <a:latin typeface="Courier New" pitchFamily="49" charset="0"/>
                <a:ea typeface="標楷體" pitchFamily="65" charset="-120"/>
              </a:rPr>
              <a:t> 6	printf("A ^ B = </a:t>
            </a:r>
            <a:r>
              <a:rPr kumimoji="0" lang="en-US" altLang="zh-TW" sz="2800">
                <a:solidFill>
                  <a:srgbClr val="FF3300"/>
                </a:solidFill>
                <a:latin typeface="Courier New" pitchFamily="49" charset="0"/>
                <a:ea typeface="標楷體" pitchFamily="65" charset="-120"/>
              </a:rPr>
              <a:t>%i </a:t>
            </a:r>
            <a:r>
              <a:rPr kumimoji="0" lang="en-US" altLang="zh-TW" sz="2800">
                <a:latin typeface="Courier New" pitchFamily="49" charset="0"/>
                <a:ea typeface="標楷體" pitchFamily="65" charset="-120"/>
              </a:rPr>
              <a:t>\n", </a:t>
            </a:r>
            <a:r>
              <a:rPr kumimoji="0" lang="en-US" altLang="zh-TW" sz="2800">
                <a:solidFill>
                  <a:srgbClr val="FF3300"/>
                </a:solidFill>
                <a:latin typeface="Courier New" pitchFamily="49" charset="0"/>
                <a:ea typeface="標楷體" pitchFamily="65" charset="-120"/>
              </a:rPr>
              <a:t>A ^ B</a:t>
            </a:r>
            <a:r>
              <a:rPr kumimoji="0" lang="en-US" altLang="zh-TW" sz="2800">
                <a:latin typeface="Courier New" pitchFamily="49" charset="0"/>
                <a:ea typeface="標楷體" pitchFamily="65" charset="-120"/>
              </a:rPr>
              <a:t>);</a:t>
            </a:r>
          </a:p>
          <a:p>
            <a:pPr algn="just" eaLnBrk="0" hangingPunct="0"/>
            <a:r>
              <a:rPr kumimoji="0" lang="en-US" altLang="zh-TW" sz="2800">
                <a:latin typeface="Courier New" pitchFamily="49" charset="0"/>
                <a:ea typeface="標楷體" pitchFamily="65" charset="-120"/>
              </a:rPr>
              <a:t> 7	printf(" ~A   = </a:t>
            </a:r>
            <a:r>
              <a:rPr kumimoji="0" lang="en-US" altLang="zh-TW" sz="2800">
                <a:solidFill>
                  <a:srgbClr val="FF3300"/>
                </a:solidFill>
                <a:latin typeface="Courier New" pitchFamily="49" charset="0"/>
                <a:ea typeface="標楷體" pitchFamily="65" charset="-120"/>
              </a:rPr>
              <a:t>%i </a:t>
            </a:r>
            <a:r>
              <a:rPr kumimoji="0" lang="en-US" altLang="zh-TW" sz="2800">
                <a:latin typeface="Courier New" pitchFamily="49" charset="0"/>
                <a:ea typeface="標楷體" pitchFamily="65" charset="-120"/>
              </a:rPr>
              <a:t>\n",  </a:t>
            </a:r>
            <a:r>
              <a:rPr kumimoji="0" lang="en-US" altLang="zh-TW" sz="2800">
                <a:solidFill>
                  <a:srgbClr val="FF3300"/>
                </a:solidFill>
                <a:latin typeface="Courier New" pitchFamily="49" charset="0"/>
                <a:ea typeface="標楷體" pitchFamily="65" charset="-120"/>
              </a:rPr>
              <a:t>~A</a:t>
            </a:r>
            <a:r>
              <a:rPr kumimoji="0" lang="en-US" altLang="zh-TW" sz="2800">
                <a:latin typeface="Courier New" pitchFamily="49" charset="0"/>
                <a:ea typeface="標楷體" pitchFamily="65" charset="-120"/>
              </a:rPr>
              <a:t> );</a:t>
            </a:r>
          </a:p>
          <a:p>
            <a:pPr eaLnBrk="0" hangingPunct="0"/>
            <a:r>
              <a:rPr kumimoji="0" lang="en-US" altLang="zh-TW" sz="2800">
                <a:latin typeface="Courier New" pitchFamily="49" charset="0"/>
                <a:ea typeface="標楷體" pitchFamily="65" charset="-120"/>
              </a:rPr>
              <a:t> 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8010"/>
                                        </p:tgtEl>
                                        <p:attrNameLst>
                                          <p:attrName>style.visibility</p:attrName>
                                        </p:attrNameLst>
                                      </p:cBhvr>
                                      <p:to>
                                        <p:strVal val="visible"/>
                                      </p:to>
                                    </p:set>
                                    <p:anim calcmode="lin" valueType="num">
                                      <p:cBhvr>
                                        <p:cTn id="7" dur="500" fill="hold"/>
                                        <p:tgtEl>
                                          <p:spTgt spid="128010"/>
                                        </p:tgtEl>
                                        <p:attrNameLst>
                                          <p:attrName>ppt_w</p:attrName>
                                        </p:attrNameLst>
                                      </p:cBhvr>
                                      <p:tavLst>
                                        <p:tav tm="0">
                                          <p:val>
                                            <p:fltVal val="0"/>
                                          </p:val>
                                        </p:tav>
                                        <p:tav tm="100000">
                                          <p:val>
                                            <p:strVal val="#ppt_w"/>
                                          </p:val>
                                        </p:tav>
                                      </p:tavLst>
                                    </p:anim>
                                    <p:anim calcmode="lin" valueType="num">
                                      <p:cBhvr>
                                        <p:cTn id="8" dur="500" fill="hold"/>
                                        <p:tgtEl>
                                          <p:spTgt spid="1280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8005"/>
                                        </p:tgtEl>
                                        <p:attrNameLst>
                                          <p:attrName>style.visibility</p:attrName>
                                        </p:attrNameLst>
                                      </p:cBhvr>
                                      <p:to>
                                        <p:strVal val="visible"/>
                                      </p:to>
                                    </p:set>
                                    <p:anim calcmode="lin" valueType="num">
                                      <p:cBhvr>
                                        <p:cTn id="13" dur="500" fill="hold"/>
                                        <p:tgtEl>
                                          <p:spTgt spid="128005"/>
                                        </p:tgtEl>
                                        <p:attrNameLst>
                                          <p:attrName>ppt_w</p:attrName>
                                        </p:attrNameLst>
                                      </p:cBhvr>
                                      <p:tavLst>
                                        <p:tav tm="0">
                                          <p:val>
                                            <p:fltVal val="0"/>
                                          </p:val>
                                        </p:tav>
                                        <p:tav tm="100000">
                                          <p:val>
                                            <p:strVal val="#ppt_w"/>
                                          </p:val>
                                        </p:tav>
                                      </p:tavLst>
                                    </p:anim>
                                    <p:anim calcmode="lin" valueType="num">
                                      <p:cBhvr>
                                        <p:cTn id="14" dur="500" fill="hold"/>
                                        <p:tgtEl>
                                          <p:spTgt spid="1280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5" grpId="0" animBg="1"/>
      <p:bldP spid="128010"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投影片編號版面配置區 5"/>
          <p:cNvSpPr>
            <a:spLocks noGrp="1"/>
          </p:cNvSpPr>
          <p:nvPr>
            <p:ph type="sldNum" sz="quarter" idx="12"/>
          </p:nvPr>
        </p:nvSpPr>
        <p:spPr/>
        <p:txBody>
          <a:bodyPr/>
          <a:lstStyle/>
          <a:p>
            <a:fld id="{4C71B441-BB50-4D36-A123-E1E55BBB3E26}" type="slidenum">
              <a:rPr lang="en-US" altLang="zh-TW"/>
              <a:pPr/>
              <a:t>75</a:t>
            </a:fld>
            <a:endParaRPr lang="en-US" altLang="zh-TW"/>
          </a:p>
        </p:txBody>
      </p:sp>
      <p:sp>
        <p:nvSpPr>
          <p:cNvPr id="129048" name="Rectangle 24"/>
          <p:cNvSpPr>
            <a:spLocks noGrp="1" noChangeArrowheads="1"/>
          </p:cNvSpPr>
          <p:nvPr>
            <p:ph type="title"/>
          </p:nvPr>
        </p:nvSpPr>
        <p:spPr>
          <a:xfrm>
            <a:off x="838200" y="333375"/>
            <a:ext cx="7620000" cy="1143000"/>
          </a:xfrm>
        </p:spPr>
        <p:txBody>
          <a:bodyPr/>
          <a:lstStyle/>
          <a:p>
            <a:r>
              <a:rPr lang="en-US" altLang="zh-TW" sz="3600"/>
              <a:t>Ch4_3</a:t>
            </a:r>
            <a:r>
              <a:rPr lang="zh-TW" altLang="en-US" sz="3600"/>
              <a:t>的說明</a:t>
            </a:r>
          </a:p>
        </p:txBody>
      </p:sp>
      <p:grpSp>
        <p:nvGrpSpPr>
          <p:cNvPr id="129051" name="Group 27"/>
          <p:cNvGrpSpPr>
            <a:grpSpLocks/>
          </p:cNvGrpSpPr>
          <p:nvPr/>
        </p:nvGrpSpPr>
        <p:grpSpPr bwMode="auto">
          <a:xfrm>
            <a:off x="2057400" y="1524000"/>
            <a:ext cx="3657600" cy="1219200"/>
            <a:chOff x="1296" y="960"/>
            <a:chExt cx="2304" cy="768"/>
          </a:xfrm>
        </p:grpSpPr>
        <p:sp>
          <p:nvSpPr>
            <p:cNvPr id="129028" name="Text Box 4"/>
            <p:cNvSpPr txBox="1">
              <a:spLocks noChangeArrowheads="1"/>
            </p:cNvSpPr>
            <p:nvPr/>
          </p:nvSpPr>
          <p:spPr bwMode="auto">
            <a:xfrm>
              <a:off x="1296" y="960"/>
              <a:ext cx="2304" cy="768"/>
            </a:xfrm>
            <a:prstGeom prst="rect">
              <a:avLst/>
            </a:prstGeom>
            <a:solidFill>
              <a:srgbClr val="FFFFFF"/>
            </a:solidFill>
            <a:ln w="9525">
              <a:solidFill>
                <a:srgbClr val="000000"/>
              </a:solidFill>
              <a:miter lim="800000"/>
              <a:headEnd/>
              <a:tailEnd/>
            </a:ln>
          </p:spPr>
          <p:txBody>
            <a:bodyPr/>
            <a:lstStyle/>
            <a:p>
              <a:pPr eaLnBrk="0" hangingPunct="0"/>
              <a:r>
                <a:rPr kumimoji="0" lang="en-US" altLang="zh-TW" sz="2200"/>
                <a:t>                 0011</a:t>
              </a:r>
              <a:r>
                <a:rPr kumimoji="0" lang="en-US" altLang="zh-TW" sz="2200" baseline="-25000"/>
                <a:t>(2)                    </a:t>
              </a:r>
              <a:r>
                <a:rPr kumimoji="0" lang="en-US" altLang="zh-TW" sz="2200"/>
                <a:t>3</a:t>
              </a:r>
              <a:r>
                <a:rPr kumimoji="0" lang="en-US" altLang="zh-TW" sz="2200" baseline="-25000"/>
                <a:t>(10)</a:t>
              </a:r>
            </a:p>
            <a:p>
              <a:pPr eaLnBrk="0" hangingPunct="0"/>
              <a:r>
                <a:rPr kumimoji="0" lang="en-US" altLang="zh-TW" sz="2200"/>
                <a:t>                 0101</a:t>
              </a:r>
              <a:r>
                <a:rPr kumimoji="0" lang="en-US" altLang="zh-TW" sz="2200" baseline="-25000"/>
                <a:t>(2)                    </a:t>
              </a:r>
              <a:r>
                <a:rPr kumimoji="0" lang="en-US" altLang="zh-TW" sz="2200"/>
                <a:t>5</a:t>
              </a:r>
              <a:r>
                <a:rPr kumimoji="0" lang="en-US" altLang="zh-TW" sz="2200" baseline="-25000"/>
                <a:t>(10)</a:t>
              </a:r>
            </a:p>
            <a:p>
              <a:pPr eaLnBrk="0" hangingPunct="0"/>
              <a:r>
                <a:rPr kumimoji="0" lang="en-US" altLang="zh-TW" sz="2200"/>
                <a:t>                 0001</a:t>
              </a:r>
              <a:r>
                <a:rPr kumimoji="0" lang="en-US" altLang="zh-TW" sz="2200" baseline="-25000"/>
                <a:t>(2)</a:t>
              </a:r>
              <a:r>
                <a:rPr kumimoji="0" lang="en-US" altLang="zh-TW" sz="2200"/>
                <a:t>              1</a:t>
              </a:r>
              <a:r>
                <a:rPr kumimoji="0" lang="en-US" altLang="zh-TW" sz="2200" baseline="-25000"/>
                <a:t>(10)</a:t>
              </a:r>
              <a:endParaRPr kumimoji="0" lang="en-US" altLang="zh-TW" sz="2200"/>
            </a:p>
          </p:txBody>
        </p:sp>
        <p:sp>
          <p:nvSpPr>
            <p:cNvPr id="129029" name="Freeform 5"/>
            <p:cNvSpPr>
              <a:spLocks/>
            </p:cNvSpPr>
            <p:nvPr/>
          </p:nvSpPr>
          <p:spPr bwMode="auto">
            <a:xfrm>
              <a:off x="1968" y="1440"/>
              <a:ext cx="1580" cy="1"/>
            </a:xfrm>
            <a:custGeom>
              <a:avLst/>
              <a:gdLst/>
              <a:ahLst/>
              <a:cxnLst>
                <a:cxn ang="0">
                  <a:pos x="0" y="0"/>
                </a:cxn>
                <a:cxn ang="0">
                  <a:pos x="2850" y="0"/>
                </a:cxn>
              </a:cxnLst>
              <a:rect l="0" t="0" r="r" b="b"/>
              <a:pathLst>
                <a:path w="2850" h="1">
                  <a:moveTo>
                    <a:pt x="0" y="0"/>
                  </a:moveTo>
                  <a:lnTo>
                    <a:pt x="2850" y="0"/>
                  </a:lnTo>
                </a:path>
              </a:pathLst>
            </a:custGeom>
            <a:noFill/>
            <a:ln w="9525">
              <a:solidFill>
                <a:srgbClr val="000000"/>
              </a:solidFill>
              <a:round/>
              <a:headEnd type="none" w="med" len="med"/>
              <a:tailEnd type="none" w="med" len="med"/>
            </a:ln>
          </p:spPr>
          <p:txBody>
            <a:bodyPr/>
            <a:lstStyle/>
            <a:p>
              <a:endParaRPr lang="zh-TW" altLang="en-US"/>
            </a:p>
          </p:txBody>
        </p:sp>
        <p:sp>
          <p:nvSpPr>
            <p:cNvPr id="129030" name="Text Box 6"/>
            <p:cNvSpPr txBox="1">
              <a:spLocks noChangeArrowheads="1"/>
            </p:cNvSpPr>
            <p:nvPr/>
          </p:nvSpPr>
          <p:spPr bwMode="auto">
            <a:xfrm>
              <a:off x="1344" y="1200"/>
              <a:ext cx="664" cy="247"/>
            </a:xfrm>
            <a:prstGeom prst="rect">
              <a:avLst/>
            </a:prstGeom>
            <a:noFill/>
            <a:ln w="9525">
              <a:noFill/>
              <a:miter lim="800000"/>
              <a:headEnd/>
              <a:tailEnd/>
            </a:ln>
          </p:spPr>
          <p:txBody>
            <a:bodyPr lIns="0" tIns="0" rIns="0" bIns="0"/>
            <a:lstStyle/>
            <a:p>
              <a:pPr eaLnBrk="0" hangingPunct="0"/>
              <a:r>
                <a:rPr kumimoji="0" lang="en-US" altLang="zh-TW" sz="2200"/>
                <a:t>&amp;(AND)</a:t>
              </a:r>
            </a:p>
          </p:txBody>
        </p:sp>
        <p:sp>
          <p:nvSpPr>
            <p:cNvPr id="129031" name="Line 7"/>
            <p:cNvSpPr>
              <a:spLocks noChangeShapeType="1"/>
            </p:cNvSpPr>
            <p:nvPr/>
          </p:nvSpPr>
          <p:spPr bwMode="auto">
            <a:xfrm>
              <a:off x="2688" y="1152"/>
              <a:ext cx="384" cy="0"/>
            </a:xfrm>
            <a:prstGeom prst="line">
              <a:avLst/>
            </a:prstGeom>
            <a:noFill/>
            <a:ln w="9525">
              <a:solidFill>
                <a:srgbClr val="000000"/>
              </a:solidFill>
              <a:round/>
              <a:headEnd type="triangle" w="med" len="med"/>
              <a:tailEnd type="triangle" w="med" len="med"/>
            </a:ln>
          </p:spPr>
          <p:txBody>
            <a:bodyPr/>
            <a:lstStyle/>
            <a:p>
              <a:endParaRPr lang="zh-TW" altLang="en-US"/>
            </a:p>
          </p:txBody>
        </p:sp>
        <p:sp>
          <p:nvSpPr>
            <p:cNvPr id="129032" name="Line 8"/>
            <p:cNvSpPr>
              <a:spLocks noChangeShapeType="1"/>
            </p:cNvSpPr>
            <p:nvPr/>
          </p:nvSpPr>
          <p:spPr bwMode="auto">
            <a:xfrm>
              <a:off x="2688" y="1344"/>
              <a:ext cx="384" cy="0"/>
            </a:xfrm>
            <a:prstGeom prst="line">
              <a:avLst/>
            </a:prstGeom>
            <a:noFill/>
            <a:ln w="9525">
              <a:solidFill>
                <a:srgbClr val="000000"/>
              </a:solidFill>
              <a:round/>
              <a:headEnd type="triangle" w="med" len="med"/>
              <a:tailEnd type="triangle" w="med" len="med"/>
            </a:ln>
          </p:spPr>
          <p:txBody>
            <a:bodyPr/>
            <a:lstStyle/>
            <a:p>
              <a:endParaRPr lang="zh-TW" altLang="en-US"/>
            </a:p>
          </p:txBody>
        </p:sp>
        <p:sp>
          <p:nvSpPr>
            <p:cNvPr id="129033" name="Line 9"/>
            <p:cNvSpPr>
              <a:spLocks noChangeShapeType="1"/>
            </p:cNvSpPr>
            <p:nvPr/>
          </p:nvSpPr>
          <p:spPr bwMode="auto">
            <a:xfrm>
              <a:off x="2688" y="1536"/>
              <a:ext cx="384" cy="0"/>
            </a:xfrm>
            <a:prstGeom prst="line">
              <a:avLst/>
            </a:prstGeom>
            <a:noFill/>
            <a:ln w="9525">
              <a:solidFill>
                <a:srgbClr val="000000"/>
              </a:solidFill>
              <a:round/>
              <a:headEnd type="triangle" w="med" len="med"/>
              <a:tailEnd type="triangle" w="med" len="med"/>
            </a:ln>
          </p:spPr>
          <p:txBody>
            <a:bodyPr/>
            <a:lstStyle/>
            <a:p>
              <a:endParaRPr lang="zh-TW" altLang="en-US"/>
            </a:p>
          </p:txBody>
        </p:sp>
      </p:grpSp>
      <p:grpSp>
        <p:nvGrpSpPr>
          <p:cNvPr id="129052" name="Group 28"/>
          <p:cNvGrpSpPr>
            <a:grpSpLocks/>
          </p:cNvGrpSpPr>
          <p:nvPr/>
        </p:nvGrpSpPr>
        <p:grpSpPr bwMode="auto">
          <a:xfrm>
            <a:off x="2057400" y="3124200"/>
            <a:ext cx="3657600" cy="1295400"/>
            <a:chOff x="1296" y="1968"/>
            <a:chExt cx="2304" cy="816"/>
          </a:xfrm>
        </p:grpSpPr>
        <p:sp>
          <p:nvSpPr>
            <p:cNvPr id="129034" name="Text Box 10"/>
            <p:cNvSpPr txBox="1">
              <a:spLocks noChangeArrowheads="1"/>
            </p:cNvSpPr>
            <p:nvPr/>
          </p:nvSpPr>
          <p:spPr bwMode="auto">
            <a:xfrm>
              <a:off x="1296" y="1968"/>
              <a:ext cx="2304" cy="816"/>
            </a:xfrm>
            <a:prstGeom prst="rect">
              <a:avLst/>
            </a:prstGeom>
            <a:solidFill>
              <a:srgbClr val="FFFFFF"/>
            </a:solidFill>
            <a:ln w="9525">
              <a:solidFill>
                <a:srgbClr val="000000"/>
              </a:solidFill>
              <a:miter lim="800000"/>
              <a:headEnd/>
              <a:tailEnd/>
            </a:ln>
          </p:spPr>
          <p:txBody>
            <a:bodyPr/>
            <a:lstStyle/>
            <a:p>
              <a:pPr eaLnBrk="0" hangingPunct="0"/>
              <a:r>
                <a:rPr kumimoji="0" lang="en-US" altLang="zh-TW" sz="2200"/>
                <a:t>             0011</a:t>
              </a:r>
              <a:r>
                <a:rPr kumimoji="0" lang="en-US" altLang="zh-TW" sz="2200" baseline="-25000"/>
                <a:t>(2)                     </a:t>
              </a:r>
              <a:r>
                <a:rPr kumimoji="0" lang="en-US" altLang="zh-TW" sz="2200"/>
                <a:t>3</a:t>
              </a:r>
              <a:r>
                <a:rPr kumimoji="0" lang="en-US" altLang="zh-TW" sz="2200" baseline="-25000"/>
                <a:t>(10)</a:t>
              </a:r>
            </a:p>
            <a:p>
              <a:pPr eaLnBrk="0" hangingPunct="0"/>
              <a:r>
                <a:rPr kumimoji="0" lang="en-US" altLang="zh-TW" sz="2200"/>
                <a:t>             0101</a:t>
              </a:r>
              <a:r>
                <a:rPr kumimoji="0" lang="en-US" altLang="zh-TW" sz="2200" baseline="-25000"/>
                <a:t>(2)                     </a:t>
              </a:r>
              <a:r>
                <a:rPr kumimoji="0" lang="en-US" altLang="zh-TW" sz="2200"/>
                <a:t>5</a:t>
              </a:r>
              <a:r>
                <a:rPr kumimoji="0" lang="en-US" altLang="zh-TW" sz="2200" baseline="-25000"/>
                <a:t>(10)</a:t>
              </a:r>
            </a:p>
            <a:p>
              <a:pPr eaLnBrk="0" hangingPunct="0"/>
              <a:r>
                <a:rPr kumimoji="0" lang="en-US" altLang="zh-TW" sz="2200"/>
                <a:t>             0111</a:t>
              </a:r>
              <a:r>
                <a:rPr kumimoji="0" lang="en-US" altLang="zh-TW" sz="2200" baseline="-25000"/>
                <a:t>(2)</a:t>
              </a:r>
              <a:r>
                <a:rPr kumimoji="0" lang="en-US" altLang="zh-TW" sz="2200"/>
                <a:t>              7</a:t>
              </a:r>
              <a:r>
                <a:rPr kumimoji="0" lang="en-US" altLang="zh-TW" sz="2200" baseline="-25000"/>
                <a:t>(10)</a:t>
              </a:r>
              <a:endParaRPr kumimoji="0" lang="en-US" altLang="zh-TW" sz="2200"/>
            </a:p>
          </p:txBody>
        </p:sp>
        <p:sp>
          <p:nvSpPr>
            <p:cNvPr id="129035" name="Freeform 11"/>
            <p:cNvSpPr>
              <a:spLocks/>
            </p:cNvSpPr>
            <p:nvPr/>
          </p:nvSpPr>
          <p:spPr bwMode="auto">
            <a:xfrm>
              <a:off x="1835" y="2448"/>
              <a:ext cx="1614" cy="0"/>
            </a:xfrm>
            <a:custGeom>
              <a:avLst/>
              <a:gdLst/>
              <a:ahLst/>
              <a:cxnLst>
                <a:cxn ang="0">
                  <a:pos x="0" y="0"/>
                </a:cxn>
                <a:cxn ang="0">
                  <a:pos x="2850" y="0"/>
                </a:cxn>
              </a:cxnLst>
              <a:rect l="0" t="0" r="r" b="b"/>
              <a:pathLst>
                <a:path w="2850" h="1">
                  <a:moveTo>
                    <a:pt x="0" y="0"/>
                  </a:moveTo>
                  <a:lnTo>
                    <a:pt x="2850" y="0"/>
                  </a:lnTo>
                </a:path>
              </a:pathLst>
            </a:custGeom>
            <a:noFill/>
            <a:ln w="9525">
              <a:solidFill>
                <a:srgbClr val="000000"/>
              </a:solidFill>
              <a:round/>
              <a:headEnd type="none" w="med" len="med"/>
              <a:tailEnd type="none" w="med" len="med"/>
            </a:ln>
          </p:spPr>
          <p:txBody>
            <a:bodyPr/>
            <a:lstStyle/>
            <a:p>
              <a:endParaRPr lang="zh-TW" altLang="en-US"/>
            </a:p>
          </p:txBody>
        </p:sp>
        <p:sp>
          <p:nvSpPr>
            <p:cNvPr id="129036" name="Text Box 12"/>
            <p:cNvSpPr txBox="1">
              <a:spLocks noChangeArrowheads="1"/>
            </p:cNvSpPr>
            <p:nvPr/>
          </p:nvSpPr>
          <p:spPr bwMode="auto">
            <a:xfrm>
              <a:off x="1345" y="2160"/>
              <a:ext cx="539" cy="247"/>
            </a:xfrm>
            <a:prstGeom prst="rect">
              <a:avLst/>
            </a:prstGeom>
            <a:noFill/>
            <a:ln w="9525">
              <a:noFill/>
              <a:miter lim="800000"/>
              <a:headEnd/>
              <a:tailEnd/>
            </a:ln>
          </p:spPr>
          <p:txBody>
            <a:bodyPr lIns="0" tIns="0" rIns="0" bIns="0"/>
            <a:lstStyle/>
            <a:p>
              <a:pPr eaLnBrk="0" hangingPunct="0"/>
              <a:r>
                <a:rPr kumimoji="0" lang="en-US" altLang="zh-TW" sz="2200"/>
                <a:t> |(OR)</a:t>
              </a:r>
            </a:p>
          </p:txBody>
        </p:sp>
        <p:sp>
          <p:nvSpPr>
            <p:cNvPr id="129037" name="Line 13"/>
            <p:cNvSpPr>
              <a:spLocks noChangeShapeType="1"/>
            </p:cNvSpPr>
            <p:nvPr/>
          </p:nvSpPr>
          <p:spPr bwMode="auto">
            <a:xfrm>
              <a:off x="2522" y="2160"/>
              <a:ext cx="441" cy="0"/>
            </a:xfrm>
            <a:prstGeom prst="line">
              <a:avLst/>
            </a:prstGeom>
            <a:noFill/>
            <a:ln w="9525">
              <a:solidFill>
                <a:srgbClr val="000000"/>
              </a:solidFill>
              <a:round/>
              <a:headEnd type="triangle" w="med" len="med"/>
              <a:tailEnd type="triangle" w="med" len="med"/>
            </a:ln>
          </p:spPr>
          <p:txBody>
            <a:bodyPr/>
            <a:lstStyle/>
            <a:p>
              <a:endParaRPr lang="zh-TW" altLang="en-US"/>
            </a:p>
          </p:txBody>
        </p:sp>
        <p:sp>
          <p:nvSpPr>
            <p:cNvPr id="129038" name="Line 14"/>
            <p:cNvSpPr>
              <a:spLocks noChangeShapeType="1"/>
            </p:cNvSpPr>
            <p:nvPr/>
          </p:nvSpPr>
          <p:spPr bwMode="auto">
            <a:xfrm>
              <a:off x="2522" y="2352"/>
              <a:ext cx="441" cy="0"/>
            </a:xfrm>
            <a:prstGeom prst="line">
              <a:avLst/>
            </a:prstGeom>
            <a:noFill/>
            <a:ln w="9525">
              <a:solidFill>
                <a:srgbClr val="000000"/>
              </a:solidFill>
              <a:round/>
              <a:headEnd type="triangle" w="med" len="med"/>
              <a:tailEnd type="triangle" w="med" len="med"/>
            </a:ln>
          </p:spPr>
          <p:txBody>
            <a:bodyPr/>
            <a:lstStyle/>
            <a:p>
              <a:endParaRPr lang="zh-TW" altLang="en-US"/>
            </a:p>
          </p:txBody>
        </p:sp>
        <p:sp>
          <p:nvSpPr>
            <p:cNvPr id="129039" name="Line 15"/>
            <p:cNvSpPr>
              <a:spLocks noChangeShapeType="1"/>
            </p:cNvSpPr>
            <p:nvPr/>
          </p:nvSpPr>
          <p:spPr bwMode="auto">
            <a:xfrm>
              <a:off x="2522" y="2544"/>
              <a:ext cx="441" cy="0"/>
            </a:xfrm>
            <a:prstGeom prst="line">
              <a:avLst/>
            </a:prstGeom>
            <a:noFill/>
            <a:ln w="9525">
              <a:solidFill>
                <a:srgbClr val="000000"/>
              </a:solidFill>
              <a:round/>
              <a:headEnd type="triangle" w="med" len="med"/>
              <a:tailEnd type="triangle" w="med" len="med"/>
            </a:ln>
          </p:spPr>
          <p:txBody>
            <a:bodyPr/>
            <a:lstStyle/>
            <a:p>
              <a:endParaRPr lang="zh-TW" altLang="en-US"/>
            </a:p>
          </p:txBody>
        </p:sp>
      </p:grpSp>
      <p:grpSp>
        <p:nvGrpSpPr>
          <p:cNvPr id="129053" name="Group 29"/>
          <p:cNvGrpSpPr>
            <a:grpSpLocks/>
          </p:cNvGrpSpPr>
          <p:nvPr/>
        </p:nvGrpSpPr>
        <p:grpSpPr bwMode="auto">
          <a:xfrm>
            <a:off x="2057400" y="4876800"/>
            <a:ext cx="3657600" cy="1219200"/>
            <a:chOff x="1296" y="3072"/>
            <a:chExt cx="2304" cy="768"/>
          </a:xfrm>
        </p:grpSpPr>
        <p:sp>
          <p:nvSpPr>
            <p:cNvPr id="129040" name="Text Box 16"/>
            <p:cNvSpPr txBox="1">
              <a:spLocks noChangeArrowheads="1"/>
            </p:cNvSpPr>
            <p:nvPr/>
          </p:nvSpPr>
          <p:spPr bwMode="auto">
            <a:xfrm>
              <a:off x="1296" y="3072"/>
              <a:ext cx="2304" cy="768"/>
            </a:xfrm>
            <a:prstGeom prst="rect">
              <a:avLst/>
            </a:prstGeom>
            <a:solidFill>
              <a:srgbClr val="FFFFFF"/>
            </a:solidFill>
            <a:ln w="9525">
              <a:solidFill>
                <a:srgbClr val="000000"/>
              </a:solidFill>
              <a:miter lim="800000"/>
              <a:headEnd/>
              <a:tailEnd/>
            </a:ln>
          </p:spPr>
          <p:txBody>
            <a:bodyPr/>
            <a:lstStyle/>
            <a:p>
              <a:pPr eaLnBrk="0" hangingPunct="0"/>
              <a:r>
                <a:rPr kumimoji="0" lang="en-US" altLang="zh-TW" sz="2200"/>
                <a:t>               0011</a:t>
              </a:r>
              <a:r>
                <a:rPr kumimoji="0" lang="en-US" altLang="zh-TW" sz="2200" baseline="-25000"/>
                <a:t>(2)                    </a:t>
              </a:r>
              <a:r>
                <a:rPr kumimoji="0" lang="en-US" altLang="zh-TW" sz="2200"/>
                <a:t>3</a:t>
              </a:r>
              <a:r>
                <a:rPr kumimoji="0" lang="en-US" altLang="zh-TW" sz="2200" baseline="-25000"/>
                <a:t>(10)</a:t>
              </a:r>
            </a:p>
            <a:p>
              <a:pPr eaLnBrk="0" hangingPunct="0"/>
              <a:r>
                <a:rPr kumimoji="0" lang="en-US" altLang="zh-TW" sz="2200"/>
                <a:t>               0101</a:t>
              </a:r>
              <a:r>
                <a:rPr kumimoji="0" lang="en-US" altLang="zh-TW" sz="2200" baseline="-25000"/>
                <a:t>(2)                    </a:t>
              </a:r>
              <a:r>
                <a:rPr kumimoji="0" lang="en-US" altLang="zh-TW" sz="2200"/>
                <a:t>5</a:t>
              </a:r>
              <a:r>
                <a:rPr kumimoji="0" lang="en-US" altLang="zh-TW" sz="2200" baseline="-25000"/>
                <a:t>(10)</a:t>
              </a:r>
            </a:p>
            <a:p>
              <a:pPr eaLnBrk="0" hangingPunct="0"/>
              <a:r>
                <a:rPr kumimoji="0" lang="en-US" altLang="zh-TW" sz="2200"/>
                <a:t>               0110</a:t>
              </a:r>
              <a:r>
                <a:rPr kumimoji="0" lang="en-US" altLang="zh-TW" sz="2200" baseline="-25000"/>
                <a:t>(2)</a:t>
              </a:r>
              <a:r>
                <a:rPr kumimoji="0" lang="en-US" altLang="zh-TW" sz="2200"/>
                <a:t>              6</a:t>
              </a:r>
              <a:r>
                <a:rPr kumimoji="0" lang="en-US" altLang="zh-TW" sz="2200" baseline="-25000"/>
                <a:t>(10)</a:t>
              </a:r>
              <a:endParaRPr kumimoji="0" lang="en-US" altLang="zh-TW" sz="2200"/>
            </a:p>
          </p:txBody>
        </p:sp>
        <p:sp>
          <p:nvSpPr>
            <p:cNvPr id="129041" name="Freeform 17"/>
            <p:cNvSpPr>
              <a:spLocks/>
            </p:cNvSpPr>
            <p:nvPr/>
          </p:nvSpPr>
          <p:spPr bwMode="auto">
            <a:xfrm>
              <a:off x="1933" y="3552"/>
              <a:ext cx="1614" cy="0"/>
            </a:xfrm>
            <a:custGeom>
              <a:avLst/>
              <a:gdLst/>
              <a:ahLst/>
              <a:cxnLst>
                <a:cxn ang="0">
                  <a:pos x="0" y="0"/>
                </a:cxn>
                <a:cxn ang="0">
                  <a:pos x="2850" y="0"/>
                </a:cxn>
              </a:cxnLst>
              <a:rect l="0" t="0" r="r" b="b"/>
              <a:pathLst>
                <a:path w="2850" h="1">
                  <a:moveTo>
                    <a:pt x="0" y="0"/>
                  </a:moveTo>
                  <a:lnTo>
                    <a:pt x="2850" y="0"/>
                  </a:lnTo>
                </a:path>
              </a:pathLst>
            </a:custGeom>
            <a:noFill/>
            <a:ln w="9525">
              <a:solidFill>
                <a:srgbClr val="000000"/>
              </a:solidFill>
              <a:round/>
              <a:headEnd type="none" w="med" len="med"/>
              <a:tailEnd type="none" w="med" len="med"/>
            </a:ln>
          </p:spPr>
          <p:txBody>
            <a:bodyPr/>
            <a:lstStyle/>
            <a:p>
              <a:endParaRPr lang="zh-TW" altLang="en-US"/>
            </a:p>
          </p:txBody>
        </p:sp>
        <p:sp>
          <p:nvSpPr>
            <p:cNvPr id="129042" name="Text Box 18"/>
            <p:cNvSpPr txBox="1">
              <a:spLocks noChangeArrowheads="1"/>
            </p:cNvSpPr>
            <p:nvPr/>
          </p:nvSpPr>
          <p:spPr bwMode="auto">
            <a:xfrm>
              <a:off x="1345" y="3312"/>
              <a:ext cx="678" cy="247"/>
            </a:xfrm>
            <a:prstGeom prst="rect">
              <a:avLst/>
            </a:prstGeom>
            <a:noFill/>
            <a:ln w="9525">
              <a:noFill/>
              <a:miter lim="800000"/>
              <a:headEnd/>
              <a:tailEnd/>
            </a:ln>
          </p:spPr>
          <p:txBody>
            <a:bodyPr lIns="0" tIns="0" rIns="0" bIns="0"/>
            <a:lstStyle/>
            <a:p>
              <a:pPr eaLnBrk="0" hangingPunct="0"/>
              <a:r>
                <a:rPr kumimoji="0" lang="en-US" altLang="zh-TW" sz="2200"/>
                <a:t>^(XOR)</a:t>
              </a:r>
            </a:p>
          </p:txBody>
        </p:sp>
        <p:sp>
          <p:nvSpPr>
            <p:cNvPr id="129043" name="Line 19"/>
            <p:cNvSpPr>
              <a:spLocks noChangeShapeType="1"/>
            </p:cNvSpPr>
            <p:nvPr/>
          </p:nvSpPr>
          <p:spPr bwMode="auto">
            <a:xfrm>
              <a:off x="2620" y="3264"/>
              <a:ext cx="441" cy="0"/>
            </a:xfrm>
            <a:prstGeom prst="line">
              <a:avLst/>
            </a:prstGeom>
            <a:noFill/>
            <a:ln w="9525">
              <a:solidFill>
                <a:srgbClr val="000000"/>
              </a:solidFill>
              <a:round/>
              <a:headEnd type="triangle" w="med" len="med"/>
              <a:tailEnd type="triangle" w="med" len="med"/>
            </a:ln>
          </p:spPr>
          <p:txBody>
            <a:bodyPr/>
            <a:lstStyle/>
            <a:p>
              <a:endParaRPr lang="zh-TW" altLang="en-US"/>
            </a:p>
          </p:txBody>
        </p:sp>
        <p:sp>
          <p:nvSpPr>
            <p:cNvPr id="129044" name="Line 20"/>
            <p:cNvSpPr>
              <a:spLocks noChangeShapeType="1"/>
            </p:cNvSpPr>
            <p:nvPr/>
          </p:nvSpPr>
          <p:spPr bwMode="auto">
            <a:xfrm>
              <a:off x="2620" y="3456"/>
              <a:ext cx="441" cy="0"/>
            </a:xfrm>
            <a:prstGeom prst="line">
              <a:avLst/>
            </a:prstGeom>
            <a:noFill/>
            <a:ln w="9525">
              <a:solidFill>
                <a:srgbClr val="000000"/>
              </a:solidFill>
              <a:round/>
              <a:headEnd type="triangle" w="med" len="med"/>
              <a:tailEnd type="triangle" w="med" len="med"/>
            </a:ln>
          </p:spPr>
          <p:txBody>
            <a:bodyPr/>
            <a:lstStyle/>
            <a:p>
              <a:endParaRPr lang="zh-TW" altLang="en-US"/>
            </a:p>
          </p:txBody>
        </p:sp>
        <p:sp>
          <p:nvSpPr>
            <p:cNvPr id="129045" name="Line 21"/>
            <p:cNvSpPr>
              <a:spLocks noChangeShapeType="1"/>
            </p:cNvSpPr>
            <p:nvPr/>
          </p:nvSpPr>
          <p:spPr bwMode="auto">
            <a:xfrm>
              <a:off x="2640" y="3648"/>
              <a:ext cx="421" cy="0"/>
            </a:xfrm>
            <a:prstGeom prst="line">
              <a:avLst/>
            </a:prstGeom>
            <a:noFill/>
            <a:ln w="9525">
              <a:solidFill>
                <a:srgbClr val="000000"/>
              </a:solidFill>
              <a:round/>
              <a:headEnd type="triangle" w="med" len="med"/>
              <a:tailEnd type="triangle" w="med" len="med"/>
            </a:ln>
          </p:spPr>
          <p:txBody>
            <a:bodyPr/>
            <a:lstStyle/>
            <a:p>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9051"/>
                                        </p:tgtEl>
                                        <p:attrNameLst>
                                          <p:attrName>style.visibility</p:attrName>
                                        </p:attrNameLst>
                                      </p:cBhvr>
                                      <p:to>
                                        <p:strVal val="visible"/>
                                      </p:to>
                                    </p:set>
                                    <p:anim calcmode="lin" valueType="num">
                                      <p:cBhvr>
                                        <p:cTn id="7" dur="500" fill="hold"/>
                                        <p:tgtEl>
                                          <p:spTgt spid="129051"/>
                                        </p:tgtEl>
                                        <p:attrNameLst>
                                          <p:attrName>ppt_w</p:attrName>
                                        </p:attrNameLst>
                                      </p:cBhvr>
                                      <p:tavLst>
                                        <p:tav tm="0">
                                          <p:val>
                                            <p:fltVal val="0"/>
                                          </p:val>
                                        </p:tav>
                                        <p:tav tm="100000">
                                          <p:val>
                                            <p:strVal val="#ppt_w"/>
                                          </p:val>
                                        </p:tav>
                                      </p:tavLst>
                                    </p:anim>
                                    <p:anim calcmode="lin" valueType="num">
                                      <p:cBhvr>
                                        <p:cTn id="8" dur="500" fill="hold"/>
                                        <p:tgtEl>
                                          <p:spTgt spid="12905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29052"/>
                                        </p:tgtEl>
                                        <p:attrNameLst>
                                          <p:attrName>style.visibility</p:attrName>
                                        </p:attrNameLst>
                                      </p:cBhvr>
                                      <p:to>
                                        <p:strVal val="visible"/>
                                      </p:to>
                                    </p:set>
                                    <p:anim calcmode="lin" valueType="num">
                                      <p:cBhvr>
                                        <p:cTn id="13" dur="500" fill="hold"/>
                                        <p:tgtEl>
                                          <p:spTgt spid="129052"/>
                                        </p:tgtEl>
                                        <p:attrNameLst>
                                          <p:attrName>ppt_w</p:attrName>
                                        </p:attrNameLst>
                                      </p:cBhvr>
                                      <p:tavLst>
                                        <p:tav tm="0">
                                          <p:val>
                                            <p:fltVal val="0"/>
                                          </p:val>
                                        </p:tav>
                                        <p:tav tm="100000">
                                          <p:val>
                                            <p:strVal val="#ppt_w"/>
                                          </p:val>
                                        </p:tav>
                                      </p:tavLst>
                                    </p:anim>
                                    <p:anim calcmode="lin" valueType="num">
                                      <p:cBhvr>
                                        <p:cTn id="14" dur="500" fill="hold"/>
                                        <p:tgtEl>
                                          <p:spTgt spid="12905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29053"/>
                                        </p:tgtEl>
                                        <p:attrNameLst>
                                          <p:attrName>style.visibility</p:attrName>
                                        </p:attrNameLst>
                                      </p:cBhvr>
                                      <p:to>
                                        <p:strVal val="visible"/>
                                      </p:to>
                                    </p:set>
                                    <p:anim calcmode="lin" valueType="num">
                                      <p:cBhvr>
                                        <p:cTn id="19" dur="500" fill="hold"/>
                                        <p:tgtEl>
                                          <p:spTgt spid="129053"/>
                                        </p:tgtEl>
                                        <p:attrNameLst>
                                          <p:attrName>ppt_w</p:attrName>
                                        </p:attrNameLst>
                                      </p:cBhvr>
                                      <p:tavLst>
                                        <p:tav tm="0">
                                          <p:val>
                                            <p:fltVal val="0"/>
                                          </p:val>
                                        </p:tav>
                                        <p:tav tm="100000">
                                          <p:val>
                                            <p:strVal val="#ppt_w"/>
                                          </p:val>
                                        </p:tav>
                                      </p:tavLst>
                                    </p:anim>
                                    <p:anim calcmode="lin" valueType="num">
                                      <p:cBhvr>
                                        <p:cTn id="20" dur="500" fill="hold"/>
                                        <p:tgtEl>
                                          <p:spTgt spid="12905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title"/>
          </p:nvPr>
        </p:nvSpPr>
        <p:spPr>
          <a:noFill/>
          <a:ln/>
        </p:spPr>
        <p:txBody>
          <a:bodyPr/>
          <a:lstStyle/>
          <a:p>
            <a:r>
              <a:rPr lang="zh-TW" altLang="en-US" sz="3600"/>
              <a:t>關係運算子</a:t>
            </a:r>
            <a:r>
              <a:rPr lang="en-US" altLang="zh-TW" sz="3600"/>
              <a:t>(Relational Operator)</a:t>
            </a:r>
            <a:r>
              <a:rPr lang="en-US" altLang="zh-TW"/>
              <a:t> </a:t>
            </a:r>
          </a:p>
        </p:txBody>
      </p:sp>
      <p:sp>
        <p:nvSpPr>
          <p:cNvPr id="39" name="投影片編號版面配置區 5"/>
          <p:cNvSpPr>
            <a:spLocks noGrp="1"/>
          </p:cNvSpPr>
          <p:nvPr>
            <p:ph type="sldNum" sz="quarter" idx="12"/>
          </p:nvPr>
        </p:nvSpPr>
        <p:spPr/>
        <p:txBody>
          <a:bodyPr/>
          <a:lstStyle/>
          <a:p>
            <a:fld id="{96C3FE5C-19E8-4265-83E8-A46ABBA954B3}" type="slidenum">
              <a:rPr lang="en-US" altLang="zh-TW"/>
              <a:pPr/>
              <a:t>76</a:t>
            </a:fld>
            <a:endParaRPr lang="en-US" altLang="zh-TW"/>
          </a:p>
        </p:txBody>
      </p:sp>
      <p:sp>
        <p:nvSpPr>
          <p:cNvPr id="130121" name="AutoShape 73"/>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graphicFrame>
        <p:nvGraphicFramePr>
          <p:cNvPr id="8" name="Group 72"/>
          <p:cNvGraphicFramePr>
            <a:graphicFrameLocks/>
          </p:cNvGraphicFramePr>
          <p:nvPr/>
        </p:nvGraphicFramePr>
        <p:xfrm>
          <a:off x="827088" y="1916113"/>
          <a:ext cx="7772400" cy="3627120"/>
        </p:xfrm>
        <a:graphic>
          <a:graphicData uri="http://schemas.openxmlformats.org/drawingml/2006/table">
            <a:tbl>
              <a:tblPr/>
              <a:tblGrid>
                <a:gridCol w="2590800"/>
                <a:gridCol w="2590800"/>
                <a:gridCol w="2590800"/>
              </a:tblGrid>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0" i="0" u="none" strike="noStrike" cap="none" normalizeH="0" baseline="0" smtClean="0">
                          <a:ln>
                            <a:noFill/>
                          </a:ln>
                          <a:solidFill>
                            <a:schemeClr val="tx1"/>
                          </a:solidFill>
                          <a:effectLst/>
                          <a:latin typeface="Times New Roman" pitchFamily="18" charset="0"/>
                          <a:ea typeface="標楷體" pitchFamily="65" charset="-120"/>
                        </a:rPr>
                        <a:t>運算子</a:t>
                      </a:r>
                      <a:endParaRPr kumimoji="0" lang="en-US" sz="28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0" i="0" u="none" strike="noStrike" cap="none" normalizeH="0" baseline="0" smtClean="0">
                          <a:ln>
                            <a:noFill/>
                          </a:ln>
                          <a:solidFill>
                            <a:schemeClr val="tx1"/>
                          </a:solidFill>
                          <a:effectLst/>
                          <a:latin typeface="Times New Roman" pitchFamily="18" charset="0"/>
                          <a:ea typeface="標楷體" pitchFamily="65" charset="-120"/>
                        </a:rPr>
                        <a:t>使用方式</a:t>
                      </a:r>
                      <a:endParaRPr kumimoji="0" lang="en-US" sz="28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0" i="0" u="none" strike="noStrike" cap="none" normalizeH="0" baseline="0" smtClean="0">
                          <a:ln>
                            <a:noFill/>
                          </a:ln>
                          <a:solidFill>
                            <a:schemeClr val="tx1"/>
                          </a:solidFill>
                          <a:effectLst/>
                          <a:latin typeface="Times New Roman" pitchFamily="18" charset="0"/>
                          <a:ea typeface="標楷體" pitchFamily="65" charset="-120"/>
                        </a:rPr>
                        <a:t>功能敘述</a:t>
                      </a:r>
                      <a:endParaRPr kumimoji="0" lang="en-US" sz="28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chemeClr val="tx1"/>
                          </a:solidFill>
                          <a:effectLst/>
                          <a:latin typeface="Courier New" pitchFamily="49" charset="0"/>
                          <a:ea typeface="標楷體" pitchFamily="65" charset="-120"/>
                        </a:rPr>
                        <a:t>&gt;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1" i="0" u="none" strike="noStrike" cap="none" normalizeH="0" baseline="0" smtClean="0">
                          <a:ln>
                            <a:noFill/>
                          </a:ln>
                          <a:solidFill>
                            <a:srgbClr val="FF3300"/>
                          </a:solidFill>
                          <a:effectLst/>
                          <a:latin typeface="Courier New" pitchFamily="49" charset="0"/>
                          <a:ea typeface="標楷體" pitchFamily="65" charset="-120"/>
                        </a:rPr>
                        <a:t>a&gt;b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a&gt;b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chemeClr val="tx1"/>
                          </a:solidFill>
                          <a:effectLst/>
                          <a:latin typeface="Courier New" pitchFamily="49" charset="0"/>
                          <a:ea typeface="標楷體" pitchFamily="65" charset="-120"/>
                        </a:rPr>
                        <a:t>&lt;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1" i="0" u="none" strike="noStrike" cap="none" normalizeH="0" baseline="0" smtClean="0">
                          <a:ln>
                            <a:noFill/>
                          </a:ln>
                          <a:solidFill>
                            <a:srgbClr val="FF3300"/>
                          </a:solidFill>
                          <a:effectLst/>
                          <a:latin typeface="Courier New" pitchFamily="49" charset="0"/>
                          <a:ea typeface="標楷體" pitchFamily="65" charset="-120"/>
                        </a:rPr>
                        <a:t>a&lt;b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chemeClr val="tx1"/>
                          </a:solidFill>
                          <a:effectLst/>
                          <a:latin typeface="Courier New" pitchFamily="49" charset="0"/>
                          <a:ea typeface="標楷體" pitchFamily="65" charset="-120"/>
                        </a:rPr>
                        <a:t>a&lt;</a:t>
                      </a: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chemeClr val="tx1"/>
                          </a:solidFill>
                          <a:effectLst/>
                          <a:latin typeface="Courier New" pitchFamily="49" charset="0"/>
                          <a:ea typeface="標楷體" pitchFamily="65" charset="-120"/>
                        </a:rPr>
                        <a:t>&gt;=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1" i="0" u="none" strike="noStrike" cap="none" normalizeH="0" baseline="0" smtClean="0">
                          <a:ln>
                            <a:noFill/>
                          </a:ln>
                          <a:solidFill>
                            <a:srgbClr val="FF3300"/>
                          </a:solidFill>
                          <a:effectLst/>
                          <a:latin typeface="Courier New" pitchFamily="49" charset="0"/>
                          <a:ea typeface="標楷體" pitchFamily="65" charset="-120"/>
                        </a:rPr>
                        <a:t>a&gt;=b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sym typeface="Symbol" pitchFamily="18" charset="2"/>
                        </a:rPr>
                        <a:t></a:t>
                      </a: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chemeClr val="tx1"/>
                          </a:solidFill>
                          <a:effectLst/>
                          <a:latin typeface="Courier New" pitchFamily="49" charset="0"/>
                          <a:ea typeface="標楷體" pitchFamily="65" charset="-120"/>
                        </a:rPr>
                        <a:t>&lt;=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1" i="0" u="none" strike="noStrike" cap="none" normalizeH="0" baseline="0" smtClean="0">
                          <a:ln>
                            <a:noFill/>
                          </a:ln>
                          <a:solidFill>
                            <a:srgbClr val="FF3300"/>
                          </a:solidFill>
                          <a:effectLst/>
                          <a:latin typeface="Courier New" pitchFamily="49" charset="0"/>
                          <a:ea typeface="標楷體" pitchFamily="65" charset="-120"/>
                        </a:rPr>
                        <a:t>a&lt;=b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chemeClr val="tx1"/>
                          </a:solidFill>
                          <a:effectLst/>
                          <a:latin typeface="Courier New" pitchFamily="49" charset="0"/>
                          <a:ea typeface="標楷體" pitchFamily="65" charset="-120"/>
                        </a:rPr>
                        <a:t>a</a:t>
                      </a: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sym typeface="Symbol" pitchFamily="18" charset="2"/>
                        </a:rPr>
                        <a:t></a:t>
                      </a: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1" i="0" u="none" strike="noStrike" cap="none" normalizeH="0" baseline="0" smtClean="0">
                          <a:ln>
                            <a:noFill/>
                          </a:ln>
                          <a:solidFill>
                            <a:srgbClr val="FF3300"/>
                          </a:solidFill>
                          <a:effectLst/>
                          <a:latin typeface="Courier New" pitchFamily="49" charset="0"/>
                          <a:ea typeface="標楷體" pitchFamily="65" charset="-120"/>
                        </a:rPr>
                        <a:t>a==b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chemeClr val="tx1"/>
                          </a:solidFill>
                          <a:effectLst/>
                          <a:latin typeface="Courier New" pitchFamily="49" charset="0"/>
                          <a:ea typeface="標楷體" pitchFamily="65" charset="-120"/>
                        </a:rPr>
                        <a:t>a=b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800" b="1" i="0" u="none" strike="noStrike" cap="none" normalizeH="0" baseline="0" smtClean="0">
                          <a:ln>
                            <a:noFill/>
                          </a:ln>
                          <a:solidFill>
                            <a:srgbClr val="FF3300"/>
                          </a:solidFill>
                          <a:effectLst/>
                          <a:latin typeface="Courier New" pitchFamily="49" charset="0"/>
                          <a:ea typeface="標楷體" pitchFamily="65" charset="-120"/>
                        </a:rPr>
                        <a:t>a!=b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dirty="0" err="1" smtClean="0">
                          <a:ln>
                            <a:noFill/>
                          </a:ln>
                          <a:solidFill>
                            <a:schemeClr val="tx1"/>
                          </a:solidFill>
                          <a:effectLst/>
                          <a:latin typeface="Courier New" pitchFamily="49" charset="0"/>
                          <a:ea typeface="標楷體" pitchFamily="65" charset="-120"/>
                          <a:sym typeface="Symbol" pitchFamily="18" charset="2"/>
                        </a:rPr>
                        <a:t>ab</a:t>
                      </a:r>
                      <a:endParaRPr kumimoji="1" lang="en-US" sz="2800" b="0" i="0" u="none" strike="noStrike" cap="none" normalizeH="0" baseline="0" dirty="0" smtClean="0">
                        <a:ln>
                          <a:noFill/>
                        </a:ln>
                        <a:solidFill>
                          <a:schemeClr val="tx1"/>
                        </a:solidFill>
                        <a:effectLst/>
                        <a:latin typeface="Courier New" pitchFamily="49" charset="0"/>
                        <a:ea typeface="標楷體" pitchFamily="65" charset="-12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87D7E9B6-1CA8-4836-A3C3-A0A8D5C223F7}" type="slidenum">
              <a:rPr lang="en-US" altLang="zh-TW"/>
              <a:pPr/>
              <a:t>77</a:t>
            </a:fld>
            <a:endParaRPr lang="en-US" altLang="zh-TW"/>
          </a:p>
        </p:txBody>
      </p:sp>
      <p:sp>
        <p:nvSpPr>
          <p:cNvPr id="131074" name="Text Box 2"/>
          <p:cNvSpPr txBox="1">
            <a:spLocks noChangeArrowheads="1"/>
          </p:cNvSpPr>
          <p:nvPr/>
        </p:nvSpPr>
        <p:spPr bwMode="auto">
          <a:xfrm>
            <a:off x="914400" y="1720950"/>
            <a:ext cx="7545388" cy="1689100"/>
          </a:xfrm>
          <a:prstGeom prst="rect">
            <a:avLst/>
          </a:prstGeom>
          <a:solidFill>
            <a:srgbClr val="FFFFFF"/>
          </a:solidFill>
          <a:ln w="9525">
            <a:noFill/>
            <a:miter lim="800000"/>
            <a:headEnd/>
            <a:tailEnd/>
          </a:ln>
        </p:spPr>
        <p:txBody>
          <a:bodyPr/>
          <a:lstStyle/>
          <a:p>
            <a:pPr marL="457200" indent="-457200" eaLnBrk="0" hangingPunct="0"/>
            <a:r>
              <a:rPr kumimoji="0" lang="en-US" altLang="zh-TW" sz="2400" b="1" dirty="0">
                <a:ea typeface="標楷體" pitchFamily="65" charset="-120"/>
              </a:rPr>
              <a:t>Ch4_4  </a:t>
            </a:r>
            <a:r>
              <a:rPr kumimoji="0" lang="zh-TW" altLang="en-US" sz="2400" b="1" dirty="0">
                <a:ea typeface="標楷體" pitchFamily="65" charset="-120"/>
              </a:rPr>
              <a:t>判斷真假 </a:t>
            </a:r>
            <a:r>
              <a:rPr kumimoji="0" lang="en-US" altLang="zh-TW" sz="2400" b="1" dirty="0">
                <a:solidFill>
                  <a:srgbClr val="FF3300"/>
                </a:solidFill>
                <a:latin typeface="Verdana" pitchFamily="34" charset="0"/>
                <a:ea typeface="標楷體" pitchFamily="65" charset="-120"/>
              </a:rPr>
              <a:t>True</a:t>
            </a:r>
            <a:r>
              <a:rPr kumimoji="0" lang="en-US" altLang="zh-TW" sz="2400" b="1" dirty="0">
                <a:solidFill>
                  <a:srgbClr val="0000FF"/>
                </a:solidFill>
                <a:latin typeface="Verdana" pitchFamily="34" charset="0"/>
                <a:ea typeface="標楷體" pitchFamily="65" charset="-120"/>
              </a:rPr>
              <a:t>(1)</a:t>
            </a:r>
            <a:r>
              <a:rPr kumimoji="0" lang="en-US" altLang="zh-TW" sz="2400" b="1" dirty="0">
                <a:solidFill>
                  <a:srgbClr val="FF3300"/>
                </a:solidFill>
                <a:latin typeface="Verdana" pitchFamily="34" charset="0"/>
                <a:ea typeface="標楷體" pitchFamily="65" charset="-120"/>
              </a:rPr>
              <a:t>/False</a:t>
            </a:r>
            <a:r>
              <a:rPr kumimoji="0" lang="en-US" altLang="zh-TW" sz="2400" b="1" dirty="0">
                <a:solidFill>
                  <a:srgbClr val="0000FF"/>
                </a:solidFill>
                <a:latin typeface="Verdana" pitchFamily="34" charset="0"/>
                <a:ea typeface="標楷體" pitchFamily="65" charset="-120"/>
              </a:rPr>
              <a:t>(0)</a:t>
            </a:r>
          </a:p>
          <a:p>
            <a:pPr marL="457200" indent="-457200" eaLnBrk="0" hangingPunct="0"/>
            <a:r>
              <a:rPr kumimoji="0" lang="en-US" altLang="zh-TW" sz="2400" dirty="0">
                <a:latin typeface="Courier New" pitchFamily="49" charset="0"/>
                <a:ea typeface="標楷體" pitchFamily="65" charset="-120"/>
                <a:cs typeface="Courier New" pitchFamily="49" charset="0"/>
              </a:rPr>
              <a:t>1 </a:t>
            </a:r>
            <a:r>
              <a:rPr kumimoji="0" lang="en-US" altLang="zh-TW" sz="2400" dirty="0" smtClean="0">
                <a:latin typeface="Courier New" pitchFamily="49" charset="0"/>
                <a:ea typeface="標楷體" pitchFamily="65" charset="-120"/>
                <a:cs typeface="Courier New" pitchFamily="49" charset="0"/>
              </a:rPr>
              <a:t>#</a:t>
            </a:r>
            <a:r>
              <a:rPr kumimoji="0" lang="en-US" altLang="zh-TW" sz="2400" dirty="0">
                <a:latin typeface="Courier New" pitchFamily="49" charset="0"/>
                <a:ea typeface="標楷體" pitchFamily="65" charset="-120"/>
                <a:cs typeface="Courier New" pitchFamily="49" charset="0"/>
              </a:rPr>
              <a:t>include&lt;</a:t>
            </a:r>
            <a:r>
              <a:rPr kumimoji="0" lang="en-US" altLang="zh-TW" sz="2400" dirty="0" err="1">
                <a:latin typeface="Courier New" pitchFamily="49" charset="0"/>
                <a:ea typeface="標楷體" pitchFamily="65" charset="-120"/>
                <a:cs typeface="Courier New" pitchFamily="49" charset="0"/>
              </a:rPr>
              <a:t>stdio.h</a:t>
            </a:r>
            <a:r>
              <a:rPr kumimoji="0" lang="en-US" altLang="zh-TW" sz="2400" dirty="0">
                <a:latin typeface="Courier New" pitchFamily="49" charset="0"/>
                <a:ea typeface="標楷體" pitchFamily="65" charset="-120"/>
                <a:cs typeface="Courier New" pitchFamily="49" charset="0"/>
              </a:rPr>
              <a:t>&gt;</a:t>
            </a:r>
          </a:p>
          <a:p>
            <a:pPr marL="457200" indent="-457200" eaLnBrk="0" hangingPunct="0"/>
            <a:r>
              <a:rPr kumimoji="0" lang="en-US" altLang="zh-TW" sz="2400" dirty="0">
                <a:latin typeface="Courier New" pitchFamily="49" charset="0"/>
                <a:ea typeface="標楷體" pitchFamily="65" charset="-120"/>
                <a:cs typeface="Courier New" pitchFamily="49" charset="0"/>
              </a:rPr>
              <a:t>2 </a:t>
            </a:r>
            <a:r>
              <a:rPr kumimoji="0" lang="en-US" altLang="zh-TW" sz="2400" dirty="0" smtClean="0">
                <a:latin typeface="Courier New" pitchFamily="49" charset="0"/>
                <a:ea typeface="標楷體" pitchFamily="65" charset="-120"/>
                <a:cs typeface="Courier New" pitchFamily="49" charset="0"/>
              </a:rPr>
              <a:t>main</a:t>
            </a:r>
            <a:r>
              <a:rPr kumimoji="0" lang="en-US" altLang="zh-TW" sz="2400" dirty="0">
                <a:latin typeface="Courier New" pitchFamily="49" charset="0"/>
                <a:ea typeface="標楷體" pitchFamily="65" charset="-120"/>
                <a:cs typeface="Courier New" pitchFamily="49" charset="0"/>
              </a:rPr>
              <a:t>(){</a:t>
            </a:r>
          </a:p>
          <a:p>
            <a:pPr marL="457200" indent="-457200" eaLnBrk="0" hangingPunct="0"/>
            <a:r>
              <a:rPr kumimoji="0" lang="en-US" altLang="zh-TW" sz="2400" dirty="0">
                <a:latin typeface="Courier New" pitchFamily="49" charset="0"/>
                <a:ea typeface="標楷體" pitchFamily="65" charset="-120"/>
                <a:cs typeface="Courier New" pitchFamily="49" charset="0"/>
              </a:rPr>
              <a:t>3	</a:t>
            </a:r>
            <a:r>
              <a:rPr kumimoji="0" lang="en-US" altLang="zh-TW" sz="2400" dirty="0" err="1">
                <a:latin typeface="Courier New" pitchFamily="49" charset="0"/>
                <a:ea typeface="標楷體" pitchFamily="65" charset="-120"/>
                <a:cs typeface="Courier New" pitchFamily="49" charset="0"/>
              </a:rPr>
              <a:t>int</a:t>
            </a:r>
            <a:r>
              <a:rPr kumimoji="0" lang="en-US" altLang="zh-TW" sz="2400" dirty="0">
                <a:latin typeface="Courier New" pitchFamily="49" charset="0"/>
                <a:ea typeface="標楷體" pitchFamily="65" charset="-120"/>
                <a:cs typeface="Courier New" pitchFamily="49" charset="0"/>
              </a:rPr>
              <a:t> </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=3, j=5;</a:t>
            </a:r>
          </a:p>
        </p:txBody>
      </p:sp>
      <p:sp>
        <p:nvSpPr>
          <p:cNvPr id="131075" name="Rectangle 3"/>
          <p:cNvSpPr>
            <a:spLocks noGrp="1" noChangeArrowheads="1"/>
          </p:cNvSpPr>
          <p:nvPr>
            <p:ph type="title"/>
          </p:nvPr>
        </p:nvSpPr>
        <p:spPr>
          <a:xfrm>
            <a:off x="838200" y="609600"/>
            <a:ext cx="7620000" cy="838200"/>
          </a:xfrm>
          <a:noFill/>
          <a:ln/>
        </p:spPr>
        <p:txBody>
          <a:bodyPr/>
          <a:lstStyle/>
          <a:p>
            <a:r>
              <a:rPr lang="en-US" altLang="zh-TW" sz="3600"/>
              <a:t>Ch4_4 </a:t>
            </a:r>
            <a:r>
              <a:rPr kumimoji="0" lang="zh-TW" altLang="en-US" sz="3800" b="1">
                <a:solidFill>
                  <a:schemeClr val="tx1"/>
                </a:solidFill>
              </a:rPr>
              <a:t>關係運算子</a:t>
            </a:r>
          </a:p>
        </p:txBody>
      </p:sp>
      <p:sp>
        <p:nvSpPr>
          <p:cNvPr id="131077" name="Text Box 5"/>
          <p:cNvSpPr txBox="1">
            <a:spLocks noChangeArrowheads="1"/>
          </p:cNvSpPr>
          <p:nvPr/>
        </p:nvSpPr>
        <p:spPr bwMode="auto">
          <a:xfrm>
            <a:off x="6588125" y="836712"/>
            <a:ext cx="2217738" cy="22860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400">
                <a:latin typeface="Courier New" pitchFamily="49" charset="0"/>
                <a:ea typeface="標楷體" pitchFamily="65" charset="-120"/>
              </a:rPr>
              <a:t>3 &gt;  5 = </a:t>
            </a:r>
            <a:r>
              <a:rPr kumimoji="0" lang="en-US" altLang="zh-TW" sz="2400">
                <a:solidFill>
                  <a:srgbClr val="FF3300"/>
                </a:solidFill>
                <a:latin typeface="Courier New" pitchFamily="49" charset="0"/>
                <a:ea typeface="標楷體" pitchFamily="65" charset="-120"/>
              </a:rPr>
              <a:t>0</a:t>
            </a:r>
          </a:p>
          <a:p>
            <a:pPr eaLnBrk="0" hangingPunct="0"/>
            <a:r>
              <a:rPr kumimoji="0" lang="en-US" altLang="zh-TW" sz="2400">
                <a:latin typeface="Courier New" pitchFamily="49" charset="0"/>
                <a:ea typeface="標楷體" pitchFamily="65" charset="-120"/>
              </a:rPr>
              <a:t>3 &lt;  5 = </a:t>
            </a:r>
            <a:r>
              <a:rPr kumimoji="0" lang="en-US" altLang="zh-TW" sz="2400">
                <a:solidFill>
                  <a:srgbClr val="FF3300"/>
                </a:solidFill>
                <a:latin typeface="Courier New" pitchFamily="49" charset="0"/>
                <a:ea typeface="標楷體" pitchFamily="65" charset="-120"/>
              </a:rPr>
              <a:t>1</a:t>
            </a:r>
          </a:p>
          <a:p>
            <a:pPr eaLnBrk="0" hangingPunct="0"/>
            <a:r>
              <a:rPr kumimoji="0" lang="en-US" altLang="zh-TW" sz="2400" u="sng">
                <a:latin typeface="Courier New" pitchFamily="49" charset="0"/>
                <a:ea typeface="標楷體" pitchFamily="65" charset="-120"/>
              </a:rPr>
              <a:t>3 &gt;= 5</a:t>
            </a:r>
            <a:r>
              <a:rPr kumimoji="0" lang="en-US" altLang="zh-TW" sz="2400">
                <a:latin typeface="Courier New" pitchFamily="49" charset="0"/>
                <a:ea typeface="標楷體" pitchFamily="65" charset="-120"/>
              </a:rPr>
              <a:t> = </a:t>
            </a:r>
            <a:r>
              <a:rPr kumimoji="0" lang="en-US" altLang="zh-TW" sz="2400">
                <a:solidFill>
                  <a:srgbClr val="FF3300"/>
                </a:solidFill>
                <a:latin typeface="Courier New" pitchFamily="49" charset="0"/>
                <a:ea typeface="標楷體" pitchFamily="65" charset="-120"/>
              </a:rPr>
              <a:t>0</a:t>
            </a:r>
          </a:p>
          <a:p>
            <a:pPr eaLnBrk="0" hangingPunct="0"/>
            <a:r>
              <a:rPr kumimoji="0" lang="en-US" altLang="zh-TW" sz="2400" u="sng">
                <a:solidFill>
                  <a:srgbClr val="0000FF"/>
                </a:solidFill>
                <a:latin typeface="Courier New" pitchFamily="49" charset="0"/>
                <a:ea typeface="標楷體" pitchFamily="65" charset="-120"/>
              </a:rPr>
              <a:t>3 &lt;= 5</a:t>
            </a:r>
            <a:r>
              <a:rPr kumimoji="0" lang="en-US" altLang="zh-TW" sz="2400">
                <a:latin typeface="Courier New" pitchFamily="49" charset="0"/>
                <a:ea typeface="標楷體" pitchFamily="65" charset="-120"/>
              </a:rPr>
              <a:t> = </a:t>
            </a:r>
            <a:r>
              <a:rPr kumimoji="0" lang="en-US" altLang="zh-TW" sz="2400">
                <a:solidFill>
                  <a:srgbClr val="FF3300"/>
                </a:solidFill>
                <a:latin typeface="Courier New" pitchFamily="49" charset="0"/>
                <a:ea typeface="標楷體" pitchFamily="65" charset="-120"/>
              </a:rPr>
              <a:t>1</a:t>
            </a:r>
          </a:p>
          <a:p>
            <a:pPr eaLnBrk="0" hangingPunct="0"/>
            <a:r>
              <a:rPr kumimoji="0" lang="en-US" altLang="zh-TW" sz="2400">
                <a:latin typeface="Courier New" pitchFamily="49" charset="0"/>
                <a:ea typeface="標楷體" pitchFamily="65" charset="-120"/>
              </a:rPr>
              <a:t>3 == 5 = </a:t>
            </a:r>
            <a:r>
              <a:rPr kumimoji="0" lang="en-US" altLang="zh-TW" sz="2400">
                <a:solidFill>
                  <a:srgbClr val="FF3300"/>
                </a:solidFill>
                <a:latin typeface="Courier New" pitchFamily="49" charset="0"/>
                <a:ea typeface="標楷體" pitchFamily="65" charset="-120"/>
              </a:rPr>
              <a:t>0</a:t>
            </a:r>
          </a:p>
          <a:p>
            <a:pPr eaLnBrk="0" hangingPunct="0"/>
            <a:r>
              <a:rPr kumimoji="0" lang="en-US" altLang="zh-TW" sz="2400">
                <a:latin typeface="Courier New" pitchFamily="49" charset="0"/>
                <a:ea typeface="標楷體" pitchFamily="65" charset="-120"/>
              </a:rPr>
              <a:t>3 != 5 = </a:t>
            </a:r>
            <a:r>
              <a:rPr kumimoji="0" lang="en-US" altLang="zh-TW" sz="2400">
                <a:solidFill>
                  <a:srgbClr val="FF3300"/>
                </a:solidFill>
                <a:latin typeface="Courier New" pitchFamily="49" charset="0"/>
                <a:ea typeface="標楷體" pitchFamily="65" charset="-120"/>
              </a:rPr>
              <a:t>1</a:t>
            </a:r>
            <a:endParaRPr kumimoji="0" lang="en-US" altLang="zh-TW" sz="2200">
              <a:solidFill>
                <a:srgbClr val="FF3300"/>
              </a:solidFill>
              <a:latin typeface="Courier New" pitchFamily="49" charset="0"/>
            </a:endParaRPr>
          </a:p>
        </p:txBody>
      </p:sp>
      <p:sp>
        <p:nvSpPr>
          <p:cNvPr id="131078" name="Text Box 6"/>
          <p:cNvSpPr txBox="1">
            <a:spLocks noChangeArrowheads="1"/>
          </p:cNvSpPr>
          <p:nvPr/>
        </p:nvSpPr>
        <p:spPr bwMode="auto">
          <a:xfrm>
            <a:off x="900113" y="3410050"/>
            <a:ext cx="7545387" cy="2808287"/>
          </a:xfrm>
          <a:prstGeom prst="rect">
            <a:avLst/>
          </a:prstGeom>
          <a:solidFill>
            <a:srgbClr val="FFFFFF"/>
          </a:solidFill>
          <a:ln w="9525">
            <a:noFill/>
            <a:miter lim="800000"/>
            <a:headEnd/>
            <a:tailEnd/>
          </a:ln>
        </p:spPr>
        <p:txBody>
          <a:bodyPr/>
          <a:lstStyle/>
          <a:p>
            <a:pPr marL="457200" indent="-457200" eaLnBrk="0" hangingPunct="0"/>
            <a:r>
              <a:rPr kumimoji="0" lang="en-US" altLang="zh-TW" sz="2400" dirty="0">
                <a:latin typeface="Courier New" pitchFamily="49" charset="0"/>
                <a:ea typeface="標楷體" pitchFamily="65" charset="-120"/>
                <a:cs typeface="Courier New" pitchFamily="49" charset="0"/>
              </a:rPr>
              <a:t>4	</a:t>
            </a:r>
            <a:r>
              <a:rPr kumimoji="0" lang="en-US" altLang="zh-TW" sz="2400" dirty="0" err="1">
                <a:latin typeface="Courier New" pitchFamily="49" charset="0"/>
                <a:ea typeface="標楷體" pitchFamily="65" charset="-120"/>
                <a:cs typeface="Courier New" pitchFamily="49" charset="0"/>
              </a:rPr>
              <a:t>printf</a:t>
            </a:r>
            <a:r>
              <a:rPr kumimoji="0" lang="en-US" altLang="zh-TW" sz="2400" dirty="0">
                <a:latin typeface="Courier New" pitchFamily="49" charset="0"/>
                <a:ea typeface="標楷體" pitchFamily="65" charset="-120"/>
                <a:cs typeface="Courier New" pitchFamily="49" charset="0"/>
              </a:rPr>
              <a:t> ("%</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&gt; %</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 = </a:t>
            </a:r>
            <a:r>
              <a:rPr kumimoji="0" lang="en-US" altLang="zh-TW" sz="2400" dirty="0">
                <a:solidFill>
                  <a:srgbClr val="FF3300"/>
                </a:solidFill>
                <a:latin typeface="Courier New" pitchFamily="49" charset="0"/>
                <a:ea typeface="標楷體" pitchFamily="65" charset="-120"/>
                <a:cs typeface="Courier New" pitchFamily="49" charset="0"/>
              </a:rPr>
              <a:t>%</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\n", </a:t>
            </a:r>
            <a:r>
              <a:rPr kumimoji="0" lang="en-US" altLang="zh-TW" sz="2400" dirty="0" err="1">
                <a:latin typeface="Courier New" pitchFamily="49" charset="0"/>
                <a:ea typeface="標楷體" pitchFamily="65" charset="-120"/>
                <a:cs typeface="Courier New" pitchFamily="49" charset="0"/>
              </a:rPr>
              <a:t>i,j</a:t>
            </a:r>
            <a:r>
              <a:rPr kumimoji="0" lang="en-US" altLang="zh-TW" sz="2400" dirty="0">
                <a:latin typeface="Courier New" pitchFamily="49" charset="0"/>
                <a:ea typeface="標楷體" pitchFamily="65" charset="-120"/>
                <a:cs typeface="Courier New" pitchFamily="49" charset="0"/>
              </a:rPr>
              <a:t>, </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solidFill>
                  <a:srgbClr val="FF3300"/>
                </a:solidFill>
                <a:latin typeface="Courier New" pitchFamily="49" charset="0"/>
                <a:ea typeface="標楷體" pitchFamily="65" charset="-120"/>
                <a:cs typeface="Courier New" pitchFamily="49" charset="0"/>
              </a:rPr>
              <a:t>&gt;j</a:t>
            </a:r>
            <a:r>
              <a:rPr kumimoji="0" lang="en-US" altLang="zh-TW" sz="2400" dirty="0">
                <a:latin typeface="Courier New" pitchFamily="49" charset="0"/>
                <a:ea typeface="標楷體" pitchFamily="65" charset="-120"/>
                <a:cs typeface="Courier New" pitchFamily="49" charset="0"/>
              </a:rPr>
              <a:t>);</a:t>
            </a:r>
          </a:p>
          <a:p>
            <a:pPr marL="457200" indent="-457200" eaLnBrk="0" hangingPunct="0"/>
            <a:r>
              <a:rPr kumimoji="0" lang="en-US" altLang="zh-TW" sz="2400" dirty="0">
                <a:latin typeface="Courier New" pitchFamily="49" charset="0"/>
                <a:ea typeface="標楷體" pitchFamily="65" charset="-120"/>
                <a:cs typeface="Courier New" pitchFamily="49" charset="0"/>
              </a:rPr>
              <a:t>5 	</a:t>
            </a:r>
            <a:r>
              <a:rPr kumimoji="0" lang="en-US" altLang="zh-TW" sz="2400" dirty="0" err="1">
                <a:latin typeface="Courier New" pitchFamily="49" charset="0"/>
                <a:ea typeface="標楷體" pitchFamily="65" charset="-120"/>
                <a:cs typeface="Courier New" pitchFamily="49" charset="0"/>
              </a:rPr>
              <a:t>printf</a:t>
            </a:r>
            <a:r>
              <a:rPr kumimoji="0" lang="en-US" altLang="zh-TW" sz="2400" dirty="0">
                <a:latin typeface="Courier New" pitchFamily="49" charset="0"/>
                <a:ea typeface="標楷體" pitchFamily="65" charset="-120"/>
                <a:cs typeface="Courier New" pitchFamily="49" charset="0"/>
              </a:rPr>
              <a:t> ("%</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&lt; %</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 = </a:t>
            </a:r>
            <a:r>
              <a:rPr kumimoji="0" lang="en-US" altLang="zh-TW" sz="2400" dirty="0">
                <a:solidFill>
                  <a:srgbClr val="FF3300"/>
                </a:solidFill>
                <a:latin typeface="Courier New" pitchFamily="49" charset="0"/>
                <a:ea typeface="標楷體" pitchFamily="65" charset="-120"/>
                <a:cs typeface="Courier New" pitchFamily="49" charset="0"/>
              </a:rPr>
              <a:t>%</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\n", </a:t>
            </a:r>
            <a:r>
              <a:rPr kumimoji="0" lang="en-US" altLang="zh-TW" sz="2400" dirty="0" err="1">
                <a:latin typeface="Courier New" pitchFamily="49" charset="0"/>
                <a:ea typeface="標楷體" pitchFamily="65" charset="-120"/>
                <a:cs typeface="Courier New" pitchFamily="49" charset="0"/>
              </a:rPr>
              <a:t>i,j</a:t>
            </a:r>
            <a:r>
              <a:rPr kumimoji="0" lang="en-US" altLang="zh-TW" sz="2400" dirty="0">
                <a:latin typeface="Courier New" pitchFamily="49" charset="0"/>
                <a:ea typeface="標楷體" pitchFamily="65" charset="-120"/>
                <a:cs typeface="Courier New" pitchFamily="49" charset="0"/>
              </a:rPr>
              <a:t>, </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solidFill>
                  <a:srgbClr val="FF3300"/>
                </a:solidFill>
                <a:latin typeface="Courier New" pitchFamily="49" charset="0"/>
                <a:ea typeface="標楷體" pitchFamily="65" charset="-120"/>
                <a:cs typeface="Courier New" pitchFamily="49" charset="0"/>
              </a:rPr>
              <a:t>&lt;j</a:t>
            </a:r>
            <a:r>
              <a:rPr kumimoji="0" lang="en-US" altLang="zh-TW" sz="2400" dirty="0">
                <a:latin typeface="Courier New" pitchFamily="49" charset="0"/>
                <a:ea typeface="標楷體" pitchFamily="65" charset="-120"/>
                <a:cs typeface="Courier New" pitchFamily="49" charset="0"/>
              </a:rPr>
              <a:t>);</a:t>
            </a:r>
          </a:p>
          <a:p>
            <a:pPr marL="457200" indent="-457200" eaLnBrk="0" hangingPunct="0"/>
            <a:r>
              <a:rPr kumimoji="0" lang="en-US" altLang="zh-TW" sz="2400" dirty="0">
                <a:latin typeface="Courier New" pitchFamily="49" charset="0"/>
                <a:ea typeface="標楷體" pitchFamily="65" charset="-120"/>
                <a:cs typeface="Courier New" pitchFamily="49" charset="0"/>
              </a:rPr>
              <a:t>6	</a:t>
            </a:r>
            <a:r>
              <a:rPr kumimoji="0" lang="en-US" altLang="zh-TW" sz="2400" dirty="0" err="1">
                <a:latin typeface="Courier New" pitchFamily="49" charset="0"/>
                <a:ea typeface="標楷體" pitchFamily="65" charset="-120"/>
                <a:cs typeface="Courier New" pitchFamily="49" charset="0"/>
              </a:rPr>
              <a:t>printf</a:t>
            </a:r>
            <a:r>
              <a:rPr kumimoji="0" lang="en-US" altLang="zh-TW" sz="2400" dirty="0">
                <a:latin typeface="Courier New" pitchFamily="49" charset="0"/>
                <a:ea typeface="標楷體" pitchFamily="65" charset="-120"/>
                <a:cs typeface="Courier New" pitchFamily="49" charset="0"/>
              </a:rPr>
              <a:t> ("</a:t>
            </a:r>
            <a:r>
              <a:rPr kumimoji="0" lang="en-US" altLang="zh-TW" sz="2400" u="sng" dirty="0">
                <a:latin typeface="Courier New" pitchFamily="49" charset="0"/>
                <a:ea typeface="標楷體" pitchFamily="65" charset="-120"/>
                <a:cs typeface="Courier New" pitchFamily="49" charset="0"/>
              </a:rPr>
              <a:t>%</a:t>
            </a:r>
            <a:r>
              <a:rPr kumimoji="0" lang="en-US" altLang="zh-TW" sz="2400" u="sng" dirty="0" err="1">
                <a:latin typeface="Courier New" pitchFamily="49" charset="0"/>
                <a:ea typeface="標楷體" pitchFamily="65" charset="-120"/>
                <a:cs typeface="Courier New" pitchFamily="49" charset="0"/>
              </a:rPr>
              <a:t>i</a:t>
            </a:r>
            <a:r>
              <a:rPr kumimoji="0" lang="en-US" altLang="zh-TW" sz="2400" u="sng" dirty="0">
                <a:latin typeface="Courier New" pitchFamily="49" charset="0"/>
                <a:ea typeface="標楷體" pitchFamily="65" charset="-120"/>
                <a:cs typeface="Courier New" pitchFamily="49" charset="0"/>
              </a:rPr>
              <a:t>&gt;=%</a:t>
            </a:r>
            <a:r>
              <a:rPr kumimoji="0" lang="en-US" altLang="zh-TW" sz="2400" u="sng" dirty="0" err="1">
                <a:latin typeface="Courier New" pitchFamily="49" charset="0"/>
                <a:ea typeface="標楷體" pitchFamily="65" charset="-120"/>
                <a:cs typeface="Courier New" pitchFamily="49" charset="0"/>
              </a:rPr>
              <a:t>i</a:t>
            </a:r>
            <a:r>
              <a:rPr kumimoji="0" lang="en-US" altLang="zh-TW" sz="2400" u="sng" dirty="0">
                <a:latin typeface="Courier New" pitchFamily="49" charset="0"/>
                <a:ea typeface="標楷體" pitchFamily="65" charset="-120"/>
                <a:cs typeface="Courier New" pitchFamily="49" charset="0"/>
              </a:rPr>
              <a:t> =</a:t>
            </a:r>
            <a:r>
              <a:rPr kumimoji="0" lang="en-US" altLang="zh-TW" sz="2400" dirty="0">
                <a:latin typeface="Courier New" pitchFamily="49" charset="0"/>
                <a:ea typeface="標楷體" pitchFamily="65" charset="-120"/>
                <a:cs typeface="Courier New" pitchFamily="49" charset="0"/>
              </a:rPr>
              <a:t> </a:t>
            </a:r>
            <a:r>
              <a:rPr kumimoji="0" lang="en-US" altLang="zh-TW" sz="2400" dirty="0">
                <a:solidFill>
                  <a:srgbClr val="FF3300"/>
                </a:solidFill>
                <a:latin typeface="Courier New" pitchFamily="49" charset="0"/>
                <a:ea typeface="標楷體" pitchFamily="65" charset="-120"/>
                <a:cs typeface="Courier New" pitchFamily="49" charset="0"/>
              </a:rPr>
              <a:t>%</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\n", </a:t>
            </a:r>
            <a:r>
              <a:rPr kumimoji="0" lang="en-US" altLang="zh-TW" sz="2400" dirty="0" err="1">
                <a:latin typeface="Courier New" pitchFamily="49" charset="0"/>
                <a:ea typeface="標楷體" pitchFamily="65" charset="-120"/>
                <a:cs typeface="Courier New" pitchFamily="49" charset="0"/>
              </a:rPr>
              <a:t>i,j</a:t>
            </a:r>
            <a:r>
              <a:rPr kumimoji="0" lang="en-US" altLang="zh-TW" sz="2400" dirty="0">
                <a:latin typeface="Courier New" pitchFamily="49" charset="0"/>
                <a:ea typeface="標楷體" pitchFamily="65" charset="-120"/>
                <a:cs typeface="Courier New" pitchFamily="49" charset="0"/>
              </a:rPr>
              <a:t>, </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solidFill>
                  <a:srgbClr val="FF3300"/>
                </a:solidFill>
                <a:latin typeface="Courier New" pitchFamily="49" charset="0"/>
                <a:ea typeface="標楷體" pitchFamily="65" charset="-120"/>
                <a:cs typeface="Courier New" pitchFamily="49" charset="0"/>
              </a:rPr>
              <a:t>&gt;=j</a:t>
            </a:r>
            <a:r>
              <a:rPr kumimoji="0" lang="en-US" altLang="zh-TW" sz="2400" dirty="0">
                <a:latin typeface="Courier New" pitchFamily="49" charset="0"/>
                <a:ea typeface="標楷體" pitchFamily="65" charset="-120"/>
                <a:cs typeface="Courier New" pitchFamily="49" charset="0"/>
              </a:rPr>
              <a:t>);</a:t>
            </a:r>
          </a:p>
          <a:p>
            <a:pPr marL="457200" indent="-457200" eaLnBrk="0" hangingPunct="0"/>
            <a:r>
              <a:rPr kumimoji="0" lang="en-US" altLang="zh-TW" sz="2400" dirty="0">
                <a:latin typeface="Courier New" pitchFamily="49" charset="0"/>
                <a:ea typeface="標楷體" pitchFamily="65" charset="-120"/>
                <a:cs typeface="Courier New" pitchFamily="49" charset="0"/>
              </a:rPr>
              <a:t>7	</a:t>
            </a:r>
            <a:r>
              <a:rPr kumimoji="0" lang="en-US" altLang="zh-TW" sz="2400" dirty="0" err="1">
                <a:latin typeface="Courier New" pitchFamily="49" charset="0"/>
                <a:ea typeface="標楷體" pitchFamily="65" charset="-120"/>
                <a:cs typeface="Courier New" pitchFamily="49" charset="0"/>
              </a:rPr>
              <a:t>printf</a:t>
            </a:r>
            <a:r>
              <a:rPr kumimoji="0" lang="en-US" altLang="zh-TW" sz="2400" dirty="0">
                <a:latin typeface="Courier New" pitchFamily="49" charset="0"/>
                <a:ea typeface="標楷體" pitchFamily="65" charset="-120"/>
                <a:cs typeface="Courier New" pitchFamily="49" charset="0"/>
              </a:rPr>
              <a:t> ("</a:t>
            </a:r>
            <a:r>
              <a:rPr kumimoji="0" lang="en-US" altLang="zh-TW" sz="2400" u="sng" dirty="0">
                <a:latin typeface="Courier New" pitchFamily="49" charset="0"/>
                <a:ea typeface="標楷體" pitchFamily="65" charset="-120"/>
                <a:cs typeface="Courier New" pitchFamily="49" charset="0"/>
              </a:rPr>
              <a:t>%</a:t>
            </a:r>
            <a:r>
              <a:rPr kumimoji="0" lang="en-US" altLang="zh-TW" sz="2400" u="sng" dirty="0" err="1">
                <a:latin typeface="Courier New" pitchFamily="49" charset="0"/>
                <a:ea typeface="標楷體" pitchFamily="65" charset="-120"/>
                <a:cs typeface="Courier New" pitchFamily="49" charset="0"/>
              </a:rPr>
              <a:t>i</a:t>
            </a:r>
            <a:r>
              <a:rPr kumimoji="0" lang="en-US" altLang="zh-TW" sz="2400" u="sng" dirty="0">
                <a:latin typeface="Courier New" pitchFamily="49" charset="0"/>
                <a:ea typeface="標楷體" pitchFamily="65" charset="-120"/>
                <a:cs typeface="Courier New" pitchFamily="49" charset="0"/>
              </a:rPr>
              <a:t>&lt;=%</a:t>
            </a:r>
            <a:r>
              <a:rPr kumimoji="0" lang="en-US" altLang="zh-TW" sz="2400" u="sng" dirty="0" err="1">
                <a:latin typeface="Courier New" pitchFamily="49" charset="0"/>
                <a:ea typeface="標楷體" pitchFamily="65" charset="-120"/>
                <a:cs typeface="Courier New" pitchFamily="49" charset="0"/>
              </a:rPr>
              <a:t>i</a:t>
            </a:r>
            <a:r>
              <a:rPr kumimoji="0" lang="en-US" altLang="zh-TW" sz="2400" u="sng" dirty="0">
                <a:latin typeface="Courier New" pitchFamily="49" charset="0"/>
                <a:ea typeface="標楷體" pitchFamily="65" charset="-120"/>
                <a:cs typeface="Courier New" pitchFamily="49" charset="0"/>
              </a:rPr>
              <a:t> =</a:t>
            </a:r>
            <a:r>
              <a:rPr kumimoji="0" lang="en-US" altLang="zh-TW" sz="2400" dirty="0">
                <a:latin typeface="Courier New" pitchFamily="49" charset="0"/>
                <a:ea typeface="標楷體" pitchFamily="65" charset="-120"/>
                <a:cs typeface="Courier New" pitchFamily="49" charset="0"/>
              </a:rPr>
              <a:t> </a:t>
            </a:r>
            <a:r>
              <a:rPr kumimoji="0" lang="en-US" altLang="zh-TW" sz="2400" dirty="0">
                <a:solidFill>
                  <a:srgbClr val="FF3300"/>
                </a:solidFill>
                <a:latin typeface="Courier New" pitchFamily="49" charset="0"/>
                <a:ea typeface="標楷體" pitchFamily="65" charset="-120"/>
                <a:cs typeface="Courier New" pitchFamily="49" charset="0"/>
              </a:rPr>
              <a:t>%</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\n", </a:t>
            </a:r>
            <a:r>
              <a:rPr kumimoji="0" lang="en-US" altLang="zh-TW" sz="2400" dirty="0" err="1">
                <a:latin typeface="Courier New" pitchFamily="49" charset="0"/>
                <a:ea typeface="標楷體" pitchFamily="65" charset="-120"/>
                <a:cs typeface="Courier New" pitchFamily="49" charset="0"/>
              </a:rPr>
              <a:t>i,j</a:t>
            </a:r>
            <a:r>
              <a:rPr kumimoji="0" lang="en-US" altLang="zh-TW" sz="2400" dirty="0">
                <a:latin typeface="Courier New" pitchFamily="49" charset="0"/>
                <a:ea typeface="標楷體" pitchFamily="65" charset="-120"/>
                <a:cs typeface="Courier New" pitchFamily="49" charset="0"/>
              </a:rPr>
              <a:t>, </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solidFill>
                  <a:srgbClr val="FF3300"/>
                </a:solidFill>
                <a:latin typeface="Courier New" pitchFamily="49" charset="0"/>
                <a:ea typeface="標楷體" pitchFamily="65" charset="-120"/>
                <a:cs typeface="Courier New" pitchFamily="49" charset="0"/>
              </a:rPr>
              <a:t>&lt;=j</a:t>
            </a:r>
            <a:r>
              <a:rPr kumimoji="0" lang="en-US" altLang="zh-TW" sz="2400" dirty="0">
                <a:latin typeface="Courier New" pitchFamily="49" charset="0"/>
                <a:ea typeface="標楷體" pitchFamily="65" charset="-120"/>
                <a:cs typeface="Courier New" pitchFamily="49" charset="0"/>
              </a:rPr>
              <a:t>);</a:t>
            </a:r>
          </a:p>
          <a:p>
            <a:pPr marL="457200" indent="-457200" eaLnBrk="0" hangingPunct="0"/>
            <a:r>
              <a:rPr kumimoji="0" lang="en-US" altLang="zh-TW" sz="2400" dirty="0">
                <a:latin typeface="Courier New" pitchFamily="49" charset="0"/>
                <a:ea typeface="標楷體" pitchFamily="65" charset="-120"/>
                <a:cs typeface="Courier New" pitchFamily="49" charset="0"/>
              </a:rPr>
              <a:t>8	</a:t>
            </a:r>
            <a:r>
              <a:rPr kumimoji="0" lang="en-US" altLang="zh-TW" sz="2400" dirty="0" err="1">
                <a:latin typeface="Courier New" pitchFamily="49" charset="0"/>
                <a:ea typeface="標楷體" pitchFamily="65" charset="-120"/>
                <a:cs typeface="Courier New" pitchFamily="49" charset="0"/>
              </a:rPr>
              <a:t>printf</a:t>
            </a:r>
            <a:r>
              <a:rPr kumimoji="0" lang="en-US" altLang="zh-TW" sz="2400" dirty="0">
                <a:latin typeface="Courier New" pitchFamily="49" charset="0"/>
                <a:ea typeface="標楷體" pitchFamily="65" charset="-120"/>
                <a:cs typeface="Courier New" pitchFamily="49" charset="0"/>
              </a:rPr>
              <a:t> ("%</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 = </a:t>
            </a:r>
            <a:r>
              <a:rPr kumimoji="0" lang="en-US" altLang="zh-TW" sz="2400" dirty="0">
                <a:solidFill>
                  <a:srgbClr val="FF3300"/>
                </a:solidFill>
                <a:latin typeface="Courier New" pitchFamily="49" charset="0"/>
                <a:ea typeface="標楷體" pitchFamily="65" charset="-120"/>
                <a:cs typeface="Courier New" pitchFamily="49" charset="0"/>
              </a:rPr>
              <a:t>%</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\n", </a:t>
            </a:r>
            <a:r>
              <a:rPr kumimoji="0" lang="en-US" altLang="zh-TW" sz="2400" dirty="0" err="1">
                <a:latin typeface="Courier New" pitchFamily="49" charset="0"/>
                <a:ea typeface="標楷體" pitchFamily="65" charset="-120"/>
                <a:cs typeface="Courier New" pitchFamily="49" charset="0"/>
              </a:rPr>
              <a:t>i,j</a:t>
            </a:r>
            <a:r>
              <a:rPr kumimoji="0" lang="en-US" altLang="zh-TW" sz="2400" dirty="0">
                <a:latin typeface="Courier New" pitchFamily="49" charset="0"/>
                <a:ea typeface="標楷體" pitchFamily="65" charset="-120"/>
                <a:cs typeface="Courier New" pitchFamily="49" charset="0"/>
              </a:rPr>
              <a:t>, </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solidFill>
                  <a:srgbClr val="FF3300"/>
                </a:solidFill>
                <a:latin typeface="Courier New" pitchFamily="49" charset="0"/>
                <a:ea typeface="標楷體" pitchFamily="65" charset="-120"/>
                <a:cs typeface="Courier New" pitchFamily="49" charset="0"/>
              </a:rPr>
              <a:t>==j</a:t>
            </a:r>
            <a:r>
              <a:rPr kumimoji="0" lang="en-US" altLang="zh-TW" sz="2400" dirty="0">
                <a:latin typeface="Courier New" pitchFamily="49" charset="0"/>
                <a:ea typeface="標楷體" pitchFamily="65" charset="-120"/>
                <a:cs typeface="Courier New" pitchFamily="49" charset="0"/>
              </a:rPr>
              <a:t>);</a:t>
            </a:r>
          </a:p>
          <a:p>
            <a:pPr marL="457200" indent="-457200" eaLnBrk="0" hangingPunct="0"/>
            <a:r>
              <a:rPr kumimoji="0" lang="en-US" altLang="zh-TW" sz="2400" dirty="0">
                <a:latin typeface="Courier New" pitchFamily="49" charset="0"/>
                <a:ea typeface="標楷體" pitchFamily="65" charset="-120"/>
                <a:cs typeface="Courier New" pitchFamily="49" charset="0"/>
              </a:rPr>
              <a:t>9	</a:t>
            </a:r>
            <a:r>
              <a:rPr kumimoji="0" lang="en-US" altLang="zh-TW" sz="2400" dirty="0" err="1">
                <a:latin typeface="Courier New" pitchFamily="49" charset="0"/>
                <a:ea typeface="標楷體" pitchFamily="65" charset="-120"/>
                <a:cs typeface="Courier New" pitchFamily="49" charset="0"/>
              </a:rPr>
              <a:t>printf</a:t>
            </a:r>
            <a:r>
              <a:rPr kumimoji="0" lang="en-US" altLang="zh-TW" sz="2400" dirty="0">
                <a:latin typeface="Courier New" pitchFamily="49" charset="0"/>
                <a:ea typeface="標楷體" pitchFamily="65" charset="-120"/>
                <a:cs typeface="Courier New" pitchFamily="49" charset="0"/>
              </a:rPr>
              <a:t> ("%</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a:t>
            </a:r>
            <a:r>
              <a:rPr kumimoji="0" lang="en-US" altLang="zh-TW" sz="2400" dirty="0" err="1">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 = </a:t>
            </a:r>
            <a:r>
              <a:rPr kumimoji="0" lang="en-US" altLang="zh-TW" sz="2400" dirty="0">
                <a:solidFill>
                  <a:srgbClr val="FF3300"/>
                </a:solidFill>
                <a:latin typeface="Courier New" pitchFamily="49" charset="0"/>
                <a:ea typeface="標楷體" pitchFamily="65" charset="-120"/>
                <a:cs typeface="Courier New" pitchFamily="49" charset="0"/>
              </a:rPr>
              <a:t>%</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latin typeface="Courier New" pitchFamily="49" charset="0"/>
                <a:ea typeface="標楷體" pitchFamily="65" charset="-120"/>
                <a:cs typeface="Courier New" pitchFamily="49" charset="0"/>
              </a:rPr>
              <a:t>\n", </a:t>
            </a:r>
            <a:r>
              <a:rPr kumimoji="0" lang="en-US" altLang="zh-TW" sz="2400" dirty="0" err="1">
                <a:latin typeface="Courier New" pitchFamily="49" charset="0"/>
                <a:ea typeface="標楷體" pitchFamily="65" charset="-120"/>
                <a:cs typeface="Courier New" pitchFamily="49" charset="0"/>
              </a:rPr>
              <a:t>i,j</a:t>
            </a:r>
            <a:r>
              <a:rPr kumimoji="0" lang="en-US" altLang="zh-TW" sz="2400" dirty="0">
                <a:latin typeface="Courier New" pitchFamily="49" charset="0"/>
                <a:ea typeface="標楷體" pitchFamily="65" charset="-120"/>
                <a:cs typeface="Courier New" pitchFamily="49" charset="0"/>
              </a:rPr>
              <a:t>, </a:t>
            </a:r>
            <a:r>
              <a:rPr kumimoji="0" lang="en-US" altLang="zh-TW" sz="2400" dirty="0" err="1">
                <a:solidFill>
                  <a:srgbClr val="FF3300"/>
                </a:solidFill>
                <a:latin typeface="Courier New" pitchFamily="49" charset="0"/>
                <a:ea typeface="標楷體" pitchFamily="65" charset="-120"/>
                <a:cs typeface="Courier New" pitchFamily="49" charset="0"/>
              </a:rPr>
              <a:t>i</a:t>
            </a:r>
            <a:r>
              <a:rPr kumimoji="0" lang="en-US" altLang="zh-TW" sz="2400" dirty="0">
                <a:solidFill>
                  <a:srgbClr val="FF3300"/>
                </a:solidFill>
                <a:latin typeface="Courier New" pitchFamily="49" charset="0"/>
                <a:ea typeface="標楷體" pitchFamily="65" charset="-120"/>
                <a:cs typeface="Courier New" pitchFamily="49" charset="0"/>
              </a:rPr>
              <a:t>!=j</a:t>
            </a:r>
            <a:r>
              <a:rPr kumimoji="0" lang="en-US" altLang="zh-TW" sz="2400" dirty="0">
                <a:latin typeface="Courier New" pitchFamily="49" charset="0"/>
                <a:ea typeface="標楷體" pitchFamily="65" charset="-120"/>
                <a:cs typeface="Courier New" pitchFamily="49" charset="0"/>
              </a:rPr>
              <a:t>);</a:t>
            </a:r>
          </a:p>
          <a:p>
            <a:pPr marL="457200" indent="-457200" eaLnBrk="0" hangingPunct="0"/>
            <a:r>
              <a:rPr kumimoji="0" lang="en-US" altLang="zh-TW" sz="2400" dirty="0">
                <a:latin typeface="Courier New" pitchFamily="49" charset="0"/>
                <a:ea typeface="標楷體" pitchFamily="65" charset="-120"/>
                <a:cs typeface="Courier New" pitchFamily="49" charset="0"/>
              </a:rPr>
              <a:t>0 </a:t>
            </a:r>
            <a:r>
              <a:rPr kumimoji="0" lang="en-US" altLang="zh-TW" sz="2400" dirty="0" smtClean="0">
                <a:latin typeface="Courier New" pitchFamily="49" charset="0"/>
                <a:ea typeface="標楷體" pitchFamily="65" charset="-120"/>
                <a:cs typeface="Courier New" pitchFamily="49" charset="0"/>
              </a:rPr>
              <a:t>}</a:t>
            </a:r>
            <a:endParaRPr kumimoji="0" lang="en-US" altLang="zh-TW" sz="2400" dirty="0">
              <a:latin typeface="Courier New" pitchFamily="49" charset="0"/>
              <a:ea typeface="標楷體" pitchFamily="65" charset="-120"/>
              <a:cs typeface="Courier New" pitchFamily="49" charset="0"/>
            </a:endParaRPr>
          </a:p>
        </p:txBody>
      </p:sp>
      <p:sp>
        <p:nvSpPr>
          <p:cNvPr id="131079"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1078"/>
                                        </p:tgtEl>
                                        <p:attrNameLst>
                                          <p:attrName>style.visibility</p:attrName>
                                        </p:attrNameLst>
                                      </p:cBhvr>
                                      <p:to>
                                        <p:strVal val="visible"/>
                                      </p:to>
                                    </p:set>
                                    <p:anim calcmode="lin" valueType="num">
                                      <p:cBhvr>
                                        <p:cTn id="7" dur="500" fill="hold"/>
                                        <p:tgtEl>
                                          <p:spTgt spid="131078"/>
                                        </p:tgtEl>
                                        <p:attrNameLst>
                                          <p:attrName>ppt_w</p:attrName>
                                        </p:attrNameLst>
                                      </p:cBhvr>
                                      <p:tavLst>
                                        <p:tav tm="0">
                                          <p:val>
                                            <p:fltVal val="0"/>
                                          </p:val>
                                        </p:tav>
                                        <p:tav tm="100000">
                                          <p:val>
                                            <p:strVal val="#ppt_w"/>
                                          </p:val>
                                        </p:tav>
                                      </p:tavLst>
                                    </p:anim>
                                    <p:anim calcmode="lin" valueType="num">
                                      <p:cBhvr>
                                        <p:cTn id="8" dur="500" fill="hold"/>
                                        <p:tgtEl>
                                          <p:spTgt spid="13107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1077"/>
                                        </p:tgtEl>
                                        <p:attrNameLst>
                                          <p:attrName>style.visibility</p:attrName>
                                        </p:attrNameLst>
                                      </p:cBhvr>
                                      <p:to>
                                        <p:strVal val="visible"/>
                                      </p:to>
                                    </p:set>
                                    <p:anim calcmode="lin" valueType="num">
                                      <p:cBhvr>
                                        <p:cTn id="13" dur="500" fill="hold"/>
                                        <p:tgtEl>
                                          <p:spTgt spid="131077"/>
                                        </p:tgtEl>
                                        <p:attrNameLst>
                                          <p:attrName>ppt_w</p:attrName>
                                        </p:attrNameLst>
                                      </p:cBhvr>
                                      <p:tavLst>
                                        <p:tav tm="0">
                                          <p:val>
                                            <p:fltVal val="0"/>
                                          </p:val>
                                        </p:tav>
                                        <p:tav tm="100000">
                                          <p:val>
                                            <p:strVal val="#ppt_w"/>
                                          </p:val>
                                        </p:tav>
                                      </p:tavLst>
                                    </p:anim>
                                    <p:anim calcmode="lin" valueType="num">
                                      <p:cBhvr>
                                        <p:cTn id="14" dur="500" fill="hold"/>
                                        <p:tgtEl>
                                          <p:spTgt spid="1310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animBg="1"/>
      <p:bldP spid="131078"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title"/>
          </p:nvPr>
        </p:nvSpPr>
        <p:spPr>
          <a:noFill/>
          <a:ln/>
        </p:spPr>
        <p:txBody>
          <a:bodyPr/>
          <a:lstStyle/>
          <a:p>
            <a:r>
              <a:rPr lang="zh-TW" altLang="en-US" sz="3600"/>
              <a:t>邏輯運算子</a:t>
            </a:r>
            <a:r>
              <a:rPr lang="en-US" altLang="zh-TW" sz="3600"/>
              <a:t>(Logical Operator)</a:t>
            </a:r>
          </a:p>
        </p:txBody>
      </p:sp>
      <p:sp>
        <p:nvSpPr>
          <p:cNvPr id="81" name="投影片編號版面配置區 6"/>
          <p:cNvSpPr>
            <a:spLocks noGrp="1"/>
          </p:cNvSpPr>
          <p:nvPr>
            <p:ph type="sldNum" sz="quarter" idx="12"/>
          </p:nvPr>
        </p:nvSpPr>
        <p:spPr/>
        <p:txBody>
          <a:bodyPr/>
          <a:lstStyle/>
          <a:p>
            <a:fld id="{6B81BE59-7348-46F5-80C2-1CBD3FC44601}" type="slidenum">
              <a:rPr lang="en-US" altLang="zh-TW"/>
              <a:pPr/>
              <a:t>78</a:t>
            </a:fld>
            <a:endParaRPr lang="en-US" altLang="zh-TW"/>
          </a:p>
        </p:txBody>
      </p:sp>
      <p:sp>
        <p:nvSpPr>
          <p:cNvPr id="133260" name="AutoShape 14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6" name="Rectangle 2"/>
          <p:cNvSpPr txBox="1">
            <a:spLocks noChangeArrowheads="1"/>
          </p:cNvSpPr>
          <p:nvPr/>
        </p:nvSpPr>
        <p:spPr bwMode="auto">
          <a:xfrm>
            <a:off x="685800" y="1916113"/>
            <a:ext cx="7558088" cy="2447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zh-TW" altLang="en-US" sz="2000" b="0" i="0" u="none" strike="noStrike" kern="0" cap="none" spc="0" normalizeH="0" baseline="0" noProof="0" smtClean="0">
                <a:ln>
                  <a:noFill/>
                </a:ln>
                <a:solidFill>
                  <a:schemeClr val="tx1"/>
                </a:solidFill>
                <a:effectLst/>
                <a:uLnTx/>
                <a:uFillTx/>
                <a:latin typeface="+mn-lt"/>
                <a:ea typeface="+mn-ea"/>
                <a:cs typeface="+mn-cs"/>
              </a:rPr>
              <a:t>邏輯運算子包括</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zh-TW" sz="2000" b="0" i="0" u="none" strike="noStrike" kern="0" cap="none" spc="0" normalizeH="0" baseline="0" noProof="0" smtClean="0">
                <a:ln>
                  <a:noFill/>
                </a:ln>
                <a:solidFill>
                  <a:srgbClr val="FF3300"/>
                </a:solidFill>
                <a:effectLst/>
                <a:uLnTx/>
                <a:uFillTx/>
                <a:latin typeface="Courier New" pitchFamily="49" charset="0"/>
                <a:ea typeface="+mn-ea"/>
              </a:rPr>
              <a:t>&amp;&amp;</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rPr>
              <a:t> (</a:t>
            </a:r>
            <a:r>
              <a:rPr kumimoji="1" lang="zh-TW" altLang="en-US" sz="2000" b="0" i="0" u="none" strike="noStrike" kern="0" cap="none" spc="0" normalizeH="0" baseline="0" noProof="0" smtClean="0">
                <a:ln>
                  <a:noFill/>
                </a:ln>
                <a:solidFill>
                  <a:schemeClr val="tx1"/>
                </a:solidFill>
                <a:effectLst/>
                <a:uLnTx/>
                <a:uFillTx/>
                <a:latin typeface="Courier New" pitchFamily="49" charset="0"/>
                <a:ea typeface="+mn-ea"/>
              </a:rPr>
              <a:t>邏輯</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rPr>
              <a:t>AND)</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zh-TW" sz="2000" b="0" i="0" u="none" strike="noStrike" kern="0" cap="none" spc="0" normalizeH="0" baseline="0" noProof="0" smtClean="0">
                <a:ln>
                  <a:noFill/>
                </a:ln>
                <a:solidFill>
                  <a:srgbClr val="FF3300"/>
                </a:solidFill>
                <a:effectLst/>
                <a:uLnTx/>
                <a:uFillTx/>
                <a:latin typeface="Courier New" pitchFamily="49" charset="0"/>
                <a:ea typeface="+mn-ea"/>
              </a:rPr>
              <a:t>||</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rPr>
              <a:t> (</a:t>
            </a:r>
            <a:r>
              <a:rPr kumimoji="1" lang="zh-TW" altLang="en-US" sz="2000" b="0" i="0" u="none" strike="noStrike" kern="0" cap="none" spc="0" normalizeH="0" baseline="0" noProof="0" smtClean="0">
                <a:ln>
                  <a:noFill/>
                </a:ln>
                <a:solidFill>
                  <a:schemeClr val="tx1"/>
                </a:solidFill>
                <a:effectLst/>
                <a:uLnTx/>
                <a:uFillTx/>
                <a:latin typeface="Courier New" pitchFamily="49" charset="0"/>
                <a:ea typeface="+mn-ea"/>
              </a:rPr>
              <a:t>邏輯</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rPr>
              <a:t>OR)</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zh-TW" sz="2000" b="0" i="0" u="none" strike="noStrike" kern="0" cap="none" spc="0" normalizeH="0" baseline="0" noProof="0" smtClean="0">
                <a:ln>
                  <a:noFill/>
                </a:ln>
                <a:solidFill>
                  <a:srgbClr val="FF3300"/>
                </a:solidFill>
                <a:effectLst/>
                <a:uLnTx/>
                <a:uFillTx/>
                <a:latin typeface="Courier New" pitchFamily="49" charset="0"/>
                <a:ea typeface="+mn-ea"/>
              </a:rPr>
              <a:t>!</a:t>
            </a:r>
            <a:r>
              <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rPr>
              <a:t>  (NOT)</a:t>
            </a:r>
            <a:endParaRPr kumimoji="1" lang="en-US" altLang="zh-TW" sz="1800" b="0" i="0" u="none" strike="noStrike" kern="0" cap="none" spc="0" normalizeH="0" baseline="0" noProof="0" smtClean="0">
              <a:ln>
                <a:noFill/>
              </a:ln>
              <a:solidFill>
                <a:schemeClr val="tx1"/>
              </a:solidFill>
              <a:effectLst/>
              <a:uLnTx/>
              <a:uFillTx/>
              <a:latin typeface="Courier New" pitchFamily="49"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zh-TW" sz="2000" b="0" i="0" u="none" strike="noStrike" kern="0" cap="none" spc="0" normalizeH="0" baseline="0" noProof="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zh-TW" sz="2000" b="0" i="0" u="none" strike="noStrike" kern="0" cap="none" spc="0" normalizeH="0" baseline="0" noProof="0" smtClean="0">
                <a:ln>
                  <a:noFill/>
                </a:ln>
                <a:solidFill>
                  <a:schemeClr val="tx1"/>
                </a:solidFill>
                <a:effectLst/>
                <a:uLnTx/>
                <a:uFillTx/>
                <a:latin typeface="+mn-lt"/>
                <a:ea typeface="+mn-ea"/>
                <a:cs typeface="+mn-cs"/>
              </a:rPr>
              <a:t> "</a:t>
            </a:r>
            <a:r>
              <a:rPr kumimoji="1" lang="zh-TW" altLang="en-US" sz="2000" b="0" i="0" u="none" strike="noStrike" kern="0" cap="none" spc="0" normalizeH="0" baseline="0" noProof="0" smtClean="0">
                <a:ln>
                  <a:noFill/>
                </a:ln>
                <a:solidFill>
                  <a:schemeClr val="tx1"/>
                </a:solidFill>
                <a:effectLst/>
                <a:uLnTx/>
                <a:uFillTx/>
                <a:latin typeface="+mn-lt"/>
                <a:ea typeface="+mn-ea"/>
                <a:cs typeface="+mn-cs"/>
              </a:rPr>
              <a:t>邏輯的</a:t>
            </a:r>
            <a:r>
              <a:rPr kumimoji="1" lang="en-US" altLang="zh-TW" sz="2000" b="0" i="0" u="none" strike="noStrike" kern="0" cap="none" spc="0" normalizeH="0" baseline="0" noProof="0" smtClean="0">
                <a:ln>
                  <a:noFill/>
                </a:ln>
                <a:solidFill>
                  <a:srgbClr val="FF0000"/>
                </a:solidFill>
                <a:effectLst/>
                <a:uLnTx/>
                <a:uFillTx/>
                <a:latin typeface="+mn-lt"/>
                <a:ea typeface="+mn-ea"/>
                <a:cs typeface="+mn-cs"/>
              </a:rPr>
              <a:t>AND</a:t>
            </a:r>
            <a:r>
              <a:rPr kumimoji="1" lang="zh-TW" altLang="en-US" sz="2000" b="0" i="0" u="none" strike="noStrike" kern="0" cap="none" spc="0" normalizeH="0" baseline="0" noProof="0" smtClean="0">
                <a:ln>
                  <a:noFill/>
                </a:ln>
                <a:solidFill>
                  <a:srgbClr val="FF0000"/>
                </a:solidFill>
                <a:effectLst/>
                <a:uLnTx/>
                <a:uFillTx/>
                <a:latin typeface="+mn-lt"/>
                <a:ea typeface="+mn-ea"/>
                <a:cs typeface="+mn-cs"/>
              </a:rPr>
              <a:t>、</a:t>
            </a:r>
            <a:r>
              <a:rPr kumimoji="1" lang="en-US" altLang="zh-TW" sz="2000" b="0" i="0" u="none" strike="noStrike" kern="0" cap="none" spc="0" normalizeH="0" baseline="0" noProof="0" smtClean="0">
                <a:ln>
                  <a:noFill/>
                </a:ln>
                <a:solidFill>
                  <a:srgbClr val="FF0000"/>
                </a:solidFill>
                <a:effectLst/>
                <a:uLnTx/>
                <a:uFillTx/>
                <a:latin typeface="+mn-lt"/>
                <a:ea typeface="+mn-ea"/>
                <a:cs typeface="+mn-cs"/>
              </a:rPr>
              <a:t>OR</a:t>
            </a:r>
            <a:r>
              <a:rPr kumimoji="1" lang="zh-TW" altLang="en-US" sz="2000" b="0" i="0" u="none" strike="noStrike" kern="0" cap="none" spc="0" normalizeH="0" baseline="0" noProof="0" smtClean="0">
                <a:ln>
                  <a:noFill/>
                </a:ln>
                <a:solidFill>
                  <a:srgbClr val="FF0000"/>
                </a:solidFill>
                <a:effectLst/>
                <a:uLnTx/>
                <a:uFillTx/>
                <a:latin typeface="+mn-lt"/>
                <a:ea typeface="+mn-ea"/>
                <a:cs typeface="+mn-cs"/>
              </a:rPr>
              <a:t>、</a:t>
            </a:r>
            <a:r>
              <a:rPr kumimoji="1" lang="en-US" altLang="zh-TW" sz="2000" b="0" i="0" u="none" strike="noStrike" kern="0" cap="none" spc="0" normalizeH="0" baseline="0" noProof="0" smtClean="0">
                <a:ln>
                  <a:noFill/>
                </a:ln>
                <a:solidFill>
                  <a:srgbClr val="FF0000"/>
                </a:solidFill>
                <a:effectLst/>
                <a:uLnTx/>
                <a:uFillTx/>
                <a:latin typeface="+mn-lt"/>
                <a:ea typeface="+mn-ea"/>
                <a:cs typeface="+mn-cs"/>
              </a:rPr>
              <a:t>NOT</a:t>
            </a:r>
            <a:r>
              <a:rPr kumimoji="1" lang="en-US" altLang="zh-TW" sz="2000" b="0" i="0" u="none" strike="noStrike" kern="0" cap="none" spc="0" normalizeH="0" baseline="0" noProof="0" smtClean="0">
                <a:ln>
                  <a:noFill/>
                </a:ln>
                <a:solidFill>
                  <a:schemeClr val="tx1"/>
                </a:solidFill>
                <a:effectLst/>
                <a:uLnTx/>
                <a:uFillTx/>
                <a:latin typeface="+mn-lt"/>
                <a:ea typeface="+mn-ea"/>
                <a:cs typeface="+mn-cs"/>
              </a:rPr>
              <a:t>" </a:t>
            </a:r>
            <a:r>
              <a:rPr kumimoji="1" lang="zh-TW" altLang="en-US" sz="2000" b="0" i="0" u="none" strike="noStrike" kern="0" cap="none" spc="0" normalizeH="0" baseline="0" noProof="0" smtClean="0">
                <a:ln>
                  <a:noFill/>
                </a:ln>
                <a:solidFill>
                  <a:schemeClr val="tx1"/>
                </a:solidFill>
                <a:effectLst/>
                <a:uLnTx/>
                <a:uFillTx/>
                <a:latin typeface="+mn-lt"/>
                <a:ea typeface="+mn-ea"/>
                <a:cs typeface="+mn-cs"/>
              </a:rPr>
              <a:t>的真值表如下：</a:t>
            </a:r>
            <a:endParaRPr kumimoji="1" lang="zh-TW" altLang="en-US" sz="2000" b="0" i="0" u="none" strike="noStrike" kern="0" cap="none" spc="0" normalizeH="0" baseline="0" noProof="0">
              <a:ln>
                <a:noFill/>
              </a:ln>
              <a:solidFill>
                <a:schemeClr val="tx1"/>
              </a:solidFill>
              <a:effectLst/>
              <a:uLnTx/>
              <a:uFillTx/>
              <a:latin typeface="+mn-lt"/>
              <a:ea typeface="+mn-ea"/>
              <a:cs typeface="+mn-cs"/>
            </a:endParaRPr>
          </a:p>
        </p:txBody>
      </p:sp>
      <p:graphicFrame>
        <p:nvGraphicFramePr>
          <p:cNvPr id="17" name="Group 139"/>
          <p:cNvGraphicFramePr>
            <a:graphicFrameLocks/>
          </p:cNvGraphicFramePr>
          <p:nvPr/>
        </p:nvGraphicFramePr>
        <p:xfrm>
          <a:off x="3924300" y="1700213"/>
          <a:ext cx="4533900" cy="1800225"/>
        </p:xfrm>
        <a:graphic>
          <a:graphicData uri="http://schemas.openxmlformats.org/drawingml/2006/table">
            <a:tbl>
              <a:tblPr/>
              <a:tblGrid>
                <a:gridCol w="1133475"/>
                <a:gridCol w="1346200"/>
                <a:gridCol w="2054225"/>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Courier New" pitchFamily="49" charset="0"/>
                          <a:ea typeface="新細明體" pitchFamily="18" charset="-120"/>
                        </a:rPr>
                        <a:t>運算子</a:t>
                      </a:r>
                      <a:endParaRPr kumimoji="1" lang="en-US" sz="2000" b="0" i="0" u="none" strike="noStrike" cap="none" normalizeH="0" baseline="0" smtClean="0">
                        <a:ln>
                          <a:noFill/>
                        </a:ln>
                        <a:solidFill>
                          <a:schemeClr val="tx1"/>
                        </a:solidFill>
                        <a:effectLst/>
                        <a:latin typeface="Courier New" pitchFamily="49" charset="0"/>
                        <a:ea typeface="新細明體" pitchFamily="18"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Courier New" pitchFamily="49" charset="0"/>
                          <a:ea typeface="新細明體" pitchFamily="18" charset="-120"/>
                        </a:rPr>
                        <a:t>使用方式</a:t>
                      </a:r>
                      <a:endParaRPr kumimoji="1" lang="en-US" sz="2000" b="0" i="0" u="none" strike="noStrike" cap="none" normalizeH="0" baseline="0" smtClean="0">
                        <a:ln>
                          <a:noFill/>
                        </a:ln>
                        <a:solidFill>
                          <a:schemeClr val="tx1"/>
                        </a:solidFill>
                        <a:effectLst/>
                        <a:latin typeface="Courier New" pitchFamily="49"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Courier New" pitchFamily="49" charset="0"/>
                          <a:ea typeface="新細明體" pitchFamily="18" charset="-120"/>
                        </a:rPr>
                        <a:t>功能敘述</a:t>
                      </a:r>
                      <a:endParaRPr kumimoji="1" lang="en-US" sz="2000" b="0" i="0" u="none" strike="noStrike" cap="none" normalizeH="0" baseline="0" smtClean="0">
                        <a:ln>
                          <a:noFill/>
                        </a:ln>
                        <a:solidFill>
                          <a:schemeClr val="tx1"/>
                        </a:solidFill>
                        <a:effectLst/>
                        <a:latin typeface="Courier New" pitchFamily="49"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&amp;&amp;</a:t>
                      </a:r>
                      <a:endParaRPr kumimoji="1" lang="en-US" sz="2000" b="0" i="0" u="none" strike="noStrike" cap="none" normalizeH="0" baseline="0" smtClean="0">
                        <a:ln>
                          <a:noFill/>
                        </a:ln>
                        <a:solidFill>
                          <a:srgbClr val="FF3300"/>
                        </a:solidFill>
                        <a:effectLst/>
                        <a:latin typeface="Courier New" pitchFamily="49"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i&amp;&amp;j</a:t>
                      </a: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i </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AND </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j</a:t>
                      </a: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2000" b="0" i="0" u="none" strike="noStrike" cap="none" normalizeH="0" baseline="0" smtClean="0">
                        <a:ln>
                          <a:noFill/>
                        </a:ln>
                        <a:solidFill>
                          <a:srgbClr val="FF3300"/>
                        </a:solidFill>
                        <a:effectLst/>
                        <a:latin typeface="Courier New" pitchFamily="49"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i||j</a:t>
                      </a: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i </a:t>
                      </a: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OR </a:t>
                      </a: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j</a:t>
                      </a: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rgbClr val="FF3300"/>
                          </a:solidFill>
                          <a:effectLst/>
                          <a:latin typeface="Courier New" pitchFamily="49" charset="0"/>
                          <a:ea typeface="標楷體" pitchFamily="65" charset="-120"/>
                        </a:rPr>
                        <a:t>!</a:t>
                      </a:r>
                      <a:endParaRPr kumimoji="1" lang="en-US" sz="2000" b="0" i="0" u="none" strike="noStrike" cap="none" normalizeH="0" baseline="0" smtClean="0">
                        <a:ln>
                          <a:noFill/>
                        </a:ln>
                        <a:solidFill>
                          <a:srgbClr val="FF3300"/>
                        </a:solidFill>
                        <a:effectLst/>
                        <a:latin typeface="Courier New" pitchFamily="49"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Courier New" pitchFamily="49" charset="0"/>
                          <a:ea typeface="標楷體" pitchFamily="65" charset="-120"/>
                        </a:rPr>
                        <a:t>!i</a:t>
                      </a: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rgbClr val="FF3300"/>
                          </a:solidFill>
                          <a:effectLst/>
                          <a:latin typeface="Courier New" pitchFamily="49" charset="0"/>
                          <a:ea typeface="新細明體" pitchFamily="18" charset="-120"/>
                        </a:rPr>
                        <a:t>NOT </a:t>
                      </a:r>
                      <a:r>
                        <a:rPr kumimoji="1" lang="en-US" altLang="zh-TW" sz="2000" b="0" i="0" u="none" strike="noStrike" cap="none" normalizeH="0" baseline="0" smtClean="0">
                          <a:ln>
                            <a:noFill/>
                          </a:ln>
                          <a:solidFill>
                            <a:schemeClr val="tx1"/>
                          </a:solidFill>
                          <a:effectLst/>
                          <a:latin typeface="Courier New" pitchFamily="49" charset="0"/>
                          <a:ea typeface="新細明體" pitchFamily="18" charset="-120"/>
                        </a:rPr>
                        <a:t>i</a:t>
                      </a:r>
                      <a:endParaRPr kumimoji="1" lang="en-US" sz="2000" b="0" i="0" u="none" strike="noStrike" cap="none" normalizeH="0" baseline="0" smtClean="0">
                        <a:ln>
                          <a:noFill/>
                        </a:ln>
                        <a:solidFill>
                          <a:schemeClr val="tx1"/>
                        </a:solidFill>
                        <a:effectLst/>
                        <a:latin typeface="Courier New" pitchFamily="49"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 name="Group 144"/>
          <p:cNvGraphicFramePr>
            <a:graphicFrameLocks noGrp="1"/>
          </p:cNvGraphicFramePr>
          <p:nvPr/>
        </p:nvGraphicFramePr>
        <p:xfrm>
          <a:off x="763588" y="4292600"/>
          <a:ext cx="2362200" cy="1279526"/>
        </p:xfrm>
        <a:graphic>
          <a:graphicData uri="http://schemas.openxmlformats.org/drawingml/2006/table">
            <a:tbl>
              <a:tblPr/>
              <a:tblGrid>
                <a:gridCol w="750887"/>
                <a:gridCol w="806450"/>
                <a:gridCol w="804863"/>
              </a:tblGrid>
              <a:tr h="427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新細明體" pitchFamily="18" charset="-120"/>
                        </a:rPr>
                        <a:t>AND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9" name="Group 146"/>
          <p:cNvGraphicFramePr>
            <a:graphicFrameLocks noGrp="1"/>
          </p:cNvGraphicFramePr>
          <p:nvPr/>
        </p:nvGraphicFramePr>
        <p:xfrm>
          <a:off x="3430588" y="4292600"/>
          <a:ext cx="2362200" cy="1279526"/>
        </p:xfrm>
        <a:graphic>
          <a:graphicData uri="http://schemas.openxmlformats.org/drawingml/2006/table">
            <a:tbl>
              <a:tblPr/>
              <a:tblGrid>
                <a:gridCol w="750887"/>
                <a:gridCol w="806450"/>
                <a:gridCol w="804863"/>
              </a:tblGrid>
              <a:tr h="427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新細明體" pitchFamily="18" charset="-120"/>
                        </a:rPr>
                        <a:t>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4254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0" name="Group 147"/>
          <p:cNvGraphicFramePr>
            <a:graphicFrameLocks noGrp="1"/>
          </p:cNvGraphicFramePr>
          <p:nvPr/>
        </p:nvGraphicFramePr>
        <p:xfrm>
          <a:off x="6097588" y="4292600"/>
          <a:ext cx="2362200" cy="854076"/>
        </p:xfrm>
        <a:graphic>
          <a:graphicData uri="http://schemas.openxmlformats.org/drawingml/2006/table">
            <a:tbl>
              <a:tblPr/>
              <a:tblGrid>
                <a:gridCol w="750887"/>
                <a:gridCol w="806450"/>
                <a:gridCol w="804863"/>
              </a:tblGrid>
              <a:tr h="427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新細明體" pitchFamily="18" charset="-120"/>
                        </a:rPr>
                        <a:t>NOT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Times New Roman" pitchFamily="18" charset="0"/>
                          <a:ea typeface="標楷體" pitchFamily="65" charset="-120"/>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bl>
          </a:graphicData>
        </a:graphic>
      </p:graphicFrame>
      <p:sp>
        <p:nvSpPr>
          <p:cNvPr id="21" name="Text Box 141"/>
          <p:cNvSpPr txBox="1">
            <a:spLocks noChangeArrowheads="1"/>
          </p:cNvSpPr>
          <p:nvPr/>
        </p:nvSpPr>
        <p:spPr bwMode="auto">
          <a:xfrm>
            <a:off x="755650" y="5805488"/>
            <a:ext cx="2463800" cy="701675"/>
          </a:xfrm>
          <a:prstGeom prst="rect">
            <a:avLst/>
          </a:prstGeom>
          <a:noFill/>
          <a:ln w="9525">
            <a:noFill/>
            <a:miter lim="800000"/>
            <a:headEnd/>
            <a:tailEnd/>
          </a:ln>
          <a:effectLst/>
        </p:spPr>
        <p:txBody>
          <a:bodyPr wrap="none">
            <a:spAutoFit/>
          </a:bodyPr>
          <a:lstStyle/>
          <a:p>
            <a:r>
              <a:rPr lang="en-US" altLang="zh-TW" sz="2000">
                <a:solidFill>
                  <a:srgbClr val="FF0000"/>
                </a:solidFill>
                <a:latin typeface="Verdana" pitchFamily="34" charset="0"/>
              </a:rPr>
              <a:t>Black Friday</a:t>
            </a:r>
            <a:r>
              <a:rPr lang="en-US" altLang="zh-TW" sz="2000">
                <a:latin typeface="Verdana" pitchFamily="34" charset="0"/>
              </a:rPr>
              <a:t>:</a:t>
            </a:r>
          </a:p>
          <a:p>
            <a:r>
              <a:rPr lang="zh-TW" altLang="en-US" sz="2000">
                <a:latin typeface="Verdana" pitchFamily="34" charset="0"/>
              </a:rPr>
              <a:t>某月</a:t>
            </a:r>
            <a:r>
              <a:rPr lang="en-US" altLang="zh-TW" sz="2000">
                <a:solidFill>
                  <a:srgbClr val="FF0000"/>
                </a:solidFill>
                <a:latin typeface="Verdana" pitchFamily="34" charset="0"/>
              </a:rPr>
              <a:t>13</a:t>
            </a:r>
            <a:r>
              <a:rPr lang="zh-TW" altLang="en-US" sz="2000">
                <a:latin typeface="Verdana" pitchFamily="34" charset="0"/>
              </a:rPr>
              <a:t>日 及 </a:t>
            </a:r>
            <a:r>
              <a:rPr lang="zh-TW" altLang="en-US" sz="2000">
                <a:solidFill>
                  <a:srgbClr val="FF0000"/>
                </a:solidFill>
                <a:latin typeface="Verdana" pitchFamily="34" charset="0"/>
              </a:rPr>
              <a:t>星期五</a:t>
            </a:r>
          </a:p>
        </p:txBody>
      </p:sp>
      <p:sp>
        <p:nvSpPr>
          <p:cNvPr id="22" name="Text Box 142"/>
          <p:cNvSpPr txBox="1">
            <a:spLocks noChangeArrowheads="1"/>
          </p:cNvSpPr>
          <p:nvPr/>
        </p:nvSpPr>
        <p:spPr bwMode="auto">
          <a:xfrm>
            <a:off x="3371850" y="5591175"/>
            <a:ext cx="4308475" cy="1006475"/>
          </a:xfrm>
          <a:prstGeom prst="rect">
            <a:avLst/>
          </a:prstGeom>
          <a:noFill/>
          <a:ln w="9525">
            <a:noFill/>
            <a:miter lim="800000"/>
            <a:headEnd/>
            <a:tailEnd/>
          </a:ln>
          <a:effectLst/>
        </p:spPr>
        <p:txBody>
          <a:bodyPr wrap="none">
            <a:spAutoFit/>
          </a:bodyPr>
          <a:lstStyle/>
          <a:p>
            <a:r>
              <a:rPr lang="en-US" altLang="zh-TW" sz="2000">
                <a:solidFill>
                  <a:srgbClr val="FF0000"/>
                </a:solidFill>
                <a:latin typeface="Verdana" pitchFamily="34" charset="0"/>
              </a:rPr>
              <a:t>Leap Year</a:t>
            </a:r>
            <a:r>
              <a:rPr lang="en-US" altLang="zh-TW" sz="2000">
                <a:latin typeface="Verdana" pitchFamily="34" charset="0"/>
              </a:rPr>
              <a:t>:</a:t>
            </a:r>
          </a:p>
          <a:p>
            <a:r>
              <a:rPr lang="en-US" altLang="zh-TW" sz="2000">
                <a:latin typeface="Verdana" pitchFamily="34" charset="0"/>
              </a:rPr>
              <a:t>if( </a:t>
            </a:r>
            <a:r>
              <a:rPr lang="en-US" altLang="zh-TW" sz="2000" u="sng">
                <a:latin typeface="Verdana" pitchFamily="34" charset="0"/>
              </a:rPr>
              <a:t>(yy</a:t>
            </a:r>
            <a:r>
              <a:rPr lang="en-US" altLang="zh-TW" sz="2000" u="sng">
                <a:solidFill>
                  <a:srgbClr val="FF0000"/>
                </a:solidFill>
                <a:latin typeface="Verdana" pitchFamily="34" charset="0"/>
              </a:rPr>
              <a:t>%400</a:t>
            </a:r>
            <a:r>
              <a:rPr lang="en-US" altLang="zh-TW" sz="2000" u="sng">
                <a:latin typeface="Verdana" pitchFamily="34" charset="0"/>
              </a:rPr>
              <a:t>==0)</a:t>
            </a:r>
            <a:r>
              <a:rPr lang="en-US" altLang="zh-TW" sz="2000">
                <a:latin typeface="Verdana" pitchFamily="34" charset="0"/>
              </a:rPr>
              <a:t> ||</a:t>
            </a:r>
          </a:p>
          <a:p>
            <a:r>
              <a:rPr lang="en-US" altLang="zh-TW" sz="2000" u="sng">
                <a:latin typeface="Verdana" pitchFamily="34" charset="0"/>
              </a:rPr>
              <a:t>(yy</a:t>
            </a:r>
            <a:r>
              <a:rPr lang="en-US" altLang="zh-TW" sz="2000" u="sng">
                <a:solidFill>
                  <a:srgbClr val="FF0000"/>
                </a:solidFill>
                <a:latin typeface="Verdana" pitchFamily="34" charset="0"/>
              </a:rPr>
              <a:t>%4</a:t>
            </a:r>
            <a:r>
              <a:rPr lang="en-US" altLang="zh-TW" sz="2000" u="sng">
                <a:latin typeface="Verdana" pitchFamily="34" charset="0"/>
              </a:rPr>
              <a:t>==0 &amp;&amp; yy</a:t>
            </a:r>
            <a:r>
              <a:rPr lang="en-US" altLang="zh-TW" sz="2000" u="sng">
                <a:solidFill>
                  <a:srgbClr val="FF0000"/>
                </a:solidFill>
                <a:latin typeface="Verdana" pitchFamily="34" charset="0"/>
              </a:rPr>
              <a:t>%100</a:t>
            </a:r>
            <a:r>
              <a:rPr lang="en-US" altLang="zh-TW" sz="2000" u="sng">
                <a:latin typeface="Verdana" pitchFamily="34" charset="0"/>
              </a:rPr>
              <a:t>!=0)</a:t>
            </a:r>
            <a:r>
              <a:rPr lang="en-US" altLang="zh-TW" sz="2000">
                <a:latin typeface="Verdana" pitchFamily="34" charset="0"/>
              </a:rPr>
              <a:t> ) …</a:t>
            </a:r>
          </a:p>
        </p:txBody>
      </p:sp>
      <p:sp>
        <p:nvSpPr>
          <p:cNvPr id="23" name="Text Box 143"/>
          <p:cNvSpPr txBox="1">
            <a:spLocks noChangeArrowheads="1"/>
          </p:cNvSpPr>
          <p:nvPr/>
        </p:nvSpPr>
        <p:spPr bwMode="auto">
          <a:xfrm>
            <a:off x="6289675" y="5300663"/>
            <a:ext cx="2568575" cy="701675"/>
          </a:xfrm>
          <a:prstGeom prst="rect">
            <a:avLst/>
          </a:prstGeom>
          <a:noFill/>
          <a:ln w="9525">
            <a:noFill/>
            <a:miter lim="800000"/>
            <a:headEnd/>
            <a:tailEnd/>
          </a:ln>
          <a:effectLst/>
        </p:spPr>
        <p:txBody>
          <a:bodyPr wrap="none">
            <a:spAutoFit/>
          </a:bodyPr>
          <a:lstStyle/>
          <a:p>
            <a:r>
              <a:rPr lang="en-US" altLang="zh-TW" sz="2000">
                <a:latin typeface="Verdana" pitchFamily="34" charset="0"/>
              </a:rPr>
              <a:t>char </a:t>
            </a:r>
            <a:r>
              <a:rPr lang="en-US" altLang="zh-TW" sz="2000">
                <a:solidFill>
                  <a:srgbClr val="FF0000"/>
                </a:solidFill>
                <a:latin typeface="Verdana" pitchFamily="34" charset="0"/>
              </a:rPr>
              <a:t>ans='N'</a:t>
            </a:r>
            <a:r>
              <a:rPr lang="en-US" altLang="zh-TW" sz="2000">
                <a:latin typeface="Verdana" pitchFamily="34" charset="0"/>
              </a:rPr>
              <a:t>:</a:t>
            </a:r>
          </a:p>
          <a:p>
            <a:r>
              <a:rPr lang="en-US" altLang="zh-TW" sz="2000">
                <a:latin typeface="Verdana" pitchFamily="34" charset="0"/>
              </a:rPr>
              <a:t>if</a:t>
            </a:r>
            <a:r>
              <a:rPr lang="en-US" altLang="zh-TW" sz="2000">
                <a:solidFill>
                  <a:srgbClr val="FF0000"/>
                </a:solidFill>
                <a:latin typeface="Verdana" pitchFamily="34" charset="0"/>
              </a:rPr>
              <a:t> </a:t>
            </a:r>
            <a:r>
              <a:rPr lang="en-US" altLang="zh-TW" sz="2000">
                <a:latin typeface="Verdana" pitchFamily="34" charset="0"/>
              </a:rPr>
              <a:t>(</a:t>
            </a:r>
            <a:r>
              <a:rPr lang="en-US" altLang="zh-TW" sz="2000">
                <a:solidFill>
                  <a:srgbClr val="FF0000"/>
                </a:solidFill>
                <a:latin typeface="Verdana" pitchFamily="34" charset="0"/>
              </a:rPr>
              <a:t>!</a:t>
            </a:r>
            <a:r>
              <a:rPr lang="en-US" altLang="zh-TW" sz="2000">
                <a:latin typeface="Verdana" pitchFamily="34" charset="0"/>
              </a:rPr>
              <a:t> (ans==</a:t>
            </a:r>
            <a:r>
              <a:rPr lang="en-US" altLang="zh-TW" sz="2000">
                <a:solidFill>
                  <a:srgbClr val="FF0000"/>
                </a:solidFill>
                <a:latin typeface="Verdana" pitchFamily="34" charset="0"/>
              </a:rPr>
              <a:t>'N'</a:t>
            </a:r>
            <a:r>
              <a:rPr lang="en-US" altLang="zh-TW" sz="2000">
                <a:latin typeface="Verdan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C2BD6780-CDE9-40B3-A017-1436563D9DD6}" type="slidenum">
              <a:rPr lang="en-US" altLang="zh-TW"/>
              <a:pPr/>
              <a:t>79</a:t>
            </a:fld>
            <a:endParaRPr lang="en-US" altLang="zh-TW"/>
          </a:p>
        </p:txBody>
      </p:sp>
      <p:sp>
        <p:nvSpPr>
          <p:cNvPr id="134146" name="Text Box 2"/>
          <p:cNvSpPr txBox="1">
            <a:spLocks noChangeArrowheads="1"/>
          </p:cNvSpPr>
          <p:nvPr/>
        </p:nvSpPr>
        <p:spPr bwMode="auto">
          <a:xfrm>
            <a:off x="914400" y="1628775"/>
            <a:ext cx="6321425" cy="1511300"/>
          </a:xfrm>
          <a:prstGeom prst="rect">
            <a:avLst/>
          </a:prstGeom>
          <a:noFill/>
          <a:ln w="9525">
            <a:noFill/>
            <a:miter lim="800000"/>
            <a:headEnd/>
            <a:tailEnd/>
          </a:ln>
        </p:spPr>
        <p:txBody>
          <a:bodyPr/>
          <a:lstStyle/>
          <a:p>
            <a:pPr algn="just" eaLnBrk="0" hangingPunct="0"/>
            <a:r>
              <a:rPr kumimoji="0" lang="en-US" altLang="zh-TW" sz="2400">
                <a:latin typeface="Courier New" pitchFamily="49" charset="0"/>
                <a:ea typeface="標楷體" pitchFamily="65" charset="-120"/>
              </a:rPr>
              <a:t>1  int a=5, b=10;</a:t>
            </a:r>
          </a:p>
          <a:p>
            <a:pPr algn="just" eaLnBrk="0" hangingPunct="0"/>
            <a:r>
              <a:rPr kumimoji="0" lang="en-US" altLang="zh-TW" sz="2400">
                <a:latin typeface="Courier New" pitchFamily="49" charset="0"/>
                <a:ea typeface="標楷體" pitchFamily="65" charset="-120"/>
              </a:rPr>
              <a:t>2  if (b%a==0 &amp;&amp; a&lt;=b) a=a+b;</a:t>
            </a:r>
          </a:p>
          <a:p>
            <a:pPr algn="just" eaLnBrk="0" hangingPunct="0"/>
            <a:r>
              <a:rPr kumimoji="0" lang="en-US" altLang="zh-TW" sz="2400">
                <a:latin typeface="Courier New" pitchFamily="49" charset="0"/>
                <a:ea typeface="標楷體" pitchFamily="65" charset="-120"/>
              </a:rPr>
              <a:t>3  if (a&lt;10 || a&gt;b) b=a-b;</a:t>
            </a:r>
          </a:p>
          <a:p>
            <a:pPr algn="just" eaLnBrk="0" hangingPunct="0"/>
            <a:r>
              <a:rPr kumimoji="0" lang="en-US" altLang="zh-TW" sz="2400">
                <a:latin typeface="Courier New" pitchFamily="49" charset="0"/>
                <a:ea typeface="標楷體" pitchFamily="65" charset="-120"/>
              </a:rPr>
              <a:t>4  printf ("a=</a:t>
            </a:r>
            <a:r>
              <a:rPr kumimoji="0" lang="en-US" altLang="zh-TW" sz="2400">
                <a:solidFill>
                  <a:srgbClr val="FF0000"/>
                </a:solidFill>
                <a:latin typeface="Courier New" pitchFamily="49" charset="0"/>
                <a:ea typeface="標楷體" pitchFamily="65" charset="-120"/>
              </a:rPr>
              <a:t>%</a:t>
            </a:r>
            <a:r>
              <a:rPr kumimoji="0" lang="en-US" altLang="zh-TW" sz="2400">
                <a:solidFill>
                  <a:srgbClr val="FF3300"/>
                </a:solidFill>
                <a:latin typeface="Courier New" pitchFamily="49" charset="0"/>
                <a:ea typeface="標楷體" pitchFamily="65" charset="-120"/>
              </a:rPr>
              <a:t>i</a:t>
            </a:r>
            <a:r>
              <a:rPr kumimoji="0" lang="en-US" altLang="zh-TW" sz="2400">
                <a:latin typeface="Courier New" pitchFamily="49" charset="0"/>
                <a:ea typeface="標楷體" pitchFamily="65" charset="-120"/>
              </a:rPr>
              <a:t> b=</a:t>
            </a:r>
            <a:r>
              <a:rPr kumimoji="0" lang="en-US" altLang="zh-TW" sz="2400">
                <a:solidFill>
                  <a:srgbClr val="FF0000"/>
                </a:solidFill>
                <a:latin typeface="Courier New" pitchFamily="49" charset="0"/>
                <a:ea typeface="標楷體" pitchFamily="65" charset="-120"/>
              </a:rPr>
              <a:t>%i</a:t>
            </a:r>
            <a:r>
              <a:rPr kumimoji="0" lang="en-US" altLang="zh-TW" sz="2400">
                <a:latin typeface="Courier New" pitchFamily="49" charset="0"/>
                <a:ea typeface="標楷體" pitchFamily="65" charset="-120"/>
              </a:rPr>
              <a:t>\n", a, b);</a:t>
            </a:r>
          </a:p>
        </p:txBody>
      </p:sp>
      <p:sp>
        <p:nvSpPr>
          <p:cNvPr id="134147" name="Rectangle 3"/>
          <p:cNvSpPr>
            <a:spLocks noGrp="1" noChangeArrowheads="1"/>
          </p:cNvSpPr>
          <p:nvPr>
            <p:ph type="title"/>
          </p:nvPr>
        </p:nvSpPr>
        <p:spPr>
          <a:xfrm>
            <a:off x="762000" y="228600"/>
            <a:ext cx="7620000" cy="838200"/>
          </a:xfrm>
          <a:noFill/>
          <a:ln/>
        </p:spPr>
        <p:txBody>
          <a:bodyPr/>
          <a:lstStyle/>
          <a:p>
            <a:r>
              <a:rPr lang="en-US" altLang="zh-TW" sz="3600"/>
              <a:t>Ch4_5 </a:t>
            </a:r>
            <a:r>
              <a:rPr kumimoji="0" lang="zh-TW" altLang="en-US" sz="3800" b="1">
                <a:solidFill>
                  <a:schemeClr val="tx1"/>
                </a:solidFill>
              </a:rPr>
              <a:t>邏輯運算子的應用</a:t>
            </a:r>
          </a:p>
        </p:txBody>
      </p:sp>
      <p:sp>
        <p:nvSpPr>
          <p:cNvPr id="134149" name="Text Box 5"/>
          <p:cNvSpPr txBox="1">
            <a:spLocks noChangeArrowheads="1"/>
          </p:cNvSpPr>
          <p:nvPr/>
        </p:nvSpPr>
        <p:spPr bwMode="auto">
          <a:xfrm>
            <a:off x="6227763" y="4076700"/>
            <a:ext cx="2087562" cy="493713"/>
          </a:xfrm>
          <a:prstGeom prst="rect">
            <a:avLst/>
          </a:prstGeom>
          <a:noFill/>
          <a:ln w="9525">
            <a:solidFill>
              <a:srgbClr val="000000"/>
            </a:solidFill>
            <a:miter lim="800000"/>
            <a:headEnd/>
            <a:tailEnd/>
          </a:ln>
        </p:spPr>
        <p:txBody>
          <a:bodyPr/>
          <a:lstStyle/>
          <a:p>
            <a:pPr algn="just" eaLnBrk="0" hangingPunct="0"/>
            <a:r>
              <a:rPr kumimoji="0" lang="en-US" altLang="zh-TW" sz="2400">
                <a:latin typeface="Courier New" pitchFamily="49" charset="0"/>
                <a:ea typeface="標楷體" pitchFamily="65" charset="-120"/>
              </a:rPr>
              <a:t>a=4  b=40</a:t>
            </a:r>
            <a:endParaRPr kumimoji="0" lang="en-US" altLang="zh-TW" sz="2400">
              <a:latin typeface="Courier New" pitchFamily="49" charset="0"/>
            </a:endParaRPr>
          </a:p>
        </p:txBody>
      </p:sp>
      <p:sp>
        <p:nvSpPr>
          <p:cNvPr id="134150" name="Text Box 6"/>
          <p:cNvSpPr txBox="1">
            <a:spLocks noChangeArrowheads="1"/>
          </p:cNvSpPr>
          <p:nvPr/>
        </p:nvSpPr>
        <p:spPr bwMode="auto">
          <a:xfrm>
            <a:off x="900113" y="4221163"/>
            <a:ext cx="6264275" cy="1655762"/>
          </a:xfrm>
          <a:prstGeom prst="rect">
            <a:avLst/>
          </a:prstGeom>
          <a:noFill/>
          <a:ln w="9525">
            <a:noFill/>
            <a:miter lim="800000"/>
            <a:headEnd/>
            <a:tailEnd/>
          </a:ln>
        </p:spPr>
        <p:txBody>
          <a:bodyPr/>
          <a:lstStyle/>
          <a:p>
            <a:pPr algn="just" eaLnBrk="0" hangingPunct="0"/>
            <a:r>
              <a:rPr kumimoji="0" lang="en-US" altLang="zh-TW" sz="2400">
                <a:latin typeface="Courier New" pitchFamily="49" charset="0"/>
                <a:ea typeface="標楷體" pitchFamily="65" charset="-120"/>
              </a:rPr>
              <a:t>6  a=</a:t>
            </a:r>
            <a:r>
              <a:rPr kumimoji="0" lang="en-US" altLang="zh-TW" sz="2400">
                <a:solidFill>
                  <a:srgbClr val="FF3300"/>
                </a:solidFill>
                <a:latin typeface="Courier New" pitchFamily="49" charset="0"/>
                <a:ea typeface="標楷體" pitchFamily="65" charset="-120"/>
              </a:rPr>
              <a:t>4</a:t>
            </a:r>
            <a:r>
              <a:rPr kumimoji="0" lang="en-US" altLang="zh-TW" sz="2400">
                <a:latin typeface="Courier New" pitchFamily="49" charset="0"/>
                <a:ea typeface="標楷體" pitchFamily="65" charset="-120"/>
              </a:rPr>
              <a:t>; b=</a:t>
            </a:r>
            <a:r>
              <a:rPr kumimoji="0" lang="en-US" altLang="zh-TW" sz="2400">
                <a:solidFill>
                  <a:srgbClr val="FF0000"/>
                </a:solidFill>
                <a:latin typeface="Courier New" pitchFamily="49" charset="0"/>
                <a:ea typeface="標楷體" pitchFamily="65" charset="-120"/>
              </a:rPr>
              <a:t>5</a:t>
            </a:r>
            <a:r>
              <a:rPr kumimoji="0" lang="en-US" altLang="zh-TW" sz="2400">
                <a:latin typeface="Courier New" pitchFamily="49" charset="0"/>
                <a:ea typeface="標楷體" pitchFamily="65" charset="-120"/>
              </a:rPr>
              <a:t>;</a:t>
            </a:r>
          </a:p>
          <a:p>
            <a:pPr algn="just" eaLnBrk="0" hangingPunct="0"/>
            <a:r>
              <a:rPr kumimoji="0" lang="en-US" altLang="zh-TW" sz="2400">
                <a:latin typeface="Courier New" pitchFamily="49" charset="0"/>
                <a:ea typeface="標楷體" pitchFamily="65" charset="-120"/>
              </a:rPr>
              <a:t>7  if (</a:t>
            </a:r>
            <a:r>
              <a:rPr kumimoji="0" lang="en-US" altLang="zh-TW" sz="2400">
                <a:solidFill>
                  <a:srgbClr val="FF0000"/>
                </a:solidFill>
                <a:latin typeface="Courier New" pitchFamily="49" charset="0"/>
                <a:ea typeface="標楷體" pitchFamily="65" charset="-120"/>
              </a:rPr>
              <a:t>!</a:t>
            </a:r>
            <a:r>
              <a:rPr kumimoji="0" lang="en-US" altLang="zh-TW" sz="2400">
                <a:latin typeface="Courier New" pitchFamily="49" charset="0"/>
                <a:ea typeface="標楷體" pitchFamily="65" charset="-120"/>
              </a:rPr>
              <a:t>(a&gt;b)) b=a+b;</a:t>
            </a:r>
          </a:p>
          <a:p>
            <a:pPr algn="just" eaLnBrk="0" hangingPunct="0"/>
            <a:r>
              <a:rPr kumimoji="0" lang="en-US" altLang="zh-TW" sz="2400">
                <a:latin typeface="Courier New" pitchFamily="49" charset="0"/>
                <a:ea typeface="標楷體" pitchFamily="65" charset="-120"/>
              </a:rPr>
              <a:t>8  if (a&gt;b) a=b*10; else b=a*10;</a:t>
            </a:r>
          </a:p>
          <a:p>
            <a:pPr algn="just" eaLnBrk="0" hangingPunct="0"/>
            <a:r>
              <a:rPr kumimoji="0" lang="en-US" altLang="zh-TW" sz="2400">
                <a:latin typeface="Courier New" pitchFamily="49" charset="0"/>
                <a:ea typeface="標楷體" pitchFamily="65" charset="-120"/>
              </a:rPr>
              <a:t>9  printf ("a=</a:t>
            </a:r>
            <a:r>
              <a:rPr kumimoji="0" lang="en-US" altLang="zh-TW" sz="2400">
                <a:solidFill>
                  <a:srgbClr val="FF0000"/>
                </a:solidFill>
                <a:latin typeface="Courier New" pitchFamily="49" charset="0"/>
                <a:ea typeface="標楷體" pitchFamily="65" charset="-120"/>
              </a:rPr>
              <a:t>%i</a:t>
            </a:r>
            <a:r>
              <a:rPr kumimoji="0" lang="en-US" altLang="zh-TW" sz="2400">
                <a:latin typeface="Courier New" pitchFamily="49" charset="0"/>
                <a:ea typeface="標楷體" pitchFamily="65" charset="-120"/>
              </a:rPr>
              <a:t> b=</a:t>
            </a:r>
            <a:r>
              <a:rPr kumimoji="0" lang="en-US" altLang="zh-TW" sz="2400">
                <a:solidFill>
                  <a:srgbClr val="FF0000"/>
                </a:solidFill>
                <a:latin typeface="Courier New" pitchFamily="49" charset="0"/>
                <a:ea typeface="標楷體" pitchFamily="65" charset="-120"/>
              </a:rPr>
              <a:t>%i</a:t>
            </a:r>
            <a:r>
              <a:rPr kumimoji="0" lang="en-US" altLang="zh-TW" sz="2400">
                <a:latin typeface="Courier New" pitchFamily="49" charset="0"/>
                <a:ea typeface="標楷體" pitchFamily="65" charset="-120"/>
              </a:rPr>
              <a:t>\n", a, b);</a:t>
            </a:r>
          </a:p>
        </p:txBody>
      </p:sp>
      <p:sp>
        <p:nvSpPr>
          <p:cNvPr id="134151" name="Text Box 7"/>
          <p:cNvSpPr txBox="1">
            <a:spLocks noChangeArrowheads="1"/>
          </p:cNvSpPr>
          <p:nvPr/>
        </p:nvSpPr>
        <p:spPr bwMode="auto">
          <a:xfrm>
            <a:off x="6227763" y="1412875"/>
            <a:ext cx="2016125" cy="504825"/>
          </a:xfrm>
          <a:prstGeom prst="rect">
            <a:avLst/>
          </a:prstGeom>
          <a:noFill/>
          <a:ln w="9525">
            <a:solidFill>
              <a:srgbClr val="000000"/>
            </a:solidFill>
            <a:miter lim="800000"/>
            <a:headEnd/>
            <a:tailEnd/>
          </a:ln>
        </p:spPr>
        <p:txBody>
          <a:bodyPr/>
          <a:lstStyle/>
          <a:p>
            <a:pPr algn="just" eaLnBrk="0" hangingPunct="0"/>
            <a:r>
              <a:rPr kumimoji="0" lang="en-US" altLang="zh-TW" sz="2400">
                <a:latin typeface="Courier New" pitchFamily="49" charset="0"/>
                <a:ea typeface="標楷體" pitchFamily="65" charset="-120"/>
              </a:rPr>
              <a:t>a=15  b=5</a:t>
            </a:r>
          </a:p>
        </p:txBody>
      </p:sp>
      <p:sp>
        <p:nvSpPr>
          <p:cNvPr id="134153" name="AutoShape 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4146"/>
                                        </p:tgtEl>
                                        <p:attrNameLst>
                                          <p:attrName>style.visibility</p:attrName>
                                        </p:attrNameLst>
                                      </p:cBhvr>
                                      <p:to>
                                        <p:strVal val="visible"/>
                                      </p:to>
                                    </p:set>
                                    <p:anim calcmode="lin" valueType="num">
                                      <p:cBhvr>
                                        <p:cTn id="7" dur="500" fill="hold"/>
                                        <p:tgtEl>
                                          <p:spTgt spid="134146"/>
                                        </p:tgtEl>
                                        <p:attrNameLst>
                                          <p:attrName>ppt_w</p:attrName>
                                        </p:attrNameLst>
                                      </p:cBhvr>
                                      <p:tavLst>
                                        <p:tav tm="0">
                                          <p:val>
                                            <p:fltVal val="0"/>
                                          </p:val>
                                        </p:tav>
                                        <p:tav tm="100000">
                                          <p:val>
                                            <p:strVal val="#ppt_w"/>
                                          </p:val>
                                        </p:tav>
                                      </p:tavLst>
                                    </p:anim>
                                    <p:anim calcmode="lin" valueType="num">
                                      <p:cBhvr>
                                        <p:cTn id="8" dur="500" fill="hold"/>
                                        <p:tgtEl>
                                          <p:spTgt spid="13414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4151"/>
                                        </p:tgtEl>
                                        <p:attrNameLst>
                                          <p:attrName>style.visibility</p:attrName>
                                        </p:attrNameLst>
                                      </p:cBhvr>
                                      <p:to>
                                        <p:strVal val="visible"/>
                                      </p:to>
                                    </p:set>
                                    <p:anim calcmode="lin" valueType="num">
                                      <p:cBhvr>
                                        <p:cTn id="13" dur="500" fill="hold"/>
                                        <p:tgtEl>
                                          <p:spTgt spid="134151"/>
                                        </p:tgtEl>
                                        <p:attrNameLst>
                                          <p:attrName>ppt_w</p:attrName>
                                        </p:attrNameLst>
                                      </p:cBhvr>
                                      <p:tavLst>
                                        <p:tav tm="0">
                                          <p:val>
                                            <p:fltVal val="0"/>
                                          </p:val>
                                        </p:tav>
                                        <p:tav tm="100000">
                                          <p:val>
                                            <p:strVal val="#ppt_w"/>
                                          </p:val>
                                        </p:tav>
                                      </p:tavLst>
                                    </p:anim>
                                    <p:anim calcmode="lin" valueType="num">
                                      <p:cBhvr>
                                        <p:cTn id="14" dur="500" fill="hold"/>
                                        <p:tgtEl>
                                          <p:spTgt spid="134151"/>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34150"/>
                                        </p:tgtEl>
                                        <p:attrNameLst>
                                          <p:attrName>style.visibility</p:attrName>
                                        </p:attrNameLst>
                                      </p:cBhvr>
                                      <p:to>
                                        <p:strVal val="visible"/>
                                      </p:to>
                                    </p:set>
                                    <p:anim calcmode="lin" valueType="num">
                                      <p:cBhvr>
                                        <p:cTn id="19" dur="500" fill="hold"/>
                                        <p:tgtEl>
                                          <p:spTgt spid="134150"/>
                                        </p:tgtEl>
                                        <p:attrNameLst>
                                          <p:attrName>ppt_w</p:attrName>
                                        </p:attrNameLst>
                                      </p:cBhvr>
                                      <p:tavLst>
                                        <p:tav tm="0">
                                          <p:val>
                                            <p:fltVal val="0"/>
                                          </p:val>
                                        </p:tav>
                                        <p:tav tm="100000">
                                          <p:val>
                                            <p:strVal val="#ppt_w"/>
                                          </p:val>
                                        </p:tav>
                                      </p:tavLst>
                                    </p:anim>
                                    <p:anim calcmode="lin" valueType="num">
                                      <p:cBhvr>
                                        <p:cTn id="20" dur="500" fill="hold"/>
                                        <p:tgtEl>
                                          <p:spTgt spid="134150"/>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34149"/>
                                        </p:tgtEl>
                                        <p:attrNameLst>
                                          <p:attrName>style.visibility</p:attrName>
                                        </p:attrNameLst>
                                      </p:cBhvr>
                                      <p:to>
                                        <p:strVal val="visible"/>
                                      </p:to>
                                    </p:set>
                                    <p:anim calcmode="lin" valueType="num">
                                      <p:cBhvr>
                                        <p:cTn id="25" dur="500" fill="hold"/>
                                        <p:tgtEl>
                                          <p:spTgt spid="134149"/>
                                        </p:tgtEl>
                                        <p:attrNameLst>
                                          <p:attrName>ppt_w</p:attrName>
                                        </p:attrNameLst>
                                      </p:cBhvr>
                                      <p:tavLst>
                                        <p:tav tm="0">
                                          <p:val>
                                            <p:fltVal val="0"/>
                                          </p:val>
                                        </p:tav>
                                        <p:tav tm="100000">
                                          <p:val>
                                            <p:strVal val="#ppt_w"/>
                                          </p:val>
                                        </p:tav>
                                      </p:tavLst>
                                    </p:anim>
                                    <p:anim calcmode="lin" valueType="num">
                                      <p:cBhvr>
                                        <p:cTn id="26" dur="500" fill="hold"/>
                                        <p:tgtEl>
                                          <p:spTgt spid="1341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P spid="134149" grpId="0" animBg="1"/>
      <p:bldP spid="134150" grpId="0"/>
      <p:bldP spid="1341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66" name="Rectangle 134"/>
          <p:cNvSpPr>
            <a:spLocks noGrp="1" noChangeArrowheads="1"/>
          </p:cNvSpPr>
          <p:nvPr>
            <p:ph type="title"/>
          </p:nvPr>
        </p:nvSpPr>
        <p:spPr/>
        <p:txBody>
          <a:bodyPr/>
          <a:lstStyle/>
          <a:p>
            <a:r>
              <a:rPr lang="en-US" altLang="zh-TW" sz="3600"/>
              <a:t>1-3 </a:t>
            </a:r>
            <a:r>
              <a:rPr lang="zh-TW" altLang="en-US" sz="3600">
                <a:latin typeface="標楷體" pitchFamily="65" charset="-120"/>
              </a:rPr>
              <a:t>關鍵字</a:t>
            </a:r>
            <a:r>
              <a:rPr lang="en-US" altLang="zh-TW" sz="3600"/>
              <a:t>(Keyword)</a:t>
            </a:r>
            <a:r>
              <a:rPr lang="zh-TW" altLang="en-US" sz="3600"/>
              <a:t>、保留字</a:t>
            </a:r>
          </a:p>
        </p:txBody>
      </p:sp>
      <p:sp>
        <p:nvSpPr>
          <p:cNvPr id="10" name="內容版面配置區 9"/>
          <p:cNvSpPr>
            <a:spLocks noGrp="1"/>
          </p:cNvSpPr>
          <p:nvPr>
            <p:ph idx="1"/>
          </p:nvPr>
        </p:nvSpPr>
        <p:spPr/>
        <p:txBody>
          <a:bodyPr/>
          <a:lstStyle/>
          <a:p>
            <a:endParaRPr lang="zh-TW" altLang="en-US"/>
          </a:p>
        </p:txBody>
      </p:sp>
      <p:sp>
        <p:nvSpPr>
          <p:cNvPr id="82" name="投影片編號版面配置區 5"/>
          <p:cNvSpPr>
            <a:spLocks noGrp="1"/>
          </p:cNvSpPr>
          <p:nvPr>
            <p:ph type="sldNum" sz="quarter" idx="12"/>
          </p:nvPr>
        </p:nvSpPr>
        <p:spPr/>
        <p:txBody>
          <a:bodyPr/>
          <a:lstStyle/>
          <a:p>
            <a:fld id="{6A01AAC5-889B-46C8-80AF-C237758A6BC6}" type="slidenum">
              <a:rPr lang="en-US" altLang="zh-TW"/>
              <a:pPr/>
              <a:t>8</a:t>
            </a:fld>
            <a:endParaRPr lang="en-US" altLang="zh-TW"/>
          </a:p>
        </p:txBody>
      </p:sp>
      <p:sp>
        <p:nvSpPr>
          <p:cNvPr id="18435" name="Rectangle 3"/>
          <p:cNvSpPr>
            <a:spLocks noChangeArrowheads="1"/>
          </p:cNvSpPr>
          <p:nvPr/>
        </p:nvSpPr>
        <p:spPr bwMode="auto">
          <a:xfrm>
            <a:off x="685800" y="1447800"/>
            <a:ext cx="7924800" cy="990600"/>
          </a:xfrm>
          <a:prstGeom prst="rect">
            <a:avLst/>
          </a:prstGeom>
          <a:noFill/>
          <a:ln w="9525">
            <a:noFill/>
            <a:miter lim="800000"/>
            <a:headEnd/>
            <a:tailEnd/>
          </a:ln>
          <a:effectLst/>
        </p:spPr>
        <p:txBody>
          <a:bodyPr/>
          <a:lstStyle/>
          <a:p>
            <a:pPr marL="342900" indent="-342900">
              <a:spcBef>
                <a:spcPct val="20000"/>
              </a:spcBef>
              <a:buFontTx/>
              <a:buChar char="•"/>
            </a:pPr>
            <a:r>
              <a:rPr lang="zh-TW" altLang="en-US" sz="2400">
                <a:latin typeface="標楷體" pitchFamily="65" charset="-120"/>
                <a:ea typeface="標楷體" pitchFamily="65" charset="-120"/>
              </a:rPr>
              <a:t>關鍵字在</a:t>
            </a:r>
            <a:r>
              <a:rPr lang="en-US" altLang="zh-TW" sz="2400">
                <a:ea typeface="標楷體" pitchFamily="65" charset="-120"/>
              </a:rPr>
              <a:t>C </a:t>
            </a:r>
            <a:r>
              <a:rPr lang="zh-TW" altLang="en-US" sz="2400">
                <a:latin typeface="標楷體" pitchFamily="65" charset="-120"/>
                <a:ea typeface="標楷體" pitchFamily="65" charset="-120"/>
              </a:rPr>
              <a:t>語言中具有</a:t>
            </a:r>
            <a:r>
              <a:rPr lang="zh-TW" altLang="en-US" sz="2400">
                <a:solidFill>
                  <a:srgbClr val="FF0000"/>
                </a:solidFill>
                <a:latin typeface="標楷體" pitchFamily="65" charset="-120"/>
                <a:ea typeface="標楷體" pitchFamily="65" charset="-120"/>
              </a:rPr>
              <a:t>特殊意義</a:t>
            </a:r>
            <a:r>
              <a:rPr lang="zh-TW" altLang="en-US" sz="2400">
                <a:latin typeface="標楷體" pitchFamily="65" charset="-120"/>
                <a:ea typeface="標楷體" pitchFamily="65" charset="-120"/>
              </a:rPr>
              <a:t>，不能將這些字當作識別字來使用，不能拿來當作一般變數或常數名稱使用。</a:t>
            </a:r>
          </a:p>
        </p:txBody>
      </p:sp>
      <p:sp>
        <p:nvSpPr>
          <p:cNvPr id="18723" name="AutoShape 291"/>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graphicFrame>
        <p:nvGraphicFramePr>
          <p:cNvPr id="11" name="Group 289"/>
          <p:cNvGraphicFramePr>
            <a:graphicFrameLocks/>
          </p:cNvGraphicFramePr>
          <p:nvPr/>
        </p:nvGraphicFramePr>
        <p:xfrm>
          <a:off x="687388" y="2565400"/>
          <a:ext cx="7772400" cy="1941513"/>
        </p:xfrm>
        <a:graphic>
          <a:graphicData uri="http://schemas.openxmlformats.org/drawingml/2006/table">
            <a:tbl>
              <a:tblPr/>
              <a:tblGrid>
                <a:gridCol w="1554162"/>
                <a:gridCol w="1555750"/>
                <a:gridCol w="1552575"/>
                <a:gridCol w="1555750"/>
                <a:gridCol w="1554163"/>
              </a:tblGrid>
              <a:tr h="485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dirty="0" err="1" smtClean="0">
                          <a:ln>
                            <a:noFill/>
                          </a:ln>
                          <a:solidFill>
                            <a:srgbClr val="FF0000"/>
                          </a:solidFill>
                          <a:effectLst/>
                          <a:latin typeface="Courier New" pitchFamily="49" charset="0"/>
                          <a:ea typeface="標楷體" pitchFamily="65" charset="-120"/>
                        </a:rPr>
                        <a:t>int</a:t>
                      </a:r>
                      <a:endParaRPr kumimoji="1" lang="en-US" sz="2000" b="1" i="0" u="none" strike="noStrike" cap="none" normalizeH="0" baseline="0" dirty="0" smtClean="0">
                        <a:ln>
                          <a:noFill/>
                        </a:ln>
                        <a:solidFill>
                          <a:srgbClr val="FF0000"/>
                        </a:solidFill>
                        <a:effectLst/>
                        <a:latin typeface="Courier New" pitchFamily="49"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float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char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if</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else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for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do</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while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switch</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case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default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break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continue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return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void</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smtClean="0">
                          <a:ln>
                            <a:noFill/>
                          </a:ln>
                          <a:solidFill>
                            <a:srgbClr val="FF0000"/>
                          </a:solidFill>
                          <a:effectLst/>
                          <a:latin typeface="Courier New" pitchFamily="49" charset="0"/>
                          <a:ea typeface="標楷體" pitchFamily="65" charset="-120"/>
                        </a:rPr>
                        <a:t>sizeof</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dirty="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dirty="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 name="Group 290"/>
          <p:cNvGraphicFramePr>
            <a:graphicFrameLocks noGrp="1"/>
          </p:cNvGraphicFramePr>
          <p:nvPr/>
        </p:nvGraphicFramePr>
        <p:xfrm>
          <a:off x="684213" y="4003675"/>
          <a:ext cx="7772400" cy="1941513"/>
        </p:xfrm>
        <a:graphic>
          <a:graphicData uri="http://schemas.openxmlformats.org/drawingml/2006/table">
            <a:tbl>
              <a:tblPr/>
              <a:tblGrid>
                <a:gridCol w="1554162"/>
                <a:gridCol w="1555750"/>
                <a:gridCol w="1552575"/>
                <a:gridCol w="1555750"/>
                <a:gridCol w="1554163"/>
              </a:tblGrid>
              <a:tr h="485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000" b="1" i="0" u="none" strike="noStrike" cap="none" normalizeH="0" baseline="0" dirty="0" smtClean="0">
                        <a:ln>
                          <a:noFill/>
                        </a:ln>
                        <a:solidFill>
                          <a:srgbClr val="FF0000"/>
                        </a:solidFill>
                        <a:effectLst/>
                        <a:latin typeface="Courier New" pitchFamily="49" charset="0"/>
                        <a:ea typeface="標楷體" pitchFamily="65" charset="-12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000" b="0" i="0" u="none" strike="noStrike" cap="none" normalizeH="0" baseline="0" smtClean="0">
                        <a:ln>
                          <a:noFill/>
                        </a:ln>
                        <a:solidFill>
                          <a:schemeClr val="tx1"/>
                        </a:solidFill>
                        <a:effectLst/>
                        <a:latin typeface="Courier New" pitchFamily="49" charset="0"/>
                        <a:ea typeface="標楷體" pitchFamily="65"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unix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volatile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asm</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auto</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double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entry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enum</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extern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goto</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dirty="0" smtClean="0">
                          <a:ln>
                            <a:noFill/>
                          </a:ln>
                          <a:solidFill>
                            <a:schemeClr val="tx1"/>
                          </a:solidFill>
                          <a:effectLst/>
                          <a:latin typeface="Courier New" pitchFamily="49" charset="0"/>
                          <a:ea typeface="標楷體" pitchFamily="65" charset="-120"/>
                        </a:rPr>
                        <a:t>long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register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short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static</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struct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typedef</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union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unsigned</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2EC9FFFE-1903-4D5C-9876-3A8DD75AA530}" type="slidenum">
              <a:rPr lang="en-US" altLang="zh-TW"/>
              <a:pPr/>
              <a:t>80</a:t>
            </a:fld>
            <a:endParaRPr lang="en-US" altLang="zh-TW"/>
          </a:p>
        </p:txBody>
      </p:sp>
      <p:sp>
        <p:nvSpPr>
          <p:cNvPr id="136194" name="Rectangle 2"/>
          <p:cNvSpPr>
            <a:spLocks noGrp="1" noChangeArrowheads="1"/>
          </p:cNvSpPr>
          <p:nvPr>
            <p:ph type="body" idx="1"/>
          </p:nvPr>
        </p:nvSpPr>
        <p:spPr>
          <a:xfrm>
            <a:off x="685800" y="1592263"/>
            <a:ext cx="7772400" cy="1765300"/>
          </a:xfrm>
          <a:noFill/>
          <a:ln/>
        </p:spPr>
        <p:txBody>
          <a:bodyPr/>
          <a:lstStyle/>
          <a:p>
            <a:r>
              <a:rPr lang="zh-TW" altLang="en-US" sz="2800">
                <a:solidFill>
                  <a:srgbClr val="000000"/>
                </a:solidFill>
              </a:rPr>
              <a:t>累計運算子包含</a:t>
            </a:r>
          </a:p>
          <a:p>
            <a:pPr marL="973138" lvl="1" indent="-515938">
              <a:buClr>
                <a:schemeClr val="tx1"/>
              </a:buClr>
            </a:pPr>
            <a:r>
              <a:rPr lang="zh-TW" altLang="en-US">
                <a:solidFill>
                  <a:srgbClr val="FF0000"/>
                </a:solidFill>
              </a:rPr>
              <a:t>增量運算子</a:t>
            </a:r>
            <a:r>
              <a:rPr lang="en-US" altLang="zh-TW">
                <a:solidFill>
                  <a:srgbClr val="000000"/>
                </a:solidFill>
              </a:rPr>
              <a:t>(Increment Operator ++)</a:t>
            </a:r>
          </a:p>
          <a:p>
            <a:pPr marL="973138" lvl="1" indent="-515938">
              <a:buClr>
                <a:schemeClr val="tx1"/>
              </a:buClr>
            </a:pPr>
            <a:r>
              <a:rPr lang="zh-TW" altLang="en-US">
                <a:solidFill>
                  <a:srgbClr val="FF0000"/>
                </a:solidFill>
              </a:rPr>
              <a:t>減量運算子</a:t>
            </a:r>
            <a:r>
              <a:rPr lang="en-US" altLang="zh-TW">
                <a:solidFill>
                  <a:srgbClr val="000000"/>
                </a:solidFill>
              </a:rPr>
              <a:t>(Decrement Operator </a:t>
            </a:r>
            <a:r>
              <a:rPr lang="en-US" altLang="zh-TW">
                <a:solidFill>
                  <a:srgbClr val="000000"/>
                </a:solidFill>
                <a:cs typeface="Times New Roman" pitchFamily="18" charset="0"/>
              </a:rPr>
              <a:t>– –</a:t>
            </a:r>
            <a:r>
              <a:rPr lang="en-US" altLang="zh-TW">
                <a:solidFill>
                  <a:srgbClr val="000000"/>
                </a:solidFill>
              </a:rPr>
              <a:t>)</a:t>
            </a:r>
            <a:endParaRPr lang="en-US" altLang="zh-TW" sz="2400"/>
          </a:p>
        </p:txBody>
      </p:sp>
      <p:sp>
        <p:nvSpPr>
          <p:cNvPr id="136195" name="Rectangle 3"/>
          <p:cNvSpPr>
            <a:spLocks noGrp="1" noChangeArrowheads="1"/>
          </p:cNvSpPr>
          <p:nvPr>
            <p:ph type="title"/>
          </p:nvPr>
        </p:nvSpPr>
        <p:spPr>
          <a:xfrm>
            <a:off x="838200" y="609600"/>
            <a:ext cx="7620000" cy="838200"/>
          </a:xfrm>
          <a:noFill/>
          <a:ln/>
        </p:spPr>
        <p:txBody>
          <a:bodyPr/>
          <a:lstStyle/>
          <a:p>
            <a:r>
              <a:rPr lang="zh-TW" altLang="en-US" sz="3600"/>
              <a:t>累計運算子</a:t>
            </a:r>
            <a:endParaRPr kumimoji="0" lang="zh-TW" altLang="en-US" sz="2200">
              <a:solidFill>
                <a:schemeClr val="tx1"/>
              </a:solidFill>
            </a:endParaRPr>
          </a:p>
        </p:txBody>
      </p:sp>
      <p:sp>
        <p:nvSpPr>
          <p:cNvPr id="136197" name="Rectangle 5"/>
          <p:cNvSpPr>
            <a:spLocks noChangeArrowheads="1"/>
          </p:cNvSpPr>
          <p:nvPr/>
        </p:nvSpPr>
        <p:spPr bwMode="auto">
          <a:xfrm>
            <a:off x="684213" y="3463925"/>
            <a:ext cx="7772400" cy="2557463"/>
          </a:xfrm>
          <a:prstGeom prst="rect">
            <a:avLst/>
          </a:prstGeom>
          <a:noFill/>
          <a:ln w="9525">
            <a:noFill/>
            <a:miter lim="800000"/>
            <a:headEnd/>
            <a:tailEnd/>
          </a:ln>
          <a:effectLst/>
        </p:spPr>
        <p:txBody>
          <a:bodyPr/>
          <a:lstStyle/>
          <a:p>
            <a:pPr marL="342900" indent="-342900">
              <a:spcBef>
                <a:spcPct val="20000"/>
              </a:spcBef>
              <a:buFontTx/>
              <a:buChar char="•"/>
            </a:pPr>
            <a:r>
              <a:rPr lang="zh-TW" altLang="en-US" sz="2400">
                <a:solidFill>
                  <a:srgbClr val="000000"/>
                </a:solidFill>
                <a:ea typeface="標楷體" pitchFamily="65" charset="-120"/>
              </a:rPr>
              <a:t>增量</a:t>
            </a:r>
            <a:r>
              <a:rPr lang="en-US" altLang="zh-TW" sz="2400">
                <a:solidFill>
                  <a:srgbClr val="000000"/>
                </a:solidFill>
                <a:ea typeface="標楷體" pitchFamily="65" charset="-120"/>
              </a:rPr>
              <a:t>(</a:t>
            </a:r>
            <a:r>
              <a:rPr lang="en-US" altLang="zh-TW" sz="2400">
                <a:solidFill>
                  <a:srgbClr val="FF3300"/>
                </a:solidFill>
                <a:ea typeface="標楷體" pitchFamily="65" charset="-120"/>
              </a:rPr>
              <a:t>++</a:t>
            </a:r>
            <a:r>
              <a:rPr lang="en-US" altLang="zh-TW" sz="2400">
                <a:solidFill>
                  <a:srgbClr val="000000"/>
                </a:solidFill>
                <a:ea typeface="標楷體" pitchFamily="65" charset="-120"/>
              </a:rPr>
              <a:t>)</a:t>
            </a:r>
            <a:r>
              <a:rPr lang="zh-TW" altLang="en-US" sz="2400">
                <a:solidFill>
                  <a:srgbClr val="000000"/>
                </a:solidFill>
                <a:ea typeface="標楷體" pitchFamily="65" charset="-120"/>
              </a:rPr>
              <a:t>與減量</a:t>
            </a:r>
            <a:r>
              <a:rPr lang="en-US" altLang="zh-TW" sz="2400">
                <a:solidFill>
                  <a:srgbClr val="000000"/>
                </a:solidFill>
                <a:ea typeface="標楷體" pitchFamily="65" charset="-120"/>
              </a:rPr>
              <a:t>(</a:t>
            </a:r>
            <a:r>
              <a:rPr lang="en-US" altLang="zh-TW" sz="2800">
                <a:solidFill>
                  <a:srgbClr val="FF3300"/>
                </a:solidFill>
                <a:latin typeface="Courier New" pitchFamily="49" charset="0"/>
                <a:ea typeface="標楷體" pitchFamily="65" charset="-120"/>
                <a:cs typeface="Times New Roman" pitchFamily="18" charset="0"/>
                <a:sym typeface="Symbol" pitchFamily="18" charset="2"/>
              </a:rPr>
              <a:t>--</a:t>
            </a:r>
            <a:r>
              <a:rPr lang="en-US" altLang="zh-TW" sz="2400">
                <a:solidFill>
                  <a:srgbClr val="000000"/>
                </a:solidFill>
                <a:ea typeface="標楷體" pitchFamily="65" charset="-120"/>
              </a:rPr>
              <a:t>)</a:t>
            </a:r>
            <a:r>
              <a:rPr lang="zh-TW" altLang="en-US" sz="2400">
                <a:solidFill>
                  <a:srgbClr val="000000"/>
                </a:solidFill>
                <a:ea typeface="標楷體" pitchFamily="65" charset="-120"/>
              </a:rPr>
              <a:t>運算子寫在</a:t>
            </a:r>
            <a:r>
              <a:rPr lang="en-US" altLang="zh-TW" sz="2400">
                <a:solidFill>
                  <a:srgbClr val="000000"/>
                </a:solidFill>
                <a:ea typeface="標楷體" pitchFamily="65" charset="-120"/>
              </a:rPr>
              <a:t>operand</a:t>
            </a:r>
            <a:r>
              <a:rPr lang="zh-TW" altLang="en-US" sz="2400">
                <a:solidFill>
                  <a:srgbClr val="000000"/>
                </a:solidFill>
                <a:ea typeface="標楷體" pitchFamily="65" charset="-120"/>
              </a:rPr>
              <a:t>的前後，所產生的效果也將不同。</a:t>
            </a:r>
          </a:p>
          <a:p>
            <a:pPr marL="973138" lvl="1" indent="-515938">
              <a:spcBef>
                <a:spcPct val="20000"/>
              </a:spcBef>
            </a:pPr>
            <a:r>
              <a:rPr lang="en-US" altLang="zh-TW" sz="2400">
                <a:solidFill>
                  <a:srgbClr val="000000"/>
                </a:solidFill>
                <a:ea typeface="標楷體" pitchFamily="65" charset="-120"/>
              </a:rPr>
              <a:t>1.	</a:t>
            </a:r>
            <a:r>
              <a:rPr lang="zh-TW" altLang="en-US" sz="2400">
                <a:solidFill>
                  <a:srgbClr val="FF3300"/>
                </a:solidFill>
                <a:ea typeface="標楷體" pitchFamily="65" charset="-120"/>
              </a:rPr>
              <a:t>前置</a:t>
            </a:r>
            <a:r>
              <a:rPr lang="zh-TW" altLang="en-US" sz="2400">
                <a:solidFill>
                  <a:srgbClr val="0000F8"/>
                </a:solidFill>
                <a:ea typeface="標楷體" pitchFamily="65" charset="-120"/>
              </a:rPr>
              <a:t>模式</a:t>
            </a:r>
            <a:r>
              <a:rPr lang="zh-TW" altLang="en-US" sz="2400">
                <a:solidFill>
                  <a:srgbClr val="000000"/>
                </a:solidFill>
                <a:ea typeface="標楷體" pitchFamily="65" charset="-120"/>
              </a:rPr>
              <a:t>：是將</a:t>
            </a:r>
            <a:r>
              <a:rPr lang="en-US" altLang="zh-TW" sz="2400">
                <a:solidFill>
                  <a:srgbClr val="FF3300"/>
                </a:solidFill>
                <a:ea typeface="標楷體" pitchFamily="65" charset="-120"/>
              </a:rPr>
              <a:t>++</a:t>
            </a:r>
            <a:r>
              <a:rPr lang="zh-TW" altLang="en-US" sz="2400">
                <a:solidFill>
                  <a:srgbClr val="000000"/>
                </a:solidFill>
                <a:ea typeface="標楷體" pitchFamily="65" charset="-120"/>
              </a:rPr>
              <a:t>或</a:t>
            </a:r>
            <a:r>
              <a:rPr lang="en-US" altLang="zh-TW" sz="2400">
                <a:solidFill>
                  <a:srgbClr val="FF3300"/>
                </a:solidFill>
                <a:latin typeface="Courier New" pitchFamily="49" charset="0"/>
                <a:ea typeface="標楷體" pitchFamily="65" charset="-120"/>
                <a:cs typeface="Times New Roman" pitchFamily="18" charset="0"/>
                <a:sym typeface="Symbol" pitchFamily="18" charset="2"/>
              </a:rPr>
              <a:t>--</a:t>
            </a:r>
            <a:r>
              <a:rPr lang="zh-TW" altLang="en-US" sz="2400">
                <a:solidFill>
                  <a:srgbClr val="000000"/>
                </a:solidFill>
                <a:ea typeface="標楷體" pitchFamily="65" charset="-120"/>
              </a:rPr>
              <a:t>置於變數之前，</a:t>
            </a:r>
            <a:br>
              <a:rPr lang="zh-TW" altLang="en-US" sz="2400">
                <a:solidFill>
                  <a:srgbClr val="000000"/>
                </a:solidFill>
                <a:ea typeface="標楷體" pitchFamily="65" charset="-120"/>
              </a:rPr>
            </a:br>
            <a:r>
              <a:rPr lang="zh-TW" altLang="en-US" sz="2400">
                <a:solidFill>
                  <a:srgbClr val="000000"/>
                </a:solidFill>
                <a:ea typeface="標楷體" pitchFamily="65" charset="-120"/>
              </a:rPr>
              <a:t>是在使用此運算元之前先進行加</a:t>
            </a:r>
            <a:r>
              <a:rPr lang="en-US" altLang="zh-TW" sz="2400">
                <a:solidFill>
                  <a:srgbClr val="000000"/>
                </a:solidFill>
                <a:ea typeface="標楷體" pitchFamily="65" charset="-120"/>
              </a:rPr>
              <a:t>1</a:t>
            </a:r>
            <a:r>
              <a:rPr lang="zh-TW" altLang="en-US" sz="2400">
                <a:solidFill>
                  <a:srgbClr val="000000"/>
                </a:solidFill>
                <a:ea typeface="標楷體" pitchFamily="65" charset="-120"/>
              </a:rPr>
              <a:t>或減</a:t>
            </a:r>
            <a:r>
              <a:rPr lang="en-US" altLang="zh-TW" sz="2400">
                <a:solidFill>
                  <a:srgbClr val="000000"/>
                </a:solidFill>
                <a:ea typeface="標楷體" pitchFamily="65" charset="-120"/>
              </a:rPr>
              <a:t>1</a:t>
            </a:r>
            <a:r>
              <a:rPr lang="zh-TW" altLang="en-US" sz="2400">
                <a:solidFill>
                  <a:srgbClr val="000000"/>
                </a:solidFill>
                <a:ea typeface="標楷體" pitchFamily="65" charset="-120"/>
              </a:rPr>
              <a:t>之動作。</a:t>
            </a:r>
            <a:endParaRPr lang="zh-TW" altLang="en-US" sz="2400">
              <a:solidFill>
                <a:srgbClr val="000000"/>
              </a:solidFill>
            </a:endParaRPr>
          </a:p>
          <a:p>
            <a:pPr marL="973138" lvl="1" indent="-515938">
              <a:spcBef>
                <a:spcPct val="20000"/>
              </a:spcBef>
            </a:pPr>
            <a:r>
              <a:rPr lang="en-US" altLang="zh-TW" sz="2400">
                <a:solidFill>
                  <a:srgbClr val="000000"/>
                </a:solidFill>
                <a:ea typeface="標楷體" pitchFamily="65" charset="-120"/>
              </a:rPr>
              <a:t>2.	</a:t>
            </a:r>
            <a:r>
              <a:rPr lang="zh-TW" altLang="en-US" sz="2400">
                <a:solidFill>
                  <a:srgbClr val="FF3300"/>
                </a:solidFill>
                <a:ea typeface="標楷體" pitchFamily="65" charset="-120"/>
              </a:rPr>
              <a:t>後置</a:t>
            </a:r>
            <a:r>
              <a:rPr lang="zh-TW" altLang="en-US" sz="2400">
                <a:solidFill>
                  <a:srgbClr val="0000F8"/>
                </a:solidFill>
                <a:ea typeface="標楷體" pitchFamily="65" charset="-120"/>
              </a:rPr>
              <a:t>模式</a:t>
            </a:r>
            <a:r>
              <a:rPr lang="zh-TW" altLang="en-US" sz="2400">
                <a:solidFill>
                  <a:srgbClr val="000000"/>
                </a:solidFill>
                <a:ea typeface="標楷體" pitchFamily="65" charset="-120"/>
              </a:rPr>
              <a:t>：是將</a:t>
            </a:r>
            <a:r>
              <a:rPr lang="en-US" altLang="zh-TW" sz="2400">
                <a:solidFill>
                  <a:srgbClr val="FF3300"/>
                </a:solidFill>
                <a:ea typeface="標楷體" pitchFamily="65" charset="-120"/>
              </a:rPr>
              <a:t>++</a:t>
            </a:r>
            <a:r>
              <a:rPr lang="zh-TW" altLang="en-US" sz="2400">
                <a:solidFill>
                  <a:srgbClr val="000000"/>
                </a:solidFill>
                <a:ea typeface="標楷體" pitchFamily="65" charset="-120"/>
              </a:rPr>
              <a:t>或</a:t>
            </a:r>
            <a:r>
              <a:rPr lang="en-US" altLang="zh-TW" sz="2400">
                <a:solidFill>
                  <a:srgbClr val="FF3300"/>
                </a:solidFill>
                <a:latin typeface="Courier New" pitchFamily="49" charset="0"/>
                <a:ea typeface="標楷體" pitchFamily="65" charset="-120"/>
                <a:cs typeface="Times New Roman" pitchFamily="18" charset="0"/>
                <a:sym typeface="Symbol" pitchFamily="18" charset="2"/>
              </a:rPr>
              <a:t>--</a:t>
            </a:r>
            <a:r>
              <a:rPr lang="zh-TW" altLang="en-US" sz="2400">
                <a:solidFill>
                  <a:srgbClr val="000000"/>
                </a:solidFill>
                <a:ea typeface="標楷體" pitchFamily="65" charset="-120"/>
              </a:rPr>
              <a:t>置於變數之後，</a:t>
            </a:r>
            <a:br>
              <a:rPr lang="zh-TW" altLang="en-US" sz="2400">
                <a:solidFill>
                  <a:srgbClr val="000000"/>
                </a:solidFill>
                <a:ea typeface="標楷體" pitchFamily="65" charset="-120"/>
              </a:rPr>
            </a:br>
            <a:r>
              <a:rPr lang="zh-TW" altLang="en-US" sz="2400">
                <a:solidFill>
                  <a:srgbClr val="000000"/>
                </a:solidFill>
                <a:ea typeface="標楷體" pitchFamily="65" charset="-120"/>
              </a:rPr>
              <a:t>是在使用此運算元之後才進行加</a:t>
            </a:r>
            <a:r>
              <a:rPr lang="en-US" altLang="zh-TW" sz="2400">
                <a:solidFill>
                  <a:srgbClr val="000000"/>
                </a:solidFill>
                <a:ea typeface="標楷體" pitchFamily="65" charset="-120"/>
              </a:rPr>
              <a:t>1</a:t>
            </a:r>
            <a:r>
              <a:rPr lang="zh-TW" altLang="en-US" sz="2400">
                <a:solidFill>
                  <a:srgbClr val="000000"/>
                </a:solidFill>
                <a:ea typeface="標楷體" pitchFamily="65" charset="-120"/>
              </a:rPr>
              <a:t>或減</a:t>
            </a:r>
            <a:r>
              <a:rPr lang="en-US" altLang="zh-TW" sz="2400">
                <a:solidFill>
                  <a:srgbClr val="000000"/>
                </a:solidFill>
                <a:ea typeface="標楷體" pitchFamily="65" charset="-120"/>
              </a:rPr>
              <a:t>1</a:t>
            </a:r>
            <a:r>
              <a:rPr lang="zh-TW" altLang="en-US" sz="2400">
                <a:solidFill>
                  <a:srgbClr val="000000"/>
                </a:solidFill>
                <a:ea typeface="標楷體" pitchFamily="65" charset="-120"/>
              </a:rPr>
              <a:t>之動作。</a:t>
            </a:r>
            <a:endParaRPr lang="zh-TW" altLang="en-US" sz="200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6194"/>
                                        </p:tgtEl>
                                        <p:attrNameLst>
                                          <p:attrName>style.visibility</p:attrName>
                                        </p:attrNameLst>
                                      </p:cBhvr>
                                      <p:to>
                                        <p:strVal val="visible"/>
                                      </p:to>
                                    </p:set>
                                    <p:anim calcmode="lin" valueType="num">
                                      <p:cBhvr>
                                        <p:cTn id="7" dur="500" fill="hold"/>
                                        <p:tgtEl>
                                          <p:spTgt spid="136194"/>
                                        </p:tgtEl>
                                        <p:attrNameLst>
                                          <p:attrName>ppt_w</p:attrName>
                                        </p:attrNameLst>
                                      </p:cBhvr>
                                      <p:tavLst>
                                        <p:tav tm="0">
                                          <p:val>
                                            <p:fltVal val="0"/>
                                          </p:val>
                                        </p:tav>
                                        <p:tav tm="100000">
                                          <p:val>
                                            <p:strVal val="#ppt_w"/>
                                          </p:val>
                                        </p:tav>
                                      </p:tavLst>
                                    </p:anim>
                                    <p:anim calcmode="lin" valueType="num">
                                      <p:cBhvr>
                                        <p:cTn id="8" dur="500" fill="hold"/>
                                        <p:tgtEl>
                                          <p:spTgt spid="13619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6197"/>
                                        </p:tgtEl>
                                        <p:attrNameLst>
                                          <p:attrName>style.visibility</p:attrName>
                                        </p:attrNameLst>
                                      </p:cBhvr>
                                      <p:to>
                                        <p:strVal val="visible"/>
                                      </p:to>
                                    </p:set>
                                    <p:anim calcmode="lin" valueType="num">
                                      <p:cBhvr>
                                        <p:cTn id="13" dur="500" fill="hold"/>
                                        <p:tgtEl>
                                          <p:spTgt spid="136197"/>
                                        </p:tgtEl>
                                        <p:attrNameLst>
                                          <p:attrName>ppt_w</p:attrName>
                                        </p:attrNameLst>
                                      </p:cBhvr>
                                      <p:tavLst>
                                        <p:tav tm="0">
                                          <p:val>
                                            <p:fltVal val="0"/>
                                          </p:val>
                                        </p:tav>
                                        <p:tav tm="100000">
                                          <p:val>
                                            <p:strVal val="#ppt_w"/>
                                          </p:val>
                                        </p:tav>
                                      </p:tavLst>
                                    </p:anim>
                                    <p:anim calcmode="lin" valueType="num">
                                      <p:cBhvr>
                                        <p:cTn id="14" dur="500" fill="hold"/>
                                        <p:tgtEl>
                                          <p:spTgt spid="1361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7"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8798127E-6B99-44A8-825C-38A52E600197}" type="slidenum">
              <a:rPr lang="en-US" altLang="zh-TW"/>
              <a:pPr/>
              <a:t>81</a:t>
            </a:fld>
            <a:endParaRPr lang="en-US" altLang="zh-TW"/>
          </a:p>
        </p:txBody>
      </p:sp>
      <p:sp>
        <p:nvSpPr>
          <p:cNvPr id="137220" name="Rectangle 4"/>
          <p:cNvSpPr>
            <a:spLocks noGrp="1" noChangeArrowheads="1"/>
          </p:cNvSpPr>
          <p:nvPr>
            <p:ph type="title"/>
          </p:nvPr>
        </p:nvSpPr>
        <p:spPr>
          <a:xfrm>
            <a:off x="838200" y="609600"/>
            <a:ext cx="7620000" cy="762000"/>
          </a:xfrm>
          <a:noFill/>
          <a:ln/>
        </p:spPr>
        <p:txBody>
          <a:bodyPr/>
          <a:lstStyle/>
          <a:p>
            <a:r>
              <a:rPr lang="en-US" altLang="zh-TW" sz="3600"/>
              <a:t>Ch4_6 </a:t>
            </a:r>
            <a:r>
              <a:rPr kumimoji="0" lang="zh-TW" altLang="en-US" sz="3800" b="1">
                <a:solidFill>
                  <a:schemeClr val="tx1"/>
                </a:solidFill>
              </a:rPr>
              <a:t>累計運算子</a:t>
            </a:r>
          </a:p>
        </p:txBody>
      </p:sp>
      <p:sp>
        <p:nvSpPr>
          <p:cNvPr id="137221" name="Text Box 5"/>
          <p:cNvSpPr txBox="1">
            <a:spLocks noChangeArrowheads="1"/>
          </p:cNvSpPr>
          <p:nvPr/>
        </p:nvSpPr>
        <p:spPr bwMode="auto">
          <a:xfrm>
            <a:off x="6732588" y="3616325"/>
            <a:ext cx="1920875" cy="18288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800">
                <a:latin typeface="Courier New" pitchFamily="49" charset="0"/>
                <a:ea typeface="標楷體" pitchFamily="65" charset="-120"/>
              </a:rPr>
              <a:t>++a = 2</a:t>
            </a:r>
          </a:p>
          <a:p>
            <a:pPr eaLnBrk="0" hangingPunct="0"/>
            <a:r>
              <a:rPr kumimoji="0" lang="en-US" altLang="zh-TW" sz="2800">
                <a:latin typeface="Courier New" pitchFamily="49" charset="0"/>
                <a:ea typeface="標楷體" pitchFamily="65" charset="-120"/>
              </a:rPr>
              <a:t>--b = 0</a:t>
            </a:r>
          </a:p>
          <a:p>
            <a:pPr eaLnBrk="0" hangingPunct="0"/>
            <a:r>
              <a:rPr kumimoji="0" lang="en-US" altLang="zh-TW" sz="2800">
                <a:latin typeface="Courier New" pitchFamily="49" charset="0"/>
                <a:ea typeface="標楷體" pitchFamily="65" charset="-120"/>
              </a:rPr>
              <a:t>c++ = 2</a:t>
            </a:r>
          </a:p>
          <a:p>
            <a:pPr eaLnBrk="0" hangingPunct="0"/>
            <a:r>
              <a:rPr kumimoji="0" lang="en-US" altLang="zh-TW" sz="2800">
                <a:latin typeface="Courier New" pitchFamily="49" charset="0"/>
                <a:ea typeface="標楷體" pitchFamily="65" charset="-120"/>
              </a:rPr>
              <a:t>d-- = 2</a:t>
            </a:r>
            <a:endParaRPr kumimoji="0" lang="en-US" altLang="zh-TW" sz="2800">
              <a:latin typeface="Courier New" pitchFamily="49" charset="0"/>
            </a:endParaRPr>
          </a:p>
        </p:txBody>
      </p:sp>
      <p:sp>
        <p:nvSpPr>
          <p:cNvPr id="137224" name="Text Box 8"/>
          <p:cNvSpPr txBox="1">
            <a:spLocks noChangeArrowheads="1"/>
          </p:cNvSpPr>
          <p:nvPr/>
        </p:nvSpPr>
        <p:spPr bwMode="auto">
          <a:xfrm>
            <a:off x="990600" y="1600200"/>
            <a:ext cx="7467600" cy="1800225"/>
          </a:xfrm>
          <a:prstGeom prst="rect">
            <a:avLst/>
          </a:prstGeom>
          <a:noFill/>
          <a:ln w="9525">
            <a:noFill/>
            <a:miter lim="800000"/>
            <a:headEnd/>
            <a:tailEnd/>
          </a:ln>
          <a:effectLst/>
        </p:spPr>
        <p:txBody>
          <a:bodyPr>
            <a:spAutoFit/>
          </a:bodyPr>
          <a:lstStyle/>
          <a:p>
            <a:pPr eaLnBrk="0" hangingPunct="0"/>
            <a:r>
              <a:rPr kumimoji="0" lang="en-US" altLang="zh-TW" sz="2800" b="1">
                <a:ea typeface="標楷體" pitchFamily="65" charset="-120"/>
              </a:rPr>
              <a:t>Ch4_6  </a:t>
            </a:r>
            <a:r>
              <a:rPr kumimoji="0" lang="zh-TW" altLang="en-US" sz="2800" b="1">
                <a:ea typeface="標楷體" pitchFamily="65" charset="-120"/>
              </a:rPr>
              <a:t>寫在運算元</a:t>
            </a:r>
            <a:r>
              <a:rPr kumimoji="0" lang="zh-TW" altLang="en-US" sz="2800" b="1">
                <a:solidFill>
                  <a:srgbClr val="FF3300"/>
                </a:solidFill>
                <a:ea typeface="標楷體" pitchFamily="65" charset="-120"/>
              </a:rPr>
              <a:t>之前</a:t>
            </a:r>
            <a:r>
              <a:rPr kumimoji="0" lang="zh-TW" altLang="en-US" sz="2800" b="1">
                <a:ea typeface="標楷體" pitchFamily="65" charset="-120"/>
              </a:rPr>
              <a:t>與寫在</a:t>
            </a:r>
            <a:r>
              <a:rPr kumimoji="0" lang="zh-TW" altLang="en-US" sz="2800" b="1">
                <a:solidFill>
                  <a:srgbClr val="FF3300"/>
                </a:solidFill>
                <a:ea typeface="標楷體" pitchFamily="65" charset="-120"/>
              </a:rPr>
              <a:t>之後</a:t>
            </a:r>
            <a:r>
              <a:rPr kumimoji="0" lang="zh-TW" altLang="en-US" sz="2800" b="1">
                <a:ea typeface="標楷體" pitchFamily="65" charset="-120"/>
              </a:rPr>
              <a:t>的不同</a:t>
            </a:r>
          </a:p>
          <a:p>
            <a:pPr eaLnBrk="0" hangingPunct="0"/>
            <a:r>
              <a:rPr kumimoji="0" lang="en-US" altLang="zh-TW" sz="2800">
                <a:ea typeface="標楷體" pitchFamily="65" charset="-120"/>
              </a:rPr>
              <a:t>1  #include&lt;stdio.h&gt;</a:t>
            </a:r>
          </a:p>
          <a:p>
            <a:pPr eaLnBrk="0" hangingPunct="0"/>
            <a:r>
              <a:rPr kumimoji="0" lang="en-US" altLang="zh-TW" sz="2800">
                <a:ea typeface="標楷體" pitchFamily="65" charset="-120"/>
              </a:rPr>
              <a:t>2  main(){</a:t>
            </a:r>
          </a:p>
          <a:p>
            <a:pPr eaLnBrk="0" hangingPunct="0"/>
            <a:r>
              <a:rPr kumimoji="0" lang="en-US" altLang="zh-TW" sz="2800">
                <a:ea typeface="標楷體" pitchFamily="65" charset="-120"/>
              </a:rPr>
              <a:t>4        int </a:t>
            </a:r>
            <a:r>
              <a:rPr kumimoji="0" lang="en-US" altLang="zh-TW" sz="2800">
                <a:latin typeface="Courier New" pitchFamily="49" charset="0"/>
                <a:ea typeface="標楷體" pitchFamily="65" charset="-120"/>
              </a:rPr>
              <a:t>a=1, b=1, c=2, d=2</a:t>
            </a:r>
            <a:r>
              <a:rPr kumimoji="0" lang="en-US" altLang="zh-TW" sz="2800">
                <a:ea typeface="標楷體" pitchFamily="65" charset="-120"/>
              </a:rPr>
              <a:t>;</a:t>
            </a:r>
          </a:p>
        </p:txBody>
      </p:sp>
      <p:sp>
        <p:nvSpPr>
          <p:cNvPr id="137225" name="Text Box 9"/>
          <p:cNvSpPr txBox="1">
            <a:spLocks noChangeArrowheads="1"/>
          </p:cNvSpPr>
          <p:nvPr/>
        </p:nvSpPr>
        <p:spPr bwMode="auto">
          <a:xfrm>
            <a:off x="971550" y="3649663"/>
            <a:ext cx="5472113" cy="2227262"/>
          </a:xfrm>
          <a:prstGeom prst="rect">
            <a:avLst/>
          </a:prstGeom>
          <a:noFill/>
          <a:ln w="9525">
            <a:noFill/>
            <a:miter lim="800000"/>
            <a:headEnd/>
            <a:tailEnd/>
          </a:ln>
          <a:effectLst/>
        </p:spPr>
        <p:txBody>
          <a:bodyPr>
            <a:spAutoFit/>
          </a:bodyPr>
          <a:lstStyle/>
          <a:p>
            <a:pPr eaLnBrk="0" hangingPunct="0"/>
            <a:r>
              <a:rPr kumimoji="0" lang="en-US" altLang="zh-TW" sz="2800">
                <a:ea typeface="標楷體" pitchFamily="65" charset="-120"/>
              </a:rPr>
              <a:t>5        printf(" </a:t>
            </a:r>
            <a:r>
              <a:rPr kumimoji="0" lang="en-US" altLang="zh-TW" sz="2800">
                <a:latin typeface="Courier New" pitchFamily="49" charset="0"/>
                <a:ea typeface="標楷體" pitchFamily="65" charset="-120"/>
              </a:rPr>
              <a:t>++a</a:t>
            </a:r>
            <a:r>
              <a:rPr kumimoji="0" lang="en-US" altLang="zh-TW" sz="2800">
                <a:ea typeface="標楷體" pitchFamily="65" charset="-120"/>
              </a:rPr>
              <a:t> = </a:t>
            </a:r>
            <a:r>
              <a:rPr kumimoji="0" lang="en-US" altLang="zh-TW" sz="2800">
                <a:solidFill>
                  <a:srgbClr val="FF3300"/>
                </a:solidFill>
                <a:latin typeface="Courier New" pitchFamily="49" charset="0"/>
                <a:ea typeface="標楷體" pitchFamily="65" charset="-120"/>
              </a:rPr>
              <a:t>%i</a:t>
            </a:r>
            <a:r>
              <a:rPr kumimoji="0" lang="en-US" altLang="zh-TW" sz="2800">
                <a:latin typeface="Courier New" pitchFamily="49" charset="0"/>
                <a:ea typeface="標楷體" pitchFamily="65" charset="-120"/>
              </a:rPr>
              <a:t>\n</a:t>
            </a:r>
            <a:r>
              <a:rPr kumimoji="0" lang="en-US" altLang="zh-TW" sz="2800">
                <a:ea typeface="標楷體" pitchFamily="65" charset="-120"/>
              </a:rPr>
              <a:t>", </a:t>
            </a:r>
            <a:r>
              <a:rPr kumimoji="0" lang="en-US" altLang="zh-TW" sz="2800">
                <a:solidFill>
                  <a:srgbClr val="FF3300"/>
                </a:solidFill>
                <a:latin typeface="Courier New" pitchFamily="49" charset="0"/>
                <a:ea typeface="標楷體" pitchFamily="65" charset="-120"/>
              </a:rPr>
              <a:t>++a</a:t>
            </a:r>
            <a:r>
              <a:rPr kumimoji="0" lang="en-US" altLang="zh-TW" sz="2800">
                <a:ea typeface="標楷體" pitchFamily="65" charset="-120"/>
              </a:rPr>
              <a:t>);</a:t>
            </a:r>
          </a:p>
          <a:p>
            <a:pPr eaLnBrk="0" hangingPunct="0"/>
            <a:r>
              <a:rPr kumimoji="0" lang="en-US" altLang="zh-TW" sz="2800">
                <a:ea typeface="標楷體" pitchFamily="65" charset="-120"/>
              </a:rPr>
              <a:t>6        printf(" </a:t>
            </a:r>
            <a:r>
              <a:rPr kumimoji="0" lang="en-US" altLang="zh-TW" sz="2800">
                <a:latin typeface="Courier New" pitchFamily="49" charset="0"/>
                <a:ea typeface="標楷體" pitchFamily="65" charset="-120"/>
              </a:rPr>
              <a:t>--b</a:t>
            </a:r>
            <a:r>
              <a:rPr kumimoji="0" lang="en-US" altLang="zh-TW" sz="2800">
                <a:ea typeface="標楷體" pitchFamily="65" charset="-120"/>
              </a:rPr>
              <a:t> = </a:t>
            </a:r>
            <a:r>
              <a:rPr kumimoji="0" lang="en-US" altLang="zh-TW" sz="2800">
                <a:solidFill>
                  <a:srgbClr val="FF3300"/>
                </a:solidFill>
                <a:latin typeface="Courier New" pitchFamily="49" charset="0"/>
                <a:ea typeface="標楷體" pitchFamily="65" charset="-120"/>
              </a:rPr>
              <a:t>%i</a:t>
            </a:r>
            <a:r>
              <a:rPr kumimoji="0" lang="en-US" altLang="zh-TW" sz="2800">
                <a:latin typeface="Courier New" pitchFamily="49" charset="0"/>
                <a:ea typeface="標楷體" pitchFamily="65" charset="-120"/>
              </a:rPr>
              <a:t>\n</a:t>
            </a:r>
            <a:r>
              <a:rPr kumimoji="0" lang="en-US" altLang="zh-TW" sz="2800">
                <a:ea typeface="標楷體" pitchFamily="65" charset="-120"/>
              </a:rPr>
              <a:t>", </a:t>
            </a:r>
            <a:r>
              <a:rPr kumimoji="0" lang="en-US" altLang="zh-TW" sz="2800">
                <a:solidFill>
                  <a:srgbClr val="FF3300"/>
                </a:solidFill>
                <a:latin typeface="Courier New" pitchFamily="49" charset="0"/>
                <a:ea typeface="標楷體" pitchFamily="65" charset="-120"/>
              </a:rPr>
              <a:t>--b</a:t>
            </a:r>
            <a:r>
              <a:rPr kumimoji="0" lang="en-US" altLang="zh-TW" sz="2800">
                <a:ea typeface="標楷體" pitchFamily="65" charset="-120"/>
              </a:rPr>
              <a:t>);</a:t>
            </a:r>
          </a:p>
          <a:p>
            <a:pPr eaLnBrk="0" hangingPunct="0"/>
            <a:r>
              <a:rPr kumimoji="0" lang="en-US" altLang="zh-TW" sz="2800">
                <a:ea typeface="標楷體" pitchFamily="65" charset="-120"/>
              </a:rPr>
              <a:t>7        printf(" </a:t>
            </a:r>
            <a:r>
              <a:rPr kumimoji="0" lang="en-US" altLang="zh-TW" sz="2800">
                <a:latin typeface="Courier New" pitchFamily="49" charset="0"/>
                <a:ea typeface="標楷體" pitchFamily="65" charset="-120"/>
              </a:rPr>
              <a:t>c++</a:t>
            </a:r>
            <a:r>
              <a:rPr kumimoji="0" lang="en-US" altLang="zh-TW" sz="2800">
                <a:ea typeface="標楷體" pitchFamily="65" charset="-120"/>
              </a:rPr>
              <a:t> = </a:t>
            </a:r>
            <a:r>
              <a:rPr kumimoji="0" lang="en-US" altLang="zh-TW" sz="2800">
                <a:solidFill>
                  <a:srgbClr val="FF3300"/>
                </a:solidFill>
                <a:latin typeface="Courier New" pitchFamily="49" charset="0"/>
                <a:ea typeface="標楷體" pitchFamily="65" charset="-120"/>
              </a:rPr>
              <a:t>%i</a:t>
            </a:r>
            <a:r>
              <a:rPr kumimoji="0" lang="en-US" altLang="zh-TW" sz="2800">
                <a:latin typeface="Courier New" pitchFamily="49" charset="0"/>
                <a:ea typeface="標楷體" pitchFamily="65" charset="-120"/>
              </a:rPr>
              <a:t>\n</a:t>
            </a:r>
            <a:r>
              <a:rPr kumimoji="0" lang="en-US" altLang="zh-TW" sz="2800">
                <a:ea typeface="標楷體" pitchFamily="65" charset="-120"/>
              </a:rPr>
              <a:t>", </a:t>
            </a:r>
            <a:r>
              <a:rPr kumimoji="0" lang="en-US" altLang="zh-TW" sz="2800">
                <a:solidFill>
                  <a:srgbClr val="FF3300"/>
                </a:solidFill>
                <a:latin typeface="Courier New" pitchFamily="49" charset="0"/>
                <a:ea typeface="標楷體" pitchFamily="65" charset="-120"/>
              </a:rPr>
              <a:t>c++</a:t>
            </a:r>
            <a:r>
              <a:rPr kumimoji="0" lang="en-US" altLang="zh-TW" sz="2800">
                <a:ea typeface="標楷體" pitchFamily="65" charset="-120"/>
              </a:rPr>
              <a:t>);</a:t>
            </a:r>
          </a:p>
          <a:p>
            <a:pPr eaLnBrk="0" hangingPunct="0"/>
            <a:r>
              <a:rPr kumimoji="0" lang="en-US" altLang="zh-TW" sz="2800">
                <a:ea typeface="標楷體" pitchFamily="65" charset="-120"/>
              </a:rPr>
              <a:t>8        printf(" </a:t>
            </a:r>
            <a:r>
              <a:rPr kumimoji="0" lang="en-US" altLang="zh-TW" sz="2800">
                <a:latin typeface="Courier New" pitchFamily="49" charset="0"/>
                <a:ea typeface="標楷體" pitchFamily="65" charset="-120"/>
              </a:rPr>
              <a:t>d--</a:t>
            </a:r>
            <a:r>
              <a:rPr kumimoji="0" lang="en-US" altLang="zh-TW" sz="2800">
                <a:ea typeface="標楷體" pitchFamily="65" charset="-120"/>
              </a:rPr>
              <a:t> = </a:t>
            </a:r>
            <a:r>
              <a:rPr kumimoji="0" lang="en-US" altLang="zh-TW" sz="2800">
                <a:solidFill>
                  <a:srgbClr val="FF3300"/>
                </a:solidFill>
                <a:latin typeface="Courier New" pitchFamily="49" charset="0"/>
                <a:ea typeface="標楷體" pitchFamily="65" charset="-120"/>
              </a:rPr>
              <a:t>%i</a:t>
            </a:r>
            <a:r>
              <a:rPr kumimoji="0" lang="en-US" altLang="zh-TW" sz="2800">
                <a:latin typeface="Courier New" pitchFamily="49" charset="0"/>
                <a:ea typeface="標楷體" pitchFamily="65" charset="-120"/>
              </a:rPr>
              <a:t>\n</a:t>
            </a:r>
            <a:r>
              <a:rPr kumimoji="0" lang="en-US" altLang="zh-TW" sz="2800">
                <a:ea typeface="標楷體" pitchFamily="65" charset="-120"/>
              </a:rPr>
              <a:t>", </a:t>
            </a:r>
            <a:r>
              <a:rPr kumimoji="0" lang="en-US" altLang="zh-TW" sz="2800">
                <a:solidFill>
                  <a:srgbClr val="FF3300"/>
                </a:solidFill>
                <a:latin typeface="Courier New" pitchFamily="49" charset="0"/>
                <a:ea typeface="標楷體" pitchFamily="65" charset="-120"/>
              </a:rPr>
              <a:t>d--</a:t>
            </a:r>
            <a:r>
              <a:rPr kumimoji="0" lang="en-US" altLang="zh-TW" sz="2800">
                <a:ea typeface="標楷體" pitchFamily="65" charset="-120"/>
              </a:rPr>
              <a:t>);</a:t>
            </a:r>
          </a:p>
          <a:p>
            <a:pPr eaLnBrk="0" hangingPunct="0"/>
            <a:r>
              <a:rPr kumimoji="0" lang="en-US" altLang="zh-TW" sz="2800">
                <a:ea typeface="標楷體" pitchFamily="65" charset="-120"/>
              </a:rPr>
              <a:t>9  }</a:t>
            </a:r>
          </a:p>
        </p:txBody>
      </p:sp>
      <p:sp>
        <p:nvSpPr>
          <p:cNvPr id="137226"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7225"/>
                                        </p:tgtEl>
                                        <p:attrNameLst>
                                          <p:attrName>style.visibility</p:attrName>
                                        </p:attrNameLst>
                                      </p:cBhvr>
                                      <p:to>
                                        <p:strVal val="visible"/>
                                      </p:to>
                                    </p:set>
                                    <p:anim calcmode="lin" valueType="num">
                                      <p:cBhvr>
                                        <p:cTn id="7" dur="500" fill="hold"/>
                                        <p:tgtEl>
                                          <p:spTgt spid="137225"/>
                                        </p:tgtEl>
                                        <p:attrNameLst>
                                          <p:attrName>ppt_w</p:attrName>
                                        </p:attrNameLst>
                                      </p:cBhvr>
                                      <p:tavLst>
                                        <p:tav tm="0">
                                          <p:val>
                                            <p:fltVal val="0"/>
                                          </p:val>
                                        </p:tav>
                                        <p:tav tm="100000">
                                          <p:val>
                                            <p:strVal val="#ppt_w"/>
                                          </p:val>
                                        </p:tav>
                                      </p:tavLst>
                                    </p:anim>
                                    <p:anim calcmode="lin" valueType="num">
                                      <p:cBhvr>
                                        <p:cTn id="8" dur="500" fill="hold"/>
                                        <p:tgtEl>
                                          <p:spTgt spid="13722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7221"/>
                                        </p:tgtEl>
                                        <p:attrNameLst>
                                          <p:attrName>style.visibility</p:attrName>
                                        </p:attrNameLst>
                                      </p:cBhvr>
                                      <p:to>
                                        <p:strVal val="visible"/>
                                      </p:to>
                                    </p:set>
                                    <p:anim calcmode="lin" valueType="num">
                                      <p:cBhvr>
                                        <p:cTn id="13" dur="500" fill="hold"/>
                                        <p:tgtEl>
                                          <p:spTgt spid="137221"/>
                                        </p:tgtEl>
                                        <p:attrNameLst>
                                          <p:attrName>ppt_w</p:attrName>
                                        </p:attrNameLst>
                                      </p:cBhvr>
                                      <p:tavLst>
                                        <p:tav tm="0">
                                          <p:val>
                                            <p:fltVal val="0"/>
                                          </p:val>
                                        </p:tav>
                                        <p:tav tm="100000">
                                          <p:val>
                                            <p:strVal val="#ppt_w"/>
                                          </p:val>
                                        </p:tav>
                                      </p:tavLst>
                                    </p:anim>
                                    <p:anim calcmode="lin" valueType="num">
                                      <p:cBhvr>
                                        <p:cTn id="14" dur="500" fill="hold"/>
                                        <p:tgtEl>
                                          <p:spTgt spid="1372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1" grpId="0" animBg="1"/>
      <p:bldP spid="13722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8C96B0F8-E2E6-41DE-9824-0526AD23E572}" type="slidenum">
              <a:rPr lang="en-US" altLang="zh-TW"/>
              <a:pPr/>
              <a:t>82</a:t>
            </a:fld>
            <a:endParaRPr lang="en-US" altLang="zh-TW"/>
          </a:p>
        </p:txBody>
      </p:sp>
      <p:sp>
        <p:nvSpPr>
          <p:cNvPr id="138242" name="Rectangle 2"/>
          <p:cNvSpPr>
            <a:spLocks noGrp="1" noChangeArrowheads="1"/>
          </p:cNvSpPr>
          <p:nvPr>
            <p:ph type="body" idx="1"/>
          </p:nvPr>
        </p:nvSpPr>
        <p:spPr>
          <a:xfrm>
            <a:off x="685800" y="1600200"/>
            <a:ext cx="7772400" cy="3989040"/>
          </a:xfrm>
        </p:spPr>
        <p:txBody>
          <a:bodyPr/>
          <a:lstStyle/>
          <a:p>
            <a:r>
              <a:rPr lang="zh-TW" altLang="en-US" sz="2800" dirty="0"/>
              <a:t>指定運算子</a:t>
            </a:r>
            <a:r>
              <a:rPr lang="en-US" altLang="zh-TW" sz="2800" dirty="0"/>
              <a:t>『=』</a:t>
            </a:r>
            <a:r>
              <a:rPr lang="zh-TW" altLang="en-US" sz="2800" dirty="0"/>
              <a:t>它會把右邊運算式的值指定給左邊的變數。例如：</a:t>
            </a:r>
          </a:p>
          <a:p>
            <a:pPr marL="1149350" lvl="1" eaLnBrk="0" hangingPunct="0">
              <a:spcBef>
                <a:spcPct val="0"/>
              </a:spcBef>
              <a:buFontTx/>
              <a:buNone/>
            </a:pPr>
            <a:r>
              <a:rPr kumimoji="0" lang="en-US" altLang="zh-TW" dirty="0">
                <a:solidFill>
                  <a:srgbClr val="FF3300"/>
                </a:solidFill>
                <a:latin typeface="Courier New" pitchFamily="49" charset="0"/>
              </a:rPr>
              <a:t>x = y = z = 8</a:t>
            </a:r>
            <a:r>
              <a:rPr kumimoji="0" lang="zh-TW" altLang="en-US" dirty="0">
                <a:solidFill>
                  <a:srgbClr val="FF3300"/>
                </a:solidFill>
                <a:latin typeface="Courier New" pitchFamily="49" charset="0"/>
              </a:rPr>
              <a:t>；</a:t>
            </a:r>
          </a:p>
          <a:p>
            <a:pPr marL="1149350" lvl="1" eaLnBrk="0" hangingPunct="0">
              <a:spcBef>
                <a:spcPct val="0"/>
              </a:spcBef>
              <a:buFontTx/>
              <a:buNone/>
            </a:pPr>
            <a:r>
              <a:rPr kumimoji="0" lang="en-US" altLang="zh-TW" dirty="0">
                <a:solidFill>
                  <a:srgbClr val="0000F8"/>
                </a:solidFill>
                <a:latin typeface="Courier New" pitchFamily="49" charset="0"/>
              </a:rPr>
              <a:t>/* z=8; y=z; x=y; */</a:t>
            </a:r>
            <a:endParaRPr kumimoji="0" lang="en-US" altLang="zh-TW" dirty="0">
              <a:solidFill>
                <a:srgbClr val="0000F8"/>
              </a:solidFill>
              <a:latin typeface="Courier New" pitchFamily="49" charset="0"/>
              <a:ea typeface="新細明體" pitchFamily="18" charset="-120"/>
            </a:endParaRPr>
          </a:p>
          <a:p>
            <a:endParaRPr lang="en-US" altLang="zh-TW" sz="2800" dirty="0" smtClean="0"/>
          </a:p>
          <a:p>
            <a:r>
              <a:rPr lang="zh-TW" altLang="en-US" sz="2800" dirty="0" smtClean="0"/>
              <a:t>指定</a:t>
            </a:r>
            <a:r>
              <a:rPr lang="zh-TW" altLang="en-US" sz="2800" dirty="0"/>
              <a:t>運算子</a:t>
            </a:r>
            <a:r>
              <a:rPr lang="en-US" altLang="zh-TW" sz="2800" dirty="0"/>
              <a:t>『=』</a:t>
            </a:r>
            <a:r>
              <a:rPr lang="zh-TW" altLang="en-US" sz="2800" dirty="0">
                <a:solidFill>
                  <a:srgbClr val="FF3300"/>
                </a:solidFill>
              </a:rPr>
              <a:t>左邊</a:t>
            </a:r>
            <a:r>
              <a:rPr lang="zh-TW" altLang="en-US" sz="2800" dirty="0"/>
              <a:t>必須是一個單一變數，</a:t>
            </a:r>
            <a:br>
              <a:rPr lang="zh-TW" altLang="en-US" sz="2800" dirty="0"/>
            </a:br>
            <a:r>
              <a:rPr lang="zh-TW" altLang="en-US" sz="2800" dirty="0"/>
              <a:t>而不能是數值、函式、</a:t>
            </a:r>
            <a:br>
              <a:rPr lang="zh-TW" altLang="en-US" sz="2800" dirty="0"/>
            </a:br>
            <a:r>
              <a:rPr lang="zh-TW" altLang="en-US" sz="2800" dirty="0"/>
              <a:t>複合運算式 </a:t>
            </a:r>
            <a:r>
              <a:rPr lang="en-US" altLang="zh-TW" sz="2800" dirty="0"/>
              <a:t>(</a:t>
            </a:r>
            <a:r>
              <a:rPr lang="zh-TW" altLang="en-US" sz="2800" dirty="0"/>
              <a:t>如 </a:t>
            </a:r>
            <a:r>
              <a:rPr lang="en-US" altLang="zh-TW" sz="2800" dirty="0">
                <a:solidFill>
                  <a:srgbClr val="FF3300"/>
                </a:solidFill>
              </a:rPr>
              <a:t>x + y</a:t>
            </a:r>
            <a:r>
              <a:rPr lang="en-US" altLang="zh-TW" sz="2800" dirty="0"/>
              <a:t> = z</a:t>
            </a:r>
            <a:r>
              <a:rPr lang="zh-TW" altLang="en-US" sz="2800" dirty="0"/>
              <a:t>，即是</a:t>
            </a:r>
            <a:r>
              <a:rPr lang="zh-TW" altLang="en-US" sz="2800" dirty="0">
                <a:solidFill>
                  <a:srgbClr val="FF3300"/>
                </a:solidFill>
              </a:rPr>
              <a:t>錯</a:t>
            </a:r>
            <a:r>
              <a:rPr lang="zh-TW" altLang="en-US" sz="2800" dirty="0"/>
              <a:t>的敘述</a:t>
            </a:r>
            <a:r>
              <a:rPr lang="en-US" altLang="zh-TW" sz="2800" dirty="0"/>
              <a:t>)</a:t>
            </a:r>
            <a:r>
              <a:rPr lang="zh-TW" altLang="en-US" sz="2800" dirty="0"/>
              <a:t>。</a:t>
            </a:r>
          </a:p>
        </p:txBody>
      </p:sp>
      <p:sp>
        <p:nvSpPr>
          <p:cNvPr id="138243" name="Rectangle 3"/>
          <p:cNvSpPr>
            <a:spLocks noGrp="1" noChangeArrowheads="1"/>
          </p:cNvSpPr>
          <p:nvPr>
            <p:ph type="title"/>
          </p:nvPr>
        </p:nvSpPr>
        <p:spPr>
          <a:xfrm>
            <a:off x="838200" y="609600"/>
            <a:ext cx="7620000" cy="838200"/>
          </a:xfrm>
          <a:noFill/>
          <a:ln/>
        </p:spPr>
        <p:txBody>
          <a:bodyPr/>
          <a:lstStyle/>
          <a:p>
            <a:r>
              <a:rPr lang="zh-TW" altLang="en-US" sz="3600"/>
              <a:t>指定運算子</a:t>
            </a:r>
            <a:r>
              <a:rPr lang="en-US" altLang="zh-TW" sz="3600"/>
              <a:t>(Assignment Operator)</a:t>
            </a:r>
          </a:p>
        </p:txBody>
      </p:sp>
      <p:sp>
        <p:nvSpPr>
          <p:cNvPr id="138246" name="Rectangle 6"/>
          <p:cNvSpPr>
            <a:spLocks noChangeArrowheads="1"/>
          </p:cNvSpPr>
          <p:nvPr/>
        </p:nvSpPr>
        <p:spPr bwMode="auto">
          <a:xfrm>
            <a:off x="1476375" y="2492375"/>
            <a:ext cx="3455988" cy="431800"/>
          </a:xfrm>
          <a:prstGeom prst="rect">
            <a:avLst/>
          </a:prstGeom>
          <a:noFill/>
          <a:ln w="9525">
            <a:solidFill>
              <a:schemeClr val="tx1"/>
            </a:solidFill>
            <a:prstDash val="dash"/>
            <a:miter lim="800000"/>
            <a:headEnd/>
            <a:tailEnd/>
          </a:ln>
          <a:effectLst/>
        </p:spPr>
        <p:txBody>
          <a:bodyPr wrap="none" anchor="ctr"/>
          <a:lstStyle/>
          <a:p>
            <a:endParaRPr lang="zh-TW" altLang="en-US"/>
          </a:p>
        </p:txBody>
      </p:sp>
      <p:sp>
        <p:nvSpPr>
          <p:cNvPr id="138247"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38248" name="Oval 8"/>
          <p:cNvSpPr>
            <a:spLocks noChangeArrowheads="1"/>
          </p:cNvSpPr>
          <p:nvPr/>
        </p:nvSpPr>
        <p:spPr bwMode="auto">
          <a:xfrm>
            <a:off x="3563888" y="2420888"/>
            <a:ext cx="576064" cy="648072"/>
          </a:xfrm>
          <a:prstGeom prst="ellipse">
            <a:avLst/>
          </a:prstGeom>
          <a:noFill/>
          <a:ln w="38100">
            <a:solidFill>
              <a:srgbClr val="0000CC"/>
            </a:solidFill>
            <a:prstDash val="dash"/>
            <a:round/>
            <a:headEnd/>
            <a:tailEnd/>
          </a:ln>
          <a:effectLst/>
        </p:spPr>
        <p:txBody>
          <a:bodyPr wrap="none" anchor="ctr"/>
          <a:lstStyle/>
          <a:p>
            <a:endParaRPr lang="zh-TW" altLang="en-US"/>
          </a:p>
        </p:txBody>
      </p:sp>
      <p:sp>
        <p:nvSpPr>
          <p:cNvPr id="138249" name="Oval 9"/>
          <p:cNvSpPr>
            <a:spLocks noChangeArrowheads="1"/>
          </p:cNvSpPr>
          <p:nvPr/>
        </p:nvSpPr>
        <p:spPr bwMode="auto">
          <a:xfrm>
            <a:off x="2987824" y="3645024"/>
            <a:ext cx="1727200" cy="936625"/>
          </a:xfrm>
          <a:prstGeom prst="ellipse">
            <a:avLst/>
          </a:prstGeom>
          <a:noFill/>
          <a:ln w="38100">
            <a:solidFill>
              <a:srgbClr val="FF0000"/>
            </a:solidFill>
            <a:prstDash val="dash"/>
            <a:round/>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 calcmode="lin" valueType="num">
                                      <p:cBhvr>
                                        <p:cTn id="7" dur="500" fill="hold"/>
                                        <p:tgtEl>
                                          <p:spTgt spid="13824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8242">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38242">
                                            <p:txEl>
                                              <p:pRg st="1" end="1"/>
                                            </p:txEl>
                                          </p:spTgt>
                                        </p:tgtEl>
                                        <p:attrNameLst>
                                          <p:attrName>style.visibility</p:attrName>
                                        </p:attrNameLst>
                                      </p:cBhvr>
                                      <p:to>
                                        <p:strVal val="visible"/>
                                      </p:to>
                                    </p:set>
                                    <p:anim calcmode="lin" valueType="num">
                                      <p:cBhvr>
                                        <p:cTn id="11" dur="500" fill="hold"/>
                                        <p:tgtEl>
                                          <p:spTgt spid="138242">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38242">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38242">
                                            <p:txEl>
                                              <p:pRg st="2" end="2"/>
                                            </p:txEl>
                                          </p:spTgt>
                                        </p:tgtEl>
                                        <p:attrNameLst>
                                          <p:attrName>style.visibility</p:attrName>
                                        </p:attrNameLst>
                                      </p:cBhvr>
                                      <p:to>
                                        <p:strVal val="visible"/>
                                      </p:to>
                                    </p:set>
                                    <p:anim calcmode="lin" valueType="num">
                                      <p:cBhvr>
                                        <p:cTn id="15" dur="500" fill="hold"/>
                                        <p:tgtEl>
                                          <p:spTgt spid="138242">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3824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38242">
                                            <p:txEl>
                                              <p:pRg st="4" end="4"/>
                                            </p:txEl>
                                          </p:spTgt>
                                        </p:tgtEl>
                                        <p:attrNameLst>
                                          <p:attrName>style.visibility</p:attrName>
                                        </p:attrNameLst>
                                      </p:cBhvr>
                                      <p:to>
                                        <p:strVal val="visible"/>
                                      </p:to>
                                    </p:set>
                                    <p:anim calcmode="lin" valueType="num">
                                      <p:cBhvr>
                                        <p:cTn id="21" dur="500" fill="hold"/>
                                        <p:tgtEl>
                                          <p:spTgt spid="13824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138242">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32" fill="hold" grpId="0" nodeType="clickEffect">
                                  <p:stCondLst>
                                    <p:cond delay="0"/>
                                  </p:stCondLst>
                                  <p:childTnLst>
                                    <p:set>
                                      <p:cBhvr>
                                        <p:cTn id="26" dur="1" fill="hold">
                                          <p:stCondLst>
                                            <p:cond delay="0"/>
                                          </p:stCondLst>
                                        </p:cTn>
                                        <p:tgtEl>
                                          <p:spTgt spid="138248"/>
                                        </p:tgtEl>
                                        <p:attrNameLst>
                                          <p:attrName>style.visibility</p:attrName>
                                        </p:attrNameLst>
                                      </p:cBhvr>
                                      <p:to>
                                        <p:strVal val="visible"/>
                                      </p:to>
                                    </p:set>
                                    <p:anim calcmode="lin" valueType="num">
                                      <p:cBhvr>
                                        <p:cTn id="27" dur="500" fill="hold"/>
                                        <p:tgtEl>
                                          <p:spTgt spid="138248"/>
                                        </p:tgtEl>
                                        <p:attrNameLst>
                                          <p:attrName>ppt_w</p:attrName>
                                        </p:attrNameLst>
                                      </p:cBhvr>
                                      <p:tavLst>
                                        <p:tav tm="0">
                                          <p:val>
                                            <p:strVal val="4*#ppt_w"/>
                                          </p:val>
                                        </p:tav>
                                        <p:tav tm="100000">
                                          <p:val>
                                            <p:strVal val="#ppt_w"/>
                                          </p:val>
                                        </p:tav>
                                      </p:tavLst>
                                    </p:anim>
                                    <p:anim calcmode="lin" valueType="num">
                                      <p:cBhvr>
                                        <p:cTn id="28" dur="500" fill="hold"/>
                                        <p:tgtEl>
                                          <p:spTgt spid="138248"/>
                                        </p:tgtEl>
                                        <p:attrNameLst>
                                          <p:attrName>ppt_h</p:attrName>
                                        </p:attrNameLst>
                                      </p:cBhvr>
                                      <p:tavLst>
                                        <p:tav tm="0">
                                          <p:val>
                                            <p:strVal val="4*#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32" fill="hold" grpId="0" nodeType="clickEffect">
                                  <p:stCondLst>
                                    <p:cond delay="0"/>
                                  </p:stCondLst>
                                  <p:childTnLst>
                                    <p:set>
                                      <p:cBhvr>
                                        <p:cTn id="32" dur="1" fill="hold">
                                          <p:stCondLst>
                                            <p:cond delay="0"/>
                                          </p:stCondLst>
                                        </p:cTn>
                                        <p:tgtEl>
                                          <p:spTgt spid="138249"/>
                                        </p:tgtEl>
                                        <p:attrNameLst>
                                          <p:attrName>style.visibility</p:attrName>
                                        </p:attrNameLst>
                                      </p:cBhvr>
                                      <p:to>
                                        <p:strVal val="visible"/>
                                      </p:to>
                                    </p:set>
                                    <p:anim calcmode="lin" valueType="num">
                                      <p:cBhvr>
                                        <p:cTn id="33" dur="500" fill="hold"/>
                                        <p:tgtEl>
                                          <p:spTgt spid="138249"/>
                                        </p:tgtEl>
                                        <p:attrNameLst>
                                          <p:attrName>ppt_w</p:attrName>
                                        </p:attrNameLst>
                                      </p:cBhvr>
                                      <p:tavLst>
                                        <p:tav tm="0">
                                          <p:val>
                                            <p:strVal val="4*#ppt_w"/>
                                          </p:val>
                                        </p:tav>
                                        <p:tav tm="100000">
                                          <p:val>
                                            <p:strVal val="#ppt_w"/>
                                          </p:val>
                                        </p:tav>
                                      </p:tavLst>
                                    </p:anim>
                                    <p:anim calcmode="lin" valueType="num">
                                      <p:cBhvr>
                                        <p:cTn id="34" dur="500" fill="hold"/>
                                        <p:tgtEl>
                                          <p:spTgt spid="138249"/>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p:bldP spid="138248" grpId="0" animBg="1"/>
      <p:bldP spid="138249"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fld id="{4132F730-A461-41AC-9AD1-457B7DCCCE9D}" type="slidenum">
              <a:rPr lang="en-US" altLang="zh-TW"/>
              <a:pPr/>
              <a:t>83</a:t>
            </a:fld>
            <a:endParaRPr lang="en-US" altLang="zh-TW"/>
          </a:p>
        </p:txBody>
      </p:sp>
      <p:sp>
        <p:nvSpPr>
          <p:cNvPr id="139267" name="Rectangle 3"/>
          <p:cNvSpPr>
            <a:spLocks noGrp="1" noChangeArrowheads="1"/>
          </p:cNvSpPr>
          <p:nvPr>
            <p:ph type="title"/>
          </p:nvPr>
        </p:nvSpPr>
        <p:spPr>
          <a:xfrm>
            <a:off x="838200" y="609600"/>
            <a:ext cx="7620000" cy="838200"/>
          </a:xfrm>
          <a:noFill/>
          <a:ln/>
        </p:spPr>
        <p:txBody>
          <a:bodyPr/>
          <a:lstStyle/>
          <a:p>
            <a:r>
              <a:rPr lang="en-US" altLang="zh-TW" sz="3600"/>
              <a:t>Ch4_7 </a:t>
            </a:r>
            <a:r>
              <a:rPr kumimoji="0" lang="zh-TW" altLang="en-US" sz="3800" b="1">
                <a:solidFill>
                  <a:schemeClr val="tx1"/>
                </a:solidFill>
              </a:rPr>
              <a:t>指定運算子的使用</a:t>
            </a:r>
          </a:p>
        </p:txBody>
      </p:sp>
      <p:sp>
        <p:nvSpPr>
          <p:cNvPr id="139269" name="Text Box 5"/>
          <p:cNvSpPr txBox="1">
            <a:spLocks noChangeArrowheads="1"/>
          </p:cNvSpPr>
          <p:nvPr/>
        </p:nvSpPr>
        <p:spPr bwMode="auto">
          <a:xfrm>
            <a:off x="6804025" y="2060575"/>
            <a:ext cx="2089150" cy="10668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800">
                <a:latin typeface="Courier New" pitchFamily="49" charset="0"/>
                <a:ea typeface="標楷體" pitchFamily="65" charset="-120"/>
              </a:rPr>
              <a:t>t = 5</a:t>
            </a:r>
          </a:p>
          <a:p>
            <a:pPr eaLnBrk="0" hangingPunct="0"/>
            <a:r>
              <a:rPr kumimoji="0" lang="en-US" altLang="zh-TW" sz="2800">
                <a:latin typeface="Courier New" pitchFamily="49" charset="0"/>
                <a:ea typeface="標楷體" pitchFamily="65" charset="-120"/>
              </a:rPr>
              <a:t>t = 3 ??</a:t>
            </a:r>
            <a:endParaRPr kumimoji="0" lang="en-US" altLang="zh-TW" sz="2800">
              <a:latin typeface="Courier New" pitchFamily="49" charset="0"/>
            </a:endParaRPr>
          </a:p>
        </p:txBody>
      </p:sp>
      <p:sp>
        <p:nvSpPr>
          <p:cNvPr id="139272" name="Text Box 8"/>
          <p:cNvSpPr txBox="1">
            <a:spLocks noChangeArrowheads="1"/>
          </p:cNvSpPr>
          <p:nvPr/>
        </p:nvSpPr>
        <p:spPr bwMode="auto">
          <a:xfrm>
            <a:off x="838200" y="1752600"/>
            <a:ext cx="7118350" cy="2528888"/>
          </a:xfrm>
          <a:prstGeom prst="rect">
            <a:avLst/>
          </a:prstGeom>
          <a:noFill/>
          <a:ln w="9525">
            <a:noFill/>
            <a:miter lim="800000"/>
            <a:headEnd/>
            <a:tailEnd/>
          </a:ln>
          <a:effectLst/>
        </p:spPr>
        <p:txBody>
          <a:bodyPr>
            <a:spAutoFit/>
          </a:bodyPr>
          <a:lstStyle/>
          <a:p>
            <a:pPr eaLnBrk="0" hangingPunct="0"/>
            <a:r>
              <a:rPr kumimoji="0" lang="en-US" altLang="zh-TW" sz="3200" b="1">
                <a:ea typeface="標楷體" pitchFamily="65" charset="-120"/>
              </a:rPr>
              <a:t>Ch4_7</a:t>
            </a:r>
          </a:p>
          <a:p>
            <a:pPr eaLnBrk="0" hangingPunct="0"/>
            <a:r>
              <a:rPr kumimoji="0" lang="en-US" altLang="zh-TW" sz="3200">
                <a:latin typeface="Courier New" pitchFamily="49" charset="0"/>
                <a:ea typeface="標楷體" pitchFamily="65" charset="-120"/>
              </a:rPr>
              <a:t>1  #include&lt;stdio.h&gt;</a:t>
            </a:r>
          </a:p>
          <a:p>
            <a:pPr eaLnBrk="0" hangingPunct="0"/>
            <a:r>
              <a:rPr kumimoji="0" lang="en-US" altLang="zh-TW" sz="3200">
                <a:latin typeface="Courier New" pitchFamily="49" charset="0"/>
                <a:ea typeface="標楷體" pitchFamily="65" charset="-120"/>
              </a:rPr>
              <a:t>2  main(){</a:t>
            </a:r>
          </a:p>
          <a:p>
            <a:pPr eaLnBrk="0" hangingPunct="0"/>
            <a:r>
              <a:rPr kumimoji="0" lang="en-US" altLang="zh-TW" sz="3200">
                <a:latin typeface="Courier New" pitchFamily="49" charset="0"/>
                <a:ea typeface="標楷體" pitchFamily="65" charset="-120"/>
              </a:rPr>
              <a:t>4    int t = </a:t>
            </a:r>
            <a:r>
              <a:rPr kumimoji="0" lang="en-US" altLang="zh-TW" sz="3200">
                <a:solidFill>
                  <a:srgbClr val="FF3300"/>
                </a:solidFill>
                <a:latin typeface="Courier New" pitchFamily="49" charset="0"/>
                <a:ea typeface="標楷體" pitchFamily="65" charset="-120"/>
              </a:rPr>
              <a:t>5</a:t>
            </a:r>
            <a:r>
              <a:rPr kumimoji="0" lang="en-US" altLang="zh-TW" sz="3200">
                <a:latin typeface="Courier New" pitchFamily="49" charset="0"/>
                <a:ea typeface="標楷體" pitchFamily="65" charset="-120"/>
              </a:rPr>
              <a:t>;</a:t>
            </a:r>
          </a:p>
          <a:p>
            <a:pPr eaLnBrk="0" hangingPunct="0"/>
            <a:r>
              <a:rPr kumimoji="0" lang="en-US" altLang="zh-TW" sz="3200">
                <a:latin typeface="Courier New" pitchFamily="49" charset="0"/>
                <a:ea typeface="標楷體" pitchFamily="65" charset="-120"/>
              </a:rPr>
              <a:t>5    printf(" t = </a:t>
            </a:r>
            <a:r>
              <a:rPr kumimoji="0" lang="en-US" altLang="zh-TW" sz="3200">
                <a:solidFill>
                  <a:srgbClr val="FF3300"/>
                </a:solidFill>
                <a:latin typeface="Courier New" pitchFamily="49" charset="0"/>
                <a:ea typeface="標楷體" pitchFamily="65" charset="-120"/>
              </a:rPr>
              <a:t>%i</a:t>
            </a:r>
            <a:r>
              <a:rPr kumimoji="0" lang="en-US" altLang="zh-TW" sz="3200">
                <a:latin typeface="Courier New" pitchFamily="49" charset="0"/>
                <a:ea typeface="標楷體" pitchFamily="65" charset="-120"/>
              </a:rPr>
              <a:t>\n", </a:t>
            </a:r>
            <a:r>
              <a:rPr kumimoji="0" lang="en-US" altLang="zh-TW" sz="3200">
                <a:solidFill>
                  <a:srgbClr val="FF3300"/>
                </a:solidFill>
                <a:latin typeface="Courier New" pitchFamily="49" charset="0"/>
                <a:ea typeface="標楷體" pitchFamily="65" charset="-120"/>
              </a:rPr>
              <a:t>t</a:t>
            </a:r>
            <a:r>
              <a:rPr kumimoji="0" lang="en-US" altLang="zh-TW" sz="3200">
                <a:latin typeface="Courier New" pitchFamily="49" charset="0"/>
                <a:ea typeface="標楷體" pitchFamily="65" charset="-120"/>
              </a:rPr>
              <a:t>);</a:t>
            </a:r>
          </a:p>
        </p:txBody>
      </p:sp>
      <p:sp>
        <p:nvSpPr>
          <p:cNvPr id="139273" name="Rectangle 9"/>
          <p:cNvSpPr>
            <a:spLocks noChangeArrowheads="1"/>
          </p:cNvSpPr>
          <p:nvPr/>
        </p:nvSpPr>
        <p:spPr bwMode="auto">
          <a:xfrm>
            <a:off x="1835150" y="4510088"/>
            <a:ext cx="3241675" cy="431800"/>
          </a:xfrm>
          <a:prstGeom prst="rect">
            <a:avLst/>
          </a:prstGeom>
          <a:noFill/>
          <a:ln w="9525">
            <a:solidFill>
              <a:schemeClr val="tx1"/>
            </a:solidFill>
            <a:prstDash val="dash"/>
            <a:miter lim="800000"/>
            <a:headEnd/>
            <a:tailEnd/>
          </a:ln>
          <a:effectLst/>
        </p:spPr>
        <p:txBody>
          <a:bodyPr wrap="none" anchor="ctr"/>
          <a:lstStyle/>
          <a:p>
            <a:endParaRPr lang="zh-TW" altLang="en-US"/>
          </a:p>
        </p:txBody>
      </p:sp>
      <p:sp>
        <p:nvSpPr>
          <p:cNvPr id="139274" name="Rectangle 10"/>
          <p:cNvSpPr>
            <a:spLocks noChangeArrowheads="1"/>
          </p:cNvSpPr>
          <p:nvPr/>
        </p:nvSpPr>
        <p:spPr bwMode="auto">
          <a:xfrm>
            <a:off x="1835150" y="3284538"/>
            <a:ext cx="3241675" cy="431800"/>
          </a:xfrm>
          <a:prstGeom prst="rect">
            <a:avLst/>
          </a:prstGeom>
          <a:noFill/>
          <a:ln w="9525">
            <a:solidFill>
              <a:schemeClr val="tx1"/>
            </a:solidFill>
            <a:prstDash val="dash"/>
            <a:miter lim="800000"/>
            <a:headEnd/>
            <a:tailEnd/>
          </a:ln>
          <a:effectLst/>
        </p:spPr>
        <p:txBody>
          <a:bodyPr wrap="none" anchor="ctr"/>
          <a:lstStyle/>
          <a:p>
            <a:endParaRPr lang="zh-TW" altLang="en-US"/>
          </a:p>
        </p:txBody>
      </p:sp>
      <p:sp>
        <p:nvSpPr>
          <p:cNvPr id="139275" name="Text Box 11"/>
          <p:cNvSpPr txBox="1">
            <a:spLocks noChangeArrowheads="1"/>
          </p:cNvSpPr>
          <p:nvPr/>
        </p:nvSpPr>
        <p:spPr bwMode="auto">
          <a:xfrm>
            <a:off x="827088" y="4437063"/>
            <a:ext cx="7129462" cy="1554162"/>
          </a:xfrm>
          <a:prstGeom prst="rect">
            <a:avLst/>
          </a:prstGeom>
          <a:noFill/>
          <a:ln w="9525">
            <a:noFill/>
            <a:miter lim="800000"/>
            <a:headEnd/>
            <a:tailEnd/>
          </a:ln>
          <a:effectLst/>
        </p:spPr>
        <p:txBody>
          <a:bodyPr>
            <a:spAutoFit/>
          </a:bodyPr>
          <a:lstStyle/>
          <a:p>
            <a:pPr eaLnBrk="0" hangingPunct="0"/>
            <a:r>
              <a:rPr kumimoji="0" lang="en-US" altLang="zh-TW" sz="3200">
                <a:latin typeface="Courier New" pitchFamily="49" charset="0"/>
                <a:ea typeface="標楷體" pitchFamily="65" charset="-120"/>
              </a:rPr>
              <a:t>6    t = </a:t>
            </a:r>
            <a:r>
              <a:rPr kumimoji="0" lang="en-US" altLang="zh-TW" sz="3200">
                <a:solidFill>
                  <a:srgbClr val="FF3300"/>
                </a:solidFill>
                <a:latin typeface="Courier New" pitchFamily="49" charset="0"/>
                <a:ea typeface="標楷體" pitchFamily="65" charset="-120"/>
              </a:rPr>
              <a:t>3.1415</a:t>
            </a:r>
            <a:r>
              <a:rPr kumimoji="0" lang="en-US" altLang="zh-TW" sz="3200">
                <a:latin typeface="Courier New" pitchFamily="49" charset="0"/>
                <a:ea typeface="標楷體" pitchFamily="65" charset="-120"/>
              </a:rPr>
              <a:t>;</a:t>
            </a:r>
          </a:p>
          <a:p>
            <a:pPr eaLnBrk="0" hangingPunct="0"/>
            <a:r>
              <a:rPr kumimoji="0" lang="en-US" altLang="zh-TW" sz="3200">
                <a:latin typeface="Courier New" pitchFamily="49" charset="0"/>
                <a:ea typeface="標楷體" pitchFamily="65" charset="-120"/>
              </a:rPr>
              <a:t>7    printf(" t = </a:t>
            </a:r>
            <a:r>
              <a:rPr kumimoji="0" lang="en-US" altLang="zh-TW" sz="3200">
                <a:solidFill>
                  <a:srgbClr val="FF3300"/>
                </a:solidFill>
                <a:latin typeface="Courier New" pitchFamily="49" charset="0"/>
                <a:ea typeface="標楷體" pitchFamily="65" charset="-120"/>
              </a:rPr>
              <a:t>%i</a:t>
            </a:r>
            <a:r>
              <a:rPr kumimoji="0" lang="en-US" altLang="zh-TW" sz="3200">
                <a:latin typeface="Courier New" pitchFamily="49" charset="0"/>
                <a:ea typeface="標楷體" pitchFamily="65" charset="-120"/>
              </a:rPr>
              <a:t>\n", </a:t>
            </a:r>
            <a:r>
              <a:rPr kumimoji="0" lang="en-US" altLang="zh-TW" sz="3200">
                <a:solidFill>
                  <a:srgbClr val="FF3300"/>
                </a:solidFill>
                <a:latin typeface="Courier New" pitchFamily="49" charset="0"/>
                <a:ea typeface="標楷體" pitchFamily="65" charset="-120"/>
              </a:rPr>
              <a:t>t</a:t>
            </a:r>
            <a:r>
              <a:rPr kumimoji="0" lang="en-US" altLang="zh-TW" sz="3200">
                <a:latin typeface="Courier New" pitchFamily="49" charset="0"/>
                <a:ea typeface="標楷體" pitchFamily="65" charset="-120"/>
              </a:rPr>
              <a:t>);</a:t>
            </a:r>
          </a:p>
          <a:p>
            <a:pPr eaLnBrk="0" hangingPunct="0"/>
            <a:r>
              <a:rPr kumimoji="0" lang="en-US" altLang="zh-TW" sz="3200">
                <a:latin typeface="Courier New" pitchFamily="49" charset="0"/>
                <a:ea typeface="標楷體" pitchFamily="65" charset="-120"/>
              </a:rPr>
              <a:t>8  }</a:t>
            </a:r>
          </a:p>
        </p:txBody>
      </p:sp>
      <p:sp>
        <p:nvSpPr>
          <p:cNvPr id="139276" name="AutoShape 12"/>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9275"/>
                                        </p:tgtEl>
                                        <p:attrNameLst>
                                          <p:attrName>style.visibility</p:attrName>
                                        </p:attrNameLst>
                                      </p:cBhvr>
                                      <p:to>
                                        <p:strVal val="visible"/>
                                      </p:to>
                                    </p:set>
                                    <p:anim calcmode="lin" valueType="num">
                                      <p:cBhvr>
                                        <p:cTn id="7" dur="500" fill="hold"/>
                                        <p:tgtEl>
                                          <p:spTgt spid="139275"/>
                                        </p:tgtEl>
                                        <p:attrNameLst>
                                          <p:attrName>ppt_w</p:attrName>
                                        </p:attrNameLst>
                                      </p:cBhvr>
                                      <p:tavLst>
                                        <p:tav tm="0">
                                          <p:val>
                                            <p:fltVal val="0"/>
                                          </p:val>
                                        </p:tav>
                                        <p:tav tm="100000">
                                          <p:val>
                                            <p:strVal val="#ppt_w"/>
                                          </p:val>
                                        </p:tav>
                                      </p:tavLst>
                                    </p:anim>
                                    <p:anim calcmode="lin" valueType="num">
                                      <p:cBhvr>
                                        <p:cTn id="8" dur="500" fill="hold"/>
                                        <p:tgtEl>
                                          <p:spTgt spid="13927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9269"/>
                                        </p:tgtEl>
                                        <p:attrNameLst>
                                          <p:attrName>style.visibility</p:attrName>
                                        </p:attrNameLst>
                                      </p:cBhvr>
                                      <p:to>
                                        <p:strVal val="visible"/>
                                      </p:to>
                                    </p:set>
                                    <p:anim calcmode="lin" valueType="num">
                                      <p:cBhvr>
                                        <p:cTn id="13" dur="500" fill="hold"/>
                                        <p:tgtEl>
                                          <p:spTgt spid="139269"/>
                                        </p:tgtEl>
                                        <p:attrNameLst>
                                          <p:attrName>ppt_w</p:attrName>
                                        </p:attrNameLst>
                                      </p:cBhvr>
                                      <p:tavLst>
                                        <p:tav tm="0">
                                          <p:val>
                                            <p:fltVal val="0"/>
                                          </p:val>
                                        </p:tav>
                                        <p:tav tm="100000">
                                          <p:val>
                                            <p:strVal val="#ppt_w"/>
                                          </p:val>
                                        </p:tav>
                                      </p:tavLst>
                                    </p:anim>
                                    <p:anim calcmode="lin" valueType="num">
                                      <p:cBhvr>
                                        <p:cTn id="14" dur="500" fill="hold"/>
                                        <p:tgtEl>
                                          <p:spTgt spid="1392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animBg="1"/>
      <p:bldP spid="139275"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zh-TW" altLang="en-US"/>
              <a:t>複合式指定運算子 </a:t>
            </a:r>
            <a:r>
              <a:rPr lang="en-US" altLang="zh-TW"/>
              <a:t>(</a:t>
            </a:r>
            <a:r>
              <a:rPr lang="zh-TW" altLang="en-US">
                <a:solidFill>
                  <a:srgbClr val="FF0000"/>
                </a:solidFill>
              </a:rPr>
              <a:t>縮寫</a:t>
            </a:r>
            <a:r>
              <a:rPr lang="en-US" altLang="zh-TW"/>
              <a:t>)</a:t>
            </a:r>
          </a:p>
        </p:txBody>
      </p:sp>
      <p:sp>
        <p:nvSpPr>
          <p:cNvPr id="54" name="投影片編號版面配置區 5"/>
          <p:cNvSpPr>
            <a:spLocks noGrp="1"/>
          </p:cNvSpPr>
          <p:nvPr>
            <p:ph type="sldNum" sz="quarter" idx="12"/>
          </p:nvPr>
        </p:nvSpPr>
        <p:spPr/>
        <p:txBody>
          <a:bodyPr/>
          <a:lstStyle/>
          <a:p>
            <a:fld id="{125FA740-EB2C-42A8-808B-EA8D9CE6DCD1}" type="slidenum">
              <a:rPr lang="en-US" altLang="zh-TW"/>
              <a:pPr/>
              <a:t>84</a:t>
            </a:fld>
            <a:endParaRPr lang="en-US" altLang="zh-TW"/>
          </a:p>
        </p:txBody>
      </p:sp>
      <p:sp>
        <p:nvSpPr>
          <p:cNvPr id="140361" name="AutoShape 73"/>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graphicFrame>
        <p:nvGraphicFramePr>
          <p:cNvPr id="14" name="Group 71"/>
          <p:cNvGraphicFramePr>
            <a:graphicFrameLocks/>
          </p:cNvGraphicFramePr>
          <p:nvPr/>
        </p:nvGraphicFramePr>
        <p:xfrm>
          <a:off x="971550" y="1773238"/>
          <a:ext cx="3886200" cy="3627120"/>
        </p:xfrm>
        <a:graphic>
          <a:graphicData uri="http://schemas.openxmlformats.org/drawingml/2006/table">
            <a:tbl>
              <a:tblPr/>
              <a:tblGrid>
                <a:gridCol w="1654175"/>
                <a:gridCol w="2232025"/>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Times New Roman" pitchFamily="18" charset="0"/>
                          <a:ea typeface="標楷體" pitchFamily="65" charset="-120"/>
                        </a:rPr>
                        <a:t>運算子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Times New Roman" pitchFamily="18" charset="0"/>
                          <a:ea typeface="標楷體" pitchFamily="65" charset="-120"/>
                        </a:rPr>
                        <a:t>使用方式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a:t>
                      </a:r>
                      <a:r>
                        <a:rPr kumimoji="1" lang="en-US" altLang="zh-TW" sz="2800" b="0" i="0" u="none" strike="noStrike" cap="none" normalizeH="0" baseline="0" smtClean="0">
                          <a:ln>
                            <a:noFill/>
                          </a:ln>
                          <a:solidFill>
                            <a:srgbClr val="FF0000"/>
                          </a:solidFill>
                          <a:effectLst/>
                          <a:latin typeface="Courier New" pitchFamily="49" charset="0"/>
                          <a:ea typeface="標楷體" pitchFamily="65" charset="-120"/>
                        </a:rPr>
                        <a:t>+=</a:t>
                      </a: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 name="Group 72"/>
          <p:cNvGraphicFramePr>
            <a:graphicFrameLocks noGrp="1"/>
          </p:cNvGraphicFramePr>
          <p:nvPr/>
        </p:nvGraphicFramePr>
        <p:xfrm>
          <a:off x="5003800" y="1773238"/>
          <a:ext cx="3417888" cy="3627120"/>
        </p:xfrm>
        <a:graphic>
          <a:graphicData uri="http://schemas.openxmlformats.org/drawingml/2006/table">
            <a:tbl>
              <a:tblPr/>
              <a:tblGrid>
                <a:gridCol w="3417888"/>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smtClean="0">
                          <a:ln>
                            <a:noFill/>
                          </a:ln>
                          <a:solidFill>
                            <a:schemeClr val="tx1"/>
                          </a:solidFill>
                          <a:effectLst/>
                          <a:latin typeface="Times New Roman" pitchFamily="18" charset="0"/>
                          <a:ea typeface="標楷體" pitchFamily="65" charset="-120"/>
                        </a:rPr>
                        <a:t>等同</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rgbClr val="FF0000"/>
                          </a:solidFill>
                          <a:effectLst/>
                          <a:latin typeface="Courier New" pitchFamily="49" charset="0"/>
                          <a:ea typeface="標楷體" pitchFamily="65" charset="-120"/>
                        </a:rPr>
                        <a:t>i=i+</a:t>
                      </a: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j;</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i=i-j;</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i=i*j;</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i=i/j;</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i=i%j;</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Courier New" pitchFamily="49" charset="0"/>
                          <a:ea typeface="標楷體" pitchFamily="65" charset="-120"/>
                        </a:rPr>
                        <a:t>i=i^j;</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 name="Oval 74"/>
          <p:cNvSpPr>
            <a:spLocks noChangeArrowheads="1"/>
          </p:cNvSpPr>
          <p:nvPr/>
        </p:nvSpPr>
        <p:spPr bwMode="auto">
          <a:xfrm>
            <a:off x="2843213" y="2278063"/>
            <a:ext cx="1657350" cy="503237"/>
          </a:xfrm>
          <a:prstGeom prst="ellipse">
            <a:avLst/>
          </a:prstGeom>
          <a:noFill/>
          <a:ln w="38100">
            <a:solidFill>
              <a:srgbClr val="0000CC"/>
            </a:solidFill>
            <a:prstDash val="dash"/>
            <a:round/>
            <a:headEnd/>
            <a:tailEnd/>
          </a:ln>
          <a:effectLst/>
        </p:spPr>
        <p:txBody>
          <a:bodyPr wrap="none" anchor="ctr"/>
          <a:lstStyle/>
          <a:p>
            <a:endParaRPr lang="zh-TW" altLang="en-US"/>
          </a:p>
        </p:txBody>
      </p:sp>
      <p:sp>
        <p:nvSpPr>
          <p:cNvPr id="17" name="Oval 75"/>
          <p:cNvSpPr>
            <a:spLocks noChangeArrowheads="1"/>
          </p:cNvSpPr>
          <p:nvPr/>
        </p:nvSpPr>
        <p:spPr bwMode="auto">
          <a:xfrm>
            <a:off x="5795963" y="2278063"/>
            <a:ext cx="1657350" cy="503237"/>
          </a:xfrm>
          <a:prstGeom prst="ellipse">
            <a:avLst/>
          </a:prstGeom>
          <a:noFill/>
          <a:ln w="38100">
            <a:solidFill>
              <a:srgbClr val="339966"/>
            </a:solidFill>
            <a:prstDash val="dash"/>
            <a:round/>
            <a:headEnd/>
            <a:tailEnd/>
          </a:ln>
          <a:effectLst/>
        </p:spPr>
        <p:txBody>
          <a:bodyPr wrap="none" anchor="ctr"/>
          <a:lstStyle/>
          <a:p>
            <a:endParaRPr lang="zh-TW" altLang="en-US"/>
          </a:p>
        </p:txBody>
      </p:sp>
      <p:sp>
        <p:nvSpPr>
          <p:cNvPr id="18" name="Text Box 76"/>
          <p:cNvSpPr txBox="1">
            <a:spLocks noChangeArrowheads="1"/>
          </p:cNvSpPr>
          <p:nvPr/>
        </p:nvSpPr>
        <p:spPr bwMode="auto">
          <a:xfrm>
            <a:off x="1763713" y="5734050"/>
            <a:ext cx="2030412" cy="457200"/>
          </a:xfrm>
          <a:prstGeom prst="rect">
            <a:avLst/>
          </a:prstGeom>
          <a:noFill/>
          <a:ln w="9525">
            <a:noFill/>
            <a:miter lim="800000"/>
            <a:headEnd/>
            <a:tailEnd/>
          </a:ln>
          <a:effectLst/>
        </p:spPr>
        <p:txBody>
          <a:bodyPr wrap="none">
            <a:spAutoFit/>
          </a:bodyPr>
          <a:lstStyle/>
          <a:p>
            <a:r>
              <a:rPr lang="en-US" altLang="zh-TW" sz="2400">
                <a:solidFill>
                  <a:srgbClr val="FF0000"/>
                </a:solidFill>
                <a:latin typeface="Verdana" pitchFamily="34" charset="0"/>
              </a:rPr>
              <a:t>i=10;</a:t>
            </a:r>
            <a:r>
              <a:rPr lang="en-US" altLang="zh-TW" sz="2400">
                <a:latin typeface="Verdana" pitchFamily="34" charset="0"/>
              </a:rPr>
              <a:t> j=20;</a:t>
            </a:r>
          </a:p>
        </p:txBody>
      </p:sp>
      <p:sp>
        <p:nvSpPr>
          <p:cNvPr id="19" name="Text Box 78"/>
          <p:cNvSpPr txBox="1">
            <a:spLocks noChangeArrowheads="1"/>
          </p:cNvSpPr>
          <p:nvPr/>
        </p:nvSpPr>
        <p:spPr bwMode="auto">
          <a:xfrm>
            <a:off x="4305300" y="5741988"/>
            <a:ext cx="482600" cy="457200"/>
          </a:xfrm>
          <a:prstGeom prst="rect">
            <a:avLst/>
          </a:prstGeom>
          <a:noFill/>
          <a:ln w="9525">
            <a:noFill/>
            <a:miter lim="800000"/>
            <a:headEnd/>
            <a:tailEnd/>
          </a:ln>
          <a:effectLst/>
        </p:spPr>
        <p:txBody>
          <a:bodyPr wrap="none">
            <a:spAutoFit/>
          </a:bodyPr>
          <a:lstStyle/>
          <a:p>
            <a:r>
              <a:rPr lang="en-US" altLang="zh-TW" sz="2400">
                <a:latin typeface="Verdana" pitchFamily="34" charset="0"/>
                <a:sym typeface="Wingdings" pitchFamily="2" charset="2"/>
              </a:rPr>
              <a:t></a:t>
            </a:r>
            <a:endParaRPr lang="en-US" altLang="zh-TW" sz="2400">
              <a:latin typeface="Verdana" pitchFamily="34" charset="0"/>
            </a:endParaRPr>
          </a:p>
        </p:txBody>
      </p:sp>
      <p:sp>
        <p:nvSpPr>
          <p:cNvPr id="20" name="Text Box 79"/>
          <p:cNvSpPr txBox="1">
            <a:spLocks noChangeArrowheads="1"/>
          </p:cNvSpPr>
          <p:nvPr/>
        </p:nvSpPr>
        <p:spPr bwMode="auto">
          <a:xfrm>
            <a:off x="5651500" y="5734050"/>
            <a:ext cx="2030413" cy="457200"/>
          </a:xfrm>
          <a:prstGeom prst="rect">
            <a:avLst/>
          </a:prstGeom>
          <a:noFill/>
          <a:ln w="9525">
            <a:noFill/>
            <a:miter lim="800000"/>
            <a:headEnd/>
            <a:tailEnd/>
          </a:ln>
          <a:effectLst/>
        </p:spPr>
        <p:txBody>
          <a:bodyPr wrap="none">
            <a:spAutoFit/>
          </a:bodyPr>
          <a:lstStyle/>
          <a:p>
            <a:r>
              <a:rPr lang="en-US" altLang="zh-TW" sz="2400">
                <a:solidFill>
                  <a:srgbClr val="FF0000"/>
                </a:solidFill>
                <a:latin typeface="Verdana" pitchFamily="34" charset="0"/>
              </a:rPr>
              <a:t>i=30;</a:t>
            </a:r>
            <a:r>
              <a:rPr lang="en-US" altLang="zh-TW" sz="2400">
                <a:latin typeface="Verdana" pitchFamily="34" charset="0"/>
              </a:rPr>
              <a:t> j=20;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strVal val="4*#ppt_w"/>
                                          </p:val>
                                        </p:tav>
                                        <p:tav tm="100000">
                                          <p:val>
                                            <p:strVal val="#ppt_w"/>
                                          </p:val>
                                        </p:tav>
                                      </p:tavLst>
                                    </p:anim>
                                    <p:anim calcmode="lin" valueType="num">
                                      <p:cBhvr>
                                        <p:cTn id="20" dur="500" fill="hold"/>
                                        <p:tgtEl>
                                          <p:spTgt spid="16"/>
                                        </p:tgtEl>
                                        <p:attrNameLst>
                                          <p:attrName>ppt_h</p:attrName>
                                        </p:attrNameLst>
                                      </p:cBhvr>
                                      <p:tavLst>
                                        <p:tav tm="0">
                                          <p:val>
                                            <p:strVal val="4*#ppt_h"/>
                                          </p:val>
                                        </p:tav>
                                        <p:tav tm="100000">
                                          <p:val>
                                            <p:strVal val="#ppt_h"/>
                                          </p:val>
                                        </p:tav>
                                      </p:tavLst>
                                    </p:anim>
                                  </p:childTnLst>
                                </p:cTn>
                              </p:par>
                              <p:par>
                                <p:cTn id="21" presetID="23" presetClass="entr" presetSubtype="32"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strVal val="4*#ppt_w"/>
                                          </p:val>
                                        </p:tav>
                                        <p:tav tm="100000">
                                          <p:val>
                                            <p:strVal val="#ppt_w"/>
                                          </p:val>
                                        </p:tav>
                                      </p:tavLst>
                                    </p:anim>
                                    <p:anim calcmode="lin" valueType="num">
                                      <p:cBhvr>
                                        <p:cTn id="24" dur="500" fill="hold"/>
                                        <p:tgtEl>
                                          <p:spTgt spid="17"/>
                                        </p:tgtEl>
                                        <p:attrNameLst>
                                          <p:attrName>ppt_h</p:attrName>
                                        </p:attrNameLst>
                                      </p:cBhvr>
                                      <p:tavLst>
                                        <p:tav tm="0">
                                          <p:val>
                                            <p:strVal val="4*#ppt_h"/>
                                          </p:val>
                                        </p:tav>
                                        <p:tav tm="100000">
                                          <p:val>
                                            <p:strVal val="#ppt_h"/>
                                          </p:val>
                                        </p:tav>
                                      </p:tavLst>
                                    </p:anim>
                                  </p:childTnLst>
                                </p:cTn>
                              </p:par>
                            </p:childTnLst>
                          </p:cTn>
                        </p:par>
                        <p:par>
                          <p:cTn id="25" fill="hold">
                            <p:stCondLst>
                              <p:cond delay="500"/>
                            </p:stCondLst>
                            <p:childTnLst>
                              <p:par>
                                <p:cTn id="26" presetID="23" presetClass="entr" presetSubtype="16"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P spid="20"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FC884420-6F00-499B-9440-8D1BC8330A2C}" type="slidenum">
              <a:rPr lang="en-US" altLang="zh-TW"/>
              <a:pPr/>
              <a:t>85</a:t>
            </a:fld>
            <a:endParaRPr lang="en-US" altLang="zh-TW"/>
          </a:p>
        </p:txBody>
      </p:sp>
      <p:sp>
        <p:nvSpPr>
          <p:cNvPr id="141314" name="Rectangle 2"/>
          <p:cNvSpPr>
            <a:spLocks noGrp="1" noChangeArrowheads="1"/>
          </p:cNvSpPr>
          <p:nvPr>
            <p:ph type="body" idx="1"/>
          </p:nvPr>
        </p:nvSpPr>
        <p:spPr>
          <a:xfrm>
            <a:off x="609600" y="1557338"/>
            <a:ext cx="7772400" cy="2971800"/>
          </a:xfrm>
        </p:spPr>
        <p:txBody>
          <a:bodyPr/>
          <a:lstStyle/>
          <a:p>
            <a:pPr marL="536575" indent="-536575">
              <a:lnSpc>
                <a:spcPct val="80000"/>
              </a:lnSpc>
            </a:pPr>
            <a:r>
              <a:rPr lang="zh-TW" altLang="en-US" sz="2800"/>
              <a:t>條件運算子</a:t>
            </a:r>
            <a:r>
              <a:rPr lang="en-US" altLang="zh-TW" sz="2800">
                <a:solidFill>
                  <a:srgbClr val="FF3300"/>
                </a:solidFill>
              </a:rPr>
              <a:t>『? </a:t>
            </a:r>
            <a:r>
              <a:rPr lang="zh-TW" altLang="en-US" sz="2800">
                <a:solidFill>
                  <a:srgbClr val="FF3300"/>
                </a:solidFill>
              </a:rPr>
              <a:t>：</a:t>
            </a:r>
            <a:r>
              <a:rPr lang="en-US" altLang="zh-TW" sz="2800">
                <a:solidFill>
                  <a:srgbClr val="FF3300"/>
                </a:solidFill>
              </a:rPr>
              <a:t>』</a:t>
            </a:r>
            <a:r>
              <a:rPr lang="zh-TW" altLang="en-US" sz="2800"/>
              <a:t>的功能</a:t>
            </a:r>
            <a:br>
              <a:rPr lang="zh-TW" altLang="en-US" sz="2800"/>
            </a:br>
            <a:r>
              <a:rPr lang="zh-TW" altLang="en-US" sz="2800"/>
              <a:t>與流程控制中的</a:t>
            </a:r>
            <a:r>
              <a:rPr lang="en-US" altLang="zh-TW" sz="2800"/>
              <a:t>if-else</a:t>
            </a:r>
            <a:r>
              <a:rPr lang="zh-TW" altLang="en-US" sz="2800"/>
              <a:t>敘述功能相同，</a:t>
            </a:r>
            <a:br>
              <a:rPr lang="zh-TW" altLang="en-US" sz="2800"/>
            </a:br>
            <a:r>
              <a:rPr lang="zh-TW" altLang="en-US" sz="2800"/>
              <a:t>可以代替簡單的</a:t>
            </a:r>
            <a:r>
              <a:rPr lang="en-US" altLang="zh-TW" sz="2800"/>
              <a:t>if-else</a:t>
            </a:r>
            <a:r>
              <a:rPr lang="zh-TW" altLang="en-US" sz="2800"/>
              <a:t>指令。 </a:t>
            </a:r>
          </a:p>
          <a:p>
            <a:pPr marL="536575" indent="-536575">
              <a:lnSpc>
                <a:spcPct val="80000"/>
              </a:lnSpc>
            </a:pPr>
            <a:r>
              <a:rPr lang="zh-TW" altLang="en-US" sz="2800"/>
              <a:t>語法：</a:t>
            </a:r>
            <a:br>
              <a:rPr lang="zh-TW" altLang="en-US" sz="2800"/>
            </a:br>
            <a:r>
              <a:rPr lang="zh-TW" altLang="en-US" sz="2800"/>
              <a:t>	</a:t>
            </a:r>
            <a:r>
              <a:rPr lang="en-US" altLang="zh-TW" sz="2800">
                <a:latin typeface="Courier New" pitchFamily="49" charset="0"/>
              </a:rPr>
              <a:t>(</a:t>
            </a:r>
            <a:r>
              <a:rPr lang="zh-TW" altLang="en-US" sz="2800">
                <a:latin typeface="Courier New" pitchFamily="49" charset="0"/>
              </a:rPr>
              <a:t>條件的敘述</a:t>
            </a:r>
            <a:r>
              <a:rPr lang="en-US" altLang="zh-TW" sz="2800">
                <a:latin typeface="Courier New" pitchFamily="49" charset="0"/>
              </a:rPr>
              <a:t>) </a:t>
            </a:r>
            <a:r>
              <a:rPr lang="en-US" altLang="zh-TW" sz="2800">
                <a:solidFill>
                  <a:srgbClr val="FF3300"/>
                </a:solidFill>
                <a:latin typeface="Courier New" pitchFamily="49" charset="0"/>
              </a:rPr>
              <a:t>?</a:t>
            </a:r>
            <a:r>
              <a:rPr lang="en-US" altLang="zh-TW" sz="2800">
                <a:latin typeface="Courier New" pitchFamily="49" charset="0"/>
              </a:rPr>
              <a:t> </a:t>
            </a:r>
            <a:r>
              <a:rPr lang="zh-TW" altLang="en-US" sz="2800">
                <a:latin typeface="Courier New" pitchFamily="49" charset="0"/>
              </a:rPr>
              <a:t>敘述ㄧ </a:t>
            </a:r>
            <a:r>
              <a:rPr lang="en-US" altLang="zh-TW" sz="2800">
                <a:solidFill>
                  <a:srgbClr val="FF3300"/>
                </a:solidFill>
                <a:latin typeface="Courier New" pitchFamily="49" charset="0"/>
              </a:rPr>
              <a:t>:</a:t>
            </a:r>
            <a:r>
              <a:rPr lang="en-US" altLang="zh-TW" sz="2800">
                <a:latin typeface="Courier New" pitchFamily="49" charset="0"/>
              </a:rPr>
              <a:t> </a:t>
            </a:r>
            <a:r>
              <a:rPr lang="zh-TW" altLang="en-US" sz="2800">
                <a:latin typeface="Courier New" pitchFamily="49" charset="0"/>
              </a:rPr>
              <a:t>敘述二</a:t>
            </a:r>
            <a:r>
              <a:rPr lang="en-US" altLang="zh-TW" sz="2800">
                <a:latin typeface="Courier New" pitchFamily="49" charset="0"/>
              </a:rPr>
              <a:t>;</a:t>
            </a:r>
          </a:p>
          <a:p>
            <a:pPr marL="536575" indent="-536575">
              <a:lnSpc>
                <a:spcPct val="80000"/>
              </a:lnSpc>
            </a:pPr>
            <a:r>
              <a:rPr lang="zh-TW" altLang="en-US" sz="2800"/>
              <a:t>例如：</a:t>
            </a:r>
            <a:br>
              <a:rPr lang="zh-TW" altLang="en-US" sz="2800"/>
            </a:br>
            <a:r>
              <a:rPr lang="zh-TW" altLang="en-US" sz="2800"/>
              <a:t>	</a:t>
            </a:r>
            <a:r>
              <a:rPr kumimoji="0" lang="en-US" altLang="zh-TW" sz="3600" u="sng">
                <a:latin typeface="Lucida Console" pitchFamily="49" charset="0"/>
              </a:rPr>
              <a:t>(x&gt;1) </a:t>
            </a:r>
            <a:r>
              <a:rPr kumimoji="0" lang="en-US" altLang="zh-TW" sz="3600" u="sng">
                <a:solidFill>
                  <a:srgbClr val="FF3300"/>
                </a:solidFill>
                <a:latin typeface="Lucida Console" pitchFamily="49" charset="0"/>
              </a:rPr>
              <a:t>?</a:t>
            </a:r>
            <a:r>
              <a:rPr kumimoji="0" lang="en-US" altLang="zh-TW" sz="3600" u="sng">
                <a:latin typeface="Lucida Console" pitchFamily="49" charset="0"/>
              </a:rPr>
              <a:t> x=x+1 </a:t>
            </a:r>
            <a:r>
              <a:rPr kumimoji="0" lang="en-US" altLang="zh-TW" sz="3600" u="sng">
                <a:solidFill>
                  <a:srgbClr val="FF3300"/>
                </a:solidFill>
                <a:latin typeface="Lucida Console" pitchFamily="49" charset="0"/>
              </a:rPr>
              <a:t>:</a:t>
            </a:r>
            <a:r>
              <a:rPr kumimoji="0" lang="en-US" altLang="zh-TW" sz="3600" u="sng">
                <a:latin typeface="Lucida Console" pitchFamily="49" charset="0"/>
              </a:rPr>
              <a:t> x=x-1</a:t>
            </a:r>
            <a:r>
              <a:rPr kumimoji="0" lang="en-US" altLang="zh-TW" sz="3600" u="sng">
                <a:solidFill>
                  <a:srgbClr val="FF3300"/>
                </a:solidFill>
                <a:latin typeface="Lucida Console" pitchFamily="49" charset="0"/>
              </a:rPr>
              <a:t>;</a:t>
            </a:r>
            <a:endParaRPr kumimoji="0" lang="en-US" altLang="zh-TW" sz="3600" u="sng">
              <a:solidFill>
                <a:srgbClr val="FF3300"/>
              </a:solidFill>
              <a:latin typeface="Lucida Console" pitchFamily="49" charset="0"/>
              <a:ea typeface="新細明體" pitchFamily="18" charset="-120"/>
            </a:endParaRPr>
          </a:p>
        </p:txBody>
      </p:sp>
      <p:sp>
        <p:nvSpPr>
          <p:cNvPr id="141315" name="Rectangle 3"/>
          <p:cNvSpPr>
            <a:spLocks noGrp="1" noChangeArrowheads="1"/>
          </p:cNvSpPr>
          <p:nvPr>
            <p:ph type="title"/>
          </p:nvPr>
        </p:nvSpPr>
        <p:spPr>
          <a:xfrm>
            <a:off x="838200" y="609600"/>
            <a:ext cx="7620000" cy="838200"/>
          </a:xfrm>
          <a:noFill/>
          <a:ln/>
        </p:spPr>
        <p:txBody>
          <a:bodyPr/>
          <a:lstStyle/>
          <a:p>
            <a:r>
              <a:rPr lang="zh-TW" altLang="en-US" sz="3600"/>
              <a:t>條件運算子</a:t>
            </a:r>
            <a:r>
              <a:rPr lang="en-US" altLang="zh-TW" sz="3600"/>
              <a:t>(Conditional Operator)</a:t>
            </a:r>
          </a:p>
        </p:txBody>
      </p:sp>
      <p:sp>
        <p:nvSpPr>
          <p:cNvPr id="141318" name="AutoShape 6"/>
          <p:cNvSpPr>
            <a:spLocks/>
          </p:cNvSpPr>
          <p:nvPr/>
        </p:nvSpPr>
        <p:spPr bwMode="auto">
          <a:xfrm>
            <a:off x="3708400" y="4889500"/>
            <a:ext cx="3429000" cy="990600"/>
          </a:xfrm>
          <a:prstGeom prst="borderCallout1">
            <a:avLst>
              <a:gd name="adj1" fmla="val 11537"/>
              <a:gd name="adj2" fmla="val -2222"/>
              <a:gd name="adj3" fmla="val -56569"/>
              <a:gd name="adj4" fmla="val -17870"/>
            </a:avLst>
          </a:prstGeom>
          <a:noFill/>
          <a:ln w="9525">
            <a:solidFill>
              <a:schemeClr val="tx1"/>
            </a:solidFill>
            <a:miter lim="800000"/>
            <a:headEnd/>
            <a:tailEnd/>
          </a:ln>
          <a:effectLst/>
        </p:spPr>
        <p:txBody>
          <a:bodyPr/>
          <a:lstStyle/>
          <a:p>
            <a:pPr algn="r"/>
            <a:r>
              <a:rPr lang="en-US" altLang="zh-TW" sz="2800" b="1">
                <a:solidFill>
                  <a:srgbClr val="FF3300"/>
                </a:solidFill>
                <a:latin typeface="Courier New" pitchFamily="49" charset="0"/>
              </a:rPr>
              <a:t>if</a:t>
            </a:r>
            <a:r>
              <a:rPr lang="en-US" altLang="zh-TW" sz="2800" b="1">
                <a:latin typeface="Courier New" pitchFamily="49" charset="0"/>
              </a:rPr>
              <a:t>(x&gt;1)</a:t>
            </a:r>
            <a:r>
              <a:rPr lang="en-US" altLang="zh-TW" sz="2800">
                <a:latin typeface="Courier New" pitchFamily="49" charset="0"/>
              </a:rPr>
              <a:t> x=x+1;</a:t>
            </a:r>
          </a:p>
          <a:p>
            <a:pPr algn="r"/>
            <a:r>
              <a:rPr lang="en-US" altLang="zh-TW" sz="2800" b="1">
                <a:solidFill>
                  <a:srgbClr val="FF3300"/>
                </a:solidFill>
                <a:latin typeface="Courier New" pitchFamily="49" charset="0"/>
              </a:rPr>
              <a:t>else</a:t>
            </a:r>
            <a:r>
              <a:rPr lang="en-US" altLang="zh-TW" sz="2800">
                <a:latin typeface="Courier New" pitchFamily="49" charset="0"/>
              </a:rPr>
              <a:t> x=x-1;</a:t>
            </a:r>
          </a:p>
        </p:txBody>
      </p:sp>
      <p:sp>
        <p:nvSpPr>
          <p:cNvPr id="141319"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41320" name="Text Box 8"/>
          <p:cNvSpPr txBox="1">
            <a:spLocks noChangeArrowheads="1"/>
          </p:cNvSpPr>
          <p:nvPr/>
        </p:nvSpPr>
        <p:spPr bwMode="auto">
          <a:xfrm>
            <a:off x="1331913" y="6092825"/>
            <a:ext cx="5184775" cy="503238"/>
          </a:xfrm>
          <a:prstGeom prst="rect">
            <a:avLst/>
          </a:prstGeom>
          <a:noFill/>
          <a:ln w="9525" algn="ctr">
            <a:noFill/>
            <a:miter lim="800000"/>
            <a:headEnd/>
            <a:tailEnd/>
          </a:ln>
          <a:effectLst/>
        </p:spPr>
        <p:txBody>
          <a:bodyPr/>
          <a:lstStyle/>
          <a:p>
            <a:r>
              <a:rPr lang="en-US" altLang="zh-TW" sz="2800">
                <a:latin typeface="Courier New" pitchFamily="49" charset="0"/>
              </a:rPr>
              <a:t>x = </a:t>
            </a:r>
            <a:r>
              <a:rPr lang="en-US" altLang="zh-TW" sz="2800">
                <a:solidFill>
                  <a:srgbClr val="FF0000"/>
                </a:solidFill>
                <a:latin typeface="Courier New" pitchFamily="49" charset="0"/>
              </a:rPr>
              <a:t>(x&gt;1)</a:t>
            </a:r>
            <a:r>
              <a:rPr lang="en-US" altLang="zh-TW" sz="2800">
                <a:latin typeface="Courier New" pitchFamily="49" charset="0"/>
              </a:rPr>
              <a:t> </a:t>
            </a:r>
            <a:r>
              <a:rPr lang="en-US" altLang="zh-TW" sz="2800" u="sng">
                <a:latin typeface="Courier New" pitchFamily="49" charset="0"/>
              </a:rPr>
              <a:t>?x+1</a:t>
            </a:r>
            <a:r>
              <a:rPr lang="en-US" altLang="zh-TW" sz="2800">
                <a:latin typeface="Courier New" pitchFamily="49" charset="0"/>
              </a:rPr>
              <a:t> </a:t>
            </a:r>
            <a:r>
              <a:rPr lang="en-US" altLang="zh-TW" sz="2800" u="sng">
                <a:latin typeface="Courier New" pitchFamily="49" charset="0"/>
              </a:rPr>
              <a:t>:x-1</a:t>
            </a:r>
            <a:r>
              <a:rPr lang="en-US" altLang="zh-TW" sz="2800">
                <a:latin typeface="Courier New"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3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13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1318"/>
                                        </p:tgtEl>
                                        <p:attrNameLst>
                                          <p:attrName>style.visibility</p:attrName>
                                        </p:attrNameLst>
                                      </p:cBhvr>
                                      <p:to>
                                        <p:strVal val="visible"/>
                                      </p:to>
                                    </p:set>
                                    <p:anim calcmode="lin" valueType="num">
                                      <p:cBhvr>
                                        <p:cTn id="19" dur="500" fill="hold"/>
                                        <p:tgtEl>
                                          <p:spTgt spid="141318"/>
                                        </p:tgtEl>
                                        <p:attrNameLst>
                                          <p:attrName>ppt_w</p:attrName>
                                        </p:attrNameLst>
                                      </p:cBhvr>
                                      <p:tavLst>
                                        <p:tav tm="0">
                                          <p:val>
                                            <p:fltVal val="0"/>
                                          </p:val>
                                        </p:tav>
                                        <p:tav tm="100000">
                                          <p:val>
                                            <p:strVal val="#ppt_w"/>
                                          </p:val>
                                        </p:tav>
                                      </p:tavLst>
                                    </p:anim>
                                    <p:anim calcmode="lin" valueType="num">
                                      <p:cBhvr>
                                        <p:cTn id="20" dur="500" fill="hold"/>
                                        <p:tgtEl>
                                          <p:spTgt spid="14131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141320"/>
                                        </p:tgtEl>
                                        <p:attrNameLst>
                                          <p:attrName>style.visibility</p:attrName>
                                        </p:attrNameLst>
                                      </p:cBhvr>
                                      <p:to>
                                        <p:strVal val="visible"/>
                                      </p:to>
                                    </p:set>
                                    <p:anim calcmode="lin" valueType="num">
                                      <p:cBhvr>
                                        <p:cTn id="25" dur="500" fill="hold"/>
                                        <p:tgtEl>
                                          <p:spTgt spid="141320"/>
                                        </p:tgtEl>
                                        <p:attrNameLst>
                                          <p:attrName>ppt_w</p:attrName>
                                        </p:attrNameLst>
                                      </p:cBhvr>
                                      <p:tavLst>
                                        <p:tav tm="0">
                                          <p:val>
                                            <p:strVal val="4*#ppt_w"/>
                                          </p:val>
                                        </p:tav>
                                        <p:tav tm="100000">
                                          <p:val>
                                            <p:strVal val="#ppt_w"/>
                                          </p:val>
                                        </p:tav>
                                      </p:tavLst>
                                    </p:anim>
                                    <p:anim calcmode="lin" valueType="num">
                                      <p:cBhvr>
                                        <p:cTn id="26" dur="500" fill="hold"/>
                                        <p:tgtEl>
                                          <p:spTgt spid="14132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build="p"/>
      <p:bldP spid="141318" grpId="0" animBg="1"/>
      <p:bldP spid="141320"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E861FF96-DC41-4643-A09B-33ED13E04D2B}" type="slidenum">
              <a:rPr lang="en-US" altLang="zh-TW"/>
              <a:pPr/>
              <a:t>86</a:t>
            </a:fld>
            <a:endParaRPr lang="en-US" altLang="zh-TW"/>
          </a:p>
        </p:txBody>
      </p:sp>
      <p:sp>
        <p:nvSpPr>
          <p:cNvPr id="142338" name="Rectangle 2"/>
          <p:cNvSpPr>
            <a:spLocks noGrp="1" noChangeArrowheads="1"/>
          </p:cNvSpPr>
          <p:nvPr>
            <p:ph type="title"/>
          </p:nvPr>
        </p:nvSpPr>
        <p:spPr>
          <a:xfrm>
            <a:off x="838200" y="609600"/>
            <a:ext cx="7620000" cy="838200"/>
          </a:xfrm>
          <a:noFill/>
          <a:ln/>
        </p:spPr>
        <p:txBody>
          <a:bodyPr/>
          <a:lstStyle/>
          <a:p>
            <a:r>
              <a:rPr lang="en-US" altLang="zh-TW" sz="3600"/>
              <a:t>Ch4_9</a:t>
            </a:r>
            <a:endParaRPr kumimoji="0" lang="en-US" altLang="zh-TW" sz="2200">
              <a:solidFill>
                <a:schemeClr val="tx1"/>
              </a:solidFill>
            </a:endParaRPr>
          </a:p>
        </p:txBody>
      </p:sp>
      <p:sp>
        <p:nvSpPr>
          <p:cNvPr id="142339" name="Text Box 3"/>
          <p:cNvSpPr txBox="1">
            <a:spLocks noChangeArrowheads="1"/>
          </p:cNvSpPr>
          <p:nvPr/>
        </p:nvSpPr>
        <p:spPr bwMode="auto">
          <a:xfrm>
            <a:off x="684213" y="1524000"/>
            <a:ext cx="7848600" cy="2552700"/>
          </a:xfrm>
          <a:prstGeom prst="rect">
            <a:avLst/>
          </a:prstGeom>
          <a:noFill/>
          <a:ln w="9525">
            <a:noFill/>
            <a:miter lim="800000"/>
            <a:headEnd/>
            <a:tailEnd/>
          </a:ln>
        </p:spPr>
        <p:txBody>
          <a:bodyPr/>
          <a:lstStyle/>
          <a:p>
            <a:pPr eaLnBrk="0" hangingPunct="0"/>
            <a:r>
              <a:rPr kumimoji="0" lang="en-US" altLang="zh-TW" sz="2600" b="1">
                <a:ea typeface="標楷體" pitchFamily="65" charset="-120"/>
              </a:rPr>
              <a:t>Ch4_9  </a:t>
            </a:r>
            <a:r>
              <a:rPr kumimoji="0" lang="zh-TW" altLang="en-US" sz="2600" b="1">
                <a:ea typeface="標楷體" pitchFamily="65" charset="-120"/>
              </a:rPr>
              <a:t>輸入任意二數，並且輸出較大值及較小值</a:t>
            </a:r>
          </a:p>
          <a:p>
            <a:pPr eaLnBrk="0" hangingPunct="0"/>
            <a:r>
              <a:rPr kumimoji="0" lang="en-US" altLang="zh-TW" sz="2600">
                <a:ea typeface="標楷體" pitchFamily="65" charset="-120"/>
              </a:rPr>
              <a:t>1  #include&lt;stdio.h&gt;</a:t>
            </a:r>
          </a:p>
          <a:p>
            <a:pPr eaLnBrk="0" hangingPunct="0"/>
            <a:r>
              <a:rPr kumimoji="0" lang="en-US" altLang="zh-TW" sz="2600">
                <a:ea typeface="標楷體" pitchFamily="65" charset="-120"/>
              </a:rPr>
              <a:t>2  main(){</a:t>
            </a:r>
          </a:p>
          <a:p>
            <a:pPr eaLnBrk="0" hangingPunct="0"/>
            <a:r>
              <a:rPr kumimoji="0" lang="en-US" altLang="zh-TW" sz="2600">
                <a:ea typeface="標楷體" pitchFamily="65" charset="-120"/>
              </a:rPr>
              <a:t>4    	int a, b, p, q; </a:t>
            </a:r>
          </a:p>
          <a:p>
            <a:pPr eaLnBrk="0" hangingPunct="0"/>
            <a:r>
              <a:rPr kumimoji="0" lang="en-US" altLang="zh-TW" sz="2600">
                <a:ea typeface="標楷體" pitchFamily="65" charset="-120"/>
              </a:rPr>
              <a:t>5   	printf("</a:t>
            </a:r>
            <a:r>
              <a:rPr kumimoji="0" lang="zh-TW" altLang="en-US" sz="2600">
                <a:ea typeface="標楷體" pitchFamily="65" charset="-120"/>
              </a:rPr>
              <a:t>輸入兩個數：</a:t>
            </a:r>
            <a:r>
              <a:rPr kumimoji="0" lang="en-US" altLang="zh-TW" sz="2600">
                <a:ea typeface="標楷體" pitchFamily="65" charset="-120"/>
              </a:rPr>
              <a:t>");</a:t>
            </a:r>
          </a:p>
          <a:p>
            <a:pPr eaLnBrk="0" hangingPunct="0"/>
            <a:r>
              <a:rPr kumimoji="0" lang="en-US" altLang="zh-TW" sz="2600">
                <a:ea typeface="標楷體" pitchFamily="65" charset="-120"/>
              </a:rPr>
              <a:t>6    </a:t>
            </a:r>
            <a:r>
              <a:rPr kumimoji="0" lang="en-US" altLang="zh-TW" sz="2600">
                <a:latin typeface="Lucida Console" pitchFamily="49" charset="0"/>
                <a:ea typeface="標楷體" pitchFamily="65" charset="-120"/>
              </a:rPr>
              <a:t>	</a:t>
            </a:r>
            <a:r>
              <a:rPr kumimoji="0" lang="en-US" altLang="zh-TW" sz="2600">
                <a:solidFill>
                  <a:srgbClr val="FF3300"/>
                </a:solidFill>
                <a:latin typeface="Lucida Console" pitchFamily="49" charset="0"/>
                <a:ea typeface="標楷體" pitchFamily="65" charset="-120"/>
              </a:rPr>
              <a:t>scanf</a:t>
            </a:r>
            <a:r>
              <a:rPr kumimoji="0" lang="en-US" altLang="zh-TW" sz="2600">
                <a:latin typeface="Lucida Console" pitchFamily="49" charset="0"/>
                <a:ea typeface="標楷體" pitchFamily="65" charset="-120"/>
              </a:rPr>
              <a:t>("</a:t>
            </a:r>
            <a:r>
              <a:rPr kumimoji="0" lang="en-US" altLang="zh-TW" sz="2600" u="sng">
                <a:solidFill>
                  <a:srgbClr val="FF3300"/>
                </a:solidFill>
                <a:latin typeface="Lucida Console" pitchFamily="49" charset="0"/>
                <a:ea typeface="標楷體" pitchFamily="65" charset="-120"/>
              </a:rPr>
              <a:t>%i%i</a:t>
            </a:r>
            <a:r>
              <a:rPr kumimoji="0" lang="en-US" altLang="zh-TW" sz="2600">
                <a:latin typeface="Lucida Console" pitchFamily="49" charset="0"/>
                <a:ea typeface="標楷體" pitchFamily="65" charset="-120"/>
              </a:rPr>
              <a:t>", </a:t>
            </a:r>
            <a:r>
              <a:rPr kumimoji="0" lang="en-US" altLang="zh-TW" sz="2600">
                <a:solidFill>
                  <a:srgbClr val="FF3300"/>
                </a:solidFill>
                <a:latin typeface="Lucida Console" pitchFamily="49" charset="0"/>
                <a:ea typeface="標楷體" pitchFamily="65" charset="-120"/>
              </a:rPr>
              <a:t>&amp;a</a:t>
            </a:r>
            <a:r>
              <a:rPr kumimoji="0" lang="en-US" altLang="zh-TW" sz="2600">
                <a:latin typeface="Lucida Console" pitchFamily="49" charset="0"/>
                <a:ea typeface="標楷體" pitchFamily="65" charset="-120"/>
              </a:rPr>
              <a:t>,</a:t>
            </a:r>
            <a:r>
              <a:rPr kumimoji="0" lang="en-US" altLang="zh-TW" sz="2600">
                <a:solidFill>
                  <a:srgbClr val="FF3300"/>
                </a:solidFill>
                <a:latin typeface="Lucida Console" pitchFamily="49" charset="0"/>
                <a:ea typeface="標楷體" pitchFamily="65" charset="-120"/>
              </a:rPr>
              <a:t>&amp;b</a:t>
            </a:r>
            <a:r>
              <a:rPr kumimoji="0" lang="en-US" altLang="zh-TW" sz="2600">
                <a:latin typeface="Lucida Console" pitchFamily="49" charset="0"/>
                <a:ea typeface="標楷體" pitchFamily="65" charset="-120"/>
              </a:rPr>
              <a:t>);</a:t>
            </a:r>
          </a:p>
        </p:txBody>
      </p:sp>
      <p:sp>
        <p:nvSpPr>
          <p:cNvPr id="142341" name="Text Box 5"/>
          <p:cNvSpPr txBox="1">
            <a:spLocks noChangeArrowheads="1"/>
          </p:cNvSpPr>
          <p:nvPr/>
        </p:nvSpPr>
        <p:spPr bwMode="auto">
          <a:xfrm>
            <a:off x="5867400" y="2205038"/>
            <a:ext cx="2971800" cy="1295400"/>
          </a:xfrm>
          <a:prstGeom prst="rect">
            <a:avLst/>
          </a:prstGeom>
          <a:solidFill>
            <a:srgbClr val="FFFFFF"/>
          </a:solidFill>
          <a:ln w="9525">
            <a:solidFill>
              <a:srgbClr val="000000"/>
            </a:solidFill>
            <a:miter lim="800000"/>
            <a:headEnd/>
            <a:tailEnd/>
          </a:ln>
        </p:spPr>
        <p:txBody>
          <a:bodyPr/>
          <a:lstStyle/>
          <a:p>
            <a:pPr eaLnBrk="0" hangingPunct="0"/>
            <a:r>
              <a:rPr kumimoji="0" lang="zh-TW" altLang="en-US" sz="2400">
                <a:latin typeface="Courier New" pitchFamily="49" charset="0"/>
                <a:ea typeface="標楷體" pitchFamily="65" charset="-120"/>
              </a:rPr>
              <a:t>輸入兩個數：</a:t>
            </a:r>
            <a:r>
              <a:rPr kumimoji="0" lang="en-US" altLang="zh-TW" sz="2400">
                <a:solidFill>
                  <a:srgbClr val="FF0000"/>
                </a:solidFill>
                <a:latin typeface="Courier New" pitchFamily="49" charset="0"/>
                <a:ea typeface="標楷體" pitchFamily="65" charset="-120"/>
              </a:rPr>
              <a:t>11 32</a:t>
            </a:r>
          </a:p>
          <a:p>
            <a:pPr eaLnBrk="0" hangingPunct="0"/>
            <a:endParaRPr kumimoji="0" lang="en-US" altLang="zh-TW" sz="2400">
              <a:latin typeface="Courier New" pitchFamily="49" charset="0"/>
              <a:ea typeface="標楷體" pitchFamily="65" charset="-120"/>
            </a:endParaRPr>
          </a:p>
        </p:txBody>
      </p:sp>
      <p:sp>
        <p:nvSpPr>
          <p:cNvPr id="142342" name="Text Box 6"/>
          <p:cNvSpPr txBox="1">
            <a:spLocks noChangeArrowheads="1"/>
          </p:cNvSpPr>
          <p:nvPr/>
        </p:nvSpPr>
        <p:spPr bwMode="auto">
          <a:xfrm>
            <a:off x="684213" y="4149725"/>
            <a:ext cx="6624637" cy="2232025"/>
          </a:xfrm>
          <a:prstGeom prst="rect">
            <a:avLst/>
          </a:prstGeom>
          <a:noFill/>
          <a:ln w="9525">
            <a:noFill/>
            <a:miter lim="800000"/>
            <a:headEnd/>
            <a:tailEnd/>
          </a:ln>
        </p:spPr>
        <p:txBody>
          <a:bodyPr/>
          <a:lstStyle/>
          <a:p>
            <a:pPr eaLnBrk="0" hangingPunct="0"/>
            <a:r>
              <a:rPr kumimoji="0" lang="en-US" altLang="zh-TW" sz="2600">
                <a:ea typeface="標楷體" pitchFamily="65" charset="-120"/>
              </a:rPr>
              <a:t>7    </a:t>
            </a:r>
            <a:r>
              <a:rPr kumimoji="0" lang="en-US" altLang="zh-TW" sz="2600">
                <a:latin typeface="Lucida Console" pitchFamily="49" charset="0"/>
                <a:ea typeface="標楷體" pitchFamily="65" charset="-120"/>
              </a:rPr>
              <a:t>	p = (a&gt;b) </a:t>
            </a:r>
            <a:r>
              <a:rPr kumimoji="0" lang="en-US" altLang="zh-TW" sz="2600">
                <a:solidFill>
                  <a:srgbClr val="FF3300"/>
                </a:solidFill>
                <a:latin typeface="Lucida Console" pitchFamily="49" charset="0"/>
                <a:ea typeface="標楷體" pitchFamily="65" charset="-120"/>
              </a:rPr>
              <a:t>?</a:t>
            </a:r>
            <a:r>
              <a:rPr kumimoji="0" lang="en-US" altLang="zh-TW" sz="2600">
                <a:latin typeface="Lucida Console" pitchFamily="49" charset="0"/>
                <a:ea typeface="標楷體" pitchFamily="65" charset="-120"/>
              </a:rPr>
              <a:t>a</a:t>
            </a:r>
            <a:r>
              <a:rPr kumimoji="0" lang="en-US" altLang="zh-TW" sz="2600">
                <a:solidFill>
                  <a:srgbClr val="FF0000"/>
                </a:solidFill>
                <a:latin typeface="Lucida Console" pitchFamily="49" charset="0"/>
                <a:ea typeface="標楷體" pitchFamily="65" charset="-120"/>
              </a:rPr>
              <a:t>:</a:t>
            </a:r>
            <a:r>
              <a:rPr kumimoji="0" lang="en-US" altLang="zh-TW" sz="2600">
                <a:latin typeface="Lucida Console" pitchFamily="49" charset="0"/>
                <a:ea typeface="標楷體" pitchFamily="65" charset="-120"/>
              </a:rPr>
              <a:t>b;  </a:t>
            </a:r>
          </a:p>
          <a:p>
            <a:pPr eaLnBrk="0" hangingPunct="0"/>
            <a:r>
              <a:rPr kumimoji="0" lang="en-US" altLang="zh-TW" sz="2600">
                <a:ea typeface="標楷體" pitchFamily="65" charset="-120"/>
              </a:rPr>
              <a:t>8    </a:t>
            </a:r>
            <a:r>
              <a:rPr kumimoji="0" lang="en-US" altLang="zh-TW" sz="2600">
                <a:latin typeface="Courier New" pitchFamily="49" charset="0"/>
                <a:ea typeface="標楷體" pitchFamily="65" charset="-120"/>
              </a:rPr>
              <a:t>	printf("</a:t>
            </a:r>
            <a:r>
              <a:rPr kumimoji="0" lang="zh-TW" altLang="en-US" sz="2600">
                <a:latin typeface="Courier New" pitchFamily="49" charset="0"/>
                <a:ea typeface="標楷體" pitchFamily="65" charset="-120"/>
              </a:rPr>
              <a:t>大數是： </a:t>
            </a:r>
            <a:r>
              <a:rPr kumimoji="0" lang="en-US" altLang="zh-TW" sz="2600" u="sng">
                <a:latin typeface="Courier New" pitchFamily="49" charset="0"/>
                <a:ea typeface="標楷體" pitchFamily="65" charset="-120"/>
              </a:rPr>
              <a:t>%i</a:t>
            </a:r>
            <a:r>
              <a:rPr kumimoji="0" lang="en-US" altLang="zh-TW" sz="2600">
                <a:latin typeface="Courier New" pitchFamily="49" charset="0"/>
                <a:ea typeface="標楷體" pitchFamily="65" charset="-120"/>
              </a:rPr>
              <a:t> \n", p);</a:t>
            </a:r>
          </a:p>
          <a:p>
            <a:pPr eaLnBrk="0" hangingPunct="0"/>
            <a:r>
              <a:rPr kumimoji="0" lang="en-US" altLang="zh-TW" sz="2600">
                <a:ea typeface="標楷體" pitchFamily="65" charset="-120"/>
              </a:rPr>
              <a:t>9    </a:t>
            </a:r>
            <a:r>
              <a:rPr kumimoji="0" lang="en-US" altLang="zh-TW" sz="2600">
                <a:latin typeface="Lucida Console" pitchFamily="49" charset="0"/>
                <a:ea typeface="標楷體" pitchFamily="65" charset="-120"/>
              </a:rPr>
              <a:t>	q = (a&lt;b) </a:t>
            </a:r>
            <a:r>
              <a:rPr kumimoji="0" lang="en-US" altLang="zh-TW" sz="2600">
                <a:solidFill>
                  <a:srgbClr val="FF3300"/>
                </a:solidFill>
                <a:latin typeface="Lucida Console" pitchFamily="49" charset="0"/>
                <a:ea typeface="標楷體" pitchFamily="65" charset="-120"/>
              </a:rPr>
              <a:t>?</a:t>
            </a:r>
            <a:r>
              <a:rPr kumimoji="0" lang="en-US" altLang="zh-TW" sz="2600">
                <a:latin typeface="Lucida Console" pitchFamily="49" charset="0"/>
                <a:ea typeface="標楷體" pitchFamily="65" charset="-120"/>
              </a:rPr>
              <a:t>a</a:t>
            </a:r>
            <a:r>
              <a:rPr kumimoji="0" lang="en-US" altLang="zh-TW" sz="2600">
                <a:solidFill>
                  <a:srgbClr val="FF0000"/>
                </a:solidFill>
                <a:latin typeface="Lucida Console" pitchFamily="49" charset="0"/>
                <a:ea typeface="標楷體" pitchFamily="65" charset="-120"/>
              </a:rPr>
              <a:t>:</a:t>
            </a:r>
            <a:r>
              <a:rPr kumimoji="0" lang="en-US" altLang="zh-TW" sz="2600">
                <a:latin typeface="Lucida Console" pitchFamily="49" charset="0"/>
                <a:ea typeface="標楷體" pitchFamily="65" charset="-120"/>
              </a:rPr>
              <a:t>b;   </a:t>
            </a:r>
          </a:p>
          <a:p>
            <a:pPr eaLnBrk="0" hangingPunct="0"/>
            <a:r>
              <a:rPr kumimoji="0" lang="en-US" altLang="zh-TW" sz="2600">
                <a:ea typeface="標楷體" pitchFamily="65" charset="-120"/>
              </a:rPr>
              <a:t>10   </a:t>
            </a:r>
            <a:r>
              <a:rPr kumimoji="0" lang="en-US" altLang="zh-TW" sz="2600">
                <a:latin typeface="Courier New" pitchFamily="49" charset="0"/>
                <a:ea typeface="標楷體" pitchFamily="65" charset="-120"/>
              </a:rPr>
              <a:t>	printf("</a:t>
            </a:r>
            <a:r>
              <a:rPr kumimoji="0" lang="zh-TW" altLang="en-US" sz="2600">
                <a:latin typeface="Courier New" pitchFamily="49" charset="0"/>
                <a:ea typeface="標楷體" pitchFamily="65" charset="-120"/>
              </a:rPr>
              <a:t>小數是： </a:t>
            </a:r>
            <a:r>
              <a:rPr kumimoji="0" lang="en-US" altLang="zh-TW" sz="2600" u="sng">
                <a:latin typeface="Courier New" pitchFamily="49" charset="0"/>
                <a:ea typeface="標楷體" pitchFamily="65" charset="-120"/>
              </a:rPr>
              <a:t>%i</a:t>
            </a:r>
            <a:r>
              <a:rPr kumimoji="0" lang="en-US" altLang="zh-TW" sz="2600">
                <a:latin typeface="Courier New" pitchFamily="49" charset="0"/>
                <a:ea typeface="標楷體" pitchFamily="65" charset="-120"/>
              </a:rPr>
              <a:t> \n", q);</a:t>
            </a:r>
          </a:p>
          <a:p>
            <a:pPr eaLnBrk="0" hangingPunct="0"/>
            <a:r>
              <a:rPr kumimoji="0" lang="en-US" altLang="zh-TW" sz="2600">
                <a:ea typeface="標楷體" pitchFamily="65" charset="-120"/>
              </a:rPr>
              <a:t>11  }</a:t>
            </a:r>
          </a:p>
        </p:txBody>
      </p:sp>
      <p:sp>
        <p:nvSpPr>
          <p:cNvPr id="142343" name="AutoShape 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42344" name="Rectangle 8"/>
          <p:cNvSpPr>
            <a:spLocks noChangeArrowheads="1"/>
          </p:cNvSpPr>
          <p:nvPr/>
        </p:nvSpPr>
        <p:spPr bwMode="auto">
          <a:xfrm>
            <a:off x="5934075" y="2636838"/>
            <a:ext cx="1951038" cy="701675"/>
          </a:xfrm>
          <a:prstGeom prst="rect">
            <a:avLst/>
          </a:prstGeom>
          <a:noFill/>
          <a:ln w="9525">
            <a:noFill/>
            <a:miter lim="800000"/>
            <a:headEnd/>
            <a:tailEnd/>
          </a:ln>
          <a:effectLst/>
        </p:spPr>
        <p:txBody>
          <a:bodyPr>
            <a:spAutoFit/>
          </a:bodyPr>
          <a:lstStyle/>
          <a:p>
            <a:r>
              <a:rPr kumimoji="0" lang="zh-TW" altLang="en-US" sz="2000">
                <a:latin typeface="Verdana" pitchFamily="34" charset="0"/>
              </a:rPr>
              <a:t>大數是： </a:t>
            </a:r>
            <a:r>
              <a:rPr kumimoji="0" lang="en-US" altLang="zh-TW" sz="2000">
                <a:latin typeface="Verdana" pitchFamily="34" charset="0"/>
              </a:rPr>
              <a:t>32</a:t>
            </a:r>
          </a:p>
          <a:p>
            <a:r>
              <a:rPr kumimoji="0" lang="zh-TW" altLang="en-US" sz="2000">
                <a:latin typeface="Verdana" pitchFamily="34" charset="0"/>
              </a:rPr>
              <a:t>小數是： </a:t>
            </a:r>
            <a:r>
              <a:rPr kumimoji="0" lang="en-US" altLang="zh-TW" sz="2000">
                <a:latin typeface="Verdana" pitchFamily="34" charset="0"/>
              </a:rPr>
              <a:t>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2341"/>
                                        </p:tgtEl>
                                        <p:attrNameLst>
                                          <p:attrName>style.visibility</p:attrName>
                                        </p:attrNameLst>
                                      </p:cBhvr>
                                      <p:to>
                                        <p:strVal val="visible"/>
                                      </p:to>
                                    </p:set>
                                    <p:anim calcmode="lin" valueType="num">
                                      <p:cBhvr>
                                        <p:cTn id="7" dur="500" fill="hold"/>
                                        <p:tgtEl>
                                          <p:spTgt spid="142341"/>
                                        </p:tgtEl>
                                        <p:attrNameLst>
                                          <p:attrName>ppt_w</p:attrName>
                                        </p:attrNameLst>
                                      </p:cBhvr>
                                      <p:tavLst>
                                        <p:tav tm="0">
                                          <p:val>
                                            <p:fltVal val="0"/>
                                          </p:val>
                                        </p:tav>
                                        <p:tav tm="100000">
                                          <p:val>
                                            <p:strVal val="#ppt_w"/>
                                          </p:val>
                                        </p:tav>
                                      </p:tavLst>
                                    </p:anim>
                                    <p:anim calcmode="lin" valueType="num">
                                      <p:cBhvr>
                                        <p:cTn id="8" dur="500" fill="hold"/>
                                        <p:tgtEl>
                                          <p:spTgt spid="14234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2342"/>
                                        </p:tgtEl>
                                        <p:attrNameLst>
                                          <p:attrName>style.visibility</p:attrName>
                                        </p:attrNameLst>
                                      </p:cBhvr>
                                      <p:to>
                                        <p:strVal val="visible"/>
                                      </p:to>
                                    </p:set>
                                    <p:anim calcmode="lin" valueType="num">
                                      <p:cBhvr>
                                        <p:cTn id="13" dur="500" fill="hold"/>
                                        <p:tgtEl>
                                          <p:spTgt spid="142342"/>
                                        </p:tgtEl>
                                        <p:attrNameLst>
                                          <p:attrName>ppt_w</p:attrName>
                                        </p:attrNameLst>
                                      </p:cBhvr>
                                      <p:tavLst>
                                        <p:tav tm="0">
                                          <p:val>
                                            <p:fltVal val="0"/>
                                          </p:val>
                                        </p:tav>
                                        <p:tav tm="100000">
                                          <p:val>
                                            <p:strVal val="#ppt_w"/>
                                          </p:val>
                                        </p:tav>
                                      </p:tavLst>
                                    </p:anim>
                                    <p:anim calcmode="lin" valueType="num">
                                      <p:cBhvr>
                                        <p:cTn id="14" dur="500" fill="hold"/>
                                        <p:tgtEl>
                                          <p:spTgt spid="14234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2344"/>
                                        </p:tgtEl>
                                        <p:attrNameLst>
                                          <p:attrName>style.visibility</p:attrName>
                                        </p:attrNameLst>
                                      </p:cBhvr>
                                      <p:to>
                                        <p:strVal val="visible"/>
                                      </p:to>
                                    </p:set>
                                    <p:anim calcmode="lin" valueType="num">
                                      <p:cBhvr>
                                        <p:cTn id="19" dur="500" fill="hold"/>
                                        <p:tgtEl>
                                          <p:spTgt spid="142344"/>
                                        </p:tgtEl>
                                        <p:attrNameLst>
                                          <p:attrName>ppt_w</p:attrName>
                                        </p:attrNameLst>
                                      </p:cBhvr>
                                      <p:tavLst>
                                        <p:tav tm="0">
                                          <p:val>
                                            <p:fltVal val="0"/>
                                          </p:val>
                                        </p:tav>
                                        <p:tav tm="100000">
                                          <p:val>
                                            <p:strVal val="#ppt_w"/>
                                          </p:val>
                                        </p:tav>
                                      </p:tavLst>
                                    </p:anim>
                                    <p:anim calcmode="lin" valueType="num">
                                      <p:cBhvr>
                                        <p:cTn id="20" dur="500" fill="hold"/>
                                        <p:tgtEl>
                                          <p:spTgt spid="1423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1" grpId="0" animBg="1"/>
      <p:bldP spid="142342" grpId="0"/>
      <p:bldP spid="142344"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7E2F7A6-9B36-41C9-B221-985A01D3E5F1}" type="slidenum">
              <a:rPr lang="en-US" altLang="zh-TW"/>
              <a:pPr/>
              <a:t>87</a:t>
            </a:fld>
            <a:endParaRPr lang="en-US" altLang="zh-TW"/>
          </a:p>
        </p:txBody>
      </p:sp>
      <p:sp>
        <p:nvSpPr>
          <p:cNvPr id="144386" name="Rectangle 2"/>
          <p:cNvSpPr>
            <a:spLocks noGrp="1" noChangeArrowheads="1"/>
          </p:cNvSpPr>
          <p:nvPr>
            <p:ph type="body" idx="1"/>
          </p:nvPr>
        </p:nvSpPr>
        <p:spPr>
          <a:xfrm>
            <a:off x="762000" y="1371600"/>
            <a:ext cx="7772400" cy="4797425"/>
          </a:xfrm>
        </p:spPr>
        <p:txBody>
          <a:bodyPr/>
          <a:lstStyle/>
          <a:p>
            <a:r>
              <a:rPr lang="en-US" altLang="zh-TW" dirty="0" err="1">
                <a:solidFill>
                  <a:srgbClr val="FF3300"/>
                </a:solidFill>
                <a:latin typeface="Courier New" pitchFamily="49" charset="0"/>
                <a:cs typeface="Courier New" pitchFamily="49" charset="0"/>
              </a:rPr>
              <a:t>sizeof</a:t>
            </a:r>
            <a:r>
              <a:rPr lang="en-US" altLang="zh-TW" dirty="0">
                <a:latin typeface="Courier New" pitchFamily="49" charset="0"/>
                <a:cs typeface="Courier New" pitchFamily="49" charset="0"/>
              </a:rPr>
              <a:t> </a:t>
            </a:r>
            <a:r>
              <a:rPr lang="zh-TW" altLang="en-US" dirty="0">
                <a:latin typeface="Courier New" pitchFamily="49" charset="0"/>
                <a:cs typeface="Courier New" pitchFamily="49" charset="0"/>
              </a:rPr>
              <a:t>運算子是用來</a:t>
            </a:r>
            <a:r>
              <a:rPr lang="zh-TW" altLang="en-US" dirty="0" smtClean="0">
                <a:latin typeface="Courier New" pitchFamily="49" charset="0"/>
                <a:cs typeface="Courier New" pitchFamily="49" charset="0"/>
              </a:rPr>
              <a:t>算各種</a:t>
            </a:r>
            <a:r>
              <a:rPr lang="zh-TW" altLang="en-US" dirty="0">
                <a:latin typeface="Courier New" pitchFamily="49" charset="0"/>
                <a:cs typeface="Courier New" pitchFamily="49" charset="0"/>
              </a:rPr>
              <a:t>資料型態</a:t>
            </a:r>
            <a:br>
              <a:rPr lang="zh-TW" altLang="en-US" dirty="0">
                <a:latin typeface="Courier New" pitchFamily="49" charset="0"/>
                <a:cs typeface="Courier New" pitchFamily="49" charset="0"/>
              </a:rPr>
            </a:br>
            <a:r>
              <a:rPr lang="zh-TW" altLang="en-US" dirty="0">
                <a:solidFill>
                  <a:srgbClr val="FF3300"/>
                </a:solidFill>
                <a:latin typeface="Courier New" pitchFamily="49" charset="0"/>
                <a:cs typeface="Courier New" pitchFamily="49" charset="0"/>
              </a:rPr>
              <a:t>所佔用的空間</a:t>
            </a:r>
            <a:r>
              <a:rPr lang="en-US" altLang="zh-TW" dirty="0">
                <a:latin typeface="Courier New" pitchFamily="49" charset="0"/>
                <a:cs typeface="Courier New" pitchFamily="49" charset="0"/>
              </a:rPr>
              <a:t>(</a:t>
            </a:r>
            <a:r>
              <a:rPr lang="zh-TW" altLang="en-US" dirty="0">
                <a:latin typeface="Courier New" pitchFamily="49" charset="0"/>
                <a:cs typeface="Courier New" pitchFamily="49" charset="0"/>
              </a:rPr>
              <a:t>單位為</a:t>
            </a:r>
            <a:r>
              <a:rPr lang="en-US" altLang="zh-TW" dirty="0">
                <a:solidFill>
                  <a:srgbClr val="FF3300"/>
                </a:solidFill>
                <a:latin typeface="Courier New" pitchFamily="49" charset="0"/>
                <a:cs typeface="Courier New" pitchFamily="49" charset="0"/>
              </a:rPr>
              <a:t>bytes</a:t>
            </a:r>
            <a:r>
              <a:rPr lang="en-US" altLang="zh-TW" dirty="0">
                <a:latin typeface="Courier New" pitchFamily="49" charset="0"/>
                <a:cs typeface="Courier New" pitchFamily="49" charset="0"/>
              </a:rPr>
              <a:t>)</a:t>
            </a:r>
            <a:r>
              <a:rPr lang="zh-TW" altLang="en-US" dirty="0">
                <a:latin typeface="Courier New" pitchFamily="49" charset="0"/>
                <a:cs typeface="Courier New" pitchFamily="49" charset="0"/>
              </a:rPr>
              <a:t>。</a:t>
            </a:r>
          </a:p>
          <a:p>
            <a:r>
              <a:rPr lang="zh-TW" altLang="en-US" dirty="0">
                <a:solidFill>
                  <a:srgbClr val="000000"/>
                </a:solidFill>
                <a:latin typeface="Courier New" pitchFamily="49" charset="0"/>
                <a:cs typeface="Courier New" pitchFamily="49" charset="0"/>
              </a:rPr>
              <a:t>語法</a:t>
            </a:r>
            <a:endParaRPr lang="zh-TW" altLang="en-US" dirty="0">
              <a:solidFill>
                <a:srgbClr val="000000"/>
              </a:solidFill>
              <a:latin typeface="Courier New" pitchFamily="49" charset="0"/>
              <a:ea typeface="新細明體" pitchFamily="18" charset="-120"/>
              <a:cs typeface="Courier New" pitchFamily="49" charset="0"/>
            </a:endParaRPr>
          </a:p>
          <a:p>
            <a:pPr lvl="1"/>
            <a:r>
              <a:rPr lang="en-US" altLang="zh-TW" sz="3200" dirty="0" err="1">
                <a:latin typeface="Courier New" pitchFamily="49" charset="0"/>
                <a:cs typeface="Courier New" pitchFamily="49" charset="0"/>
              </a:rPr>
              <a:t>sizeof</a:t>
            </a:r>
            <a:r>
              <a:rPr lang="en-US" altLang="zh-TW" sz="3200" dirty="0">
                <a:latin typeface="Courier New" pitchFamily="49" charset="0"/>
                <a:cs typeface="Courier New" pitchFamily="49" charset="0"/>
              </a:rPr>
              <a:t> (</a:t>
            </a:r>
            <a:r>
              <a:rPr lang="zh-TW" altLang="en-US" sz="3200" dirty="0">
                <a:latin typeface="Courier New" pitchFamily="49" charset="0"/>
                <a:cs typeface="Courier New" pitchFamily="49" charset="0"/>
              </a:rPr>
              <a:t>資料型態</a:t>
            </a:r>
            <a:r>
              <a:rPr lang="en-US" altLang="zh-TW" sz="3200" dirty="0">
                <a:latin typeface="Courier New" pitchFamily="49" charset="0"/>
                <a:cs typeface="Courier New" pitchFamily="49" charset="0"/>
              </a:rPr>
              <a:t>) </a:t>
            </a:r>
          </a:p>
          <a:p>
            <a:r>
              <a:rPr lang="zh-TW" altLang="en-US" dirty="0">
                <a:latin typeface="Courier New" pitchFamily="49" charset="0"/>
                <a:cs typeface="Courier New" pitchFamily="49" charset="0"/>
              </a:rPr>
              <a:t>例如：</a:t>
            </a:r>
            <a:r>
              <a:rPr kumimoji="0" lang="zh-TW" altLang="en-US" dirty="0">
                <a:solidFill>
                  <a:srgbClr val="0000F8"/>
                </a:solidFill>
                <a:latin typeface="Courier New" pitchFamily="49" charset="0"/>
                <a:cs typeface="Courier New" pitchFamily="49" charset="0"/>
              </a:rPr>
              <a:t>記憶體配置大小</a:t>
            </a:r>
          </a:p>
          <a:p>
            <a:pPr lvl="1" eaLnBrk="0" hangingPunct="0">
              <a:spcBef>
                <a:spcPct val="0"/>
              </a:spcBef>
            </a:pPr>
            <a:r>
              <a:rPr kumimoji="0" lang="en-US" altLang="zh-TW" sz="3200" dirty="0" err="1">
                <a:latin typeface="Courier New" pitchFamily="49" charset="0"/>
                <a:cs typeface="Courier New" pitchFamily="49" charset="0"/>
              </a:rPr>
              <a:t>sizeof</a:t>
            </a:r>
            <a:r>
              <a:rPr kumimoji="0" lang="en-US" altLang="zh-TW" sz="3200" dirty="0">
                <a:latin typeface="Courier New" pitchFamily="49" charset="0"/>
                <a:cs typeface="Courier New" pitchFamily="49" charset="0"/>
              </a:rPr>
              <a:t>(a)</a:t>
            </a:r>
          </a:p>
          <a:p>
            <a:pPr lvl="1" eaLnBrk="0" hangingPunct="0">
              <a:spcBef>
                <a:spcPct val="0"/>
              </a:spcBef>
            </a:pPr>
            <a:r>
              <a:rPr kumimoji="0" lang="en-US" altLang="zh-TW" sz="3200" dirty="0" err="1">
                <a:latin typeface="Courier New" pitchFamily="49" charset="0"/>
                <a:cs typeface="Courier New" pitchFamily="49" charset="0"/>
              </a:rPr>
              <a:t>sizeof</a:t>
            </a:r>
            <a:r>
              <a:rPr kumimoji="0" lang="en-US" altLang="zh-TW" sz="3200" dirty="0">
                <a:latin typeface="Courier New" pitchFamily="49" charset="0"/>
                <a:cs typeface="Courier New" pitchFamily="49" charset="0"/>
              </a:rPr>
              <a:t>('A')</a:t>
            </a:r>
            <a:endParaRPr kumimoji="0" lang="en-US" altLang="zh-TW" sz="3200" dirty="0">
              <a:solidFill>
                <a:srgbClr val="0000F8"/>
              </a:solidFill>
              <a:latin typeface="Courier New" pitchFamily="49" charset="0"/>
              <a:cs typeface="Courier New" pitchFamily="49" charset="0"/>
            </a:endParaRPr>
          </a:p>
          <a:p>
            <a:pPr lvl="1" eaLnBrk="0" hangingPunct="0">
              <a:spcBef>
                <a:spcPct val="0"/>
              </a:spcBef>
            </a:pPr>
            <a:r>
              <a:rPr kumimoji="0" lang="en-US" altLang="zh-TW" sz="3200" dirty="0" err="1">
                <a:latin typeface="Courier New" pitchFamily="49" charset="0"/>
                <a:cs typeface="Courier New" pitchFamily="49" charset="0"/>
              </a:rPr>
              <a:t>sizeof</a:t>
            </a:r>
            <a:r>
              <a:rPr kumimoji="0" lang="en-US" altLang="zh-TW" sz="3200" dirty="0">
                <a:latin typeface="Courier New" pitchFamily="49" charset="0"/>
                <a:cs typeface="Courier New" pitchFamily="49" charset="0"/>
              </a:rPr>
              <a:t>(float)</a:t>
            </a:r>
          </a:p>
        </p:txBody>
      </p:sp>
      <p:sp>
        <p:nvSpPr>
          <p:cNvPr id="144387" name="Rectangle 3"/>
          <p:cNvSpPr>
            <a:spLocks noChangeArrowheads="1"/>
          </p:cNvSpPr>
          <p:nvPr/>
        </p:nvSpPr>
        <p:spPr bwMode="auto">
          <a:xfrm>
            <a:off x="838200" y="609600"/>
            <a:ext cx="7620000" cy="838200"/>
          </a:xfrm>
          <a:prstGeom prst="rect">
            <a:avLst/>
          </a:prstGeom>
          <a:noFill/>
          <a:ln w="9525">
            <a:noFill/>
            <a:miter lim="800000"/>
            <a:headEnd/>
            <a:tailEnd/>
          </a:ln>
          <a:effectLst/>
        </p:spPr>
        <p:txBody>
          <a:bodyPr anchor="ctr"/>
          <a:lstStyle/>
          <a:p>
            <a:r>
              <a:rPr lang="en-US" altLang="zh-TW">
                <a:solidFill>
                  <a:srgbClr val="003366"/>
                </a:solidFill>
                <a:ea typeface="標楷體" pitchFamily="65" charset="-120"/>
              </a:rPr>
              <a:t>sizeof</a:t>
            </a:r>
            <a:r>
              <a:rPr lang="zh-TW" altLang="en-US">
                <a:solidFill>
                  <a:srgbClr val="003366"/>
                </a:solidFill>
                <a:ea typeface="標楷體" pitchFamily="65" charset="-120"/>
              </a:rPr>
              <a:t>運算子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8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438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438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438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38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43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FE8DE9B5-5CF8-4A2E-87C8-F10AD9934393}" type="slidenum">
              <a:rPr lang="en-US" altLang="zh-TW"/>
              <a:pPr/>
              <a:t>88</a:t>
            </a:fld>
            <a:endParaRPr lang="en-US" altLang="zh-TW"/>
          </a:p>
        </p:txBody>
      </p:sp>
      <p:sp>
        <p:nvSpPr>
          <p:cNvPr id="145411" name="Rectangle 3"/>
          <p:cNvSpPr>
            <a:spLocks noGrp="1" noChangeArrowheads="1"/>
          </p:cNvSpPr>
          <p:nvPr>
            <p:ph type="title"/>
          </p:nvPr>
        </p:nvSpPr>
        <p:spPr>
          <a:xfrm>
            <a:off x="838200" y="609600"/>
            <a:ext cx="7620000" cy="838200"/>
          </a:xfrm>
          <a:noFill/>
          <a:ln/>
        </p:spPr>
        <p:txBody>
          <a:bodyPr/>
          <a:lstStyle/>
          <a:p>
            <a:r>
              <a:rPr lang="en-US" altLang="zh-TW" sz="3600"/>
              <a:t>Ch4_11 sizeof</a:t>
            </a:r>
            <a:endParaRPr kumimoji="0" lang="en-US" altLang="zh-TW" sz="2200">
              <a:solidFill>
                <a:schemeClr val="tx1"/>
              </a:solidFill>
            </a:endParaRPr>
          </a:p>
        </p:txBody>
      </p:sp>
      <p:sp>
        <p:nvSpPr>
          <p:cNvPr id="145412" name="Text Box 4"/>
          <p:cNvSpPr txBox="1">
            <a:spLocks noChangeArrowheads="1"/>
          </p:cNvSpPr>
          <p:nvPr/>
        </p:nvSpPr>
        <p:spPr bwMode="auto">
          <a:xfrm>
            <a:off x="755650" y="1484313"/>
            <a:ext cx="7056438" cy="1800225"/>
          </a:xfrm>
          <a:prstGeom prst="rect">
            <a:avLst/>
          </a:prstGeom>
          <a:noFill/>
          <a:ln w="9525">
            <a:noFill/>
            <a:miter lim="800000"/>
            <a:headEnd/>
            <a:tailEnd/>
          </a:ln>
        </p:spPr>
        <p:txBody>
          <a:bodyPr/>
          <a:lstStyle/>
          <a:p>
            <a:pPr eaLnBrk="0" hangingPunct="0"/>
            <a:r>
              <a:rPr kumimoji="0" lang="en-US" altLang="zh-TW" sz="2800" b="1">
                <a:ea typeface="標楷體" pitchFamily="65" charset="-120"/>
              </a:rPr>
              <a:t>Ch4_11  </a:t>
            </a:r>
            <a:r>
              <a:rPr kumimoji="0" lang="zh-TW" altLang="en-US" sz="2800" b="1">
                <a:ea typeface="標楷體" pitchFamily="65" charset="-120"/>
              </a:rPr>
              <a:t>計算一字串所佔記憶體的位元組數</a:t>
            </a:r>
          </a:p>
          <a:p>
            <a:pPr eaLnBrk="0" hangingPunct="0"/>
            <a:r>
              <a:rPr kumimoji="0" lang="en-US" altLang="zh-TW" sz="2800">
                <a:latin typeface="Courier New" pitchFamily="49" charset="0"/>
                <a:ea typeface="標楷體" pitchFamily="65" charset="-120"/>
              </a:rPr>
              <a:t>1 #include&lt;stdio.h&gt;</a:t>
            </a:r>
          </a:p>
          <a:p>
            <a:pPr eaLnBrk="0" hangingPunct="0"/>
            <a:r>
              <a:rPr kumimoji="0" lang="en-US" altLang="zh-TW" sz="2800">
                <a:latin typeface="Courier New" pitchFamily="49" charset="0"/>
                <a:ea typeface="標楷體" pitchFamily="65" charset="-120"/>
              </a:rPr>
              <a:t>2 main(){</a:t>
            </a:r>
          </a:p>
          <a:p>
            <a:pPr eaLnBrk="0" hangingPunct="0"/>
            <a:r>
              <a:rPr kumimoji="0" lang="en-US" altLang="zh-TW" sz="2800">
                <a:latin typeface="Courier New" pitchFamily="49" charset="0"/>
                <a:ea typeface="標楷體" pitchFamily="65" charset="-120"/>
              </a:rPr>
              <a:t>3  char str[] = "THANK YOU";</a:t>
            </a:r>
          </a:p>
        </p:txBody>
      </p:sp>
      <p:sp>
        <p:nvSpPr>
          <p:cNvPr id="145413" name="Text Box 5"/>
          <p:cNvSpPr txBox="1">
            <a:spLocks noChangeArrowheads="1"/>
          </p:cNvSpPr>
          <p:nvPr/>
        </p:nvSpPr>
        <p:spPr bwMode="auto">
          <a:xfrm>
            <a:off x="838200" y="5330825"/>
            <a:ext cx="7010400" cy="5461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3200">
                <a:latin typeface="Courier New" pitchFamily="49" charset="0"/>
                <a:ea typeface="標楷體" pitchFamily="65" charset="-120"/>
              </a:rPr>
              <a:t>THANK YOU </a:t>
            </a:r>
            <a:r>
              <a:rPr kumimoji="0" lang="zh-TW" altLang="en-US" sz="3200">
                <a:latin typeface="Courier New" pitchFamily="49" charset="0"/>
                <a:ea typeface="標楷體" pitchFamily="65" charset="-120"/>
              </a:rPr>
              <a:t>的長度為：</a:t>
            </a:r>
            <a:r>
              <a:rPr kumimoji="0" lang="en-US" altLang="zh-TW" sz="3200">
                <a:solidFill>
                  <a:srgbClr val="FF3300"/>
                </a:solidFill>
                <a:latin typeface="Courier New" pitchFamily="49" charset="0"/>
                <a:ea typeface="標楷體" pitchFamily="65" charset="-120"/>
              </a:rPr>
              <a:t>10 bytes</a:t>
            </a:r>
            <a:endParaRPr kumimoji="0" lang="en-US" altLang="zh-TW" sz="3200">
              <a:solidFill>
                <a:srgbClr val="FF3300"/>
              </a:solidFill>
              <a:latin typeface="Courier New" pitchFamily="49" charset="0"/>
            </a:endParaRPr>
          </a:p>
        </p:txBody>
      </p:sp>
      <p:sp>
        <p:nvSpPr>
          <p:cNvPr id="145416" name="Text Box 8"/>
          <p:cNvSpPr txBox="1">
            <a:spLocks noChangeArrowheads="1"/>
          </p:cNvSpPr>
          <p:nvPr/>
        </p:nvSpPr>
        <p:spPr bwMode="auto">
          <a:xfrm>
            <a:off x="755650" y="3500438"/>
            <a:ext cx="7696200" cy="1463675"/>
          </a:xfrm>
          <a:prstGeom prst="rect">
            <a:avLst/>
          </a:prstGeom>
          <a:noFill/>
          <a:ln w="9525">
            <a:noFill/>
            <a:miter lim="800000"/>
            <a:headEnd/>
            <a:tailEnd/>
          </a:ln>
        </p:spPr>
        <p:txBody>
          <a:bodyPr/>
          <a:lstStyle/>
          <a:p>
            <a:pPr eaLnBrk="0" hangingPunct="0"/>
            <a:r>
              <a:rPr kumimoji="0" lang="en-US" altLang="zh-TW" sz="2800">
                <a:latin typeface="Courier New" pitchFamily="49" charset="0"/>
                <a:ea typeface="標楷體" pitchFamily="65" charset="-120"/>
              </a:rPr>
              <a:t>4  printf("</a:t>
            </a:r>
            <a:r>
              <a:rPr kumimoji="0" lang="en-US" altLang="zh-TW" sz="2800">
                <a:solidFill>
                  <a:srgbClr val="FF3300"/>
                </a:solidFill>
                <a:latin typeface="Courier New" pitchFamily="49" charset="0"/>
                <a:ea typeface="標楷體" pitchFamily="65" charset="-120"/>
              </a:rPr>
              <a:t>%s</a:t>
            </a:r>
            <a:r>
              <a:rPr kumimoji="0" lang="en-US" altLang="zh-TW" sz="2800">
                <a:latin typeface="Courier New" pitchFamily="49" charset="0"/>
                <a:ea typeface="標楷體" pitchFamily="65" charset="-120"/>
              </a:rPr>
              <a:t> </a:t>
            </a:r>
            <a:r>
              <a:rPr kumimoji="0" lang="zh-TW" altLang="en-US" sz="2800">
                <a:latin typeface="Courier New" pitchFamily="49" charset="0"/>
                <a:ea typeface="標楷體" pitchFamily="65" charset="-120"/>
              </a:rPr>
              <a:t>的長度為：</a:t>
            </a:r>
            <a:r>
              <a:rPr kumimoji="0" lang="en-US" altLang="zh-TW" sz="2800">
                <a:solidFill>
                  <a:srgbClr val="FF3300"/>
                </a:solidFill>
                <a:latin typeface="Courier New" pitchFamily="49" charset="0"/>
                <a:ea typeface="標楷體" pitchFamily="65" charset="-120"/>
              </a:rPr>
              <a:t>%i bytes</a:t>
            </a:r>
            <a:r>
              <a:rPr kumimoji="0" lang="en-US" altLang="zh-TW" sz="2800">
                <a:latin typeface="Courier New" pitchFamily="49" charset="0"/>
                <a:ea typeface="標楷體" pitchFamily="65" charset="-120"/>
              </a:rPr>
              <a:t>\n", </a:t>
            </a:r>
          </a:p>
          <a:p>
            <a:pPr algn="r" eaLnBrk="0" hangingPunct="0"/>
            <a:r>
              <a:rPr kumimoji="0" lang="en-US" altLang="zh-TW" sz="2800">
                <a:solidFill>
                  <a:srgbClr val="FF3300"/>
                </a:solidFill>
                <a:latin typeface="Courier New" pitchFamily="49" charset="0"/>
                <a:ea typeface="標楷體" pitchFamily="65" charset="-120"/>
              </a:rPr>
              <a:t>str</a:t>
            </a:r>
            <a:r>
              <a:rPr kumimoji="0" lang="en-US" altLang="zh-TW" sz="2800">
                <a:latin typeface="Courier New" pitchFamily="49" charset="0"/>
                <a:ea typeface="標楷體" pitchFamily="65" charset="-120"/>
              </a:rPr>
              <a:t>, </a:t>
            </a:r>
            <a:r>
              <a:rPr kumimoji="0" lang="en-US" altLang="zh-TW" sz="2800">
                <a:solidFill>
                  <a:srgbClr val="FF3300"/>
                </a:solidFill>
                <a:latin typeface="Courier New" pitchFamily="49" charset="0"/>
                <a:ea typeface="標楷體" pitchFamily="65" charset="-120"/>
              </a:rPr>
              <a:t>sizeof(str)</a:t>
            </a:r>
            <a:r>
              <a:rPr kumimoji="0" lang="en-US" altLang="zh-TW" sz="2800">
                <a:latin typeface="Courier New" pitchFamily="49" charset="0"/>
                <a:ea typeface="標楷體" pitchFamily="65" charset="-120"/>
              </a:rPr>
              <a:t>); </a:t>
            </a:r>
          </a:p>
          <a:p>
            <a:pPr eaLnBrk="0" hangingPunct="0"/>
            <a:r>
              <a:rPr kumimoji="0" lang="en-US" altLang="zh-TW" sz="2800">
                <a:latin typeface="Courier New" pitchFamily="49" charset="0"/>
                <a:ea typeface="標楷體" pitchFamily="65" charset="-120"/>
              </a:rPr>
              <a:t>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5416"/>
                                        </p:tgtEl>
                                        <p:attrNameLst>
                                          <p:attrName>style.visibility</p:attrName>
                                        </p:attrNameLst>
                                      </p:cBhvr>
                                      <p:to>
                                        <p:strVal val="visible"/>
                                      </p:to>
                                    </p:set>
                                    <p:anim calcmode="lin" valueType="num">
                                      <p:cBhvr>
                                        <p:cTn id="7" dur="500" fill="hold"/>
                                        <p:tgtEl>
                                          <p:spTgt spid="145416"/>
                                        </p:tgtEl>
                                        <p:attrNameLst>
                                          <p:attrName>ppt_w</p:attrName>
                                        </p:attrNameLst>
                                      </p:cBhvr>
                                      <p:tavLst>
                                        <p:tav tm="0">
                                          <p:val>
                                            <p:fltVal val="0"/>
                                          </p:val>
                                        </p:tav>
                                        <p:tav tm="100000">
                                          <p:val>
                                            <p:strVal val="#ppt_w"/>
                                          </p:val>
                                        </p:tav>
                                      </p:tavLst>
                                    </p:anim>
                                    <p:anim calcmode="lin" valueType="num">
                                      <p:cBhvr>
                                        <p:cTn id="8" dur="500" fill="hold"/>
                                        <p:tgtEl>
                                          <p:spTgt spid="14541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5413"/>
                                        </p:tgtEl>
                                        <p:attrNameLst>
                                          <p:attrName>style.visibility</p:attrName>
                                        </p:attrNameLst>
                                      </p:cBhvr>
                                      <p:to>
                                        <p:strVal val="visible"/>
                                      </p:to>
                                    </p:set>
                                    <p:anim calcmode="lin" valueType="num">
                                      <p:cBhvr>
                                        <p:cTn id="13" dur="500" fill="hold"/>
                                        <p:tgtEl>
                                          <p:spTgt spid="145413"/>
                                        </p:tgtEl>
                                        <p:attrNameLst>
                                          <p:attrName>ppt_w</p:attrName>
                                        </p:attrNameLst>
                                      </p:cBhvr>
                                      <p:tavLst>
                                        <p:tav tm="0">
                                          <p:val>
                                            <p:fltVal val="0"/>
                                          </p:val>
                                        </p:tav>
                                        <p:tav tm="100000">
                                          <p:val>
                                            <p:strVal val="#ppt_w"/>
                                          </p:val>
                                        </p:tav>
                                      </p:tavLst>
                                    </p:anim>
                                    <p:anim calcmode="lin" valueType="num">
                                      <p:cBhvr>
                                        <p:cTn id="14" dur="500" fill="hold"/>
                                        <p:tgtEl>
                                          <p:spTgt spid="1454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3" grpId="0" animBg="1"/>
      <p:bldP spid="145416"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51" name="Rectangle 19"/>
          <p:cNvSpPr>
            <a:spLocks noGrp="1" noChangeArrowheads="1"/>
          </p:cNvSpPr>
          <p:nvPr>
            <p:ph type="title"/>
          </p:nvPr>
        </p:nvSpPr>
        <p:spPr>
          <a:xfrm>
            <a:off x="838200" y="44624"/>
            <a:ext cx="7620000" cy="1143000"/>
          </a:xfrm>
          <a:noFill/>
          <a:ln/>
        </p:spPr>
        <p:txBody>
          <a:bodyPr/>
          <a:lstStyle/>
          <a:p>
            <a:r>
              <a:rPr lang="zh-TW" altLang="en-US" sz="3600"/>
              <a:t>運算子的優先順序與結合性</a:t>
            </a:r>
          </a:p>
        </p:txBody>
      </p:sp>
      <p:sp>
        <p:nvSpPr>
          <p:cNvPr id="62" name="投影片編號版面配置區 6"/>
          <p:cNvSpPr>
            <a:spLocks noGrp="1"/>
          </p:cNvSpPr>
          <p:nvPr>
            <p:ph type="sldNum" sz="quarter" idx="12"/>
          </p:nvPr>
        </p:nvSpPr>
        <p:spPr/>
        <p:txBody>
          <a:bodyPr/>
          <a:lstStyle/>
          <a:p>
            <a:fld id="{932B342A-387A-4CB6-B783-8F3D70F719E0}" type="slidenum">
              <a:rPr lang="en-US" altLang="zh-TW"/>
              <a:pPr/>
              <a:t>89</a:t>
            </a:fld>
            <a:endParaRPr lang="en-US" altLang="zh-TW"/>
          </a:p>
        </p:txBody>
      </p:sp>
      <p:graphicFrame>
        <p:nvGraphicFramePr>
          <p:cNvPr id="7" name="Group 81"/>
          <p:cNvGraphicFramePr>
            <a:graphicFrameLocks/>
          </p:cNvGraphicFramePr>
          <p:nvPr/>
        </p:nvGraphicFramePr>
        <p:xfrm>
          <a:off x="684213" y="1052736"/>
          <a:ext cx="7847012" cy="5151120"/>
        </p:xfrm>
        <a:graphic>
          <a:graphicData uri="http://schemas.openxmlformats.org/drawingml/2006/table">
            <a:tbl>
              <a:tblPr/>
              <a:tblGrid>
                <a:gridCol w="5230812"/>
                <a:gridCol w="1452563"/>
                <a:gridCol w="1163637"/>
              </a:tblGrid>
              <a:tr h="2286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Courier New" pitchFamily="49" charset="0"/>
                          <a:ea typeface="新細明體" pitchFamily="18" charset="-120"/>
                        </a:rPr>
                        <a:t>運算子</a:t>
                      </a:r>
                      <a:endParaRPr kumimoji="1" lang="en-US" sz="2000" b="0" i="0" u="none" strike="noStrike" cap="none" normalizeH="0" baseline="0" dirty="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新細明體" pitchFamily="18" charset="-120"/>
                        </a:rPr>
                        <a:t>運算子</a:t>
                      </a:r>
                      <a:endParaRPr kumimoji="1" lang="en-US" sz="2000" b="1" i="0" u="none" strike="noStrike" cap="none" normalizeH="0" baseline="0" smtClean="0">
                        <a:ln>
                          <a:noFill/>
                        </a:ln>
                        <a:solidFill>
                          <a:schemeClr val="tx1"/>
                        </a:solidFill>
                        <a:effectLst/>
                        <a:latin typeface="Courier New" pitchFamily="49"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新細明體" pitchFamily="18" charset="-120"/>
                        </a:rPr>
                        <a:t>結合性</a:t>
                      </a:r>
                      <a:endParaRPr kumimoji="1" lang="en-US" sz="2000" b="1" i="0" u="none" strike="noStrike" cap="none" normalizeH="0" baseline="0" smtClean="0">
                        <a:ln>
                          <a:noFill/>
                        </a:ln>
                        <a:solidFill>
                          <a:schemeClr val="tx1"/>
                        </a:solidFill>
                        <a:effectLst/>
                        <a:latin typeface="Courier New" pitchFamily="49"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 [] -&gt; .</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新細明體" pitchFamily="18" charset="-120"/>
                        </a:rPr>
                        <a:t>一次</a:t>
                      </a:r>
                      <a:endParaRPr kumimoji="1" lang="en-US" sz="2000" b="1" i="0" u="none" strike="noStrike" cap="none" normalizeH="0" baseline="0" smtClean="0">
                        <a:ln>
                          <a:noFill/>
                        </a:ln>
                        <a:solidFill>
                          <a:schemeClr val="tx1"/>
                        </a:solidFill>
                        <a:effectLst/>
                        <a:latin typeface="Courier New" pitchFamily="49"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新細明體" pitchFamily="18" charset="-120"/>
                        </a:rPr>
                        <a:t>！ </a:t>
                      </a:r>
                      <a:r>
                        <a:rPr kumimoji="1" lang="en-US" altLang="zh-TW" sz="2000" b="1" i="0" u="none" strike="noStrike" cap="none" normalizeH="0" baseline="0" smtClean="0">
                          <a:ln>
                            <a:noFill/>
                          </a:ln>
                          <a:solidFill>
                            <a:schemeClr val="tx1"/>
                          </a:solidFill>
                          <a:effectLst/>
                          <a:latin typeface="Courier New" pitchFamily="49" charset="0"/>
                          <a:ea typeface="新細明體" pitchFamily="18" charset="-120"/>
                        </a:rPr>
                        <a:t>~ ++ -- + - * &amp; sizeof</a:t>
                      </a:r>
                      <a:endParaRPr kumimoji="1" lang="en-US" sz="2000" b="1" i="0" u="none" strike="noStrike" cap="none" normalizeH="0" baseline="0" smtClean="0">
                        <a:ln>
                          <a:noFill/>
                        </a:ln>
                        <a:solidFill>
                          <a:schemeClr val="tx1"/>
                        </a:solidFill>
                        <a:effectLst/>
                        <a:latin typeface="Courier New" pitchFamily="49"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新細明體" pitchFamily="18" charset="-120"/>
                        </a:rPr>
                        <a:t>單向</a:t>
                      </a:r>
                      <a:endParaRPr kumimoji="1" lang="en-US" sz="2000" b="1" i="0" u="none" strike="noStrike" cap="none" normalizeH="0" baseline="0" smtClean="0">
                        <a:ln>
                          <a:noFill/>
                        </a:ln>
                        <a:solidFill>
                          <a:schemeClr val="tx1"/>
                        </a:solidFill>
                        <a:effectLst/>
                        <a:latin typeface="Courier New" pitchFamily="49"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 / %</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新細明體" pitchFamily="18" charset="-120"/>
                        </a:rPr>
                        <a:t>乘除法</a:t>
                      </a:r>
                      <a:endParaRPr kumimoji="1" lang="en-US" sz="2000" b="1" i="0" u="none" strike="noStrike" cap="none" normalizeH="0" baseline="0" smtClean="0">
                        <a:ln>
                          <a:noFill/>
                        </a:ln>
                        <a:solidFill>
                          <a:schemeClr val="tx1"/>
                        </a:solidFill>
                        <a:effectLst/>
                        <a:latin typeface="Courier New" pitchFamily="49"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 -</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新細明體" pitchFamily="18" charset="-120"/>
                        </a:rPr>
                        <a:t>加減法</a:t>
                      </a:r>
                      <a:endParaRPr kumimoji="1" lang="en-US" sz="2000" b="1" i="0" u="none" strike="noStrike" cap="none" normalizeH="0" baseline="0" smtClean="0">
                        <a:ln>
                          <a:noFill/>
                        </a:ln>
                        <a:solidFill>
                          <a:schemeClr val="tx1"/>
                        </a:solidFill>
                        <a:effectLst/>
                        <a:latin typeface="Courier New" pitchFamily="49"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&lt;&lt; &gt;&gt;</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新細明體" pitchFamily="18" charset="-120"/>
                        </a:rPr>
                        <a:t>位移</a:t>
                      </a:r>
                      <a:endParaRPr kumimoji="1" lang="en-US" sz="2000" b="1" i="0" u="none" strike="noStrike" cap="none" normalizeH="0" baseline="0" smtClean="0">
                        <a:ln>
                          <a:noFill/>
                        </a:ln>
                        <a:solidFill>
                          <a:schemeClr val="tx1"/>
                        </a:solidFill>
                        <a:effectLst/>
                        <a:latin typeface="Courier New" pitchFamily="49"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&lt; &lt;= &gt; &gt;=</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新細明體" pitchFamily="18" charset="-120"/>
                        </a:rPr>
                        <a:t>比較關係</a:t>
                      </a:r>
                      <a:endParaRPr kumimoji="1" lang="en-US" sz="2000" b="1" i="0" u="none" strike="noStrike" cap="none" normalizeH="0" baseline="0" smtClean="0">
                        <a:ln>
                          <a:noFill/>
                        </a:ln>
                        <a:solidFill>
                          <a:schemeClr val="tx1"/>
                        </a:solidFill>
                        <a:effectLst/>
                        <a:latin typeface="Courier New" pitchFamily="49"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 !=</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標楷體" pitchFamily="65" charset="-120"/>
                        </a:rPr>
                        <a:t>邏輯等值</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&amp; ^ |</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標楷體" pitchFamily="65" charset="-120"/>
                        </a:rPr>
                        <a:t>位元</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&amp;&amp; ||</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標楷體" pitchFamily="65" charset="-120"/>
                        </a:rPr>
                        <a:t>邏輯</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 :</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標楷體" pitchFamily="65" charset="-120"/>
                        </a:rPr>
                        <a:t>條件</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Courier New" pitchFamily="49" charset="0"/>
                          <a:ea typeface="標楷體" pitchFamily="65" charset="-120"/>
                        </a:rPr>
                        <a:t>= += -= /= %= &amp;= ^= |= &lt;&lt;= &gt;&gt;=</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標楷體" pitchFamily="65" charset="-120"/>
                        </a:rPr>
                        <a:t>複合</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smtClean="0">
                          <a:ln>
                            <a:noFill/>
                          </a:ln>
                          <a:solidFill>
                            <a:schemeClr val="tx1"/>
                          </a:solidFill>
                          <a:effectLst/>
                          <a:latin typeface="Courier New" pitchFamily="49" charset="0"/>
                          <a:ea typeface="標楷體" pitchFamily="65" charset="-12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1" i="0" u="none" strike="noStrike" cap="none" normalizeH="0" baseline="0" dirty="0" smtClean="0">
                          <a:ln>
                            <a:noFill/>
                          </a:ln>
                          <a:solidFill>
                            <a:schemeClr val="tx1"/>
                          </a:solidFill>
                          <a:effectLst/>
                          <a:latin typeface="Courier New" pitchFamily="49" charset="0"/>
                          <a:ea typeface="標楷體" pitchFamily="65"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Courier New" pitchFamily="49" charset="0"/>
                          <a:ea typeface="標楷體" pitchFamily="65" charset="-120"/>
                        </a:rPr>
                        <a:t>逗號</a:t>
                      </a:r>
                      <a:endParaRPr kumimoji="1" lang="en-US" sz="2000" b="1" i="0" u="none" strike="noStrike" cap="none" normalizeH="0" baseline="0" smtClean="0">
                        <a:ln>
                          <a:noFill/>
                        </a:ln>
                        <a:solidFill>
                          <a:schemeClr val="tx1"/>
                        </a:solidFill>
                        <a:effectLst/>
                        <a:latin typeface="Courier New" pitchFamily="49"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dirty="0" smtClean="0">
                          <a:ln>
                            <a:noFill/>
                          </a:ln>
                          <a:solidFill>
                            <a:schemeClr val="tx1"/>
                          </a:solidFill>
                          <a:effectLst/>
                          <a:latin typeface="Courier New" pitchFamily="49" charset="0"/>
                          <a:ea typeface="標楷體" pitchFamily="65" charset="-12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94799B00-AAB9-4944-9CD0-25BBEDEAB121}" type="slidenum">
              <a:rPr lang="en-US" altLang="zh-TW"/>
              <a:pPr/>
              <a:t>9</a:t>
            </a:fld>
            <a:endParaRPr lang="en-US" altLang="zh-TW"/>
          </a:p>
        </p:txBody>
      </p:sp>
      <p:sp>
        <p:nvSpPr>
          <p:cNvPr id="19459" name="Rectangle 3"/>
          <p:cNvSpPr>
            <a:spLocks noChangeArrowheads="1"/>
          </p:cNvSpPr>
          <p:nvPr/>
        </p:nvSpPr>
        <p:spPr bwMode="auto">
          <a:xfrm>
            <a:off x="685800" y="1600200"/>
            <a:ext cx="7924800" cy="2667000"/>
          </a:xfrm>
          <a:prstGeom prst="rect">
            <a:avLst/>
          </a:prstGeom>
          <a:noFill/>
          <a:ln w="9525">
            <a:noFill/>
            <a:miter lim="800000"/>
            <a:headEnd/>
            <a:tailEnd/>
          </a:ln>
          <a:effectLst/>
        </p:spPr>
        <p:txBody>
          <a:bodyPr/>
          <a:lstStyle/>
          <a:p>
            <a:pPr marL="342900" indent="-342900" algn="just">
              <a:spcBef>
                <a:spcPct val="20000"/>
              </a:spcBef>
              <a:buFontTx/>
              <a:buChar char="•"/>
            </a:pPr>
            <a:r>
              <a:rPr lang="zh-TW" altLang="en-US" sz="2400">
                <a:latin typeface="標楷體" pitchFamily="65" charset="-120"/>
                <a:ea typeface="標楷體" pitchFamily="65" charset="-120"/>
              </a:rPr>
              <a:t>註解為符號</a:t>
            </a:r>
            <a:r>
              <a:rPr lang="en-US" altLang="zh-TW" sz="2400">
                <a:latin typeface="標楷體" pitchFamily="65" charset="-120"/>
                <a:ea typeface="標楷體" pitchFamily="65" charset="-120"/>
              </a:rPr>
              <a:t>『</a:t>
            </a:r>
            <a:r>
              <a:rPr lang="en-US" altLang="zh-TW" sz="2400">
                <a:solidFill>
                  <a:srgbClr val="FF3300"/>
                </a:solidFill>
                <a:ea typeface="標楷體" pitchFamily="65" charset="-120"/>
              </a:rPr>
              <a:t>/*</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和符號</a:t>
            </a:r>
            <a:r>
              <a:rPr lang="en-US" altLang="zh-TW" sz="2400">
                <a:latin typeface="標楷體" pitchFamily="65" charset="-120"/>
                <a:ea typeface="標楷體" pitchFamily="65" charset="-120"/>
              </a:rPr>
              <a:t>『</a:t>
            </a:r>
            <a:r>
              <a:rPr lang="en-US" altLang="zh-TW" sz="2400">
                <a:solidFill>
                  <a:srgbClr val="FF3300"/>
                </a:solidFill>
                <a:ea typeface="標楷體" pitchFamily="65" charset="-120"/>
              </a:rPr>
              <a:t>*/</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中間所包含的字元所組合而成的，可放置於程式的任意部位。</a:t>
            </a:r>
            <a:endParaRPr lang="zh-TW" altLang="en-US" sz="2400">
              <a:ea typeface="標楷體" pitchFamily="65" charset="-120"/>
            </a:endParaRPr>
          </a:p>
          <a:p>
            <a:pPr marL="342900" indent="-342900" algn="just">
              <a:spcBef>
                <a:spcPct val="20000"/>
              </a:spcBef>
              <a:buFontTx/>
              <a:buChar char="•"/>
            </a:pPr>
            <a:r>
              <a:rPr lang="zh-TW" altLang="en-US" sz="2400">
                <a:latin typeface="標楷體" pitchFamily="65" charset="-120"/>
                <a:ea typeface="標楷體" pitchFamily="65" charset="-120"/>
              </a:rPr>
              <a:t>註解的有無或內容為何都不會影響程式的執行，</a:t>
            </a:r>
            <a:r>
              <a:rPr lang="en-US" altLang="zh-TW" sz="2400">
                <a:ea typeface="標楷體" pitchFamily="65" charset="-120"/>
              </a:rPr>
              <a:t>C </a:t>
            </a:r>
            <a:r>
              <a:rPr lang="zh-TW" altLang="en-US" sz="2400">
                <a:latin typeface="標楷體" pitchFamily="65" charset="-120"/>
                <a:ea typeface="標楷體" pitchFamily="65" charset="-120"/>
              </a:rPr>
              <a:t>語言編譯器會把註解當作一個空白字元，而</a:t>
            </a:r>
            <a:r>
              <a:rPr lang="zh-TW" altLang="en-US" sz="2400">
                <a:solidFill>
                  <a:srgbClr val="FF3300"/>
                </a:solidFill>
                <a:latin typeface="標楷體" pitchFamily="65" charset="-120"/>
                <a:ea typeface="標楷體" pitchFamily="65" charset="-120"/>
              </a:rPr>
              <a:t>不會去編譯它</a:t>
            </a:r>
            <a:r>
              <a:rPr lang="zh-TW" altLang="en-US" sz="2400">
                <a:latin typeface="標楷體" pitchFamily="65" charset="-120"/>
                <a:ea typeface="標楷體" pitchFamily="65" charset="-120"/>
              </a:rPr>
              <a:t>。</a:t>
            </a:r>
          </a:p>
          <a:p>
            <a:pPr marL="342900" indent="-342900">
              <a:spcBef>
                <a:spcPct val="20000"/>
              </a:spcBef>
              <a:buFontTx/>
              <a:buChar char="•"/>
            </a:pPr>
            <a:r>
              <a:rPr lang="zh-TW" altLang="en-US" sz="2400">
                <a:latin typeface="標楷體" pitchFamily="65" charset="-120"/>
                <a:ea typeface="標楷體" pitchFamily="65" charset="-120"/>
              </a:rPr>
              <a:t>註解的功用在於增加程式的</a:t>
            </a:r>
            <a:r>
              <a:rPr lang="zh-TW" altLang="en-US" sz="2400">
                <a:solidFill>
                  <a:srgbClr val="FF3300"/>
                </a:solidFill>
                <a:latin typeface="標楷體" pitchFamily="65" charset="-120"/>
                <a:ea typeface="標楷體" pitchFamily="65" charset="-120"/>
              </a:rPr>
              <a:t>可讀性</a:t>
            </a:r>
            <a:r>
              <a:rPr lang="zh-TW" altLang="en-US" sz="2400">
                <a:latin typeface="標楷體" pitchFamily="65" charset="-120"/>
                <a:ea typeface="標楷體" pitchFamily="65" charset="-120"/>
              </a:rPr>
              <a:t>。</a:t>
            </a:r>
            <a:r>
              <a:rPr lang="zh-TW" altLang="en-US" sz="2400"/>
              <a:t> </a:t>
            </a:r>
          </a:p>
          <a:p>
            <a:pPr marL="342900" indent="-342900">
              <a:spcBef>
                <a:spcPct val="20000"/>
              </a:spcBef>
              <a:buFontTx/>
              <a:buChar char="•"/>
            </a:pPr>
            <a:r>
              <a:rPr lang="zh-TW" altLang="en-US" sz="2400">
                <a:latin typeface="標楷體" pitchFamily="65" charset="-120"/>
                <a:ea typeface="標楷體" pitchFamily="65" charset="-120"/>
              </a:rPr>
              <a:t>註解格式如下：</a:t>
            </a:r>
          </a:p>
        </p:txBody>
      </p:sp>
      <p:graphicFrame>
        <p:nvGraphicFramePr>
          <p:cNvPr id="19461" name="Object 5"/>
          <p:cNvGraphicFramePr>
            <a:graphicFrameLocks noChangeAspect="1"/>
          </p:cNvGraphicFramePr>
          <p:nvPr/>
        </p:nvGraphicFramePr>
        <p:xfrm>
          <a:off x="836613" y="4646613"/>
          <a:ext cx="7773987" cy="1179512"/>
        </p:xfrm>
        <a:graphic>
          <a:graphicData uri="http://schemas.openxmlformats.org/presentationml/2006/ole">
            <p:oleObj spid="_x0000_s19461" name="文件" r:id="rId3" imgW="6126480" imgH="1155600" progId="Word.Document.8">
              <p:embed/>
            </p:oleObj>
          </a:graphicData>
        </a:graphic>
      </p:graphicFrame>
      <p:sp>
        <p:nvSpPr>
          <p:cNvPr id="19464" name="Rectangle 8"/>
          <p:cNvSpPr>
            <a:spLocks noGrp="1" noChangeArrowheads="1"/>
          </p:cNvSpPr>
          <p:nvPr>
            <p:ph type="title"/>
          </p:nvPr>
        </p:nvSpPr>
        <p:spPr/>
        <p:txBody>
          <a:bodyPr/>
          <a:lstStyle/>
          <a:p>
            <a:r>
              <a:rPr lang="en-US" altLang="zh-TW" sz="3600"/>
              <a:t>1-4 </a:t>
            </a:r>
            <a:r>
              <a:rPr lang="zh-TW" altLang="en-US" sz="3600">
                <a:solidFill>
                  <a:srgbClr val="FF3300"/>
                </a:solidFill>
                <a:latin typeface="標楷體" pitchFamily="65" charset="-120"/>
              </a:rPr>
              <a:t>註解</a:t>
            </a:r>
            <a:r>
              <a:rPr lang="en-US" altLang="zh-TW" sz="3600"/>
              <a:t>(Comment)</a:t>
            </a:r>
          </a:p>
        </p:txBody>
      </p:sp>
      <p:sp>
        <p:nvSpPr>
          <p:cNvPr id="19466"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p:cTn id="7" dur="500" fill="hold"/>
                                        <p:tgtEl>
                                          <p:spTgt spid="19461"/>
                                        </p:tgtEl>
                                        <p:attrNameLst>
                                          <p:attrName>ppt_w</p:attrName>
                                        </p:attrNameLst>
                                      </p:cBhvr>
                                      <p:tavLst>
                                        <p:tav tm="0">
                                          <p:val>
                                            <p:fltVal val="0"/>
                                          </p:val>
                                        </p:tav>
                                        <p:tav tm="100000">
                                          <p:val>
                                            <p:strVal val="#ppt_w"/>
                                          </p:val>
                                        </p:tav>
                                      </p:tavLst>
                                    </p:anim>
                                    <p:anim calcmode="lin" valueType="num">
                                      <p:cBhvr>
                                        <p:cTn id="8" dur="500" fill="hold"/>
                                        <p:tgtEl>
                                          <p:spTgt spid="194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A4CD3507-28D1-4543-95BD-31554E605C89}" type="slidenum">
              <a:rPr lang="en-US" altLang="zh-TW"/>
              <a:pPr/>
              <a:t>90</a:t>
            </a:fld>
            <a:endParaRPr lang="en-US" altLang="zh-TW"/>
          </a:p>
        </p:txBody>
      </p:sp>
      <p:sp>
        <p:nvSpPr>
          <p:cNvPr id="147459" name="Text Box 3"/>
          <p:cNvSpPr txBox="1">
            <a:spLocks noChangeArrowheads="1"/>
          </p:cNvSpPr>
          <p:nvPr/>
        </p:nvSpPr>
        <p:spPr bwMode="auto">
          <a:xfrm>
            <a:off x="827088" y="1484313"/>
            <a:ext cx="5400675" cy="2089150"/>
          </a:xfrm>
          <a:prstGeom prst="rect">
            <a:avLst/>
          </a:prstGeom>
          <a:noFill/>
          <a:ln w="9525">
            <a:noFill/>
            <a:miter lim="800000"/>
            <a:headEnd/>
            <a:tailEnd/>
          </a:ln>
        </p:spPr>
        <p:txBody>
          <a:bodyPr/>
          <a:lstStyle/>
          <a:p>
            <a:pPr eaLnBrk="0" hangingPunct="0"/>
            <a:r>
              <a:rPr kumimoji="0" lang="en-US" altLang="zh-TW" sz="2800">
                <a:latin typeface="Courier New" pitchFamily="49" charset="0"/>
                <a:ea typeface="標楷體" pitchFamily="65" charset="-120"/>
              </a:rPr>
              <a:t>1 #include&lt;stdio.h&gt;</a:t>
            </a:r>
          </a:p>
          <a:p>
            <a:pPr eaLnBrk="0" hangingPunct="0"/>
            <a:r>
              <a:rPr kumimoji="0" lang="en-US" altLang="zh-TW" sz="2800">
                <a:latin typeface="Courier New" pitchFamily="49" charset="0"/>
                <a:ea typeface="標楷體" pitchFamily="65" charset="-120"/>
              </a:rPr>
              <a:t>2 main(){</a:t>
            </a:r>
          </a:p>
          <a:p>
            <a:pPr eaLnBrk="0" hangingPunct="0"/>
            <a:r>
              <a:rPr kumimoji="0" lang="en-US" altLang="zh-TW" sz="2800">
                <a:latin typeface="Courier New" pitchFamily="49" charset="0"/>
                <a:ea typeface="標楷體" pitchFamily="65" charset="-120"/>
              </a:rPr>
              <a:t>3	int a=5, b=4, c=2;</a:t>
            </a:r>
          </a:p>
          <a:p>
            <a:pPr eaLnBrk="0" hangingPunct="0"/>
            <a:r>
              <a:rPr kumimoji="0" lang="en-US" altLang="zh-TW" sz="2800">
                <a:latin typeface="Courier New" pitchFamily="49" charset="0"/>
                <a:ea typeface="標楷體" pitchFamily="65" charset="-120"/>
              </a:rPr>
              <a:t>4	int m, n;</a:t>
            </a:r>
          </a:p>
        </p:txBody>
      </p:sp>
      <p:sp>
        <p:nvSpPr>
          <p:cNvPr id="147460" name="Text Box 4"/>
          <p:cNvSpPr txBox="1">
            <a:spLocks noChangeArrowheads="1"/>
          </p:cNvSpPr>
          <p:nvPr/>
        </p:nvSpPr>
        <p:spPr bwMode="auto">
          <a:xfrm>
            <a:off x="6877050" y="4868863"/>
            <a:ext cx="1512888" cy="9906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3200">
                <a:latin typeface="Courier New" pitchFamily="49" charset="0"/>
                <a:ea typeface="標楷體" pitchFamily="65" charset="-120"/>
              </a:rPr>
              <a:t> m=1</a:t>
            </a:r>
          </a:p>
          <a:p>
            <a:pPr eaLnBrk="0" hangingPunct="0"/>
            <a:r>
              <a:rPr kumimoji="0" lang="en-US" altLang="zh-TW" sz="3200">
                <a:latin typeface="Courier New" pitchFamily="49" charset="0"/>
                <a:ea typeface="標楷體" pitchFamily="65" charset="-120"/>
              </a:rPr>
              <a:t> n=0</a:t>
            </a:r>
            <a:endParaRPr kumimoji="0" lang="en-US" altLang="zh-TW" sz="3200">
              <a:latin typeface="Courier New" pitchFamily="49" charset="0"/>
            </a:endParaRPr>
          </a:p>
        </p:txBody>
      </p:sp>
      <p:sp>
        <p:nvSpPr>
          <p:cNvPr id="147461" name="Rectangle 5"/>
          <p:cNvSpPr>
            <a:spLocks noGrp="1" noChangeArrowheads="1"/>
          </p:cNvSpPr>
          <p:nvPr>
            <p:ph type="title"/>
          </p:nvPr>
        </p:nvSpPr>
        <p:spPr>
          <a:xfrm>
            <a:off x="838200" y="609600"/>
            <a:ext cx="7620000" cy="762000"/>
          </a:xfrm>
          <a:noFill/>
          <a:ln/>
        </p:spPr>
        <p:txBody>
          <a:bodyPr/>
          <a:lstStyle/>
          <a:p>
            <a:r>
              <a:rPr lang="en-US" altLang="zh-TW" sz="3600"/>
              <a:t>Ch4_13 </a:t>
            </a:r>
            <a:r>
              <a:rPr kumimoji="0" lang="zh-TW" altLang="en-US" sz="3800" b="1">
                <a:solidFill>
                  <a:schemeClr val="tx1"/>
                </a:solidFill>
              </a:rPr>
              <a:t>運算子的優先順序</a:t>
            </a:r>
          </a:p>
        </p:txBody>
      </p:sp>
      <p:sp>
        <p:nvSpPr>
          <p:cNvPr id="147465" name="Text Box 9"/>
          <p:cNvSpPr txBox="1">
            <a:spLocks noChangeArrowheads="1"/>
          </p:cNvSpPr>
          <p:nvPr/>
        </p:nvSpPr>
        <p:spPr bwMode="auto">
          <a:xfrm>
            <a:off x="833438" y="3500438"/>
            <a:ext cx="7175500" cy="2420937"/>
          </a:xfrm>
          <a:prstGeom prst="rect">
            <a:avLst/>
          </a:prstGeom>
          <a:noFill/>
          <a:ln w="9525">
            <a:noFill/>
            <a:miter lim="800000"/>
            <a:headEnd/>
            <a:tailEnd/>
          </a:ln>
        </p:spPr>
        <p:txBody>
          <a:bodyPr/>
          <a:lstStyle/>
          <a:p>
            <a:pPr eaLnBrk="0" hangingPunct="0"/>
            <a:r>
              <a:rPr kumimoji="0" lang="en-US" altLang="zh-TW" sz="2800">
                <a:latin typeface="Courier New" pitchFamily="49" charset="0"/>
                <a:ea typeface="標楷體" pitchFamily="65" charset="-120"/>
              </a:rPr>
              <a:t>5	m = a &gt; b != c; </a:t>
            </a:r>
          </a:p>
          <a:p>
            <a:pPr eaLnBrk="0" hangingPunct="0"/>
            <a:r>
              <a:rPr kumimoji="0" lang="en-US" altLang="zh-TW" sz="2800">
                <a:latin typeface="Courier New" pitchFamily="49" charset="0"/>
                <a:ea typeface="標楷體" pitchFamily="65" charset="-120"/>
              </a:rPr>
              <a:t>6	n = a &gt; b &amp;&amp; c&gt;a || a&lt;b;</a:t>
            </a:r>
          </a:p>
          <a:p>
            <a:pPr eaLnBrk="0" hangingPunct="0"/>
            <a:r>
              <a:rPr kumimoji="0" lang="en-US" altLang="zh-TW" sz="2800">
                <a:latin typeface="Courier New" pitchFamily="49" charset="0"/>
                <a:ea typeface="標楷體" pitchFamily="65" charset="-120"/>
              </a:rPr>
              <a:t>7	printf ("m=%i \n", m);</a:t>
            </a:r>
          </a:p>
          <a:p>
            <a:pPr eaLnBrk="0" hangingPunct="0"/>
            <a:r>
              <a:rPr kumimoji="0" lang="en-US" altLang="zh-TW" sz="2800">
                <a:latin typeface="Courier New" pitchFamily="49" charset="0"/>
                <a:ea typeface="標楷體" pitchFamily="65" charset="-120"/>
              </a:rPr>
              <a:t>8	printf ("n=%i \n", n);</a:t>
            </a:r>
          </a:p>
          <a:p>
            <a:pPr eaLnBrk="0" hangingPunct="0"/>
            <a:r>
              <a:rPr kumimoji="0" lang="en-US" altLang="zh-TW" sz="2800">
                <a:latin typeface="Courier New" pitchFamily="49" charset="0"/>
                <a:ea typeface="標楷體" pitchFamily="65" charset="-120"/>
              </a:rPr>
              <a:t>9 }</a:t>
            </a:r>
          </a:p>
        </p:txBody>
      </p:sp>
      <p:sp>
        <p:nvSpPr>
          <p:cNvPr id="147467" name="Text Box 11"/>
          <p:cNvSpPr txBox="1">
            <a:spLocks noChangeArrowheads="1"/>
          </p:cNvSpPr>
          <p:nvPr/>
        </p:nvSpPr>
        <p:spPr bwMode="auto">
          <a:xfrm>
            <a:off x="6732588" y="1557338"/>
            <a:ext cx="1728787" cy="1150937"/>
          </a:xfrm>
          <a:prstGeom prst="rect">
            <a:avLst/>
          </a:prstGeom>
          <a:solidFill>
            <a:srgbClr val="FFFFFF"/>
          </a:solidFill>
          <a:ln w="9525">
            <a:solidFill>
              <a:srgbClr val="000000"/>
            </a:solidFill>
            <a:miter lim="800000"/>
            <a:headEnd/>
            <a:tailEnd/>
          </a:ln>
        </p:spPr>
        <p:txBody>
          <a:bodyPr/>
          <a:lstStyle/>
          <a:p>
            <a:pPr algn="ctr" eaLnBrk="0" hangingPunct="0"/>
            <a:r>
              <a:rPr kumimoji="0" lang="zh-TW" altLang="en-US" sz="3200">
                <a:latin typeface="Courier New" pitchFamily="49" charset="0"/>
                <a:ea typeface="標楷體" pitchFamily="65" charset="-120"/>
              </a:rPr>
              <a:t>加</a:t>
            </a:r>
            <a:r>
              <a:rPr kumimoji="0" lang="zh-TW" altLang="en-US" sz="3200">
                <a:solidFill>
                  <a:srgbClr val="FF0000"/>
                </a:solidFill>
                <a:latin typeface="Courier New" pitchFamily="49" charset="0"/>
                <a:ea typeface="標楷體" pitchFamily="65" charset="-120"/>
              </a:rPr>
              <a:t>括號</a:t>
            </a:r>
          </a:p>
          <a:p>
            <a:pPr algn="ctr" eaLnBrk="0" hangingPunct="0"/>
            <a:r>
              <a:rPr kumimoji="0" lang="zh-TW" altLang="en-US" sz="3200">
                <a:latin typeface="Courier New" pitchFamily="49" charset="0"/>
                <a:ea typeface="標楷體" pitchFamily="65" charset="-120"/>
              </a:rPr>
              <a:t>最清楚</a:t>
            </a:r>
            <a:endParaRPr kumimoji="0" lang="zh-TW" altLang="en-US" sz="3200">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7465"/>
                                        </p:tgtEl>
                                        <p:attrNameLst>
                                          <p:attrName>style.visibility</p:attrName>
                                        </p:attrNameLst>
                                      </p:cBhvr>
                                      <p:to>
                                        <p:strVal val="visible"/>
                                      </p:to>
                                    </p:set>
                                    <p:anim calcmode="lin" valueType="num">
                                      <p:cBhvr>
                                        <p:cTn id="7" dur="500" fill="hold"/>
                                        <p:tgtEl>
                                          <p:spTgt spid="147465"/>
                                        </p:tgtEl>
                                        <p:attrNameLst>
                                          <p:attrName>ppt_w</p:attrName>
                                        </p:attrNameLst>
                                      </p:cBhvr>
                                      <p:tavLst>
                                        <p:tav tm="0">
                                          <p:val>
                                            <p:fltVal val="0"/>
                                          </p:val>
                                        </p:tav>
                                        <p:tav tm="100000">
                                          <p:val>
                                            <p:strVal val="#ppt_w"/>
                                          </p:val>
                                        </p:tav>
                                      </p:tavLst>
                                    </p:anim>
                                    <p:anim calcmode="lin" valueType="num">
                                      <p:cBhvr>
                                        <p:cTn id="8" dur="500" fill="hold"/>
                                        <p:tgtEl>
                                          <p:spTgt spid="14746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7460"/>
                                        </p:tgtEl>
                                        <p:attrNameLst>
                                          <p:attrName>style.visibility</p:attrName>
                                        </p:attrNameLst>
                                      </p:cBhvr>
                                      <p:to>
                                        <p:strVal val="visible"/>
                                      </p:to>
                                    </p:set>
                                    <p:anim calcmode="lin" valueType="num">
                                      <p:cBhvr>
                                        <p:cTn id="13" dur="500" fill="hold"/>
                                        <p:tgtEl>
                                          <p:spTgt spid="147460"/>
                                        </p:tgtEl>
                                        <p:attrNameLst>
                                          <p:attrName>ppt_w</p:attrName>
                                        </p:attrNameLst>
                                      </p:cBhvr>
                                      <p:tavLst>
                                        <p:tav tm="0">
                                          <p:val>
                                            <p:fltVal val="0"/>
                                          </p:val>
                                        </p:tav>
                                        <p:tav tm="100000">
                                          <p:val>
                                            <p:strVal val="#ppt_w"/>
                                          </p:val>
                                        </p:tav>
                                      </p:tavLst>
                                    </p:anim>
                                    <p:anim calcmode="lin" valueType="num">
                                      <p:cBhvr>
                                        <p:cTn id="14" dur="500" fill="hold"/>
                                        <p:tgtEl>
                                          <p:spTgt spid="1474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animBg="1"/>
      <p:bldP spid="147465"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2E81612C-7CD3-4543-B563-C95BD3C39934}" type="slidenum">
              <a:rPr lang="en-US" altLang="zh-TW"/>
              <a:pPr/>
              <a:t>91</a:t>
            </a:fld>
            <a:endParaRPr lang="en-US" altLang="zh-TW"/>
          </a:p>
        </p:txBody>
      </p:sp>
      <p:sp>
        <p:nvSpPr>
          <p:cNvPr id="148482" name="Rectangle 2"/>
          <p:cNvSpPr>
            <a:spLocks noGrp="1" noChangeArrowheads="1"/>
          </p:cNvSpPr>
          <p:nvPr>
            <p:ph type="title"/>
          </p:nvPr>
        </p:nvSpPr>
        <p:spPr>
          <a:xfrm>
            <a:off x="838200" y="609600"/>
            <a:ext cx="7620000" cy="838200"/>
          </a:xfrm>
          <a:noFill/>
          <a:ln/>
        </p:spPr>
        <p:txBody>
          <a:bodyPr/>
          <a:lstStyle/>
          <a:p>
            <a:r>
              <a:rPr lang="en-US" altLang="zh-TW" sz="3600"/>
              <a:t>Ch4_13</a:t>
            </a:r>
            <a:r>
              <a:rPr lang="zh-TW" altLang="en-US" sz="3600"/>
              <a:t>的</a:t>
            </a:r>
            <a:r>
              <a:rPr lang="zh-TW" altLang="en-US" sz="3400"/>
              <a:t>說明</a:t>
            </a:r>
          </a:p>
        </p:txBody>
      </p:sp>
      <p:sp>
        <p:nvSpPr>
          <p:cNvPr id="148483" name="Text Box 3"/>
          <p:cNvSpPr txBox="1">
            <a:spLocks noChangeArrowheads="1"/>
          </p:cNvSpPr>
          <p:nvPr/>
        </p:nvSpPr>
        <p:spPr bwMode="auto">
          <a:xfrm>
            <a:off x="990600" y="1739900"/>
            <a:ext cx="6172200" cy="1760538"/>
          </a:xfrm>
          <a:prstGeom prst="rect">
            <a:avLst/>
          </a:prstGeom>
          <a:solidFill>
            <a:srgbClr val="FFFFFF"/>
          </a:solidFill>
          <a:ln w="9525">
            <a:solidFill>
              <a:srgbClr val="000000"/>
            </a:solidFill>
            <a:miter lim="800000"/>
            <a:headEnd/>
            <a:tailEnd/>
          </a:ln>
        </p:spPr>
        <p:txBody>
          <a:bodyPr/>
          <a:lstStyle/>
          <a:p>
            <a:pPr eaLnBrk="0" hangingPunct="0"/>
            <a:r>
              <a:rPr kumimoji="0" lang="en-US" altLang="zh-TW" sz="2400">
                <a:latin typeface="Courier New" pitchFamily="49" charset="0"/>
                <a:ea typeface="標楷體" pitchFamily="65" charset="-120"/>
              </a:rPr>
              <a:t>1. a &gt; b != c </a:t>
            </a:r>
          </a:p>
          <a:p>
            <a:pPr eaLnBrk="0" hangingPunct="0"/>
            <a:r>
              <a:rPr kumimoji="0" lang="en-US" altLang="zh-TW" sz="2400">
                <a:latin typeface="Courier New" pitchFamily="49" charset="0"/>
                <a:ea typeface="標楷體" pitchFamily="65" charset="-120"/>
              </a:rPr>
              <a:t>    → 5 &gt; 4 != 2 </a:t>
            </a:r>
          </a:p>
          <a:p>
            <a:pPr eaLnBrk="0" hangingPunct="0"/>
            <a:r>
              <a:rPr kumimoji="0" lang="en-US" altLang="zh-TW" sz="2400">
                <a:latin typeface="Courier New" pitchFamily="49" charset="0"/>
                <a:ea typeface="標楷體" pitchFamily="65" charset="-120"/>
              </a:rPr>
              <a:t>    → 1 != 2 </a:t>
            </a:r>
          </a:p>
          <a:p>
            <a:pPr eaLnBrk="0" hangingPunct="0"/>
            <a:r>
              <a:rPr kumimoji="0" lang="en-US" altLang="zh-TW" sz="2400">
                <a:latin typeface="Courier New" pitchFamily="49" charset="0"/>
                <a:ea typeface="標楷體" pitchFamily="65" charset="-120"/>
              </a:rPr>
              <a:t>    → 1</a:t>
            </a:r>
          </a:p>
        </p:txBody>
      </p:sp>
      <p:sp>
        <p:nvSpPr>
          <p:cNvPr id="148485" name="Text Box 5"/>
          <p:cNvSpPr txBox="1">
            <a:spLocks noChangeArrowheads="1"/>
          </p:cNvSpPr>
          <p:nvPr/>
        </p:nvSpPr>
        <p:spPr bwMode="auto">
          <a:xfrm>
            <a:off x="971550" y="3716338"/>
            <a:ext cx="6172200" cy="215265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400">
                <a:latin typeface="Courier New" pitchFamily="49" charset="0"/>
                <a:ea typeface="標楷體" pitchFamily="65" charset="-120"/>
              </a:rPr>
              <a:t>2. a &gt; b &amp;&amp; c &gt; a || a &lt; b </a:t>
            </a:r>
          </a:p>
          <a:p>
            <a:pPr eaLnBrk="0" hangingPunct="0"/>
            <a:r>
              <a:rPr kumimoji="0" lang="en-US" altLang="zh-TW" sz="2400">
                <a:latin typeface="Courier New" pitchFamily="49" charset="0"/>
                <a:ea typeface="標楷體" pitchFamily="65" charset="-120"/>
              </a:rPr>
              <a:t>    → 5 &gt; 4 &amp;&amp; 2 &gt; 5 || 5 &lt; 4 </a:t>
            </a:r>
          </a:p>
          <a:p>
            <a:pPr eaLnBrk="0" hangingPunct="0"/>
            <a:r>
              <a:rPr kumimoji="0" lang="en-US" altLang="zh-TW" sz="2400">
                <a:latin typeface="Courier New" pitchFamily="49" charset="0"/>
                <a:ea typeface="標楷體" pitchFamily="65" charset="-120"/>
              </a:rPr>
              <a:t>    → 1 &amp;&amp; 0 || 0 </a:t>
            </a:r>
          </a:p>
          <a:p>
            <a:pPr eaLnBrk="0" hangingPunct="0"/>
            <a:r>
              <a:rPr kumimoji="0" lang="en-US" altLang="zh-TW" sz="2400">
                <a:latin typeface="Courier New" pitchFamily="49" charset="0"/>
                <a:ea typeface="標楷體" pitchFamily="65" charset="-120"/>
              </a:rPr>
              <a:t>    → 0 || 0 </a:t>
            </a:r>
          </a:p>
          <a:p>
            <a:pPr eaLnBrk="0" hangingPunct="0"/>
            <a:r>
              <a:rPr kumimoji="0" lang="en-US" altLang="zh-TW" sz="2400">
                <a:latin typeface="Courier New" pitchFamily="49" charset="0"/>
                <a:ea typeface="標楷體" pitchFamily="65" charset="-120"/>
              </a:rPr>
              <a:t>    → 0</a:t>
            </a:r>
            <a:endParaRPr kumimoji="0" lang="en-US" altLang="zh-TW" sz="2400">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8483"/>
                                        </p:tgtEl>
                                        <p:attrNameLst>
                                          <p:attrName>style.visibility</p:attrName>
                                        </p:attrNameLst>
                                      </p:cBhvr>
                                      <p:to>
                                        <p:strVal val="visible"/>
                                      </p:to>
                                    </p:set>
                                    <p:anim calcmode="lin" valueType="num">
                                      <p:cBhvr>
                                        <p:cTn id="7" dur="500" fill="hold"/>
                                        <p:tgtEl>
                                          <p:spTgt spid="148483"/>
                                        </p:tgtEl>
                                        <p:attrNameLst>
                                          <p:attrName>ppt_w</p:attrName>
                                        </p:attrNameLst>
                                      </p:cBhvr>
                                      <p:tavLst>
                                        <p:tav tm="0">
                                          <p:val>
                                            <p:fltVal val="0"/>
                                          </p:val>
                                        </p:tav>
                                        <p:tav tm="100000">
                                          <p:val>
                                            <p:strVal val="#ppt_w"/>
                                          </p:val>
                                        </p:tav>
                                      </p:tavLst>
                                    </p:anim>
                                    <p:anim calcmode="lin" valueType="num">
                                      <p:cBhvr>
                                        <p:cTn id="8" dur="500" fill="hold"/>
                                        <p:tgtEl>
                                          <p:spTgt spid="14848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8485"/>
                                        </p:tgtEl>
                                        <p:attrNameLst>
                                          <p:attrName>style.visibility</p:attrName>
                                        </p:attrNameLst>
                                      </p:cBhvr>
                                      <p:to>
                                        <p:strVal val="visible"/>
                                      </p:to>
                                    </p:set>
                                    <p:anim calcmode="lin" valueType="num">
                                      <p:cBhvr>
                                        <p:cTn id="13" dur="500" fill="hold"/>
                                        <p:tgtEl>
                                          <p:spTgt spid="148485"/>
                                        </p:tgtEl>
                                        <p:attrNameLst>
                                          <p:attrName>ppt_w</p:attrName>
                                        </p:attrNameLst>
                                      </p:cBhvr>
                                      <p:tavLst>
                                        <p:tav tm="0">
                                          <p:val>
                                            <p:fltVal val="0"/>
                                          </p:val>
                                        </p:tav>
                                        <p:tav tm="100000">
                                          <p:val>
                                            <p:strVal val="#ppt_w"/>
                                          </p:val>
                                        </p:tav>
                                      </p:tavLst>
                                    </p:anim>
                                    <p:anim calcmode="lin" valueType="num">
                                      <p:cBhvr>
                                        <p:cTn id="14" dur="500" fill="hold"/>
                                        <p:tgtEl>
                                          <p:spTgt spid="1484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animBg="1"/>
      <p:bldP spid="148485"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607B4386-D3B7-4B8B-AC45-0CB660FABECF}" type="slidenum">
              <a:rPr lang="en-US" altLang="zh-TW"/>
              <a:pPr/>
              <a:t>92</a:t>
            </a:fld>
            <a:endParaRPr lang="en-US" altLang="zh-TW"/>
          </a:p>
        </p:txBody>
      </p:sp>
      <p:sp>
        <p:nvSpPr>
          <p:cNvPr id="150530" name="Rectangle 2"/>
          <p:cNvSpPr>
            <a:spLocks noGrp="1" noChangeArrowheads="1"/>
          </p:cNvSpPr>
          <p:nvPr>
            <p:ph type="title"/>
          </p:nvPr>
        </p:nvSpPr>
        <p:spPr/>
        <p:txBody>
          <a:bodyPr/>
          <a:lstStyle/>
          <a:p>
            <a:r>
              <a:rPr lang="zh-TW" altLang="en-US"/>
              <a:t>第五章  </a:t>
            </a:r>
            <a:r>
              <a:rPr lang="zh-TW" altLang="en-US">
                <a:solidFill>
                  <a:srgbClr val="FF3300"/>
                </a:solidFill>
              </a:rPr>
              <a:t>迴路</a:t>
            </a:r>
            <a:r>
              <a:rPr lang="zh-TW" altLang="en-US"/>
              <a:t>敘述 </a:t>
            </a:r>
            <a:r>
              <a:rPr lang="en-US" altLang="zh-TW"/>
              <a:t>(</a:t>
            </a:r>
            <a:r>
              <a:rPr lang="zh-TW" altLang="en-US">
                <a:solidFill>
                  <a:srgbClr val="FF0000"/>
                </a:solidFill>
              </a:rPr>
              <a:t>重複執行</a:t>
            </a:r>
            <a:r>
              <a:rPr lang="en-US" altLang="zh-TW"/>
              <a:t>)</a:t>
            </a:r>
          </a:p>
        </p:txBody>
      </p:sp>
      <p:sp>
        <p:nvSpPr>
          <p:cNvPr id="150533" name="AutoShape 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7" name="文字方塊 6"/>
          <p:cNvSpPr txBox="1"/>
          <p:nvPr/>
        </p:nvSpPr>
        <p:spPr>
          <a:xfrm>
            <a:off x="1043608" y="1700808"/>
            <a:ext cx="2376264" cy="1384995"/>
          </a:xfrm>
          <a:prstGeom prst="rect">
            <a:avLst/>
          </a:prstGeom>
          <a:noFill/>
          <a:ln>
            <a:solidFill>
              <a:schemeClr val="tx1"/>
            </a:solidFill>
          </a:ln>
        </p:spPr>
        <p:txBody>
          <a:bodyPr wrap="square" rtlCol="0">
            <a:spAutoFit/>
          </a:bodyPr>
          <a:lstStyle/>
          <a:p>
            <a:r>
              <a:rPr lang="en-US" altLang="zh-TW" sz="2800" dirty="0" smtClean="0">
                <a:latin typeface="Verdana" pitchFamily="34" charset="0"/>
                <a:ea typeface="Verdana" pitchFamily="34" charset="0"/>
                <a:cs typeface="Verdana" pitchFamily="34" charset="0"/>
              </a:rPr>
              <a:t>for( ; ; ){</a:t>
            </a:r>
          </a:p>
          <a:p>
            <a:r>
              <a:rPr lang="en-US" altLang="zh-TW" sz="2800" dirty="0" smtClean="0">
                <a:latin typeface="Verdana" pitchFamily="34" charset="0"/>
                <a:ea typeface="Verdana" pitchFamily="34" charset="0"/>
                <a:cs typeface="Verdana" pitchFamily="34" charset="0"/>
              </a:rPr>
              <a:t>	…</a:t>
            </a:r>
          </a:p>
          <a:p>
            <a:r>
              <a:rPr lang="en-US" altLang="zh-TW" sz="2800" dirty="0" smtClean="0">
                <a:latin typeface="Verdana" pitchFamily="34" charset="0"/>
                <a:ea typeface="Verdana" pitchFamily="34" charset="0"/>
                <a:cs typeface="Verdana" pitchFamily="34" charset="0"/>
              </a:rPr>
              <a:t>}</a:t>
            </a:r>
            <a:endParaRPr lang="zh-TW" altLang="en-US" sz="2800" dirty="0">
              <a:latin typeface="Verdana" pitchFamily="34" charset="0"/>
              <a:cs typeface="Verdana" pitchFamily="34" charset="0"/>
            </a:endParaRPr>
          </a:p>
        </p:txBody>
      </p:sp>
      <p:sp>
        <p:nvSpPr>
          <p:cNvPr id="8" name="文字方塊 7"/>
          <p:cNvSpPr txBox="1"/>
          <p:nvPr/>
        </p:nvSpPr>
        <p:spPr>
          <a:xfrm>
            <a:off x="1043608" y="3212976"/>
            <a:ext cx="2376264" cy="1384995"/>
          </a:xfrm>
          <a:prstGeom prst="rect">
            <a:avLst/>
          </a:prstGeom>
          <a:noFill/>
          <a:ln>
            <a:solidFill>
              <a:schemeClr val="tx1"/>
            </a:solidFill>
          </a:ln>
        </p:spPr>
        <p:txBody>
          <a:bodyPr wrap="square" rtlCol="0">
            <a:spAutoFit/>
          </a:bodyPr>
          <a:lstStyle/>
          <a:p>
            <a:r>
              <a:rPr lang="en-US" altLang="zh-TW" sz="2800" dirty="0" smtClean="0">
                <a:latin typeface="Verdana" pitchFamily="34" charset="0"/>
                <a:ea typeface="Verdana" pitchFamily="34" charset="0"/>
                <a:cs typeface="Verdana" pitchFamily="34" charset="0"/>
              </a:rPr>
              <a:t>while(…){</a:t>
            </a:r>
          </a:p>
          <a:p>
            <a:r>
              <a:rPr lang="en-US" altLang="zh-TW" sz="2800" dirty="0" smtClean="0">
                <a:latin typeface="Verdana" pitchFamily="34" charset="0"/>
                <a:ea typeface="Verdana" pitchFamily="34" charset="0"/>
                <a:cs typeface="Verdana" pitchFamily="34" charset="0"/>
              </a:rPr>
              <a:t>	…</a:t>
            </a:r>
          </a:p>
          <a:p>
            <a:r>
              <a:rPr lang="en-US" altLang="zh-TW" sz="2800" dirty="0" smtClean="0">
                <a:latin typeface="Verdana" pitchFamily="34" charset="0"/>
                <a:ea typeface="Verdana" pitchFamily="34" charset="0"/>
                <a:cs typeface="Verdana" pitchFamily="34" charset="0"/>
              </a:rPr>
              <a:t>}</a:t>
            </a:r>
            <a:endParaRPr lang="zh-TW" altLang="en-US" sz="2800" dirty="0">
              <a:latin typeface="Verdana" pitchFamily="34" charset="0"/>
              <a:cs typeface="Verdana" pitchFamily="34" charset="0"/>
            </a:endParaRPr>
          </a:p>
        </p:txBody>
      </p:sp>
      <p:sp>
        <p:nvSpPr>
          <p:cNvPr id="9" name="文字方塊 8"/>
          <p:cNvSpPr txBox="1"/>
          <p:nvPr/>
        </p:nvSpPr>
        <p:spPr>
          <a:xfrm>
            <a:off x="1043608" y="4725144"/>
            <a:ext cx="2376264" cy="1384995"/>
          </a:xfrm>
          <a:prstGeom prst="rect">
            <a:avLst/>
          </a:prstGeom>
          <a:noFill/>
          <a:ln>
            <a:solidFill>
              <a:schemeClr val="tx1"/>
            </a:solidFill>
          </a:ln>
        </p:spPr>
        <p:txBody>
          <a:bodyPr wrap="square" rtlCol="0">
            <a:spAutoFit/>
          </a:bodyPr>
          <a:lstStyle/>
          <a:p>
            <a:r>
              <a:rPr lang="en-US" altLang="zh-TW" sz="2800" dirty="0" smtClean="0">
                <a:latin typeface="Verdana" pitchFamily="34" charset="0"/>
                <a:ea typeface="Verdana" pitchFamily="34" charset="0"/>
                <a:cs typeface="Verdana" pitchFamily="34" charset="0"/>
              </a:rPr>
              <a:t>do{</a:t>
            </a:r>
          </a:p>
          <a:p>
            <a:r>
              <a:rPr lang="en-US" altLang="zh-TW" sz="2800" dirty="0" smtClean="0">
                <a:latin typeface="Verdana" pitchFamily="34" charset="0"/>
                <a:ea typeface="Verdana" pitchFamily="34" charset="0"/>
                <a:cs typeface="Verdana" pitchFamily="34" charset="0"/>
              </a:rPr>
              <a:t>	…</a:t>
            </a:r>
          </a:p>
          <a:p>
            <a:r>
              <a:rPr lang="en-US" altLang="zh-TW" sz="2800" dirty="0" smtClean="0">
                <a:latin typeface="Verdana" pitchFamily="34" charset="0"/>
                <a:ea typeface="Verdana" pitchFamily="34" charset="0"/>
                <a:cs typeface="Verdana" pitchFamily="34" charset="0"/>
              </a:rPr>
              <a:t>} while(…);</a:t>
            </a:r>
            <a:endParaRPr lang="zh-TW" altLang="en-US" sz="2800" dirty="0">
              <a:latin typeface="Verdana" pitchFamily="34" charset="0"/>
              <a:cs typeface="Verdana" pitchFamily="34" charset="0"/>
            </a:endParaRPr>
          </a:p>
        </p:txBody>
      </p:sp>
      <p:sp>
        <p:nvSpPr>
          <p:cNvPr id="11" name="文字方塊 10"/>
          <p:cNvSpPr txBox="1"/>
          <p:nvPr/>
        </p:nvSpPr>
        <p:spPr>
          <a:xfrm>
            <a:off x="3779912" y="1700808"/>
            <a:ext cx="4392488" cy="1384995"/>
          </a:xfrm>
          <a:prstGeom prst="rect">
            <a:avLst/>
          </a:prstGeom>
          <a:noFill/>
          <a:ln>
            <a:noFill/>
          </a:ln>
        </p:spPr>
        <p:txBody>
          <a:bodyPr wrap="square" rtlCol="0">
            <a:spAutoFit/>
          </a:bodyPr>
          <a:lstStyle/>
          <a:p>
            <a:r>
              <a:rPr lang="en-US" altLang="zh-TW" sz="2800" dirty="0" smtClean="0">
                <a:latin typeface="Verdana" pitchFamily="34" charset="0"/>
                <a:ea typeface="Verdana" pitchFamily="34" charset="0"/>
                <a:cs typeface="Verdana" pitchFamily="34" charset="0"/>
              </a:rPr>
              <a:t>for(</a:t>
            </a:r>
            <a:r>
              <a:rPr lang="en-US" altLang="zh-TW" sz="2800" dirty="0" err="1" smtClean="0">
                <a:latin typeface="Verdana" pitchFamily="34" charset="0"/>
                <a:ea typeface="Verdana" pitchFamily="34" charset="0"/>
                <a:cs typeface="Verdana" pitchFamily="34" charset="0"/>
              </a:rPr>
              <a:t>i</a:t>
            </a:r>
            <a:r>
              <a:rPr lang="en-US" altLang="zh-TW" sz="2800" dirty="0" smtClean="0">
                <a:latin typeface="Verdana" pitchFamily="34" charset="0"/>
                <a:ea typeface="Verdana" pitchFamily="34" charset="0"/>
                <a:cs typeface="Verdana" pitchFamily="34" charset="0"/>
              </a:rPr>
              <a:t>=0;i&lt;10;i++){</a:t>
            </a:r>
          </a:p>
          <a:p>
            <a:r>
              <a:rPr lang="en-US" altLang="zh-TW" sz="2800" dirty="0" smtClean="0">
                <a:latin typeface="Verdana" pitchFamily="34" charset="0"/>
                <a:ea typeface="Verdana" pitchFamily="34" charset="0"/>
                <a:cs typeface="Verdana" pitchFamily="34" charset="0"/>
              </a:rPr>
              <a:t>	</a:t>
            </a:r>
            <a:r>
              <a:rPr lang="en-US" altLang="zh-TW" sz="2800" dirty="0" err="1" smtClean="0">
                <a:latin typeface="Verdana" pitchFamily="34" charset="0"/>
                <a:ea typeface="Verdana" pitchFamily="34" charset="0"/>
                <a:cs typeface="Verdana" pitchFamily="34" charset="0"/>
              </a:rPr>
              <a:t>printf</a:t>
            </a:r>
            <a:r>
              <a:rPr lang="en-US" altLang="zh-TW" sz="2800" dirty="0" smtClean="0">
                <a:latin typeface="Verdana" pitchFamily="34" charset="0"/>
                <a:ea typeface="Verdana" pitchFamily="34" charset="0"/>
                <a:cs typeface="Verdana" pitchFamily="34" charset="0"/>
              </a:rPr>
              <a:t>("%</a:t>
            </a:r>
            <a:r>
              <a:rPr lang="en-US" altLang="zh-TW" sz="2800" dirty="0" err="1" smtClean="0">
                <a:latin typeface="Verdana" pitchFamily="34" charset="0"/>
                <a:ea typeface="Verdana" pitchFamily="34" charset="0"/>
                <a:cs typeface="Verdana" pitchFamily="34" charset="0"/>
              </a:rPr>
              <a:t>i</a:t>
            </a:r>
            <a:r>
              <a:rPr lang="en-US" altLang="zh-TW" sz="2800" dirty="0" smtClean="0">
                <a:latin typeface="Verdana" pitchFamily="34" charset="0"/>
                <a:ea typeface="Verdana" pitchFamily="34" charset="0"/>
                <a:cs typeface="Verdana" pitchFamily="34" charset="0"/>
              </a:rPr>
              <a:t>", </a:t>
            </a:r>
            <a:r>
              <a:rPr lang="en-US" altLang="zh-TW" sz="2800" dirty="0" err="1" smtClean="0">
                <a:latin typeface="Verdana" pitchFamily="34" charset="0"/>
                <a:ea typeface="Verdana" pitchFamily="34" charset="0"/>
                <a:cs typeface="Verdana" pitchFamily="34" charset="0"/>
              </a:rPr>
              <a:t>i</a:t>
            </a:r>
            <a:r>
              <a:rPr lang="en-US" altLang="zh-TW" sz="2800" dirty="0" smtClean="0">
                <a:latin typeface="Verdana" pitchFamily="34" charset="0"/>
                <a:ea typeface="Verdana" pitchFamily="34" charset="0"/>
                <a:cs typeface="Verdana" pitchFamily="34" charset="0"/>
              </a:rPr>
              <a:t>);</a:t>
            </a:r>
          </a:p>
          <a:p>
            <a:r>
              <a:rPr lang="en-US" altLang="zh-TW" sz="2800" dirty="0" smtClean="0">
                <a:latin typeface="Verdana" pitchFamily="34" charset="0"/>
                <a:ea typeface="Verdana" pitchFamily="34" charset="0"/>
                <a:cs typeface="Verdana" pitchFamily="34" charset="0"/>
              </a:rPr>
              <a:t>}</a:t>
            </a:r>
            <a:endParaRPr lang="zh-TW" altLang="en-US" sz="2800" dirty="0">
              <a:latin typeface="Verdana" pitchFamily="34" charset="0"/>
              <a:cs typeface="Verdana" pitchFamily="34" charset="0"/>
            </a:endParaRPr>
          </a:p>
        </p:txBody>
      </p:sp>
      <p:sp>
        <p:nvSpPr>
          <p:cNvPr id="12" name="文字方塊 11"/>
          <p:cNvSpPr txBox="1"/>
          <p:nvPr/>
        </p:nvSpPr>
        <p:spPr>
          <a:xfrm>
            <a:off x="3779912" y="3630503"/>
            <a:ext cx="4392488" cy="2246769"/>
          </a:xfrm>
          <a:prstGeom prst="rect">
            <a:avLst/>
          </a:prstGeom>
          <a:noFill/>
          <a:ln>
            <a:noFill/>
          </a:ln>
        </p:spPr>
        <p:txBody>
          <a:bodyPr wrap="square" rtlCol="0">
            <a:spAutoFit/>
          </a:bodyPr>
          <a:lstStyle/>
          <a:p>
            <a:r>
              <a:rPr lang="en-US" altLang="zh-TW" sz="2800" dirty="0" err="1" smtClean="0">
                <a:latin typeface="Verdana" pitchFamily="34" charset="0"/>
                <a:ea typeface="Verdana" pitchFamily="34" charset="0"/>
                <a:cs typeface="Verdana" pitchFamily="34" charset="0"/>
              </a:rPr>
              <a:t>i</a:t>
            </a:r>
            <a:r>
              <a:rPr lang="en-US" altLang="zh-TW" sz="2800" dirty="0" smtClean="0">
                <a:latin typeface="Verdana" pitchFamily="34" charset="0"/>
                <a:ea typeface="Verdana" pitchFamily="34" charset="0"/>
                <a:cs typeface="Verdana" pitchFamily="34" charset="0"/>
              </a:rPr>
              <a:t>=0;</a:t>
            </a:r>
          </a:p>
          <a:p>
            <a:r>
              <a:rPr lang="en-US" altLang="zh-TW" sz="2800" dirty="0" smtClean="0">
                <a:latin typeface="Verdana" pitchFamily="34" charset="0"/>
                <a:ea typeface="Verdana" pitchFamily="34" charset="0"/>
                <a:cs typeface="Verdana" pitchFamily="34" charset="0"/>
              </a:rPr>
              <a:t>while(</a:t>
            </a:r>
            <a:r>
              <a:rPr lang="en-US" altLang="zh-TW" sz="2800" dirty="0" err="1" smtClean="0">
                <a:latin typeface="Verdana" pitchFamily="34" charset="0"/>
                <a:ea typeface="Verdana" pitchFamily="34" charset="0"/>
                <a:cs typeface="Verdana" pitchFamily="34" charset="0"/>
              </a:rPr>
              <a:t>i</a:t>
            </a:r>
            <a:r>
              <a:rPr lang="en-US" altLang="zh-TW" sz="2800" dirty="0" smtClean="0">
                <a:latin typeface="Verdana" pitchFamily="34" charset="0"/>
                <a:ea typeface="Verdana" pitchFamily="34" charset="0"/>
                <a:cs typeface="Verdana" pitchFamily="34" charset="0"/>
              </a:rPr>
              <a:t>&lt;10){</a:t>
            </a:r>
          </a:p>
          <a:p>
            <a:r>
              <a:rPr lang="en-US" altLang="zh-TW" sz="2800" dirty="0" smtClean="0">
                <a:latin typeface="Verdana" pitchFamily="34" charset="0"/>
                <a:ea typeface="Verdana" pitchFamily="34" charset="0"/>
                <a:cs typeface="Verdana" pitchFamily="34" charset="0"/>
              </a:rPr>
              <a:t>	</a:t>
            </a:r>
            <a:r>
              <a:rPr lang="en-US" altLang="zh-TW" sz="2800" dirty="0" err="1" smtClean="0">
                <a:latin typeface="Verdana" pitchFamily="34" charset="0"/>
                <a:ea typeface="Verdana" pitchFamily="34" charset="0"/>
                <a:cs typeface="Verdana" pitchFamily="34" charset="0"/>
              </a:rPr>
              <a:t>printf</a:t>
            </a:r>
            <a:r>
              <a:rPr lang="en-US" altLang="zh-TW" sz="2800" dirty="0" smtClean="0">
                <a:latin typeface="Verdana" pitchFamily="34" charset="0"/>
                <a:ea typeface="Verdana" pitchFamily="34" charset="0"/>
                <a:cs typeface="Verdana" pitchFamily="34" charset="0"/>
              </a:rPr>
              <a:t>("%</a:t>
            </a:r>
            <a:r>
              <a:rPr lang="en-US" altLang="zh-TW" sz="2800" dirty="0" err="1" smtClean="0">
                <a:latin typeface="Verdana" pitchFamily="34" charset="0"/>
                <a:ea typeface="Verdana" pitchFamily="34" charset="0"/>
                <a:cs typeface="Verdana" pitchFamily="34" charset="0"/>
              </a:rPr>
              <a:t>i</a:t>
            </a:r>
            <a:r>
              <a:rPr lang="en-US" altLang="zh-TW" sz="2800" dirty="0" smtClean="0">
                <a:latin typeface="Verdana" pitchFamily="34" charset="0"/>
                <a:ea typeface="Verdana" pitchFamily="34" charset="0"/>
                <a:cs typeface="Verdana" pitchFamily="34" charset="0"/>
              </a:rPr>
              <a:t>", </a:t>
            </a:r>
            <a:r>
              <a:rPr lang="en-US" altLang="zh-TW" sz="2800" dirty="0" err="1" smtClean="0">
                <a:latin typeface="Verdana" pitchFamily="34" charset="0"/>
                <a:ea typeface="Verdana" pitchFamily="34" charset="0"/>
                <a:cs typeface="Verdana" pitchFamily="34" charset="0"/>
              </a:rPr>
              <a:t>i</a:t>
            </a:r>
            <a:r>
              <a:rPr lang="en-US" altLang="zh-TW" sz="2800" dirty="0" smtClean="0">
                <a:latin typeface="Verdana" pitchFamily="34" charset="0"/>
                <a:ea typeface="Verdana" pitchFamily="34" charset="0"/>
                <a:cs typeface="Verdana" pitchFamily="34" charset="0"/>
              </a:rPr>
              <a:t>);</a:t>
            </a:r>
          </a:p>
          <a:p>
            <a:r>
              <a:rPr lang="en-US" altLang="zh-TW" sz="2800" dirty="0" smtClean="0">
                <a:latin typeface="Verdana" pitchFamily="34" charset="0"/>
                <a:ea typeface="Verdana" pitchFamily="34" charset="0"/>
                <a:cs typeface="Verdana" pitchFamily="34" charset="0"/>
              </a:rPr>
              <a:t>	</a:t>
            </a:r>
            <a:r>
              <a:rPr lang="en-US" altLang="zh-TW" sz="2800" dirty="0" err="1" smtClean="0">
                <a:latin typeface="Verdana" pitchFamily="34" charset="0"/>
                <a:ea typeface="Verdana" pitchFamily="34" charset="0"/>
                <a:cs typeface="Verdana" pitchFamily="34" charset="0"/>
              </a:rPr>
              <a:t>i</a:t>
            </a:r>
            <a:r>
              <a:rPr lang="en-US" altLang="zh-TW" sz="2800" dirty="0" smtClean="0">
                <a:latin typeface="Verdana" pitchFamily="34" charset="0"/>
                <a:ea typeface="Verdana" pitchFamily="34" charset="0"/>
                <a:cs typeface="Verdana" pitchFamily="34" charset="0"/>
              </a:rPr>
              <a:t>++;</a:t>
            </a:r>
          </a:p>
          <a:p>
            <a:r>
              <a:rPr lang="en-US" altLang="zh-TW" sz="2800" dirty="0" smtClean="0">
                <a:latin typeface="Verdana" pitchFamily="34" charset="0"/>
                <a:ea typeface="Verdana" pitchFamily="34" charset="0"/>
                <a:cs typeface="Verdana" pitchFamily="34" charset="0"/>
              </a:rPr>
              <a:t>}</a:t>
            </a:r>
            <a:endParaRPr lang="zh-TW" altLang="en-US" sz="2800" dirty="0">
              <a:latin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A428EE16-742B-4AE1-8596-E6E4D7FBD357}" type="slidenum">
              <a:rPr lang="en-US" altLang="zh-TW"/>
              <a:pPr/>
              <a:t>93</a:t>
            </a:fld>
            <a:endParaRPr lang="en-US" altLang="zh-TW"/>
          </a:p>
        </p:txBody>
      </p:sp>
      <p:sp>
        <p:nvSpPr>
          <p:cNvPr id="151554" name="Rectangle 2"/>
          <p:cNvSpPr>
            <a:spLocks noGrp="1" noChangeArrowheads="1"/>
          </p:cNvSpPr>
          <p:nvPr>
            <p:ph type="title"/>
          </p:nvPr>
        </p:nvSpPr>
        <p:spPr/>
        <p:txBody>
          <a:bodyPr/>
          <a:lstStyle/>
          <a:p>
            <a:r>
              <a:rPr lang="en-US" altLang="zh-TW" sz="3600"/>
              <a:t>for</a:t>
            </a:r>
            <a:r>
              <a:rPr lang="zh-TW" altLang="en-US" sz="3600"/>
              <a:t>敘述</a:t>
            </a:r>
          </a:p>
        </p:txBody>
      </p:sp>
      <p:sp>
        <p:nvSpPr>
          <p:cNvPr id="151555" name="Rectangle 3"/>
          <p:cNvSpPr>
            <a:spLocks noGrp="1" noChangeArrowheads="1"/>
          </p:cNvSpPr>
          <p:nvPr>
            <p:ph type="body" idx="1"/>
          </p:nvPr>
        </p:nvSpPr>
        <p:spPr/>
        <p:txBody>
          <a:bodyPr/>
          <a:lstStyle/>
          <a:p>
            <a:r>
              <a:rPr lang="en-US" altLang="zh-TW" sz="2800"/>
              <a:t>for</a:t>
            </a:r>
            <a:r>
              <a:rPr lang="zh-TW" altLang="en-US" sz="2800"/>
              <a:t>的敘述</a:t>
            </a:r>
          </a:p>
          <a:p>
            <a:pPr lvl="1">
              <a:buFontTx/>
              <a:buNone/>
            </a:pPr>
            <a:r>
              <a:rPr lang="zh-TW" altLang="en-US" sz="2400"/>
              <a:t>是最常見的迴路敘述，</a:t>
            </a:r>
          </a:p>
          <a:p>
            <a:pPr lvl="1">
              <a:buFontTx/>
              <a:buNone/>
            </a:pPr>
            <a:r>
              <a:rPr lang="zh-TW" altLang="en-US" sz="2400"/>
              <a:t>其特性在於可以有彈性的控制迴路的</a:t>
            </a:r>
            <a:r>
              <a:rPr lang="zh-TW" altLang="en-US" sz="2400">
                <a:solidFill>
                  <a:srgbClr val="FF3300"/>
                </a:solidFill>
              </a:rPr>
              <a:t>執行次數</a:t>
            </a:r>
          </a:p>
          <a:p>
            <a:pPr>
              <a:buFontTx/>
              <a:buNone/>
            </a:pPr>
            <a:endParaRPr lang="zh-TW" altLang="en-US"/>
          </a:p>
          <a:p>
            <a:r>
              <a:rPr lang="en-US" altLang="zh-TW" sz="2800"/>
              <a:t>for</a:t>
            </a:r>
            <a:r>
              <a:rPr lang="zh-TW" altLang="en-US" sz="2800"/>
              <a:t>的語法</a:t>
            </a:r>
          </a:p>
          <a:p>
            <a:pPr lvl="1">
              <a:buFontTx/>
              <a:buNone/>
            </a:pPr>
            <a:r>
              <a:rPr lang="zh-TW" altLang="en-US" sz="2400"/>
              <a:t>    </a:t>
            </a:r>
            <a:r>
              <a:rPr lang="en-US" altLang="zh-TW" sz="2400"/>
              <a:t>for(</a:t>
            </a:r>
            <a:r>
              <a:rPr lang="zh-TW" altLang="en-US" sz="2400">
                <a:solidFill>
                  <a:srgbClr val="FF3300"/>
                </a:solidFill>
              </a:rPr>
              <a:t>起始</a:t>
            </a:r>
            <a:r>
              <a:rPr lang="zh-TW" altLang="en-US" sz="2400"/>
              <a:t>運算式</a:t>
            </a:r>
            <a:r>
              <a:rPr lang="en-US" altLang="zh-TW" sz="2400"/>
              <a:t>; </a:t>
            </a:r>
            <a:r>
              <a:rPr lang="zh-TW" altLang="en-US" sz="2400">
                <a:solidFill>
                  <a:srgbClr val="FF3300"/>
                </a:solidFill>
              </a:rPr>
              <a:t>條件</a:t>
            </a:r>
            <a:r>
              <a:rPr lang="zh-TW" altLang="en-US" sz="2400"/>
              <a:t>運算式</a:t>
            </a:r>
            <a:r>
              <a:rPr lang="en-US" altLang="zh-TW" sz="2400"/>
              <a:t>; </a:t>
            </a:r>
            <a:r>
              <a:rPr lang="zh-TW" altLang="en-US" sz="2400">
                <a:solidFill>
                  <a:srgbClr val="FF3300"/>
                </a:solidFill>
              </a:rPr>
              <a:t>累加</a:t>
            </a:r>
            <a:r>
              <a:rPr lang="zh-TW" altLang="en-US" sz="2400"/>
              <a:t>運算式</a:t>
            </a:r>
            <a:r>
              <a:rPr lang="en-US" altLang="zh-TW" sz="2400"/>
              <a:t>)   {</a:t>
            </a:r>
            <a:endParaRPr lang="en-US" altLang="zh-TW" sz="2400">
              <a:ea typeface="新細明體" pitchFamily="18" charset="-120"/>
            </a:endParaRPr>
          </a:p>
          <a:p>
            <a:pPr lvl="1">
              <a:buFontTx/>
              <a:buNone/>
            </a:pPr>
            <a:r>
              <a:rPr lang="en-US" altLang="zh-TW" sz="2400"/>
              <a:t>       </a:t>
            </a:r>
            <a:r>
              <a:rPr lang="zh-TW" altLang="en-US" sz="2400"/>
              <a:t>敘述；</a:t>
            </a:r>
            <a:endParaRPr lang="zh-TW" altLang="en-US" sz="2400">
              <a:ea typeface="新細明體" pitchFamily="18" charset="-120"/>
            </a:endParaRPr>
          </a:p>
          <a:p>
            <a:pPr lvl="1">
              <a:buFontTx/>
              <a:buNone/>
            </a:pPr>
            <a:r>
              <a:rPr lang="zh-TW" altLang="en-US" sz="2400"/>
              <a:t>    </a:t>
            </a:r>
            <a:r>
              <a:rPr lang="en-US" altLang="zh-TW" sz="2400"/>
              <a:t>}</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5"/>
          <p:cNvSpPr>
            <a:spLocks noGrp="1"/>
          </p:cNvSpPr>
          <p:nvPr>
            <p:ph type="sldNum" sz="quarter" idx="12"/>
          </p:nvPr>
        </p:nvSpPr>
        <p:spPr/>
        <p:txBody>
          <a:bodyPr/>
          <a:lstStyle/>
          <a:p>
            <a:fld id="{CD095986-7135-4DD1-9560-4F4852A5A7BC}" type="slidenum">
              <a:rPr lang="en-US" altLang="zh-TW"/>
              <a:pPr/>
              <a:t>94</a:t>
            </a:fld>
            <a:endParaRPr lang="en-US" altLang="zh-TW"/>
          </a:p>
        </p:txBody>
      </p:sp>
      <p:sp>
        <p:nvSpPr>
          <p:cNvPr id="152578" name="Rectangle 2"/>
          <p:cNvSpPr>
            <a:spLocks noGrp="1" noChangeArrowheads="1"/>
          </p:cNvSpPr>
          <p:nvPr>
            <p:ph type="title"/>
          </p:nvPr>
        </p:nvSpPr>
        <p:spPr/>
        <p:txBody>
          <a:bodyPr/>
          <a:lstStyle/>
          <a:p>
            <a:r>
              <a:rPr lang="en-US" altLang="zh-TW" sz="3600"/>
              <a:t>for</a:t>
            </a:r>
            <a:r>
              <a:rPr lang="zh-TW" altLang="en-US" sz="3600"/>
              <a:t>的流程圖</a:t>
            </a:r>
          </a:p>
        </p:txBody>
      </p:sp>
      <p:sp>
        <p:nvSpPr>
          <p:cNvPr id="152580" name="Rectangle 4"/>
          <p:cNvSpPr>
            <a:spLocks noChangeArrowheads="1"/>
          </p:cNvSpPr>
          <p:nvPr/>
        </p:nvSpPr>
        <p:spPr bwMode="auto">
          <a:xfrm>
            <a:off x="3254375" y="2001838"/>
            <a:ext cx="1965325" cy="471487"/>
          </a:xfrm>
          <a:prstGeom prst="rect">
            <a:avLst/>
          </a:prstGeom>
          <a:solidFill>
            <a:srgbClr val="FFFFFF"/>
          </a:solidFill>
          <a:ln w="28575">
            <a:solidFill>
              <a:srgbClr val="000000"/>
            </a:solidFill>
            <a:miter lim="800000"/>
            <a:headEnd/>
            <a:tailEnd/>
          </a:ln>
        </p:spPr>
        <p:txBody>
          <a:bodyPr lIns="0" tIns="46800" rIns="0" bIns="46800"/>
          <a:lstStyle/>
          <a:p>
            <a:pPr algn="ctr" eaLnBrk="0" hangingPunct="0"/>
            <a:r>
              <a:rPr kumimoji="0" lang="en-US" altLang="zh-TW" sz="2400" b="1">
                <a:latin typeface="Arial" charset="0"/>
                <a:ea typeface="標楷體" pitchFamily="65" charset="-120"/>
              </a:rPr>
              <a:t>i=0</a:t>
            </a:r>
          </a:p>
        </p:txBody>
      </p:sp>
      <p:sp>
        <p:nvSpPr>
          <p:cNvPr id="152581" name="AutoShape 5"/>
          <p:cNvSpPr>
            <a:spLocks noChangeArrowheads="1"/>
          </p:cNvSpPr>
          <p:nvPr/>
        </p:nvSpPr>
        <p:spPr bwMode="auto">
          <a:xfrm>
            <a:off x="3059113" y="2940050"/>
            <a:ext cx="2449512" cy="712788"/>
          </a:xfrm>
          <a:prstGeom prst="flowChartDecision">
            <a:avLst/>
          </a:prstGeom>
          <a:solidFill>
            <a:srgbClr val="FFFFFF"/>
          </a:solidFill>
          <a:ln w="28575">
            <a:solidFill>
              <a:srgbClr val="000000"/>
            </a:solidFill>
            <a:miter lim="800000"/>
            <a:headEnd/>
            <a:tailEnd/>
          </a:ln>
        </p:spPr>
        <p:txBody>
          <a:bodyPr lIns="0" rIns="0"/>
          <a:lstStyle/>
          <a:p>
            <a:pPr algn="ctr" eaLnBrk="0" hangingPunct="0"/>
            <a:r>
              <a:rPr kumimoji="0" lang="zh-TW" altLang="en-US" sz="2400" b="1" dirty="0">
                <a:solidFill>
                  <a:srgbClr val="FF3300"/>
                </a:solidFill>
                <a:latin typeface="Arial" charset="0"/>
                <a:ea typeface="標楷體" pitchFamily="65" charset="-120"/>
              </a:rPr>
              <a:t>條件</a:t>
            </a:r>
            <a:r>
              <a:rPr kumimoji="0" lang="en-US" altLang="zh-TW" sz="2400" b="1" dirty="0" err="1">
                <a:solidFill>
                  <a:srgbClr val="FF3300"/>
                </a:solidFill>
                <a:latin typeface="Arial" charset="0"/>
                <a:ea typeface="標楷體" pitchFamily="65" charset="-120"/>
              </a:rPr>
              <a:t>i</a:t>
            </a:r>
            <a:r>
              <a:rPr kumimoji="0" lang="en-US" altLang="zh-TW" sz="2400" b="1" dirty="0">
                <a:solidFill>
                  <a:srgbClr val="FF3300"/>
                </a:solidFill>
                <a:latin typeface="Arial" charset="0"/>
                <a:ea typeface="標楷體" pitchFamily="65" charset="-120"/>
              </a:rPr>
              <a:t>&lt;10</a:t>
            </a:r>
            <a:endParaRPr kumimoji="0" lang="en-US" altLang="zh-TW" sz="2400" b="1" dirty="0">
              <a:latin typeface="Arial" charset="0"/>
              <a:ea typeface="標楷體" pitchFamily="65" charset="-120"/>
            </a:endParaRPr>
          </a:p>
        </p:txBody>
      </p:sp>
      <p:sp>
        <p:nvSpPr>
          <p:cNvPr id="152582" name="AutoShape 6"/>
          <p:cNvSpPr>
            <a:spLocks noChangeArrowheads="1"/>
          </p:cNvSpPr>
          <p:nvPr/>
        </p:nvSpPr>
        <p:spPr bwMode="auto">
          <a:xfrm>
            <a:off x="3203849" y="4356100"/>
            <a:ext cx="2160240" cy="471488"/>
          </a:xfrm>
          <a:prstGeom prst="flowChartInputOutput">
            <a:avLst/>
          </a:prstGeom>
          <a:solidFill>
            <a:srgbClr val="FFFFFF"/>
          </a:solidFill>
          <a:ln w="28575">
            <a:solidFill>
              <a:srgbClr val="000000"/>
            </a:solidFill>
            <a:miter lim="800000"/>
            <a:headEnd/>
            <a:tailEnd/>
          </a:ln>
        </p:spPr>
        <p:txBody>
          <a:bodyPr/>
          <a:lstStyle/>
          <a:p>
            <a:pPr algn="ctr" eaLnBrk="0" hangingPunct="0"/>
            <a:r>
              <a:rPr kumimoji="0" lang="en-US" altLang="zh-TW" sz="2400" b="1">
                <a:latin typeface="Arial" charset="0"/>
                <a:ea typeface="標楷體" pitchFamily="65" charset="-120"/>
              </a:rPr>
              <a:t>print(i)</a:t>
            </a:r>
          </a:p>
        </p:txBody>
      </p:sp>
      <p:sp>
        <p:nvSpPr>
          <p:cNvPr id="152583" name="Rectangle 7"/>
          <p:cNvSpPr>
            <a:spLocks noChangeArrowheads="1"/>
          </p:cNvSpPr>
          <p:nvPr/>
        </p:nvSpPr>
        <p:spPr bwMode="auto">
          <a:xfrm>
            <a:off x="3336925" y="5446713"/>
            <a:ext cx="1882775" cy="471487"/>
          </a:xfrm>
          <a:prstGeom prst="rect">
            <a:avLst/>
          </a:prstGeom>
          <a:solidFill>
            <a:srgbClr val="FFFFFF"/>
          </a:solidFill>
          <a:ln w="28575">
            <a:solidFill>
              <a:srgbClr val="000000"/>
            </a:solidFill>
            <a:miter lim="800000"/>
            <a:headEnd/>
            <a:tailEnd/>
          </a:ln>
        </p:spPr>
        <p:txBody>
          <a:bodyPr/>
          <a:lstStyle/>
          <a:p>
            <a:pPr algn="ctr" eaLnBrk="0" hangingPunct="0">
              <a:spcBef>
                <a:spcPts val="500"/>
              </a:spcBef>
              <a:spcAft>
                <a:spcPts val="500"/>
              </a:spcAft>
            </a:pPr>
            <a:r>
              <a:rPr kumimoji="0" lang="en-US" altLang="zh-TW" sz="2400" b="1">
                <a:solidFill>
                  <a:srgbClr val="FF0000"/>
                </a:solidFill>
                <a:latin typeface="Arial" charset="0"/>
                <a:ea typeface="標楷體" pitchFamily="65" charset="-120"/>
              </a:rPr>
              <a:t>i++</a:t>
            </a:r>
          </a:p>
        </p:txBody>
      </p:sp>
      <p:sp>
        <p:nvSpPr>
          <p:cNvPr id="152584" name="AutoShape 8"/>
          <p:cNvSpPr>
            <a:spLocks noChangeArrowheads="1"/>
          </p:cNvSpPr>
          <p:nvPr/>
        </p:nvSpPr>
        <p:spPr bwMode="auto">
          <a:xfrm>
            <a:off x="6372225" y="5805488"/>
            <a:ext cx="1549400" cy="576262"/>
          </a:xfrm>
          <a:prstGeom prst="flowChartTerminator">
            <a:avLst/>
          </a:prstGeom>
          <a:solidFill>
            <a:srgbClr val="FFFFFF"/>
          </a:solidFill>
          <a:ln w="28575">
            <a:solidFill>
              <a:srgbClr val="000000"/>
            </a:solidFill>
            <a:miter lim="800000"/>
            <a:headEnd/>
            <a:tailEnd/>
          </a:ln>
        </p:spPr>
        <p:txBody>
          <a:bodyPr/>
          <a:lstStyle/>
          <a:p>
            <a:pPr algn="ctr" eaLnBrk="0" hangingPunct="0">
              <a:spcBef>
                <a:spcPts val="500"/>
              </a:spcBef>
              <a:spcAft>
                <a:spcPts val="500"/>
              </a:spcAft>
            </a:pPr>
            <a:r>
              <a:rPr kumimoji="0" lang="zh-TW" sz="2400" b="1">
                <a:latin typeface="Arial" charset="0"/>
                <a:ea typeface="標楷體" pitchFamily="65" charset="-120"/>
              </a:rPr>
              <a:t>結束</a:t>
            </a:r>
            <a:endParaRPr kumimoji="0" lang="zh-TW" altLang="en-US" sz="1800">
              <a:latin typeface="Arial" charset="0"/>
            </a:endParaRPr>
          </a:p>
        </p:txBody>
      </p:sp>
      <p:sp>
        <p:nvSpPr>
          <p:cNvPr id="152585" name="Text Box 9"/>
          <p:cNvSpPr txBox="1">
            <a:spLocks noChangeArrowheads="1"/>
          </p:cNvSpPr>
          <p:nvPr/>
        </p:nvSpPr>
        <p:spPr bwMode="auto">
          <a:xfrm>
            <a:off x="5867400" y="2898775"/>
            <a:ext cx="1039813" cy="314325"/>
          </a:xfrm>
          <a:prstGeom prst="rect">
            <a:avLst/>
          </a:prstGeom>
          <a:noFill/>
          <a:ln w="9525">
            <a:noFill/>
            <a:miter lim="800000"/>
            <a:headEnd/>
            <a:tailEnd/>
          </a:ln>
        </p:spPr>
        <p:txBody>
          <a:bodyPr lIns="0" tIns="0" rIns="0" bIns="0"/>
          <a:lstStyle/>
          <a:p>
            <a:pPr algn="ctr" eaLnBrk="0" hangingPunct="0"/>
            <a:r>
              <a:rPr kumimoji="0" lang="en-US" altLang="zh-TW" sz="2400" b="1">
                <a:latin typeface="Arial" charset="0"/>
                <a:ea typeface="標楷體" pitchFamily="65" charset="-120"/>
              </a:rPr>
              <a:t>false</a:t>
            </a:r>
          </a:p>
        </p:txBody>
      </p:sp>
      <p:sp>
        <p:nvSpPr>
          <p:cNvPr id="152586" name="Text Box 10"/>
          <p:cNvSpPr txBox="1">
            <a:spLocks noChangeArrowheads="1"/>
          </p:cNvSpPr>
          <p:nvPr/>
        </p:nvSpPr>
        <p:spPr bwMode="auto">
          <a:xfrm>
            <a:off x="3429000" y="3733800"/>
            <a:ext cx="719138" cy="312738"/>
          </a:xfrm>
          <a:prstGeom prst="rect">
            <a:avLst/>
          </a:prstGeom>
          <a:noFill/>
          <a:ln w="9525">
            <a:noFill/>
            <a:miter lim="800000"/>
            <a:headEnd/>
            <a:tailEnd/>
          </a:ln>
        </p:spPr>
        <p:txBody>
          <a:bodyPr lIns="0" tIns="0" rIns="0" bIns="0"/>
          <a:lstStyle/>
          <a:p>
            <a:pPr algn="ctr" eaLnBrk="0" hangingPunct="0"/>
            <a:r>
              <a:rPr kumimoji="0" lang="en-US" altLang="zh-TW" sz="2400" b="1">
                <a:latin typeface="Arial" charset="0"/>
              </a:rPr>
              <a:t>true</a:t>
            </a:r>
          </a:p>
        </p:txBody>
      </p:sp>
      <p:sp>
        <p:nvSpPr>
          <p:cNvPr id="152587" name="Freeform 11"/>
          <p:cNvSpPr>
            <a:spLocks/>
          </p:cNvSpPr>
          <p:nvPr/>
        </p:nvSpPr>
        <p:spPr bwMode="auto">
          <a:xfrm>
            <a:off x="4283075" y="1524000"/>
            <a:ext cx="1588" cy="446088"/>
          </a:xfrm>
          <a:custGeom>
            <a:avLst/>
            <a:gdLst/>
            <a:ahLst/>
            <a:cxnLst>
              <a:cxn ang="0">
                <a:pos x="0" y="0"/>
              </a:cxn>
              <a:cxn ang="0">
                <a:pos x="0" y="510"/>
              </a:cxn>
            </a:cxnLst>
            <a:rect l="0" t="0" r="r" b="b"/>
            <a:pathLst>
              <a:path w="1" h="510">
                <a:moveTo>
                  <a:pt x="0" y="0"/>
                </a:moveTo>
                <a:lnTo>
                  <a:pt x="0" y="510"/>
                </a:lnTo>
              </a:path>
            </a:pathLst>
          </a:custGeom>
          <a:noFill/>
          <a:ln w="28575">
            <a:solidFill>
              <a:srgbClr val="000000"/>
            </a:solidFill>
            <a:round/>
            <a:headEnd type="none" w="med" len="med"/>
            <a:tailEnd type="arrow" w="med" len="med"/>
          </a:ln>
        </p:spPr>
        <p:txBody>
          <a:bodyPr/>
          <a:lstStyle/>
          <a:p>
            <a:endParaRPr lang="zh-TW" altLang="en-US"/>
          </a:p>
        </p:txBody>
      </p:sp>
      <p:sp>
        <p:nvSpPr>
          <p:cNvPr id="152589" name="Line 13"/>
          <p:cNvSpPr>
            <a:spLocks noChangeShapeType="1"/>
          </p:cNvSpPr>
          <p:nvPr/>
        </p:nvSpPr>
        <p:spPr bwMode="auto">
          <a:xfrm>
            <a:off x="4267200" y="3657600"/>
            <a:ext cx="0" cy="6858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52590" name="Freeform 14"/>
          <p:cNvSpPr>
            <a:spLocks/>
          </p:cNvSpPr>
          <p:nvPr/>
        </p:nvSpPr>
        <p:spPr bwMode="auto">
          <a:xfrm>
            <a:off x="4273550" y="2497138"/>
            <a:ext cx="1588" cy="422275"/>
          </a:xfrm>
          <a:custGeom>
            <a:avLst/>
            <a:gdLst/>
            <a:ahLst/>
            <a:cxnLst>
              <a:cxn ang="0">
                <a:pos x="0" y="0"/>
              </a:cxn>
              <a:cxn ang="0">
                <a:pos x="0" y="266"/>
              </a:cxn>
            </a:cxnLst>
            <a:rect l="0" t="0" r="r" b="b"/>
            <a:pathLst>
              <a:path w="1" h="266">
                <a:moveTo>
                  <a:pt x="0" y="0"/>
                </a:moveTo>
                <a:lnTo>
                  <a:pt x="0" y="266"/>
                </a:lnTo>
              </a:path>
            </a:pathLst>
          </a:custGeom>
          <a:noFill/>
          <a:ln w="28575" cap="flat" cmpd="sng">
            <a:solidFill>
              <a:schemeClr val="tx1"/>
            </a:solidFill>
            <a:prstDash val="solid"/>
            <a:round/>
            <a:headEnd type="none" w="med" len="med"/>
            <a:tailEnd type="arrow" w="med" len="med"/>
          </a:ln>
          <a:effectLst/>
        </p:spPr>
        <p:txBody>
          <a:bodyPr lIns="90000" tIns="46800" rIns="90000" bIns="46800"/>
          <a:lstStyle/>
          <a:p>
            <a:endParaRPr lang="zh-TW" altLang="en-US"/>
          </a:p>
        </p:txBody>
      </p:sp>
      <p:cxnSp>
        <p:nvCxnSpPr>
          <p:cNvPr id="152591" name="AutoShape 15"/>
          <p:cNvCxnSpPr>
            <a:cxnSpLocks noChangeShapeType="1"/>
            <a:endCxn id="152581" idx="1"/>
          </p:cNvCxnSpPr>
          <p:nvPr/>
        </p:nvCxnSpPr>
        <p:spPr bwMode="auto">
          <a:xfrm rot="5400000" flipH="1">
            <a:off x="2364582" y="3991769"/>
            <a:ext cx="2608262" cy="1219200"/>
          </a:xfrm>
          <a:prstGeom prst="bentConnector4">
            <a:avLst>
              <a:gd name="adj1" fmla="val -14611"/>
              <a:gd name="adj2" fmla="val 159894"/>
            </a:avLst>
          </a:prstGeom>
          <a:noFill/>
          <a:ln w="28575">
            <a:solidFill>
              <a:schemeClr val="tx1"/>
            </a:solidFill>
            <a:miter lim="800000"/>
            <a:headEnd type="none" w="med" len="med"/>
            <a:tailEnd type="arrow" w="med" len="med"/>
          </a:ln>
          <a:effectLst/>
        </p:spPr>
      </p:cxnSp>
      <p:cxnSp>
        <p:nvCxnSpPr>
          <p:cNvPr id="152592" name="AutoShape 16"/>
          <p:cNvCxnSpPr>
            <a:cxnSpLocks noChangeShapeType="1"/>
            <a:stCxn id="152581" idx="3"/>
            <a:endCxn id="152584" idx="0"/>
          </p:cNvCxnSpPr>
          <p:nvPr/>
        </p:nvCxnSpPr>
        <p:spPr bwMode="auto">
          <a:xfrm>
            <a:off x="5508625" y="3297238"/>
            <a:ext cx="1638300" cy="2508250"/>
          </a:xfrm>
          <a:prstGeom prst="bentConnector2">
            <a:avLst/>
          </a:prstGeom>
          <a:noFill/>
          <a:ln w="28575">
            <a:solidFill>
              <a:schemeClr val="tx1"/>
            </a:solidFill>
            <a:miter lim="800000"/>
            <a:headEnd type="none" w="med" len="med"/>
            <a:tailEnd type="arrow" w="med" len="med"/>
          </a:ln>
          <a:effectLst/>
        </p:spPr>
      </p:cxnSp>
      <p:sp>
        <p:nvSpPr>
          <p:cNvPr id="152594" name="Line 18"/>
          <p:cNvSpPr>
            <a:spLocks noChangeShapeType="1"/>
          </p:cNvSpPr>
          <p:nvPr/>
        </p:nvSpPr>
        <p:spPr bwMode="auto">
          <a:xfrm>
            <a:off x="4284663" y="4868863"/>
            <a:ext cx="0" cy="541337"/>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52595" name="AutoShape 19"/>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
        <p:nvSpPr>
          <p:cNvPr id="152596" name="Text Box 20"/>
          <p:cNvSpPr txBox="1">
            <a:spLocks noChangeArrowheads="1"/>
          </p:cNvSpPr>
          <p:nvPr/>
        </p:nvSpPr>
        <p:spPr bwMode="auto">
          <a:xfrm>
            <a:off x="5867400" y="908050"/>
            <a:ext cx="2733675" cy="650875"/>
          </a:xfrm>
          <a:prstGeom prst="rect">
            <a:avLst/>
          </a:prstGeom>
          <a:noFill/>
          <a:ln w="9525">
            <a:solidFill>
              <a:schemeClr val="tx1"/>
            </a:solidFill>
            <a:miter lim="800000"/>
            <a:headEnd/>
            <a:tailEnd/>
          </a:ln>
          <a:effectLst/>
        </p:spPr>
        <p:txBody>
          <a:bodyPr wrap="none">
            <a:spAutoFit/>
          </a:bodyPr>
          <a:lstStyle/>
          <a:p>
            <a:r>
              <a:rPr lang="en-US" altLang="zh-TW">
                <a:latin typeface="Arial" charset="0"/>
              </a:rPr>
              <a:t>0123456789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2581"/>
                                        </p:tgtEl>
                                        <p:attrNameLst>
                                          <p:attrName>style.visibility</p:attrName>
                                        </p:attrNameLst>
                                      </p:cBhvr>
                                      <p:to>
                                        <p:strVal val="visible"/>
                                      </p:to>
                                    </p:set>
                                    <p:anim calcmode="lin" valueType="num">
                                      <p:cBhvr>
                                        <p:cTn id="7" dur="500" fill="hold"/>
                                        <p:tgtEl>
                                          <p:spTgt spid="152581"/>
                                        </p:tgtEl>
                                        <p:attrNameLst>
                                          <p:attrName>ppt_w</p:attrName>
                                        </p:attrNameLst>
                                      </p:cBhvr>
                                      <p:tavLst>
                                        <p:tav tm="0">
                                          <p:val>
                                            <p:fltVal val="0"/>
                                          </p:val>
                                        </p:tav>
                                        <p:tav tm="100000">
                                          <p:val>
                                            <p:strVal val="#ppt_w"/>
                                          </p:val>
                                        </p:tav>
                                      </p:tavLst>
                                    </p:anim>
                                    <p:anim calcmode="lin" valueType="num">
                                      <p:cBhvr>
                                        <p:cTn id="8" dur="500" fill="hold"/>
                                        <p:tgtEl>
                                          <p:spTgt spid="15258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2586"/>
                                        </p:tgtEl>
                                        <p:attrNameLst>
                                          <p:attrName>style.visibility</p:attrName>
                                        </p:attrNameLst>
                                      </p:cBhvr>
                                      <p:to>
                                        <p:strVal val="visible"/>
                                      </p:to>
                                    </p:set>
                                    <p:anim calcmode="lin" valueType="num">
                                      <p:cBhvr>
                                        <p:cTn id="13" dur="500" fill="hold"/>
                                        <p:tgtEl>
                                          <p:spTgt spid="152586"/>
                                        </p:tgtEl>
                                        <p:attrNameLst>
                                          <p:attrName>ppt_w</p:attrName>
                                        </p:attrNameLst>
                                      </p:cBhvr>
                                      <p:tavLst>
                                        <p:tav tm="0">
                                          <p:val>
                                            <p:fltVal val="0"/>
                                          </p:val>
                                        </p:tav>
                                        <p:tav tm="100000">
                                          <p:val>
                                            <p:strVal val="#ppt_w"/>
                                          </p:val>
                                        </p:tav>
                                      </p:tavLst>
                                    </p:anim>
                                    <p:anim calcmode="lin" valueType="num">
                                      <p:cBhvr>
                                        <p:cTn id="14" dur="500" fill="hold"/>
                                        <p:tgtEl>
                                          <p:spTgt spid="15258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152589"/>
                                        </p:tgtEl>
                                        <p:attrNameLst>
                                          <p:attrName>style.visibility</p:attrName>
                                        </p:attrNameLst>
                                      </p:cBhvr>
                                      <p:to>
                                        <p:strVal val="visible"/>
                                      </p:to>
                                    </p:set>
                                    <p:animEffect transition="in" filter="wipe(up)">
                                      <p:cBhvr>
                                        <p:cTn id="18" dur="500"/>
                                        <p:tgtEl>
                                          <p:spTgt spid="152589"/>
                                        </p:tgtEl>
                                      </p:cBhvr>
                                    </p:animEffect>
                                  </p:childTnLst>
                                </p:cTn>
                              </p:par>
                            </p:childTnLst>
                          </p:cTn>
                        </p:par>
                        <p:par>
                          <p:cTn id="19" fill="hold">
                            <p:stCondLst>
                              <p:cond delay="1000"/>
                            </p:stCondLst>
                            <p:childTnLst>
                              <p:par>
                                <p:cTn id="20" presetID="23" presetClass="entr" presetSubtype="16" fill="hold" grpId="0" nodeType="afterEffect">
                                  <p:stCondLst>
                                    <p:cond delay="0"/>
                                  </p:stCondLst>
                                  <p:childTnLst>
                                    <p:set>
                                      <p:cBhvr>
                                        <p:cTn id="21" dur="1" fill="hold">
                                          <p:stCondLst>
                                            <p:cond delay="0"/>
                                          </p:stCondLst>
                                        </p:cTn>
                                        <p:tgtEl>
                                          <p:spTgt spid="152582"/>
                                        </p:tgtEl>
                                        <p:attrNameLst>
                                          <p:attrName>style.visibility</p:attrName>
                                        </p:attrNameLst>
                                      </p:cBhvr>
                                      <p:to>
                                        <p:strVal val="visible"/>
                                      </p:to>
                                    </p:set>
                                    <p:anim calcmode="lin" valueType="num">
                                      <p:cBhvr>
                                        <p:cTn id="22" dur="500" fill="hold"/>
                                        <p:tgtEl>
                                          <p:spTgt spid="152582"/>
                                        </p:tgtEl>
                                        <p:attrNameLst>
                                          <p:attrName>ppt_w</p:attrName>
                                        </p:attrNameLst>
                                      </p:cBhvr>
                                      <p:tavLst>
                                        <p:tav tm="0">
                                          <p:val>
                                            <p:fltVal val="0"/>
                                          </p:val>
                                        </p:tav>
                                        <p:tav tm="100000">
                                          <p:val>
                                            <p:strVal val="#ppt_w"/>
                                          </p:val>
                                        </p:tav>
                                      </p:tavLst>
                                    </p:anim>
                                    <p:anim calcmode="lin" valueType="num">
                                      <p:cBhvr>
                                        <p:cTn id="23" dur="500" fill="hold"/>
                                        <p:tgtEl>
                                          <p:spTgt spid="152582"/>
                                        </p:tgtEl>
                                        <p:attrNameLst>
                                          <p:attrName>ppt_h</p:attrName>
                                        </p:attrNameLst>
                                      </p:cBhvr>
                                      <p:tavLst>
                                        <p:tav tm="0">
                                          <p:val>
                                            <p:fltVal val="0"/>
                                          </p:val>
                                        </p:tav>
                                        <p:tav tm="100000">
                                          <p:val>
                                            <p:strVal val="#ppt_h"/>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152594"/>
                                        </p:tgtEl>
                                        <p:attrNameLst>
                                          <p:attrName>style.visibility</p:attrName>
                                        </p:attrNameLst>
                                      </p:cBhvr>
                                      <p:to>
                                        <p:strVal val="visible"/>
                                      </p:to>
                                    </p:set>
                                    <p:animEffect transition="in" filter="wipe(up)">
                                      <p:cBhvr>
                                        <p:cTn id="27" dur="500"/>
                                        <p:tgtEl>
                                          <p:spTgt spid="152594"/>
                                        </p:tgtEl>
                                      </p:cBhvr>
                                    </p:animEffect>
                                  </p:childTnLst>
                                </p:cTn>
                              </p:par>
                            </p:childTnLst>
                          </p:cTn>
                        </p:par>
                        <p:par>
                          <p:cTn id="28" fill="hold">
                            <p:stCondLst>
                              <p:cond delay="2000"/>
                            </p:stCondLst>
                            <p:childTnLst>
                              <p:par>
                                <p:cTn id="29" presetID="23" presetClass="entr" presetSubtype="16" fill="hold" grpId="0" nodeType="afterEffect">
                                  <p:stCondLst>
                                    <p:cond delay="0"/>
                                  </p:stCondLst>
                                  <p:childTnLst>
                                    <p:set>
                                      <p:cBhvr>
                                        <p:cTn id="30" dur="1" fill="hold">
                                          <p:stCondLst>
                                            <p:cond delay="0"/>
                                          </p:stCondLst>
                                        </p:cTn>
                                        <p:tgtEl>
                                          <p:spTgt spid="152583"/>
                                        </p:tgtEl>
                                        <p:attrNameLst>
                                          <p:attrName>style.visibility</p:attrName>
                                        </p:attrNameLst>
                                      </p:cBhvr>
                                      <p:to>
                                        <p:strVal val="visible"/>
                                      </p:to>
                                    </p:set>
                                    <p:anim calcmode="lin" valueType="num">
                                      <p:cBhvr>
                                        <p:cTn id="31" dur="500" fill="hold"/>
                                        <p:tgtEl>
                                          <p:spTgt spid="152583"/>
                                        </p:tgtEl>
                                        <p:attrNameLst>
                                          <p:attrName>ppt_w</p:attrName>
                                        </p:attrNameLst>
                                      </p:cBhvr>
                                      <p:tavLst>
                                        <p:tav tm="0">
                                          <p:val>
                                            <p:fltVal val="0"/>
                                          </p:val>
                                        </p:tav>
                                        <p:tav tm="100000">
                                          <p:val>
                                            <p:strVal val="#ppt_w"/>
                                          </p:val>
                                        </p:tav>
                                      </p:tavLst>
                                    </p:anim>
                                    <p:anim calcmode="lin" valueType="num">
                                      <p:cBhvr>
                                        <p:cTn id="32" dur="500" fill="hold"/>
                                        <p:tgtEl>
                                          <p:spTgt spid="152583"/>
                                        </p:tgtEl>
                                        <p:attrNameLst>
                                          <p:attrName>ppt_h</p:attrName>
                                        </p:attrNameLst>
                                      </p:cBhvr>
                                      <p:tavLst>
                                        <p:tav tm="0">
                                          <p:val>
                                            <p:fltVal val="0"/>
                                          </p:val>
                                        </p:tav>
                                        <p:tav tm="100000">
                                          <p:val>
                                            <p:strVal val="#ppt_h"/>
                                          </p:val>
                                        </p:tav>
                                      </p:tavLst>
                                    </p:anim>
                                  </p:childTnLst>
                                </p:cTn>
                              </p:par>
                            </p:childTnLst>
                          </p:cTn>
                        </p:par>
                        <p:par>
                          <p:cTn id="33" fill="hold">
                            <p:stCondLst>
                              <p:cond delay="2500"/>
                            </p:stCondLst>
                            <p:childTnLst>
                              <p:par>
                                <p:cTn id="34" presetID="22" presetClass="entr" presetSubtype="4" fill="hold" nodeType="afterEffect">
                                  <p:stCondLst>
                                    <p:cond delay="0"/>
                                  </p:stCondLst>
                                  <p:childTnLst>
                                    <p:set>
                                      <p:cBhvr>
                                        <p:cTn id="35" dur="1" fill="hold">
                                          <p:stCondLst>
                                            <p:cond delay="0"/>
                                          </p:stCondLst>
                                        </p:cTn>
                                        <p:tgtEl>
                                          <p:spTgt spid="152591"/>
                                        </p:tgtEl>
                                        <p:attrNameLst>
                                          <p:attrName>style.visibility</p:attrName>
                                        </p:attrNameLst>
                                      </p:cBhvr>
                                      <p:to>
                                        <p:strVal val="visible"/>
                                      </p:to>
                                    </p:set>
                                    <p:animEffect transition="in" filter="wipe(down)">
                                      <p:cBhvr>
                                        <p:cTn id="36" dur="500"/>
                                        <p:tgtEl>
                                          <p:spTgt spid="152591"/>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52585"/>
                                        </p:tgtEl>
                                        <p:attrNameLst>
                                          <p:attrName>style.visibility</p:attrName>
                                        </p:attrNameLst>
                                      </p:cBhvr>
                                      <p:to>
                                        <p:strVal val="visible"/>
                                      </p:to>
                                    </p:set>
                                    <p:anim calcmode="lin" valueType="num">
                                      <p:cBhvr>
                                        <p:cTn id="41" dur="500" fill="hold"/>
                                        <p:tgtEl>
                                          <p:spTgt spid="152585"/>
                                        </p:tgtEl>
                                        <p:attrNameLst>
                                          <p:attrName>ppt_w</p:attrName>
                                        </p:attrNameLst>
                                      </p:cBhvr>
                                      <p:tavLst>
                                        <p:tav tm="0">
                                          <p:val>
                                            <p:fltVal val="0"/>
                                          </p:val>
                                        </p:tav>
                                        <p:tav tm="100000">
                                          <p:val>
                                            <p:strVal val="#ppt_w"/>
                                          </p:val>
                                        </p:tav>
                                      </p:tavLst>
                                    </p:anim>
                                    <p:anim calcmode="lin" valueType="num">
                                      <p:cBhvr>
                                        <p:cTn id="42" dur="500" fill="hold"/>
                                        <p:tgtEl>
                                          <p:spTgt spid="152585"/>
                                        </p:tgtEl>
                                        <p:attrNameLst>
                                          <p:attrName>ppt_h</p:attrName>
                                        </p:attrNameLst>
                                      </p:cBhvr>
                                      <p:tavLst>
                                        <p:tav tm="0">
                                          <p:val>
                                            <p:fltVal val="0"/>
                                          </p:val>
                                        </p:tav>
                                        <p:tav tm="100000">
                                          <p:val>
                                            <p:strVal val="#ppt_h"/>
                                          </p:val>
                                        </p:tav>
                                      </p:tavLst>
                                    </p:anim>
                                  </p:childTnLst>
                                </p:cTn>
                              </p:par>
                            </p:childTnLst>
                          </p:cTn>
                        </p:par>
                        <p:par>
                          <p:cTn id="43" fill="hold">
                            <p:stCondLst>
                              <p:cond delay="500"/>
                            </p:stCondLst>
                            <p:childTnLst>
                              <p:par>
                                <p:cTn id="44" presetID="22" presetClass="entr" presetSubtype="1" fill="hold" nodeType="afterEffect">
                                  <p:stCondLst>
                                    <p:cond delay="0"/>
                                  </p:stCondLst>
                                  <p:childTnLst>
                                    <p:set>
                                      <p:cBhvr>
                                        <p:cTn id="45" dur="1" fill="hold">
                                          <p:stCondLst>
                                            <p:cond delay="0"/>
                                          </p:stCondLst>
                                        </p:cTn>
                                        <p:tgtEl>
                                          <p:spTgt spid="152592"/>
                                        </p:tgtEl>
                                        <p:attrNameLst>
                                          <p:attrName>style.visibility</p:attrName>
                                        </p:attrNameLst>
                                      </p:cBhvr>
                                      <p:to>
                                        <p:strVal val="visible"/>
                                      </p:to>
                                    </p:set>
                                    <p:animEffect transition="in" filter="wipe(up)">
                                      <p:cBhvr>
                                        <p:cTn id="46" dur="500"/>
                                        <p:tgtEl>
                                          <p:spTgt spid="152592"/>
                                        </p:tgtEl>
                                      </p:cBhvr>
                                    </p:animEffect>
                                  </p:childTnLst>
                                </p:cTn>
                              </p:par>
                            </p:childTnLst>
                          </p:cTn>
                        </p:par>
                        <p:par>
                          <p:cTn id="47" fill="hold">
                            <p:stCondLst>
                              <p:cond delay="1000"/>
                            </p:stCondLst>
                            <p:childTnLst>
                              <p:par>
                                <p:cTn id="48" presetID="23" presetClass="entr" presetSubtype="16" fill="hold" grpId="0" nodeType="afterEffect">
                                  <p:stCondLst>
                                    <p:cond delay="0"/>
                                  </p:stCondLst>
                                  <p:childTnLst>
                                    <p:set>
                                      <p:cBhvr>
                                        <p:cTn id="49" dur="1" fill="hold">
                                          <p:stCondLst>
                                            <p:cond delay="0"/>
                                          </p:stCondLst>
                                        </p:cTn>
                                        <p:tgtEl>
                                          <p:spTgt spid="152584"/>
                                        </p:tgtEl>
                                        <p:attrNameLst>
                                          <p:attrName>style.visibility</p:attrName>
                                        </p:attrNameLst>
                                      </p:cBhvr>
                                      <p:to>
                                        <p:strVal val="visible"/>
                                      </p:to>
                                    </p:set>
                                    <p:anim calcmode="lin" valueType="num">
                                      <p:cBhvr>
                                        <p:cTn id="50" dur="500" fill="hold"/>
                                        <p:tgtEl>
                                          <p:spTgt spid="152584"/>
                                        </p:tgtEl>
                                        <p:attrNameLst>
                                          <p:attrName>ppt_w</p:attrName>
                                        </p:attrNameLst>
                                      </p:cBhvr>
                                      <p:tavLst>
                                        <p:tav tm="0">
                                          <p:val>
                                            <p:fltVal val="0"/>
                                          </p:val>
                                        </p:tav>
                                        <p:tav tm="100000">
                                          <p:val>
                                            <p:strVal val="#ppt_w"/>
                                          </p:val>
                                        </p:tav>
                                      </p:tavLst>
                                    </p:anim>
                                    <p:anim calcmode="lin" valueType="num">
                                      <p:cBhvr>
                                        <p:cTn id="51" dur="500" fill="hold"/>
                                        <p:tgtEl>
                                          <p:spTgt spid="152584"/>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152596"/>
                                        </p:tgtEl>
                                        <p:attrNameLst>
                                          <p:attrName>style.visibility</p:attrName>
                                        </p:attrNameLst>
                                      </p:cBhvr>
                                      <p:to>
                                        <p:strVal val="visible"/>
                                      </p:to>
                                    </p:set>
                                    <p:anim calcmode="lin" valueType="num">
                                      <p:cBhvr>
                                        <p:cTn id="56" dur="500" fill="hold"/>
                                        <p:tgtEl>
                                          <p:spTgt spid="152596"/>
                                        </p:tgtEl>
                                        <p:attrNameLst>
                                          <p:attrName>ppt_w</p:attrName>
                                        </p:attrNameLst>
                                      </p:cBhvr>
                                      <p:tavLst>
                                        <p:tav tm="0">
                                          <p:val>
                                            <p:fltVal val="0"/>
                                          </p:val>
                                        </p:tav>
                                        <p:tav tm="100000">
                                          <p:val>
                                            <p:strVal val="#ppt_w"/>
                                          </p:val>
                                        </p:tav>
                                      </p:tavLst>
                                    </p:anim>
                                    <p:anim calcmode="lin" valueType="num">
                                      <p:cBhvr>
                                        <p:cTn id="57" dur="500" fill="hold"/>
                                        <p:tgtEl>
                                          <p:spTgt spid="1525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1" grpId="0" animBg="1"/>
      <p:bldP spid="152582" grpId="0" animBg="1"/>
      <p:bldP spid="152583" grpId="0" animBg="1"/>
      <p:bldP spid="152584" grpId="0" animBg="1"/>
      <p:bldP spid="152585" grpId="0"/>
      <p:bldP spid="152586" grpId="0"/>
      <p:bldP spid="152589" grpId="0" animBg="1"/>
      <p:bldP spid="152594" grpId="0" animBg="1"/>
      <p:bldP spid="152596"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2"/>
          </p:nvPr>
        </p:nvSpPr>
        <p:spPr/>
        <p:txBody>
          <a:bodyPr/>
          <a:lstStyle/>
          <a:p>
            <a:fld id="{D6E1E620-4704-4B08-8E1C-AE0B423ACD4F}" type="slidenum">
              <a:rPr lang="en-US" altLang="zh-TW"/>
              <a:pPr/>
              <a:t>95</a:t>
            </a:fld>
            <a:endParaRPr lang="en-US" altLang="zh-TW"/>
          </a:p>
        </p:txBody>
      </p:sp>
      <p:sp>
        <p:nvSpPr>
          <p:cNvPr id="153602" name="Rectangle 2"/>
          <p:cNvSpPr>
            <a:spLocks noGrp="1" noChangeArrowheads="1"/>
          </p:cNvSpPr>
          <p:nvPr>
            <p:ph type="title"/>
          </p:nvPr>
        </p:nvSpPr>
        <p:spPr>
          <a:xfrm>
            <a:off x="762000" y="304800"/>
            <a:ext cx="7620000" cy="1143000"/>
          </a:xfrm>
        </p:spPr>
        <p:txBody>
          <a:bodyPr/>
          <a:lstStyle/>
          <a:p>
            <a:r>
              <a:rPr lang="en-US" altLang="zh-TW" sz="3600"/>
              <a:t>Ch5_1 for</a:t>
            </a:r>
            <a:endParaRPr lang="en-US" altLang="zh-TW"/>
          </a:p>
        </p:txBody>
      </p:sp>
      <p:sp>
        <p:nvSpPr>
          <p:cNvPr id="153604" name="Rectangle 4"/>
          <p:cNvSpPr>
            <a:spLocks noChangeArrowheads="1"/>
          </p:cNvSpPr>
          <p:nvPr/>
        </p:nvSpPr>
        <p:spPr bwMode="auto">
          <a:xfrm>
            <a:off x="762000" y="1295400"/>
            <a:ext cx="5681663" cy="1917700"/>
          </a:xfrm>
          <a:prstGeom prst="rect">
            <a:avLst/>
          </a:prstGeom>
          <a:noFill/>
          <a:ln w="9525">
            <a:noFill/>
            <a:miter lim="800000"/>
            <a:headEnd/>
            <a:tailEnd/>
          </a:ln>
          <a:effectLst/>
        </p:spPr>
        <p:txBody>
          <a:bodyPr/>
          <a:lstStyle/>
          <a:p>
            <a:pPr marL="533400" indent="-533400">
              <a:lnSpc>
                <a:spcPct val="90000"/>
              </a:lnSpc>
              <a:spcBef>
                <a:spcPct val="20000"/>
              </a:spcBef>
            </a:pPr>
            <a:r>
              <a:rPr lang="en-US" altLang="zh-TW" sz="3200" b="1">
                <a:ea typeface="標楷體" pitchFamily="65" charset="-120"/>
              </a:rPr>
              <a:t>Ch5_1   </a:t>
            </a:r>
            <a:r>
              <a:rPr lang="zh-TW" altLang="en-US" sz="3200" b="1">
                <a:ea typeface="標楷體" pitchFamily="65" charset="-120"/>
              </a:rPr>
              <a:t>列印出</a:t>
            </a:r>
            <a:r>
              <a:rPr lang="en-US" altLang="zh-TW" sz="3200" b="1">
                <a:ea typeface="標楷體" pitchFamily="65" charset="-120"/>
              </a:rPr>
              <a:t>0</a:t>
            </a:r>
            <a:r>
              <a:rPr lang="zh-TW" altLang="en-US" sz="3200" b="1">
                <a:ea typeface="標楷體" pitchFamily="65" charset="-120"/>
              </a:rPr>
              <a:t>到</a:t>
            </a:r>
            <a:r>
              <a:rPr lang="en-US" altLang="zh-TW" sz="3200" b="1">
                <a:ea typeface="標楷體" pitchFamily="65" charset="-120"/>
              </a:rPr>
              <a:t>9</a:t>
            </a:r>
            <a:r>
              <a:rPr lang="zh-TW" altLang="en-US" sz="3200" b="1">
                <a:ea typeface="標楷體" pitchFamily="65" charset="-120"/>
              </a:rPr>
              <a:t>之間的數</a:t>
            </a:r>
            <a:endParaRPr lang="zh-TW" altLang="en-US" sz="2800" b="1">
              <a:ea typeface="標楷體" pitchFamily="65" charset="-120"/>
            </a:endParaRPr>
          </a:p>
          <a:p>
            <a:pPr marL="533400" indent="-533400">
              <a:lnSpc>
                <a:spcPct val="90000"/>
              </a:lnSpc>
              <a:spcBef>
                <a:spcPct val="20000"/>
              </a:spcBef>
            </a:pPr>
            <a:r>
              <a:rPr lang="en-US" altLang="zh-TW" sz="2800">
                <a:cs typeface="Times New Roman" pitchFamily="18" charset="0"/>
              </a:rPr>
              <a:t>1  #include&lt;stdio.h&gt;</a:t>
            </a:r>
            <a:endParaRPr lang="en-US" altLang="zh-TW" sz="2800">
              <a:latin typeface="Arial" charset="0"/>
              <a:cs typeface="Arial" charset="0"/>
            </a:endParaRPr>
          </a:p>
          <a:p>
            <a:pPr marL="533400" indent="-533400">
              <a:lnSpc>
                <a:spcPct val="90000"/>
              </a:lnSpc>
              <a:spcBef>
                <a:spcPct val="20000"/>
              </a:spcBef>
            </a:pPr>
            <a:r>
              <a:rPr lang="en-US" altLang="zh-TW" sz="2800">
                <a:cs typeface="Times New Roman" pitchFamily="18" charset="0"/>
              </a:rPr>
              <a:t>2  main(){</a:t>
            </a:r>
            <a:endParaRPr lang="en-US" altLang="zh-TW" sz="2800">
              <a:latin typeface="Arial" charset="0"/>
              <a:cs typeface="Arial" charset="0"/>
            </a:endParaRPr>
          </a:p>
          <a:p>
            <a:pPr marL="533400" indent="-533400">
              <a:lnSpc>
                <a:spcPct val="90000"/>
              </a:lnSpc>
              <a:spcBef>
                <a:spcPct val="20000"/>
              </a:spcBef>
            </a:pPr>
            <a:r>
              <a:rPr lang="en-US" altLang="zh-TW" sz="2800">
                <a:cs typeface="Times New Roman" pitchFamily="18" charset="0"/>
              </a:rPr>
              <a:t>3    int i</a:t>
            </a:r>
            <a:r>
              <a:rPr lang="en-US" altLang="zh-TW" sz="2800">
                <a:latin typeface="Courier New" pitchFamily="49" charset="0"/>
                <a:cs typeface="Times New Roman" pitchFamily="18" charset="0"/>
              </a:rPr>
              <a:t>;</a:t>
            </a:r>
            <a:endParaRPr lang="en-US" altLang="zh-TW" sz="3200">
              <a:ea typeface="標楷體" pitchFamily="65" charset="-120"/>
            </a:endParaRPr>
          </a:p>
        </p:txBody>
      </p:sp>
      <p:sp>
        <p:nvSpPr>
          <p:cNvPr id="153605" name="Text Box 5"/>
          <p:cNvSpPr txBox="1">
            <a:spLocks noChangeArrowheads="1"/>
          </p:cNvSpPr>
          <p:nvPr/>
        </p:nvSpPr>
        <p:spPr bwMode="auto">
          <a:xfrm>
            <a:off x="3048000" y="5410200"/>
            <a:ext cx="5029200" cy="6096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3200">
                <a:solidFill>
                  <a:srgbClr val="333333"/>
                </a:solidFill>
                <a:latin typeface="Courier New" pitchFamily="49" charset="0"/>
                <a:ea typeface="標楷體" pitchFamily="65" charset="-120"/>
              </a:rPr>
              <a:t>0 1 2 3 4 5 6 7 8 9</a:t>
            </a:r>
            <a:endParaRPr kumimoji="0" lang="en-US" altLang="zh-TW" sz="3200">
              <a:latin typeface="Courier New" pitchFamily="49" charset="0"/>
            </a:endParaRPr>
          </a:p>
        </p:txBody>
      </p:sp>
      <p:sp>
        <p:nvSpPr>
          <p:cNvPr id="153608" name="Text Box 8"/>
          <p:cNvSpPr txBox="1">
            <a:spLocks noChangeArrowheads="1"/>
          </p:cNvSpPr>
          <p:nvPr/>
        </p:nvSpPr>
        <p:spPr bwMode="auto">
          <a:xfrm>
            <a:off x="5334000" y="2133600"/>
            <a:ext cx="3200400" cy="27432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400">
                <a:solidFill>
                  <a:srgbClr val="FF3300"/>
                </a:solidFill>
                <a:latin typeface="Arial" charset="0"/>
                <a:ea typeface="標楷體" pitchFamily="65" charset="-120"/>
              </a:rPr>
              <a:t>i=0; </a:t>
            </a:r>
            <a:r>
              <a:rPr kumimoji="0" lang="en-US" altLang="zh-TW" sz="2400">
                <a:solidFill>
                  <a:srgbClr val="333333"/>
                </a:solidFill>
                <a:latin typeface="Arial" charset="0"/>
                <a:ea typeface="標楷體" pitchFamily="65" charset="-120"/>
              </a:rPr>
              <a:t> printf ("%2d",</a:t>
            </a:r>
            <a:r>
              <a:rPr kumimoji="0" lang="en-US" altLang="zh-TW" sz="2400">
                <a:solidFill>
                  <a:srgbClr val="FF3300"/>
                </a:solidFill>
                <a:latin typeface="Arial" charset="0"/>
                <a:ea typeface="標楷體" pitchFamily="65" charset="-120"/>
              </a:rPr>
              <a:t>0</a:t>
            </a:r>
            <a:r>
              <a:rPr kumimoji="0" lang="en-US" altLang="zh-TW" sz="2400">
                <a:solidFill>
                  <a:srgbClr val="333333"/>
                </a:solidFill>
                <a:latin typeface="Arial" charset="0"/>
                <a:ea typeface="標楷體" pitchFamily="65" charset="-120"/>
              </a:rPr>
              <a:t>);</a:t>
            </a:r>
          </a:p>
          <a:p>
            <a:pPr eaLnBrk="0" hangingPunct="0"/>
            <a:r>
              <a:rPr kumimoji="0" lang="en-US" altLang="zh-TW" sz="2400">
                <a:solidFill>
                  <a:srgbClr val="FF3300"/>
                </a:solidFill>
                <a:latin typeface="Arial" charset="0"/>
                <a:ea typeface="標楷體" pitchFamily="65" charset="-120"/>
              </a:rPr>
              <a:t>i=1;</a:t>
            </a:r>
            <a:r>
              <a:rPr kumimoji="0" lang="en-US" altLang="zh-TW" sz="2400">
                <a:solidFill>
                  <a:srgbClr val="333333"/>
                </a:solidFill>
                <a:latin typeface="Arial" charset="0"/>
                <a:ea typeface="標楷體" pitchFamily="65" charset="-120"/>
              </a:rPr>
              <a:t>  printf ("%2d",</a:t>
            </a:r>
            <a:r>
              <a:rPr kumimoji="0" lang="en-US" altLang="zh-TW" sz="2400">
                <a:solidFill>
                  <a:srgbClr val="FF3300"/>
                </a:solidFill>
                <a:latin typeface="Arial" charset="0"/>
                <a:ea typeface="標楷體" pitchFamily="65" charset="-120"/>
              </a:rPr>
              <a:t>1</a:t>
            </a:r>
            <a:r>
              <a:rPr kumimoji="0" lang="en-US" altLang="zh-TW" sz="2400">
                <a:solidFill>
                  <a:srgbClr val="333333"/>
                </a:solidFill>
                <a:latin typeface="Arial" charset="0"/>
                <a:ea typeface="標楷體" pitchFamily="65" charset="-120"/>
              </a:rPr>
              <a:t>);</a:t>
            </a:r>
          </a:p>
          <a:p>
            <a:pPr eaLnBrk="0" hangingPunct="0"/>
            <a:r>
              <a:rPr kumimoji="0" lang="en-US" altLang="zh-TW" sz="2400">
                <a:solidFill>
                  <a:srgbClr val="FF3300"/>
                </a:solidFill>
                <a:latin typeface="Arial" charset="0"/>
                <a:ea typeface="標楷體" pitchFamily="65" charset="-120"/>
              </a:rPr>
              <a:t>i=2;</a:t>
            </a:r>
            <a:r>
              <a:rPr kumimoji="0" lang="en-US" altLang="zh-TW" sz="2400">
                <a:solidFill>
                  <a:srgbClr val="333333"/>
                </a:solidFill>
                <a:latin typeface="Arial" charset="0"/>
                <a:ea typeface="標楷體" pitchFamily="65" charset="-120"/>
              </a:rPr>
              <a:t>  printf ("%2d",</a:t>
            </a:r>
            <a:r>
              <a:rPr kumimoji="0" lang="en-US" altLang="zh-TW" sz="2400">
                <a:solidFill>
                  <a:srgbClr val="FF3300"/>
                </a:solidFill>
                <a:latin typeface="Arial" charset="0"/>
                <a:ea typeface="標楷體" pitchFamily="65" charset="-120"/>
              </a:rPr>
              <a:t>2</a:t>
            </a:r>
            <a:r>
              <a:rPr kumimoji="0" lang="en-US" altLang="zh-TW" sz="2400">
                <a:solidFill>
                  <a:srgbClr val="333333"/>
                </a:solidFill>
                <a:latin typeface="Arial" charset="0"/>
                <a:ea typeface="標楷體" pitchFamily="65" charset="-120"/>
              </a:rPr>
              <a:t>);</a:t>
            </a:r>
          </a:p>
          <a:p>
            <a:pPr eaLnBrk="0" hangingPunct="0"/>
            <a:r>
              <a:rPr kumimoji="0" lang="en-US" altLang="zh-TW" sz="2400">
                <a:solidFill>
                  <a:srgbClr val="333333"/>
                </a:solidFill>
                <a:latin typeface="Arial" charset="0"/>
                <a:ea typeface="標楷體" pitchFamily="65" charset="-120"/>
              </a:rPr>
              <a:t>…</a:t>
            </a:r>
          </a:p>
          <a:p>
            <a:pPr eaLnBrk="0" hangingPunct="0"/>
            <a:r>
              <a:rPr kumimoji="0" lang="en-US" altLang="zh-TW" sz="2400">
                <a:solidFill>
                  <a:srgbClr val="FF3300"/>
                </a:solidFill>
                <a:latin typeface="Arial" charset="0"/>
                <a:ea typeface="標楷體" pitchFamily="65" charset="-120"/>
              </a:rPr>
              <a:t>i=8;</a:t>
            </a:r>
            <a:r>
              <a:rPr kumimoji="0" lang="en-US" altLang="zh-TW" sz="2400">
                <a:solidFill>
                  <a:srgbClr val="333333"/>
                </a:solidFill>
                <a:latin typeface="Arial" charset="0"/>
                <a:ea typeface="標楷體" pitchFamily="65" charset="-120"/>
              </a:rPr>
              <a:t>  printf ("%2d",</a:t>
            </a:r>
            <a:r>
              <a:rPr kumimoji="0" lang="en-US" altLang="zh-TW" sz="2400">
                <a:solidFill>
                  <a:srgbClr val="FF3300"/>
                </a:solidFill>
                <a:latin typeface="Arial" charset="0"/>
                <a:ea typeface="標楷體" pitchFamily="65" charset="-120"/>
              </a:rPr>
              <a:t>8</a:t>
            </a:r>
            <a:r>
              <a:rPr kumimoji="0" lang="en-US" altLang="zh-TW" sz="2400">
                <a:solidFill>
                  <a:srgbClr val="333333"/>
                </a:solidFill>
                <a:latin typeface="Arial" charset="0"/>
                <a:ea typeface="標楷體" pitchFamily="65" charset="-120"/>
              </a:rPr>
              <a:t>);</a:t>
            </a:r>
          </a:p>
          <a:p>
            <a:pPr eaLnBrk="0" hangingPunct="0"/>
            <a:r>
              <a:rPr kumimoji="0" lang="en-US" altLang="zh-TW" sz="2400">
                <a:solidFill>
                  <a:srgbClr val="FF3300"/>
                </a:solidFill>
                <a:latin typeface="Arial" charset="0"/>
                <a:ea typeface="標楷體" pitchFamily="65" charset="-120"/>
              </a:rPr>
              <a:t>i=9;</a:t>
            </a:r>
            <a:r>
              <a:rPr kumimoji="0" lang="en-US" altLang="zh-TW" sz="2400">
                <a:solidFill>
                  <a:srgbClr val="333333"/>
                </a:solidFill>
                <a:latin typeface="Arial" charset="0"/>
                <a:ea typeface="標楷體" pitchFamily="65" charset="-120"/>
              </a:rPr>
              <a:t>  printf ("%2d",</a:t>
            </a:r>
            <a:r>
              <a:rPr kumimoji="0" lang="en-US" altLang="zh-TW" sz="2400">
                <a:solidFill>
                  <a:srgbClr val="FF3300"/>
                </a:solidFill>
                <a:latin typeface="Arial" charset="0"/>
                <a:ea typeface="標楷體" pitchFamily="65" charset="-120"/>
              </a:rPr>
              <a:t>9</a:t>
            </a:r>
            <a:r>
              <a:rPr kumimoji="0" lang="en-US" altLang="zh-TW" sz="2400">
                <a:solidFill>
                  <a:srgbClr val="333333"/>
                </a:solidFill>
                <a:latin typeface="Arial" charset="0"/>
                <a:ea typeface="標楷體" pitchFamily="65" charset="-120"/>
              </a:rPr>
              <a:t>);</a:t>
            </a:r>
          </a:p>
          <a:p>
            <a:pPr eaLnBrk="0" hangingPunct="0"/>
            <a:r>
              <a:rPr kumimoji="0" lang="en-US" altLang="zh-TW" sz="2400">
                <a:solidFill>
                  <a:srgbClr val="FF3300"/>
                </a:solidFill>
                <a:latin typeface="Arial" charset="0"/>
                <a:ea typeface="標楷體" pitchFamily="65" charset="-120"/>
              </a:rPr>
              <a:t>i=10;</a:t>
            </a:r>
          </a:p>
        </p:txBody>
      </p:sp>
      <p:sp>
        <p:nvSpPr>
          <p:cNvPr id="153611" name="Line 11"/>
          <p:cNvSpPr>
            <a:spLocks noChangeShapeType="1"/>
          </p:cNvSpPr>
          <p:nvPr/>
        </p:nvSpPr>
        <p:spPr bwMode="auto">
          <a:xfrm>
            <a:off x="1676400" y="4724400"/>
            <a:ext cx="762000" cy="304800"/>
          </a:xfrm>
          <a:prstGeom prst="line">
            <a:avLst/>
          </a:prstGeom>
          <a:noFill/>
          <a:ln w="38100" cmpd="dbl">
            <a:solidFill>
              <a:schemeClr val="tx1"/>
            </a:solidFill>
            <a:round/>
            <a:headEnd/>
            <a:tailEnd/>
          </a:ln>
          <a:effectLst/>
        </p:spPr>
        <p:txBody>
          <a:bodyPr wrap="none"/>
          <a:lstStyle/>
          <a:p>
            <a:endParaRPr lang="zh-TW" altLang="en-US"/>
          </a:p>
        </p:txBody>
      </p:sp>
      <p:sp>
        <p:nvSpPr>
          <p:cNvPr id="153612" name="Line 12"/>
          <p:cNvSpPr>
            <a:spLocks noChangeShapeType="1"/>
          </p:cNvSpPr>
          <p:nvPr/>
        </p:nvSpPr>
        <p:spPr bwMode="auto">
          <a:xfrm>
            <a:off x="1295400" y="3352800"/>
            <a:ext cx="762000" cy="304800"/>
          </a:xfrm>
          <a:prstGeom prst="line">
            <a:avLst/>
          </a:prstGeom>
          <a:noFill/>
          <a:ln w="38100" cmpd="dbl">
            <a:solidFill>
              <a:schemeClr val="tx1"/>
            </a:solidFill>
            <a:round/>
            <a:headEnd/>
            <a:tailEnd/>
          </a:ln>
          <a:effectLst/>
        </p:spPr>
        <p:txBody>
          <a:bodyPr wrap="none"/>
          <a:lstStyle/>
          <a:p>
            <a:endParaRPr lang="zh-TW" altLang="en-US"/>
          </a:p>
        </p:txBody>
      </p:sp>
      <p:sp>
        <p:nvSpPr>
          <p:cNvPr id="153613" name="AutoShape 13"/>
          <p:cNvSpPr>
            <a:spLocks/>
          </p:cNvSpPr>
          <p:nvPr/>
        </p:nvSpPr>
        <p:spPr bwMode="auto">
          <a:xfrm>
            <a:off x="3581400" y="2590800"/>
            <a:ext cx="914400" cy="762000"/>
          </a:xfrm>
          <a:prstGeom prst="borderCallout1">
            <a:avLst>
              <a:gd name="adj1" fmla="val 15000"/>
              <a:gd name="adj2" fmla="val -8333"/>
              <a:gd name="adj3" fmla="val 132292"/>
              <a:gd name="adj4" fmla="val -69444"/>
            </a:avLst>
          </a:prstGeom>
          <a:noFill/>
          <a:ln w="9525">
            <a:solidFill>
              <a:schemeClr val="tx1"/>
            </a:solidFill>
            <a:miter lim="800000"/>
            <a:headEnd/>
            <a:tailEnd/>
          </a:ln>
          <a:effectLst/>
        </p:spPr>
        <p:txBody>
          <a:bodyPr/>
          <a:lstStyle/>
          <a:p>
            <a:pPr algn="ctr"/>
            <a:r>
              <a:rPr lang="zh-TW" altLang="en-US" sz="2000"/>
              <a:t>只要</a:t>
            </a:r>
            <a:r>
              <a:rPr lang="en-US" altLang="zh-TW" sz="2000">
                <a:latin typeface="Courier New" pitchFamily="49" charset="0"/>
              </a:rPr>
              <a:t>i&lt;10</a:t>
            </a:r>
          </a:p>
        </p:txBody>
      </p:sp>
      <p:sp>
        <p:nvSpPr>
          <p:cNvPr id="153614" name="Rectangle 14"/>
          <p:cNvSpPr>
            <a:spLocks noChangeArrowheads="1"/>
          </p:cNvSpPr>
          <p:nvPr/>
        </p:nvSpPr>
        <p:spPr bwMode="auto">
          <a:xfrm>
            <a:off x="755650" y="3284538"/>
            <a:ext cx="4537075" cy="2924175"/>
          </a:xfrm>
          <a:prstGeom prst="rect">
            <a:avLst/>
          </a:prstGeom>
          <a:noFill/>
          <a:ln w="9525">
            <a:noFill/>
            <a:miter lim="800000"/>
            <a:headEnd/>
            <a:tailEnd/>
          </a:ln>
          <a:effectLst/>
        </p:spPr>
        <p:txBody>
          <a:bodyPr/>
          <a:lstStyle/>
          <a:p>
            <a:pPr marL="533400" indent="-533400">
              <a:lnSpc>
                <a:spcPct val="90000"/>
              </a:lnSpc>
              <a:spcBef>
                <a:spcPct val="20000"/>
              </a:spcBef>
            </a:pPr>
            <a:r>
              <a:rPr lang="en-US" altLang="zh-TW" sz="2800">
                <a:cs typeface="Times New Roman" pitchFamily="18" charset="0"/>
              </a:rPr>
              <a:t>4	</a:t>
            </a:r>
            <a:r>
              <a:rPr lang="en-US" altLang="zh-TW" sz="2800" b="1">
                <a:solidFill>
                  <a:srgbClr val="FF3300"/>
                </a:solidFill>
                <a:cs typeface="Times New Roman" pitchFamily="18" charset="0"/>
              </a:rPr>
              <a:t>i</a:t>
            </a:r>
            <a:r>
              <a:rPr lang="en-US" altLang="zh-TW" sz="2800">
                <a:solidFill>
                  <a:srgbClr val="FF3300"/>
                </a:solidFill>
                <a:cs typeface="Times New Roman" pitchFamily="18" charset="0"/>
              </a:rPr>
              <a:t>=0</a:t>
            </a:r>
            <a:r>
              <a:rPr lang="en-US" altLang="zh-TW" sz="2800">
                <a:solidFill>
                  <a:srgbClr val="FF3300"/>
                </a:solidFill>
                <a:latin typeface="Courier New" pitchFamily="49" charset="0"/>
                <a:cs typeface="Times New Roman" pitchFamily="18" charset="0"/>
              </a:rPr>
              <a:t>;</a:t>
            </a:r>
            <a:r>
              <a:rPr lang="en-US" altLang="zh-TW" sz="2800">
                <a:solidFill>
                  <a:srgbClr val="FF3300"/>
                </a:solidFill>
                <a:cs typeface="Times New Roman" pitchFamily="18" charset="0"/>
              </a:rPr>
              <a:t> </a:t>
            </a:r>
            <a:endParaRPr lang="en-US" altLang="zh-TW" sz="2800">
              <a:latin typeface="Arial" charset="0"/>
              <a:cs typeface="Arial" charset="0"/>
            </a:endParaRPr>
          </a:p>
          <a:p>
            <a:pPr marL="533400" indent="-533400">
              <a:lnSpc>
                <a:spcPct val="90000"/>
              </a:lnSpc>
              <a:spcBef>
                <a:spcPct val="20000"/>
              </a:spcBef>
            </a:pPr>
            <a:r>
              <a:rPr lang="en-US" altLang="zh-TW" sz="2800">
                <a:cs typeface="Times New Roman" pitchFamily="18" charset="0"/>
              </a:rPr>
              <a:t>5    </a:t>
            </a:r>
            <a:r>
              <a:rPr lang="en-US" altLang="zh-TW" sz="2800">
                <a:solidFill>
                  <a:srgbClr val="FF3300"/>
                </a:solidFill>
                <a:cs typeface="Times New Roman" pitchFamily="18" charset="0"/>
              </a:rPr>
              <a:t>for (</a:t>
            </a:r>
            <a:r>
              <a:rPr lang="en-US" altLang="zh-TW" sz="2800" b="1">
                <a:solidFill>
                  <a:srgbClr val="FF3300"/>
                </a:solidFill>
                <a:cs typeface="Times New Roman" pitchFamily="18" charset="0"/>
              </a:rPr>
              <a:t>i</a:t>
            </a:r>
            <a:r>
              <a:rPr lang="en-US" altLang="zh-TW" sz="2800">
                <a:solidFill>
                  <a:srgbClr val="FF3300"/>
                </a:solidFill>
                <a:cs typeface="Times New Roman" pitchFamily="18" charset="0"/>
              </a:rPr>
              <a:t>=0</a:t>
            </a:r>
            <a:r>
              <a:rPr lang="en-US" altLang="zh-TW" sz="2800">
                <a:solidFill>
                  <a:srgbClr val="FF3300"/>
                </a:solidFill>
                <a:latin typeface="Courier New" pitchFamily="49" charset="0"/>
                <a:cs typeface="Times New Roman" pitchFamily="18" charset="0"/>
              </a:rPr>
              <a:t>;</a:t>
            </a:r>
            <a:r>
              <a:rPr lang="en-US" altLang="zh-TW" sz="2800">
                <a:solidFill>
                  <a:srgbClr val="FF3300"/>
                </a:solidFill>
                <a:cs typeface="Times New Roman" pitchFamily="18" charset="0"/>
              </a:rPr>
              <a:t> </a:t>
            </a:r>
            <a:r>
              <a:rPr lang="en-US" altLang="zh-TW" sz="2800" b="1">
                <a:solidFill>
                  <a:srgbClr val="0000FF"/>
                </a:solidFill>
                <a:cs typeface="Times New Roman" pitchFamily="18" charset="0"/>
              </a:rPr>
              <a:t>i</a:t>
            </a:r>
            <a:r>
              <a:rPr lang="en-US" altLang="zh-TW" sz="2800">
                <a:solidFill>
                  <a:srgbClr val="0000FF"/>
                </a:solidFill>
                <a:cs typeface="Times New Roman" pitchFamily="18" charset="0"/>
              </a:rPr>
              <a:t>&lt;10</a:t>
            </a:r>
            <a:r>
              <a:rPr lang="en-US" altLang="zh-TW" sz="2800">
                <a:solidFill>
                  <a:srgbClr val="FF3300"/>
                </a:solidFill>
                <a:latin typeface="Courier New" pitchFamily="49" charset="0"/>
                <a:cs typeface="Times New Roman" pitchFamily="18" charset="0"/>
              </a:rPr>
              <a:t>;</a:t>
            </a:r>
            <a:r>
              <a:rPr lang="en-US" altLang="zh-TW" sz="2800">
                <a:solidFill>
                  <a:srgbClr val="FF3300"/>
                </a:solidFill>
                <a:cs typeface="Times New Roman" pitchFamily="18" charset="0"/>
              </a:rPr>
              <a:t> </a:t>
            </a:r>
            <a:r>
              <a:rPr lang="en-US" altLang="zh-TW" sz="2800" b="1">
                <a:solidFill>
                  <a:schemeClr val="folHlink"/>
                </a:solidFill>
                <a:cs typeface="Times New Roman" pitchFamily="18" charset="0"/>
              </a:rPr>
              <a:t>i</a:t>
            </a:r>
            <a:r>
              <a:rPr lang="en-US" altLang="zh-TW" sz="2800">
                <a:solidFill>
                  <a:schemeClr val="folHlink"/>
                </a:solidFill>
                <a:cs typeface="Times New Roman" pitchFamily="18" charset="0"/>
              </a:rPr>
              <a:t>++</a:t>
            </a:r>
            <a:r>
              <a:rPr lang="en-US" altLang="zh-TW" sz="2800">
                <a:solidFill>
                  <a:srgbClr val="FF3300"/>
                </a:solidFill>
                <a:cs typeface="Times New Roman" pitchFamily="18" charset="0"/>
              </a:rPr>
              <a:t>)</a:t>
            </a:r>
            <a:r>
              <a:rPr lang="en-US" altLang="zh-TW" sz="2800">
                <a:cs typeface="Times New Roman" pitchFamily="18" charset="0"/>
              </a:rPr>
              <a:t> {</a:t>
            </a:r>
            <a:endParaRPr lang="en-US" altLang="zh-TW" sz="2800">
              <a:latin typeface="Arial" charset="0"/>
              <a:cs typeface="Arial" charset="0"/>
            </a:endParaRPr>
          </a:p>
          <a:p>
            <a:pPr marL="533400" indent="-533400">
              <a:lnSpc>
                <a:spcPct val="90000"/>
              </a:lnSpc>
              <a:spcBef>
                <a:spcPct val="20000"/>
              </a:spcBef>
            </a:pPr>
            <a:r>
              <a:rPr lang="en-US" altLang="zh-TW" sz="2800">
                <a:cs typeface="Times New Roman" pitchFamily="18" charset="0"/>
              </a:rPr>
              <a:t>6        printf("%2d", </a:t>
            </a:r>
            <a:r>
              <a:rPr lang="en-US" altLang="zh-TW" sz="2800" b="1">
                <a:solidFill>
                  <a:srgbClr val="FF3300"/>
                </a:solidFill>
                <a:cs typeface="Times New Roman" pitchFamily="18" charset="0"/>
              </a:rPr>
              <a:t>i</a:t>
            </a:r>
            <a:r>
              <a:rPr lang="en-US" altLang="zh-TW" sz="2800">
                <a:cs typeface="Times New Roman" pitchFamily="18" charset="0"/>
              </a:rPr>
              <a:t>)</a:t>
            </a:r>
            <a:r>
              <a:rPr lang="en-US" altLang="zh-TW" sz="2800">
                <a:latin typeface="Courier New" pitchFamily="49" charset="0"/>
                <a:cs typeface="Times New Roman" pitchFamily="18" charset="0"/>
              </a:rPr>
              <a:t>;</a:t>
            </a:r>
          </a:p>
          <a:p>
            <a:pPr marL="533400" indent="-533400">
              <a:lnSpc>
                <a:spcPct val="90000"/>
              </a:lnSpc>
              <a:spcBef>
                <a:spcPct val="20000"/>
              </a:spcBef>
            </a:pPr>
            <a:r>
              <a:rPr lang="en-US" altLang="zh-TW" sz="2800">
                <a:cs typeface="Times New Roman" pitchFamily="18" charset="0"/>
              </a:rPr>
              <a:t>7	</a:t>
            </a:r>
            <a:r>
              <a:rPr lang="en-US" altLang="zh-TW" sz="2800">
                <a:solidFill>
                  <a:srgbClr val="0000FF"/>
                </a:solidFill>
                <a:cs typeface="Times New Roman" pitchFamily="18" charset="0"/>
              </a:rPr>
              <a:t>	</a:t>
            </a:r>
            <a:r>
              <a:rPr lang="en-US" altLang="zh-TW" sz="2800" b="1">
                <a:solidFill>
                  <a:schemeClr val="folHlink"/>
                </a:solidFill>
                <a:cs typeface="Times New Roman" pitchFamily="18" charset="0"/>
              </a:rPr>
              <a:t>i</a:t>
            </a:r>
            <a:r>
              <a:rPr lang="en-US" altLang="zh-TW" sz="2800">
                <a:solidFill>
                  <a:schemeClr val="folHlink"/>
                </a:solidFill>
                <a:cs typeface="Times New Roman" pitchFamily="18" charset="0"/>
              </a:rPr>
              <a:t>++</a:t>
            </a:r>
            <a:r>
              <a:rPr lang="en-US" altLang="zh-TW" sz="2800">
                <a:solidFill>
                  <a:schemeClr val="folHlink"/>
                </a:solidFill>
                <a:latin typeface="Courier New" pitchFamily="49" charset="0"/>
                <a:cs typeface="Times New Roman" pitchFamily="18" charset="0"/>
              </a:rPr>
              <a:t>;</a:t>
            </a:r>
            <a:endParaRPr lang="en-US" altLang="zh-TW" sz="2800">
              <a:solidFill>
                <a:schemeClr val="folHlink"/>
              </a:solidFill>
              <a:latin typeface="Courier New" pitchFamily="49" charset="0"/>
              <a:cs typeface="Arial" charset="0"/>
            </a:endParaRPr>
          </a:p>
          <a:p>
            <a:pPr marL="533400" indent="-533400">
              <a:lnSpc>
                <a:spcPct val="90000"/>
              </a:lnSpc>
              <a:spcBef>
                <a:spcPct val="20000"/>
              </a:spcBef>
            </a:pPr>
            <a:r>
              <a:rPr lang="en-US" altLang="zh-TW" sz="2800">
                <a:cs typeface="Times New Roman" pitchFamily="18" charset="0"/>
              </a:rPr>
              <a:t>8      }</a:t>
            </a:r>
            <a:endParaRPr lang="en-US" altLang="zh-TW" sz="2800">
              <a:latin typeface="Arial" charset="0"/>
              <a:cs typeface="Arial" charset="0"/>
            </a:endParaRPr>
          </a:p>
          <a:p>
            <a:pPr marL="533400" indent="-533400">
              <a:lnSpc>
                <a:spcPct val="90000"/>
              </a:lnSpc>
              <a:spcBef>
                <a:spcPct val="20000"/>
              </a:spcBef>
            </a:pPr>
            <a:r>
              <a:rPr lang="en-US" altLang="zh-TW" sz="2800"/>
              <a:t>9   }</a:t>
            </a:r>
            <a:r>
              <a:rPr lang="en-US" altLang="zh-TW" sz="3200">
                <a:ea typeface="標楷體" pitchFamily="65" charset="-120"/>
              </a:rPr>
              <a:t> </a:t>
            </a:r>
          </a:p>
        </p:txBody>
      </p:sp>
      <p:sp>
        <p:nvSpPr>
          <p:cNvPr id="153615" name="AutoShape 15"/>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3614"/>
                                        </p:tgtEl>
                                        <p:attrNameLst>
                                          <p:attrName>style.visibility</p:attrName>
                                        </p:attrNameLst>
                                      </p:cBhvr>
                                      <p:to>
                                        <p:strVal val="visible"/>
                                      </p:to>
                                    </p:set>
                                    <p:anim calcmode="lin" valueType="num">
                                      <p:cBhvr>
                                        <p:cTn id="7" dur="500" fill="hold"/>
                                        <p:tgtEl>
                                          <p:spTgt spid="153614"/>
                                        </p:tgtEl>
                                        <p:attrNameLst>
                                          <p:attrName>ppt_w</p:attrName>
                                        </p:attrNameLst>
                                      </p:cBhvr>
                                      <p:tavLst>
                                        <p:tav tm="0">
                                          <p:val>
                                            <p:fltVal val="0"/>
                                          </p:val>
                                        </p:tav>
                                        <p:tav tm="100000">
                                          <p:val>
                                            <p:strVal val="#ppt_w"/>
                                          </p:val>
                                        </p:tav>
                                      </p:tavLst>
                                    </p:anim>
                                    <p:anim calcmode="lin" valueType="num">
                                      <p:cBhvr>
                                        <p:cTn id="8" dur="500" fill="hold"/>
                                        <p:tgtEl>
                                          <p:spTgt spid="15361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153612"/>
                                        </p:tgtEl>
                                        <p:attrNameLst>
                                          <p:attrName>style.visibility</p:attrName>
                                        </p:attrNameLst>
                                      </p:cBhvr>
                                      <p:to>
                                        <p:strVal val="visible"/>
                                      </p:to>
                                    </p:set>
                                    <p:animEffect transition="in" filter="wipe(down)">
                                      <p:cBhvr>
                                        <p:cTn id="12" dur="500"/>
                                        <p:tgtEl>
                                          <p:spTgt spid="153612"/>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53611"/>
                                        </p:tgtEl>
                                        <p:attrNameLst>
                                          <p:attrName>style.visibility</p:attrName>
                                        </p:attrNameLst>
                                      </p:cBhvr>
                                      <p:to>
                                        <p:strVal val="visible"/>
                                      </p:to>
                                    </p:set>
                                    <p:animEffect transition="in" filter="wipe(down)">
                                      <p:cBhvr>
                                        <p:cTn id="16" dur="500"/>
                                        <p:tgtEl>
                                          <p:spTgt spid="153611"/>
                                        </p:tgtEl>
                                      </p:cBhvr>
                                    </p:animEffect>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grpId="0" nodeType="clickEffect">
                                  <p:stCondLst>
                                    <p:cond delay="0"/>
                                  </p:stCondLst>
                                  <p:childTnLst>
                                    <p:set>
                                      <p:cBhvr>
                                        <p:cTn id="20" dur="1" fill="hold">
                                          <p:stCondLst>
                                            <p:cond delay="0"/>
                                          </p:stCondLst>
                                        </p:cTn>
                                        <p:tgtEl>
                                          <p:spTgt spid="153613"/>
                                        </p:tgtEl>
                                        <p:attrNameLst>
                                          <p:attrName>style.visibility</p:attrName>
                                        </p:attrNameLst>
                                      </p:cBhvr>
                                      <p:to>
                                        <p:strVal val="visible"/>
                                      </p:to>
                                    </p:set>
                                    <p:animEffect transition="in" filter="fade">
                                      <p:cBhvr>
                                        <p:cTn id="21" dur="1000"/>
                                        <p:tgtEl>
                                          <p:spTgt spid="153613"/>
                                        </p:tgtEl>
                                      </p:cBhvr>
                                    </p:animEffect>
                                    <p:anim calcmode="lin" valueType="num">
                                      <p:cBhvr>
                                        <p:cTn id="22" dur="1000" fill="hold"/>
                                        <p:tgtEl>
                                          <p:spTgt spid="153613"/>
                                        </p:tgtEl>
                                        <p:attrNameLst>
                                          <p:attrName>style.rotation</p:attrName>
                                        </p:attrNameLst>
                                      </p:cBhvr>
                                      <p:tavLst>
                                        <p:tav tm="0">
                                          <p:val>
                                            <p:fltVal val="720"/>
                                          </p:val>
                                        </p:tav>
                                        <p:tav tm="100000">
                                          <p:val>
                                            <p:fltVal val="0"/>
                                          </p:val>
                                        </p:tav>
                                      </p:tavLst>
                                    </p:anim>
                                    <p:anim calcmode="lin" valueType="num">
                                      <p:cBhvr>
                                        <p:cTn id="23" dur="1000" fill="hold"/>
                                        <p:tgtEl>
                                          <p:spTgt spid="153613"/>
                                        </p:tgtEl>
                                        <p:attrNameLst>
                                          <p:attrName>ppt_h</p:attrName>
                                        </p:attrNameLst>
                                      </p:cBhvr>
                                      <p:tavLst>
                                        <p:tav tm="0">
                                          <p:val>
                                            <p:fltVal val="0"/>
                                          </p:val>
                                        </p:tav>
                                        <p:tav tm="100000">
                                          <p:val>
                                            <p:strVal val="#ppt_h"/>
                                          </p:val>
                                        </p:tav>
                                      </p:tavLst>
                                    </p:anim>
                                    <p:anim calcmode="lin" valueType="num">
                                      <p:cBhvr>
                                        <p:cTn id="24" dur="1000" fill="hold"/>
                                        <p:tgtEl>
                                          <p:spTgt spid="153613"/>
                                        </p:tgtEl>
                                        <p:attrNameLst>
                                          <p:attrName>ppt_w</p:attrName>
                                        </p:attrNameLst>
                                      </p:cBhvr>
                                      <p:tavLst>
                                        <p:tav tm="0">
                                          <p:val>
                                            <p:fltVal val="0"/>
                                          </p:val>
                                        </p:tav>
                                        <p:tav tm="100000">
                                          <p:val>
                                            <p:strVal val="#ppt_w"/>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53608"/>
                                        </p:tgtEl>
                                        <p:attrNameLst>
                                          <p:attrName>style.visibility</p:attrName>
                                        </p:attrNameLst>
                                      </p:cBhvr>
                                      <p:to>
                                        <p:strVal val="visible"/>
                                      </p:to>
                                    </p:set>
                                    <p:anim calcmode="lin" valueType="num">
                                      <p:cBhvr>
                                        <p:cTn id="29" dur="500" fill="hold"/>
                                        <p:tgtEl>
                                          <p:spTgt spid="153608"/>
                                        </p:tgtEl>
                                        <p:attrNameLst>
                                          <p:attrName>ppt_w</p:attrName>
                                        </p:attrNameLst>
                                      </p:cBhvr>
                                      <p:tavLst>
                                        <p:tav tm="0">
                                          <p:val>
                                            <p:fltVal val="0"/>
                                          </p:val>
                                        </p:tav>
                                        <p:tav tm="100000">
                                          <p:val>
                                            <p:strVal val="#ppt_w"/>
                                          </p:val>
                                        </p:tav>
                                      </p:tavLst>
                                    </p:anim>
                                    <p:anim calcmode="lin" valueType="num">
                                      <p:cBhvr>
                                        <p:cTn id="30" dur="500" fill="hold"/>
                                        <p:tgtEl>
                                          <p:spTgt spid="153608"/>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53605"/>
                                        </p:tgtEl>
                                        <p:attrNameLst>
                                          <p:attrName>style.visibility</p:attrName>
                                        </p:attrNameLst>
                                      </p:cBhvr>
                                      <p:to>
                                        <p:strVal val="visible"/>
                                      </p:to>
                                    </p:set>
                                    <p:anim calcmode="lin" valueType="num">
                                      <p:cBhvr>
                                        <p:cTn id="35" dur="500" fill="hold"/>
                                        <p:tgtEl>
                                          <p:spTgt spid="153605"/>
                                        </p:tgtEl>
                                        <p:attrNameLst>
                                          <p:attrName>ppt_w</p:attrName>
                                        </p:attrNameLst>
                                      </p:cBhvr>
                                      <p:tavLst>
                                        <p:tav tm="0">
                                          <p:val>
                                            <p:fltVal val="0"/>
                                          </p:val>
                                        </p:tav>
                                        <p:tav tm="100000">
                                          <p:val>
                                            <p:strVal val="#ppt_w"/>
                                          </p:val>
                                        </p:tav>
                                      </p:tavLst>
                                    </p:anim>
                                    <p:anim calcmode="lin" valueType="num">
                                      <p:cBhvr>
                                        <p:cTn id="36" dur="500" fill="hold"/>
                                        <p:tgtEl>
                                          <p:spTgt spid="1536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5" grpId="0" animBg="1"/>
      <p:bldP spid="153608" grpId="0" animBg="1"/>
      <p:bldP spid="153611" grpId="0" animBg="1"/>
      <p:bldP spid="153612" grpId="0" animBg="1"/>
      <p:bldP spid="153613" grpId="0" animBg="1"/>
      <p:bldP spid="153614"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投影片編號版面配置區 5"/>
          <p:cNvSpPr>
            <a:spLocks noGrp="1"/>
          </p:cNvSpPr>
          <p:nvPr>
            <p:ph type="sldNum" sz="quarter" idx="12"/>
          </p:nvPr>
        </p:nvSpPr>
        <p:spPr/>
        <p:txBody>
          <a:bodyPr/>
          <a:lstStyle/>
          <a:p>
            <a:fld id="{C71370E6-D6E8-49C6-BAFC-D13A6622A122}" type="slidenum">
              <a:rPr lang="en-US" altLang="zh-TW"/>
              <a:pPr/>
              <a:t>96</a:t>
            </a:fld>
            <a:endParaRPr lang="en-US" altLang="zh-TW"/>
          </a:p>
        </p:txBody>
      </p:sp>
      <p:sp>
        <p:nvSpPr>
          <p:cNvPr id="154626" name="Rectangle 2"/>
          <p:cNvSpPr>
            <a:spLocks noGrp="1" noChangeArrowheads="1"/>
          </p:cNvSpPr>
          <p:nvPr>
            <p:ph type="title"/>
          </p:nvPr>
        </p:nvSpPr>
        <p:spPr/>
        <p:txBody>
          <a:bodyPr/>
          <a:lstStyle/>
          <a:p>
            <a:r>
              <a:rPr lang="en-US" altLang="zh-TW" sz="3600"/>
              <a:t>Ch5_1 </a:t>
            </a:r>
            <a:r>
              <a:rPr lang="zh-TW" altLang="en-US" sz="3600"/>
              <a:t>流程圖</a:t>
            </a:r>
          </a:p>
        </p:txBody>
      </p:sp>
      <p:sp>
        <p:nvSpPr>
          <p:cNvPr id="154629" name="Text Box 5"/>
          <p:cNvSpPr txBox="1">
            <a:spLocks noChangeArrowheads="1"/>
          </p:cNvSpPr>
          <p:nvPr/>
        </p:nvSpPr>
        <p:spPr bwMode="auto">
          <a:xfrm>
            <a:off x="3276600" y="3789363"/>
            <a:ext cx="804863" cy="438150"/>
          </a:xfrm>
          <a:prstGeom prst="rect">
            <a:avLst/>
          </a:prstGeom>
          <a:noFill/>
          <a:ln w="38100">
            <a:noFill/>
            <a:miter lim="800000"/>
            <a:headEnd/>
            <a:tailEnd/>
          </a:ln>
        </p:spPr>
        <p:txBody>
          <a:bodyPr lIns="0" tIns="0" rIns="0" bIns="0"/>
          <a:lstStyle/>
          <a:p>
            <a:pPr algn="ctr" eaLnBrk="0" hangingPunct="0"/>
            <a:r>
              <a:rPr kumimoji="0" lang="en-US" altLang="zh-TW" sz="2400" dirty="0">
                <a:latin typeface="Arial" charset="0"/>
              </a:rPr>
              <a:t>Y</a:t>
            </a:r>
          </a:p>
        </p:txBody>
      </p:sp>
      <p:sp>
        <p:nvSpPr>
          <p:cNvPr id="154630" name="Rectangle 6"/>
          <p:cNvSpPr>
            <a:spLocks noChangeArrowheads="1"/>
          </p:cNvSpPr>
          <p:nvPr/>
        </p:nvSpPr>
        <p:spPr bwMode="auto">
          <a:xfrm>
            <a:off x="3563938" y="2060575"/>
            <a:ext cx="1295400" cy="511175"/>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400">
                <a:latin typeface="Arial" charset="0"/>
              </a:rPr>
              <a:t>a = 0</a:t>
            </a:r>
          </a:p>
        </p:txBody>
      </p:sp>
      <p:sp>
        <p:nvSpPr>
          <p:cNvPr id="154633" name="AutoShape 9"/>
          <p:cNvSpPr>
            <a:spLocks noChangeArrowheads="1"/>
          </p:cNvSpPr>
          <p:nvPr/>
        </p:nvSpPr>
        <p:spPr bwMode="auto">
          <a:xfrm>
            <a:off x="3255963" y="4292600"/>
            <a:ext cx="1892300" cy="495300"/>
          </a:xfrm>
          <a:prstGeom prst="flowChartInputOutput">
            <a:avLst/>
          </a:prstGeom>
          <a:solidFill>
            <a:srgbClr val="FFFFFF"/>
          </a:solidFill>
          <a:ln w="28575">
            <a:solidFill>
              <a:srgbClr val="000000"/>
            </a:solidFill>
            <a:miter lim="800000"/>
            <a:headEnd/>
            <a:tailEnd/>
          </a:ln>
        </p:spPr>
        <p:txBody>
          <a:bodyPr/>
          <a:lstStyle/>
          <a:p>
            <a:pPr algn="ctr" eaLnBrk="0" hangingPunct="0"/>
            <a:r>
              <a:rPr kumimoji="0" lang="en-US" altLang="zh-TW" sz="2400">
                <a:latin typeface="Arial" charset="0"/>
              </a:rPr>
              <a:t>print a</a:t>
            </a:r>
          </a:p>
        </p:txBody>
      </p:sp>
      <p:sp>
        <p:nvSpPr>
          <p:cNvPr id="154634" name="Rectangle 10"/>
          <p:cNvSpPr>
            <a:spLocks noChangeArrowheads="1"/>
          </p:cNvSpPr>
          <p:nvPr/>
        </p:nvSpPr>
        <p:spPr bwMode="auto">
          <a:xfrm>
            <a:off x="3419475" y="5272088"/>
            <a:ext cx="1512888" cy="533400"/>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400">
                <a:solidFill>
                  <a:srgbClr val="FF0000"/>
                </a:solidFill>
                <a:latin typeface="Arial" charset="0"/>
              </a:rPr>
              <a:t>a++</a:t>
            </a:r>
          </a:p>
        </p:txBody>
      </p:sp>
      <p:sp>
        <p:nvSpPr>
          <p:cNvPr id="154635" name="Line 11"/>
          <p:cNvSpPr>
            <a:spLocks noChangeShapeType="1"/>
          </p:cNvSpPr>
          <p:nvPr/>
        </p:nvSpPr>
        <p:spPr bwMode="auto">
          <a:xfrm>
            <a:off x="1905000" y="6011863"/>
            <a:ext cx="0" cy="0"/>
          </a:xfrm>
          <a:prstGeom prst="line">
            <a:avLst/>
          </a:prstGeom>
          <a:noFill/>
          <a:ln w="28575">
            <a:solidFill>
              <a:srgbClr val="000000"/>
            </a:solidFill>
            <a:round/>
            <a:headEnd/>
            <a:tailEnd/>
          </a:ln>
        </p:spPr>
        <p:txBody>
          <a:bodyPr/>
          <a:lstStyle/>
          <a:p>
            <a:endParaRPr lang="zh-TW" altLang="en-US"/>
          </a:p>
        </p:txBody>
      </p:sp>
      <p:sp>
        <p:nvSpPr>
          <p:cNvPr id="154636" name="AutoShape 12"/>
          <p:cNvSpPr>
            <a:spLocks noChangeArrowheads="1"/>
          </p:cNvSpPr>
          <p:nvPr/>
        </p:nvSpPr>
        <p:spPr bwMode="auto">
          <a:xfrm>
            <a:off x="3132138" y="3068638"/>
            <a:ext cx="2160587" cy="688975"/>
          </a:xfrm>
          <a:prstGeom prst="flowChartDecision">
            <a:avLst/>
          </a:prstGeom>
          <a:solidFill>
            <a:srgbClr val="FFFFFF"/>
          </a:solidFill>
          <a:ln w="28575">
            <a:solidFill>
              <a:srgbClr val="000000"/>
            </a:solidFill>
            <a:miter lim="800000"/>
            <a:headEnd/>
            <a:tailEnd/>
          </a:ln>
        </p:spPr>
        <p:txBody>
          <a:bodyPr bIns="46800"/>
          <a:lstStyle/>
          <a:p>
            <a:pPr algn="ctr" eaLnBrk="0" hangingPunct="0"/>
            <a:r>
              <a:rPr kumimoji="0" lang="en-US" altLang="zh-TW" sz="2400">
                <a:solidFill>
                  <a:srgbClr val="FF0000"/>
                </a:solidFill>
                <a:latin typeface="Arial" charset="0"/>
              </a:rPr>
              <a:t>a&lt;=9</a:t>
            </a:r>
          </a:p>
        </p:txBody>
      </p:sp>
      <p:sp>
        <p:nvSpPr>
          <p:cNvPr id="154637" name="Freeform 13"/>
          <p:cNvSpPr>
            <a:spLocks/>
          </p:cNvSpPr>
          <p:nvPr/>
        </p:nvSpPr>
        <p:spPr bwMode="auto">
          <a:xfrm>
            <a:off x="1976438" y="2852738"/>
            <a:ext cx="2235200" cy="3313112"/>
          </a:xfrm>
          <a:custGeom>
            <a:avLst/>
            <a:gdLst/>
            <a:ahLst/>
            <a:cxnLst>
              <a:cxn ang="0">
                <a:pos x="2" y="2005"/>
              </a:cxn>
              <a:cxn ang="0">
                <a:pos x="0" y="0"/>
              </a:cxn>
              <a:cxn ang="0">
                <a:pos x="1408" y="0"/>
              </a:cxn>
            </a:cxnLst>
            <a:rect l="0" t="0" r="r" b="b"/>
            <a:pathLst>
              <a:path w="1408" h="2005">
                <a:moveTo>
                  <a:pt x="2" y="2005"/>
                </a:moveTo>
                <a:lnTo>
                  <a:pt x="0" y="0"/>
                </a:lnTo>
                <a:lnTo>
                  <a:pt x="1408" y="0"/>
                </a:lnTo>
              </a:path>
            </a:pathLst>
          </a:custGeom>
          <a:noFill/>
          <a:ln w="28575">
            <a:solidFill>
              <a:srgbClr val="000000"/>
            </a:solidFill>
            <a:round/>
            <a:headEnd type="none" w="med" len="med"/>
            <a:tailEnd type="arrow" w="med" len="med"/>
          </a:ln>
        </p:spPr>
        <p:txBody>
          <a:bodyPr/>
          <a:lstStyle/>
          <a:p>
            <a:endParaRPr lang="zh-TW" altLang="en-US"/>
          </a:p>
        </p:txBody>
      </p:sp>
      <p:sp>
        <p:nvSpPr>
          <p:cNvPr id="154639" name="AutoShape 15"/>
          <p:cNvSpPr>
            <a:spLocks noChangeArrowheads="1"/>
          </p:cNvSpPr>
          <p:nvPr/>
        </p:nvSpPr>
        <p:spPr bwMode="auto">
          <a:xfrm>
            <a:off x="5940425" y="5395913"/>
            <a:ext cx="1379538" cy="625475"/>
          </a:xfrm>
          <a:prstGeom prst="flowChartTerminator">
            <a:avLst/>
          </a:prstGeom>
          <a:solidFill>
            <a:srgbClr val="FFFFFF"/>
          </a:solidFill>
          <a:ln w="28575">
            <a:solidFill>
              <a:srgbClr val="000000"/>
            </a:solidFill>
            <a:miter lim="800000"/>
            <a:headEnd/>
            <a:tailEnd/>
          </a:ln>
        </p:spPr>
        <p:txBody>
          <a:bodyPr/>
          <a:lstStyle/>
          <a:p>
            <a:pPr algn="ctr" eaLnBrk="0" hangingPunct="0"/>
            <a:r>
              <a:rPr kumimoji="0" lang="zh-TW" altLang="en-US" sz="2400">
                <a:latin typeface="Arial" charset="0"/>
                <a:ea typeface="標楷體" pitchFamily="65" charset="-120"/>
              </a:rPr>
              <a:t>結束</a:t>
            </a:r>
          </a:p>
        </p:txBody>
      </p:sp>
      <p:sp>
        <p:nvSpPr>
          <p:cNvPr id="154640" name="Text Box 16"/>
          <p:cNvSpPr txBox="1">
            <a:spLocks noChangeArrowheads="1"/>
          </p:cNvSpPr>
          <p:nvPr/>
        </p:nvSpPr>
        <p:spPr bwMode="auto">
          <a:xfrm>
            <a:off x="5580063" y="2997200"/>
            <a:ext cx="936625" cy="381000"/>
          </a:xfrm>
          <a:prstGeom prst="rect">
            <a:avLst/>
          </a:prstGeom>
          <a:noFill/>
          <a:ln w="38100">
            <a:noFill/>
            <a:miter lim="800000"/>
            <a:headEnd/>
            <a:tailEnd/>
          </a:ln>
        </p:spPr>
        <p:txBody>
          <a:bodyPr lIns="0" tIns="0" rIns="0" bIns="0"/>
          <a:lstStyle/>
          <a:p>
            <a:pPr algn="ctr" eaLnBrk="0" hangingPunct="0"/>
            <a:r>
              <a:rPr kumimoji="0" lang="en-US" altLang="zh-TW" sz="2400">
                <a:latin typeface="Arial" charset="0"/>
                <a:ea typeface="標楷體" pitchFamily="65" charset="-120"/>
              </a:rPr>
              <a:t>N</a:t>
            </a:r>
          </a:p>
        </p:txBody>
      </p:sp>
      <p:sp>
        <p:nvSpPr>
          <p:cNvPr id="154642" name="Line 18"/>
          <p:cNvSpPr>
            <a:spLocks noChangeShapeType="1"/>
          </p:cNvSpPr>
          <p:nvPr/>
        </p:nvSpPr>
        <p:spPr bwMode="auto">
          <a:xfrm>
            <a:off x="4211638" y="4797425"/>
            <a:ext cx="0" cy="4572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54643" name="Line 19"/>
          <p:cNvSpPr>
            <a:spLocks noChangeShapeType="1"/>
          </p:cNvSpPr>
          <p:nvPr/>
        </p:nvSpPr>
        <p:spPr bwMode="auto">
          <a:xfrm flipV="1">
            <a:off x="4211638" y="5805488"/>
            <a:ext cx="0" cy="360362"/>
          </a:xfrm>
          <a:prstGeom prst="line">
            <a:avLst/>
          </a:prstGeom>
          <a:noFill/>
          <a:ln w="28575">
            <a:solidFill>
              <a:schemeClr val="tx1"/>
            </a:solidFill>
            <a:round/>
            <a:headEnd/>
            <a:tailEnd/>
          </a:ln>
          <a:effectLst/>
        </p:spPr>
        <p:txBody>
          <a:bodyPr wrap="none"/>
          <a:lstStyle/>
          <a:p>
            <a:endParaRPr lang="zh-TW" altLang="en-US"/>
          </a:p>
        </p:txBody>
      </p:sp>
      <p:sp>
        <p:nvSpPr>
          <p:cNvPr id="154644" name="Line 20"/>
          <p:cNvSpPr>
            <a:spLocks noChangeShapeType="1"/>
          </p:cNvSpPr>
          <p:nvPr/>
        </p:nvSpPr>
        <p:spPr bwMode="auto">
          <a:xfrm flipH="1">
            <a:off x="1979613" y="6165850"/>
            <a:ext cx="2232025" cy="0"/>
          </a:xfrm>
          <a:prstGeom prst="line">
            <a:avLst/>
          </a:prstGeom>
          <a:noFill/>
          <a:ln w="28575">
            <a:solidFill>
              <a:schemeClr val="tx1"/>
            </a:solidFill>
            <a:round/>
            <a:headEnd/>
            <a:tailEnd/>
          </a:ln>
          <a:effectLst/>
        </p:spPr>
        <p:txBody>
          <a:bodyPr wrap="none"/>
          <a:lstStyle/>
          <a:p>
            <a:endParaRPr lang="zh-TW" altLang="en-US"/>
          </a:p>
        </p:txBody>
      </p:sp>
      <p:sp>
        <p:nvSpPr>
          <p:cNvPr id="154645" name="Line 21"/>
          <p:cNvSpPr>
            <a:spLocks noChangeShapeType="1"/>
          </p:cNvSpPr>
          <p:nvPr/>
        </p:nvSpPr>
        <p:spPr bwMode="auto">
          <a:xfrm>
            <a:off x="5292725" y="3429000"/>
            <a:ext cx="1366838" cy="0"/>
          </a:xfrm>
          <a:prstGeom prst="line">
            <a:avLst/>
          </a:prstGeom>
          <a:noFill/>
          <a:ln w="28575">
            <a:solidFill>
              <a:schemeClr val="tx1"/>
            </a:solidFill>
            <a:round/>
            <a:headEnd/>
            <a:tailEnd/>
          </a:ln>
          <a:effectLst/>
        </p:spPr>
        <p:txBody>
          <a:bodyPr wrap="none"/>
          <a:lstStyle/>
          <a:p>
            <a:endParaRPr lang="zh-TW" altLang="en-US"/>
          </a:p>
        </p:txBody>
      </p:sp>
      <p:sp>
        <p:nvSpPr>
          <p:cNvPr id="154646" name="Line 22"/>
          <p:cNvSpPr>
            <a:spLocks noChangeShapeType="1"/>
          </p:cNvSpPr>
          <p:nvPr/>
        </p:nvSpPr>
        <p:spPr bwMode="auto">
          <a:xfrm>
            <a:off x="6659563" y="3429000"/>
            <a:ext cx="0" cy="1981200"/>
          </a:xfrm>
          <a:prstGeom prst="line">
            <a:avLst/>
          </a:prstGeom>
          <a:noFill/>
          <a:ln w="28575">
            <a:solidFill>
              <a:schemeClr val="tx1"/>
            </a:solidFill>
            <a:round/>
            <a:headEnd type="none" w="med" len="med"/>
            <a:tailEnd type="arrow" w="med" len="med"/>
          </a:ln>
          <a:effectLst/>
        </p:spPr>
        <p:txBody>
          <a:bodyPr lIns="90000" tIns="46800" rIns="90000" bIns="46800"/>
          <a:lstStyle/>
          <a:p>
            <a:endParaRPr lang="zh-TW" altLang="en-US"/>
          </a:p>
        </p:txBody>
      </p:sp>
      <p:sp>
        <p:nvSpPr>
          <p:cNvPr id="154649" name="Line 25"/>
          <p:cNvSpPr>
            <a:spLocks noChangeShapeType="1"/>
          </p:cNvSpPr>
          <p:nvPr/>
        </p:nvSpPr>
        <p:spPr bwMode="auto">
          <a:xfrm>
            <a:off x="4211638" y="1557338"/>
            <a:ext cx="0" cy="4572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54650" name="Line 26"/>
          <p:cNvSpPr>
            <a:spLocks noChangeShapeType="1"/>
          </p:cNvSpPr>
          <p:nvPr/>
        </p:nvSpPr>
        <p:spPr bwMode="auto">
          <a:xfrm>
            <a:off x="4211638" y="2565400"/>
            <a:ext cx="0" cy="4572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54651" name="Line 27"/>
          <p:cNvSpPr>
            <a:spLocks noChangeShapeType="1"/>
          </p:cNvSpPr>
          <p:nvPr/>
        </p:nvSpPr>
        <p:spPr bwMode="auto">
          <a:xfrm>
            <a:off x="4211638" y="3789363"/>
            <a:ext cx="0" cy="4572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54652" name="AutoShape 28"/>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4649"/>
                                        </p:tgtEl>
                                        <p:attrNameLst>
                                          <p:attrName>style.visibility</p:attrName>
                                        </p:attrNameLst>
                                      </p:cBhvr>
                                      <p:to>
                                        <p:strVal val="visible"/>
                                      </p:to>
                                    </p:set>
                                    <p:animEffect transition="in" filter="wipe(up)">
                                      <p:cBhvr>
                                        <p:cTn id="7" dur="500"/>
                                        <p:tgtEl>
                                          <p:spTgt spid="15464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54630"/>
                                        </p:tgtEl>
                                        <p:attrNameLst>
                                          <p:attrName>style.visibility</p:attrName>
                                        </p:attrNameLst>
                                      </p:cBhvr>
                                      <p:to>
                                        <p:strVal val="visible"/>
                                      </p:to>
                                    </p:set>
                                    <p:animEffect transition="in" filter="wipe(up)">
                                      <p:cBhvr>
                                        <p:cTn id="11" dur="500"/>
                                        <p:tgtEl>
                                          <p:spTgt spid="15463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54650"/>
                                        </p:tgtEl>
                                        <p:attrNameLst>
                                          <p:attrName>style.visibility</p:attrName>
                                        </p:attrNameLst>
                                      </p:cBhvr>
                                      <p:to>
                                        <p:strVal val="visible"/>
                                      </p:to>
                                    </p:set>
                                    <p:animEffect transition="in" filter="wipe(up)">
                                      <p:cBhvr>
                                        <p:cTn id="15" dur="500"/>
                                        <p:tgtEl>
                                          <p:spTgt spid="15465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54636"/>
                                        </p:tgtEl>
                                        <p:attrNameLst>
                                          <p:attrName>style.visibility</p:attrName>
                                        </p:attrNameLst>
                                      </p:cBhvr>
                                      <p:to>
                                        <p:strVal val="visible"/>
                                      </p:to>
                                    </p:set>
                                    <p:animEffect transition="in" filter="wipe(up)">
                                      <p:cBhvr>
                                        <p:cTn id="20" dur="500"/>
                                        <p:tgtEl>
                                          <p:spTgt spid="154636"/>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154629"/>
                                        </p:tgtEl>
                                        <p:attrNameLst>
                                          <p:attrName>style.visibility</p:attrName>
                                        </p:attrNameLst>
                                      </p:cBhvr>
                                      <p:to>
                                        <p:strVal val="visible"/>
                                      </p:to>
                                    </p:set>
                                    <p:animEffect transition="in" filter="wipe(up)">
                                      <p:cBhvr>
                                        <p:cTn id="24" dur="500"/>
                                        <p:tgtEl>
                                          <p:spTgt spid="154629"/>
                                        </p:tgtEl>
                                      </p:cBhvr>
                                    </p:animEffect>
                                  </p:childTnLst>
                                </p:cTn>
                              </p:par>
                            </p:childTnLst>
                          </p:cTn>
                        </p:par>
                        <p:par>
                          <p:cTn id="25" fill="hold">
                            <p:stCondLst>
                              <p:cond delay="1000"/>
                            </p:stCondLst>
                            <p:childTnLst>
                              <p:par>
                                <p:cTn id="26" presetID="22" presetClass="entr" presetSubtype="1" fill="hold" grpId="0" nodeType="afterEffect">
                                  <p:stCondLst>
                                    <p:cond delay="0"/>
                                  </p:stCondLst>
                                  <p:childTnLst>
                                    <p:set>
                                      <p:cBhvr>
                                        <p:cTn id="27" dur="1" fill="hold">
                                          <p:stCondLst>
                                            <p:cond delay="0"/>
                                          </p:stCondLst>
                                        </p:cTn>
                                        <p:tgtEl>
                                          <p:spTgt spid="154651"/>
                                        </p:tgtEl>
                                        <p:attrNameLst>
                                          <p:attrName>style.visibility</p:attrName>
                                        </p:attrNameLst>
                                      </p:cBhvr>
                                      <p:to>
                                        <p:strVal val="visible"/>
                                      </p:to>
                                    </p:set>
                                    <p:animEffect transition="in" filter="wipe(up)">
                                      <p:cBhvr>
                                        <p:cTn id="28" dur="500"/>
                                        <p:tgtEl>
                                          <p:spTgt spid="154651"/>
                                        </p:tgtEl>
                                      </p:cBhvr>
                                    </p:animEffect>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154633"/>
                                        </p:tgtEl>
                                        <p:attrNameLst>
                                          <p:attrName>style.visibility</p:attrName>
                                        </p:attrNameLst>
                                      </p:cBhvr>
                                      <p:to>
                                        <p:strVal val="visible"/>
                                      </p:to>
                                    </p:set>
                                    <p:animEffect transition="in" filter="wipe(up)">
                                      <p:cBhvr>
                                        <p:cTn id="32" dur="500"/>
                                        <p:tgtEl>
                                          <p:spTgt spid="154633"/>
                                        </p:tgtEl>
                                      </p:cBhvr>
                                    </p:animEffec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154642"/>
                                        </p:tgtEl>
                                        <p:attrNameLst>
                                          <p:attrName>style.visibility</p:attrName>
                                        </p:attrNameLst>
                                      </p:cBhvr>
                                      <p:to>
                                        <p:strVal val="visible"/>
                                      </p:to>
                                    </p:set>
                                    <p:animEffect transition="in" filter="wipe(up)">
                                      <p:cBhvr>
                                        <p:cTn id="36" dur="500"/>
                                        <p:tgtEl>
                                          <p:spTgt spid="154642"/>
                                        </p:tgtEl>
                                      </p:cBhvr>
                                    </p:animEffect>
                                  </p:childTnLst>
                                </p:cTn>
                              </p:par>
                            </p:childTnLst>
                          </p:cTn>
                        </p:par>
                        <p:par>
                          <p:cTn id="37" fill="hold">
                            <p:stCondLst>
                              <p:cond delay="2500"/>
                            </p:stCondLst>
                            <p:childTnLst>
                              <p:par>
                                <p:cTn id="38" presetID="22" presetClass="entr" presetSubtype="1" fill="hold" grpId="0" nodeType="afterEffect">
                                  <p:stCondLst>
                                    <p:cond delay="0"/>
                                  </p:stCondLst>
                                  <p:childTnLst>
                                    <p:set>
                                      <p:cBhvr>
                                        <p:cTn id="39" dur="1" fill="hold">
                                          <p:stCondLst>
                                            <p:cond delay="0"/>
                                          </p:stCondLst>
                                        </p:cTn>
                                        <p:tgtEl>
                                          <p:spTgt spid="154634"/>
                                        </p:tgtEl>
                                        <p:attrNameLst>
                                          <p:attrName>style.visibility</p:attrName>
                                        </p:attrNameLst>
                                      </p:cBhvr>
                                      <p:to>
                                        <p:strVal val="visible"/>
                                      </p:to>
                                    </p:set>
                                    <p:animEffect transition="in" filter="wipe(up)">
                                      <p:cBhvr>
                                        <p:cTn id="40" dur="500"/>
                                        <p:tgtEl>
                                          <p:spTgt spid="154634"/>
                                        </p:tgtEl>
                                      </p:cBhvr>
                                    </p:animEffect>
                                  </p:childTnLst>
                                </p:cTn>
                              </p:par>
                            </p:childTnLst>
                          </p:cTn>
                        </p:par>
                        <p:par>
                          <p:cTn id="41" fill="hold">
                            <p:stCondLst>
                              <p:cond delay="3000"/>
                            </p:stCondLst>
                            <p:childTnLst>
                              <p:par>
                                <p:cTn id="42" presetID="22" presetClass="entr" presetSubtype="1" fill="hold" grpId="0" nodeType="afterEffect">
                                  <p:stCondLst>
                                    <p:cond delay="0"/>
                                  </p:stCondLst>
                                  <p:childTnLst>
                                    <p:set>
                                      <p:cBhvr>
                                        <p:cTn id="43" dur="1" fill="hold">
                                          <p:stCondLst>
                                            <p:cond delay="0"/>
                                          </p:stCondLst>
                                        </p:cTn>
                                        <p:tgtEl>
                                          <p:spTgt spid="154643"/>
                                        </p:tgtEl>
                                        <p:attrNameLst>
                                          <p:attrName>style.visibility</p:attrName>
                                        </p:attrNameLst>
                                      </p:cBhvr>
                                      <p:to>
                                        <p:strVal val="visible"/>
                                      </p:to>
                                    </p:set>
                                    <p:animEffect transition="in" filter="wipe(up)">
                                      <p:cBhvr>
                                        <p:cTn id="44" dur="500"/>
                                        <p:tgtEl>
                                          <p:spTgt spid="154643"/>
                                        </p:tgtEl>
                                      </p:cBhvr>
                                    </p:animEffect>
                                  </p:childTnLst>
                                </p:cTn>
                              </p:par>
                            </p:childTnLst>
                          </p:cTn>
                        </p:par>
                        <p:par>
                          <p:cTn id="45" fill="hold">
                            <p:stCondLst>
                              <p:cond delay="3500"/>
                            </p:stCondLst>
                            <p:childTnLst>
                              <p:par>
                                <p:cTn id="46" presetID="22" presetClass="entr" presetSubtype="2" fill="hold" grpId="0" nodeType="afterEffect">
                                  <p:stCondLst>
                                    <p:cond delay="0"/>
                                  </p:stCondLst>
                                  <p:childTnLst>
                                    <p:set>
                                      <p:cBhvr>
                                        <p:cTn id="47" dur="1" fill="hold">
                                          <p:stCondLst>
                                            <p:cond delay="0"/>
                                          </p:stCondLst>
                                        </p:cTn>
                                        <p:tgtEl>
                                          <p:spTgt spid="154644"/>
                                        </p:tgtEl>
                                        <p:attrNameLst>
                                          <p:attrName>style.visibility</p:attrName>
                                        </p:attrNameLst>
                                      </p:cBhvr>
                                      <p:to>
                                        <p:strVal val="visible"/>
                                      </p:to>
                                    </p:set>
                                    <p:animEffect transition="in" filter="wipe(right)">
                                      <p:cBhvr>
                                        <p:cTn id="48" dur="500"/>
                                        <p:tgtEl>
                                          <p:spTgt spid="154644"/>
                                        </p:tgtEl>
                                      </p:cBhvr>
                                    </p:animEffect>
                                  </p:childTnLst>
                                </p:cTn>
                              </p:par>
                            </p:childTnLst>
                          </p:cTn>
                        </p:par>
                        <p:par>
                          <p:cTn id="49" fill="hold">
                            <p:stCondLst>
                              <p:cond delay="4000"/>
                            </p:stCondLst>
                            <p:childTnLst>
                              <p:par>
                                <p:cTn id="50" presetID="22" presetClass="entr" presetSubtype="1" fill="hold" grpId="0" nodeType="afterEffect">
                                  <p:stCondLst>
                                    <p:cond delay="0"/>
                                  </p:stCondLst>
                                  <p:childTnLst>
                                    <p:set>
                                      <p:cBhvr>
                                        <p:cTn id="51" dur="1" fill="hold">
                                          <p:stCondLst>
                                            <p:cond delay="0"/>
                                          </p:stCondLst>
                                        </p:cTn>
                                        <p:tgtEl>
                                          <p:spTgt spid="154635"/>
                                        </p:tgtEl>
                                        <p:attrNameLst>
                                          <p:attrName>style.visibility</p:attrName>
                                        </p:attrNameLst>
                                      </p:cBhvr>
                                      <p:to>
                                        <p:strVal val="visible"/>
                                      </p:to>
                                    </p:set>
                                    <p:animEffect transition="in" filter="wipe(up)">
                                      <p:cBhvr>
                                        <p:cTn id="52" dur="500"/>
                                        <p:tgtEl>
                                          <p:spTgt spid="154635"/>
                                        </p:tgtEl>
                                      </p:cBhvr>
                                    </p:animEffect>
                                  </p:childTnLst>
                                </p:cTn>
                              </p:par>
                            </p:childTnLst>
                          </p:cTn>
                        </p:par>
                        <p:par>
                          <p:cTn id="53" fill="hold">
                            <p:stCondLst>
                              <p:cond delay="4500"/>
                            </p:stCondLst>
                            <p:childTnLst>
                              <p:par>
                                <p:cTn id="54" presetID="22" presetClass="entr" presetSubtype="4" fill="hold" grpId="0" nodeType="afterEffect">
                                  <p:stCondLst>
                                    <p:cond delay="0"/>
                                  </p:stCondLst>
                                  <p:childTnLst>
                                    <p:set>
                                      <p:cBhvr>
                                        <p:cTn id="55" dur="1" fill="hold">
                                          <p:stCondLst>
                                            <p:cond delay="0"/>
                                          </p:stCondLst>
                                        </p:cTn>
                                        <p:tgtEl>
                                          <p:spTgt spid="154637"/>
                                        </p:tgtEl>
                                        <p:attrNameLst>
                                          <p:attrName>style.visibility</p:attrName>
                                        </p:attrNameLst>
                                      </p:cBhvr>
                                      <p:to>
                                        <p:strVal val="visible"/>
                                      </p:to>
                                    </p:set>
                                    <p:animEffect transition="in" filter="wipe(down)">
                                      <p:cBhvr>
                                        <p:cTn id="56" dur="500"/>
                                        <p:tgtEl>
                                          <p:spTgt spid="15463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154640"/>
                                        </p:tgtEl>
                                        <p:attrNameLst>
                                          <p:attrName>style.visibility</p:attrName>
                                        </p:attrNameLst>
                                      </p:cBhvr>
                                      <p:to>
                                        <p:strVal val="visible"/>
                                      </p:to>
                                    </p:set>
                                    <p:animEffect transition="in" filter="wipe(up)">
                                      <p:cBhvr>
                                        <p:cTn id="61" dur="500"/>
                                        <p:tgtEl>
                                          <p:spTgt spid="154640"/>
                                        </p:tgtEl>
                                      </p:cBhvr>
                                    </p:animEffect>
                                  </p:childTnLst>
                                </p:cTn>
                              </p:par>
                            </p:childTnLst>
                          </p:cTn>
                        </p:par>
                        <p:par>
                          <p:cTn id="62" fill="hold">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154645"/>
                                        </p:tgtEl>
                                        <p:attrNameLst>
                                          <p:attrName>style.visibility</p:attrName>
                                        </p:attrNameLst>
                                      </p:cBhvr>
                                      <p:to>
                                        <p:strVal val="visible"/>
                                      </p:to>
                                    </p:set>
                                    <p:animEffect transition="in" filter="wipe(up)">
                                      <p:cBhvr>
                                        <p:cTn id="65" dur="500"/>
                                        <p:tgtEl>
                                          <p:spTgt spid="154645"/>
                                        </p:tgtEl>
                                      </p:cBhvr>
                                    </p:animEffect>
                                  </p:childTnLst>
                                </p:cTn>
                              </p:par>
                            </p:childTnLst>
                          </p:cTn>
                        </p:par>
                        <p:par>
                          <p:cTn id="66" fill="hold">
                            <p:stCondLst>
                              <p:cond delay="1000"/>
                            </p:stCondLst>
                            <p:childTnLst>
                              <p:par>
                                <p:cTn id="67" presetID="22" presetClass="entr" presetSubtype="1" fill="hold" grpId="0" nodeType="afterEffect">
                                  <p:stCondLst>
                                    <p:cond delay="0"/>
                                  </p:stCondLst>
                                  <p:childTnLst>
                                    <p:set>
                                      <p:cBhvr>
                                        <p:cTn id="68" dur="1" fill="hold">
                                          <p:stCondLst>
                                            <p:cond delay="0"/>
                                          </p:stCondLst>
                                        </p:cTn>
                                        <p:tgtEl>
                                          <p:spTgt spid="154646"/>
                                        </p:tgtEl>
                                        <p:attrNameLst>
                                          <p:attrName>style.visibility</p:attrName>
                                        </p:attrNameLst>
                                      </p:cBhvr>
                                      <p:to>
                                        <p:strVal val="visible"/>
                                      </p:to>
                                    </p:set>
                                    <p:animEffect transition="in" filter="wipe(up)">
                                      <p:cBhvr>
                                        <p:cTn id="69" dur="500"/>
                                        <p:tgtEl>
                                          <p:spTgt spid="154646"/>
                                        </p:tgtEl>
                                      </p:cBhvr>
                                    </p:animEffect>
                                  </p:childTnLst>
                                </p:cTn>
                              </p:par>
                            </p:childTnLst>
                          </p:cTn>
                        </p:par>
                        <p:par>
                          <p:cTn id="70" fill="hold">
                            <p:stCondLst>
                              <p:cond delay="1500"/>
                            </p:stCondLst>
                            <p:childTnLst>
                              <p:par>
                                <p:cTn id="71" presetID="22" presetClass="entr" presetSubtype="1" fill="hold" grpId="0" nodeType="afterEffect">
                                  <p:stCondLst>
                                    <p:cond delay="0"/>
                                  </p:stCondLst>
                                  <p:childTnLst>
                                    <p:set>
                                      <p:cBhvr>
                                        <p:cTn id="72" dur="1" fill="hold">
                                          <p:stCondLst>
                                            <p:cond delay="0"/>
                                          </p:stCondLst>
                                        </p:cTn>
                                        <p:tgtEl>
                                          <p:spTgt spid="154639"/>
                                        </p:tgtEl>
                                        <p:attrNameLst>
                                          <p:attrName>style.visibility</p:attrName>
                                        </p:attrNameLst>
                                      </p:cBhvr>
                                      <p:to>
                                        <p:strVal val="visible"/>
                                      </p:to>
                                    </p:set>
                                    <p:animEffect transition="in" filter="wipe(up)">
                                      <p:cBhvr>
                                        <p:cTn id="73" dur="500"/>
                                        <p:tgtEl>
                                          <p:spTgt spid="154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9" grpId="0"/>
      <p:bldP spid="154630" grpId="0" animBg="1"/>
      <p:bldP spid="154633" grpId="0" animBg="1"/>
      <p:bldP spid="154634" grpId="0" animBg="1"/>
      <p:bldP spid="154635" grpId="0" animBg="1"/>
      <p:bldP spid="154636" grpId="0" animBg="1"/>
      <p:bldP spid="154637" grpId="0" animBg="1"/>
      <p:bldP spid="154639" grpId="0" animBg="1"/>
      <p:bldP spid="154640" grpId="0"/>
      <p:bldP spid="154642" grpId="0" animBg="1"/>
      <p:bldP spid="154643" grpId="0" animBg="1"/>
      <p:bldP spid="154644" grpId="0" animBg="1"/>
      <p:bldP spid="154645" grpId="0" animBg="1"/>
      <p:bldP spid="154646" grpId="0" animBg="1"/>
      <p:bldP spid="154649" grpId="0" animBg="1"/>
      <p:bldP spid="154650" grpId="0" animBg="1"/>
      <p:bldP spid="154651"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2FA0CB38-8466-4920-A4AC-7D6715403007}" type="slidenum">
              <a:rPr lang="en-US" altLang="zh-TW"/>
              <a:pPr/>
              <a:t>97</a:t>
            </a:fld>
            <a:endParaRPr lang="en-US" altLang="zh-TW"/>
          </a:p>
        </p:txBody>
      </p:sp>
      <p:sp>
        <p:nvSpPr>
          <p:cNvPr id="155650" name="Rectangle 2"/>
          <p:cNvSpPr>
            <a:spLocks noGrp="1" noChangeArrowheads="1"/>
          </p:cNvSpPr>
          <p:nvPr>
            <p:ph type="title"/>
          </p:nvPr>
        </p:nvSpPr>
        <p:spPr>
          <a:xfrm>
            <a:off x="838200" y="404813"/>
            <a:ext cx="7620000" cy="914400"/>
          </a:xfrm>
        </p:spPr>
        <p:txBody>
          <a:bodyPr/>
          <a:lstStyle/>
          <a:p>
            <a:r>
              <a:rPr lang="en-US" altLang="zh-TW" sz="3600"/>
              <a:t>Ch5_2 for</a:t>
            </a:r>
          </a:p>
        </p:txBody>
      </p:sp>
      <p:sp>
        <p:nvSpPr>
          <p:cNvPr id="155652" name="Rectangle 4"/>
          <p:cNvSpPr>
            <a:spLocks noChangeArrowheads="1"/>
          </p:cNvSpPr>
          <p:nvPr/>
        </p:nvSpPr>
        <p:spPr bwMode="auto">
          <a:xfrm>
            <a:off x="1042988" y="1196975"/>
            <a:ext cx="7162800" cy="4191000"/>
          </a:xfrm>
          <a:prstGeom prst="rect">
            <a:avLst/>
          </a:prstGeom>
          <a:noFill/>
          <a:ln w="9525">
            <a:noFill/>
            <a:miter lim="800000"/>
            <a:headEnd/>
            <a:tailEnd/>
          </a:ln>
          <a:effectLst/>
        </p:spPr>
        <p:txBody>
          <a:bodyPr/>
          <a:lstStyle/>
          <a:p>
            <a:pPr marL="533400" indent="-533400">
              <a:lnSpc>
                <a:spcPct val="90000"/>
              </a:lnSpc>
              <a:spcBef>
                <a:spcPct val="20000"/>
              </a:spcBef>
            </a:pPr>
            <a:r>
              <a:rPr lang="en-US" altLang="zh-TW" sz="2800" b="1" dirty="0">
                <a:latin typeface="Arial" pitchFamily="34" charset="0"/>
                <a:ea typeface="標楷體" pitchFamily="65" charset="-120"/>
                <a:cs typeface="Arial" pitchFamily="34" charset="0"/>
              </a:rPr>
              <a:t>Ch5_2  </a:t>
            </a:r>
            <a:r>
              <a:rPr lang="zh-TW" altLang="en-US" sz="2800" b="1" dirty="0">
                <a:latin typeface="Arial" pitchFamily="34" charset="0"/>
                <a:ea typeface="標楷體" pitchFamily="65" charset="-120"/>
                <a:cs typeface="Arial" pitchFamily="34" charset="0"/>
              </a:rPr>
              <a:t>計算</a:t>
            </a:r>
            <a:r>
              <a:rPr lang="en-US" altLang="zh-TW" sz="2800" b="1" dirty="0">
                <a:latin typeface="Arial" pitchFamily="34" charset="0"/>
                <a:ea typeface="標楷體" pitchFamily="65" charset="-120"/>
                <a:cs typeface="Arial" pitchFamily="34" charset="0"/>
              </a:rPr>
              <a:t>sum = 1 + 2 + 3 + ... + 99 + 100</a:t>
            </a:r>
          </a:p>
          <a:p>
            <a:pPr marL="533400" indent="-533400">
              <a:lnSpc>
                <a:spcPct val="90000"/>
              </a:lnSpc>
              <a:spcBef>
                <a:spcPct val="20000"/>
              </a:spcBef>
            </a:pPr>
            <a:r>
              <a:rPr lang="en-US" altLang="zh-TW" sz="2800" dirty="0">
                <a:latin typeface="Arial" pitchFamily="34" charset="0"/>
                <a:cs typeface="Arial" pitchFamily="34" charset="0"/>
              </a:rPr>
              <a:t>1  #include&lt;</a:t>
            </a:r>
            <a:r>
              <a:rPr lang="en-US" altLang="zh-TW" sz="2800" dirty="0" err="1">
                <a:latin typeface="Arial" pitchFamily="34" charset="0"/>
                <a:cs typeface="Arial" pitchFamily="34" charset="0"/>
              </a:rPr>
              <a:t>stdio.h</a:t>
            </a:r>
            <a:r>
              <a:rPr lang="en-US" altLang="zh-TW" sz="2800" dirty="0">
                <a:latin typeface="Arial" pitchFamily="34" charset="0"/>
                <a:cs typeface="Arial" pitchFamily="34" charset="0"/>
              </a:rPr>
              <a:t>&gt;</a:t>
            </a:r>
          </a:p>
          <a:p>
            <a:pPr marL="533400" indent="-533400">
              <a:lnSpc>
                <a:spcPct val="90000"/>
              </a:lnSpc>
              <a:spcBef>
                <a:spcPct val="20000"/>
              </a:spcBef>
            </a:pPr>
            <a:r>
              <a:rPr lang="en-US" altLang="zh-TW" sz="2800" dirty="0">
                <a:latin typeface="Arial" pitchFamily="34" charset="0"/>
                <a:cs typeface="Arial" pitchFamily="34" charset="0"/>
              </a:rPr>
              <a:t>2  main(){</a:t>
            </a:r>
          </a:p>
          <a:p>
            <a:pPr marL="533400" indent="-533400">
              <a:lnSpc>
                <a:spcPct val="90000"/>
              </a:lnSpc>
              <a:spcBef>
                <a:spcPct val="20000"/>
              </a:spcBef>
            </a:pPr>
            <a:r>
              <a:rPr lang="en-US" altLang="zh-TW" sz="2800" dirty="0">
                <a:latin typeface="Arial" pitchFamily="34" charset="0"/>
                <a:cs typeface="Arial" pitchFamily="34" charset="0"/>
              </a:rPr>
              <a:t>3	</a:t>
            </a:r>
            <a:r>
              <a:rPr lang="en-US" altLang="zh-TW" sz="2800" dirty="0" err="1">
                <a:latin typeface="Arial" pitchFamily="34" charset="0"/>
                <a:cs typeface="Arial" pitchFamily="34" charset="0"/>
              </a:rPr>
              <a:t>int</a:t>
            </a:r>
            <a:r>
              <a:rPr lang="en-US" altLang="zh-TW" sz="2800" dirty="0">
                <a:latin typeface="Arial" pitchFamily="34" charset="0"/>
                <a:cs typeface="Arial" pitchFamily="34" charset="0"/>
              </a:rPr>
              <a:t> </a:t>
            </a:r>
            <a:r>
              <a:rPr lang="en-US" altLang="zh-TW" sz="2800" dirty="0" err="1">
                <a:latin typeface="Arial" pitchFamily="34" charset="0"/>
                <a:cs typeface="Arial" pitchFamily="34" charset="0"/>
              </a:rPr>
              <a:t>i</a:t>
            </a:r>
            <a:r>
              <a:rPr lang="en-US" altLang="zh-TW" sz="2800" dirty="0">
                <a:latin typeface="Arial" pitchFamily="34" charset="0"/>
                <a:cs typeface="Arial" pitchFamily="34" charset="0"/>
              </a:rPr>
              <a:t>, sum=0;</a:t>
            </a:r>
          </a:p>
          <a:p>
            <a:pPr marL="533400" indent="-533400">
              <a:lnSpc>
                <a:spcPct val="90000"/>
              </a:lnSpc>
              <a:spcBef>
                <a:spcPct val="20000"/>
              </a:spcBef>
            </a:pPr>
            <a:r>
              <a:rPr lang="en-US" altLang="zh-TW" sz="2800" dirty="0">
                <a:latin typeface="Arial" pitchFamily="34" charset="0"/>
                <a:cs typeface="Arial" pitchFamily="34" charset="0"/>
              </a:rPr>
              <a:t>4</a:t>
            </a:r>
          </a:p>
          <a:p>
            <a:pPr marL="533400" indent="-533400">
              <a:lnSpc>
                <a:spcPct val="90000"/>
              </a:lnSpc>
              <a:spcBef>
                <a:spcPct val="20000"/>
              </a:spcBef>
            </a:pPr>
            <a:r>
              <a:rPr lang="en-US" altLang="zh-TW" sz="2800" dirty="0">
                <a:latin typeface="Arial" pitchFamily="34" charset="0"/>
                <a:cs typeface="Arial" pitchFamily="34" charset="0"/>
              </a:rPr>
              <a:t>5</a:t>
            </a:r>
          </a:p>
          <a:p>
            <a:pPr marL="533400" indent="-533400">
              <a:lnSpc>
                <a:spcPct val="90000"/>
              </a:lnSpc>
              <a:spcBef>
                <a:spcPct val="20000"/>
              </a:spcBef>
            </a:pPr>
            <a:r>
              <a:rPr lang="en-US" altLang="zh-TW" sz="2800" dirty="0">
                <a:latin typeface="Arial" pitchFamily="34" charset="0"/>
                <a:cs typeface="Arial" pitchFamily="34" charset="0"/>
              </a:rPr>
              <a:t>6</a:t>
            </a:r>
          </a:p>
          <a:p>
            <a:pPr marL="533400" indent="-533400">
              <a:lnSpc>
                <a:spcPct val="90000"/>
              </a:lnSpc>
              <a:spcBef>
                <a:spcPct val="20000"/>
              </a:spcBef>
            </a:pPr>
            <a:r>
              <a:rPr lang="en-US" altLang="zh-TW" sz="2800" dirty="0">
                <a:latin typeface="Arial" pitchFamily="34" charset="0"/>
                <a:cs typeface="Arial" pitchFamily="34" charset="0"/>
              </a:rPr>
              <a:t>7	</a:t>
            </a:r>
            <a:r>
              <a:rPr lang="en-US" altLang="zh-TW" sz="2800" dirty="0" err="1">
                <a:latin typeface="Arial" pitchFamily="34" charset="0"/>
                <a:cs typeface="Arial" pitchFamily="34" charset="0"/>
              </a:rPr>
              <a:t>printf</a:t>
            </a:r>
            <a:r>
              <a:rPr lang="en-US" altLang="zh-TW" sz="2800" dirty="0">
                <a:latin typeface="Arial" pitchFamily="34" charset="0"/>
                <a:cs typeface="Arial" pitchFamily="34" charset="0"/>
              </a:rPr>
              <a:t>(" Sum = </a:t>
            </a:r>
            <a:r>
              <a:rPr lang="en-US" altLang="zh-TW" sz="2800" dirty="0">
                <a:solidFill>
                  <a:srgbClr val="FF3300"/>
                </a:solidFill>
                <a:latin typeface="Arial" pitchFamily="34" charset="0"/>
                <a:cs typeface="Arial" pitchFamily="34" charset="0"/>
              </a:rPr>
              <a:t>%</a:t>
            </a:r>
            <a:r>
              <a:rPr lang="en-US" altLang="zh-TW" sz="2800" dirty="0" err="1">
                <a:solidFill>
                  <a:srgbClr val="FF3300"/>
                </a:solidFill>
                <a:latin typeface="Arial" pitchFamily="34" charset="0"/>
                <a:cs typeface="Arial" pitchFamily="34" charset="0"/>
              </a:rPr>
              <a:t>i</a:t>
            </a:r>
            <a:r>
              <a:rPr lang="en-US" altLang="zh-TW" sz="2800" dirty="0">
                <a:latin typeface="Arial" pitchFamily="34" charset="0"/>
                <a:cs typeface="Arial" pitchFamily="34" charset="0"/>
              </a:rPr>
              <a:t>\n", </a:t>
            </a:r>
            <a:r>
              <a:rPr lang="en-US" altLang="zh-TW" sz="2800" dirty="0">
                <a:solidFill>
                  <a:srgbClr val="FF3300"/>
                </a:solidFill>
                <a:latin typeface="Arial" pitchFamily="34" charset="0"/>
                <a:cs typeface="Arial" pitchFamily="34" charset="0"/>
              </a:rPr>
              <a:t>sum</a:t>
            </a:r>
            <a:r>
              <a:rPr lang="en-US" altLang="zh-TW" sz="2800" dirty="0">
                <a:latin typeface="Arial" pitchFamily="34" charset="0"/>
                <a:cs typeface="Arial" pitchFamily="34" charset="0"/>
              </a:rPr>
              <a:t>);</a:t>
            </a:r>
          </a:p>
          <a:p>
            <a:pPr marL="533400" indent="-533400">
              <a:lnSpc>
                <a:spcPct val="90000"/>
              </a:lnSpc>
              <a:spcBef>
                <a:spcPct val="20000"/>
              </a:spcBef>
            </a:pPr>
            <a:r>
              <a:rPr lang="en-US" altLang="zh-TW" sz="2800" dirty="0">
                <a:latin typeface="Arial" pitchFamily="34" charset="0"/>
                <a:ea typeface="標楷體" pitchFamily="65" charset="-120"/>
                <a:cs typeface="Arial" pitchFamily="34" charset="0"/>
              </a:rPr>
              <a:t>8  }</a:t>
            </a:r>
          </a:p>
        </p:txBody>
      </p:sp>
      <p:sp>
        <p:nvSpPr>
          <p:cNvPr id="155653" name="Text Box 5"/>
          <p:cNvSpPr txBox="1">
            <a:spLocks noChangeArrowheads="1"/>
          </p:cNvSpPr>
          <p:nvPr/>
        </p:nvSpPr>
        <p:spPr bwMode="auto">
          <a:xfrm>
            <a:off x="4114800" y="5390480"/>
            <a:ext cx="3048000" cy="558800"/>
          </a:xfrm>
          <a:prstGeom prst="rect">
            <a:avLst/>
          </a:prstGeom>
          <a:solidFill>
            <a:srgbClr val="FFFFFF"/>
          </a:solidFill>
          <a:ln w="9525">
            <a:solidFill>
              <a:schemeClr val="tx1"/>
            </a:solidFill>
            <a:miter lim="800000"/>
            <a:headEnd/>
            <a:tailEnd/>
          </a:ln>
          <a:effectLst/>
        </p:spPr>
        <p:txBody>
          <a:bodyPr>
            <a:spAutoFit/>
          </a:bodyPr>
          <a:lstStyle/>
          <a:p>
            <a:r>
              <a:rPr lang="en-US" altLang="zh-TW" sz="3000">
                <a:latin typeface="Courier New" pitchFamily="49" charset="0"/>
              </a:rPr>
              <a:t>Sum = 5050</a:t>
            </a:r>
          </a:p>
        </p:txBody>
      </p:sp>
      <p:sp>
        <p:nvSpPr>
          <p:cNvPr id="155656" name="Text Box 8"/>
          <p:cNvSpPr txBox="1">
            <a:spLocks noChangeArrowheads="1"/>
          </p:cNvSpPr>
          <p:nvPr/>
        </p:nvSpPr>
        <p:spPr bwMode="auto">
          <a:xfrm>
            <a:off x="5562600" y="2057400"/>
            <a:ext cx="3048000" cy="19812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000" dirty="0" err="1">
                <a:solidFill>
                  <a:srgbClr val="FF3300"/>
                </a:solidFill>
                <a:latin typeface="Arial" charset="0"/>
                <a:ea typeface="標楷體" pitchFamily="65" charset="-120"/>
              </a:rPr>
              <a:t>i</a:t>
            </a:r>
            <a:r>
              <a:rPr kumimoji="0" lang="en-US" altLang="zh-TW" sz="2000" dirty="0">
                <a:solidFill>
                  <a:srgbClr val="FF3300"/>
                </a:solidFill>
                <a:latin typeface="Arial" charset="0"/>
                <a:ea typeface="標楷體" pitchFamily="65" charset="-120"/>
              </a:rPr>
              <a:t>=1;</a:t>
            </a:r>
            <a:r>
              <a:rPr kumimoji="0" lang="en-US" altLang="zh-TW" sz="2000" dirty="0">
                <a:solidFill>
                  <a:srgbClr val="333333"/>
                </a:solidFill>
                <a:latin typeface="Arial" charset="0"/>
                <a:ea typeface="標楷體" pitchFamily="65" charset="-120"/>
              </a:rPr>
              <a:t>     sum = sum+</a:t>
            </a:r>
            <a:r>
              <a:rPr kumimoji="0" lang="en-US" altLang="zh-TW" sz="2000" dirty="0">
                <a:solidFill>
                  <a:srgbClr val="FF3300"/>
                </a:solidFill>
                <a:latin typeface="Arial" charset="0"/>
                <a:ea typeface="標楷體" pitchFamily="65" charset="-120"/>
              </a:rPr>
              <a:t>1</a:t>
            </a:r>
            <a:r>
              <a:rPr kumimoji="0" lang="en-US" altLang="zh-TW" sz="2000" dirty="0">
                <a:solidFill>
                  <a:srgbClr val="333333"/>
                </a:solidFill>
                <a:latin typeface="Arial" charset="0"/>
                <a:ea typeface="標楷體" pitchFamily="65" charset="-120"/>
              </a:rPr>
              <a:t>;</a:t>
            </a:r>
          </a:p>
          <a:p>
            <a:pPr eaLnBrk="0" hangingPunct="0"/>
            <a:r>
              <a:rPr kumimoji="0" lang="en-US" altLang="zh-TW" sz="2000" dirty="0" err="1">
                <a:solidFill>
                  <a:srgbClr val="FF3300"/>
                </a:solidFill>
                <a:latin typeface="Arial" charset="0"/>
                <a:ea typeface="標楷體" pitchFamily="65" charset="-120"/>
              </a:rPr>
              <a:t>i</a:t>
            </a:r>
            <a:r>
              <a:rPr kumimoji="0" lang="en-US" altLang="zh-TW" sz="2000" dirty="0">
                <a:solidFill>
                  <a:srgbClr val="FF3300"/>
                </a:solidFill>
                <a:latin typeface="Arial" charset="0"/>
                <a:ea typeface="標楷體" pitchFamily="65" charset="-120"/>
              </a:rPr>
              <a:t>=2;</a:t>
            </a:r>
            <a:r>
              <a:rPr kumimoji="0" lang="en-US" altLang="zh-TW" sz="2000" dirty="0">
                <a:solidFill>
                  <a:srgbClr val="333333"/>
                </a:solidFill>
                <a:latin typeface="Arial" charset="0"/>
                <a:ea typeface="標楷體" pitchFamily="65" charset="-120"/>
              </a:rPr>
              <a:t>     sum = sum+</a:t>
            </a:r>
            <a:r>
              <a:rPr kumimoji="0" lang="en-US" altLang="zh-TW" sz="2000" dirty="0">
                <a:solidFill>
                  <a:srgbClr val="FF3300"/>
                </a:solidFill>
                <a:latin typeface="Arial" charset="0"/>
                <a:ea typeface="標楷體" pitchFamily="65" charset="-120"/>
              </a:rPr>
              <a:t>2</a:t>
            </a:r>
            <a:r>
              <a:rPr kumimoji="0" lang="en-US" altLang="zh-TW" sz="2000" dirty="0">
                <a:solidFill>
                  <a:srgbClr val="333333"/>
                </a:solidFill>
                <a:latin typeface="Arial" charset="0"/>
                <a:ea typeface="標楷體" pitchFamily="65" charset="-120"/>
              </a:rPr>
              <a:t>;</a:t>
            </a:r>
          </a:p>
          <a:p>
            <a:pPr eaLnBrk="0" hangingPunct="0"/>
            <a:r>
              <a:rPr kumimoji="0" lang="en-US" altLang="zh-TW" sz="2000" dirty="0" err="1">
                <a:solidFill>
                  <a:srgbClr val="FF3300"/>
                </a:solidFill>
                <a:latin typeface="Arial" charset="0"/>
                <a:ea typeface="標楷體" pitchFamily="65" charset="-120"/>
              </a:rPr>
              <a:t>i</a:t>
            </a:r>
            <a:r>
              <a:rPr kumimoji="0" lang="en-US" altLang="zh-TW" sz="2000" dirty="0">
                <a:solidFill>
                  <a:srgbClr val="FF3300"/>
                </a:solidFill>
                <a:latin typeface="Arial" charset="0"/>
                <a:ea typeface="標楷體" pitchFamily="65" charset="-120"/>
              </a:rPr>
              <a:t>=3;</a:t>
            </a:r>
            <a:r>
              <a:rPr kumimoji="0" lang="en-US" altLang="zh-TW" sz="2000" dirty="0">
                <a:solidFill>
                  <a:srgbClr val="333333"/>
                </a:solidFill>
                <a:latin typeface="Arial" charset="0"/>
                <a:ea typeface="標楷體" pitchFamily="65" charset="-120"/>
              </a:rPr>
              <a:t>     sum = sum+</a:t>
            </a:r>
            <a:r>
              <a:rPr kumimoji="0" lang="en-US" altLang="zh-TW" sz="2000" dirty="0">
                <a:solidFill>
                  <a:srgbClr val="FF3300"/>
                </a:solidFill>
                <a:latin typeface="Arial" charset="0"/>
                <a:ea typeface="標楷體" pitchFamily="65" charset="-120"/>
              </a:rPr>
              <a:t>3</a:t>
            </a:r>
            <a:r>
              <a:rPr kumimoji="0" lang="en-US" altLang="zh-TW" sz="2000" dirty="0">
                <a:solidFill>
                  <a:srgbClr val="333333"/>
                </a:solidFill>
                <a:latin typeface="Arial" charset="0"/>
                <a:ea typeface="標楷體" pitchFamily="65" charset="-120"/>
              </a:rPr>
              <a:t>;</a:t>
            </a:r>
          </a:p>
          <a:p>
            <a:pPr eaLnBrk="0" hangingPunct="0"/>
            <a:r>
              <a:rPr kumimoji="0" lang="en-US" altLang="zh-TW" sz="2000" dirty="0">
                <a:solidFill>
                  <a:srgbClr val="333333"/>
                </a:solidFill>
                <a:latin typeface="Arial" charset="0"/>
                <a:ea typeface="標楷體" pitchFamily="65" charset="-120"/>
              </a:rPr>
              <a:t>…</a:t>
            </a:r>
          </a:p>
          <a:p>
            <a:pPr eaLnBrk="0" hangingPunct="0"/>
            <a:r>
              <a:rPr kumimoji="0" lang="en-US" altLang="zh-TW" sz="2000" dirty="0" err="1">
                <a:solidFill>
                  <a:srgbClr val="FF3300"/>
                </a:solidFill>
                <a:latin typeface="Arial" charset="0"/>
                <a:ea typeface="標楷體" pitchFamily="65" charset="-120"/>
              </a:rPr>
              <a:t>i</a:t>
            </a:r>
            <a:r>
              <a:rPr kumimoji="0" lang="en-US" altLang="zh-TW" sz="2000" dirty="0">
                <a:solidFill>
                  <a:srgbClr val="FF3300"/>
                </a:solidFill>
                <a:latin typeface="Arial" charset="0"/>
                <a:ea typeface="標楷體" pitchFamily="65" charset="-120"/>
              </a:rPr>
              <a:t>=99;</a:t>
            </a:r>
            <a:r>
              <a:rPr kumimoji="0" lang="en-US" altLang="zh-TW" sz="2000" dirty="0">
                <a:solidFill>
                  <a:srgbClr val="333333"/>
                </a:solidFill>
                <a:latin typeface="Arial" charset="0"/>
                <a:ea typeface="標楷體" pitchFamily="65" charset="-120"/>
              </a:rPr>
              <a:t>   sum = sum+</a:t>
            </a:r>
            <a:r>
              <a:rPr kumimoji="0" lang="en-US" altLang="zh-TW" sz="2000" dirty="0">
                <a:solidFill>
                  <a:srgbClr val="FF3300"/>
                </a:solidFill>
                <a:latin typeface="Arial" charset="0"/>
                <a:ea typeface="標楷體" pitchFamily="65" charset="-120"/>
              </a:rPr>
              <a:t>99</a:t>
            </a:r>
            <a:r>
              <a:rPr kumimoji="0" lang="en-US" altLang="zh-TW" sz="2000" dirty="0">
                <a:solidFill>
                  <a:srgbClr val="333333"/>
                </a:solidFill>
                <a:latin typeface="Arial" charset="0"/>
                <a:ea typeface="標楷體" pitchFamily="65" charset="-120"/>
              </a:rPr>
              <a:t>;</a:t>
            </a:r>
          </a:p>
          <a:p>
            <a:pPr eaLnBrk="0" hangingPunct="0"/>
            <a:r>
              <a:rPr kumimoji="0" lang="en-US" altLang="zh-TW" sz="2000" dirty="0" err="1">
                <a:solidFill>
                  <a:srgbClr val="FF3300"/>
                </a:solidFill>
                <a:latin typeface="Arial" charset="0"/>
                <a:ea typeface="標楷體" pitchFamily="65" charset="-120"/>
              </a:rPr>
              <a:t>i</a:t>
            </a:r>
            <a:r>
              <a:rPr kumimoji="0" lang="en-US" altLang="zh-TW" sz="2000" dirty="0">
                <a:solidFill>
                  <a:srgbClr val="FF3300"/>
                </a:solidFill>
                <a:latin typeface="Arial" charset="0"/>
                <a:ea typeface="標楷體" pitchFamily="65" charset="-120"/>
              </a:rPr>
              <a:t>=100;</a:t>
            </a:r>
            <a:r>
              <a:rPr kumimoji="0" lang="en-US" altLang="zh-TW" sz="2000" dirty="0">
                <a:solidFill>
                  <a:srgbClr val="333333"/>
                </a:solidFill>
                <a:latin typeface="Arial" charset="0"/>
                <a:ea typeface="標楷體" pitchFamily="65" charset="-120"/>
              </a:rPr>
              <a:t> sum = sum+</a:t>
            </a:r>
            <a:r>
              <a:rPr kumimoji="0" lang="en-US" altLang="zh-TW" sz="2000" dirty="0">
                <a:solidFill>
                  <a:srgbClr val="FF3300"/>
                </a:solidFill>
                <a:latin typeface="Arial" charset="0"/>
                <a:ea typeface="標楷體" pitchFamily="65" charset="-120"/>
              </a:rPr>
              <a:t>100</a:t>
            </a:r>
            <a:r>
              <a:rPr kumimoji="0" lang="en-US" altLang="zh-TW" sz="2000" dirty="0">
                <a:solidFill>
                  <a:srgbClr val="333333"/>
                </a:solidFill>
                <a:latin typeface="Arial" charset="0"/>
                <a:ea typeface="標楷體" pitchFamily="65" charset="-120"/>
              </a:rPr>
              <a:t>;</a:t>
            </a:r>
          </a:p>
        </p:txBody>
      </p:sp>
      <p:sp>
        <p:nvSpPr>
          <p:cNvPr id="155657" name="Rectangle 9"/>
          <p:cNvSpPr>
            <a:spLocks noChangeArrowheads="1"/>
          </p:cNvSpPr>
          <p:nvPr/>
        </p:nvSpPr>
        <p:spPr bwMode="auto">
          <a:xfrm>
            <a:off x="1547664" y="3486447"/>
            <a:ext cx="3673475" cy="1382713"/>
          </a:xfrm>
          <a:prstGeom prst="rect">
            <a:avLst/>
          </a:prstGeom>
          <a:noFill/>
          <a:ln w="9525">
            <a:noFill/>
            <a:miter lim="800000"/>
            <a:headEnd/>
            <a:tailEnd/>
          </a:ln>
          <a:effectLst/>
        </p:spPr>
        <p:txBody>
          <a:bodyPr/>
          <a:lstStyle/>
          <a:p>
            <a:pPr marL="533400" indent="-533400">
              <a:lnSpc>
                <a:spcPct val="90000"/>
              </a:lnSpc>
              <a:spcBef>
                <a:spcPct val="20000"/>
              </a:spcBef>
            </a:pPr>
            <a:r>
              <a:rPr lang="en-US" altLang="zh-TW" sz="2800" dirty="0">
                <a:solidFill>
                  <a:srgbClr val="FF3300"/>
                </a:solidFill>
                <a:latin typeface="Arial" pitchFamily="34" charset="0"/>
                <a:cs typeface="Arial" pitchFamily="34" charset="0"/>
              </a:rPr>
              <a:t>for (</a:t>
            </a:r>
            <a:r>
              <a:rPr lang="en-US" altLang="zh-TW" sz="2800" dirty="0" err="1">
                <a:solidFill>
                  <a:srgbClr val="FF3300"/>
                </a:solidFill>
                <a:latin typeface="Arial" pitchFamily="34" charset="0"/>
                <a:cs typeface="Arial" pitchFamily="34" charset="0"/>
              </a:rPr>
              <a:t>i</a:t>
            </a:r>
            <a:r>
              <a:rPr lang="en-US" altLang="zh-TW" sz="2800" dirty="0">
                <a:solidFill>
                  <a:srgbClr val="FF3300"/>
                </a:solidFill>
                <a:latin typeface="Arial" pitchFamily="34" charset="0"/>
                <a:cs typeface="Arial" pitchFamily="34" charset="0"/>
              </a:rPr>
              <a:t>=1; </a:t>
            </a:r>
            <a:r>
              <a:rPr lang="en-US" altLang="zh-TW" sz="2800" dirty="0" err="1">
                <a:solidFill>
                  <a:srgbClr val="FF3300"/>
                </a:solidFill>
                <a:latin typeface="Arial" pitchFamily="34" charset="0"/>
                <a:cs typeface="Arial" pitchFamily="34" charset="0"/>
              </a:rPr>
              <a:t>i</a:t>
            </a:r>
            <a:r>
              <a:rPr lang="en-US" altLang="zh-TW" sz="2800" dirty="0">
                <a:solidFill>
                  <a:srgbClr val="FF3300"/>
                </a:solidFill>
                <a:latin typeface="Arial" pitchFamily="34" charset="0"/>
                <a:cs typeface="Arial" pitchFamily="34" charset="0"/>
              </a:rPr>
              <a:t>&lt;=100; </a:t>
            </a:r>
            <a:r>
              <a:rPr lang="en-US" altLang="zh-TW" sz="2800" dirty="0" err="1">
                <a:solidFill>
                  <a:srgbClr val="FF3300"/>
                </a:solidFill>
                <a:latin typeface="Arial" pitchFamily="34" charset="0"/>
                <a:cs typeface="Arial" pitchFamily="34" charset="0"/>
              </a:rPr>
              <a:t>i</a:t>
            </a:r>
            <a:r>
              <a:rPr lang="en-US" altLang="zh-TW" sz="2800" dirty="0">
                <a:solidFill>
                  <a:srgbClr val="FF3300"/>
                </a:solidFill>
                <a:latin typeface="Arial" pitchFamily="34" charset="0"/>
                <a:cs typeface="Arial" pitchFamily="34" charset="0"/>
              </a:rPr>
              <a:t>++)</a:t>
            </a:r>
            <a:r>
              <a:rPr lang="en-US" altLang="zh-TW" sz="2800" dirty="0">
                <a:latin typeface="Arial" pitchFamily="34" charset="0"/>
                <a:cs typeface="Arial" pitchFamily="34" charset="0"/>
              </a:rPr>
              <a:t>{</a:t>
            </a:r>
          </a:p>
          <a:p>
            <a:pPr marL="533400" indent="-533400">
              <a:lnSpc>
                <a:spcPct val="90000"/>
              </a:lnSpc>
              <a:spcBef>
                <a:spcPct val="20000"/>
              </a:spcBef>
            </a:pPr>
            <a:r>
              <a:rPr lang="en-US" altLang="zh-TW" sz="2800" dirty="0">
                <a:latin typeface="Arial" pitchFamily="34" charset="0"/>
                <a:cs typeface="Arial" pitchFamily="34" charset="0"/>
              </a:rPr>
              <a:t>	sum </a:t>
            </a:r>
            <a:r>
              <a:rPr lang="en-US" altLang="zh-TW" sz="2800" dirty="0">
                <a:solidFill>
                  <a:srgbClr val="FF3300"/>
                </a:solidFill>
                <a:latin typeface="Arial" pitchFamily="34" charset="0"/>
                <a:cs typeface="Arial" pitchFamily="34" charset="0"/>
              </a:rPr>
              <a:t>+=</a:t>
            </a:r>
            <a:r>
              <a:rPr lang="en-US" altLang="zh-TW" sz="2800" dirty="0">
                <a:latin typeface="Arial" pitchFamily="34" charset="0"/>
                <a:cs typeface="Arial" pitchFamily="34" charset="0"/>
              </a:rPr>
              <a:t> </a:t>
            </a:r>
            <a:r>
              <a:rPr lang="en-US" altLang="zh-TW" sz="2800" dirty="0" err="1">
                <a:latin typeface="Arial" pitchFamily="34" charset="0"/>
                <a:cs typeface="Arial" pitchFamily="34" charset="0"/>
              </a:rPr>
              <a:t>i</a:t>
            </a:r>
            <a:r>
              <a:rPr lang="en-US" altLang="zh-TW" sz="2800" dirty="0">
                <a:latin typeface="Arial" pitchFamily="34" charset="0"/>
                <a:cs typeface="Arial" pitchFamily="34" charset="0"/>
              </a:rPr>
              <a:t>;</a:t>
            </a:r>
          </a:p>
          <a:p>
            <a:pPr marL="533400" indent="-533400">
              <a:lnSpc>
                <a:spcPct val="90000"/>
              </a:lnSpc>
              <a:spcBef>
                <a:spcPct val="20000"/>
              </a:spcBef>
            </a:pPr>
            <a:r>
              <a:rPr lang="en-US" altLang="zh-TW" sz="2800" dirty="0">
                <a:latin typeface="Arial" pitchFamily="34" charset="0"/>
                <a:cs typeface="Arial" pitchFamily="34" charset="0"/>
              </a:rPr>
              <a:t>}</a:t>
            </a:r>
            <a:endParaRPr lang="en-US" altLang="zh-TW" sz="2800" dirty="0">
              <a:latin typeface="Arial" pitchFamily="34" charset="0"/>
              <a:ea typeface="標楷體" pitchFamily="65" charset="-120"/>
              <a:cs typeface="Arial" pitchFamily="34" charset="0"/>
            </a:endParaRPr>
          </a:p>
        </p:txBody>
      </p:sp>
      <p:sp>
        <p:nvSpPr>
          <p:cNvPr id="155658"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5656"/>
                                        </p:tgtEl>
                                        <p:attrNameLst>
                                          <p:attrName>style.visibility</p:attrName>
                                        </p:attrNameLst>
                                      </p:cBhvr>
                                      <p:to>
                                        <p:strVal val="visible"/>
                                      </p:to>
                                    </p:set>
                                    <p:anim calcmode="lin" valueType="num">
                                      <p:cBhvr>
                                        <p:cTn id="7" dur="500" fill="hold"/>
                                        <p:tgtEl>
                                          <p:spTgt spid="155656"/>
                                        </p:tgtEl>
                                        <p:attrNameLst>
                                          <p:attrName>ppt_w</p:attrName>
                                        </p:attrNameLst>
                                      </p:cBhvr>
                                      <p:tavLst>
                                        <p:tav tm="0">
                                          <p:val>
                                            <p:fltVal val="0"/>
                                          </p:val>
                                        </p:tav>
                                        <p:tav tm="100000">
                                          <p:val>
                                            <p:strVal val="#ppt_w"/>
                                          </p:val>
                                        </p:tav>
                                      </p:tavLst>
                                    </p:anim>
                                    <p:anim calcmode="lin" valueType="num">
                                      <p:cBhvr>
                                        <p:cTn id="8" dur="500" fill="hold"/>
                                        <p:tgtEl>
                                          <p:spTgt spid="15565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55657"/>
                                        </p:tgtEl>
                                        <p:attrNameLst>
                                          <p:attrName>style.visibility</p:attrName>
                                        </p:attrNameLst>
                                      </p:cBhvr>
                                      <p:to>
                                        <p:strVal val="visible"/>
                                      </p:to>
                                    </p:set>
                                    <p:animEffect transition="in" filter="wipe(left)">
                                      <p:cBhvr>
                                        <p:cTn id="13" dur="500"/>
                                        <p:tgtEl>
                                          <p:spTgt spid="155657"/>
                                        </p:tgtEl>
                                      </p:cBhvr>
                                    </p:animEffect>
                                  </p:childTnLst>
                                </p:cTn>
                              </p:par>
                            </p:childTnLst>
                          </p:cTn>
                        </p:par>
                        <p:par>
                          <p:cTn id="14" fill="hold">
                            <p:stCondLst>
                              <p:cond delay="500"/>
                            </p:stCondLst>
                            <p:childTnLst>
                              <p:par>
                                <p:cTn id="15" presetID="23" presetClass="entr" presetSubtype="16" fill="hold" grpId="0" nodeType="afterEffect">
                                  <p:stCondLst>
                                    <p:cond delay="0"/>
                                  </p:stCondLst>
                                  <p:childTnLst>
                                    <p:set>
                                      <p:cBhvr>
                                        <p:cTn id="16" dur="1" fill="hold">
                                          <p:stCondLst>
                                            <p:cond delay="0"/>
                                          </p:stCondLst>
                                        </p:cTn>
                                        <p:tgtEl>
                                          <p:spTgt spid="155653"/>
                                        </p:tgtEl>
                                        <p:attrNameLst>
                                          <p:attrName>style.visibility</p:attrName>
                                        </p:attrNameLst>
                                      </p:cBhvr>
                                      <p:to>
                                        <p:strVal val="visible"/>
                                      </p:to>
                                    </p:set>
                                    <p:anim calcmode="lin" valueType="num">
                                      <p:cBhvr>
                                        <p:cTn id="17" dur="500" fill="hold"/>
                                        <p:tgtEl>
                                          <p:spTgt spid="155653"/>
                                        </p:tgtEl>
                                        <p:attrNameLst>
                                          <p:attrName>ppt_w</p:attrName>
                                        </p:attrNameLst>
                                      </p:cBhvr>
                                      <p:tavLst>
                                        <p:tav tm="0">
                                          <p:val>
                                            <p:fltVal val="0"/>
                                          </p:val>
                                        </p:tav>
                                        <p:tav tm="100000">
                                          <p:val>
                                            <p:strVal val="#ppt_w"/>
                                          </p:val>
                                        </p:tav>
                                      </p:tavLst>
                                    </p:anim>
                                    <p:anim calcmode="lin" valueType="num">
                                      <p:cBhvr>
                                        <p:cTn id="18" dur="500" fill="hold"/>
                                        <p:tgtEl>
                                          <p:spTgt spid="15565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3" grpId="0" animBg="1"/>
      <p:bldP spid="155656" grpId="0" animBg="1"/>
      <p:bldP spid="155657"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5"/>
          <p:cNvSpPr>
            <a:spLocks noGrp="1"/>
          </p:cNvSpPr>
          <p:nvPr>
            <p:ph type="sldNum" sz="quarter" idx="12"/>
          </p:nvPr>
        </p:nvSpPr>
        <p:spPr/>
        <p:txBody>
          <a:bodyPr/>
          <a:lstStyle/>
          <a:p>
            <a:fld id="{2B28C2C9-0E16-42A0-B103-92475150CEC1}" type="slidenum">
              <a:rPr lang="en-US" altLang="zh-TW"/>
              <a:pPr/>
              <a:t>98</a:t>
            </a:fld>
            <a:endParaRPr lang="en-US" altLang="zh-TW"/>
          </a:p>
        </p:txBody>
      </p:sp>
      <p:sp>
        <p:nvSpPr>
          <p:cNvPr id="156674" name="Rectangle 2"/>
          <p:cNvSpPr>
            <a:spLocks noGrp="1" noChangeArrowheads="1"/>
          </p:cNvSpPr>
          <p:nvPr>
            <p:ph type="title"/>
          </p:nvPr>
        </p:nvSpPr>
        <p:spPr/>
        <p:txBody>
          <a:bodyPr/>
          <a:lstStyle/>
          <a:p>
            <a:r>
              <a:rPr lang="en-US" altLang="zh-TW" sz="3600"/>
              <a:t>Ch5_2  </a:t>
            </a:r>
            <a:r>
              <a:rPr lang="zh-TW" altLang="en-US" sz="3600"/>
              <a:t>流程圖</a:t>
            </a:r>
          </a:p>
        </p:txBody>
      </p:sp>
      <p:sp>
        <p:nvSpPr>
          <p:cNvPr id="156677" name="Rectangle 5"/>
          <p:cNvSpPr>
            <a:spLocks noChangeArrowheads="1"/>
          </p:cNvSpPr>
          <p:nvPr/>
        </p:nvSpPr>
        <p:spPr bwMode="auto">
          <a:xfrm>
            <a:off x="3022600" y="1916113"/>
            <a:ext cx="1981200" cy="431800"/>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000" b="1">
                <a:latin typeface="Arial" charset="0"/>
              </a:rPr>
              <a:t>i=1, sum=0</a:t>
            </a:r>
          </a:p>
        </p:txBody>
      </p:sp>
      <p:sp>
        <p:nvSpPr>
          <p:cNvPr id="156679" name="AutoShape 7"/>
          <p:cNvSpPr>
            <a:spLocks noChangeArrowheads="1"/>
          </p:cNvSpPr>
          <p:nvPr/>
        </p:nvSpPr>
        <p:spPr bwMode="auto">
          <a:xfrm>
            <a:off x="2820988" y="2924175"/>
            <a:ext cx="2398712" cy="639763"/>
          </a:xfrm>
          <a:prstGeom prst="flowChartDecision">
            <a:avLst/>
          </a:prstGeom>
          <a:solidFill>
            <a:srgbClr val="FFFFFF"/>
          </a:solidFill>
          <a:ln w="28575">
            <a:solidFill>
              <a:srgbClr val="000000"/>
            </a:solidFill>
            <a:miter lim="800000"/>
            <a:headEnd/>
            <a:tailEnd/>
          </a:ln>
        </p:spPr>
        <p:txBody>
          <a:bodyPr/>
          <a:lstStyle/>
          <a:p>
            <a:pPr algn="ctr" eaLnBrk="0" hangingPunct="0"/>
            <a:r>
              <a:rPr kumimoji="0" lang="en-US" altLang="zh-TW" sz="2000" b="1">
                <a:solidFill>
                  <a:srgbClr val="FF0000"/>
                </a:solidFill>
                <a:latin typeface="Arial" charset="0"/>
              </a:rPr>
              <a:t>i&lt;=100</a:t>
            </a:r>
          </a:p>
        </p:txBody>
      </p:sp>
      <p:sp>
        <p:nvSpPr>
          <p:cNvPr id="156680" name="Rectangle 8"/>
          <p:cNvSpPr>
            <a:spLocks noChangeArrowheads="1"/>
          </p:cNvSpPr>
          <p:nvPr/>
        </p:nvSpPr>
        <p:spPr bwMode="auto">
          <a:xfrm>
            <a:off x="3079750" y="4111625"/>
            <a:ext cx="1889125" cy="384175"/>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000" b="1">
                <a:latin typeface="Arial" charset="0"/>
              </a:rPr>
              <a:t>sum += i</a:t>
            </a:r>
          </a:p>
        </p:txBody>
      </p:sp>
      <p:sp>
        <p:nvSpPr>
          <p:cNvPr id="156681" name="Rectangle 9"/>
          <p:cNvSpPr>
            <a:spLocks noChangeArrowheads="1"/>
          </p:cNvSpPr>
          <p:nvPr/>
        </p:nvSpPr>
        <p:spPr bwMode="auto">
          <a:xfrm>
            <a:off x="3079750" y="4879975"/>
            <a:ext cx="1889125" cy="382588"/>
          </a:xfrm>
          <a:prstGeom prst="rect">
            <a:avLst/>
          </a:prstGeom>
          <a:solidFill>
            <a:srgbClr val="FFFFFF"/>
          </a:solidFill>
          <a:ln w="28575">
            <a:solidFill>
              <a:srgbClr val="000000"/>
            </a:solidFill>
            <a:miter lim="800000"/>
            <a:headEnd/>
            <a:tailEnd/>
          </a:ln>
        </p:spPr>
        <p:txBody>
          <a:bodyPr/>
          <a:lstStyle/>
          <a:p>
            <a:pPr algn="ctr" eaLnBrk="0" hangingPunct="0"/>
            <a:r>
              <a:rPr kumimoji="0" lang="en-US" altLang="zh-TW" sz="2000" b="1">
                <a:solidFill>
                  <a:srgbClr val="FF0000"/>
                </a:solidFill>
                <a:latin typeface="Arial" charset="0"/>
              </a:rPr>
              <a:t>i++</a:t>
            </a:r>
          </a:p>
        </p:txBody>
      </p:sp>
      <p:sp>
        <p:nvSpPr>
          <p:cNvPr id="156682" name="Line 10"/>
          <p:cNvSpPr>
            <a:spLocks noChangeShapeType="1"/>
          </p:cNvSpPr>
          <p:nvPr/>
        </p:nvSpPr>
        <p:spPr bwMode="auto">
          <a:xfrm>
            <a:off x="3717925" y="5259388"/>
            <a:ext cx="0" cy="0"/>
          </a:xfrm>
          <a:prstGeom prst="line">
            <a:avLst/>
          </a:prstGeom>
          <a:noFill/>
          <a:ln w="28575">
            <a:solidFill>
              <a:srgbClr val="000000"/>
            </a:solidFill>
            <a:round/>
            <a:headEnd/>
            <a:tailEnd/>
          </a:ln>
        </p:spPr>
        <p:txBody>
          <a:bodyPr/>
          <a:lstStyle/>
          <a:p>
            <a:endParaRPr lang="zh-TW" altLang="en-US"/>
          </a:p>
        </p:txBody>
      </p:sp>
      <p:sp>
        <p:nvSpPr>
          <p:cNvPr id="156683" name="AutoShape 11"/>
          <p:cNvSpPr>
            <a:spLocks noChangeArrowheads="1"/>
          </p:cNvSpPr>
          <p:nvPr/>
        </p:nvSpPr>
        <p:spPr bwMode="auto">
          <a:xfrm>
            <a:off x="5562600" y="5483225"/>
            <a:ext cx="1676400" cy="754063"/>
          </a:xfrm>
          <a:prstGeom prst="flowChartInputOutput">
            <a:avLst/>
          </a:prstGeom>
          <a:solidFill>
            <a:srgbClr val="FFFFFF"/>
          </a:solidFill>
          <a:ln w="28575">
            <a:solidFill>
              <a:srgbClr val="000000"/>
            </a:solidFill>
            <a:miter lim="800000"/>
            <a:headEnd/>
            <a:tailEnd/>
          </a:ln>
        </p:spPr>
        <p:txBody>
          <a:bodyPr/>
          <a:lstStyle/>
          <a:p>
            <a:pPr algn="ctr" eaLnBrk="0" hangingPunct="0"/>
            <a:r>
              <a:rPr kumimoji="0" lang="en-US" altLang="zh-TW" sz="2000" b="1">
                <a:latin typeface="Arial" charset="0"/>
              </a:rPr>
              <a:t>print sum</a:t>
            </a:r>
            <a:endParaRPr kumimoji="0" lang="en-US" altLang="zh-TW" sz="2000">
              <a:latin typeface="Arial" charset="0"/>
            </a:endParaRPr>
          </a:p>
        </p:txBody>
      </p:sp>
      <p:sp>
        <p:nvSpPr>
          <p:cNvPr id="156684" name="Text Box 12"/>
          <p:cNvSpPr txBox="1">
            <a:spLocks noChangeArrowheads="1"/>
          </p:cNvSpPr>
          <p:nvPr/>
        </p:nvSpPr>
        <p:spPr bwMode="auto">
          <a:xfrm>
            <a:off x="5638800" y="2895600"/>
            <a:ext cx="446088" cy="381000"/>
          </a:xfrm>
          <a:prstGeom prst="rect">
            <a:avLst/>
          </a:prstGeom>
          <a:solidFill>
            <a:srgbClr val="FFFFFF"/>
          </a:solidFill>
          <a:ln w="9525">
            <a:noFill/>
            <a:miter lim="800000"/>
            <a:headEnd/>
            <a:tailEnd/>
          </a:ln>
        </p:spPr>
        <p:txBody>
          <a:bodyPr lIns="0" tIns="0" rIns="0" bIns="0"/>
          <a:lstStyle/>
          <a:p>
            <a:pPr algn="ctr" eaLnBrk="0" hangingPunct="0"/>
            <a:r>
              <a:rPr kumimoji="0" lang="en-US" altLang="zh-TW" sz="2000" b="1">
                <a:latin typeface="Arial" charset="0"/>
                <a:ea typeface="標楷體" pitchFamily="65" charset="-120"/>
              </a:rPr>
              <a:t>N</a:t>
            </a:r>
          </a:p>
        </p:txBody>
      </p:sp>
      <p:sp>
        <p:nvSpPr>
          <p:cNvPr id="156685" name="Text Box 13"/>
          <p:cNvSpPr txBox="1">
            <a:spLocks noChangeArrowheads="1"/>
          </p:cNvSpPr>
          <p:nvPr/>
        </p:nvSpPr>
        <p:spPr bwMode="auto">
          <a:xfrm>
            <a:off x="3635375" y="3644900"/>
            <a:ext cx="327025" cy="360363"/>
          </a:xfrm>
          <a:prstGeom prst="rect">
            <a:avLst/>
          </a:prstGeom>
          <a:solidFill>
            <a:srgbClr val="FFFFFF"/>
          </a:solidFill>
          <a:ln w="9525">
            <a:noFill/>
            <a:miter lim="800000"/>
            <a:headEnd/>
            <a:tailEnd/>
          </a:ln>
        </p:spPr>
        <p:txBody>
          <a:bodyPr lIns="0" tIns="0" rIns="0" bIns="0"/>
          <a:lstStyle/>
          <a:p>
            <a:pPr eaLnBrk="0" hangingPunct="0"/>
            <a:r>
              <a:rPr kumimoji="0" lang="en-US" altLang="zh-TW" sz="2000" b="1">
                <a:latin typeface="Arial" charset="0"/>
              </a:rPr>
              <a:t>Y</a:t>
            </a:r>
          </a:p>
        </p:txBody>
      </p:sp>
      <p:sp>
        <p:nvSpPr>
          <p:cNvPr id="156687" name="Line 15"/>
          <p:cNvSpPr>
            <a:spLocks noChangeShapeType="1"/>
          </p:cNvSpPr>
          <p:nvPr/>
        </p:nvSpPr>
        <p:spPr bwMode="auto">
          <a:xfrm>
            <a:off x="4038600" y="3581400"/>
            <a:ext cx="0" cy="5334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56688" name="Line 16"/>
          <p:cNvSpPr>
            <a:spLocks noChangeShapeType="1"/>
          </p:cNvSpPr>
          <p:nvPr/>
        </p:nvSpPr>
        <p:spPr bwMode="auto">
          <a:xfrm>
            <a:off x="4038600" y="4495800"/>
            <a:ext cx="0" cy="3810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cxnSp>
        <p:nvCxnSpPr>
          <p:cNvPr id="156690" name="AutoShape 18"/>
          <p:cNvCxnSpPr>
            <a:cxnSpLocks noChangeShapeType="1"/>
            <a:stCxn id="156679" idx="3"/>
            <a:endCxn id="156683" idx="1"/>
          </p:cNvCxnSpPr>
          <p:nvPr/>
        </p:nvCxnSpPr>
        <p:spPr bwMode="auto">
          <a:xfrm>
            <a:off x="5219700" y="3244850"/>
            <a:ext cx="1181100" cy="2238375"/>
          </a:xfrm>
          <a:prstGeom prst="bentConnector2">
            <a:avLst/>
          </a:prstGeom>
          <a:noFill/>
          <a:ln w="28575">
            <a:solidFill>
              <a:schemeClr val="tx1"/>
            </a:solidFill>
            <a:miter lim="800000"/>
            <a:headEnd type="none" w="med" len="med"/>
            <a:tailEnd type="arrow" w="med" len="med"/>
          </a:ln>
          <a:effectLst/>
        </p:spPr>
      </p:cxnSp>
      <p:sp>
        <p:nvSpPr>
          <p:cNvPr id="156695" name="Freeform 23"/>
          <p:cNvSpPr>
            <a:spLocks/>
          </p:cNvSpPr>
          <p:nvPr/>
        </p:nvSpPr>
        <p:spPr bwMode="auto">
          <a:xfrm>
            <a:off x="2484438" y="2636838"/>
            <a:ext cx="1520825" cy="3038475"/>
          </a:xfrm>
          <a:custGeom>
            <a:avLst/>
            <a:gdLst/>
            <a:ahLst/>
            <a:cxnLst>
              <a:cxn ang="0">
                <a:pos x="1289" y="1545"/>
              </a:cxn>
              <a:cxn ang="0">
                <a:pos x="1289" y="1774"/>
              </a:cxn>
              <a:cxn ang="0">
                <a:pos x="0" y="1774"/>
              </a:cxn>
              <a:cxn ang="0">
                <a:pos x="0" y="0"/>
              </a:cxn>
              <a:cxn ang="0">
                <a:pos x="1289" y="0"/>
              </a:cxn>
            </a:cxnLst>
            <a:rect l="0" t="0" r="r" b="b"/>
            <a:pathLst>
              <a:path w="1289" h="1774">
                <a:moveTo>
                  <a:pt x="1289" y="1545"/>
                </a:moveTo>
                <a:lnTo>
                  <a:pt x="1289" y="1774"/>
                </a:lnTo>
                <a:lnTo>
                  <a:pt x="0" y="1774"/>
                </a:lnTo>
                <a:lnTo>
                  <a:pt x="0" y="0"/>
                </a:lnTo>
                <a:lnTo>
                  <a:pt x="1289" y="0"/>
                </a:lnTo>
              </a:path>
            </a:pathLst>
          </a:custGeom>
          <a:noFill/>
          <a:ln w="28575">
            <a:solidFill>
              <a:schemeClr val="tx1"/>
            </a:solidFill>
            <a:round/>
            <a:headEnd type="none" w="med" len="med"/>
            <a:tailEnd type="arrow" w="med" len="med"/>
          </a:ln>
          <a:effectLst/>
        </p:spPr>
        <p:txBody>
          <a:bodyPr wrap="none"/>
          <a:lstStyle/>
          <a:p>
            <a:endParaRPr lang="zh-TW" altLang="en-US"/>
          </a:p>
        </p:txBody>
      </p:sp>
      <p:sp>
        <p:nvSpPr>
          <p:cNvPr id="156697" name="Line 25"/>
          <p:cNvSpPr>
            <a:spLocks noChangeShapeType="1"/>
          </p:cNvSpPr>
          <p:nvPr/>
        </p:nvSpPr>
        <p:spPr bwMode="auto">
          <a:xfrm>
            <a:off x="4046538" y="2390775"/>
            <a:ext cx="0" cy="5334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56698" name="Line 26"/>
          <p:cNvSpPr>
            <a:spLocks noChangeShapeType="1"/>
          </p:cNvSpPr>
          <p:nvPr/>
        </p:nvSpPr>
        <p:spPr bwMode="auto">
          <a:xfrm>
            <a:off x="4046538" y="1339850"/>
            <a:ext cx="0" cy="533400"/>
          </a:xfrm>
          <a:prstGeom prst="line">
            <a:avLst/>
          </a:prstGeom>
          <a:noFill/>
          <a:ln w="28575">
            <a:solidFill>
              <a:schemeClr val="tx1"/>
            </a:solidFill>
            <a:round/>
            <a:headEnd type="none" w="med" len="med"/>
            <a:tailEnd type="arrow" w="med" len="med"/>
          </a:ln>
          <a:effectLst/>
        </p:spPr>
        <p:txBody>
          <a:bodyPr wrap="none"/>
          <a:lstStyle/>
          <a:p>
            <a:endParaRPr lang="zh-TW" altLang="en-US"/>
          </a:p>
        </p:txBody>
      </p:sp>
      <p:sp>
        <p:nvSpPr>
          <p:cNvPr id="156699" name="AutoShape 27"/>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6698"/>
                                        </p:tgtEl>
                                        <p:attrNameLst>
                                          <p:attrName>style.visibility</p:attrName>
                                        </p:attrNameLst>
                                      </p:cBhvr>
                                      <p:to>
                                        <p:strVal val="visible"/>
                                      </p:to>
                                    </p:set>
                                    <p:animEffect transition="in" filter="wipe(up)">
                                      <p:cBhvr>
                                        <p:cTn id="7" dur="500"/>
                                        <p:tgtEl>
                                          <p:spTgt spid="15669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56677"/>
                                        </p:tgtEl>
                                        <p:attrNameLst>
                                          <p:attrName>style.visibility</p:attrName>
                                        </p:attrNameLst>
                                      </p:cBhvr>
                                      <p:to>
                                        <p:strVal val="visible"/>
                                      </p:to>
                                    </p:set>
                                    <p:animEffect transition="in" filter="wipe(up)">
                                      <p:cBhvr>
                                        <p:cTn id="11" dur="500"/>
                                        <p:tgtEl>
                                          <p:spTgt spid="15667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56697"/>
                                        </p:tgtEl>
                                        <p:attrNameLst>
                                          <p:attrName>style.visibility</p:attrName>
                                        </p:attrNameLst>
                                      </p:cBhvr>
                                      <p:to>
                                        <p:strVal val="visible"/>
                                      </p:to>
                                    </p:set>
                                    <p:animEffect transition="in" filter="wipe(up)">
                                      <p:cBhvr>
                                        <p:cTn id="15" dur="500"/>
                                        <p:tgtEl>
                                          <p:spTgt spid="156697"/>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56679"/>
                                        </p:tgtEl>
                                        <p:attrNameLst>
                                          <p:attrName>style.visibility</p:attrName>
                                        </p:attrNameLst>
                                      </p:cBhvr>
                                      <p:to>
                                        <p:strVal val="visible"/>
                                      </p:to>
                                    </p:set>
                                    <p:animEffect transition="in" filter="wipe(up)">
                                      <p:cBhvr>
                                        <p:cTn id="19" dur="500"/>
                                        <p:tgtEl>
                                          <p:spTgt spid="15667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56685"/>
                                        </p:tgtEl>
                                        <p:attrNameLst>
                                          <p:attrName>style.visibility</p:attrName>
                                        </p:attrNameLst>
                                      </p:cBhvr>
                                      <p:to>
                                        <p:strVal val="visible"/>
                                      </p:to>
                                    </p:set>
                                    <p:animEffect transition="in" filter="wipe(up)">
                                      <p:cBhvr>
                                        <p:cTn id="24" dur="500"/>
                                        <p:tgtEl>
                                          <p:spTgt spid="156685"/>
                                        </p:tgtEl>
                                      </p:cBhvr>
                                    </p:animEffect>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156687"/>
                                        </p:tgtEl>
                                        <p:attrNameLst>
                                          <p:attrName>style.visibility</p:attrName>
                                        </p:attrNameLst>
                                      </p:cBhvr>
                                      <p:to>
                                        <p:strVal val="visible"/>
                                      </p:to>
                                    </p:set>
                                    <p:animEffect transition="in" filter="wipe(up)">
                                      <p:cBhvr>
                                        <p:cTn id="28" dur="500"/>
                                        <p:tgtEl>
                                          <p:spTgt spid="156687"/>
                                        </p:tgtEl>
                                      </p:cBhvr>
                                    </p:animEffect>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156680"/>
                                        </p:tgtEl>
                                        <p:attrNameLst>
                                          <p:attrName>style.visibility</p:attrName>
                                        </p:attrNameLst>
                                      </p:cBhvr>
                                      <p:to>
                                        <p:strVal val="visible"/>
                                      </p:to>
                                    </p:set>
                                    <p:animEffect transition="in" filter="wipe(up)">
                                      <p:cBhvr>
                                        <p:cTn id="32" dur="500"/>
                                        <p:tgtEl>
                                          <p:spTgt spid="156680"/>
                                        </p:tgtEl>
                                      </p:cBhvr>
                                    </p:animEffect>
                                  </p:childTnLst>
                                </p:cTn>
                              </p:par>
                            </p:childTnLst>
                          </p:cTn>
                        </p:par>
                        <p:par>
                          <p:cTn id="33" fill="hold">
                            <p:stCondLst>
                              <p:cond delay="1500"/>
                            </p:stCondLst>
                            <p:childTnLst>
                              <p:par>
                                <p:cTn id="34" presetID="22" presetClass="entr" presetSubtype="1" fill="hold" grpId="0" nodeType="afterEffect">
                                  <p:stCondLst>
                                    <p:cond delay="0"/>
                                  </p:stCondLst>
                                  <p:childTnLst>
                                    <p:set>
                                      <p:cBhvr>
                                        <p:cTn id="35" dur="1" fill="hold">
                                          <p:stCondLst>
                                            <p:cond delay="0"/>
                                          </p:stCondLst>
                                        </p:cTn>
                                        <p:tgtEl>
                                          <p:spTgt spid="156688"/>
                                        </p:tgtEl>
                                        <p:attrNameLst>
                                          <p:attrName>style.visibility</p:attrName>
                                        </p:attrNameLst>
                                      </p:cBhvr>
                                      <p:to>
                                        <p:strVal val="visible"/>
                                      </p:to>
                                    </p:set>
                                    <p:animEffect transition="in" filter="wipe(up)">
                                      <p:cBhvr>
                                        <p:cTn id="36" dur="500"/>
                                        <p:tgtEl>
                                          <p:spTgt spid="156688"/>
                                        </p:tgtEl>
                                      </p:cBhvr>
                                    </p:animEffect>
                                  </p:childTnLst>
                                </p:cTn>
                              </p:par>
                            </p:childTnLst>
                          </p:cTn>
                        </p:par>
                        <p:par>
                          <p:cTn id="37" fill="hold">
                            <p:stCondLst>
                              <p:cond delay="2000"/>
                            </p:stCondLst>
                            <p:childTnLst>
                              <p:par>
                                <p:cTn id="38" presetID="22" presetClass="entr" presetSubtype="1" fill="hold" grpId="0" nodeType="afterEffect">
                                  <p:stCondLst>
                                    <p:cond delay="0"/>
                                  </p:stCondLst>
                                  <p:childTnLst>
                                    <p:set>
                                      <p:cBhvr>
                                        <p:cTn id="39" dur="1" fill="hold">
                                          <p:stCondLst>
                                            <p:cond delay="0"/>
                                          </p:stCondLst>
                                        </p:cTn>
                                        <p:tgtEl>
                                          <p:spTgt spid="156681"/>
                                        </p:tgtEl>
                                        <p:attrNameLst>
                                          <p:attrName>style.visibility</p:attrName>
                                        </p:attrNameLst>
                                      </p:cBhvr>
                                      <p:to>
                                        <p:strVal val="visible"/>
                                      </p:to>
                                    </p:set>
                                    <p:animEffect transition="in" filter="wipe(up)">
                                      <p:cBhvr>
                                        <p:cTn id="40" dur="500"/>
                                        <p:tgtEl>
                                          <p:spTgt spid="156681"/>
                                        </p:tgtEl>
                                      </p:cBhvr>
                                    </p:animEffect>
                                  </p:childTnLst>
                                </p:cTn>
                              </p:par>
                            </p:childTnLst>
                          </p:cTn>
                        </p:par>
                        <p:par>
                          <p:cTn id="41" fill="hold">
                            <p:stCondLst>
                              <p:cond delay="2500"/>
                            </p:stCondLst>
                            <p:childTnLst>
                              <p:par>
                                <p:cTn id="42" presetID="22" presetClass="entr" presetSubtype="1" fill="hold" grpId="0" nodeType="afterEffect">
                                  <p:stCondLst>
                                    <p:cond delay="0"/>
                                  </p:stCondLst>
                                  <p:childTnLst>
                                    <p:set>
                                      <p:cBhvr>
                                        <p:cTn id="43" dur="1" fill="hold">
                                          <p:stCondLst>
                                            <p:cond delay="0"/>
                                          </p:stCondLst>
                                        </p:cTn>
                                        <p:tgtEl>
                                          <p:spTgt spid="156682"/>
                                        </p:tgtEl>
                                        <p:attrNameLst>
                                          <p:attrName>style.visibility</p:attrName>
                                        </p:attrNameLst>
                                      </p:cBhvr>
                                      <p:to>
                                        <p:strVal val="visible"/>
                                      </p:to>
                                    </p:set>
                                    <p:animEffect transition="in" filter="wipe(up)">
                                      <p:cBhvr>
                                        <p:cTn id="44" dur="500"/>
                                        <p:tgtEl>
                                          <p:spTgt spid="156682"/>
                                        </p:tgtEl>
                                      </p:cBhvr>
                                    </p:animEffect>
                                  </p:childTnLst>
                                </p:cTn>
                              </p:par>
                            </p:childTnLst>
                          </p:cTn>
                        </p:par>
                        <p:par>
                          <p:cTn id="45" fill="hold">
                            <p:stCondLst>
                              <p:cond delay="3000"/>
                            </p:stCondLst>
                            <p:childTnLst>
                              <p:par>
                                <p:cTn id="46" presetID="22" presetClass="entr" presetSubtype="4" fill="hold" grpId="0" nodeType="afterEffect">
                                  <p:stCondLst>
                                    <p:cond delay="0"/>
                                  </p:stCondLst>
                                  <p:childTnLst>
                                    <p:set>
                                      <p:cBhvr>
                                        <p:cTn id="47" dur="1" fill="hold">
                                          <p:stCondLst>
                                            <p:cond delay="0"/>
                                          </p:stCondLst>
                                        </p:cTn>
                                        <p:tgtEl>
                                          <p:spTgt spid="156695"/>
                                        </p:tgtEl>
                                        <p:attrNameLst>
                                          <p:attrName>style.visibility</p:attrName>
                                        </p:attrNameLst>
                                      </p:cBhvr>
                                      <p:to>
                                        <p:strVal val="visible"/>
                                      </p:to>
                                    </p:set>
                                    <p:animEffect transition="in" filter="wipe(down)">
                                      <p:cBhvr>
                                        <p:cTn id="48" dur="500"/>
                                        <p:tgtEl>
                                          <p:spTgt spid="15669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56684"/>
                                        </p:tgtEl>
                                        <p:attrNameLst>
                                          <p:attrName>style.visibility</p:attrName>
                                        </p:attrNameLst>
                                      </p:cBhvr>
                                      <p:to>
                                        <p:strVal val="visible"/>
                                      </p:to>
                                    </p:set>
                                    <p:animEffect transition="in" filter="wipe(up)">
                                      <p:cBhvr>
                                        <p:cTn id="53" dur="500"/>
                                        <p:tgtEl>
                                          <p:spTgt spid="156684"/>
                                        </p:tgtEl>
                                      </p:cBhvr>
                                    </p:animEffect>
                                  </p:childTnLst>
                                </p:cTn>
                              </p:par>
                            </p:childTnLst>
                          </p:cTn>
                        </p:par>
                        <p:par>
                          <p:cTn id="54" fill="hold">
                            <p:stCondLst>
                              <p:cond delay="500"/>
                            </p:stCondLst>
                            <p:childTnLst>
                              <p:par>
                                <p:cTn id="55" presetID="22" presetClass="entr" presetSubtype="1" fill="hold" nodeType="afterEffect">
                                  <p:stCondLst>
                                    <p:cond delay="0"/>
                                  </p:stCondLst>
                                  <p:childTnLst>
                                    <p:set>
                                      <p:cBhvr>
                                        <p:cTn id="56" dur="1" fill="hold">
                                          <p:stCondLst>
                                            <p:cond delay="0"/>
                                          </p:stCondLst>
                                        </p:cTn>
                                        <p:tgtEl>
                                          <p:spTgt spid="156690"/>
                                        </p:tgtEl>
                                        <p:attrNameLst>
                                          <p:attrName>style.visibility</p:attrName>
                                        </p:attrNameLst>
                                      </p:cBhvr>
                                      <p:to>
                                        <p:strVal val="visible"/>
                                      </p:to>
                                    </p:set>
                                    <p:animEffect transition="in" filter="wipe(up)">
                                      <p:cBhvr>
                                        <p:cTn id="57" dur="500"/>
                                        <p:tgtEl>
                                          <p:spTgt spid="156690"/>
                                        </p:tgtEl>
                                      </p:cBhvr>
                                    </p:animEffect>
                                  </p:childTnLst>
                                </p:cTn>
                              </p:par>
                            </p:childTnLst>
                          </p:cTn>
                        </p:par>
                        <p:par>
                          <p:cTn id="58" fill="hold">
                            <p:stCondLst>
                              <p:cond delay="1000"/>
                            </p:stCondLst>
                            <p:childTnLst>
                              <p:par>
                                <p:cTn id="59" presetID="22" presetClass="entr" presetSubtype="1" fill="hold" grpId="0" nodeType="afterEffect">
                                  <p:stCondLst>
                                    <p:cond delay="0"/>
                                  </p:stCondLst>
                                  <p:childTnLst>
                                    <p:set>
                                      <p:cBhvr>
                                        <p:cTn id="60" dur="1" fill="hold">
                                          <p:stCondLst>
                                            <p:cond delay="0"/>
                                          </p:stCondLst>
                                        </p:cTn>
                                        <p:tgtEl>
                                          <p:spTgt spid="156683"/>
                                        </p:tgtEl>
                                        <p:attrNameLst>
                                          <p:attrName>style.visibility</p:attrName>
                                        </p:attrNameLst>
                                      </p:cBhvr>
                                      <p:to>
                                        <p:strVal val="visible"/>
                                      </p:to>
                                    </p:set>
                                    <p:animEffect transition="in" filter="wipe(up)">
                                      <p:cBhvr>
                                        <p:cTn id="61" dur="500"/>
                                        <p:tgtEl>
                                          <p:spTgt spid="156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7" grpId="0" animBg="1"/>
      <p:bldP spid="156679" grpId="0" animBg="1"/>
      <p:bldP spid="156680" grpId="0" animBg="1"/>
      <p:bldP spid="156681" grpId="0" animBg="1"/>
      <p:bldP spid="156682" grpId="0" animBg="1"/>
      <p:bldP spid="156683" grpId="0" animBg="1"/>
      <p:bldP spid="156684" grpId="0" animBg="1"/>
      <p:bldP spid="156685" grpId="0" animBg="1"/>
      <p:bldP spid="156687" grpId="0" animBg="1"/>
      <p:bldP spid="156688" grpId="0" animBg="1"/>
      <p:bldP spid="156695" grpId="0" animBg="1"/>
      <p:bldP spid="156697" grpId="0" animBg="1"/>
      <p:bldP spid="156698"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1194A916-2D28-4872-BA45-60476EAA66E2}" type="slidenum">
              <a:rPr lang="en-US" altLang="zh-TW"/>
              <a:pPr/>
              <a:t>99</a:t>
            </a:fld>
            <a:endParaRPr lang="en-US" altLang="zh-TW"/>
          </a:p>
        </p:txBody>
      </p:sp>
      <p:sp>
        <p:nvSpPr>
          <p:cNvPr id="157698" name="Rectangle 2"/>
          <p:cNvSpPr>
            <a:spLocks noGrp="1" noChangeArrowheads="1"/>
          </p:cNvSpPr>
          <p:nvPr>
            <p:ph type="title"/>
          </p:nvPr>
        </p:nvSpPr>
        <p:spPr>
          <a:xfrm>
            <a:off x="838200" y="381000"/>
            <a:ext cx="7620000" cy="1143000"/>
          </a:xfrm>
        </p:spPr>
        <p:txBody>
          <a:bodyPr/>
          <a:lstStyle/>
          <a:p>
            <a:r>
              <a:rPr lang="en-US" altLang="zh-TW" sz="3600"/>
              <a:t>Ch5_3 factorial</a:t>
            </a:r>
          </a:p>
        </p:txBody>
      </p:sp>
      <p:sp>
        <p:nvSpPr>
          <p:cNvPr id="157700" name="Rectangle 4"/>
          <p:cNvSpPr>
            <a:spLocks noChangeArrowheads="1"/>
          </p:cNvSpPr>
          <p:nvPr/>
        </p:nvSpPr>
        <p:spPr bwMode="auto">
          <a:xfrm>
            <a:off x="990600" y="1295400"/>
            <a:ext cx="7391400" cy="4876800"/>
          </a:xfrm>
          <a:prstGeom prst="rect">
            <a:avLst/>
          </a:prstGeom>
          <a:solidFill>
            <a:srgbClr val="FFFFFF"/>
          </a:solidFill>
          <a:ln w="9525">
            <a:noFill/>
            <a:miter lim="800000"/>
            <a:headEnd/>
            <a:tailEnd/>
          </a:ln>
          <a:effectLst/>
        </p:spPr>
        <p:txBody>
          <a:bodyPr/>
          <a:lstStyle/>
          <a:p>
            <a:pPr marL="623888" indent="-623888">
              <a:lnSpc>
                <a:spcPct val="90000"/>
              </a:lnSpc>
              <a:spcBef>
                <a:spcPct val="20000"/>
              </a:spcBef>
            </a:pPr>
            <a:r>
              <a:rPr lang="en-US" altLang="zh-TW" sz="2800" b="1" dirty="0">
                <a:latin typeface="Arial" pitchFamily="34" charset="0"/>
                <a:ea typeface="標楷體" pitchFamily="65" charset="-120"/>
                <a:cs typeface="Arial" pitchFamily="34" charset="0"/>
              </a:rPr>
              <a:t>Ch5_3 </a:t>
            </a:r>
            <a:r>
              <a:rPr lang="zh-TW" altLang="en-US" sz="2800" b="1" dirty="0">
                <a:latin typeface="Arial" pitchFamily="34" charset="0"/>
                <a:ea typeface="標楷體" pitchFamily="65" charset="-120"/>
                <a:cs typeface="Arial" pitchFamily="34" charset="0"/>
              </a:rPr>
              <a:t>計算 </a:t>
            </a:r>
            <a:r>
              <a:rPr lang="en-US" altLang="zh-TW" sz="2800" b="1" dirty="0">
                <a:latin typeface="Arial" pitchFamily="34" charset="0"/>
                <a:ea typeface="標楷體" pitchFamily="65" charset="-120"/>
                <a:cs typeface="Arial" pitchFamily="34" charset="0"/>
              </a:rPr>
              <a:t>1 * 2 * 3 * ... * n </a:t>
            </a:r>
            <a:r>
              <a:rPr lang="zh-TW" altLang="en-US" sz="2800" b="1" dirty="0">
                <a:latin typeface="Arial" pitchFamily="34" charset="0"/>
                <a:ea typeface="標楷體" pitchFamily="65" charset="-120"/>
                <a:cs typeface="Arial" pitchFamily="34" charset="0"/>
              </a:rPr>
              <a:t>的值</a:t>
            </a:r>
            <a:r>
              <a:rPr lang="zh-TW" altLang="en-US" sz="2400" dirty="0">
                <a:latin typeface="Arial" pitchFamily="34" charset="0"/>
                <a:ea typeface="標楷體" pitchFamily="65" charset="-120"/>
                <a:cs typeface="Arial" pitchFamily="34" charset="0"/>
              </a:rPr>
              <a:t> </a:t>
            </a:r>
            <a:endParaRPr lang="zh-TW" altLang="en-US" sz="2000" dirty="0">
              <a:latin typeface="Arial" pitchFamily="34" charset="0"/>
              <a:ea typeface="標楷體" pitchFamily="65" charset="-120"/>
              <a:cs typeface="Arial" pitchFamily="34" charset="0"/>
            </a:endParaRPr>
          </a:p>
          <a:p>
            <a:pPr marL="623888" indent="-623888">
              <a:lnSpc>
                <a:spcPct val="90000"/>
              </a:lnSpc>
              <a:spcBef>
                <a:spcPct val="20000"/>
              </a:spcBef>
            </a:pPr>
            <a:r>
              <a:rPr lang="en-US" altLang="zh-TW" sz="2800" dirty="0">
                <a:latin typeface="Arial" pitchFamily="34" charset="0"/>
                <a:cs typeface="Arial" pitchFamily="34" charset="0"/>
              </a:rPr>
              <a:t>1  #include&lt;</a:t>
            </a:r>
            <a:r>
              <a:rPr lang="en-US" altLang="zh-TW" sz="2800" dirty="0" err="1">
                <a:latin typeface="Arial" pitchFamily="34" charset="0"/>
                <a:cs typeface="Arial" pitchFamily="34" charset="0"/>
              </a:rPr>
              <a:t>stdio.h</a:t>
            </a:r>
            <a:r>
              <a:rPr lang="en-US" altLang="zh-TW" sz="2800" dirty="0">
                <a:latin typeface="Arial" pitchFamily="34" charset="0"/>
                <a:cs typeface="Arial" pitchFamily="34" charset="0"/>
              </a:rPr>
              <a:t>&gt;</a:t>
            </a:r>
          </a:p>
          <a:p>
            <a:pPr marL="623888" indent="-623888">
              <a:lnSpc>
                <a:spcPct val="90000"/>
              </a:lnSpc>
              <a:spcBef>
                <a:spcPct val="20000"/>
              </a:spcBef>
            </a:pPr>
            <a:r>
              <a:rPr lang="en-US" altLang="zh-TW" sz="2800" dirty="0">
                <a:latin typeface="Arial" pitchFamily="34" charset="0"/>
                <a:cs typeface="Arial" pitchFamily="34" charset="0"/>
              </a:rPr>
              <a:t>2  main(){</a:t>
            </a:r>
          </a:p>
          <a:p>
            <a:pPr marL="623888" indent="-623888">
              <a:lnSpc>
                <a:spcPct val="90000"/>
              </a:lnSpc>
              <a:spcBef>
                <a:spcPct val="20000"/>
              </a:spcBef>
            </a:pPr>
            <a:r>
              <a:rPr lang="en-US" altLang="zh-TW" sz="2800" dirty="0">
                <a:latin typeface="Arial" pitchFamily="34" charset="0"/>
                <a:cs typeface="Arial" pitchFamily="34" charset="0"/>
              </a:rPr>
              <a:t>3	</a:t>
            </a:r>
            <a:r>
              <a:rPr lang="en-US" altLang="zh-TW" sz="2800" dirty="0" err="1">
                <a:latin typeface="Arial" pitchFamily="34" charset="0"/>
                <a:cs typeface="Arial" pitchFamily="34" charset="0"/>
              </a:rPr>
              <a:t>int</a:t>
            </a:r>
            <a:r>
              <a:rPr lang="en-US" altLang="zh-TW" sz="2800" dirty="0">
                <a:latin typeface="Arial" pitchFamily="34" charset="0"/>
                <a:cs typeface="Arial" pitchFamily="34" charset="0"/>
              </a:rPr>
              <a:t> n, </a:t>
            </a:r>
            <a:r>
              <a:rPr lang="en-US" altLang="zh-TW" sz="2800" dirty="0" err="1">
                <a:latin typeface="Arial" pitchFamily="34" charset="0"/>
                <a:cs typeface="Arial" pitchFamily="34" charset="0"/>
              </a:rPr>
              <a:t>i</a:t>
            </a:r>
            <a:r>
              <a:rPr lang="en-US" altLang="zh-TW" sz="2800" dirty="0">
                <a:latin typeface="Arial" pitchFamily="34" charset="0"/>
                <a:cs typeface="Arial" pitchFamily="34" charset="0"/>
              </a:rPr>
              <a:t>, fact=1;</a:t>
            </a:r>
          </a:p>
          <a:p>
            <a:pPr marL="623888" indent="-623888">
              <a:lnSpc>
                <a:spcPct val="90000"/>
              </a:lnSpc>
              <a:spcBef>
                <a:spcPct val="20000"/>
              </a:spcBef>
            </a:pPr>
            <a:r>
              <a:rPr lang="en-US" altLang="zh-TW" sz="2800" dirty="0">
                <a:latin typeface="Arial" pitchFamily="34" charset="0"/>
                <a:cs typeface="Arial" pitchFamily="34" charset="0"/>
              </a:rPr>
              <a:t>4	</a:t>
            </a:r>
            <a:r>
              <a:rPr lang="en-US" altLang="zh-TW" sz="2800" dirty="0" err="1">
                <a:latin typeface="Arial" pitchFamily="34" charset="0"/>
                <a:cs typeface="Arial" pitchFamily="34" charset="0"/>
              </a:rPr>
              <a:t>scanf</a:t>
            </a:r>
            <a:r>
              <a:rPr lang="en-US" altLang="zh-TW" sz="2800" dirty="0">
                <a:latin typeface="Arial" pitchFamily="34" charset="0"/>
                <a:cs typeface="Arial" pitchFamily="34" charset="0"/>
              </a:rPr>
              <a:t>("%</a:t>
            </a:r>
            <a:r>
              <a:rPr lang="en-US" altLang="zh-TW" sz="2800" dirty="0" err="1">
                <a:latin typeface="Arial" pitchFamily="34" charset="0"/>
                <a:cs typeface="Arial" pitchFamily="34" charset="0"/>
              </a:rPr>
              <a:t>i</a:t>
            </a:r>
            <a:r>
              <a:rPr lang="en-US" altLang="zh-TW" sz="2800" dirty="0">
                <a:latin typeface="Arial" pitchFamily="34" charset="0"/>
                <a:cs typeface="Arial" pitchFamily="34" charset="0"/>
              </a:rPr>
              <a:t>", </a:t>
            </a:r>
            <a:r>
              <a:rPr lang="en-US" altLang="zh-TW" sz="2800" dirty="0">
                <a:solidFill>
                  <a:srgbClr val="FF3300"/>
                </a:solidFill>
                <a:latin typeface="Arial" pitchFamily="34" charset="0"/>
                <a:cs typeface="Arial" pitchFamily="34" charset="0"/>
              </a:rPr>
              <a:t>&amp;n</a:t>
            </a:r>
            <a:r>
              <a:rPr lang="en-US" altLang="zh-TW" sz="2800" dirty="0">
                <a:latin typeface="Arial" pitchFamily="34" charset="0"/>
                <a:cs typeface="Arial" pitchFamily="34" charset="0"/>
              </a:rPr>
              <a:t>);</a:t>
            </a:r>
          </a:p>
          <a:p>
            <a:pPr marL="623888" indent="-623888">
              <a:lnSpc>
                <a:spcPct val="90000"/>
              </a:lnSpc>
              <a:spcBef>
                <a:spcPct val="20000"/>
              </a:spcBef>
            </a:pPr>
            <a:r>
              <a:rPr lang="en-US" altLang="zh-TW" sz="2800" dirty="0">
                <a:latin typeface="Arial" pitchFamily="34" charset="0"/>
                <a:cs typeface="Arial" pitchFamily="34" charset="0"/>
              </a:rPr>
              <a:t>5</a:t>
            </a:r>
          </a:p>
          <a:p>
            <a:pPr marL="623888" indent="-623888">
              <a:lnSpc>
                <a:spcPct val="90000"/>
              </a:lnSpc>
              <a:spcBef>
                <a:spcPct val="20000"/>
              </a:spcBef>
            </a:pPr>
            <a:r>
              <a:rPr lang="en-US" altLang="zh-TW" sz="2800" dirty="0">
                <a:latin typeface="Arial" pitchFamily="34" charset="0"/>
                <a:cs typeface="Arial" pitchFamily="34" charset="0"/>
              </a:rPr>
              <a:t>6</a:t>
            </a:r>
          </a:p>
          <a:p>
            <a:pPr marL="623888" indent="-623888">
              <a:lnSpc>
                <a:spcPct val="90000"/>
              </a:lnSpc>
              <a:spcBef>
                <a:spcPct val="20000"/>
              </a:spcBef>
            </a:pPr>
            <a:r>
              <a:rPr lang="en-US" altLang="zh-TW" sz="2800" dirty="0">
                <a:latin typeface="Arial" pitchFamily="34" charset="0"/>
                <a:cs typeface="Arial" pitchFamily="34" charset="0"/>
              </a:rPr>
              <a:t>7</a:t>
            </a:r>
          </a:p>
          <a:p>
            <a:pPr marL="623888" indent="-623888">
              <a:lnSpc>
                <a:spcPct val="90000"/>
              </a:lnSpc>
              <a:spcBef>
                <a:spcPct val="20000"/>
              </a:spcBef>
            </a:pPr>
            <a:r>
              <a:rPr lang="en-US" altLang="zh-TW" sz="2800" dirty="0">
                <a:latin typeface="Arial" pitchFamily="34" charset="0"/>
                <a:cs typeface="Arial" pitchFamily="34" charset="0"/>
              </a:rPr>
              <a:t>8	</a:t>
            </a:r>
            <a:r>
              <a:rPr lang="en-US" altLang="zh-TW" sz="2800" dirty="0" err="1">
                <a:latin typeface="Arial" pitchFamily="34" charset="0"/>
                <a:cs typeface="Arial" pitchFamily="34" charset="0"/>
              </a:rPr>
              <a:t>printf</a:t>
            </a:r>
            <a:r>
              <a:rPr lang="en-US" altLang="zh-TW" sz="2800" dirty="0">
                <a:latin typeface="Arial" pitchFamily="34" charset="0"/>
                <a:cs typeface="Arial" pitchFamily="34" charset="0"/>
              </a:rPr>
              <a:t>("</a:t>
            </a:r>
            <a:r>
              <a:rPr lang="en-US" altLang="zh-TW" sz="2800" dirty="0">
                <a:solidFill>
                  <a:srgbClr val="FF3300"/>
                </a:solidFill>
                <a:latin typeface="Arial" pitchFamily="34" charset="0"/>
                <a:cs typeface="Arial" pitchFamily="34" charset="0"/>
              </a:rPr>
              <a:t>%</a:t>
            </a:r>
            <a:r>
              <a:rPr lang="en-US" altLang="zh-TW" sz="2800" dirty="0" err="1">
                <a:solidFill>
                  <a:srgbClr val="FF3300"/>
                </a:solidFill>
                <a:latin typeface="Arial" pitchFamily="34" charset="0"/>
                <a:cs typeface="Arial" pitchFamily="34" charset="0"/>
              </a:rPr>
              <a:t>i</a:t>
            </a:r>
            <a:r>
              <a:rPr lang="en-US" altLang="zh-TW" sz="2800" dirty="0">
                <a:latin typeface="Arial" pitchFamily="34" charset="0"/>
                <a:cs typeface="Arial" pitchFamily="34" charset="0"/>
              </a:rPr>
              <a:t>! = </a:t>
            </a:r>
            <a:r>
              <a:rPr lang="en-US" altLang="zh-TW" sz="2800" dirty="0">
                <a:solidFill>
                  <a:srgbClr val="FF3300"/>
                </a:solidFill>
                <a:latin typeface="Arial" pitchFamily="34" charset="0"/>
                <a:cs typeface="Arial" pitchFamily="34" charset="0"/>
              </a:rPr>
              <a:t>%</a:t>
            </a:r>
            <a:r>
              <a:rPr lang="en-US" altLang="zh-TW" sz="2800" dirty="0" err="1">
                <a:solidFill>
                  <a:srgbClr val="FF3300"/>
                </a:solidFill>
                <a:latin typeface="Arial" pitchFamily="34" charset="0"/>
                <a:cs typeface="Arial" pitchFamily="34" charset="0"/>
              </a:rPr>
              <a:t>i</a:t>
            </a:r>
            <a:r>
              <a:rPr lang="en-US" altLang="zh-TW" sz="2800" dirty="0">
                <a:latin typeface="Arial" pitchFamily="34" charset="0"/>
                <a:cs typeface="Arial" pitchFamily="34" charset="0"/>
              </a:rPr>
              <a:t>\n", </a:t>
            </a:r>
            <a:r>
              <a:rPr lang="en-US" altLang="zh-TW" sz="2800" dirty="0">
                <a:solidFill>
                  <a:srgbClr val="FF3300"/>
                </a:solidFill>
                <a:latin typeface="Arial" pitchFamily="34" charset="0"/>
                <a:cs typeface="Arial" pitchFamily="34" charset="0"/>
              </a:rPr>
              <a:t>n</a:t>
            </a:r>
            <a:r>
              <a:rPr lang="en-US" altLang="zh-TW" sz="2800" dirty="0">
                <a:latin typeface="Arial" pitchFamily="34" charset="0"/>
                <a:cs typeface="Arial" pitchFamily="34" charset="0"/>
              </a:rPr>
              <a:t>, </a:t>
            </a:r>
            <a:r>
              <a:rPr lang="en-US" altLang="zh-TW" sz="2800" dirty="0">
                <a:solidFill>
                  <a:srgbClr val="FF3300"/>
                </a:solidFill>
                <a:latin typeface="Arial" pitchFamily="34" charset="0"/>
                <a:cs typeface="Arial" pitchFamily="34" charset="0"/>
              </a:rPr>
              <a:t>fact</a:t>
            </a:r>
            <a:r>
              <a:rPr lang="en-US" altLang="zh-TW" sz="2800" dirty="0">
                <a:latin typeface="Arial" pitchFamily="34" charset="0"/>
                <a:cs typeface="Arial" pitchFamily="34" charset="0"/>
              </a:rPr>
              <a:t>);</a:t>
            </a:r>
          </a:p>
          <a:p>
            <a:pPr marL="623888" indent="-623888">
              <a:lnSpc>
                <a:spcPct val="90000"/>
              </a:lnSpc>
              <a:spcBef>
                <a:spcPct val="20000"/>
              </a:spcBef>
            </a:pPr>
            <a:r>
              <a:rPr lang="en-US" altLang="zh-TW" sz="2800" dirty="0">
                <a:latin typeface="Arial" pitchFamily="34" charset="0"/>
                <a:ea typeface="標楷體" pitchFamily="65" charset="-120"/>
                <a:cs typeface="Arial" pitchFamily="34" charset="0"/>
              </a:rPr>
              <a:t>9  } </a:t>
            </a:r>
          </a:p>
        </p:txBody>
      </p:sp>
      <p:sp>
        <p:nvSpPr>
          <p:cNvPr id="157701" name="Text Box 5"/>
          <p:cNvSpPr txBox="1">
            <a:spLocks noChangeArrowheads="1"/>
          </p:cNvSpPr>
          <p:nvPr/>
        </p:nvSpPr>
        <p:spPr bwMode="auto">
          <a:xfrm>
            <a:off x="6553200" y="4724400"/>
            <a:ext cx="1600200" cy="955675"/>
          </a:xfrm>
          <a:prstGeom prst="rect">
            <a:avLst/>
          </a:prstGeom>
          <a:solidFill>
            <a:srgbClr val="FFFFFF"/>
          </a:solidFill>
          <a:ln w="9525">
            <a:solidFill>
              <a:schemeClr val="tx1"/>
            </a:solidFill>
            <a:miter lim="800000"/>
            <a:headEnd/>
            <a:tailEnd/>
          </a:ln>
          <a:effectLst/>
        </p:spPr>
        <p:txBody>
          <a:bodyPr>
            <a:spAutoFit/>
          </a:bodyPr>
          <a:lstStyle/>
          <a:p>
            <a:r>
              <a:rPr lang="en-US" altLang="zh-TW" sz="2800">
                <a:latin typeface="Courier New" pitchFamily="49" charset="0"/>
              </a:rPr>
              <a:t>4</a:t>
            </a:r>
          </a:p>
          <a:p>
            <a:r>
              <a:rPr lang="en-US" altLang="zh-TW" sz="2800">
                <a:latin typeface="Courier New" pitchFamily="49" charset="0"/>
              </a:rPr>
              <a:t>4!=24</a:t>
            </a:r>
          </a:p>
        </p:txBody>
      </p:sp>
      <p:sp>
        <p:nvSpPr>
          <p:cNvPr id="157704" name="Text Box 8"/>
          <p:cNvSpPr txBox="1">
            <a:spLocks noChangeArrowheads="1"/>
          </p:cNvSpPr>
          <p:nvPr/>
        </p:nvSpPr>
        <p:spPr bwMode="auto">
          <a:xfrm>
            <a:off x="6516688" y="1844675"/>
            <a:ext cx="2232025" cy="1676400"/>
          </a:xfrm>
          <a:prstGeom prst="rect">
            <a:avLst/>
          </a:prstGeom>
          <a:solidFill>
            <a:srgbClr val="FFFFFF"/>
          </a:solidFill>
          <a:ln w="9525">
            <a:solidFill>
              <a:srgbClr val="000000"/>
            </a:solidFill>
            <a:miter lim="800000"/>
            <a:headEnd/>
            <a:tailEnd/>
          </a:ln>
        </p:spPr>
        <p:txBody>
          <a:bodyPr/>
          <a:lstStyle/>
          <a:p>
            <a:pPr eaLnBrk="0" hangingPunct="0"/>
            <a:r>
              <a:rPr kumimoji="0" lang="en-US" altLang="zh-TW" sz="2000">
                <a:solidFill>
                  <a:srgbClr val="333333"/>
                </a:solidFill>
                <a:latin typeface="Verdana" pitchFamily="34" charset="0"/>
                <a:ea typeface="標楷體" pitchFamily="65" charset="-120"/>
              </a:rPr>
              <a:t>fact = fact*</a:t>
            </a:r>
            <a:r>
              <a:rPr kumimoji="0" lang="en-US" altLang="zh-TW" sz="2000">
                <a:solidFill>
                  <a:srgbClr val="FF3300"/>
                </a:solidFill>
                <a:latin typeface="Verdana" pitchFamily="34" charset="0"/>
                <a:ea typeface="標楷體" pitchFamily="65" charset="-120"/>
              </a:rPr>
              <a:t>1</a:t>
            </a:r>
            <a:r>
              <a:rPr kumimoji="0" lang="en-US" altLang="zh-TW" sz="2000">
                <a:solidFill>
                  <a:srgbClr val="333333"/>
                </a:solidFill>
                <a:latin typeface="Verdana" pitchFamily="34" charset="0"/>
                <a:ea typeface="標楷體" pitchFamily="65" charset="-120"/>
              </a:rPr>
              <a:t>;</a:t>
            </a:r>
          </a:p>
          <a:p>
            <a:pPr eaLnBrk="0" hangingPunct="0"/>
            <a:r>
              <a:rPr kumimoji="0" lang="en-US" altLang="zh-TW" sz="2000">
                <a:solidFill>
                  <a:srgbClr val="333333"/>
                </a:solidFill>
                <a:latin typeface="Verdana" pitchFamily="34" charset="0"/>
                <a:ea typeface="標楷體" pitchFamily="65" charset="-120"/>
              </a:rPr>
              <a:t>fact = fact*</a:t>
            </a:r>
            <a:r>
              <a:rPr kumimoji="0" lang="en-US" altLang="zh-TW" sz="2000">
                <a:solidFill>
                  <a:srgbClr val="FF3300"/>
                </a:solidFill>
                <a:latin typeface="Verdana" pitchFamily="34" charset="0"/>
                <a:ea typeface="標楷體" pitchFamily="65" charset="-120"/>
              </a:rPr>
              <a:t>2</a:t>
            </a:r>
            <a:r>
              <a:rPr kumimoji="0" lang="en-US" altLang="zh-TW" sz="2000">
                <a:solidFill>
                  <a:srgbClr val="333333"/>
                </a:solidFill>
                <a:latin typeface="Verdana" pitchFamily="34" charset="0"/>
                <a:ea typeface="標楷體" pitchFamily="65" charset="-120"/>
              </a:rPr>
              <a:t>;</a:t>
            </a:r>
          </a:p>
          <a:p>
            <a:pPr eaLnBrk="0" hangingPunct="0"/>
            <a:r>
              <a:rPr kumimoji="0" lang="en-US" altLang="zh-TW" sz="2000">
                <a:solidFill>
                  <a:srgbClr val="333333"/>
                </a:solidFill>
                <a:latin typeface="Verdana" pitchFamily="34" charset="0"/>
                <a:ea typeface="標楷體" pitchFamily="65" charset="-120"/>
              </a:rPr>
              <a:t>fact = fact*</a:t>
            </a:r>
            <a:r>
              <a:rPr kumimoji="0" lang="en-US" altLang="zh-TW" sz="2000">
                <a:solidFill>
                  <a:srgbClr val="FF3300"/>
                </a:solidFill>
                <a:latin typeface="Verdana" pitchFamily="34" charset="0"/>
                <a:ea typeface="標楷體" pitchFamily="65" charset="-120"/>
              </a:rPr>
              <a:t>3</a:t>
            </a:r>
            <a:r>
              <a:rPr kumimoji="0" lang="en-US" altLang="zh-TW" sz="2000">
                <a:solidFill>
                  <a:srgbClr val="333333"/>
                </a:solidFill>
                <a:latin typeface="Verdana" pitchFamily="34" charset="0"/>
                <a:ea typeface="標楷體" pitchFamily="65" charset="-120"/>
              </a:rPr>
              <a:t>;</a:t>
            </a:r>
          </a:p>
          <a:p>
            <a:pPr eaLnBrk="0" hangingPunct="0"/>
            <a:r>
              <a:rPr kumimoji="0" lang="en-US" altLang="zh-TW" sz="2000">
                <a:solidFill>
                  <a:srgbClr val="333333"/>
                </a:solidFill>
                <a:latin typeface="Verdana" pitchFamily="34" charset="0"/>
                <a:ea typeface="標楷體" pitchFamily="65" charset="-120"/>
              </a:rPr>
              <a:t>…</a:t>
            </a:r>
          </a:p>
          <a:p>
            <a:pPr eaLnBrk="0" hangingPunct="0"/>
            <a:r>
              <a:rPr kumimoji="0" lang="en-US" altLang="zh-TW" sz="2000">
                <a:solidFill>
                  <a:srgbClr val="333333"/>
                </a:solidFill>
                <a:latin typeface="Verdana" pitchFamily="34" charset="0"/>
                <a:ea typeface="標楷體" pitchFamily="65" charset="-120"/>
              </a:rPr>
              <a:t>fact = fact*</a:t>
            </a:r>
            <a:r>
              <a:rPr kumimoji="0" lang="en-US" altLang="zh-TW" sz="2000">
                <a:solidFill>
                  <a:srgbClr val="FF3300"/>
                </a:solidFill>
                <a:latin typeface="Verdana" pitchFamily="34" charset="0"/>
                <a:ea typeface="標楷體" pitchFamily="65" charset="-120"/>
              </a:rPr>
              <a:t>n</a:t>
            </a:r>
            <a:r>
              <a:rPr kumimoji="0" lang="en-US" altLang="zh-TW" sz="2000">
                <a:solidFill>
                  <a:srgbClr val="333333"/>
                </a:solidFill>
                <a:latin typeface="Verdana" pitchFamily="34" charset="0"/>
                <a:ea typeface="標楷體" pitchFamily="65" charset="-120"/>
              </a:rPr>
              <a:t>;</a:t>
            </a:r>
            <a:endParaRPr kumimoji="0" lang="en-US" altLang="zh-TW" sz="2000">
              <a:latin typeface="Verdana" pitchFamily="34" charset="0"/>
            </a:endParaRPr>
          </a:p>
        </p:txBody>
      </p:sp>
      <p:sp>
        <p:nvSpPr>
          <p:cNvPr id="157705" name="Rectangle 9"/>
          <p:cNvSpPr>
            <a:spLocks noChangeArrowheads="1"/>
          </p:cNvSpPr>
          <p:nvPr/>
        </p:nvSpPr>
        <p:spPr bwMode="auto">
          <a:xfrm>
            <a:off x="1619250" y="3716338"/>
            <a:ext cx="4537075" cy="1441450"/>
          </a:xfrm>
          <a:prstGeom prst="rect">
            <a:avLst/>
          </a:prstGeom>
          <a:solidFill>
            <a:srgbClr val="FFFFFF"/>
          </a:solidFill>
          <a:ln w="9525">
            <a:noFill/>
            <a:miter lim="800000"/>
            <a:headEnd/>
            <a:tailEnd/>
          </a:ln>
          <a:effectLst/>
        </p:spPr>
        <p:txBody>
          <a:bodyPr/>
          <a:lstStyle/>
          <a:p>
            <a:pPr marL="533400" indent="-533400">
              <a:lnSpc>
                <a:spcPct val="90000"/>
              </a:lnSpc>
              <a:spcBef>
                <a:spcPct val="20000"/>
              </a:spcBef>
            </a:pPr>
            <a:r>
              <a:rPr lang="en-US" altLang="zh-TW" sz="2800" dirty="0">
                <a:solidFill>
                  <a:srgbClr val="FF3300"/>
                </a:solidFill>
                <a:latin typeface="Verdana" pitchFamily="34" charset="0"/>
                <a:cs typeface="Times New Roman" pitchFamily="18" charset="0"/>
              </a:rPr>
              <a:t>for (</a:t>
            </a:r>
            <a:r>
              <a:rPr lang="en-US" altLang="zh-TW" sz="2800" b="1" dirty="0" err="1">
                <a:solidFill>
                  <a:srgbClr val="FF3300"/>
                </a:solidFill>
                <a:latin typeface="Verdana" pitchFamily="34" charset="0"/>
                <a:cs typeface="Times New Roman" pitchFamily="18" charset="0"/>
              </a:rPr>
              <a:t>i</a:t>
            </a:r>
            <a:r>
              <a:rPr lang="en-US" altLang="zh-TW" sz="2800" dirty="0">
                <a:solidFill>
                  <a:srgbClr val="FF3300"/>
                </a:solidFill>
                <a:latin typeface="Verdana" pitchFamily="34" charset="0"/>
                <a:cs typeface="Times New Roman" pitchFamily="18" charset="0"/>
              </a:rPr>
              <a:t>=1; </a:t>
            </a:r>
            <a:r>
              <a:rPr lang="en-US" altLang="zh-TW" sz="2800" b="1" dirty="0" err="1">
                <a:solidFill>
                  <a:srgbClr val="FF3300"/>
                </a:solidFill>
                <a:latin typeface="Verdana" pitchFamily="34" charset="0"/>
                <a:cs typeface="Times New Roman" pitchFamily="18" charset="0"/>
              </a:rPr>
              <a:t>i</a:t>
            </a:r>
            <a:r>
              <a:rPr lang="en-US" altLang="zh-TW" sz="2800" dirty="0">
                <a:solidFill>
                  <a:srgbClr val="FF3300"/>
                </a:solidFill>
                <a:latin typeface="Verdana" pitchFamily="34" charset="0"/>
                <a:cs typeface="Times New Roman" pitchFamily="18" charset="0"/>
              </a:rPr>
              <a:t>&lt;=n ; </a:t>
            </a:r>
            <a:r>
              <a:rPr lang="en-US" altLang="zh-TW" sz="2800" b="1" dirty="0" err="1">
                <a:solidFill>
                  <a:srgbClr val="FF3300"/>
                </a:solidFill>
                <a:latin typeface="Verdana" pitchFamily="34" charset="0"/>
                <a:cs typeface="Times New Roman" pitchFamily="18" charset="0"/>
              </a:rPr>
              <a:t>i</a:t>
            </a:r>
            <a:r>
              <a:rPr lang="en-US" altLang="zh-TW" sz="2800" dirty="0">
                <a:solidFill>
                  <a:srgbClr val="FF3300"/>
                </a:solidFill>
                <a:latin typeface="Verdana" pitchFamily="34" charset="0"/>
                <a:cs typeface="Times New Roman" pitchFamily="18" charset="0"/>
              </a:rPr>
              <a:t>++)</a:t>
            </a:r>
            <a:r>
              <a:rPr lang="en-US" altLang="zh-TW" sz="2800" dirty="0">
                <a:latin typeface="Verdana" pitchFamily="34" charset="0"/>
                <a:cs typeface="Times New Roman" pitchFamily="18" charset="0"/>
              </a:rPr>
              <a:t>{</a:t>
            </a:r>
          </a:p>
          <a:p>
            <a:pPr marL="533400" indent="-533400">
              <a:lnSpc>
                <a:spcPct val="90000"/>
              </a:lnSpc>
              <a:spcBef>
                <a:spcPct val="20000"/>
              </a:spcBef>
            </a:pPr>
            <a:r>
              <a:rPr lang="en-US" altLang="zh-TW" sz="2800" dirty="0">
                <a:latin typeface="Verdana" pitchFamily="34" charset="0"/>
                <a:cs typeface="Times New Roman" pitchFamily="18" charset="0"/>
              </a:rPr>
              <a:t>	fact </a:t>
            </a:r>
            <a:r>
              <a:rPr lang="en-US" altLang="zh-TW" sz="2800" dirty="0">
                <a:solidFill>
                  <a:srgbClr val="FF3300"/>
                </a:solidFill>
                <a:latin typeface="Verdana" pitchFamily="34" charset="0"/>
                <a:cs typeface="Times New Roman" pitchFamily="18" charset="0"/>
              </a:rPr>
              <a:t>*=</a:t>
            </a:r>
            <a:r>
              <a:rPr lang="en-US" altLang="zh-TW" sz="2800" dirty="0">
                <a:latin typeface="Verdana" pitchFamily="34" charset="0"/>
                <a:cs typeface="Times New Roman" pitchFamily="18" charset="0"/>
              </a:rPr>
              <a:t> </a:t>
            </a:r>
            <a:r>
              <a:rPr lang="en-US" altLang="zh-TW" sz="2800" b="1" dirty="0" err="1">
                <a:latin typeface="Verdana" pitchFamily="34" charset="0"/>
                <a:cs typeface="Times New Roman" pitchFamily="18" charset="0"/>
              </a:rPr>
              <a:t>i</a:t>
            </a:r>
            <a:r>
              <a:rPr lang="en-US" altLang="zh-TW" sz="2800" dirty="0">
                <a:latin typeface="Verdana" pitchFamily="34" charset="0"/>
                <a:cs typeface="Times New Roman" pitchFamily="18" charset="0"/>
              </a:rPr>
              <a:t>;</a:t>
            </a:r>
          </a:p>
          <a:p>
            <a:pPr marL="533400" indent="-533400">
              <a:lnSpc>
                <a:spcPct val="90000"/>
              </a:lnSpc>
              <a:spcBef>
                <a:spcPct val="20000"/>
              </a:spcBef>
            </a:pPr>
            <a:r>
              <a:rPr lang="en-US" altLang="zh-TW" sz="2800" dirty="0">
                <a:latin typeface="Verdana" pitchFamily="34" charset="0"/>
                <a:cs typeface="Times New Roman" pitchFamily="18" charset="0"/>
              </a:rPr>
              <a:t>}</a:t>
            </a:r>
            <a:endParaRPr lang="en-US" altLang="zh-TW" sz="2800" dirty="0">
              <a:latin typeface="Verdana" pitchFamily="34" charset="0"/>
              <a:ea typeface="標楷體" pitchFamily="65" charset="-120"/>
            </a:endParaRPr>
          </a:p>
        </p:txBody>
      </p:sp>
      <p:sp>
        <p:nvSpPr>
          <p:cNvPr id="157706" name="AutoShape 10"/>
          <p:cNvSpPr>
            <a:spLocks noChangeArrowheads="1"/>
          </p:cNvSpPr>
          <p:nvPr/>
        </p:nvSpPr>
        <p:spPr bwMode="auto">
          <a:xfrm>
            <a:off x="250825" y="188913"/>
            <a:ext cx="431800" cy="431800"/>
          </a:xfrm>
          <a:prstGeom prst="star5">
            <a:avLst/>
          </a:prstGeom>
          <a:noFill/>
          <a:ln w="9525">
            <a:solidFill>
              <a:schemeClr val="tx1"/>
            </a:solidFill>
            <a:miter lim="800000"/>
            <a:headEnd/>
            <a:tailEnd/>
          </a:ln>
          <a:effectLst/>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7704"/>
                                        </p:tgtEl>
                                        <p:attrNameLst>
                                          <p:attrName>style.visibility</p:attrName>
                                        </p:attrNameLst>
                                      </p:cBhvr>
                                      <p:to>
                                        <p:strVal val="visible"/>
                                      </p:to>
                                    </p:set>
                                    <p:anim calcmode="lin" valueType="num">
                                      <p:cBhvr>
                                        <p:cTn id="7" dur="500" fill="hold"/>
                                        <p:tgtEl>
                                          <p:spTgt spid="157704"/>
                                        </p:tgtEl>
                                        <p:attrNameLst>
                                          <p:attrName>ppt_w</p:attrName>
                                        </p:attrNameLst>
                                      </p:cBhvr>
                                      <p:tavLst>
                                        <p:tav tm="0">
                                          <p:val>
                                            <p:fltVal val="0"/>
                                          </p:val>
                                        </p:tav>
                                        <p:tav tm="100000">
                                          <p:val>
                                            <p:strVal val="#ppt_w"/>
                                          </p:val>
                                        </p:tav>
                                      </p:tavLst>
                                    </p:anim>
                                    <p:anim calcmode="lin" valueType="num">
                                      <p:cBhvr>
                                        <p:cTn id="8" dur="500" fill="hold"/>
                                        <p:tgtEl>
                                          <p:spTgt spid="15770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7705"/>
                                        </p:tgtEl>
                                        <p:attrNameLst>
                                          <p:attrName>style.visibility</p:attrName>
                                        </p:attrNameLst>
                                      </p:cBhvr>
                                      <p:to>
                                        <p:strVal val="visible"/>
                                      </p:to>
                                    </p:set>
                                    <p:anim calcmode="lin" valueType="num">
                                      <p:cBhvr>
                                        <p:cTn id="13" dur="500" fill="hold"/>
                                        <p:tgtEl>
                                          <p:spTgt spid="157705"/>
                                        </p:tgtEl>
                                        <p:attrNameLst>
                                          <p:attrName>ppt_w</p:attrName>
                                        </p:attrNameLst>
                                      </p:cBhvr>
                                      <p:tavLst>
                                        <p:tav tm="0">
                                          <p:val>
                                            <p:fltVal val="0"/>
                                          </p:val>
                                        </p:tav>
                                        <p:tav tm="100000">
                                          <p:val>
                                            <p:strVal val="#ppt_w"/>
                                          </p:val>
                                        </p:tav>
                                      </p:tavLst>
                                    </p:anim>
                                    <p:anim calcmode="lin" valueType="num">
                                      <p:cBhvr>
                                        <p:cTn id="14" dur="500" fill="hold"/>
                                        <p:tgtEl>
                                          <p:spTgt spid="15770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57701"/>
                                        </p:tgtEl>
                                        <p:attrNameLst>
                                          <p:attrName>style.visibility</p:attrName>
                                        </p:attrNameLst>
                                      </p:cBhvr>
                                      <p:to>
                                        <p:strVal val="visible"/>
                                      </p:to>
                                    </p:set>
                                    <p:anim calcmode="lin" valueType="num">
                                      <p:cBhvr>
                                        <p:cTn id="19" dur="500" fill="hold"/>
                                        <p:tgtEl>
                                          <p:spTgt spid="157701"/>
                                        </p:tgtEl>
                                        <p:attrNameLst>
                                          <p:attrName>ppt_w</p:attrName>
                                        </p:attrNameLst>
                                      </p:cBhvr>
                                      <p:tavLst>
                                        <p:tav tm="0">
                                          <p:val>
                                            <p:fltVal val="0"/>
                                          </p:val>
                                        </p:tav>
                                        <p:tav tm="100000">
                                          <p:val>
                                            <p:strVal val="#ppt_w"/>
                                          </p:val>
                                        </p:tav>
                                      </p:tavLst>
                                    </p:anim>
                                    <p:anim calcmode="lin" valueType="num">
                                      <p:cBhvr>
                                        <p:cTn id="20" dur="500" fill="hold"/>
                                        <p:tgtEl>
                                          <p:spTgt spid="15770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1" grpId="0" animBg="1"/>
      <p:bldP spid="157704" grpId="0" animBg="1"/>
      <p:bldP spid="157705" grpId="0" animBg="1"/>
    </p:bldLst>
  </p:timing>
</p:sld>
</file>

<file path=ppt/theme/theme1.xml><?xml version="1.0" encoding="utf-8"?>
<a:theme xmlns:a="http://schemas.openxmlformats.org/drawingml/2006/main" name="LaVerne">
  <a:themeElements>
    <a:clrScheme name="LaVerne 1">
      <a:dk1>
        <a:srgbClr val="333333"/>
      </a:dk1>
      <a:lt1>
        <a:srgbClr val="9CDCDA"/>
      </a:lt1>
      <a:dk2>
        <a:srgbClr val="CCFFFF"/>
      </a:dk2>
      <a:lt2>
        <a:srgbClr val="C0C0C0"/>
      </a:lt2>
      <a:accent1>
        <a:srgbClr val="F5CDDF"/>
      </a:accent1>
      <a:accent2>
        <a:srgbClr val="99FFCC"/>
      </a:accent2>
      <a:accent3>
        <a:srgbClr val="CBEBEA"/>
      </a:accent3>
      <a:accent4>
        <a:srgbClr val="2A2A2A"/>
      </a:accent4>
      <a:accent5>
        <a:srgbClr val="F9E3EC"/>
      </a:accent5>
      <a:accent6>
        <a:srgbClr val="8AE7B9"/>
      </a:accent6>
      <a:hlink>
        <a:srgbClr val="0064F8"/>
      </a:hlink>
      <a:folHlink>
        <a:srgbClr val="007572"/>
      </a:folHlink>
    </a:clrScheme>
    <a:fontScheme name="LaVerne">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36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36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LaVerne 1">
        <a:dk1>
          <a:srgbClr val="333333"/>
        </a:dk1>
        <a:lt1>
          <a:srgbClr val="9CDCDA"/>
        </a:lt1>
        <a:dk2>
          <a:srgbClr val="CCFFFF"/>
        </a:dk2>
        <a:lt2>
          <a:srgbClr val="C0C0C0"/>
        </a:lt2>
        <a:accent1>
          <a:srgbClr val="F5CDDF"/>
        </a:accent1>
        <a:accent2>
          <a:srgbClr val="99FFCC"/>
        </a:accent2>
        <a:accent3>
          <a:srgbClr val="CBEBEA"/>
        </a:accent3>
        <a:accent4>
          <a:srgbClr val="2A2A2A"/>
        </a:accent4>
        <a:accent5>
          <a:srgbClr val="F9E3EC"/>
        </a:accent5>
        <a:accent6>
          <a:srgbClr val="8AE7B9"/>
        </a:accent6>
        <a:hlink>
          <a:srgbClr val="0064F8"/>
        </a:hlink>
        <a:folHlink>
          <a:srgbClr val="007572"/>
        </a:folHlink>
      </a:clrScheme>
      <a:clrMap bg1="lt1" tx1="dk1" bg2="lt2" tx2="dk2" accent1="accent1" accent2="accent2" accent3="accent3" accent4="accent4" accent5="accent5" accent6="accent6" hlink="hlink" folHlink="folHlink"/>
    </a:extraClrScheme>
    <a:extraClrScheme>
      <a:clrScheme name="LaVerne 2">
        <a:dk1>
          <a:srgbClr val="333333"/>
        </a:dk1>
        <a:lt1>
          <a:srgbClr val="FFFFFF"/>
        </a:lt1>
        <a:dk2>
          <a:srgbClr val="CCFFFF"/>
        </a:dk2>
        <a:lt2>
          <a:srgbClr val="EAEAEA"/>
        </a:lt2>
        <a:accent1>
          <a:srgbClr val="F5CDDF"/>
        </a:accent1>
        <a:accent2>
          <a:srgbClr val="D1FFE8"/>
        </a:accent2>
        <a:accent3>
          <a:srgbClr val="FFFFFF"/>
        </a:accent3>
        <a:accent4>
          <a:srgbClr val="2A2A2A"/>
        </a:accent4>
        <a:accent5>
          <a:srgbClr val="F9E3EC"/>
        </a:accent5>
        <a:accent6>
          <a:srgbClr val="BDE7D2"/>
        </a:accent6>
        <a:hlink>
          <a:srgbClr val="33CCCC"/>
        </a:hlink>
        <a:folHlink>
          <a:srgbClr val="007572"/>
        </a:folHlink>
      </a:clrScheme>
      <a:clrMap bg1="lt1" tx1="dk1" bg2="lt2" tx2="dk2" accent1="accent1" accent2="accent2" accent3="accent3" accent4="accent4" accent5="accent5" accent6="accent6" hlink="hlink" folHlink="folHlink"/>
    </a:extraClrScheme>
    <a:extraClrScheme>
      <a:clrScheme name="LaVerne 3">
        <a:dk1>
          <a:srgbClr val="000000"/>
        </a:dk1>
        <a:lt1>
          <a:srgbClr val="FFFFFF"/>
        </a:lt1>
        <a:dk2>
          <a:srgbClr val="EAEAEA"/>
        </a:dk2>
        <a:lt2>
          <a:srgbClr val="FFFFFF"/>
        </a:lt2>
        <a:accent1>
          <a:srgbClr val="C0C0C0"/>
        </a:accent1>
        <a:accent2>
          <a:srgbClr val="DDDDDD"/>
        </a:accent2>
        <a:accent3>
          <a:srgbClr val="FFFFFF"/>
        </a:accent3>
        <a:accent4>
          <a:srgbClr val="000000"/>
        </a:accent4>
        <a:accent5>
          <a:srgbClr val="DCDCDC"/>
        </a:accent5>
        <a:accent6>
          <a:srgbClr val="C8C8C8"/>
        </a:accent6>
        <a:hlink>
          <a:srgbClr val="000000"/>
        </a:hlink>
        <a:folHlink>
          <a:srgbClr val="5F5F5F"/>
        </a:folHlink>
      </a:clrScheme>
      <a:clrMap bg1="lt1" tx1="dk1" bg2="lt2" tx2="dk2" accent1="accent1" accent2="accent2" accent3="accent3" accent4="accent4" accent5="accent5" accent6="accent6" hlink="hlink" folHlink="folHlink"/>
    </a:extraClrScheme>
    <a:extraClrScheme>
      <a:clrScheme name="LaVerne 4">
        <a:dk1>
          <a:srgbClr val="333333"/>
        </a:dk1>
        <a:lt1>
          <a:srgbClr val="FFFFCC"/>
        </a:lt1>
        <a:dk2>
          <a:srgbClr val="CCECFF"/>
        </a:dk2>
        <a:lt2>
          <a:srgbClr val="DDDDDD"/>
        </a:lt2>
        <a:accent1>
          <a:srgbClr val="F5CDDF"/>
        </a:accent1>
        <a:accent2>
          <a:srgbClr val="99FFCC"/>
        </a:accent2>
        <a:accent3>
          <a:srgbClr val="FFFFE2"/>
        </a:accent3>
        <a:accent4>
          <a:srgbClr val="2A2A2A"/>
        </a:accent4>
        <a:accent5>
          <a:srgbClr val="F9E3EC"/>
        </a:accent5>
        <a:accent6>
          <a:srgbClr val="8AE7B9"/>
        </a:accent6>
        <a:hlink>
          <a:srgbClr val="32CAC6"/>
        </a:hlink>
        <a:folHlink>
          <a:srgbClr val="4D6E9F"/>
        </a:folHlink>
      </a:clrScheme>
      <a:clrMap bg1="lt1" tx1="dk1" bg2="lt2" tx2="dk2" accent1="accent1" accent2="accent2" accent3="accent3" accent4="accent4" accent5="accent5" accent6="accent6" hlink="hlink" folHlink="folHlink"/>
    </a:extraClrScheme>
    <a:extraClrScheme>
      <a:clrScheme name="LaVerne 5">
        <a:dk1>
          <a:srgbClr val="333333"/>
        </a:dk1>
        <a:lt1>
          <a:srgbClr val="F2D0DA"/>
        </a:lt1>
        <a:dk2>
          <a:srgbClr val="CCECFF"/>
        </a:dk2>
        <a:lt2>
          <a:srgbClr val="EAEAEA"/>
        </a:lt2>
        <a:accent1>
          <a:srgbClr val="7BC7C9"/>
        </a:accent1>
        <a:accent2>
          <a:srgbClr val="EDECD1"/>
        </a:accent2>
        <a:accent3>
          <a:srgbClr val="F7E4EA"/>
        </a:accent3>
        <a:accent4>
          <a:srgbClr val="2A2A2A"/>
        </a:accent4>
        <a:accent5>
          <a:srgbClr val="BFE0E1"/>
        </a:accent5>
        <a:accent6>
          <a:srgbClr val="D7D6BD"/>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LaVerne 6">
        <a:dk1>
          <a:srgbClr val="333333"/>
        </a:dk1>
        <a:lt1>
          <a:srgbClr val="C4BBD9"/>
        </a:lt1>
        <a:dk2>
          <a:srgbClr val="B0E1E8"/>
        </a:dk2>
        <a:lt2>
          <a:srgbClr val="D7D4B9"/>
        </a:lt2>
        <a:accent1>
          <a:srgbClr val="F5CDDF"/>
        </a:accent1>
        <a:accent2>
          <a:srgbClr val="B3E5C7"/>
        </a:accent2>
        <a:accent3>
          <a:srgbClr val="DEDAE9"/>
        </a:accent3>
        <a:accent4>
          <a:srgbClr val="2A2A2A"/>
        </a:accent4>
        <a:accent5>
          <a:srgbClr val="F9E3EC"/>
        </a:accent5>
        <a:accent6>
          <a:srgbClr val="A2CFB4"/>
        </a:accent6>
        <a:hlink>
          <a:srgbClr val="CC00FF"/>
        </a:hlink>
        <a:folHlink>
          <a:srgbClr val="362A60"/>
        </a:folHlink>
      </a:clrScheme>
      <a:clrMap bg1="lt1" tx1="dk1" bg2="lt2" tx2="dk2" accent1="accent1" accent2="accent2" accent3="accent3" accent4="accent4" accent5="accent5" accent6="accent6" hlink="hlink" folHlink="folHlink"/>
    </a:extraClrScheme>
    <a:extraClrScheme>
      <a:clrScheme name="LaVerne 7">
        <a:dk1>
          <a:srgbClr val="333333"/>
        </a:dk1>
        <a:lt1>
          <a:srgbClr val="D0F781"/>
        </a:lt1>
        <a:dk2>
          <a:srgbClr val="BDD0ED"/>
        </a:dk2>
        <a:lt2>
          <a:srgbClr val="D1D1D1"/>
        </a:lt2>
        <a:accent1>
          <a:srgbClr val="FFFF99"/>
        </a:accent1>
        <a:accent2>
          <a:srgbClr val="B4DF49"/>
        </a:accent2>
        <a:accent3>
          <a:srgbClr val="E4FAC1"/>
        </a:accent3>
        <a:accent4>
          <a:srgbClr val="2A2A2A"/>
        </a:accent4>
        <a:accent5>
          <a:srgbClr val="FFFFCA"/>
        </a:accent5>
        <a:accent6>
          <a:srgbClr val="A3CA41"/>
        </a:accent6>
        <a:hlink>
          <a:srgbClr val="53AA3E"/>
        </a:hlink>
        <a:folHlink>
          <a:srgbClr val="FF6600"/>
        </a:folHlink>
      </a:clrScheme>
      <a:clrMap bg1="lt1" tx1="dk1" bg2="lt2" tx2="dk2" accent1="accent1" accent2="accent2" accent3="accent3" accent4="accent4" accent5="accent5" accent6="accent6" hlink="hlink" folHlink="folHlink"/>
    </a:extraClrScheme>
    <a:extraClrScheme>
      <a:clrScheme name="LaVerne 8">
        <a:dk1>
          <a:srgbClr val="969696"/>
        </a:dk1>
        <a:lt1>
          <a:srgbClr val="F8F8F8"/>
        </a:lt1>
        <a:dk2>
          <a:srgbClr val="5F5F5F"/>
        </a:dk2>
        <a:lt2>
          <a:srgbClr val="808080"/>
        </a:lt2>
        <a:accent1>
          <a:srgbClr val="F5CDDF"/>
        </a:accent1>
        <a:accent2>
          <a:srgbClr val="4D4D4D"/>
        </a:accent2>
        <a:accent3>
          <a:srgbClr val="B6B6B6"/>
        </a:accent3>
        <a:accent4>
          <a:srgbClr val="D4D4D4"/>
        </a:accent4>
        <a:accent5>
          <a:srgbClr val="F9E3EC"/>
        </a:accent5>
        <a:accent6>
          <a:srgbClr val="454545"/>
        </a:accent6>
        <a:hlink>
          <a:srgbClr val="FFFF99"/>
        </a:hlink>
        <a:folHlink>
          <a:srgbClr val="FFE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Designs\LaVerne.pot</Template>
  <TotalTime>3972</TotalTime>
  <Words>15421</Words>
  <Application>Microsoft Office PowerPoint</Application>
  <PresentationFormat>如螢幕大小 (4:3)</PresentationFormat>
  <Paragraphs>4342</Paragraphs>
  <Slides>289</Slides>
  <Notes>4</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289</vt:i4>
      </vt:variant>
    </vt:vector>
  </HeadingPairs>
  <TitlesOfParts>
    <vt:vector size="291" baseType="lpstr">
      <vt:lpstr>LaVerne</vt:lpstr>
      <vt:lpstr>文件</vt:lpstr>
      <vt:lpstr>書名：輕鬆學習C語言TOC</vt:lpstr>
      <vt:lpstr>第一章 C語言簡介</vt:lpstr>
      <vt:lpstr>1-1 C語言程式的結構</vt:lpstr>
      <vt:lpstr>Ch1_1 C的基本架構</vt:lpstr>
      <vt:lpstr>1-2 識別字(Identifier)</vt:lpstr>
      <vt:lpstr>識別字(Identifier)</vt:lpstr>
      <vt:lpstr>Ch1_2 變數variable</vt:lpstr>
      <vt:lpstr>1-3 關鍵字(Keyword)、保留字</vt:lpstr>
      <vt:lpstr>1-4 註解(Comment)</vt:lpstr>
      <vt:lpstr>1-5 前端處理程式 (Preprocessor)</vt:lpstr>
      <vt:lpstr>1-5-1  #define 前端處理程式</vt:lpstr>
      <vt:lpstr>Ch1_3 #define 之應用</vt:lpstr>
      <vt:lpstr>Ch1_4 #define之應用</vt:lpstr>
      <vt:lpstr>Ch1_5 #define之應用</vt:lpstr>
      <vt:lpstr>1-5-2  #undef</vt:lpstr>
      <vt:lpstr>Ch1_6 # undef之應用</vt:lpstr>
      <vt:lpstr>1-5-3  #include</vt:lpstr>
      <vt:lpstr>第二章 C語言的基本資料型態</vt:lpstr>
      <vt:lpstr>2-1 常數(Constant)</vt:lpstr>
      <vt:lpstr>2-1-1 整數常數</vt:lpstr>
      <vt:lpstr>Ch2_1 整數常數表示法</vt:lpstr>
      <vt:lpstr>2-1-2 浮點float常數</vt:lpstr>
      <vt:lpstr>Ch2_2 浮點常數表示法</vt:lpstr>
      <vt:lpstr>2-1-3 字元常數</vt:lpstr>
      <vt:lpstr>Ch2_3 字元與ASCII Code</vt:lpstr>
      <vt:lpstr>C語言控制字元表：</vt:lpstr>
      <vt:lpstr>Ch2_4 控制字元的使用</vt:lpstr>
      <vt:lpstr>2-1-4 字串常數 "String"</vt:lpstr>
      <vt:lpstr>Ch2_5 字串常數表示法</vt:lpstr>
      <vt:lpstr>2-2 變數(Variable)</vt:lpstr>
      <vt:lpstr>2-2-1 整數變數 (int)</vt:lpstr>
      <vt:lpstr>2-2-2 浮點變數 (float)</vt:lpstr>
      <vt:lpstr>Ch2_6 浮點變數表示法</vt:lpstr>
      <vt:lpstr>2-2-3 字元變數 (char)</vt:lpstr>
      <vt:lpstr>2-2-4 字串變數 (char string[ ])</vt:lpstr>
      <vt:lpstr>2-3 資料型態(Data Types)</vt:lpstr>
      <vt:lpstr>2-3-1 整數型態(int type)</vt:lpstr>
      <vt:lpstr>Ch2_9 sizeof()</vt:lpstr>
      <vt:lpstr>2-3-2 浮點數型態(floating-point type)</vt:lpstr>
      <vt:lpstr>Ch2_10</vt:lpstr>
      <vt:lpstr>浮點數型態</vt:lpstr>
      <vt:lpstr>2-3-3 字元型態(char type)</vt:lpstr>
      <vt:lpstr>Ch2_11 字元型態</vt:lpstr>
      <vt:lpstr>第三章 基本輸入輸出函數</vt:lpstr>
      <vt:lpstr>3-1 輸出函數</vt:lpstr>
      <vt:lpstr>3-1-1 輸出 printf</vt:lpstr>
      <vt:lpstr>3-1-1 printf()格式化輸出</vt:lpstr>
      <vt:lpstr>3-1-2 影響數值輸出的因子</vt:lpstr>
      <vt:lpstr>printf()函數資料轉換型態</vt:lpstr>
      <vt:lpstr>Ch3_3 八進位、十六進位</vt:lpstr>
      <vt:lpstr>顯示資料的欄寬和精確度</vt:lpstr>
      <vt:lpstr>Ch3_4 %i %d 修飾語(printf)</vt:lpstr>
      <vt:lpstr>%f小數點浮點輸出</vt:lpstr>
      <vt:lpstr>Ch3_7 %f 修飾語變化 </vt:lpstr>
      <vt:lpstr>帶有\的字元常數</vt:lpstr>
      <vt:lpstr>ASCII字元輸出</vt:lpstr>
      <vt:lpstr>3-1-3 字元的輸出</vt:lpstr>
      <vt:lpstr>Ch3_11 putch()和putchar()輸出</vt:lpstr>
      <vt:lpstr>3-1-4 字串的輸出</vt:lpstr>
      <vt:lpstr>3-2 輸入函數</vt:lpstr>
      <vt:lpstr>3-2-1 數據的輸入</vt:lpstr>
      <vt:lpstr>scanf()函數的資料轉換型態</vt:lpstr>
      <vt:lpstr>Ch3_13 scanf()輸入函數</vt:lpstr>
      <vt:lpstr>3-2-2 字元的輸入</vt:lpstr>
      <vt:lpstr>Ch3_14 getchar, getche函數比較 </vt:lpstr>
      <vt:lpstr>3-2-3 字串的輸入</vt:lpstr>
      <vt:lpstr>第四章 運算式與運算符號</vt:lpstr>
      <vt:lpstr>運算式組成元素</vt:lpstr>
      <vt:lpstr>各種運算子</vt:lpstr>
      <vt:lpstr>算術運算子(Arithmetic Operator)</vt:lpstr>
      <vt:lpstr>位移運算子(Shift Operator)</vt:lpstr>
      <vt:lpstr>Ch4_2 使用位移運算子</vt:lpstr>
      <vt:lpstr>位元運算子(Bitwise Operator)</vt:lpstr>
      <vt:lpstr>Ch4_3 基本位元運算子運算</vt:lpstr>
      <vt:lpstr>Ch4_3的說明</vt:lpstr>
      <vt:lpstr>關係運算子(Relational Operator) </vt:lpstr>
      <vt:lpstr>Ch4_4 關係運算子</vt:lpstr>
      <vt:lpstr>邏輯運算子(Logical Operator)</vt:lpstr>
      <vt:lpstr>Ch4_5 邏輯運算子的應用</vt:lpstr>
      <vt:lpstr>累計運算子</vt:lpstr>
      <vt:lpstr>Ch4_6 累計運算子</vt:lpstr>
      <vt:lpstr>指定運算子(Assignment Operator)</vt:lpstr>
      <vt:lpstr>Ch4_7 指定運算子的使用</vt:lpstr>
      <vt:lpstr>複合式指定運算子 (縮寫)</vt:lpstr>
      <vt:lpstr>條件運算子(Conditional Operator)</vt:lpstr>
      <vt:lpstr>Ch4_9</vt:lpstr>
      <vt:lpstr>投影片 87</vt:lpstr>
      <vt:lpstr>Ch4_11 sizeof</vt:lpstr>
      <vt:lpstr>運算子的優先順序與結合性</vt:lpstr>
      <vt:lpstr>Ch4_13 運算子的優先順序</vt:lpstr>
      <vt:lpstr>Ch4_13的說明</vt:lpstr>
      <vt:lpstr>第五章  迴路敘述 (重複執行)</vt:lpstr>
      <vt:lpstr>for敘述</vt:lpstr>
      <vt:lpstr>for的流程圖</vt:lpstr>
      <vt:lpstr>Ch5_1 for</vt:lpstr>
      <vt:lpstr>Ch5_1 流程圖</vt:lpstr>
      <vt:lpstr>Ch5_2 for</vt:lpstr>
      <vt:lpstr>Ch5_2  流程圖</vt:lpstr>
      <vt:lpstr>Ch5_3 factorial</vt:lpstr>
      <vt:lpstr>Ch5_3  流程圖</vt:lpstr>
      <vt:lpstr>for的無窮迴路 infinite loop</vt:lpstr>
      <vt:lpstr>Ch5_5 無窮迴路 </vt:lpstr>
      <vt:lpstr>Ch5_5 流程圖</vt:lpstr>
      <vt:lpstr>for的巢狀結構 Nested For (for中有for)</vt:lpstr>
      <vt:lpstr>for巢狀結構之語法</vt:lpstr>
      <vt:lpstr>for巢狀結構的使用</vt:lpstr>
      <vt:lpstr>Ch5_6 Nested For</vt:lpstr>
      <vt:lpstr>Ch5_7 九九乘法表 </vt:lpstr>
      <vt:lpstr>while敘述</vt:lpstr>
      <vt:lpstr>while敘述的流程圖</vt:lpstr>
      <vt:lpstr>Ch5_9 while</vt:lpstr>
      <vt:lpstr>Ch5_10 while</vt:lpstr>
      <vt:lpstr> while巢狀結構的語法</vt:lpstr>
      <vt:lpstr>while巢狀結構的流程圖</vt:lpstr>
      <vt:lpstr>do while敘述</vt:lpstr>
      <vt:lpstr>do{…} while(…) 之流程圖</vt:lpstr>
      <vt:lpstr>Ch5_11 do-while</vt:lpstr>
      <vt:lpstr>第六章  選擇性敘述</vt:lpstr>
      <vt:lpstr>有條件的選擇敘述 </vt:lpstr>
      <vt:lpstr>有條件的選擇敘述 </vt:lpstr>
      <vt:lpstr>有條件的選擇敘述的流程圖</vt:lpstr>
      <vt:lpstr>Ch6_1  if</vt:lpstr>
      <vt:lpstr>Ch6_1  </vt:lpstr>
      <vt:lpstr>if-else多重條件選擇 </vt:lpstr>
      <vt:lpstr>Ch6_3  </vt:lpstr>
      <vt:lpstr>Ch6_4  </vt:lpstr>
      <vt:lpstr>if-else 兩重條件選擇 </vt:lpstr>
      <vt:lpstr>if-else 多重條件選擇 </vt:lpstr>
      <vt:lpstr>if-else多重條件選擇的流程圖 </vt:lpstr>
      <vt:lpstr>Ch6_5  (1/2)</vt:lpstr>
      <vt:lpstr>Ch6_5 (2/2)</vt:lpstr>
      <vt:lpstr>switch-case 多重條件選擇的語法</vt:lpstr>
      <vt:lpstr>switch-case多重條件選擇的流程圖</vt:lpstr>
      <vt:lpstr>Ch6_7  (1/2)</vt:lpstr>
      <vt:lpstr>Ch6_7  (2/2)</vt:lpstr>
      <vt:lpstr>goto敘述 (不鼓勵使用)</vt:lpstr>
      <vt:lpstr>Ch6_8 不鼓勵使用goto</vt:lpstr>
      <vt:lpstr> continue敘述 </vt:lpstr>
      <vt:lpstr>Ch6_9</vt:lpstr>
      <vt:lpstr> break敘述 </vt:lpstr>
      <vt:lpstr>Ch6_10 (1/2)</vt:lpstr>
      <vt:lpstr>Ch6_10 (2/2)</vt:lpstr>
      <vt:lpstr>第七章 函數 Functions</vt:lpstr>
      <vt:lpstr>函數 function 的概念</vt:lpstr>
      <vt:lpstr>函數的基本形式 </vt:lpstr>
      <vt:lpstr>Ch7_2</vt:lpstr>
      <vt:lpstr>函數呼叫的語法</vt:lpstr>
      <vt:lpstr>函數的傳回值 </vt:lpstr>
      <vt:lpstr>Ch7_3 計算圓面積的函數</vt:lpstr>
      <vt:lpstr>Ch7_4 函數求平均值與絕對值</vt:lpstr>
      <vt:lpstr>Ch7_4x 函數求最小值 min</vt:lpstr>
      <vt:lpstr>Ch7_4x 函數min 的應用</vt:lpstr>
      <vt:lpstr>遞迴函數 Recursion</vt:lpstr>
      <vt:lpstr>費氏數列 Fibonacci Sequence</vt:lpstr>
      <vt:lpstr>Ch7_5 遞迴函數求費氏數列</vt:lpstr>
      <vt:lpstr>Ch7_5  </vt:lpstr>
      <vt:lpstr>階乘函數 factorial </vt:lpstr>
      <vt:lpstr>Ch7_7 利用遞迴函數求n階乘</vt:lpstr>
      <vt:lpstr>Ch7_7</vt:lpstr>
      <vt:lpstr>常用的數學函數 </vt:lpstr>
      <vt:lpstr>儲存類別 </vt:lpstr>
      <vt:lpstr>內在(auto)變數</vt:lpstr>
      <vt:lpstr>靜態(static)變數</vt:lpstr>
      <vt:lpstr>Ch7_12 全域變數與區域變數</vt:lpstr>
      <vt:lpstr>外在(external)變數</vt:lpstr>
      <vt:lpstr>外在(external)變數</vt:lpstr>
      <vt:lpstr>第八章 陣列 Array</vt:lpstr>
      <vt:lpstr>8-1 陣列的基本架構 </vt:lpstr>
      <vt:lpstr>8-2 一維陣列表示法 </vt:lpstr>
      <vt:lpstr>8-2-2  一維陣列元素的引用</vt:lpstr>
      <vt:lpstr>Ch8_2 列出陣列的儲存方式 </vt:lpstr>
      <vt:lpstr>8-2-3 陣列界限檢查</vt:lpstr>
      <vt:lpstr>8-3 多維陣列表示法 </vt:lpstr>
      <vt:lpstr>8-3 多維陣列</vt:lpstr>
      <vt:lpstr>Ch8_5 (1/2) 基本二維陣列的加法運算</vt:lpstr>
      <vt:lpstr>Ch8_5 (2/2)</vt:lpstr>
      <vt:lpstr>8-4 以陣列為參數之函數呼叫 </vt:lpstr>
      <vt:lpstr>Ch8_8</vt:lpstr>
      <vt:lpstr>8-5 字元陣列表示法</vt:lpstr>
      <vt:lpstr>第九章 字串String</vt:lpstr>
      <vt:lpstr>9-1-1字串String 的定義</vt:lpstr>
      <vt:lpstr>9-1-2 字串的宣告(一維陣列) </vt:lpstr>
      <vt:lpstr>Ch9_2</vt:lpstr>
      <vt:lpstr>9-1-3 字串陣列的宣告</vt:lpstr>
      <vt:lpstr>Ch9_3</vt:lpstr>
      <vt:lpstr>9-2 字串的輸入及輸出</vt:lpstr>
      <vt:lpstr>Ch9_4</vt:lpstr>
      <vt:lpstr>Ch9_5</vt:lpstr>
      <vt:lpstr>9-2 字串的輸入及輸出</vt:lpstr>
      <vt:lpstr>Ch9_6</vt:lpstr>
      <vt:lpstr>9-3 其它字串的處理函數 </vt:lpstr>
      <vt:lpstr>Ch9_9</vt:lpstr>
      <vt:lpstr>9-3-2 strcmp(s1,s2)函數 </vt:lpstr>
      <vt:lpstr>Ch9_10 (1/2)</vt:lpstr>
      <vt:lpstr>Ch9_10 (2/2) /*比較*/</vt:lpstr>
      <vt:lpstr>9-3-3 strcpy()函數 </vt:lpstr>
      <vt:lpstr>Ch9_11</vt:lpstr>
      <vt:lpstr>9-3-4 strcat()函數</vt:lpstr>
      <vt:lpstr>Ch9_12</vt:lpstr>
      <vt:lpstr>9-3-5 toupper()函數及tolower()函數</vt:lpstr>
      <vt:lpstr>Ch9_13</vt:lpstr>
      <vt:lpstr>第十章 指標Pointers</vt:lpstr>
      <vt:lpstr>10-1 指標的基本概念 </vt:lpstr>
      <vt:lpstr>『&amp;』運算符號的使用方法</vt:lpstr>
      <vt:lpstr>『*』運算符號的使用方法</vt:lpstr>
      <vt:lpstr>Ch10_1</vt:lpstr>
      <vt:lpstr>Ch10_1 輸出結果 (2/2)</vt:lpstr>
      <vt:lpstr>10-1-2 指標與位址 </vt:lpstr>
      <vt:lpstr>Ch10_2(1/4)</vt:lpstr>
      <vt:lpstr>Ch10_2 (2/4)</vt:lpstr>
      <vt:lpstr>Ch10_2 輸出結果 (3/4)</vt:lpstr>
      <vt:lpstr>Ch10_2 輸出結果 (4/4)</vt:lpstr>
      <vt:lpstr>範例 (1/3)</vt:lpstr>
      <vt:lpstr>範例 (2/3)</vt:lpstr>
      <vt:lpstr>範例 (3/3)</vt:lpstr>
      <vt:lpstr>10-2 雙重指標 </vt:lpstr>
      <vt:lpstr>Ch10_3</vt:lpstr>
      <vt:lpstr>10-3 指標與陣列 </vt:lpstr>
      <vt:lpstr>Ch10_4</vt:lpstr>
      <vt:lpstr>10-3-2 指標與二維陣列 </vt:lpstr>
      <vt:lpstr>Ch10_7</vt:lpstr>
      <vt:lpstr>Ch10_8</vt:lpstr>
      <vt:lpstr>10-4 指標與字串 </vt:lpstr>
      <vt:lpstr>Ch10_9</vt:lpstr>
      <vt:lpstr>10-5 指標運算 </vt:lpstr>
      <vt:lpstr>Ch10_11</vt:lpstr>
      <vt:lpstr>第十一章 結構structure</vt:lpstr>
      <vt:lpstr>11-1 何謂結構 </vt:lpstr>
      <vt:lpstr>11-2 結構變數 </vt:lpstr>
      <vt:lpstr>Ch11_1</vt:lpstr>
      <vt:lpstr>11-2 結構變數 </vt:lpstr>
      <vt:lpstr>Ch11_2</vt:lpstr>
      <vt:lpstr>11-3 結構陣列(1/2)</vt:lpstr>
      <vt:lpstr>11-3 結構陣列(2/2)</vt:lpstr>
      <vt:lpstr>Ch11_3 (1/3)</vt:lpstr>
      <vt:lpstr>Ch11_3 (2/3)</vt:lpstr>
      <vt:lpstr>Ch11_3輸出結果 (3/3)</vt:lpstr>
      <vt:lpstr>11-4 巢狀結構 </vt:lpstr>
      <vt:lpstr>Ch11_4</vt:lpstr>
      <vt:lpstr>11-5 結構與函數 </vt:lpstr>
      <vt:lpstr>Ch11_5</vt:lpstr>
      <vt:lpstr>Ch11_6</vt:lpstr>
      <vt:lpstr>11-6 結構與指標  </vt:lpstr>
      <vt:lpstr>Ch11_7</vt:lpstr>
      <vt:lpstr>Ch11_7 (2/2)</vt:lpstr>
      <vt:lpstr>11-7 聯合型態 </vt:lpstr>
      <vt:lpstr>Ch11_8 聯合型態 </vt:lpstr>
      <vt:lpstr>第 12 章 檔案處理</vt:lpstr>
      <vt:lpstr>C 的檔案 I/O 函式群</vt:lpstr>
      <vt:lpstr>C 的檔案觀念</vt:lpstr>
      <vt:lpstr>C 的檔案觀念</vt:lpstr>
      <vt:lpstr>檔案的開啟和關閉使用例</vt:lpstr>
      <vt:lpstr>檔案的開啟和關閉使用例</vt:lpstr>
      <vt:lpstr>檔案的開啟和關閉使用例</vt:lpstr>
      <vt:lpstr>5 個設備檔的 stream名稱</vt:lpstr>
      <vt:lpstr>C 的檔案觀念</vt:lpstr>
      <vt:lpstr>C 的檔案 I/O 函式群</vt:lpstr>
      <vt:lpstr>fgetc() 使用例</vt:lpstr>
      <vt:lpstr>fgetc() 使用例</vt:lpstr>
      <vt:lpstr>fputc() 使用例</vt:lpstr>
      <vt:lpstr>fputc() 使用例</vt:lpstr>
      <vt:lpstr>fputc() 使用例</vt:lpstr>
      <vt:lpstr>C 的檔案 I/O 函式群</vt:lpstr>
      <vt:lpstr>fgets() 使用例</vt:lpstr>
      <vt:lpstr>C 的檔案 I/O 函式群</vt:lpstr>
      <vt:lpstr>fputs() 使用例</vt:lpstr>
      <vt:lpstr>C 的檔案 I/O 函式群</vt:lpstr>
      <vt:lpstr>fscanf() 使用例</vt:lpstr>
      <vt:lpstr>C 的檔案 I/O 函式群</vt:lpstr>
      <vt:lpstr>fprintf() 使用例</vt:lpstr>
      <vt:lpstr>fprintf() 使用例</vt:lpstr>
      <vt:lpstr>循序與隨機讀寫</vt:lpstr>
      <vt:lpstr>循序與隨機讀寫</vt:lpstr>
      <vt:lpstr>fseek() 使用例</vt:lpstr>
      <vt:lpstr>fseek() 使用例</vt:lpstr>
      <vt:lpstr>檔案的分類</vt:lpstr>
      <vt:lpstr>檔案的分類</vt:lpstr>
      <vt:lpstr>檔案的分類</vt:lpstr>
      <vt:lpstr>使用 BINARY 檔</vt:lpstr>
      <vt:lpstr>使用 BINARY 檔</vt:lpstr>
      <vt:lpstr>fread() 的使用例</vt:lpstr>
      <vt:lpstr>fwrite() 的使用例</vt:lpstr>
      <vt:lpstr>fwrite() 的使用例</vt:lpstr>
      <vt:lpstr>以 fwrite() 寫入結構體</vt:lpstr>
      <vt:lpstr>以 fwrite() 寫入結構體</vt:lpstr>
      <vt:lpstr>以 fread() 讀取結構體</vt:lpstr>
      <vt:lpstr>以 fread() 讀取結構體</vt:lpstr>
      <vt:lpstr>以 fread() 讀取結構體</vt:lpstr>
      <vt:lpstr>列印頁數: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輕鬆學習C語言</dc:title>
  <dc:subject>C語言</dc:subject>
  <dc:creator>cyszeto</dc:creator>
  <cp:lastModifiedBy>Szeto CY</cp:lastModifiedBy>
  <cp:revision>824</cp:revision>
  <dcterms:created xsi:type="dcterms:W3CDTF">2002-06-17T01:38:12Z</dcterms:created>
  <dcterms:modified xsi:type="dcterms:W3CDTF">2011-08-10T10:59:54Z</dcterms:modified>
</cp:coreProperties>
</file>