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2" r:id="rId2"/>
    <p:sldId id="271" r:id="rId3"/>
    <p:sldId id="273" r:id="rId4"/>
    <p:sldId id="256" r:id="rId5"/>
    <p:sldId id="264" r:id="rId6"/>
    <p:sldId id="258" r:id="rId7"/>
    <p:sldId id="257" r:id="rId8"/>
    <p:sldId id="259" r:id="rId9"/>
    <p:sldId id="260" r:id="rId10"/>
    <p:sldId id="262" r:id="rId11"/>
    <p:sldId id="263" r:id="rId12"/>
    <p:sldId id="265" r:id="rId13"/>
    <p:sldId id="268" r:id="rId14"/>
    <p:sldId id="269" r:id="rId15"/>
    <p:sldId id="270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78" autoAdjust="0"/>
  </p:normalViewPr>
  <p:slideViewPr>
    <p:cSldViewPr>
      <p:cViewPr varScale="1">
        <p:scale>
          <a:sx n="41" d="100"/>
          <a:sy n="41" d="100"/>
        </p:scale>
        <p:origin x="-4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B2CFA-7465-4CB4-A666-C9910BA89CCD}" type="datetimeFigureOut">
              <a:rPr lang="zh-TW" altLang="en-US" smtClean="0"/>
              <a:t>2012-04-06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FE096-2DE1-4BAA-BC9B-5AD42E6C93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197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E096-2DE1-4BAA-BC9B-5AD42E6C93C3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284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16216" y="6093296"/>
            <a:ext cx="2133600" cy="365125"/>
          </a:xfrm>
        </p:spPr>
        <p:txBody>
          <a:bodyPr/>
          <a:lstStyle>
            <a:lvl1pPr>
              <a:defRPr sz="20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alleg/files/allegro-bin/4.2.2/allegro-mingw-4.2.2.zip/download" TargetMode="External"/><Relationship Id="rId7" Type="http://schemas.openxmlformats.org/officeDocument/2006/relationships/hyperlink" Target="http://wiki.allegro.cc/" TargetMode="External"/><Relationship Id="rId2" Type="http://schemas.openxmlformats.org/officeDocument/2006/relationships/hyperlink" Target="http://sourceforge.net/projects/alleg/files/allegro-bin/4.2.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llegro.cc/files" TargetMode="External"/><Relationship Id="rId5" Type="http://schemas.openxmlformats.org/officeDocument/2006/relationships/hyperlink" Target="http://mrmcelrea.com/ComputerScience/Game%20Programming/AllegroBook.pdf" TargetMode="External"/><Relationship Id="rId4" Type="http://schemas.openxmlformats.org/officeDocument/2006/relationships/hyperlink" Target="http://www.cppgameprogramming.com/cgi/nav.cgi?page=allegbasic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alleg/files/allegro-bin/4.2.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ourceforge.net/projects/alleg/files/allegro-bin/4.2.2/allegro-mingw-4.2.2.zip/downloa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pgameprogramming.com/cgi/nav.cgi?page=allegbasic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rmcelrea.com/ComputerScience/Game%20Programming/AllegroBook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926139" y="159942"/>
            <a:ext cx="5881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hlinkClick r:id="rId2"/>
              </a:rPr>
              <a:t>http://sourceforge.net/projects/alleg/files/allegro-bin/4.2.2</a:t>
            </a:r>
            <a:r>
              <a:rPr lang="en-US" altLang="zh-TW" dirty="0" smtClean="0">
                <a:hlinkClick r:id="rId2"/>
              </a:rPr>
              <a:t>/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720755" y="1156682"/>
            <a:ext cx="41392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Verdana" pitchFamily="34" charset="0"/>
              </a:rPr>
              <a:t>Allegro 4.2.2 Game </a:t>
            </a:r>
            <a:r>
              <a:rPr lang="en-US" altLang="zh-TW" sz="2000" dirty="0">
                <a:latin typeface="Verdana" pitchFamily="34" charset="0"/>
              </a:rPr>
              <a:t>Library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16016" y="555357"/>
            <a:ext cx="413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download: </a:t>
            </a:r>
            <a:r>
              <a:rPr lang="en-US" altLang="zh-TW" dirty="0" smtClean="0">
                <a:hlinkClick r:id="rId3" tooltip="Click to download allegro-mingw-4.2.2.zip"/>
              </a:rPr>
              <a:t>allegro-minGW-4.2.2.zip</a:t>
            </a:r>
            <a:r>
              <a:rPr lang="en-US" altLang="zh-TW" dirty="0" smtClean="0"/>
              <a:t> 6MB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627166" y="1652607"/>
            <a:ext cx="5537122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>
                <a:hlinkClick r:id="rId3" tooltip="Click to download allegro-mingw-4.2.2.zip"/>
              </a:rPr>
              <a:t>allegro-minGW-4.2.2.zip</a:t>
            </a:r>
            <a:r>
              <a:rPr lang="en-US" altLang="zh-TW" dirty="0" smtClean="0"/>
              <a:t> 6MB</a:t>
            </a:r>
          </a:p>
          <a:p>
            <a:r>
              <a:rPr lang="en-US" altLang="zh-TW" dirty="0" smtClean="0"/>
              <a:t>1. bin		</a:t>
            </a:r>
            <a:r>
              <a:rPr lang="en-US" altLang="zh-TW" dirty="0" smtClean="0">
                <a:sym typeface="Wingdings"/>
              </a:rPr>
              <a:t> C:\</a:t>
            </a:r>
            <a:r>
              <a:rPr lang="en-US" altLang="zh-TW" dirty="0" smtClean="0">
                <a:solidFill>
                  <a:srgbClr val="FF0000"/>
                </a:solidFill>
                <a:sym typeface="Wingdings"/>
              </a:rPr>
              <a:t>w</a:t>
            </a:r>
            <a:r>
              <a:rPr lang="en-US" altLang="zh-TW" dirty="0" smtClean="0">
                <a:solidFill>
                  <a:srgbClr val="FF0000"/>
                </a:solidFill>
              </a:rPr>
              <a:t>indows\system32</a:t>
            </a:r>
            <a:endParaRPr lang="en-US" altLang="zh-TW" dirty="0" smtClean="0"/>
          </a:p>
          <a:p>
            <a:r>
              <a:rPr lang="en-US" altLang="zh-TW" dirty="0" smtClean="0"/>
              <a:t>2. include		</a:t>
            </a:r>
            <a:r>
              <a:rPr lang="en-US" altLang="zh-TW" dirty="0" smtClean="0">
                <a:sym typeface="Wingdings"/>
              </a:rPr>
              <a:t> D:\CodeBlocks\</a:t>
            </a:r>
            <a:r>
              <a:rPr lang="en-US" altLang="zh-TW" dirty="0" smtClean="0">
                <a:solidFill>
                  <a:srgbClr val="FF0000"/>
                </a:solidFill>
              </a:rPr>
              <a:t>MinGW\include</a:t>
            </a:r>
            <a:endParaRPr lang="en-US" altLang="zh-TW" dirty="0" smtClean="0"/>
          </a:p>
          <a:p>
            <a:r>
              <a:rPr lang="en-US" altLang="zh-TW" dirty="0" smtClean="0"/>
              <a:t>3. </a:t>
            </a:r>
            <a:r>
              <a:rPr lang="en-US" altLang="zh-TW" dirty="0"/>
              <a:t>l</a:t>
            </a:r>
            <a:r>
              <a:rPr lang="en-US" altLang="zh-TW" dirty="0" smtClean="0"/>
              <a:t>ib		</a:t>
            </a:r>
            <a:r>
              <a:rPr lang="en-US" altLang="zh-TW" dirty="0" smtClean="0">
                <a:sym typeface="Wingdings"/>
              </a:rPr>
              <a:t> </a:t>
            </a:r>
            <a:r>
              <a:rPr lang="en-US" altLang="zh-TW" dirty="0">
                <a:sym typeface="Wingdings"/>
              </a:rPr>
              <a:t>D:\CodeBlocks\</a:t>
            </a:r>
            <a:r>
              <a:rPr lang="en-US" altLang="zh-TW" dirty="0" smtClean="0">
                <a:solidFill>
                  <a:srgbClr val="FF0000"/>
                </a:solidFill>
              </a:rPr>
              <a:t>MinGW\lib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827584" y="543593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4"/>
              </a:rPr>
              <a:t>http://</a:t>
            </a:r>
            <a:r>
              <a:rPr lang="en-US" altLang="zh-TW" dirty="0" smtClean="0">
                <a:hlinkClick r:id="rId4"/>
              </a:rPr>
              <a:t>www.cppgameprogramming.com/cgi/nav.cgi?page=allegbasics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827584" y="4889159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5"/>
              </a:rPr>
              <a:t>http://</a:t>
            </a:r>
            <a:r>
              <a:rPr lang="en-US" altLang="zh-TW" dirty="0" smtClean="0">
                <a:hlinkClick r:id="rId5"/>
              </a:rPr>
              <a:t>mrmcelrea.com/ComputerScience/Game%20Programming/AllegroBook.pdf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827584" y="4342386"/>
            <a:ext cx="3205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 smtClean="0">
                <a:solidFill>
                  <a:srgbClr val="FF0000"/>
                </a:solidFill>
                <a:hlinkClick r:id="rId6"/>
              </a:rPr>
              <a:t>http</a:t>
            </a:r>
            <a:r>
              <a:rPr lang="en-US" altLang="zh-TW" dirty="0">
                <a:solidFill>
                  <a:srgbClr val="FF0000"/>
                </a:solidFill>
                <a:hlinkClick r:id="rId6"/>
              </a:rPr>
              <a:t>://</a:t>
            </a:r>
            <a:r>
              <a:rPr lang="en-US" altLang="zh-TW" dirty="0" smtClean="0">
                <a:solidFill>
                  <a:srgbClr val="FF0000"/>
                </a:solidFill>
                <a:hlinkClick r:id="rId6"/>
              </a:rPr>
              <a:t>www.allegro.cc/files</a:t>
            </a:r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7585" y="3795613"/>
            <a:ext cx="3205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hlinkClick r:id="rId7"/>
              </a:rPr>
              <a:t>http</a:t>
            </a:r>
            <a:r>
              <a:rPr lang="en-US" altLang="zh-TW" dirty="0">
                <a:solidFill>
                  <a:srgbClr val="FF0000"/>
                </a:solidFill>
                <a:hlinkClick r:id="rId7"/>
              </a:rPr>
              <a:t>://</a:t>
            </a:r>
            <a:r>
              <a:rPr lang="en-US" altLang="zh-TW" dirty="0" smtClean="0">
                <a:solidFill>
                  <a:srgbClr val="FF0000"/>
                </a:solidFill>
                <a:hlinkClick r:id="rId7"/>
              </a:rPr>
              <a:t>wiki.allegro.cc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92764" y="3140968"/>
            <a:ext cx="27388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Verdana" pitchFamily="34" charset="0"/>
              </a:rPr>
              <a:t>Allegro Reference</a:t>
            </a:r>
            <a:endParaRPr lang="zh-TW" alt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288471" y="476672"/>
            <a:ext cx="34914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#include &lt;</a:t>
            </a:r>
            <a:r>
              <a:rPr lang="en-US" altLang="zh-TW" dirty="0" err="1"/>
              <a:t>allegro.h</a:t>
            </a:r>
            <a:r>
              <a:rPr lang="en-US" altLang="zh-TW" dirty="0"/>
              <a:t>&gt;</a:t>
            </a:r>
          </a:p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x = </a:t>
            </a:r>
            <a:r>
              <a:rPr lang="en-US" altLang="zh-TW" dirty="0" smtClean="0"/>
              <a:t>100, y </a:t>
            </a:r>
            <a:r>
              <a:rPr lang="en-US" altLang="zh-TW" dirty="0"/>
              <a:t>= 100;</a:t>
            </a:r>
          </a:p>
          <a:p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x0 </a:t>
            </a:r>
            <a:r>
              <a:rPr lang="en-US" altLang="zh-TW" dirty="0"/>
              <a:t>= </a:t>
            </a:r>
            <a:r>
              <a:rPr lang="en-US" altLang="zh-TW" dirty="0" smtClean="0"/>
              <a:t>100, y0 </a:t>
            </a:r>
            <a:r>
              <a:rPr lang="en-US" altLang="zh-TW" dirty="0"/>
              <a:t>= 100;</a:t>
            </a:r>
          </a:p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/>
              <a:t>dir</a:t>
            </a:r>
            <a:r>
              <a:rPr lang="en-US" altLang="zh-TW" dirty="0"/>
              <a:t> = 1; </a:t>
            </a:r>
          </a:p>
        </p:txBody>
      </p:sp>
      <p:sp>
        <p:nvSpPr>
          <p:cNvPr id="6" name="矩形 5"/>
          <p:cNvSpPr/>
          <p:nvPr/>
        </p:nvSpPr>
        <p:spPr>
          <a:xfrm>
            <a:off x="308619" y="1700808"/>
            <a:ext cx="663964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void </a:t>
            </a:r>
            <a:r>
              <a:rPr lang="en-US" altLang="zh-TW" dirty="0" err="1">
                <a:solidFill>
                  <a:srgbClr val="FF0000"/>
                </a:solidFill>
              </a:rPr>
              <a:t>moveCircle</a:t>
            </a:r>
            <a:r>
              <a:rPr lang="en-US" altLang="zh-TW" dirty="0"/>
              <a:t>() {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x0 </a:t>
            </a:r>
            <a:r>
              <a:rPr lang="en-US" altLang="zh-TW" dirty="0"/>
              <a:t>= x;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y0 </a:t>
            </a:r>
            <a:r>
              <a:rPr lang="en-US" altLang="zh-TW" dirty="0"/>
              <a:t>= y;</a:t>
            </a:r>
          </a:p>
          <a:p>
            <a:endParaRPr lang="en-US" altLang="zh-TW" dirty="0" smtClean="0"/>
          </a:p>
          <a:p>
            <a:r>
              <a:rPr lang="en-US" altLang="zh-TW" dirty="0"/>
              <a:t>	if (</a:t>
            </a:r>
            <a:r>
              <a:rPr lang="en-US" altLang="zh-TW" dirty="0" err="1">
                <a:solidFill>
                  <a:srgbClr val="FF0000"/>
                </a:solidFill>
              </a:rPr>
              <a:t>dir</a:t>
            </a:r>
            <a:r>
              <a:rPr lang="en-US" altLang="zh-TW" dirty="0">
                <a:solidFill>
                  <a:srgbClr val="FF0000"/>
                </a:solidFill>
              </a:rPr>
              <a:t> == 1 </a:t>
            </a:r>
            <a:r>
              <a:rPr lang="en-US" altLang="zh-TW" dirty="0"/>
              <a:t>&amp;&amp; x != 20 &amp;&amp; y != 20) </a:t>
            </a:r>
            <a:r>
              <a:rPr lang="en-US" altLang="zh-TW" dirty="0" smtClean="0">
                <a:solidFill>
                  <a:srgbClr val="FF0000"/>
                </a:solidFill>
              </a:rPr>
              <a:t>{--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 smtClean="0">
                <a:solidFill>
                  <a:srgbClr val="FF0000"/>
                </a:solidFill>
              </a:rPr>
              <a:t>; --</a:t>
            </a:r>
            <a:r>
              <a:rPr lang="en-US" altLang="zh-TW" dirty="0">
                <a:solidFill>
                  <a:srgbClr val="FF0000"/>
                </a:solidFill>
              </a:rPr>
              <a:t>y</a:t>
            </a:r>
            <a:r>
              <a:rPr lang="en-US" altLang="zh-TW" dirty="0" smtClean="0">
                <a:solidFill>
                  <a:srgbClr val="FF0000"/>
                </a:solidFill>
              </a:rPr>
              <a:t>;}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else </a:t>
            </a:r>
            <a:r>
              <a:rPr lang="en-US" altLang="zh-TW" dirty="0"/>
              <a:t>if (</a:t>
            </a:r>
            <a:r>
              <a:rPr lang="en-US" altLang="zh-TW" dirty="0" err="1">
                <a:solidFill>
                  <a:srgbClr val="FF0000"/>
                </a:solidFill>
              </a:rPr>
              <a:t>dir</a:t>
            </a:r>
            <a:r>
              <a:rPr lang="en-US" altLang="zh-TW" dirty="0">
                <a:solidFill>
                  <a:srgbClr val="FF0000"/>
                </a:solidFill>
              </a:rPr>
              <a:t> == 2</a:t>
            </a:r>
            <a:r>
              <a:rPr lang="en-US" altLang="zh-TW" dirty="0"/>
              <a:t> &amp;&amp; x != 20 &amp;&amp; y != 460) </a:t>
            </a:r>
            <a:r>
              <a:rPr lang="en-US" altLang="zh-TW" dirty="0" smtClean="0">
                <a:solidFill>
                  <a:srgbClr val="FF0000"/>
                </a:solidFill>
              </a:rPr>
              <a:t>{--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 smtClean="0">
                <a:solidFill>
                  <a:srgbClr val="FF0000"/>
                </a:solidFill>
              </a:rPr>
              <a:t>; ++</a:t>
            </a:r>
            <a:r>
              <a:rPr lang="en-US" altLang="zh-TW" dirty="0">
                <a:solidFill>
                  <a:srgbClr val="FF0000"/>
                </a:solidFill>
              </a:rPr>
              <a:t>y</a:t>
            </a:r>
            <a:r>
              <a:rPr lang="en-US" altLang="zh-TW" dirty="0" smtClean="0">
                <a:solidFill>
                  <a:srgbClr val="FF0000"/>
                </a:solidFill>
              </a:rPr>
              <a:t>;}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else </a:t>
            </a:r>
            <a:r>
              <a:rPr lang="en-US" altLang="zh-TW" dirty="0"/>
              <a:t>if (</a:t>
            </a:r>
            <a:r>
              <a:rPr lang="en-US" altLang="zh-TW" dirty="0" err="1">
                <a:solidFill>
                  <a:srgbClr val="FF0000"/>
                </a:solidFill>
              </a:rPr>
              <a:t>dir</a:t>
            </a:r>
            <a:r>
              <a:rPr lang="en-US" altLang="zh-TW" dirty="0">
                <a:solidFill>
                  <a:srgbClr val="FF0000"/>
                </a:solidFill>
              </a:rPr>
              <a:t> == 3 </a:t>
            </a:r>
            <a:r>
              <a:rPr lang="en-US" altLang="zh-TW" dirty="0"/>
              <a:t>&amp;&amp; x != 620 &amp;&amp; y != 20) </a:t>
            </a:r>
            <a:r>
              <a:rPr lang="en-US" altLang="zh-TW" dirty="0" smtClean="0">
                <a:solidFill>
                  <a:srgbClr val="FF0000"/>
                </a:solidFill>
              </a:rPr>
              <a:t>{++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 smtClean="0">
                <a:solidFill>
                  <a:srgbClr val="FF0000"/>
                </a:solidFill>
              </a:rPr>
              <a:t>; --</a:t>
            </a:r>
            <a:r>
              <a:rPr lang="en-US" altLang="zh-TW" dirty="0">
                <a:solidFill>
                  <a:srgbClr val="FF0000"/>
                </a:solidFill>
              </a:rPr>
              <a:t>y</a:t>
            </a:r>
            <a:r>
              <a:rPr lang="en-US" altLang="zh-TW" dirty="0" smtClean="0">
                <a:solidFill>
                  <a:srgbClr val="FF0000"/>
                </a:solidFill>
              </a:rPr>
              <a:t>;}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else </a:t>
            </a:r>
            <a:r>
              <a:rPr lang="en-US" altLang="zh-TW" dirty="0"/>
              <a:t>if (</a:t>
            </a:r>
            <a:r>
              <a:rPr lang="en-US" altLang="zh-TW" dirty="0" err="1">
                <a:solidFill>
                  <a:srgbClr val="FF0000"/>
                </a:solidFill>
              </a:rPr>
              <a:t>dir</a:t>
            </a:r>
            <a:r>
              <a:rPr lang="en-US" altLang="zh-TW" dirty="0">
                <a:solidFill>
                  <a:srgbClr val="FF0000"/>
                </a:solidFill>
              </a:rPr>
              <a:t> == 4 </a:t>
            </a:r>
            <a:r>
              <a:rPr lang="en-US" altLang="zh-TW" dirty="0"/>
              <a:t>&amp;&amp; x != 620 &amp;&amp; y != 460) </a:t>
            </a:r>
            <a:r>
              <a:rPr lang="en-US" altLang="zh-TW" dirty="0" smtClean="0">
                <a:solidFill>
                  <a:srgbClr val="FF0000"/>
                </a:solidFill>
              </a:rPr>
              <a:t>{++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 smtClean="0">
                <a:solidFill>
                  <a:srgbClr val="FF0000"/>
                </a:solidFill>
              </a:rPr>
              <a:t>; ++</a:t>
            </a:r>
            <a:r>
              <a:rPr lang="en-US" altLang="zh-TW" dirty="0">
                <a:solidFill>
                  <a:srgbClr val="FF0000"/>
                </a:solidFill>
              </a:rPr>
              <a:t>y</a:t>
            </a:r>
            <a:r>
              <a:rPr lang="en-US" altLang="zh-TW" dirty="0" smtClean="0">
                <a:solidFill>
                  <a:srgbClr val="FF0000"/>
                </a:solidFill>
              </a:rPr>
              <a:t>;}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else </a:t>
            </a:r>
            <a:r>
              <a:rPr lang="en-US" altLang="zh-TW" dirty="0" err="1" smtClean="0"/>
              <a:t>dir</a:t>
            </a:r>
            <a:r>
              <a:rPr lang="en-US" altLang="zh-TW" dirty="0" smtClean="0"/>
              <a:t> </a:t>
            </a:r>
            <a:r>
              <a:rPr lang="en-US" altLang="zh-TW" dirty="0">
                <a:solidFill>
                  <a:srgbClr val="FF0000"/>
                </a:solidFill>
              </a:rPr>
              <a:t>= rand() % 4 + 1</a:t>
            </a:r>
            <a:r>
              <a:rPr lang="en-US" altLang="zh-TW" dirty="0" smtClean="0">
                <a:solidFill>
                  <a:srgbClr val="FF0000"/>
                </a:solidFill>
              </a:rPr>
              <a:t>;</a:t>
            </a:r>
          </a:p>
          <a:p>
            <a:endParaRPr lang="en-US" altLang="zh-TW" dirty="0"/>
          </a:p>
          <a:p>
            <a:r>
              <a:rPr lang="en-US" altLang="zh-TW" dirty="0"/>
              <a:t>	</a:t>
            </a:r>
            <a:r>
              <a:rPr lang="en-US" altLang="zh-TW" dirty="0" err="1"/>
              <a:t>acquire_screen</a:t>
            </a:r>
            <a:r>
              <a:rPr lang="en-US" altLang="zh-TW" dirty="0"/>
              <a:t>();</a:t>
            </a:r>
          </a:p>
          <a:p>
            <a:endParaRPr lang="en-US" altLang="zh-TW" dirty="0" smtClean="0">
              <a:solidFill>
                <a:srgbClr val="00B050"/>
              </a:solidFill>
            </a:endParaRPr>
          </a:p>
          <a:p>
            <a:r>
              <a:rPr lang="en-US" altLang="zh-TW" dirty="0">
                <a:solidFill>
                  <a:srgbClr val="00B050"/>
                </a:solidFill>
              </a:rPr>
              <a:t>	</a:t>
            </a:r>
            <a:r>
              <a:rPr lang="en-US" altLang="zh-TW" dirty="0" err="1">
                <a:solidFill>
                  <a:srgbClr val="00B050"/>
                </a:solidFill>
              </a:rPr>
              <a:t>circlefill</a:t>
            </a:r>
            <a:r>
              <a:rPr lang="en-US" altLang="zh-TW" dirty="0">
                <a:solidFill>
                  <a:srgbClr val="00B050"/>
                </a:solidFill>
              </a:rPr>
              <a:t> ( </a:t>
            </a:r>
            <a:r>
              <a:rPr lang="en-US" altLang="zh-TW" dirty="0">
                <a:solidFill>
                  <a:srgbClr val="FF0000"/>
                </a:solidFill>
              </a:rPr>
              <a:t>screen</a:t>
            </a:r>
            <a:r>
              <a:rPr lang="en-US" altLang="zh-TW" dirty="0">
                <a:solidFill>
                  <a:srgbClr val="00B050"/>
                </a:solidFill>
              </a:rPr>
              <a:t>, </a:t>
            </a:r>
            <a:r>
              <a:rPr lang="en-US" altLang="zh-TW" dirty="0" smtClean="0">
                <a:solidFill>
                  <a:srgbClr val="00B050"/>
                </a:solidFill>
              </a:rPr>
              <a:t>x0, y0, </a:t>
            </a:r>
            <a:r>
              <a:rPr lang="en-US" altLang="zh-TW" dirty="0">
                <a:solidFill>
                  <a:srgbClr val="00B050"/>
                </a:solidFill>
              </a:rPr>
              <a:t>20, </a:t>
            </a:r>
            <a:r>
              <a:rPr lang="en-US" altLang="zh-TW" dirty="0" err="1">
                <a:solidFill>
                  <a:srgbClr val="00B050"/>
                </a:solidFill>
              </a:rPr>
              <a:t>makecol</a:t>
            </a:r>
            <a:r>
              <a:rPr lang="en-US" altLang="zh-TW" dirty="0">
                <a:solidFill>
                  <a:srgbClr val="00B050"/>
                </a:solidFill>
              </a:rPr>
              <a:t>( 0, 0, 0));</a:t>
            </a:r>
          </a:p>
          <a:p>
            <a:r>
              <a:rPr lang="en-US" altLang="zh-TW" dirty="0">
                <a:solidFill>
                  <a:srgbClr val="00B050"/>
                </a:solidFill>
              </a:rPr>
              <a:t>	</a:t>
            </a:r>
            <a:r>
              <a:rPr lang="en-US" altLang="zh-TW" dirty="0" err="1">
                <a:solidFill>
                  <a:srgbClr val="00B050"/>
                </a:solidFill>
              </a:rPr>
              <a:t>circlefill</a:t>
            </a:r>
            <a:r>
              <a:rPr lang="en-US" altLang="zh-TW" dirty="0">
                <a:solidFill>
                  <a:srgbClr val="00B050"/>
                </a:solidFill>
              </a:rPr>
              <a:t> ( </a:t>
            </a:r>
            <a:r>
              <a:rPr lang="en-US" altLang="zh-TW" dirty="0">
                <a:solidFill>
                  <a:srgbClr val="FF0000"/>
                </a:solidFill>
              </a:rPr>
              <a:t>screen</a:t>
            </a:r>
            <a:r>
              <a:rPr lang="en-US" altLang="zh-TW" dirty="0">
                <a:solidFill>
                  <a:srgbClr val="00B050"/>
                </a:solidFill>
              </a:rPr>
              <a:t>, </a:t>
            </a:r>
            <a:r>
              <a:rPr lang="en-US" altLang="zh-TW" dirty="0" smtClean="0">
                <a:solidFill>
                  <a:srgbClr val="00B050"/>
                </a:solidFill>
              </a:rPr>
              <a:t> x</a:t>
            </a:r>
            <a:r>
              <a:rPr lang="en-US" altLang="zh-TW" dirty="0">
                <a:solidFill>
                  <a:srgbClr val="00B050"/>
                </a:solidFill>
              </a:rPr>
              <a:t>, </a:t>
            </a:r>
            <a:r>
              <a:rPr lang="en-US" altLang="zh-TW" dirty="0" smtClean="0">
                <a:solidFill>
                  <a:srgbClr val="00B050"/>
                </a:solidFill>
              </a:rPr>
              <a:t> y</a:t>
            </a:r>
            <a:r>
              <a:rPr lang="en-US" altLang="zh-TW" dirty="0">
                <a:solidFill>
                  <a:srgbClr val="00B050"/>
                </a:solidFill>
              </a:rPr>
              <a:t>, </a:t>
            </a:r>
            <a:r>
              <a:rPr lang="en-US" altLang="zh-TW" dirty="0" smtClean="0">
                <a:solidFill>
                  <a:srgbClr val="00B050"/>
                </a:solidFill>
              </a:rPr>
              <a:t> 20,  </a:t>
            </a:r>
            <a:r>
              <a:rPr lang="en-US" altLang="zh-TW" dirty="0" err="1">
                <a:solidFill>
                  <a:srgbClr val="00B050"/>
                </a:solidFill>
              </a:rPr>
              <a:t>makecol</a:t>
            </a:r>
            <a:r>
              <a:rPr lang="en-US" altLang="zh-TW" dirty="0">
                <a:solidFill>
                  <a:srgbClr val="00B050"/>
                </a:solidFill>
              </a:rPr>
              <a:t>( 128, 255, 0</a:t>
            </a:r>
            <a:r>
              <a:rPr lang="en-US" altLang="zh-TW" dirty="0" smtClean="0">
                <a:solidFill>
                  <a:srgbClr val="00B050"/>
                </a:solidFill>
              </a:rPr>
              <a:t>));</a:t>
            </a:r>
          </a:p>
          <a:p>
            <a:endParaRPr lang="en-US" altLang="zh-TW" dirty="0">
              <a:solidFill>
                <a:srgbClr val="00B050"/>
              </a:solidFill>
            </a:endParaRPr>
          </a:p>
          <a:p>
            <a:r>
              <a:rPr lang="en-US" altLang="zh-TW" dirty="0"/>
              <a:t>	</a:t>
            </a:r>
            <a:r>
              <a:rPr lang="en-US" altLang="zh-TW" dirty="0" err="1"/>
              <a:t>release_screen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rest(10);</a:t>
            </a:r>
          </a:p>
          <a:p>
            <a:r>
              <a:rPr lang="en-US" altLang="zh-TW" dirty="0"/>
              <a:t>}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779912" y="220578"/>
            <a:ext cx="222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4. Animation </a:t>
            </a:r>
            <a:r>
              <a:rPr lang="zh-TW" altLang="en-US" sz="2000" dirty="0" smtClean="0"/>
              <a:t>動畫</a:t>
            </a:r>
            <a:r>
              <a:rPr lang="en-US" altLang="zh-TW" sz="2000" dirty="0" smtClean="0"/>
              <a:t>1</a:t>
            </a:r>
            <a:endParaRPr lang="zh-TW" altLang="en-US" sz="2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660232" y="2184055"/>
            <a:ext cx="8414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 smtClean="0">
                <a:sym typeface="Wingdings"/>
              </a:rPr>
              <a:t>dir</a:t>
            </a:r>
            <a:endParaRPr lang="en-US" altLang="zh-TW" sz="2800" dirty="0" smtClean="0">
              <a:sym typeface="Wingdings"/>
            </a:endParaRPr>
          </a:p>
          <a:p>
            <a:r>
              <a:rPr lang="en-US" altLang="zh-TW" sz="2800" dirty="0" smtClean="0">
                <a:solidFill>
                  <a:srgbClr val="FF0000"/>
                </a:solidFill>
                <a:sym typeface="Wingdings"/>
              </a:rPr>
              <a:t>1 </a:t>
            </a:r>
            <a:r>
              <a:rPr lang="zh-TW" altLang="en-US" sz="2800" dirty="0" smtClean="0">
                <a:sym typeface="Wingdings"/>
              </a:rPr>
              <a:t></a:t>
            </a:r>
            <a:endParaRPr lang="en-US" altLang="zh-TW" sz="2800" dirty="0" smtClean="0">
              <a:sym typeface="Wingdings"/>
            </a:endParaRPr>
          </a:p>
          <a:p>
            <a:r>
              <a:rPr lang="en-US" altLang="zh-TW" sz="2800" dirty="0" smtClean="0">
                <a:solidFill>
                  <a:srgbClr val="FF0000"/>
                </a:solidFill>
                <a:sym typeface="Wingdings"/>
              </a:rPr>
              <a:t>2 </a:t>
            </a:r>
            <a:r>
              <a:rPr lang="zh-TW" altLang="en-US" sz="2800" dirty="0" smtClean="0">
                <a:sym typeface="Wingdings"/>
              </a:rPr>
              <a:t></a:t>
            </a:r>
            <a:endParaRPr lang="en-US" altLang="zh-TW" sz="2800" dirty="0" smtClean="0">
              <a:sym typeface="Wingdings"/>
            </a:endParaRPr>
          </a:p>
          <a:p>
            <a:r>
              <a:rPr lang="en-US" altLang="zh-TW" sz="2800" dirty="0" smtClean="0">
                <a:solidFill>
                  <a:srgbClr val="FF0000"/>
                </a:solidFill>
                <a:sym typeface="Wingdings"/>
              </a:rPr>
              <a:t>3 </a:t>
            </a:r>
            <a:r>
              <a:rPr lang="zh-TW" altLang="en-US" sz="2800" dirty="0" smtClean="0">
                <a:sym typeface="Wingdings"/>
              </a:rPr>
              <a:t></a:t>
            </a:r>
            <a:endParaRPr lang="en-US" altLang="zh-TW" sz="2800" dirty="0" smtClean="0">
              <a:sym typeface="Wingdings"/>
            </a:endParaRPr>
          </a:p>
          <a:p>
            <a:r>
              <a:rPr lang="en-US" altLang="zh-TW" sz="2800" dirty="0" smtClean="0">
                <a:solidFill>
                  <a:srgbClr val="FF0000"/>
                </a:solidFill>
                <a:sym typeface="Wingdings"/>
              </a:rPr>
              <a:t>4 </a:t>
            </a:r>
            <a:r>
              <a:rPr lang="zh-TW" altLang="en-US" sz="2800" dirty="0" smtClean="0">
                <a:sym typeface="Wingdings"/>
              </a:rPr>
              <a:t></a:t>
            </a:r>
            <a:endParaRPr lang="zh-TW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1115616" y="2780928"/>
            <a:ext cx="5256584" cy="165618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1115616" y="4905164"/>
            <a:ext cx="5256584" cy="82809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直線圖說文字 1 10"/>
          <p:cNvSpPr/>
          <p:nvPr/>
        </p:nvSpPr>
        <p:spPr>
          <a:xfrm>
            <a:off x="3146392" y="1742738"/>
            <a:ext cx="2073680" cy="400110"/>
          </a:xfrm>
          <a:prstGeom prst="borderCallout1">
            <a:avLst>
              <a:gd name="adj1" fmla="val 18750"/>
              <a:gd name="adj2" fmla="val -8333"/>
              <a:gd name="adj3" fmla="val 124543"/>
              <a:gd name="adj4" fmla="val -52147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Verdana" pitchFamily="34" charset="0"/>
              </a:rPr>
              <a:t>舊座標</a:t>
            </a:r>
            <a:r>
              <a:rPr lang="en-US" altLang="zh-TW" sz="2000" dirty="0" smtClean="0">
                <a:latin typeface="Verdana" pitchFamily="34" charset="0"/>
              </a:rPr>
              <a:t>(x0,y0)</a:t>
            </a:r>
          </a:p>
        </p:txBody>
      </p:sp>
      <p:sp>
        <p:nvSpPr>
          <p:cNvPr id="12" name="直線圖說文字 1 11"/>
          <p:cNvSpPr/>
          <p:nvPr/>
        </p:nvSpPr>
        <p:spPr>
          <a:xfrm>
            <a:off x="6660232" y="4569497"/>
            <a:ext cx="1296144" cy="400110"/>
          </a:xfrm>
          <a:prstGeom prst="borderCallout1">
            <a:avLst>
              <a:gd name="adj1" fmla="val 30779"/>
              <a:gd name="adj2" fmla="val -15296"/>
              <a:gd name="adj3" fmla="val 121232"/>
              <a:gd name="adj4" fmla="val -89019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Verdana" pitchFamily="34" charset="0"/>
              </a:rPr>
              <a:t>清除舊圓</a:t>
            </a:r>
            <a:endParaRPr lang="en-US" altLang="zh-TW" sz="2000" dirty="0" smtClean="0">
              <a:latin typeface="Verdana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400944" y="5157192"/>
            <a:ext cx="426640" cy="414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直線圖說文字 1 13"/>
          <p:cNvSpPr/>
          <p:nvPr/>
        </p:nvSpPr>
        <p:spPr>
          <a:xfrm>
            <a:off x="6660232" y="5877272"/>
            <a:ext cx="1296144" cy="400110"/>
          </a:xfrm>
          <a:prstGeom prst="borderCallout1">
            <a:avLst>
              <a:gd name="adj1" fmla="val 30779"/>
              <a:gd name="adj2" fmla="val -15296"/>
              <a:gd name="adj3" fmla="val -67559"/>
              <a:gd name="adj4" fmla="val -90041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Verdana" pitchFamily="34" charset="0"/>
              </a:rPr>
              <a:t>畫上新圓</a:t>
            </a:r>
            <a:endParaRPr lang="en-US" altLang="zh-TW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1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39552" y="839321"/>
            <a:ext cx="6552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/>
              <a:t>int</a:t>
            </a:r>
            <a:r>
              <a:rPr lang="en-US" altLang="zh-TW" dirty="0"/>
              <a:t> main() {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allegro_init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install_keyboard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set_color_depth</a:t>
            </a:r>
            <a:r>
              <a:rPr lang="en-US" altLang="zh-TW" dirty="0"/>
              <a:t>(16);</a:t>
            </a:r>
          </a:p>
          <a:p>
            <a:r>
              <a:rPr lang="en-US" altLang="zh-TW" dirty="0"/>
              <a:t>	</a:t>
            </a:r>
            <a:r>
              <a:rPr lang="en-US" altLang="zh-TW" dirty="0" err="1" smtClean="0"/>
              <a:t>set_gfx_mode</a:t>
            </a:r>
            <a:r>
              <a:rPr lang="en-US" altLang="zh-TW" dirty="0" smtClean="0"/>
              <a:t> ( </a:t>
            </a:r>
            <a:r>
              <a:rPr lang="en-US" altLang="zh-TW" dirty="0"/>
              <a:t>GFX_AUTODETECT, 640, 480, 0, 0</a:t>
            </a:r>
            <a:r>
              <a:rPr lang="en-US" altLang="zh-TW" dirty="0" smtClean="0"/>
              <a:t>);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	while( </a:t>
            </a:r>
            <a:r>
              <a:rPr lang="en-US" altLang="zh-TW" dirty="0">
                <a:solidFill>
                  <a:srgbClr val="FF0000"/>
                </a:solidFill>
              </a:rPr>
              <a:t>!</a:t>
            </a:r>
            <a:r>
              <a:rPr lang="en-US" altLang="zh-TW" dirty="0" smtClean="0">
                <a:solidFill>
                  <a:srgbClr val="FF0000"/>
                </a:solidFill>
              </a:rPr>
              <a:t>key[KEY_ESC] </a:t>
            </a:r>
            <a:r>
              <a:rPr lang="en-US" altLang="zh-TW" dirty="0" smtClean="0"/>
              <a:t>) </a:t>
            </a:r>
            <a:r>
              <a:rPr lang="en-US" altLang="zh-TW" dirty="0"/>
              <a:t>{</a:t>
            </a:r>
          </a:p>
          <a:p>
            <a:r>
              <a:rPr lang="en-US" altLang="zh-TW" dirty="0"/>
              <a:t>		</a:t>
            </a:r>
            <a:r>
              <a:rPr lang="en-US" altLang="zh-TW" dirty="0" err="1">
                <a:solidFill>
                  <a:srgbClr val="FF0000"/>
                </a:solidFill>
              </a:rPr>
              <a:t>moveCircle</a:t>
            </a:r>
            <a:r>
              <a:rPr lang="en-US" altLang="zh-TW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zh-TW" dirty="0"/>
              <a:t>	}</a:t>
            </a:r>
          </a:p>
          <a:p>
            <a:r>
              <a:rPr lang="en-US" altLang="zh-TW" dirty="0" smtClean="0"/>
              <a:t>}</a:t>
            </a:r>
            <a:endParaRPr lang="en-US" altLang="zh-TW" dirty="0"/>
          </a:p>
          <a:p>
            <a:r>
              <a:rPr lang="en-US" altLang="zh-TW" dirty="0"/>
              <a:t>END_OF_MAIN();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975447" y="3793976"/>
            <a:ext cx="5479577" cy="4616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2400" dirty="0"/>
              <a:t>Double </a:t>
            </a:r>
            <a:r>
              <a:rPr lang="en-US" altLang="zh-TW" sz="2400" dirty="0" smtClean="0"/>
              <a:t>buffering </a:t>
            </a:r>
            <a:r>
              <a:rPr lang="zh-TW" altLang="en-US" sz="2400" dirty="0" smtClean="0"/>
              <a:t>緩衝</a:t>
            </a:r>
            <a:r>
              <a:rPr lang="en-US" altLang="zh-TW" sz="2400" dirty="0" smtClean="0"/>
              <a:t> (No flickering </a:t>
            </a:r>
            <a:r>
              <a:rPr lang="zh-TW" altLang="en-US" sz="2400" dirty="0" smtClean="0"/>
              <a:t>閃爍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2915816" y="5227459"/>
            <a:ext cx="5544616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>
                <a:solidFill>
                  <a:srgbClr val="00B0F0"/>
                </a:solidFill>
              </a:rPr>
              <a:t>circlefill</a:t>
            </a:r>
            <a:r>
              <a:rPr lang="en-US" altLang="zh-TW" dirty="0">
                <a:solidFill>
                  <a:srgbClr val="00B0F0"/>
                </a:solidFill>
              </a:rPr>
              <a:t> ( </a:t>
            </a:r>
            <a:r>
              <a:rPr lang="en-US" altLang="zh-TW" dirty="0">
                <a:solidFill>
                  <a:srgbClr val="FF0000"/>
                </a:solidFill>
              </a:rPr>
              <a:t>buffer</a:t>
            </a:r>
            <a:r>
              <a:rPr lang="en-US" altLang="zh-TW" dirty="0">
                <a:solidFill>
                  <a:srgbClr val="00B0F0"/>
                </a:solidFill>
              </a:rPr>
              <a:t>, </a:t>
            </a:r>
            <a:r>
              <a:rPr lang="en-US" altLang="zh-TW" dirty="0" smtClean="0">
                <a:solidFill>
                  <a:srgbClr val="00B0F0"/>
                </a:solidFill>
              </a:rPr>
              <a:t>x0, y0, </a:t>
            </a:r>
            <a:r>
              <a:rPr lang="en-US" altLang="zh-TW" dirty="0">
                <a:solidFill>
                  <a:srgbClr val="00B0F0"/>
                </a:solidFill>
              </a:rPr>
              <a:t>20, </a:t>
            </a:r>
            <a:r>
              <a:rPr lang="en-US" altLang="zh-TW" dirty="0" err="1">
                <a:solidFill>
                  <a:srgbClr val="00B0F0"/>
                </a:solidFill>
              </a:rPr>
              <a:t>makecol</a:t>
            </a:r>
            <a:r>
              <a:rPr lang="en-US" altLang="zh-TW" dirty="0">
                <a:solidFill>
                  <a:srgbClr val="00B0F0"/>
                </a:solidFill>
              </a:rPr>
              <a:t>( 0, 0, 0));</a:t>
            </a:r>
          </a:p>
          <a:p>
            <a:r>
              <a:rPr lang="en-US" altLang="zh-TW" dirty="0" err="1">
                <a:solidFill>
                  <a:srgbClr val="00B0F0"/>
                </a:solidFill>
              </a:rPr>
              <a:t>circlefill</a:t>
            </a:r>
            <a:r>
              <a:rPr lang="en-US" altLang="zh-TW" dirty="0">
                <a:solidFill>
                  <a:srgbClr val="00B0F0"/>
                </a:solidFill>
              </a:rPr>
              <a:t> ( </a:t>
            </a:r>
            <a:r>
              <a:rPr lang="en-US" altLang="zh-TW" dirty="0">
                <a:solidFill>
                  <a:srgbClr val="FF0000"/>
                </a:solidFill>
              </a:rPr>
              <a:t>buffer</a:t>
            </a:r>
            <a:r>
              <a:rPr lang="en-US" altLang="zh-TW" dirty="0">
                <a:solidFill>
                  <a:srgbClr val="00B0F0"/>
                </a:solidFill>
              </a:rPr>
              <a:t>, x, y, 20, </a:t>
            </a:r>
            <a:r>
              <a:rPr lang="en-US" altLang="zh-TW" dirty="0" smtClean="0">
                <a:solidFill>
                  <a:srgbClr val="00B0F0"/>
                </a:solidFill>
              </a:rPr>
              <a:t>    </a:t>
            </a:r>
            <a:r>
              <a:rPr lang="en-US" altLang="zh-TW" dirty="0" err="1" smtClean="0">
                <a:solidFill>
                  <a:srgbClr val="00B0F0"/>
                </a:solidFill>
              </a:rPr>
              <a:t>makecol</a:t>
            </a:r>
            <a:r>
              <a:rPr lang="en-US" altLang="zh-TW" dirty="0">
                <a:solidFill>
                  <a:srgbClr val="00B0F0"/>
                </a:solidFill>
              </a:rPr>
              <a:t>( 128, 255, 0));</a:t>
            </a:r>
          </a:p>
          <a:p>
            <a:r>
              <a:rPr lang="en-US" altLang="zh-TW" dirty="0" err="1">
                <a:solidFill>
                  <a:srgbClr val="00B0F0"/>
                </a:solidFill>
              </a:rPr>
              <a:t>draw_sprite</a:t>
            </a:r>
            <a:r>
              <a:rPr lang="en-US" altLang="zh-TW" dirty="0">
                <a:solidFill>
                  <a:srgbClr val="00B0F0"/>
                </a:solidFill>
              </a:rPr>
              <a:t>( </a:t>
            </a:r>
            <a:r>
              <a:rPr lang="en-US" altLang="zh-TW" dirty="0">
                <a:solidFill>
                  <a:srgbClr val="FF0000"/>
                </a:solidFill>
              </a:rPr>
              <a:t>screen</a:t>
            </a:r>
            <a:r>
              <a:rPr lang="en-US" altLang="zh-TW" dirty="0">
                <a:solidFill>
                  <a:srgbClr val="00B0F0"/>
                </a:solidFill>
              </a:rPr>
              <a:t>, buffer, 0, 0);</a:t>
            </a:r>
          </a:p>
        </p:txBody>
      </p:sp>
      <p:sp>
        <p:nvSpPr>
          <p:cNvPr id="9" name="矩形 8"/>
          <p:cNvSpPr/>
          <p:nvPr/>
        </p:nvSpPr>
        <p:spPr>
          <a:xfrm>
            <a:off x="532959" y="539388"/>
            <a:ext cx="5839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00B0F0"/>
                </a:solidFill>
              </a:rPr>
              <a:t>BITMAP *buffer;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// temporary 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bitmap for double 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buffering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15816" y="4437112"/>
            <a:ext cx="554461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>
                <a:solidFill>
                  <a:srgbClr val="00B050"/>
                </a:solidFill>
              </a:rPr>
              <a:t>circlefill</a:t>
            </a:r>
            <a:r>
              <a:rPr lang="en-US" altLang="zh-TW" dirty="0">
                <a:solidFill>
                  <a:srgbClr val="00B050"/>
                </a:solidFill>
              </a:rPr>
              <a:t> ( </a:t>
            </a:r>
            <a:r>
              <a:rPr lang="en-US" altLang="zh-TW" dirty="0">
                <a:solidFill>
                  <a:srgbClr val="FF0000"/>
                </a:solidFill>
              </a:rPr>
              <a:t>screen</a:t>
            </a:r>
            <a:r>
              <a:rPr lang="en-US" altLang="zh-TW" dirty="0">
                <a:solidFill>
                  <a:srgbClr val="00B050"/>
                </a:solidFill>
              </a:rPr>
              <a:t>, </a:t>
            </a:r>
            <a:r>
              <a:rPr lang="en-US" altLang="zh-TW" dirty="0" smtClean="0">
                <a:solidFill>
                  <a:srgbClr val="00B050"/>
                </a:solidFill>
              </a:rPr>
              <a:t>x0, y0, </a:t>
            </a:r>
            <a:r>
              <a:rPr lang="en-US" altLang="zh-TW" dirty="0">
                <a:solidFill>
                  <a:srgbClr val="00B050"/>
                </a:solidFill>
              </a:rPr>
              <a:t>20, </a:t>
            </a:r>
            <a:r>
              <a:rPr lang="en-US" altLang="zh-TW" dirty="0" err="1">
                <a:solidFill>
                  <a:srgbClr val="00B050"/>
                </a:solidFill>
              </a:rPr>
              <a:t>makecol</a:t>
            </a:r>
            <a:r>
              <a:rPr lang="en-US" altLang="zh-TW" dirty="0">
                <a:solidFill>
                  <a:srgbClr val="00B050"/>
                </a:solidFill>
              </a:rPr>
              <a:t>( 0, 0, 0));</a:t>
            </a:r>
          </a:p>
          <a:p>
            <a:r>
              <a:rPr lang="en-US" altLang="zh-TW" dirty="0" err="1" smtClean="0">
                <a:solidFill>
                  <a:srgbClr val="00B050"/>
                </a:solidFill>
              </a:rPr>
              <a:t>circlefill</a:t>
            </a:r>
            <a:r>
              <a:rPr lang="en-US" altLang="zh-TW" dirty="0" smtClean="0">
                <a:solidFill>
                  <a:srgbClr val="00B050"/>
                </a:solidFill>
              </a:rPr>
              <a:t> </a:t>
            </a:r>
            <a:r>
              <a:rPr lang="en-US" altLang="zh-TW" dirty="0">
                <a:solidFill>
                  <a:srgbClr val="00B050"/>
                </a:solidFill>
              </a:rPr>
              <a:t>( </a:t>
            </a:r>
            <a:r>
              <a:rPr lang="en-US" altLang="zh-TW" dirty="0">
                <a:solidFill>
                  <a:srgbClr val="FF0000"/>
                </a:solidFill>
              </a:rPr>
              <a:t>screen</a:t>
            </a:r>
            <a:r>
              <a:rPr lang="en-US" altLang="zh-TW" dirty="0">
                <a:solidFill>
                  <a:srgbClr val="00B050"/>
                </a:solidFill>
              </a:rPr>
              <a:t>, x, y, 20, </a:t>
            </a:r>
            <a:r>
              <a:rPr lang="en-US" altLang="zh-TW" dirty="0" smtClean="0">
                <a:solidFill>
                  <a:srgbClr val="00B050"/>
                </a:solidFill>
              </a:rPr>
              <a:t>    </a:t>
            </a:r>
            <a:r>
              <a:rPr lang="en-US" altLang="zh-TW" dirty="0" err="1" smtClean="0">
                <a:solidFill>
                  <a:srgbClr val="00B050"/>
                </a:solidFill>
              </a:rPr>
              <a:t>makecol</a:t>
            </a:r>
            <a:r>
              <a:rPr lang="en-US" altLang="zh-TW" dirty="0">
                <a:solidFill>
                  <a:srgbClr val="00B050"/>
                </a:solidFill>
              </a:rPr>
              <a:t>( 128, 255, 0));</a:t>
            </a:r>
          </a:p>
        </p:txBody>
      </p:sp>
      <p:cxnSp>
        <p:nvCxnSpPr>
          <p:cNvPr id="12" name="直線接點 11"/>
          <p:cNvCxnSpPr/>
          <p:nvPr/>
        </p:nvCxnSpPr>
        <p:spPr>
          <a:xfrm flipV="1">
            <a:off x="2699792" y="4437112"/>
            <a:ext cx="6055265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791320" y="134475"/>
            <a:ext cx="1969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Animation </a:t>
            </a:r>
            <a:r>
              <a:rPr lang="zh-TW" altLang="en-US" sz="2000" dirty="0" smtClean="0"/>
              <a:t>動畫</a:t>
            </a:r>
            <a:r>
              <a:rPr lang="en-US" altLang="zh-TW" sz="2000" dirty="0" smtClean="0"/>
              <a:t>2</a:t>
            </a:r>
            <a:endParaRPr lang="zh-TW" altLang="en-US" sz="2000" dirty="0"/>
          </a:p>
        </p:txBody>
      </p:sp>
      <p:sp>
        <p:nvSpPr>
          <p:cNvPr id="13" name="橢圓 12"/>
          <p:cNvSpPr/>
          <p:nvPr/>
        </p:nvSpPr>
        <p:spPr>
          <a:xfrm>
            <a:off x="6590928" y="917721"/>
            <a:ext cx="426640" cy="414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接點 13"/>
          <p:cNvCxnSpPr/>
          <p:nvPr/>
        </p:nvCxnSpPr>
        <p:spPr>
          <a:xfrm flipH="1" flipV="1">
            <a:off x="6804248" y="1124744"/>
            <a:ext cx="810475" cy="744352"/>
          </a:xfrm>
          <a:prstGeom prst="line">
            <a:avLst/>
          </a:prstGeom>
          <a:ln w="381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7652994" y="1240100"/>
            <a:ext cx="684074" cy="679227"/>
          </a:xfrm>
          <a:prstGeom prst="line">
            <a:avLst/>
          </a:prstGeom>
          <a:ln w="3810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橢圓 17"/>
          <p:cNvSpPr/>
          <p:nvPr/>
        </p:nvSpPr>
        <p:spPr>
          <a:xfrm>
            <a:off x="8028384" y="1033077"/>
            <a:ext cx="426640" cy="414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" name="直線接點 22"/>
          <p:cNvCxnSpPr/>
          <p:nvPr/>
        </p:nvCxnSpPr>
        <p:spPr>
          <a:xfrm flipH="1" flipV="1">
            <a:off x="7092280" y="142300"/>
            <a:ext cx="1152129" cy="1054452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8081443" y="4490228"/>
            <a:ext cx="5427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sym typeface="Wingdings"/>
              </a:rPr>
              <a:t>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69959" y="2339588"/>
            <a:ext cx="3419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00B0F0"/>
                </a:solidFill>
              </a:rPr>
              <a:t>buffer = </a:t>
            </a:r>
            <a:r>
              <a:rPr lang="en-US" altLang="zh-TW" dirty="0" err="1">
                <a:solidFill>
                  <a:srgbClr val="FF0000"/>
                </a:solidFill>
              </a:rPr>
              <a:t>create_bitmap</a:t>
            </a:r>
            <a:r>
              <a:rPr lang="en-US" altLang="zh-TW" dirty="0">
                <a:solidFill>
                  <a:srgbClr val="00B0F0"/>
                </a:solidFill>
              </a:rPr>
              <a:t>( 640, 480);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115616" y="4290006"/>
            <a:ext cx="144016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err="1" smtClean="0">
                <a:solidFill>
                  <a:srgbClr val="FF0000"/>
                </a:solidFill>
              </a:rPr>
              <a:t>circle</a:t>
            </a:r>
            <a:r>
              <a:rPr lang="en-US" altLang="zh-TW" sz="2400" dirty="0" err="1" smtClean="0"/>
              <a:t>fill</a:t>
            </a:r>
            <a:endParaRPr lang="en-US" altLang="zh-TW" sz="2400" dirty="0"/>
          </a:p>
          <a:p>
            <a:pPr algn="ctr"/>
            <a:r>
              <a:rPr lang="zh-TW" altLang="en-US" sz="2400" dirty="0" smtClean="0">
                <a:sym typeface="Wingdings"/>
              </a:rPr>
              <a:t></a:t>
            </a:r>
            <a:endParaRPr lang="en-US" altLang="zh-TW" sz="2400" dirty="0" smtClean="0">
              <a:sym typeface="Wingdings"/>
            </a:endParaRPr>
          </a:p>
          <a:p>
            <a:pPr algn="ctr"/>
            <a:r>
              <a:rPr lang="en-US" altLang="zh-TW" sz="2400" dirty="0" smtClean="0">
                <a:solidFill>
                  <a:srgbClr val="00B0F0"/>
                </a:solidFill>
                <a:sym typeface="Wingdings"/>
              </a:rPr>
              <a:t>buffer</a:t>
            </a:r>
            <a:endParaRPr lang="en-US" altLang="zh-TW" sz="2400" dirty="0">
              <a:solidFill>
                <a:srgbClr val="00B0F0"/>
              </a:solidFill>
              <a:sym typeface="Wingdings"/>
            </a:endParaRPr>
          </a:p>
          <a:p>
            <a:pPr algn="ctr"/>
            <a:r>
              <a:rPr lang="zh-TW" altLang="en-US" sz="2400" dirty="0" smtClean="0">
                <a:sym typeface="Wingdings"/>
              </a:rPr>
              <a:t></a:t>
            </a:r>
            <a:endParaRPr lang="en-US" altLang="zh-TW" sz="2400" dirty="0" smtClean="0">
              <a:sym typeface="Wingdings"/>
            </a:endParaRPr>
          </a:p>
          <a:p>
            <a:pPr algn="ctr"/>
            <a:r>
              <a:rPr lang="en-US" altLang="zh-TW" sz="2400" dirty="0" smtClean="0">
                <a:solidFill>
                  <a:srgbClr val="00B050"/>
                </a:solidFill>
                <a:sym typeface="Wingdings"/>
              </a:rPr>
              <a:t>screen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1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0" grpId="0" animBg="1"/>
      <p:bldP spid="25" grpId="0"/>
      <p:bldP spid="26" grpId="0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740352" y="398511"/>
            <a:ext cx="9028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/>
              <a:t>Mouse</a:t>
            </a:r>
            <a:endParaRPr lang="zh-TW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395536" y="188640"/>
            <a:ext cx="568863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include &lt;</a:t>
            </a:r>
            <a:r>
              <a:rPr lang="en-US" altLang="zh-TW" dirty="0" err="1"/>
              <a:t>allegro.h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BITMAP* buffer;</a:t>
            </a:r>
          </a:p>
          <a:p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x </a:t>
            </a:r>
            <a:r>
              <a:rPr lang="en-US" altLang="zh-TW" dirty="0"/>
              <a:t>= 20;</a:t>
            </a:r>
          </a:p>
          <a:p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y </a:t>
            </a:r>
            <a:r>
              <a:rPr lang="en-US" altLang="zh-TW" dirty="0"/>
              <a:t>= 20;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void </a:t>
            </a:r>
            <a:r>
              <a:rPr lang="en-US" altLang="zh-TW" dirty="0" err="1"/>
              <a:t>getMouseInfo</a:t>
            </a:r>
            <a:r>
              <a:rPr lang="en-US" altLang="zh-TW" dirty="0"/>
              <a:t>() {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if 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err="1">
                <a:solidFill>
                  <a:srgbClr val="FF0000"/>
                </a:solidFill>
              </a:rPr>
              <a:t>mouse_b</a:t>
            </a:r>
            <a:r>
              <a:rPr lang="en-US" altLang="zh-TW" dirty="0">
                <a:solidFill>
                  <a:srgbClr val="FF0000"/>
                </a:solidFill>
              </a:rPr>
              <a:t> &amp; 1)</a:t>
            </a:r>
            <a:r>
              <a:rPr lang="en-US" altLang="zh-TW" dirty="0"/>
              <a:t> {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x </a:t>
            </a:r>
            <a:r>
              <a:rPr lang="en-US" altLang="zh-TW" dirty="0"/>
              <a:t>= </a:t>
            </a:r>
            <a:r>
              <a:rPr lang="en-US" altLang="zh-TW" dirty="0" err="1"/>
              <a:t>mouse_x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y </a:t>
            </a:r>
            <a:r>
              <a:rPr lang="en-US" altLang="zh-TW" dirty="0"/>
              <a:t>= </a:t>
            </a:r>
            <a:r>
              <a:rPr lang="en-US" altLang="zh-TW" dirty="0" err="1"/>
              <a:t>mouse_y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	}</a:t>
            </a:r>
          </a:p>
          <a:p>
            <a:r>
              <a:rPr lang="en-US" altLang="zh-TW" dirty="0"/>
              <a:t>}</a:t>
            </a:r>
          </a:p>
          <a:p>
            <a:endParaRPr lang="en-US" altLang="zh-TW" dirty="0"/>
          </a:p>
          <a:p>
            <a:r>
              <a:rPr lang="en-US" altLang="zh-TW" dirty="0"/>
              <a:t>void </a:t>
            </a:r>
            <a:r>
              <a:rPr lang="en-US" altLang="zh-TW" dirty="0" err="1"/>
              <a:t>updateScreen</a:t>
            </a:r>
            <a:r>
              <a:rPr lang="en-US" altLang="zh-TW" dirty="0"/>
              <a:t>() {</a:t>
            </a:r>
          </a:p>
          <a:p>
            <a:r>
              <a:rPr lang="en-US" altLang="zh-TW" dirty="0"/>
              <a:t>	</a:t>
            </a:r>
            <a:r>
              <a:rPr lang="en-US" altLang="zh-TW" dirty="0" err="1">
                <a:solidFill>
                  <a:srgbClr val="FF0000"/>
                </a:solidFill>
              </a:rPr>
              <a:t>circle</a:t>
            </a:r>
            <a:r>
              <a:rPr lang="en-US" altLang="zh-TW" dirty="0" err="1">
                <a:solidFill>
                  <a:srgbClr val="00B0F0"/>
                </a:solidFill>
              </a:rPr>
              <a:t>fill</a:t>
            </a:r>
            <a:r>
              <a:rPr lang="en-US" altLang="zh-TW" dirty="0"/>
              <a:t> ( buffer, </a:t>
            </a:r>
            <a:r>
              <a:rPr lang="en-US" altLang="zh-TW" dirty="0" smtClean="0"/>
              <a:t>x</a:t>
            </a:r>
            <a:r>
              <a:rPr lang="en-US" altLang="zh-TW" dirty="0"/>
              <a:t>, </a:t>
            </a:r>
            <a:r>
              <a:rPr lang="en-US" altLang="zh-TW" dirty="0" smtClean="0"/>
              <a:t>y</a:t>
            </a:r>
            <a:r>
              <a:rPr lang="en-US" altLang="zh-TW" dirty="0"/>
              <a:t>, 20, </a:t>
            </a:r>
            <a:r>
              <a:rPr lang="en-US" altLang="zh-TW" dirty="0" err="1">
                <a:solidFill>
                  <a:srgbClr val="00B0F0"/>
                </a:solidFill>
              </a:rPr>
              <a:t>makecol</a:t>
            </a:r>
            <a:r>
              <a:rPr lang="en-US" altLang="zh-TW" dirty="0"/>
              <a:t>( 0, 0, 255));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draw_sprite</a:t>
            </a:r>
            <a:r>
              <a:rPr lang="en-US" altLang="zh-TW" dirty="0"/>
              <a:t>( screen, buffer, 0, 0);</a:t>
            </a:r>
          </a:p>
          <a:p>
            <a:r>
              <a:rPr lang="en-US" altLang="zh-TW" dirty="0"/>
              <a:t>}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3347864" y="188640"/>
            <a:ext cx="5544616" cy="480131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/>
              <a:t>int</a:t>
            </a:r>
            <a:r>
              <a:rPr lang="en-US" altLang="zh-TW" dirty="0"/>
              <a:t> main() {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allegro_init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install_mouse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install_keyboard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set_color_depth</a:t>
            </a:r>
            <a:r>
              <a:rPr lang="en-US" altLang="zh-TW" dirty="0"/>
              <a:t>(16);</a:t>
            </a:r>
          </a:p>
          <a:p>
            <a:r>
              <a:rPr lang="en-US" altLang="zh-TW" dirty="0"/>
              <a:t>	</a:t>
            </a:r>
            <a:r>
              <a:rPr lang="en-US" altLang="zh-TW" dirty="0" err="1" smtClean="0"/>
              <a:t>set_gfx_mode</a:t>
            </a:r>
            <a:r>
              <a:rPr lang="en-US" altLang="zh-TW" dirty="0" smtClean="0"/>
              <a:t> 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	( </a:t>
            </a:r>
            <a:r>
              <a:rPr lang="en-US" altLang="zh-TW" dirty="0"/>
              <a:t>GFX_AUTODETECT, 640, 480, 0, 0);</a:t>
            </a:r>
          </a:p>
          <a:p>
            <a:r>
              <a:rPr lang="en-US" altLang="zh-TW" dirty="0"/>
              <a:t>	buffer = </a:t>
            </a:r>
            <a:r>
              <a:rPr lang="en-US" altLang="zh-TW" dirty="0" err="1">
                <a:solidFill>
                  <a:srgbClr val="FF0000"/>
                </a:solidFill>
              </a:rPr>
              <a:t>create_bitmap</a:t>
            </a:r>
            <a:r>
              <a:rPr lang="en-US" altLang="zh-TW" dirty="0"/>
              <a:t>( 640, 480);</a:t>
            </a:r>
          </a:p>
          <a:p>
            <a:r>
              <a:rPr lang="en-US" altLang="zh-TW" dirty="0"/>
              <a:t>	</a:t>
            </a:r>
            <a:r>
              <a:rPr lang="en-US" altLang="zh-TW" dirty="0" err="1" smtClean="0">
                <a:solidFill>
                  <a:srgbClr val="FF0000"/>
                </a:solidFill>
              </a:rPr>
              <a:t>show_mouse</a:t>
            </a:r>
            <a:r>
              <a:rPr lang="en-US" altLang="zh-TW" dirty="0" smtClean="0"/>
              <a:t> (</a:t>
            </a:r>
            <a:r>
              <a:rPr lang="en-US" altLang="zh-TW" dirty="0"/>
              <a:t>buffer);</a:t>
            </a:r>
          </a:p>
          <a:p>
            <a:endParaRPr lang="en-US" altLang="zh-TW" dirty="0"/>
          </a:p>
          <a:p>
            <a:r>
              <a:rPr lang="en-US" altLang="zh-TW" dirty="0"/>
              <a:t>	while( !key[KEY_ESC]) {</a:t>
            </a:r>
          </a:p>
          <a:p>
            <a:r>
              <a:rPr lang="en-US" altLang="zh-TW" dirty="0"/>
              <a:t>		</a:t>
            </a:r>
            <a:r>
              <a:rPr lang="en-US" altLang="zh-TW" dirty="0" err="1"/>
              <a:t>getMouseInfo</a:t>
            </a:r>
            <a:r>
              <a:rPr lang="en-US" altLang="zh-TW" dirty="0" smtClean="0"/>
              <a:t>();	// x=?, y=?</a:t>
            </a:r>
            <a:endParaRPr lang="en-US" altLang="zh-TW" dirty="0"/>
          </a:p>
          <a:p>
            <a:r>
              <a:rPr lang="en-US" altLang="zh-TW" dirty="0"/>
              <a:t>		</a:t>
            </a:r>
            <a:r>
              <a:rPr lang="en-US" altLang="zh-TW" dirty="0" err="1"/>
              <a:t>updateScreen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}</a:t>
            </a:r>
          </a:p>
          <a:p>
            <a:r>
              <a:rPr lang="en-US" altLang="zh-TW" dirty="0"/>
              <a:t>	return 0;</a:t>
            </a:r>
          </a:p>
          <a:p>
            <a:r>
              <a:rPr lang="en-US" altLang="zh-TW" dirty="0"/>
              <a:t>}</a:t>
            </a:r>
          </a:p>
          <a:p>
            <a:r>
              <a:rPr lang="en-US" altLang="zh-TW" dirty="0"/>
              <a:t>END_OF_MAIN();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063946"/>
              </p:ext>
            </p:extLst>
          </p:nvPr>
        </p:nvGraphicFramePr>
        <p:xfrm>
          <a:off x="395536" y="1700808"/>
          <a:ext cx="316835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Left button</a:t>
                      </a:r>
                      <a:endParaRPr lang="zh-TW" alt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mouse_b</a:t>
                      </a:r>
                      <a:r>
                        <a:rPr lang="en-US" altLang="zh-TW" dirty="0" smtClean="0"/>
                        <a:t> &amp; 1</a:t>
                      </a:r>
                      <a:endParaRPr lang="zh-TW" alt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Right button</a:t>
                      </a:r>
                      <a:endParaRPr lang="zh-TW" alt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mouse_b</a:t>
                      </a:r>
                      <a:r>
                        <a:rPr lang="en-US" altLang="zh-TW" dirty="0" smtClean="0"/>
                        <a:t> &amp; 2</a:t>
                      </a:r>
                      <a:endParaRPr lang="zh-TW" alt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Wheel</a:t>
                      </a:r>
                      <a:endParaRPr lang="zh-TW" alt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mouse_b</a:t>
                      </a:r>
                      <a:r>
                        <a:rPr lang="en-US" altLang="zh-TW" dirty="0" smtClean="0"/>
                        <a:t> &amp; 3</a:t>
                      </a:r>
                      <a:endParaRPr lang="zh-TW" alt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橢圓 8"/>
          <p:cNvSpPr/>
          <p:nvPr/>
        </p:nvSpPr>
        <p:spPr>
          <a:xfrm>
            <a:off x="5870849" y="5373216"/>
            <a:ext cx="426640" cy="41404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31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395536" y="332656"/>
            <a:ext cx="3931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press arrow </a:t>
            </a:r>
            <a:r>
              <a:rPr lang="en-US" altLang="zh-TW" sz="2400" dirty="0" smtClean="0"/>
              <a:t>keys to draw lines</a:t>
            </a:r>
            <a:endParaRPr lang="zh-TW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395536" y="83671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/>
              <a:t>#include &lt;</a:t>
            </a:r>
            <a:r>
              <a:rPr lang="en-US" altLang="zh-TW" dirty="0" err="1"/>
              <a:t>allegro.h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#define BLACK </a:t>
            </a:r>
            <a:r>
              <a:rPr lang="en-US" altLang="zh-TW" dirty="0" err="1"/>
              <a:t>makecol</a:t>
            </a:r>
            <a:r>
              <a:rPr lang="en-US" altLang="zh-TW" dirty="0"/>
              <a:t>(0,0,0)</a:t>
            </a:r>
          </a:p>
          <a:p>
            <a:r>
              <a:rPr lang="en-US" altLang="zh-TW" dirty="0"/>
              <a:t>#define WHITE </a:t>
            </a:r>
            <a:r>
              <a:rPr lang="en-US" altLang="zh-TW" dirty="0" err="1"/>
              <a:t>makecol</a:t>
            </a:r>
            <a:r>
              <a:rPr lang="en-US" altLang="zh-TW" dirty="0"/>
              <a:t>(255,255,255)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07841" y="1844824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/>
              <a:t>int</a:t>
            </a:r>
            <a:r>
              <a:rPr lang="en-US" altLang="zh-TW" dirty="0"/>
              <a:t> main(){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x,y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allegro_init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install_keyboard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set_color_depth</a:t>
            </a:r>
            <a:r>
              <a:rPr lang="en-US" altLang="zh-TW" dirty="0"/>
              <a:t>(16);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ret = </a:t>
            </a:r>
            <a:r>
              <a:rPr lang="en-US" altLang="zh-TW" dirty="0" err="1" smtClean="0"/>
              <a:t>set_gfx_mode</a:t>
            </a:r>
            <a:r>
              <a:rPr lang="en-US" altLang="zh-TW" dirty="0" smtClean="0"/>
              <a:t> (</a:t>
            </a:r>
            <a:r>
              <a:rPr lang="en-US" altLang="zh-TW" dirty="0">
                <a:solidFill>
                  <a:srgbClr val="FF0000"/>
                </a:solidFill>
              </a:rPr>
              <a:t>GFX_AUTODETECT_FULLSCREEN</a:t>
            </a:r>
            <a:r>
              <a:rPr lang="en-US" altLang="zh-TW" dirty="0"/>
              <a:t>, 1280, 1024, 0, 0);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	x=y=100;</a:t>
            </a:r>
          </a:p>
          <a:p>
            <a:r>
              <a:rPr lang="en-US" altLang="zh-TW" dirty="0"/>
              <a:t>	</a:t>
            </a:r>
            <a:r>
              <a:rPr lang="en-US" altLang="zh-TW" dirty="0" err="1" smtClean="0">
                <a:solidFill>
                  <a:srgbClr val="FF0000"/>
                </a:solidFill>
              </a:rPr>
              <a:t>textout_ex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 </a:t>
            </a:r>
            <a:r>
              <a:rPr lang="en-US" altLang="zh-TW" dirty="0"/>
              <a:t>screen, font, "press arrow keys", x, y, WHITE, BLACK</a:t>
            </a:r>
            <a:r>
              <a:rPr lang="en-US" altLang="zh-TW" dirty="0" smtClean="0"/>
              <a:t>);</a:t>
            </a:r>
          </a:p>
          <a:p>
            <a:r>
              <a:rPr lang="en-US" altLang="zh-TW" dirty="0" smtClean="0"/>
              <a:t>	…</a:t>
            </a:r>
            <a:endParaRPr lang="en-US" altLang="zh-TW" dirty="0"/>
          </a:p>
          <a:p>
            <a:r>
              <a:rPr lang="en-US" altLang="zh-TW" dirty="0" smtClean="0"/>
              <a:t>}</a:t>
            </a:r>
            <a:endParaRPr lang="en-US" altLang="zh-TW" dirty="0"/>
          </a:p>
        </p:txBody>
      </p:sp>
      <p:sp>
        <p:nvSpPr>
          <p:cNvPr id="9" name="直線圖說文字 1 8"/>
          <p:cNvSpPr/>
          <p:nvPr/>
        </p:nvSpPr>
        <p:spPr>
          <a:xfrm>
            <a:off x="3169016" y="6045973"/>
            <a:ext cx="1296144" cy="400110"/>
          </a:xfrm>
          <a:prstGeom prst="borderCallout1">
            <a:avLst>
              <a:gd name="adj1" fmla="val 30779"/>
              <a:gd name="adj2" fmla="val -15296"/>
              <a:gd name="adj3" fmla="val -67559"/>
              <a:gd name="adj4" fmla="val -90041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 err="1" smtClean="0">
                <a:latin typeface="Verdana" pitchFamily="34" charset="0"/>
              </a:rPr>
              <a:t>printf</a:t>
            </a:r>
            <a:endParaRPr lang="en-US" altLang="zh-TW" sz="2000" dirty="0" smtClean="0">
              <a:latin typeface="Verdana" pitchFamily="34" charset="0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6552220" y="457266"/>
            <a:ext cx="2160240" cy="1243542"/>
            <a:chOff x="5652120" y="385258"/>
            <a:chExt cx="2160240" cy="1243542"/>
          </a:xfrm>
        </p:grpSpPr>
        <p:sp>
          <p:nvSpPr>
            <p:cNvPr id="12" name="矩形 11"/>
            <p:cNvSpPr/>
            <p:nvPr/>
          </p:nvSpPr>
          <p:spPr>
            <a:xfrm>
              <a:off x="6372200" y="385258"/>
              <a:ext cx="6303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x+</a:t>
              </a:r>
              <a:r>
                <a:rPr lang="en-US" altLang="zh-TW" dirty="0" smtClean="0">
                  <a:sym typeface="Wingdings"/>
                </a:rPr>
                <a:t></a:t>
              </a:r>
              <a:endParaRPr lang="zh-TW" altLang="en-US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5652120" y="836712"/>
              <a:ext cx="41549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/>
                <a:t>y</a:t>
              </a:r>
              <a:r>
                <a:rPr lang="en-US" altLang="zh-TW" dirty="0" smtClean="0"/>
                <a:t>+</a:t>
              </a:r>
            </a:p>
            <a:p>
              <a:r>
                <a:rPr lang="en-US" altLang="zh-TW" dirty="0">
                  <a:sym typeface="Wingdings"/>
                </a:rPr>
                <a:t></a:t>
              </a:r>
              <a:endParaRPr lang="zh-TW" altLang="en-US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6012160" y="754590"/>
              <a:ext cx="1800200" cy="8742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15" name="肘形接點 14"/>
          <p:cNvCxnSpPr/>
          <p:nvPr/>
        </p:nvCxnSpPr>
        <p:spPr>
          <a:xfrm>
            <a:off x="7272300" y="1065681"/>
            <a:ext cx="1008112" cy="396044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403648" y="3645024"/>
            <a:ext cx="6066086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zh-TW" dirty="0">
                <a:solidFill>
                  <a:prstClr val="black"/>
                </a:solidFill>
              </a:rPr>
              <a:t>if(</a:t>
            </a:r>
            <a:r>
              <a:rPr lang="en-US" altLang="zh-TW" dirty="0">
                <a:solidFill>
                  <a:srgbClr val="FF0000"/>
                </a:solidFill>
              </a:rPr>
              <a:t>ret!=0</a:t>
            </a:r>
            <a:r>
              <a:rPr lang="en-US" altLang="zh-TW" dirty="0">
                <a:solidFill>
                  <a:prstClr val="black"/>
                </a:solidFill>
              </a:rPr>
              <a:t>){</a:t>
            </a:r>
          </a:p>
          <a:p>
            <a:pPr lvl="0"/>
            <a:r>
              <a:rPr lang="en-US" altLang="zh-TW" dirty="0">
                <a:solidFill>
                  <a:prstClr val="black"/>
                </a:solidFill>
              </a:rPr>
              <a:t>	</a:t>
            </a:r>
            <a:r>
              <a:rPr lang="en-US" altLang="zh-TW" dirty="0" err="1">
                <a:solidFill>
                  <a:prstClr val="black"/>
                </a:solidFill>
              </a:rPr>
              <a:t>allegro_message</a:t>
            </a:r>
            <a:r>
              <a:rPr lang="en-US" altLang="zh-TW" dirty="0">
                <a:solidFill>
                  <a:prstClr val="black"/>
                </a:solidFill>
              </a:rPr>
              <a:t> ("could not set video mode");</a:t>
            </a:r>
          </a:p>
          <a:p>
            <a:pPr lvl="0"/>
            <a:r>
              <a:rPr lang="en-US" altLang="zh-TW" dirty="0">
                <a:solidFill>
                  <a:prstClr val="black"/>
                </a:solidFill>
              </a:rPr>
              <a:t>	</a:t>
            </a:r>
            <a:r>
              <a:rPr lang="en-US" altLang="zh-TW" dirty="0" err="1">
                <a:solidFill>
                  <a:prstClr val="black"/>
                </a:solidFill>
              </a:rPr>
              <a:t>allegro_exit</a:t>
            </a:r>
            <a:r>
              <a:rPr lang="en-US" altLang="zh-TW" dirty="0">
                <a:solidFill>
                  <a:prstClr val="black"/>
                </a:solidFill>
              </a:rPr>
              <a:t>();</a:t>
            </a:r>
          </a:p>
          <a:p>
            <a:pPr lvl="0"/>
            <a:r>
              <a:rPr lang="en-US" altLang="zh-TW" dirty="0">
                <a:solidFill>
                  <a:prstClr val="black"/>
                </a:solidFill>
              </a:rPr>
              <a:t>	return;</a:t>
            </a:r>
          </a:p>
          <a:p>
            <a:pPr lvl="0"/>
            <a:r>
              <a:rPr lang="en-US" altLang="zh-TW" dirty="0">
                <a:solidFill>
                  <a:prstClr val="black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7841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11560" y="1124744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main(){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…</a:t>
            </a:r>
          </a:p>
          <a:p>
            <a:r>
              <a:rPr lang="en-US" altLang="zh-TW" dirty="0"/>
              <a:t>	x=y=100;</a:t>
            </a:r>
          </a:p>
          <a:p>
            <a:r>
              <a:rPr lang="en-US" altLang="zh-TW" dirty="0"/>
              <a:t>	</a:t>
            </a:r>
            <a:r>
              <a:rPr lang="en-US" altLang="zh-TW" dirty="0" err="1" smtClean="0"/>
              <a:t>textout_ex</a:t>
            </a:r>
            <a:r>
              <a:rPr lang="en-US" altLang="zh-TW" dirty="0" smtClean="0"/>
              <a:t> ( </a:t>
            </a:r>
            <a:r>
              <a:rPr lang="en-US" altLang="zh-TW" dirty="0"/>
              <a:t>screen, font, "press arrow keys", x, y, WHITE, BLACK</a:t>
            </a:r>
            <a:r>
              <a:rPr lang="en-US" altLang="zh-TW" dirty="0" smtClean="0"/>
              <a:t>);</a:t>
            </a:r>
          </a:p>
          <a:p>
            <a:endParaRPr lang="en-US" altLang="zh-TW" dirty="0"/>
          </a:p>
          <a:p>
            <a:r>
              <a:rPr lang="en-US" altLang="zh-TW" dirty="0"/>
              <a:t>	while (!key[</a:t>
            </a:r>
            <a:r>
              <a:rPr lang="en-US" altLang="zh-TW" dirty="0">
                <a:solidFill>
                  <a:srgbClr val="FF0000"/>
                </a:solidFill>
              </a:rPr>
              <a:t>KEY_ESC</a:t>
            </a:r>
            <a:r>
              <a:rPr lang="en-US" altLang="zh-TW" dirty="0"/>
              <a:t>]){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/>
              <a:t>		</a:t>
            </a:r>
            <a:r>
              <a:rPr lang="en-US" altLang="zh-TW" dirty="0" err="1" smtClean="0">
                <a:solidFill>
                  <a:srgbClr val="00B0F0"/>
                </a:solidFill>
              </a:rPr>
              <a:t>put</a:t>
            </a:r>
            <a:r>
              <a:rPr lang="en-US" altLang="zh-TW" dirty="0" err="1" smtClean="0">
                <a:solidFill>
                  <a:srgbClr val="FF0000"/>
                </a:solidFill>
              </a:rPr>
              <a:t>pixel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screen, x, y, </a:t>
            </a:r>
            <a:r>
              <a:rPr lang="en-US" altLang="zh-TW" dirty="0" err="1" smtClean="0"/>
              <a:t>makecol</a:t>
            </a:r>
            <a:r>
              <a:rPr lang="en-US" altLang="zh-TW" dirty="0" smtClean="0"/>
              <a:t> (255,255,0));</a:t>
            </a:r>
            <a:endParaRPr lang="en-US" altLang="zh-TW" dirty="0"/>
          </a:p>
          <a:p>
            <a:r>
              <a:rPr lang="en-US" altLang="zh-TW" dirty="0"/>
              <a:t>		rest(5);</a:t>
            </a:r>
          </a:p>
          <a:p>
            <a:r>
              <a:rPr lang="en-US" altLang="zh-TW" dirty="0"/>
              <a:t>	}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release_screen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allegro_exit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return 0;</a:t>
            </a:r>
          </a:p>
          <a:p>
            <a:r>
              <a:rPr lang="en-US" altLang="zh-TW" dirty="0"/>
              <a:t>}</a:t>
            </a:r>
          </a:p>
          <a:p>
            <a:r>
              <a:rPr lang="en-US" altLang="zh-TW" dirty="0"/>
              <a:t>END_OF_MAIN()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403648" y="2492896"/>
            <a:ext cx="5858175" cy="25202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6552220" y="457266"/>
            <a:ext cx="2160240" cy="1243542"/>
            <a:chOff x="5652120" y="385258"/>
            <a:chExt cx="2160240" cy="1243542"/>
          </a:xfrm>
        </p:grpSpPr>
        <p:sp>
          <p:nvSpPr>
            <p:cNvPr id="6" name="矩形 5"/>
            <p:cNvSpPr/>
            <p:nvPr/>
          </p:nvSpPr>
          <p:spPr>
            <a:xfrm>
              <a:off x="6372200" y="385258"/>
              <a:ext cx="6303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</a:rPr>
                <a:t>x</a:t>
              </a:r>
              <a:r>
                <a:rPr lang="en-US" altLang="zh-TW" dirty="0" smtClean="0"/>
                <a:t>+</a:t>
              </a:r>
              <a:r>
                <a:rPr lang="en-US" altLang="zh-TW" dirty="0" smtClean="0">
                  <a:sym typeface="Wingdings"/>
                </a:rPr>
                <a:t></a:t>
              </a:r>
              <a:endParaRPr lang="zh-TW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5652120" y="836712"/>
              <a:ext cx="41549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y</a:t>
              </a:r>
              <a:r>
                <a:rPr lang="en-US" altLang="zh-TW" dirty="0" smtClean="0"/>
                <a:t>+</a:t>
              </a:r>
            </a:p>
            <a:p>
              <a:r>
                <a:rPr lang="en-US" altLang="zh-TW" dirty="0">
                  <a:sym typeface="Wingdings"/>
                </a:rPr>
                <a:t></a:t>
              </a:r>
              <a:endParaRPr lang="zh-TW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6012160" y="754590"/>
              <a:ext cx="1800200" cy="8742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10" name="肘形接點 9"/>
          <p:cNvCxnSpPr/>
          <p:nvPr/>
        </p:nvCxnSpPr>
        <p:spPr>
          <a:xfrm>
            <a:off x="7272300" y="1065681"/>
            <a:ext cx="1008112" cy="396044"/>
          </a:xfrm>
          <a:prstGeom prst="bentConnector3">
            <a:avLst/>
          </a:prstGeom>
          <a:ln w="381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直線圖說文字 1 13"/>
          <p:cNvSpPr/>
          <p:nvPr/>
        </p:nvSpPr>
        <p:spPr>
          <a:xfrm>
            <a:off x="4572000" y="4813121"/>
            <a:ext cx="1296144" cy="400110"/>
          </a:xfrm>
          <a:prstGeom prst="borderCallout1">
            <a:avLst>
              <a:gd name="adj1" fmla="val 30779"/>
              <a:gd name="adj2" fmla="val -15296"/>
              <a:gd name="adj3" fmla="val -67559"/>
              <a:gd name="adj4" fmla="val -90041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Verdana" pitchFamily="34" charset="0"/>
              </a:rPr>
              <a:t>畫點</a:t>
            </a:r>
            <a:endParaRPr lang="en-US" altLang="zh-TW" sz="2000" dirty="0" smtClean="0">
              <a:latin typeface="Verdana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10718" y="2876743"/>
            <a:ext cx="2925378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zh-TW" dirty="0">
                <a:solidFill>
                  <a:prstClr val="black"/>
                </a:solidFill>
              </a:rPr>
              <a:t>if (key[</a:t>
            </a:r>
            <a:r>
              <a:rPr lang="en-US" altLang="zh-TW" dirty="0">
                <a:solidFill>
                  <a:srgbClr val="FF0000"/>
                </a:solidFill>
              </a:rPr>
              <a:t>KEY_UP</a:t>
            </a:r>
            <a:r>
              <a:rPr lang="en-US" altLang="zh-TW" dirty="0">
                <a:solidFill>
                  <a:prstClr val="black"/>
                </a:solidFill>
              </a:rPr>
              <a:t>])         y--;</a:t>
            </a:r>
          </a:p>
          <a:p>
            <a:pPr lvl="0"/>
            <a:r>
              <a:rPr lang="en-US" altLang="zh-TW" dirty="0">
                <a:solidFill>
                  <a:prstClr val="black"/>
                </a:solidFill>
              </a:rPr>
              <a:t>if (key[</a:t>
            </a:r>
            <a:r>
              <a:rPr lang="en-US" altLang="zh-TW" dirty="0">
                <a:solidFill>
                  <a:srgbClr val="FF0000"/>
                </a:solidFill>
              </a:rPr>
              <a:t>KEY_DOWN</a:t>
            </a:r>
            <a:r>
              <a:rPr lang="en-US" altLang="zh-TW" dirty="0">
                <a:solidFill>
                  <a:prstClr val="black"/>
                </a:solidFill>
              </a:rPr>
              <a:t>])  y++;</a:t>
            </a:r>
          </a:p>
          <a:p>
            <a:pPr lvl="0"/>
            <a:r>
              <a:rPr lang="en-US" altLang="zh-TW" dirty="0">
                <a:solidFill>
                  <a:prstClr val="black"/>
                </a:solidFill>
              </a:rPr>
              <a:t>if (key[</a:t>
            </a:r>
            <a:r>
              <a:rPr lang="en-US" altLang="zh-TW" dirty="0">
                <a:solidFill>
                  <a:srgbClr val="FF0000"/>
                </a:solidFill>
              </a:rPr>
              <a:t>KEY_LEFT</a:t>
            </a:r>
            <a:r>
              <a:rPr lang="en-US" altLang="zh-TW" dirty="0">
                <a:solidFill>
                  <a:prstClr val="black"/>
                </a:solidFill>
              </a:rPr>
              <a:t>])      x--;</a:t>
            </a:r>
          </a:p>
          <a:p>
            <a:pPr lvl="0"/>
            <a:r>
              <a:rPr lang="en-US" altLang="zh-TW" dirty="0">
                <a:solidFill>
                  <a:prstClr val="black"/>
                </a:solidFill>
              </a:rPr>
              <a:t>if (key[</a:t>
            </a:r>
            <a:r>
              <a:rPr lang="en-US" altLang="zh-TW" dirty="0">
                <a:solidFill>
                  <a:srgbClr val="FF0000"/>
                </a:solidFill>
              </a:rPr>
              <a:t>KEY_RIGHT</a:t>
            </a:r>
            <a:r>
              <a:rPr lang="en-US" altLang="zh-TW" dirty="0">
                <a:solidFill>
                  <a:prstClr val="black"/>
                </a:solidFill>
              </a:rPr>
              <a:t>])   x++;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532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Allegro C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39552" y="476672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#include &lt;</a:t>
            </a:r>
            <a:r>
              <a:rPr lang="en-US" altLang="zh-TW" dirty="0" err="1"/>
              <a:t>allegro.h</a:t>
            </a:r>
            <a:r>
              <a:rPr lang="en-US" altLang="zh-TW" dirty="0"/>
              <a:t>&gt;</a:t>
            </a:r>
          </a:p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main() {</a:t>
            </a:r>
          </a:p>
          <a:p>
            <a:r>
              <a:rPr lang="en-US" altLang="zh-TW" dirty="0"/>
              <a:t>	</a:t>
            </a:r>
            <a:r>
              <a:rPr lang="en-US" altLang="zh-TW" dirty="0">
                <a:solidFill>
                  <a:srgbClr val="FF0000"/>
                </a:solidFill>
              </a:rPr>
              <a:t>BITMAP *image;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x,y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allegro_init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install_keyboard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set_color_depth</a:t>
            </a:r>
            <a:r>
              <a:rPr lang="en-US" altLang="zh-TW" dirty="0"/>
              <a:t>(16);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ret = </a:t>
            </a:r>
            <a:r>
              <a:rPr lang="en-US" altLang="zh-TW" dirty="0" err="1" smtClean="0">
                <a:solidFill>
                  <a:srgbClr val="FF0000"/>
                </a:solidFill>
              </a:rPr>
              <a:t>set_gfx_mode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GFX_AUTODETECT_WINDOWED, 800, 600, 0, 0);</a:t>
            </a:r>
          </a:p>
          <a:p>
            <a:r>
              <a:rPr lang="en-US" altLang="zh-TW" dirty="0"/>
              <a:t>	if (ret != 0){</a:t>
            </a:r>
          </a:p>
          <a:p>
            <a:r>
              <a:rPr lang="en-US" altLang="zh-TW" dirty="0"/>
              <a:t>		</a:t>
            </a:r>
            <a:r>
              <a:rPr lang="en-US" altLang="zh-TW" dirty="0" err="1" smtClean="0">
                <a:solidFill>
                  <a:srgbClr val="FF0000"/>
                </a:solidFill>
              </a:rPr>
              <a:t>allegro_message</a:t>
            </a:r>
            <a:r>
              <a:rPr lang="en-US" altLang="zh-TW" dirty="0" smtClean="0"/>
              <a:t> ("</a:t>
            </a:r>
            <a:r>
              <a:rPr lang="en-US" altLang="zh-TW" dirty="0"/>
              <a:t>could not set video mode");</a:t>
            </a:r>
          </a:p>
          <a:p>
            <a:r>
              <a:rPr lang="en-US" altLang="zh-TW" dirty="0"/>
              <a:t>		</a:t>
            </a:r>
            <a:r>
              <a:rPr lang="en-US" altLang="zh-TW" dirty="0" err="1">
                <a:solidFill>
                  <a:srgbClr val="FF0000"/>
                </a:solidFill>
              </a:rPr>
              <a:t>allegro_exit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	return 1;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}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/>
              <a:t>	</a:t>
            </a:r>
            <a:r>
              <a:rPr lang="en-US" altLang="zh-TW" dirty="0" err="1"/>
              <a:t>release_screen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allegro_exit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return 1;</a:t>
            </a:r>
          </a:p>
          <a:p>
            <a:r>
              <a:rPr lang="en-US" altLang="zh-TW" dirty="0"/>
              <a:t>}</a:t>
            </a:r>
          </a:p>
          <a:p>
            <a:r>
              <a:rPr lang="en-US" altLang="zh-TW" dirty="0"/>
              <a:t>END_OF_MAIN</a:t>
            </a:r>
            <a:r>
              <a:rPr lang="en-US" altLang="zh-TW" dirty="0" smtClean="0"/>
              <a:t>()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689318" y="245839"/>
            <a:ext cx="2160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BITMAP *image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1547664" y="4221088"/>
            <a:ext cx="4536504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image </a:t>
            </a:r>
            <a:r>
              <a:rPr lang="en-US" altLang="zh-TW" dirty="0"/>
              <a:t>= </a:t>
            </a:r>
            <a:r>
              <a:rPr lang="en-US" altLang="zh-TW" dirty="0" err="1" smtClean="0">
                <a:solidFill>
                  <a:srgbClr val="FF0000"/>
                </a:solidFill>
              </a:rPr>
              <a:t>load_bitmap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("</a:t>
            </a:r>
            <a:r>
              <a:rPr lang="en-US" altLang="zh-TW" dirty="0"/>
              <a:t>wizard.bmp", NULL</a:t>
            </a:r>
            <a:r>
              <a:rPr lang="en-US" altLang="zh-TW" dirty="0" smtClean="0"/>
              <a:t>);</a:t>
            </a:r>
          </a:p>
          <a:p>
            <a:r>
              <a:rPr lang="en-US" altLang="zh-TW" dirty="0" smtClean="0"/>
              <a:t>x++; y++;</a:t>
            </a:r>
            <a:endParaRPr lang="en-US" altLang="zh-TW" dirty="0"/>
          </a:p>
          <a:p>
            <a:r>
              <a:rPr lang="en-US" altLang="zh-TW" dirty="0" err="1">
                <a:solidFill>
                  <a:srgbClr val="FF0000"/>
                </a:solidFill>
              </a:rPr>
              <a:t>draw_sprite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(screen, image, x, y</a:t>
            </a:r>
            <a:r>
              <a:rPr lang="en-US" altLang="zh-TW" dirty="0" smtClean="0"/>
              <a:t>);</a:t>
            </a:r>
            <a:endParaRPr lang="en-US" altLang="zh-TW" dirty="0"/>
          </a:p>
        </p:txBody>
      </p:sp>
      <p:sp>
        <p:nvSpPr>
          <p:cNvPr id="9" name="矩形 8"/>
          <p:cNvSpPr/>
          <p:nvPr/>
        </p:nvSpPr>
        <p:spPr>
          <a:xfrm>
            <a:off x="1403647" y="1053885"/>
            <a:ext cx="1872209" cy="35889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318" y="245839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82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971600" y="2660719"/>
            <a:ext cx="6506760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x=y=500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(!key[KEY_ESC]){</a:t>
            </a:r>
          </a:p>
          <a:p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zh-TW" dirty="0">
              <a:latin typeface="Courier New" pitchFamily="49" charset="0"/>
              <a:cs typeface="Courier New" pitchFamily="49" charset="0"/>
            </a:endParaRPr>
          </a:p>
          <a:p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zh-TW" dirty="0">
              <a:latin typeface="Courier New" pitchFamily="49" charset="0"/>
              <a:cs typeface="Courier New" pitchFamily="49" charset="0"/>
            </a:endParaRPr>
          </a:p>
          <a:p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TW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draw_sprite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screen, image, x, y);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	rest(5);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destroy_bitmap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(image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);</a:t>
            </a:r>
            <a:endParaRPr lang="zh-TW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07704" y="3380799"/>
            <a:ext cx="3593653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zh-TW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altLang="zh-TW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(key[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KEY_UP</a:t>
            </a:r>
            <a:r>
              <a:rPr lang="en-US" altLang="zh-TW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])  </a:t>
            </a:r>
            <a:r>
              <a:rPr lang="en-US" altLang="zh-TW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y--;</a:t>
            </a:r>
          </a:p>
          <a:p>
            <a:pPr lvl="0"/>
            <a:r>
              <a:rPr lang="en-US" altLang="zh-TW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altLang="zh-TW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(key[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KEY_DOWN</a:t>
            </a:r>
            <a:r>
              <a:rPr lang="en-US" altLang="zh-TW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]) </a:t>
            </a:r>
            <a:r>
              <a:rPr lang="en-US" altLang="zh-TW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zh-TW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lvl="0"/>
            <a:r>
              <a:rPr lang="en-US" altLang="zh-TW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altLang="zh-TW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(key[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KEY_LEFT</a:t>
            </a:r>
            <a:r>
              <a:rPr lang="en-US" altLang="zh-TW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]) </a:t>
            </a:r>
            <a:r>
              <a:rPr lang="en-US" altLang="zh-TW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x-</a:t>
            </a:r>
            <a:r>
              <a:rPr lang="en-US" altLang="zh-TW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-;</a:t>
            </a:r>
          </a:p>
          <a:p>
            <a:pPr lvl="0"/>
            <a:r>
              <a:rPr lang="en-US" altLang="zh-TW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altLang="zh-TW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(key[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KEY_RIGHT</a:t>
            </a:r>
            <a:r>
              <a:rPr lang="en-US" altLang="zh-TW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])x</a:t>
            </a:r>
            <a:r>
              <a:rPr lang="en-US" altLang="zh-TW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++;</a:t>
            </a:r>
            <a:endParaRPr lang="zh-TW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71600" y="1071320"/>
            <a:ext cx="6506760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image 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zh-TW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load_bitmap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wizard.bmp", NULL);</a:t>
            </a:r>
          </a:p>
          <a:p>
            <a:r>
              <a:rPr lang="en-US" altLang="zh-TW" dirty="0" smtClean="0"/>
              <a:t>if </a:t>
            </a:r>
            <a:r>
              <a:rPr lang="en-US" altLang="zh-TW" dirty="0"/>
              <a:t>(image == NULL){</a:t>
            </a:r>
          </a:p>
          <a:p>
            <a:r>
              <a:rPr lang="en-US" altLang="zh-TW" dirty="0"/>
              <a:t>	</a:t>
            </a:r>
            <a:r>
              <a:rPr lang="en-US" altLang="zh-TW" dirty="0" err="1" smtClean="0">
                <a:solidFill>
                  <a:srgbClr val="FF0000"/>
                </a:solidFill>
              </a:rPr>
              <a:t>allegro_message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("</a:t>
            </a:r>
            <a:r>
              <a:rPr lang="en-US" altLang="zh-TW" dirty="0"/>
              <a:t>could not load the wizard image");</a:t>
            </a:r>
          </a:p>
          <a:p>
            <a:r>
              <a:rPr lang="en-US" altLang="zh-TW" dirty="0"/>
              <a:t>	</a:t>
            </a:r>
            <a:r>
              <a:rPr lang="en-US" altLang="zh-TW" dirty="0" err="1">
                <a:solidFill>
                  <a:srgbClr val="FF0000"/>
                </a:solidFill>
              </a:rPr>
              <a:t>allegro_exit</a:t>
            </a:r>
            <a:r>
              <a:rPr lang="en-US" altLang="zh-TW" dirty="0"/>
              <a:t>();</a:t>
            </a:r>
          </a:p>
          <a:p>
            <a:r>
              <a:rPr lang="en-US" altLang="zh-TW" dirty="0" smtClean="0"/>
              <a:t>}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971600" y="620688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BITMAP *image;</a:t>
            </a:r>
          </a:p>
        </p:txBody>
      </p:sp>
      <p:sp>
        <p:nvSpPr>
          <p:cNvPr id="10" name="矩形 9"/>
          <p:cNvSpPr/>
          <p:nvPr/>
        </p:nvSpPr>
        <p:spPr>
          <a:xfrm>
            <a:off x="343233" y="260648"/>
            <a:ext cx="17183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main() {</a:t>
            </a:r>
          </a:p>
        </p:txBody>
      </p:sp>
      <p:sp>
        <p:nvSpPr>
          <p:cNvPr id="11" name="矩形 10"/>
          <p:cNvSpPr/>
          <p:nvPr/>
        </p:nvSpPr>
        <p:spPr>
          <a:xfrm>
            <a:off x="343233" y="6084004"/>
            <a:ext cx="2068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}</a:t>
            </a:r>
            <a:r>
              <a:rPr lang="en-US" altLang="zh-TW" dirty="0"/>
              <a:t> END_OF_MAIN</a:t>
            </a:r>
            <a:r>
              <a:rPr lang="en-US" altLang="zh-TW" dirty="0" smtClean="0"/>
              <a:t>()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195736" y="2363982"/>
            <a:ext cx="581361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/>
              <a:t>BITMAP *</a:t>
            </a:r>
            <a:r>
              <a:rPr lang="en-US" altLang="zh-TW" dirty="0">
                <a:solidFill>
                  <a:srgbClr val="FF0000"/>
                </a:solidFill>
              </a:rPr>
              <a:t>buffer</a:t>
            </a:r>
            <a:r>
              <a:rPr lang="en-US" altLang="zh-TW" dirty="0"/>
              <a:t> = </a:t>
            </a:r>
            <a:r>
              <a:rPr lang="en-US" altLang="zh-TW" dirty="0" err="1" smtClean="0">
                <a:solidFill>
                  <a:srgbClr val="FF0000"/>
                </a:solidFill>
              </a:rPr>
              <a:t>create_bitmap</a:t>
            </a:r>
            <a:r>
              <a:rPr lang="en-US" altLang="zh-TW" dirty="0" smtClean="0"/>
              <a:t> (</a:t>
            </a:r>
            <a:r>
              <a:rPr lang="en-US" altLang="zh-TW" dirty="0"/>
              <a:t>SCREEN_W, SCREEN_H);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907704" y="4653136"/>
            <a:ext cx="5400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draw_sprite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buffer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, image, x, y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altLang="zh-TW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draw_sprite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screen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, buffer, 0, 0);</a:t>
            </a:r>
          </a:p>
          <a:p>
            <a:r>
              <a:rPr lang="en-US" altLang="zh-TW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clear_bitmap</a:t>
            </a:r>
            <a:r>
              <a:rPr lang="en-US" altLang="zh-TW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(buffer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);</a:t>
            </a:r>
            <a:endParaRPr lang="zh-TW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44208" y="4211796"/>
            <a:ext cx="223247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prstClr val="white">
                    <a:lumMod val="75000"/>
                  </a:prstClr>
                </a:solidFill>
              </a:rPr>
              <a:t>// place image at (</a:t>
            </a:r>
            <a:r>
              <a:rPr lang="en-US" altLang="zh-TW" dirty="0" err="1">
                <a:solidFill>
                  <a:prstClr val="white">
                    <a:lumMod val="75000"/>
                  </a:prstClr>
                </a:solidFill>
              </a:rPr>
              <a:t>x,y</a:t>
            </a:r>
            <a:r>
              <a:rPr lang="en-US" altLang="zh-TW" dirty="0">
                <a:solidFill>
                  <a:prstClr val="white">
                    <a:lumMod val="75000"/>
                  </a:prstClr>
                </a:solidFill>
              </a:rPr>
              <a:t>)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843" y="296838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56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395536" y="404664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#include &lt;</a:t>
            </a:r>
            <a:r>
              <a:rPr lang="en-US" altLang="zh-TW" dirty="0" err="1"/>
              <a:t>allegro.h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#define WHITE </a:t>
            </a:r>
            <a:r>
              <a:rPr lang="en-US" altLang="zh-TW" dirty="0" err="1"/>
              <a:t>makecol</a:t>
            </a:r>
            <a:r>
              <a:rPr lang="en-US" altLang="zh-TW" dirty="0"/>
              <a:t>(255,255,255)</a:t>
            </a:r>
          </a:p>
          <a:p>
            <a:r>
              <a:rPr lang="en-US" altLang="zh-TW" dirty="0"/>
              <a:t>#define BLACK </a:t>
            </a:r>
            <a:r>
              <a:rPr lang="en-US" altLang="zh-TW" dirty="0" err="1"/>
              <a:t>makecol</a:t>
            </a:r>
            <a:r>
              <a:rPr lang="en-US" altLang="zh-TW" dirty="0"/>
              <a:t>(0,0,0)</a:t>
            </a:r>
          </a:p>
          <a:p>
            <a:endParaRPr lang="en-US" altLang="zh-TW" dirty="0"/>
          </a:p>
          <a:p>
            <a:r>
              <a:rPr lang="en-US" altLang="zh-TW" dirty="0" err="1"/>
              <a:t>int</a:t>
            </a:r>
            <a:r>
              <a:rPr lang="en-US" altLang="zh-TW" dirty="0"/>
              <a:t> main() {</a:t>
            </a:r>
          </a:p>
          <a:p>
            <a:r>
              <a:rPr lang="en-US" altLang="zh-TW" dirty="0"/>
              <a:t>	</a:t>
            </a:r>
            <a:r>
              <a:rPr lang="en-US" altLang="zh-TW" dirty="0">
                <a:solidFill>
                  <a:srgbClr val="FF0000"/>
                </a:solidFill>
              </a:rPr>
              <a:t>BITMAP *dragon;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x, y;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allegro_init</a:t>
            </a:r>
            <a:r>
              <a:rPr lang="en-US" altLang="zh-TW" dirty="0" smtClean="0"/>
              <a:t>();</a:t>
            </a:r>
            <a:r>
              <a:rPr lang="en-US" altLang="zh-TW" dirty="0"/>
              <a:t>	</a:t>
            </a:r>
            <a:r>
              <a:rPr lang="en-US" altLang="zh-TW" dirty="0" err="1"/>
              <a:t>install_keyboard</a:t>
            </a:r>
            <a:r>
              <a:rPr lang="en-US" altLang="zh-TW" dirty="0" smtClean="0"/>
              <a:t>();	</a:t>
            </a:r>
            <a:r>
              <a:rPr lang="en-US" altLang="zh-TW" dirty="0"/>
              <a:t>	</a:t>
            </a:r>
            <a:r>
              <a:rPr lang="en-US" altLang="zh-TW" dirty="0" err="1"/>
              <a:t>set_color_depth</a:t>
            </a:r>
            <a:r>
              <a:rPr lang="en-US" altLang="zh-TW" dirty="0"/>
              <a:t>(16);</a:t>
            </a:r>
          </a:p>
          <a:p>
            <a:r>
              <a:rPr lang="en-US" altLang="zh-TW" dirty="0"/>
              <a:t>	</a:t>
            </a:r>
            <a:r>
              <a:rPr lang="en-US" altLang="zh-TW" dirty="0" err="1" smtClean="0">
                <a:solidFill>
                  <a:srgbClr val="FF0000"/>
                </a:solidFill>
              </a:rPr>
              <a:t>set_gfx_mode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GFX_AUTODETECT_WINDOWED, 640, 480, 0, 0);</a:t>
            </a:r>
          </a:p>
        </p:txBody>
      </p:sp>
      <p:sp>
        <p:nvSpPr>
          <p:cNvPr id="5" name="矩形 4"/>
          <p:cNvSpPr/>
          <p:nvPr/>
        </p:nvSpPr>
        <p:spPr>
          <a:xfrm>
            <a:off x="1331640" y="3068960"/>
            <a:ext cx="6192688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 smtClean="0">
                <a:solidFill>
                  <a:srgbClr val="FF0000"/>
                </a:solidFill>
              </a:rPr>
              <a:t>textprintf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(screen</a:t>
            </a:r>
            <a:r>
              <a:rPr lang="en-US" altLang="zh-TW" dirty="0"/>
              <a:t>, font, 0, 0, WHITE,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"</a:t>
            </a:r>
            <a:r>
              <a:rPr lang="en-US" altLang="zh-TW" dirty="0"/>
              <a:t>Resolution = %</a:t>
            </a:r>
            <a:r>
              <a:rPr lang="en-US" altLang="zh-TW" dirty="0" err="1"/>
              <a:t>ix%i</a:t>
            </a:r>
            <a:r>
              <a:rPr lang="en-US" altLang="zh-TW" dirty="0"/>
              <a:t>", SCREEN_W, SCREEN_H);</a:t>
            </a:r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textprintf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(screen</a:t>
            </a:r>
            <a:r>
              <a:rPr lang="en-US" altLang="zh-TW" dirty="0"/>
              <a:t>, font, 0, 10, WHITE,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"</a:t>
            </a:r>
            <a:r>
              <a:rPr lang="en-US" altLang="zh-TW" dirty="0"/>
              <a:t>Color depth = %</a:t>
            </a:r>
            <a:r>
              <a:rPr lang="en-US" altLang="zh-TW" dirty="0" err="1"/>
              <a:t>i</a:t>
            </a:r>
            <a:r>
              <a:rPr lang="en-US" altLang="zh-TW" dirty="0"/>
              <a:t>", </a:t>
            </a:r>
            <a:r>
              <a:rPr lang="en-US" altLang="zh-TW" dirty="0" err="1"/>
              <a:t>bitmap_color_depth</a:t>
            </a:r>
            <a:r>
              <a:rPr lang="en-US" altLang="zh-TW" dirty="0"/>
              <a:t>(screen));</a:t>
            </a:r>
          </a:p>
        </p:txBody>
      </p:sp>
      <p:sp>
        <p:nvSpPr>
          <p:cNvPr id="6" name="矩形 5"/>
          <p:cNvSpPr/>
          <p:nvPr/>
        </p:nvSpPr>
        <p:spPr>
          <a:xfrm>
            <a:off x="1337444" y="4365104"/>
            <a:ext cx="6186884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dragon </a:t>
            </a:r>
            <a:r>
              <a:rPr lang="en-US" altLang="zh-TW" dirty="0"/>
              <a:t>= </a:t>
            </a:r>
            <a:r>
              <a:rPr lang="en-US" altLang="zh-TW" dirty="0" err="1" smtClean="0">
                <a:solidFill>
                  <a:srgbClr val="FF0000"/>
                </a:solidFill>
              </a:rPr>
              <a:t>load_bitmap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("</a:t>
            </a:r>
            <a:r>
              <a:rPr lang="en-US" altLang="zh-TW" dirty="0"/>
              <a:t>spacedragon1.bmp", NULL);</a:t>
            </a:r>
          </a:p>
          <a:p>
            <a:r>
              <a:rPr lang="en-US" altLang="zh-TW" dirty="0" smtClean="0"/>
              <a:t>x </a:t>
            </a:r>
            <a:r>
              <a:rPr lang="en-US" altLang="zh-TW" dirty="0"/>
              <a:t>= </a:t>
            </a:r>
            <a:r>
              <a:rPr lang="en-US" altLang="zh-TW" dirty="0">
                <a:solidFill>
                  <a:srgbClr val="FF0000"/>
                </a:solidFill>
              </a:rPr>
              <a:t>SCREEN_W</a:t>
            </a:r>
            <a:r>
              <a:rPr lang="en-US" altLang="zh-TW" dirty="0"/>
              <a:t>/2 - </a:t>
            </a:r>
            <a:r>
              <a:rPr lang="en-US" altLang="zh-TW" dirty="0">
                <a:solidFill>
                  <a:srgbClr val="FF0000"/>
                </a:solidFill>
              </a:rPr>
              <a:t>dragon-&gt;w</a:t>
            </a:r>
            <a:r>
              <a:rPr lang="en-US" altLang="zh-TW" dirty="0"/>
              <a:t>/2;</a:t>
            </a:r>
          </a:p>
          <a:p>
            <a:r>
              <a:rPr lang="en-US" altLang="zh-TW" dirty="0" smtClean="0"/>
              <a:t>y </a:t>
            </a:r>
            <a:r>
              <a:rPr lang="en-US" altLang="zh-TW" dirty="0"/>
              <a:t>= </a:t>
            </a:r>
            <a:r>
              <a:rPr lang="en-US" altLang="zh-TW" dirty="0">
                <a:solidFill>
                  <a:srgbClr val="FF0000"/>
                </a:solidFill>
              </a:rPr>
              <a:t>SCREEN_H</a:t>
            </a:r>
            <a:r>
              <a:rPr lang="en-US" altLang="zh-TW" dirty="0"/>
              <a:t>/2 - </a:t>
            </a:r>
            <a:r>
              <a:rPr lang="en-US" altLang="zh-TW" dirty="0">
                <a:solidFill>
                  <a:srgbClr val="FF0000"/>
                </a:solidFill>
              </a:rPr>
              <a:t>dragon-&gt;h</a:t>
            </a:r>
            <a:r>
              <a:rPr lang="en-US" altLang="zh-TW" dirty="0"/>
              <a:t>/2</a:t>
            </a:r>
            <a:r>
              <a:rPr lang="en-US" altLang="zh-TW" dirty="0" smtClean="0"/>
              <a:t>;</a:t>
            </a:r>
          </a:p>
          <a:p>
            <a:r>
              <a:rPr lang="en-US" altLang="zh-TW" dirty="0" smtClean="0"/>
              <a:t>while … …</a:t>
            </a:r>
          </a:p>
          <a:p>
            <a:endParaRPr lang="en-US" altLang="zh-TW" dirty="0" smtClean="0"/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destroy_bitmap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/>
              <a:t>(dragon</a:t>
            </a:r>
            <a:r>
              <a:rPr lang="en-US" altLang="zh-TW" dirty="0" smtClean="0"/>
              <a:t>);</a:t>
            </a:r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1259632" y="1773965"/>
            <a:ext cx="1872209" cy="35889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689318" y="245839"/>
            <a:ext cx="2277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BITMAP </a:t>
            </a:r>
            <a:r>
              <a:rPr lang="en-US" altLang="zh-TW" sz="2400" dirty="0" smtClean="0">
                <a:solidFill>
                  <a:srgbClr val="FF0000"/>
                </a:solidFill>
              </a:rPr>
              <a:t>*dragon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395536" y="6156012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} END_OF_MAIN</a:t>
            </a:r>
            <a:r>
              <a:rPr lang="en-US" altLang="zh-TW" dirty="0"/>
              <a:t>();</a:t>
            </a:r>
            <a:endParaRPr lang="zh-TW" altLang="en-US" dirty="0"/>
          </a:p>
        </p:txBody>
      </p:sp>
      <p:sp>
        <p:nvSpPr>
          <p:cNvPr id="10" name="直線圖說文字 1 9"/>
          <p:cNvSpPr/>
          <p:nvPr/>
        </p:nvSpPr>
        <p:spPr>
          <a:xfrm>
            <a:off x="5652120" y="5301208"/>
            <a:ext cx="1296144" cy="400110"/>
          </a:xfrm>
          <a:prstGeom prst="borderCallout1">
            <a:avLst>
              <a:gd name="adj1" fmla="val 30779"/>
              <a:gd name="adj2" fmla="val -15296"/>
              <a:gd name="adj3" fmla="val -67559"/>
              <a:gd name="adj4" fmla="val -90041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Verdana" pitchFamily="34" charset="0"/>
              </a:rPr>
              <a:t>中心位置</a:t>
            </a:r>
            <a:endParaRPr lang="en-US" altLang="zh-TW" sz="2000" dirty="0" smtClean="0">
              <a:latin typeface="Verdana" pitchFamily="34" charset="0"/>
            </a:endParaRPr>
          </a:p>
        </p:txBody>
      </p:sp>
      <p:sp>
        <p:nvSpPr>
          <p:cNvPr id="11" name="直線圖說文字 1 10"/>
          <p:cNvSpPr/>
          <p:nvPr/>
        </p:nvSpPr>
        <p:spPr>
          <a:xfrm>
            <a:off x="4006843" y="5955957"/>
            <a:ext cx="1728192" cy="400110"/>
          </a:xfrm>
          <a:prstGeom prst="borderCallout1">
            <a:avLst>
              <a:gd name="adj1" fmla="val 30779"/>
              <a:gd name="adj2" fmla="val -15296"/>
              <a:gd name="adj3" fmla="val -91960"/>
              <a:gd name="adj4" fmla="val -79325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Verdana" pitchFamily="34" charset="0"/>
              </a:rPr>
              <a:t>移動 </a:t>
            </a:r>
            <a:r>
              <a:rPr lang="en-US" altLang="zh-TW" sz="2000" dirty="0" smtClean="0">
                <a:latin typeface="Verdana" pitchFamily="34" charset="0"/>
              </a:rPr>
              <a:t>dragon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581" y="888140"/>
            <a:ext cx="10572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直線單箭頭接點 12"/>
          <p:cNvCxnSpPr/>
          <p:nvPr/>
        </p:nvCxnSpPr>
        <p:spPr>
          <a:xfrm flipH="1">
            <a:off x="6363477" y="1331052"/>
            <a:ext cx="936104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直線圖說文字 1 14"/>
          <p:cNvSpPr/>
          <p:nvPr/>
        </p:nvSpPr>
        <p:spPr>
          <a:xfrm>
            <a:off x="4161766" y="1130997"/>
            <a:ext cx="1418346" cy="707886"/>
          </a:xfrm>
          <a:prstGeom prst="borderCallout1">
            <a:avLst>
              <a:gd name="adj1" fmla="val 30779"/>
              <a:gd name="adj2" fmla="val -15296"/>
              <a:gd name="adj3" fmla="val 88154"/>
              <a:gd name="adj4" fmla="val -86021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Verdana" pitchFamily="34" charset="0"/>
              </a:rPr>
              <a:t>儲存圖像資料</a:t>
            </a:r>
            <a:endParaRPr lang="en-US" altLang="zh-TW" sz="2000" dirty="0" smtClean="0">
              <a:latin typeface="Verdana" pitchFamily="34" charset="0"/>
            </a:endParaRPr>
          </a:p>
        </p:txBody>
      </p:sp>
      <p:sp>
        <p:nvSpPr>
          <p:cNvPr id="16" name="直線圖說文字 1 15"/>
          <p:cNvSpPr/>
          <p:nvPr/>
        </p:nvSpPr>
        <p:spPr>
          <a:xfrm>
            <a:off x="7596336" y="2780928"/>
            <a:ext cx="1152128" cy="707886"/>
          </a:xfrm>
          <a:prstGeom prst="borderCallout1">
            <a:avLst>
              <a:gd name="adj1" fmla="val 30779"/>
              <a:gd name="adj2" fmla="val -15296"/>
              <a:gd name="adj3" fmla="val 75073"/>
              <a:gd name="adj4" fmla="val -194522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Verdana" pitchFamily="34" charset="0"/>
              </a:rPr>
              <a:t>解像度</a:t>
            </a:r>
            <a:endParaRPr lang="en-US" altLang="zh-TW" sz="2000" dirty="0" smtClean="0">
              <a:latin typeface="Verdana" pitchFamily="34" charset="0"/>
            </a:endParaRPr>
          </a:p>
          <a:p>
            <a:pPr algn="ctr"/>
            <a:r>
              <a:rPr lang="zh-TW" altLang="en-US" sz="2000" dirty="0" smtClean="0">
                <a:latin typeface="Verdana" pitchFamily="34" charset="0"/>
              </a:rPr>
              <a:t>色深</a:t>
            </a:r>
            <a:endParaRPr lang="en-US" altLang="zh-TW" sz="2000" dirty="0" smtClean="0">
              <a:latin typeface="Verdana" pitchFamily="34" charset="0"/>
            </a:endParaRPr>
          </a:p>
        </p:txBody>
      </p:sp>
      <p:sp>
        <p:nvSpPr>
          <p:cNvPr id="17" name="直線圖說文字 1 16"/>
          <p:cNvSpPr/>
          <p:nvPr/>
        </p:nvSpPr>
        <p:spPr>
          <a:xfrm>
            <a:off x="7416747" y="4842157"/>
            <a:ext cx="1296144" cy="400110"/>
          </a:xfrm>
          <a:prstGeom prst="borderCallout1">
            <a:avLst>
              <a:gd name="adj1" fmla="val 30779"/>
              <a:gd name="adj2" fmla="val -15296"/>
              <a:gd name="adj3" fmla="val -67559"/>
              <a:gd name="adj4" fmla="val -90041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Verdana" pitchFamily="34" charset="0"/>
              </a:rPr>
              <a:t>載入圖像</a:t>
            </a:r>
            <a:endParaRPr lang="en-US" altLang="zh-TW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9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9552" y="1003950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dragon </a:t>
            </a:r>
            <a:r>
              <a:rPr lang="en-US" altLang="zh-TW" dirty="0"/>
              <a:t>= </a:t>
            </a:r>
            <a:r>
              <a:rPr lang="en-US" altLang="zh-TW" dirty="0" err="1" smtClean="0">
                <a:solidFill>
                  <a:srgbClr val="FF0000"/>
                </a:solidFill>
              </a:rPr>
              <a:t>load_bitmap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("</a:t>
            </a:r>
            <a:r>
              <a:rPr lang="en-US" altLang="zh-TW" dirty="0"/>
              <a:t>spacedragon1.bmp", NULL);</a:t>
            </a:r>
          </a:p>
          <a:p>
            <a:r>
              <a:rPr lang="en-US" altLang="zh-TW" dirty="0" smtClean="0"/>
              <a:t>x </a:t>
            </a:r>
            <a:r>
              <a:rPr lang="en-US" altLang="zh-TW" dirty="0"/>
              <a:t>= SCREEN_W/2 - dragon-&gt;w/2;</a:t>
            </a:r>
          </a:p>
          <a:p>
            <a:r>
              <a:rPr lang="en-US" altLang="zh-TW" dirty="0" smtClean="0"/>
              <a:t>y </a:t>
            </a:r>
            <a:r>
              <a:rPr lang="en-US" altLang="zh-TW" dirty="0"/>
              <a:t>= SCREEN_H/2 - dragon-&gt;h/2;</a:t>
            </a:r>
          </a:p>
          <a:p>
            <a:endParaRPr lang="en-US" altLang="zh-TW" dirty="0"/>
          </a:p>
          <a:p>
            <a:r>
              <a:rPr lang="en-US" altLang="zh-TW" dirty="0" smtClean="0"/>
              <a:t>while </a:t>
            </a:r>
            <a:r>
              <a:rPr lang="en-US" altLang="zh-TW" dirty="0"/>
              <a:t>(!key[</a:t>
            </a:r>
            <a:r>
              <a:rPr lang="en-US" altLang="zh-TW" dirty="0">
                <a:solidFill>
                  <a:srgbClr val="FF0000"/>
                </a:solidFill>
              </a:rPr>
              <a:t>KEY_ESC</a:t>
            </a:r>
            <a:r>
              <a:rPr lang="en-US" altLang="zh-TW" dirty="0"/>
              <a:t>]){</a:t>
            </a:r>
          </a:p>
          <a:p>
            <a:r>
              <a:rPr lang="en-US" altLang="zh-TW" dirty="0"/>
              <a:t>	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//erase the sprite</a:t>
            </a:r>
          </a:p>
          <a:p>
            <a:r>
              <a:rPr lang="en-US" altLang="zh-TW" dirty="0"/>
              <a:t>	</a:t>
            </a:r>
            <a:r>
              <a:rPr lang="en-US" altLang="zh-TW" dirty="0" err="1" smtClean="0">
                <a:solidFill>
                  <a:srgbClr val="FF0000"/>
                </a:solidFill>
              </a:rPr>
              <a:t>rectfill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screen, x, y, </a:t>
            </a:r>
            <a:r>
              <a:rPr lang="en-US" altLang="zh-TW" dirty="0" err="1"/>
              <a:t>x+</a:t>
            </a:r>
            <a:r>
              <a:rPr lang="en-US" altLang="zh-TW" dirty="0" err="1">
                <a:solidFill>
                  <a:srgbClr val="FF0000"/>
                </a:solidFill>
              </a:rPr>
              <a:t>dragon</a:t>
            </a:r>
            <a:r>
              <a:rPr lang="en-US" altLang="zh-TW" dirty="0">
                <a:solidFill>
                  <a:srgbClr val="FF0000"/>
                </a:solidFill>
              </a:rPr>
              <a:t>-&gt;w</a:t>
            </a:r>
            <a:r>
              <a:rPr lang="en-US" altLang="zh-TW" dirty="0"/>
              <a:t>, </a:t>
            </a:r>
            <a:r>
              <a:rPr lang="en-US" altLang="zh-TW" dirty="0" err="1"/>
              <a:t>y+</a:t>
            </a:r>
            <a:r>
              <a:rPr lang="en-US" altLang="zh-TW" dirty="0" err="1">
                <a:solidFill>
                  <a:srgbClr val="FF0000"/>
                </a:solidFill>
              </a:rPr>
              <a:t>dragon</a:t>
            </a:r>
            <a:r>
              <a:rPr lang="en-US" altLang="zh-TW" dirty="0">
                <a:solidFill>
                  <a:srgbClr val="FF0000"/>
                </a:solidFill>
              </a:rPr>
              <a:t>-&gt;h</a:t>
            </a:r>
            <a:r>
              <a:rPr lang="en-US" altLang="zh-TW" dirty="0"/>
              <a:t>, BLACK);</a:t>
            </a:r>
          </a:p>
          <a:p>
            <a:pPr lvl="0"/>
            <a:r>
              <a:rPr lang="en-US" altLang="zh-TW" dirty="0" smtClean="0"/>
              <a:t>	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x--;		</a:t>
            </a:r>
            <a:r>
              <a:rPr lang="en-US" altLang="zh-TW" dirty="0" smtClean="0">
                <a:solidFill>
                  <a:prstClr val="white">
                    <a:lumMod val="75000"/>
                  </a:prstClr>
                </a:solidFill>
              </a:rPr>
              <a:t>// </a:t>
            </a:r>
            <a:r>
              <a:rPr lang="en-US" altLang="zh-TW" dirty="0">
                <a:solidFill>
                  <a:prstClr val="white">
                    <a:lumMod val="75000"/>
                  </a:prstClr>
                </a:solidFill>
              </a:rPr>
              <a:t>move left</a:t>
            </a:r>
          </a:p>
          <a:p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zh-TW" dirty="0"/>
          </a:p>
          <a:p>
            <a:r>
              <a:rPr lang="en-US" altLang="zh-TW" dirty="0"/>
              <a:t>	</a:t>
            </a:r>
            <a:r>
              <a:rPr lang="en-US" altLang="zh-TW" dirty="0" err="1" smtClean="0">
                <a:solidFill>
                  <a:srgbClr val="FF0000"/>
                </a:solidFill>
              </a:rPr>
              <a:t>draw_sprite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screen, dragon, x, y);</a:t>
            </a:r>
          </a:p>
          <a:p>
            <a:endParaRPr lang="en-US" altLang="zh-TW" dirty="0" smtClean="0"/>
          </a:p>
          <a:p>
            <a:r>
              <a:rPr lang="en-US" altLang="zh-TW" dirty="0"/>
              <a:t>	</a:t>
            </a:r>
            <a:r>
              <a:rPr lang="en-US" altLang="zh-TW" dirty="0" err="1" smtClean="0">
                <a:solidFill>
                  <a:srgbClr val="FF0000"/>
                </a:solidFill>
              </a:rPr>
              <a:t>textprintf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screen, font, 0, 20, WHITE</a:t>
            </a:r>
            <a:r>
              <a:rPr lang="en-US" altLang="zh-TW" dirty="0" smtClean="0"/>
              <a:t>, "</a:t>
            </a:r>
            <a:r>
              <a:rPr lang="en-US" altLang="zh-TW" dirty="0"/>
              <a:t>Location = %</a:t>
            </a:r>
            <a:r>
              <a:rPr lang="en-US" altLang="zh-TW" dirty="0" err="1"/>
              <a:t>ix%i</a:t>
            </a:r>
            <a:r>
              <a:rPr lang="en-US" altLang="zh-TW" dirty="0"/>
              <a:t>", x, y);</a:t>
            </a:r>
          </a:p>
          <a:p>
            <a:r>
              <a:rPr lang="en-US" altLang="zh-TW" dirty="0"/>
              <a:t>	rest(10);</a:t>
            </a:r>
          </a:p>
          <a:p>
            <a:r>
              <a:rPr lang="en-US" altLang="zh-TW" dirty="0" smtClean="0"/>
              <a:t>}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destroy_bitmap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(dragon</a:t>
            </a:r>
            <a:r>
              <a:rPr lang="en-US" altLang="zh-TW" dirty="0"/>
              <a:t>);</a:t>
            </a:r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581" y="908720"/>
            <a:ext cx="1057275" cy="885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群組 14"/>
          <p:cNvGrpSpPr/>
          <p:nvPr/>
        </p:nvGrpSpPr>
        <p:grpSpPr>
          <a:xfrm>
            <a:off x="7193802" y="467380"/>
            <a:ext cx="1194622" cy="369332"/>
            <a:chOff x="7193802" y="467380"/>
            <a:chExt cx="1194622" cy="369332"/>
          </a:xfrm>
        </p:grpSpPr>
        <p:sp>
          <p:nvSpPr>
            <p:cNvPr id="6" name="矩形 5"/>
            <p:cNvSpPr/>
            <p:nvPr/>
          </p:nvSpPr>
          <p:spPr>
            <a:xfrm>
              <a:off x="7193802" y="467380"/>
              <a:ext cx="11946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prstClr val="black"/>
                  </a:solidFill>
                </a:rPr>
                <a:t>dragon</a:t>
              </a:r>
              <a:r>
                <a:rPr lang="en-US" altLang="zh-TW" dirty="0" smtClean="0">
                  <a:solidFill>
                    <a:srgbClr val="FF0000"/>
                  </a:solidFill>
                </a:rPr>
                <a:t>-</a:t>
              </a:r>
              <a:r>
                <a:rPr lang="en-US" altLang="zh-TW" dirty="0">
                  <a:solidFill>
                    <a:srgbClr val="FF0000"/>
                  </a:solidFill>
                </a:rPr>
                <a:t>&gt;w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>
            <a:xfrm>
              <a:off x="7299581" y="836712"/>
              <a:ext cx="1057275" cy="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群組 15"/>
          <p:cNvGrpSpPr/>
          <p:nvPr/>
        </p:nvGrpSpPr>
        <p:grpSpPr>
          <a:xfrm>
            <a:off x="6084955" y="933859"/>
            <a:ext cx="1151341" cy="838957"/>
            <a:chOff x="6084955" y="933859"/>
            <a:chExt cx="1151341" cy="838957"/>
          </a:xfrm>
        </p:grpSpPr>
        <p:cxnSp>
          <p:nvCxnSpPr>
            <p:cNvPr id="9" name="直線單箭頭接點 8"/>
            <p:cNvCxnSpPr/>
            <p:nvPr/>
          </p:nvCxnSpPr>
          <p:spPr>
            <a:xfrm>
              <a:off x="7236296" y="933859"/>
              <a:ext cx="0" cy="838957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矩形 11"/>
            <p:cNvSpPr/>
            <p:nvPr/>
          </p:nvSpPr>
          <p:spPr>
            <a:xfrm>
              <a:off x="6084955" y="1146386"/>
              <a:ext cx="11513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prstClr val="black"/>
                  </a:solidFill>
                </a:rPr>
                <a:t>dragon</a:t>
              </a:r>
              <a:r>
                <a:rPr lang="en-US" altLang="zh-TW" dirty="0" smtClean="0">
                  <a:solidFill>
                    <a:srgbClr val="FF0000"/>
                  </a:solidFill>
                </a:rPr>
                <a:t>-&gt;h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6596377" y="628900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(x</a:t>
            </a:r>
            <a:r>
              <a:rPr lang="en-US" altLang="zh-TW" dirty="0"/>
              <a:t>, </a:t>
            </a:r>
            <a:r>
              <a:rPr lang="en-US" altLang="zh-TW" dirty="0" smtClean="0"/>
              <a:t>y)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1479028" y="3381955"/>
            <a:ext cx="5973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 smtClean="0">
                <a:solidFill>
                  <a:prstClr val="black"/>
                </a:solidFill>
              </a:rPr>
              <a:t>if </a:t>
            </a:r>
            <a:r>
              <a:rPr lang="en-US" altLang="zh-TW" dirty="0">
                <a:solidFill>
                  <a:prstClr val="black"/>
                </a:solidFill>
              </a:rPr>
              <a:t>(</a:t>
            </a:r>
            <a:r>
              <a:rPr lang="en-US" altLang="zh-TW" dirty="0" smtClean="0">
                <a:solidFill>
                  <a:prstClr val="black"/>
                </a:solidFill>
              </a:rPr>
              <a:t>x&lt; 2) x </a:t>
            </a:r>
            <a:r>
              <a:rPr lang="en-US" altLang="zh-TW" dirty="0">
                <a:solidFill>
                  <a:prstClr val="black"/>
                </a:solidFill>
              </a:rPr>
              <a:t>= SCREEN_W - dragon-&gt;w;	</a:t>
            </a:r>
            <a:r>
              <a:rPr lang="en-US" altLang="zh-TW" dirty="0">
                <a:solidFill>
                  <a:prstClr val="white">
                    <a:lumMod val="75000"/>
                  </a:prstClr>
                </a:solidFill>
              </a:rPr>
              <a:t>// back on the right</a:t>
            </a:r>
          </a:p>
        </p:txBody>
      </p:sp>
      <p:sp>
        <p:nvSpPr>
          <p:cNvPr id="19" name="矩形 18"/>
          <p:cNvSpPr/>
          <p:nvPr/>
        </p:nvSpPr>
        <p:spPr>
          <a:xfrm>
            <a:off x="539552" y="686291"/>
            <a:ext cx="1818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BITMAP *dragon;</a:t>
            </a:r>
          </a:p>
        </p:txBody>
      </p:sp>
      <p:sp>
        <p:nvSpPr>
          <p:cNvPr id="20" name="矩形 19"/>
          <p:cNvSpPr/>
          <p:nvPr/>
        </p:nvSpPr>
        <p:spPr>
          <a:xfrm>
            <a:off x="7308304" y="2276872"/>
            <a:ext cx="1057275" cy="851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直線圖說文字 1 20"/>
          <p:cNvSpPr/>
          <p:nvPr/>
        </p:nvSpPr>
        <p:spPr>
          <a:xfrm>
            <a:off x="6660625" y="4924250"/>
            <a:ext cx="1296144" cy="400110"/>
          </a:xfrm>
          <a:prstGeom prst="borderCallout1">
            <a:avLst>
              <a:gd name="adj1" fmla="val 30779"/>
              <a:gd name="adj2" fmla="val -15296"/>
              <a:gd name="adj3" fmla="val -67559"/>
              <a:gd name="adj4" fmla="val -90041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 err="1" smtClean="0">
                <a:latin typeface="Verdana" pitchFamily="34" charset="0"/>
              </a:rPr>
              <a:t>x,y</a:t>
            </a:r>
            <a:r>
              <a:rPr lang="en-US" altLang="zh-TW" sz="2000" dirty="0" smtClean="0">
                <a:latin typeface="Verdana" pitchFamily="34" charset="0"/>
              </a:rPr>
              <a:t> </a:t>
            </a:r>
            <a:r>
              <a:rPr lang="zh-TW" altLang="en-US" sz="2000" dirty="0" smtClean="0">
                <a:latin typeface="Verdana" pitchFamily="34" charset="0"/>
              </a:rPr>
              <a:t>位置</a:t>
            </a:r>
            <a:endParaRPr lang="en-US" altLang="zh-TW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395536" y="245547"/>
            <a:ext cx="74705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#include &lt;</a:t>
            </a:r>
            <a:r>
              <a:rPr lang="en-US" altLang="zh-TW" dirty="0" err="1"/>
              <a:t>allegro.h</a:t>
            </a:r>
            <a:r>
              <a:rPr lang="en-US" altLang="zh-TW" dirty="0"/>
              <a:t>&gt;</a:t>
            </a:r>
          </a:p>
          <a:p>
            <a:r>
              <a:rPr lang="en-US" altLang="zh-TW" dirty="0" smtClean="0"/>
              <a:t>void </a:t>
            </a:r>
            <a:r>
              <a:rPr lang="en-US" altLang="zh-TW" dirty="0"/>
              <a:t>main(void) {</a:t>
            </a:r>
          </a:p>
          <a:p>
            <a:r>
              <a:rPr lang="en-US" altLang="zh-TW" dirty="0"/>
              <a:t>	</a:t>
            </a:r>
            <a:r>
              <a:rPr lang="en-US" altLang="zh-TW" dirty="0">
                <a:solidFill>
                  <a:srgbClr val="FF0000"/>
                </a:solidFill>
              </a:rPr>
              <a:t>SAMPLE *sample;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panning = </a:t>
            </a:r>
            <a:r>
              <a:rPr lang="en-US" altLang="zh-TW" dirty="0" smtClean="0"/>
              <a:t>128, pitch </a:t>
            </a:r>
            <a:r>
              <a:rPr lang="en-US" altLang="zh-TW" dirty="0"/>
              <a:t>= </a:t>
            </a:r>
            <a:r>
              <a:rPr lang="en-US" altLang="zh-TW" dirty="0" smtClean="0"/>
              <a:t>1000, volume </a:t>
            </a:r>
            <a:r>
              <a:rPr lang="en-US" altLang="zh-TW" dirty="0"/>
              <a:t>= 128;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allegro_init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install_keyboard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 smtClean="0">
                <a:solidFill>
                  <a:srgbClr val="FF0000"/>
                </a:solidFill>
              </a:rPr>
              <a:t>set_gfx_mode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GFX_AUTODETECT_WINDOWED, 640, 480, 0, 0);</a:t>
            </a:r>
          </a:p>
        </p:txBody>
      </p:sp>
      <p:sp>
        <p:nvSpPr>
          <p:cNvPr id="5" name="矩形 4"/>
          <p:cNvSpPr/>
          <p:nvPr/>
        </p:nvSpPr>
        <p:spPr>
          <a:xfrm>
            <a:off x="1331640" y="2422629"/>
            <a:ext cx="662473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//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install a digital sound driver</a:t>
            </a:r>
          </a:p>
          <a:p>
            <a:r>
              <a:rPr lang="en-US" altLang="zh-TW" dirty="0" smtClean="0"/>
              <a:t>if </a:t>
            </a:r>
            <a:r>
              <a:rPr lang="en-US" altLang="zh-TW" dirty="0"/>
              <a:t>(</a:t>
            </a:r>
            <a:r>
              <a:rPr lang="en-US" altLang="zh-TW" dirty="0" err="1" smtClean="0">
                <a:solidFill>
                  <a:srgbClr val="FF0000"/>
                </a:solidFill>
              </a:rPr>
              <a:t>install_sound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DIGI_AUTODETECT, MIDI_NONE, "") != 0) </a:t>
            </a:r>
            <a:r>
              <a:rPr lang="en-US" altLang="zh-TW" dirty="0" smtClean="0"/>
              <a:t>return;</a:t>
            </a:r>
            <a:endParaRPr lang="en-US" altLang="zh-TW" dirty="0"/>
          </a:p>
        </p:txBody>
      </p:sp>
      <p:sp>
        <p:nvSpPr>
          <p:cNvPr id="6" name="矩形 5"/>
          <p:cNvSpPr/>
          <p:nvPr/>
        </p:nvSpPr>
        <p:spPr>
          <a:xfrm>
            <a:off x="1333978" y="3284984"/>
            <a:ext cx="6622397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/>
              <a:t>sample </a:t>
            </a:r>
            <a:r>
              <a:rPr lang="en-US" altLang="zh-TW" dirty="0"/>
              <a:t>= </a:t>
            </a:r>
            <a:r>
              <a:rPr lang="en-US" altLang="zh-TW" dirty="0" err="1" smtClean="0">
                <a:solidFill>
                  <a:srgbClr val="FF0000"/>
                </a:solidFill>
              </a:rPr>
              <a:t>load_sample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("</a:t>
            </a:r>
            <a:r>
              <a:rPr lang="en-US" altLang="zh-TW" dirty="0"/>
              <a:t>clapping.wav");</a:t>
            </a:r>
          </a:p>
          <a:p>
            <a:r>
              <a:rPr lang="en-US" altLang="zh-TW" dirty="0" smtClean="0"/>
              <a:t>if </a:t>
            </a:r>
            <a:r>
              <a:rPr lang="en-US" altLang="zh-TW" dirty="0"/>
              <a:t>(!sample) </a:t>
            </a:r>
            <a:r>
              <a:rPr lang="en-US" altLang="zh-TW" dirty="0" smtClean="0"/>
              <a:t>return</a:t>
            </a:r>
            <a:r>
              <a:rPr lang="en-US" altLang="zh-TW" dirty="0"/>
              <a:t>;</a:t>
            </a:r>
          </a:p>
          <a:p>
            <a:endParaRPr lang="en-US" altLang="zh-TW" dirty="0"/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play_sample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(sample</a:t>
            </a:r>
            <a:r>
              <a:rPr lang="en-US" altLang="zh-TW" dirty="0"/>
              <a:t>, volume, panning, pitch, TRUE);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4581128"/>
            <a:ext cx="74705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	</a:t>
            </a:r>
            <a:r>
              <a:rPr lang="en-US" altLang="zh-TW" dirty="0" err="1"/>
              <a:t>readkey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 smtClean="0">
                <a:solidFill>
                  <a:srgbClr val="FF0000"/>
                </a:solidFill>
              </a:rPr>
              <a:t>destroy_sample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sample);</a:t>
            </a:r>
          </a:p>
          <a:p>
            <a:r>
              <a:rPr lang="en-US" altLang="zh-TW" dirty="0"/>
              <a:t>	</a:t>
            </a:r>
            <a:r>
              <a:rPr lang="en-US" altLang="zh-TW" dirty="0" err="1">
                <a:solidFill>
                  <a:srgbClr val="FF0000"/>
                </a:solidFill>
              </a:rPr>
              <a:t>remove_sound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return;</a:t>
            </a:r>
          </a:p>
          <a:p>
            <a:r>
              <a:rPr lang="en-US" altLang="zh-TW" dirty="0"/>
              <a:t>}</a:t>
            </a:r>
          </a:p>
          <a:p>
            <a:r>
              <a:rPr lang="en-US" altLang="zh-TW" dirty="0"/>
              <a:t>END_OF_MAIN();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6211490" y="245547"/>
            <a:ext cx="2841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Sound (clapping.wav)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1333978" y="764704"/>
            <a:ext cx="1872209" cy="35889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515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1026" name="Picture 2" descr="D:\CodeBlocks\allegro-mingw-4.2.2\allegro-bin-system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69" y="1628800"/>
            <a:ext cx="886362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2926139" y="159942"/>
            <a:ext cx="5881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hlinkClick r:id="rId3"/>
              </a:rPr>
              <a:t>http://sourceforge.net/projects/alleg/files/allegro-bin/4.2.2</a:t>
            </a:r>
            <a:r>
              <a:rPr lang="en-US" altLang="zh-TW" dirty="0" smtClean="0">
                <a:hlinkClick r:id="rId3"/>
              </a:rPr>
              <a:t>/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716016" y="555357"/>
            <a:ext cx="413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download: </a:t>
            </a:r>
            <a:r>
              <a:rPr lang="en-US" altLang="zh-TW" dirty="0" smtClean="0">
                <a:hlinkClick r:id="rId4" tooltip="Click to download allegro-mingw-4.2.2.zip"/>
              </a:rPr>
              <a:t>allegro-minGW-4.2.2.zip</a:t>
            </a:r>
            <a:r>
              <a:rPr lang="en-US" altLang="zh-TW" dirty="0" smtClean="0"/>
              <a:t> 6MB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95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3074" name="Picture 2" descr="D:\CodeBlocks\allegro-mingw-4.2.2\allegro-linker-op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5374"/>
            <a:ext cx="811441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496280" y="260648"/>
            <a:ext cx="5212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Code::Block </a:t>
            </a:r>
            <a:r>
              <a:rPr lang="en-US" altLang="zh-TW" dirty="0" smtClean="0">
                <a:sym typeface="Wingdings"/>
              </a:rPr>
              <a:t> Settings  Compiler  Linker  Add 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044979" y="5301208"/>
            <a:ext cx="3607141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TW" dirty="0"/>
              <a:t>D:\CodeBlocks\MinGW\</a:t>
            </a:r>
            <a:r>
              <a:rPr lang="en-US" altLang="zh-TW" dirty="0">
                <a:solidFill>
                  <a:srgbClr val="FF0000"/>
                </a:solidFill>
              </a:rPr>
              <a:t>lib</a:t>
            </a:r>
            <a:r>
              <a:rPr lang="en-US" altLang="zh-TW" dirty="0"/>
              <a:t>\lib</a:t>
            </a:r>
            <a:r>
              <a:rPr lang="en-US" altLang="zh-TW" dirty="0">
                <a:solidFill>
                  <a:srgbClr val="FF0000"/>
                </a:solidFill>
              </a:rPr>
              <a:t>alleg</a:t>
            </a:r>
            <a:r>
              <a:rPr lang="en-US" altLang="zh-TW" dirty="0"/>
              <a:t>.a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4974815" y="616042"/>
            <a:ext cx="3607141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TW" dirty="0"/>
              <a:t>D:\CodeBlocks\MinGW\</a:t>
            </a:r>
            <a:r>
              <a:rPr lang="en-US" altLang="zh-TW" dirty="0">
                <a:solidFill>
                  <a:srgbClr val="FF0000"/>
                </a:solidFill>
              </a:rPr>
              <a:t>lib</a:t>
            </a:r>
            <a:r>
              <a:rPr lang="en-US" altLang="zh-TW" dirty="0"/>
              <a:t>\lib</a:t>
            </a:r>
            <a:r>
              <a:rPr lang="en-US" altLang="zh-TW" dirty="0">
                <a:solidFill>
                  <a:srgbClr val="FF0000"/>
                </a:solidFill>
              </a:rPr>
              <a:t>alleg</a:t>
            </a:r>
            <a:r>
              <a:rPr lang="en-US" altLang="zh-TW" dirty="0"/>
              <a:t>.a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997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67544" y="332656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Verdana" pitchFamily="34" charset="0"/>
              </a:rPr>
              <a:t>Allegro 4.2.2 Game </a:t>
            </a:r>
            <a:r>
              <a:rPr lang="en-US" altLang="zh-TW" sz="2000" dirty="0">
                <a:latin typeface="Verdana" pitchFamily="34" charset="0"/>
              </a:rPr>
              <a:t>Library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1560" y="1196752"/>
            <a:ext cx="8064896" cy="31700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Verdana" pitchFamily="34" charset="0"/>
              </a:rPr>
              <a:t>#include &lt;</a:t>
            </a:r>
            <a:r>
              <a:rPr lang="en-US" altLang="zh-TW" sz="2000" dirty="0" err="1">
                <a:latin typeface="Verdana" pitchFamily="34" charset="0"/>
              </a:rPr>
              <a:t>allegro.h</a:t>
            </a:r>
            <a:r>
              <a:rPr lang="en-US" altLang="zh-TW" sz="2000" dirty="0">
                <a:latin typeface="Verdana" pitchFamily="34" charset="0"/>
              </a:rPr>
              <a:t>&gt;</a:t>
            </a:r>
          </a:p>
          <a:p>
            <a:r>
              <a:rPr lang="en-US" altLang="zh-TW" sz="2000" dirty="0" err="1">
                <a:latin typeface="Verdana" pitchFamily="34" charset="0"/>
              </a:rPr>
              <a:t>int</a:t>
            </a:r>
            <a:r>
              <a:rPr lang="en-US" altLang="zh-TW" sz="2000" dirty="0">
                <a:latin typeface="Verdana" pitchFamily="34" charset="0"/>
              </a:rPr>
              <a:t> main</a:t>
            </a:r>
            <a:r>
              <a:rPr lang="en-US" altLang="zh-TW" sz="2000" dirty="0" smtClean="0">
                <a:latin typeface="Verdana" pitchFamily="34" charset="0"/>
              </a:rPr>
              <a:t>(){</a:t>
            </a:r>
            <a:endParaRPr lang="en-US" altLang="zh-TW" sz="2000" dirty="0">
              <a:latin typeface="Verdana" pitchFamily="34" charset="0"/>
            </a:endParaRPr>
          </a:p>
          <a:p>
            <a:r>
              <a:rPr lang="en-US" altLang="zh-TW" sz="2000" dirty="0">
                <a:latin typeface="Verdana" pitchFamily="34" charset="0"/>
              </a:rPr>
              <a:t>	</a:t>
            </a:r>
            <a:r>
              <a:rPr lang="en-US" altLang="zh-TW" sz="2000" dirty="0" err="1">
                <a:latin typeface="Verdana" pitchFamily="34" charset="0"/>
              </a:rPr>
              <a:t>allegro_init</a:t>
            </a:r>
            <a:r>
              <a:rPr lang="en-US" altLang="zh-TW" sz="2000" dirty="0">
                <a:latin typeface="Verdana" pitchFamily="34" charset="0"/>
              </a:rPr>
              <a:t>();</a:t>
            </a:r>
          </a:p>
          <a:p>
            <a:r>
              <a:rPr lang="en-US" altLang="zh-TW" sz="2000" dirty="0">
                <a:latin typeface="Verdana" pitchFamily="34" charset="0"/>
              </a:rPr>
              <a:t>	</a:t>
            </a:r>
            <a:r>
              <a:rPr lang="en-US" altLang="zh-TW" sz="2000" dirty="0" err="1">
                <a:latin typeface="Verdana" pitchFamily="34" charset="0"/>
              </a:rPr>
              <a:t>install_keyboard</a:t>
            </a:r>
            <a:r>
              <a:rPr lang="en-US" altLang="zh-TW" sz="2000" dirty="0" smtClean="0">
                <a:latin typeface="Verdana" pitchFamily="34" charset="0"/>
              </a:rPr>
              <a:t>();</a:t>
            </a:r>
          </a:p>
          <a:p>
            <a:r>
              <a:rPr lang="en-US" altLang="zh-TW" sz="2000" dirty="0">
                <a:latin typeface="Verdana" pitchFamily="34" charset="0"/>
              </a:rPr>
              <a:t>	</a:t>
            </a:r>
            <a:r>
              <a:rPr lang="en-US" altLang="zh-TW" sz="2000" dirty="0" err="1" smtClean="0">
                <a:latin typeface="Verdana" pitchFamily="34" charset="0"/>
              </a:rPr>
              <a:t>install_mouse</a:t>
            </a:r>
            <a:r>
              <a:rPr lang="en-US" altLang="zh-TW" sz="2000" dirty="0" smtClean="0">
                <a:latin typeface="Verdana" pitchFamily="34" charset="0"/>
              </a:rPr>
              <a:t>();</a:t>
            </a:r>
            <a:endParaRPr lang="en-US" altLang="zh-TW" sz="2000" dirty="0">
              <a:latin typeface="Verdana" pitchFamily="34" charset="0"/>
            </a:endParaRPr>
          </a:p>
          <a:p>
            <a:r>
              <a:rPr lang="en-US" altLang="zh-TW" sz="2000" dirty="0">
                <a:latin typeface="Verdana" pitchFamily="34" charset="0"/>
              </a:rPr>
              <a:t>	</a:t>
            </a:r>
            <a:r>
              <a:rPr lang="en-US" altLang="zh-TW" sz="2000" dirty="0" err="1" smtClean="0">
                <a:solidFill>
                  <a:srgbClr val="FF0000"/>
                </a:solidFill>
                <a:latin typeface="Verdana" pitchFamily="34" charset="0"/>
              </a:rPr>
              <a:t>set_gfx_mode</a:t>
            </a:r>
            <a:r>
              <a:rPr lang="en-US" altLang="zh-TW" sz="2000" dirty="0" smtClean="0">
                <a:latin typeface="Verdana" pitchFamily="34" charset="0"/>
              </a:rPr>
              <a:t> ( </a:t>
            </a:r>
            <a:r>
              <a:rPr lang="en-US" altLang="zh-TW" sz="2000" dirty="0">
                <a:latin typeface="Verdana" pitchFamily="34" charset="0"/>
              </a:rPr>
              <a:t>GFX_AUTODETECT, 640, 480, 0, </a:t>
            </a:r>
            <a:r>
              <a:rPr lang="en-US" altLang="zh-TW" sz="2000" dirty="0" smtClean="0">
                <a:latin typeface="Verdana" pitchFamily="34" charset="0"/>
              </a:rPr>
              <a:t>0 );</a:t>
            </a:r>
            <a:endParaRPr lang="en-US" altLang="zh-TW" sz="2000" dirty="0">
              <a:latin typeface="Verdana" pitchFamily="34" charset="0"/>
            </a:endParaRPr>
          </a:p>
          <a:p>
            <a:r>
              <a:rPr lang="en-US" altLang="zh-TW" sz="2000" dirty="0">
                <a:latin typeface="Verdana" pitchFamily="34" charset="0"/>
              </a:rPr>
              <a:t>	</a:t>
            </a:r>
            <a:r>
              <a:rPr lang="en-US" altLang="zh-TW" sz="2000" dirty="0" err="1">
                <a:latin typeface="Verdana" pitchFamily="34" charset="0"/>
              </a:rPr>
              <a:t>readkey</a:t>
            </a:r>
            <a:r>
              <a:rPr lang="en-US" altLang="zh-TW" sz="2000" dirty="0">
                <a:latin typeface="Verdana" pitchFamily="34" charset="0"/>
              </a:rPr>
              <a:t>();</a:t>
            </a:r>
          </a:p>
          <a:p>
            <a:r>
              <a:rPr lang="en-US" altLang="zh-TW" sz="2000" dirty="0">
                <a:latin typeface="Verdana" pitchFamily="34" charset="0"/>
              </a:rPr>
              <a:t>	return 0;</a:t>
            </a:r>
          </a:p>
          <a:p>
            <a:r>
              <a:rPr lang="en-US" altLang="zh-TW" sz="2000" dirty="0">
                <a:latin typeface="Verdana" pitchFamily="34" charset="0"/>
              </a:rPr>
              <a:t>}</a:t>
            </a:r>
          </a:p>
          <a:p>
            <a:r>
              <a:rPr lang="en-US" altLang="zh-TW" sz="2000" dirty="0">
                <a:latin typeface="Verdana" pitchFamily="34" charset="0"/>
              </a:rPr>
              <a:t>END_OF_MAIN();</a:t>
            </a:r>
          </a:p>
        </p:txBody>
      </p:sp>
      <p:sp>
        <p:nvSpPr>
          <p:cNvPr id="9" name="直線圖說文字 1 8"/>
          <p:cNvSpPr/>
          <p:nvPr/>
        </p:nvSpPr>
        <p:spPr>
          <a:xfrm>
            <a:off x="5448199" y="1700808"/>
            <a:ext cx="2160240" cy="707886"/>
          </a:xfrm>
          <a:prstGeom prst="borderCallout1">
            <a:avLst>
              <a:gd name="adj1" fmla="val 18750"/>
              <a:gd name="adj2" fmla="val -8333"/>
              <a:gd name="adj3" fmla="val 140581"/>
              <a:gd name="adj4" fmla="val -51216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Verdana" pitchFamily="34" charset="0"/>
              </a:rPr>
              <a:t>graphics mode</a:t>
            </a:r>
          </a:p>
          <a:p>
            <a:r>
              <a:rPr lang="zh-TW" altLang="en-US" sz="2000" dirty="0" smtClean="0">
                <a:latin typeface="Verdana" pitchFamily="34" charset="0"/>
              </a:rPr>
              <a:t>圖像模式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10" name="直線圖說文字 1 9"/>
          <p:cNvSpPr/>
          <p:nvPr/>
        </p:nvSpPr>
        <p:spPr>
          <a:xfrm>
            <a:off x="4179370" y="3573016"/>
            <a:ext cx="1296955" cy="400110"/>
          </a:xfrm>
          <a:prstGeom prst="borderCallout1">
            <a:avLst>
              <a:gd name="adj1" fmla="val 18750"/>
              <a:gd name="adj2" fmla="val -8333"/>
              <a:gd name="adj3" fmla="val -78596"/>
              <a:gd name="adj4" fmla="val -83128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 err="1" smtClean="0">
                <a:latin typeface="Verdana" pitchFamily="34" charset="0"/>
              </a:rPr>
              <a:t>getch</a:t>
            </a:r>
            <a:r>
              <a:rPr lang="en-US" altLang="zh-TW" sz="2000" dirty="0" smtClean="0">
                <a:latin typeface="Verdana" pitchFamily="34" charset="0"/>
              </a:rPr>
              <a:t>();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24475" y="683404"/>
            <a:ext cx="6876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www.cppgameprogramming.com/cgi/nav.cgi?page=allegbasics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611560" y="4797152"/>
            <a:ext cx="5040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black =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makecol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(0,0,0);</a:t>
            </a:r>
          </a:p>
          <a:p>
            <a:r>
              <a:rPr lang="en-US" altLang="zh-TW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red   =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makecol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255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,0,0</a:t>
            </a:r>
            <a:r>
              <a:rPr lang="en-US" altLang="zh-TW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zh-TW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green =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makecol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(0,</a:t>
            </a:r>
            <a:r>
              <a:rPr lang="en-US" altLang="zh-TW" sz="2000" b="1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255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,0</a:t>
            </a:r>
            <a:r>
              <a:rPr lang="en-US" altLang="zh-TW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zh-TW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blue  =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makecol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(0,0,</a:t>
            </a:r>
            <a:r>
              <a:rPr lang="en-US" altLang="zh-TW" sz="2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255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altLang="zh-TW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直線圖說文字 1 11"/>
          <p:cNvSpPr/>
          <p:nvPr/>
        </p:nvSpPr>
        <p:spPr>
          <a:xfrm>
            <a:off x="6528319" y="5899392"/>
            <a:ext cx="1656184" cy="400110"/>
          </a:xfrm>
          <a:prstGeom prst="borderCallout1">
            <a:avLst>
              <a:gd name="adj1" fmla="val 18750"/>
              <a:gd name="adj2" fmla="val -8333"/>
              <a:gd name="adj3" fmla="val -78596"/>
              <a:gd name="adj4" fmla="val -83128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 err="1" smtClean="0">
                <a:latin typeface="Verdana" pitchFamily="34" charset="0"/>
              </a:rPr>
              <a:t>setrgb</a:t>
            </a:r>
            <a:r>
              <a:rPr lang="en-US" altLang="zh-TW" sz="2000" dirty="0" smtClean="0">
                <a:latin typeface="Verdana" pitchFamily="34" charset="0"/>
              </a:rPr>
              <a:t>(n);</a:t>
            </a:r>
            <a:endParaRPr lang="zh-TW" alt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9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547664" y="1536943"/>
            <a:ext cx="5616624" cy="36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275217" y="56735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set_gfx_mode</a:t>
            </a:r>
            <a:r>
              <a:rPr lang="en-US" altLang="zh-TW" dirty="0">
                <a:latin typeface="Verdana" pitchFamily="34" charset="0"/>
              </a:rPr>
              <a:t> ( GFX_AUTODETECT, 640, 480, 0, 0 );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1158986" y="118035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(0, 0)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940152" y="1180352"/>
            <a:ext cx="157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(SCREEN_</a:t>
            </a:r>
            <a:r>
              <a:rPr lang="en-US" altLang="zh-TW" dirty="0" smtClean="0">
                <a:solidFill>
                  <a:srgbClr val="FF0000"/>
                </a:solidFill>
              </a:rPr>
              <a:t>W</a:t>
            </a:r>
            <a:r>
              <a:rPr lang="en-US" altLang="zh-TW" dirty="0" smtClean="0"/>
              <a:t>, 0)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940152" y="5147900"/>
            <a:ext cx="244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(SCREEN_</a:t>
            </a:r>
            <a:r>
              <a:rPr lang="en-US" altLang="zh-TW" dirty="0" smtClean="0">
                <a:solidFill>
                  <a:srgbClr val="FF0000"/>
                </a:solidFill>
              </a:rPr>
              <a:t>W</a:t>
            </a:r>
            <a:r>
              <a:rPr lang="en-US" altLang="zh-TW" dirty="0" smtClean="0"/>
              <a:t>, SCREEN_</a:t>
            </a:r>
            <a:r>
              <a:rPr lang="en-US" altLang="zh-TW" dirty="0" smtClean="0">
                <a:solidFill>
                  <a:srgbClr val="FF0000"/>
                </a:solidFill>
              </a:rPr>
              <a:t>H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158986" y="5147900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(0, SCREEN_</a:t>
            </a:r>
            <a:r>
              <a:rPr lang="en-US" altLang="zh-TW" dirty="0" smtClean="0">
                <a:solidFill>
                  <a:srgbClr val="FF0000"/>
                </a:solidFill>
              </a:rPr>
              <a:t>H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915816" y="3198317"/>
            <a:ext cx="2885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>
                <a:sym typeface="Wingdings 2"/>
              </a:rPr>
              <a:t>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(SCREEN_</a:t>
            </a:r>
            <a:r>
              <a:rPr lang="en-US" altLang="zh-TW" dirty="0" smtClean="0">
                <a:solidFill>
                  <a:srgbClr val="FF0000"/>
                </a:solidFill>
              </a:rPr>
              <a:t>W</a:t>
            </a:r>
            <a:r>
              <a:rPr lang="en-US" altLang="zh-TW" dirty="0" smtClean="0"/>
              <a:t>/2, SCREEN_</a:t>
            </a:r>
            <a:r>
              <a:rPr lang="en-US" altLang="zh-TW" dirty="0" smtClean="0">
                <a:solidFill>
                  <a:srgbClr val="FF0000"/>
                </a:solidFill>
              </a:rPr>
              <a:t>H</a:t>
            </a:r>
            <a:r>
              <a:rPr lang="en-US" altLang="zh-TW" dirty="0"/>
              <a:t>/2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741784" y="573325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mrmcelrea.com/ComputerScience/Game%20Programming/AllegroBook.pdf</a:t>
            </a:r>
            <a:endParaRPr lang="zh-TW" altLang="en-US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1691680" y="1844824"/>
            <a:ext cx="0" cy="31880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2012545" y="1690966"/>
            <a:ext cx="507973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1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755576" y="195019"/>
            <a:ext cx="7632848" cy="61863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/>
              <a:t>KEY_</a:t>
            </a:r>
            <a:r>
              <a:rPr lang="en-US" altLang="zh-TW" dirty="0">
                <a:solidFill>
                  <a:srgbClr val="FF0000"/>
                </a:solidFill>
              </a:rPr>
              <a:t>A</a:t>
            </a:r>
            <a:r>
              <a:rPr lang="en-US" altLang="zh-TW" dirty="0"/>
              <a:t> - KEY_</a:t>
            </a:r>
            <a:r>
              <a:rPr lang="en-US" altLang="zh-TW" dirty="0">
                <a:solidFill>
                  <a:srgbClr val="FF0000"/>
                </a:solidFill>
              </a:rPr>
              <a:t>Z</a:t>
            </a:r>
            <a:r>
              <a:rPr lang="en-US" altLang="zh-TW" dirty="0" smtClean="0"/>
              <a:t>,	KEY_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en-US" altLang="zh-TW" dirty="0" smtClean="0"/>
              <a:t> </a:t>
            </a:r>
            <a:r>
              <a:rPr lang="en-US" altLang="zh-TW" dirty="0"/>
              <a:t>- KEY_</a:t>
            </a:r>
            <a:r>
              <a:rPr lang="en-US" altLang="zh-TW" dirty="0">
                <a:solidFill>
                  <a:srgbClr val="FF0000"/>
                </a:solidFill>
              </a:rPr>
              <a:t>9</a:t>
            </a:r>
            <a:r>
              <a:rPr lang="en-US" altLang="zh-TW" dirty="0" smtClean="0"/>
              <a:t>,	KEY_0_PAD </a:t>
            </a:r>
            <a:r>
              <a:rPr lang="en-US" altLang="zh-TW" dirty="0"/>
              <a:t>- KEY_9_PAD,</a:t>
            </a:r>
          </a:p>
          <a:p>
            <a:r>
              <a:rPr lang="en-US" altLang="zh-TW" dirty="0"/>
              <a:t>KEY_</a:t>
            </a:r>
            <a:r>
              <a:rPr lang="en-US" altLang="zh-TW" dirty="0">
                <a:solidFill>
                  <a:srgbClr val="FF0000"/>
                </a:solidFill>
              </a:rPr>
              <a:t>F1</a:t>
            </a:r>
            <a:r>
              <a:rPr lang="en-US" altLang="zh-TW" dirty="0"/>
              <a:t> - KEY_</a:t>
            </a:r>
            <a:r>
              <a:rPr lang="en-US" altLang="zh-TW" dirty="0">
                <a:solidFill>
                  <a:srgbClr val="FF0000"/>
                </a:solidFill>
              </a:rPr>
              <a:t>F12</a:t>
            </a:r>
            <a:r>
              <a:rPr lang="en-US" altLang="zh-TW" dirty="0" smtClean="0"/>
              <a:t>,</a:t>
            </a:r>
          </a:p>
          <a:p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KEY_ESC</a:t>
            </a:r>
            <a:r>
              <a:rPr lang="en-US" altLang="zh-TW" dirty="0"/>
              <a:t>, KEY_TILDE, KEY_MINUS, KEY_EQUALS,</a:t>
            </a:r>
          </a:p>
          <a:p>
            <a:r>
              <a:rPr lang="en-US" altLang="zh-TW" dirty="0"/>
              <a:t>KEY_BACKSPACE, KEY_TAB, KEY_OPENBRACE, KEY_CLOSEBRACE,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KEY_ENTER</a:t>
            </a:r>
            <a:r>
              <a:rPr lang="en-US" altLang="zh-TW" dirty="0"/>
              <a:t>, KEY_COLON, KEY_QUOTE, KEY_BACKSLASH,</a:t>
            </a:r>
          </a:p>
          <a:p>
            <a:r>
              <a:rPr lang="en-US" altLang="zh-TW" dirty="0"/>
              <a:t>KEY_BACKSLASH2, KEY_COMMA, KEY_STOP, </a:t>
            </a:r>
            <a:r>
              <a:rPr lang="en-US" altLang="zh-TW" dirty="0" smtClean="0"/>
              <a:t>KEY_SLASH,KEY_SPACE</a:t>
            </a:r>
            <a:r>
              <a:rPr lang="en-US" altLang="zh-TW" dirty="0"/>
              <a:t>,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KEY_INSERT</a:t>
            </a:r>
            <a:r>
              <a:rPr lang="en-US" altLang="zh-TW" dirty="0"/>
              <a:t>, KEY_DEL, KEY_HOME, KEY_END, KEY_PGUP,</a:t>
            </a:r>
          </a:p>
          <a:p>
            <a:r>
              <a:rPr lang="en-US" altLang="zh-TW" dirty="0"/>
              <a:t>KEY_PGDN, </a:t>
            </a:r>
            <a:r>
              <a:rPr lang="en-US" altLang="zh-TW" dirty="0">
                <a:solidFill>
                  <a:srgbClr val="FF0000"/>
                </a:solidFill>
              </a:rPr>
              <a:t>KEY_LEFT, KEY_RIGHT, KEY_UP, KEY_DOWN</a:t>
            </a:r>
            <a:r>
              <a:rPr lang="en-US" altLang="zh-TW" dirty="0"/>
              <a:t>,</a:t>
            </a:r>
          </a:p>
          <a:p>
            <a:r>
              <a:rPr lang="en-US" altLang="zh-TW" dirty="0" smtClean="0"/>
              <a:t>KEY_SLASH_PAD</a:t>
            </a:r>
            <a:r>
              <a:rPr lang="en-US" altLang="zh-TW" dirty="0"/>
              <a:t>, KEY_ASTERISK, KEY_MINUS_PAD,</a:t>
            </a:r>
          </a:p>
          <a:p>
            <a:r>
              <a:rPr lang="en-US" altLang="zh-TW" dirty="0"/>
              <a:t>KEY_PLUS_PAD, KEY_DEL_PAD, KEY_ENTER_PAD,</a:t>
            </a:r>
          </a:p>
          <a:p>
            <a:r>
              <a:rPr lang="en-US" altLang="zh-TW" dirty="0" smtClean="0"/>
              <a:t>KEY_PRTSCR</a:t>
            </a:r>
            <a:r>
              <a:rPr lang="en-US" altLang="zh-TW" dirty="0"/>
              <a:t>, KEY_PAUSE</a:t>
            </a:r>
            <a:r>
              <a:rPr lang="en-US" altLang="zh-TW" dirty="0" smtClean="0"/>
              <a:t>,</a:t>
            </a:r>
          </a:p>
          <a:p>
            <a:endParaRPr lang="en-US" altLang="zh-TW" dirty="0"/>
          </a:p>
          <a:p>
            <a:r>
              <a:rPr lang="en-US" altLang="zh-TW" dirty="0" smtClean="0"/>
              <a:t>KEY_ABNT_C1</a:t>
            </a:r>
            <a:r>
              <a:rPr lang="en-US" altLang="zh-TW" dirty="0"/>
              <a:t>, KEY_YEN, KEY_KANA, KEY_CONVERT, KEY_NOCONVERT,</a:t>
            </a:r>
          </a:p>
          <a:p>
            <a:r>
              <a:rPr lang="en-US" altLang="zh-TW" dirty="0"/>
              <a:t>KEY_AT, KEY_CIRCUMFLEX, KEY_COLON2, KEY_KANJI,</a:t>
            </a:r>
          </a:p>
          <a:p>
            <a:r>
              <a:rPr lang="en-US" altLang="zh-TW" dirty="0" smtClean="0"/>
              <a:t>KEY_LSHIFT</a:t>
            </a:r>
            <a:r>
              <a:rPr lang="en-US" altLang="zh-TW" dirty="0"/>
              <a:t>, KEY_RSHIFT,</a:t>
            </a:r>
          </a:p>
          <a:p>
            <a:r>
              <a:rPr lang="en-US" altLang="zh-TW" dirty="0"/>
              <a:t>KEY_LCONTROL, KEY_RCONTROL,</a:t>
            </a:r>
          </a:p>
          <a:p>
            <a:r>
              <a:rPr lang="en-US" altLang="zh-TW" dirty="0"/>
              <a:t>KEY_ALT, KEY_ALTGR,</a:t>
            </a:r>
          </a:p>
          <a:p>
            <a:r>
              <a:rPr lang="en-US" altLang="zh-TW" dirty="0"/>
              <a:t>KEY_LWIN, KEY_RWIN, KEY_MENU,</a:t>
            </a:r>
          </a:p>
          <a:p>
            <a:r>
              <a:rPr lang="en-US" altLang="zh-TW" dirty="0"/>
              <a:t>KEY_SCRLOCK, KEY_NUMLOCK, KEY_CAPSLOCK</a:t>
            </a:r>
          </a:p>
          <a:p>
            <a:r>
              <a:rPr lang="en-US" altLang="zh-TW" dirty="0" smtClean="0"/>
              <a:t>KEY_EQUALS_PAD</a:t>
            </a:r>
            <a:r>
              <a:rPr lang="en-US" altLang="zh-TW" dirty="0"/>
              <a:t>, KEY_BACKQUOTE, KEY_SEMICOLON, KEY_COMMAND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390" y="3861048"/>
            <a:ext cx="4789781" cy="1783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95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23528" y="260648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#include &lt;</a:t>
            </a:r>
            <a:r>
              <a:rPr lang="en-US" altLang="zh-TW" dirty="0" err="1"/>
              <a:t>allegro.h</a:t>
            </a:r>
            <a:r>
              <a:rPr lang="en-US" altLang="zh-TW" dirty="0" smtClean="0"/>
              <a:t>&gt;</a:t>
            </a:r>
          </a:p>
          <a:p>
            <a:r>
              <a:rPr lang="en-US" altLang="zh-TW" dirty="0" smtClean="0"/>
              <a:t>#define BLACK </a:t>
            </a:r>
            <a:r>
              <a:rPr lang="en-US" altLang="zh-TW" dirty="0" err="1"/>
              <a:t>makecol</a:t>
            </a:r>
            <a:r>
              <a:rPr lang="en-US" altLang="zh-TW" dirty="0"/>
              <a:t>(0,0,0)</a:t>
            </a:r>
          </a:p>
          <a:p>
            <a:r>
              <a:rPr lang="en-US" altLang="zh-TW" dirty="0" err="1"/>
              <a:t>int</a:t>
            </a:r>
            <a:r>
              <a:rPr lang="en-US" altLang="zh-TW" dirty="0"/>
              <a:t> main() {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int</a:t>
            </a:r>
            <a:r>
              <a:rPr lang="en-US" altLang="zh-TW" dirty="0"/>
              <a:t> x=10, y=10;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allegro_init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>
                <a:solidFill>
                  <a:srgbClr val="FF0000"/>
                </a:solidFill>
              </a:rPr>
              <a:t>install_keyboard</a:t>
            </a:r>
            <a:r>
              <a:rPr lang="en-US" altLang="zh-TW" dirty="0">
                <a:solidFill>
                  <a:srgbClr val="FF0000"/>
                </a:solidFill>
              </a:rPr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set_gfx_mode</a:t>
            </a:r>
            <a:r>
              <a:rPr lang="en-US" altLang="zh-TW" dirty="0"/>
              <a:t>( GFX_AUTODETECT, 640, 480, 0, 0);</a:t>
            </a:r>
          </a:p>
          <a:p>
            <a:endParaRPr lang="en-US" altLang="zh-TW" dirty="0" smtClean="0"/>
          </a:p>
          <a:p>
            <a:r>
              <a:rPr lang="en-US" altLang="zh-TW" dirty="0"/>
              <a:t>	while (!</a:t>
            </a:r>
            <a:r>
              <a:rPr lang="en-US" altLang="zh-TW" dirty="0">
                <a:solidFill>
                  <a:srgbClr val="FF0000"/>
                </a:solidFill>
              </a:rPr>
              <a:t>key</a:t>
            </a:r>
            <a:r>
              <a:rPr lang="en-US" altLang="zh-TW" dirty="0"/>
              <a:t>[KEY_ESC]){</a:t>
            </a:r>
          </a:p>
          <a:p>
            <a:r>
              <a:rPr lang="en-US" altLang="zh-TW" dirty="0"/>
              <a:t>		</a:t>
            </a:r>
            <a:r>
              <a:rPr lang="en-US" altLang="zh-TW" dirty="0" err="1"/>
              <a:t>clear_keybuf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	</a:t>
            </a:r>
            <a:r>
              <a:rPr lang="en-US" altLang="zh-TW" dirty="0" err="1">
                <a:solidFill>
                  <a:srgbClr val="FF0000"/>
                </a:solidFill>
              </a:rPr>
              <a:t>acquire</a:t>
            </a:r>
            <a:r>
              <a:rPr lang="en-US" altLang="zh-TW" dirty="0" err="1"/>
              <a:t>_screen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	</a:t>
            </a:r>
            <a:r>
              <a:rPr lang="en-US" altLang="zh-TW" dirty="0" err="1"/>
              <a:t>textout_ex</a:t>
            </a:r>
            <a:r>
              <a:rPr lang="en-US" altLang="zh-TW" dirty="0"/>
              <a:t>( screen, font, </a:t>
            </a:r>
            <a:r>
              <a:rPr lang="en-US" altLang="zh-TW" dirty="0" smtClean="0">
                <a:solidFill>
                  <a:srgbClr val="FF0000"/>
                </a:solidFill>
              </a:rPr>
              <a:t>"  </a:t>
            </a:r>
            <a:r>
              <a:rPr lang="en-US" altLang="zh-TW" dirty="0">
                <a:solidFill>
                  <a:srgbClr val="FF0000"/>
                </a:solidFill>
              </a:rPr>
              <a:t>"</a:t>
            </a:r>
            <a:r>
              <a:rPr lang="en-US" altLang="zh-TW" dirty="0"/>
              <a:t>, x, y</a:t>
            </a:r>
            <a:r>
              <a:rPr lang="en-US" altLang="zh-TW" dirty="0" smtClean="0"/>
              <a:t>, BLACK, BLACK </a:t>
            </a:r>
            <a:r>
              <a:rPr lang="en-US" altLang="zh-TW" dirty="0"/>
              <a:t>);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/>
              <a:t>		</a:t>
            </a:r>
            <a:r>
              <a:rPr lang="en-US" altLang="zh-TW" dirty="0" err="1"/>
              <a:t>textout_ex</a:t>
            </a:r>
            <a:r>
              <a:rPr lang="en-US" altLang="zh-TW" dirty="0"/>
              <a:t>( screen, font, </a:t>
            </a:r>
            <a:r>
              <a:rPr lang="en-US" altLang="zh-TW" dirty="0">
                <a:solidFill>
                  <a:srgbClr val="FF0000"/>
                </a:solidFill>
              </a:rPr>
              <a:t>"@"</a:t>
            </a:r>
            <a:r>
              <a:rPr lang="en-US" altLang="zh-TW" dirty="0"/>
              <a:t>, x, y, </a:t>
            </a:r>
            <a:r>
              <a:rPr lang="en-US" altLang="zh-TW" dirty="0" smtClean="0">
                <a:solidFill>
                  <a:srgbClr val="FF0000"/>
                </a:solidFill>
              </a:rPr>
              <a:t>RED</a:t>
            </a:r>
            <a:r>
              <a:rPr lang="en-US" altLang="zh-TW" dirty="0" smtClean="0"/>
              <a:t>, BLACK);</a:t>
            </a:r>
            <a:endParaRPr lang="en-US" altLang="zh-TW" dirty="0"/>
          </a:p>
          <a:p>
            <a:r>
              <a:rPr lang="en-US" altLang="zh-TW" dirty="0"/>
              <a:t>		</a:t>
            </a:r>
            <a:r>
              <a:rPr lang="en-US" altLang="zh-TW" dirty="0" err="1">
                <a:solidFill>
                  <a:srgbClr val="FF0000"/>
                </a:solidFill>
              </a:rPr>
              <a:t>release</a:t>
            </a:r>
            <a:r>
              <a:rPr lang="en-US" altLang="zh-TW" dirty="0" err="1"/>
              <a:t>_screen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	rest(50);</a:t>
            </a:r>
          </a:p>
          <a:p>
            <a:r>
              <a:rPr lang="en-US" altLang="zh-TW" dirty="0"/>
              <a:t>	}</a:t>
            </a:r>
          </a:p>
          <a:p>
            <a:r>
              <a:rPr lang="en-US" altLang="zh-TW" dirty="0"/>
              <a:t>	return 0;</a:t>
            </a:r>
          </a:p>
          <a:p>
            <a:r>
              <a:rPr lang="en-US" altLang="zh-TW" dirty="0" smtClean="0"/>
              <a:t>}END_OF_MAIN</a:t>
            </a:r>
            <a:r>
              <a:rPr lang="en-US" altLang="zh-TW" dirty="0"/>
              <a:t>();</a:t>
            </a:r>
          </a:p>
        </p:txBody>
      </p:sp>
      <p:sp>
        <p:nvSpPr>
          <p:cNvPr id="5" name="矩形 4"/>
          <p:cNvSpPr/>
          <p:nvPr/>
        </p:nvSpPr>
        <p:spPr>
          <a:xfrm>
            <a:off x="8172400" y="320755"/>
            <a:ext cx="6480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Verdana" pitchFamily="34" charset="0"/>
              </a:rPr>
              <a:t>I/O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6" name="直線圖說文字 1 5"/>
          <p:cNvSpPr/>
          <p:nvPr/>
        </p:nvSpPr>
        <p:spPr>
          <a:xfrm>
            <a:off x="4211960" y="1249016"/>
            <a:ext cx="1224136" cy="400110"/>
          </a:xfrm>
          <a:prstGeom prst="borderCallout1">
            <a:avLst>
              <a:gd name="adj1" fmla="val 18750"/>
              <a:gd name="adj2" fmla="val -8333"/>
              <a:gd name="adj3" fmla="val 302876"/>
              <a:gd name="adj4" fmla="val -134574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 err="1" smtClean="0">
                <a:latin typeface="Verdana" pitchFamily="34" charset="0"/>
              </a:rPr>
              <a:t>getch</a:t>
            </a:r>
            <a:r>
              <a:rPr lang="en-US" altLang="zh-TW" sz="2000" dirty="0" smtClean="0">
                <a:latin typeface="Verdana" pitchFamily="34" charset="0"/>
              </a:rPr>
              <a:t>()</a:t>
            </a:r>
          </a:p>
        </p:txBody>
      </p:sp>
      <p:sp>
        <p:nvSpPr>
          <p:cNvPr id="7" name="直線圖說文字 1 6"/>
          <p:cNvSpPr/>
          <p:nvPr/>
        </p:nvSpPr>
        <p:spPr>
          <a:xfrm>
            <a:off x="4937113" y="2558485"/>
            <a:ext cx="2160240" cy="400110"/>
          </a:xfrm>
          <a:prstGeom prst="borderCallout1">
            <a:avLst>
              <a:gd name="adj1" fmla="val 18750"/>
              <a:gd name="adj2" fmla="val -8333"/>
              <a:gd name="adj3" fmla="val 83698"/>
              <a:gd name="adj4" fmla="val -60572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 err="1" smtClean="0">
                <a:latin typeface="Verdana" pitchFamily="34" charset="0"/>
              </a:rPr>
              <a:t>fflush</a:t>
            </a:r>
            <a:r>
              <a:rPr lang="en-US" altLang="zh-TW" sz="2000" dirty="0" smtClean="0">
                <a:latin typeface="Verdana" pitchFamily="34" charset="0"/>
              </a:rPr>
              <a:t>(</a:t>
            </a:r>
            <a:r>
              <a:rPr lang="en-US" altLang="zh-TW" sz="2000" dirty="0" err="1" smtClean="0">
                <a:latin typeface="Verdana" pitchFamily="34" charset="0"/>
              </a:rPr>
              <a:t>stdin</a:t>
            </a:r>
            <a:r>
              <a:rPr lang="en-US" altLang="zh-TW" sz="2000" dirty="0" smtClean="0">
                <a:latin typeface="Verdana" pitchFamily="34" charset="0"/>
              </a:rPr>
              <a:t>);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8" name="直線圖說文字 1 7"/>
          <p:cNvSpPr/>
          <p:nvPr/>
        </p:nvSpPr>
        <p:spPr>
          <a:xfrm>
            <a:off x="539552" y="5301208"/>
            <a:ext cx="1152128" cy="400110"/>
          </a:xfrm>
          <a:prstGeom prst="borderCallout1">
            <a:avLst>
              <a:gd name="adj1" fmla="val 2189"/>
              <a:gd name="adj2" fmla="val 111291"/>
              <a:gd name="adj3" fmla="val -32226"/>
              <a:gd name="adj4" fmla="val 144274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 err="1" smtClean="0">
                <a:latin typeface="Verdana" pitchFamily="34" charset="0"/>
              </a:rPr>
              <a:t>printf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9" name="直線圖說文字 1 8"/>
          <p:cNvSpPr/>
          <p:nvPr/>
        </p:nvSpPr>
        <p:spPr>
          <a:xfrm>
            <a:off x="3430335" y="6237312"/>
            <a:ext cx="1368152" cy="400110"/>
          </a:xfrm>
          <a:prstGeom prst="borderCallout1">
            <a:avLst>
              <a:gd name="adj1" fmla="val 18750"/>
              <a:gd name="adj2" fmla="val -8333"/>
              <a:gd name="adj3" fmla="val -108406"/>
              <a:gd name="adj4" fmla="val -41200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 smtClean="0">
                <a:latin typeface="Verdana" pitchFamily="34" charset="0"/>
              </a:rPr>
              <a:t>_sleep</a:t>
            </a:r>
            <a:endParaRPr lang="zh-TW" altLang="en-US" sz="2000" dirty="0">
              <a:latin typeface="Verdana" pitchFamily="34" charset="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753536"/>
              </p:ext>
            </p:extLst>
          </p:nvPr>
        </p:nvGraphicFramePr>
        <p:xfrm>
          <a:off x="7772401" y="2204864"/>
          <a:ext cx="527720" cy="44500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27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key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0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0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0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0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0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0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0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0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0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0</a:t>
                      </a:r>
                      <a:endParaRPr lang="zh-TW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直線圖說文字 1 11"/>
          <p:cNvSpPr/>
          <p:nvPr/>
        </p:nvSpPr>
        <p:spPr>
          <a:xfrm>
            <a:off x="3656434" y="260648"/>
            <a:ext cx="3559324" cy="400110"/>
          </a:xfrm>
          <a:prstGeom prst="borderCallout1">
            <a:avLst>
              <a:gd name="adj1" fmla="val 18750"/>
              <a:gd name="adj2" fmla="val -8333"/>
              <a:gd name="adj3" fmla="val 159877"/>
              <a:gd name="adj4" fmla="val -60121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>
                <a:solidFill>
                  <a:srgbClr val="FF0000"/>
                </a:solidFill>
              </a:rPr>
              <a:t>#define </a:t>
            </a:r>
            <a:r>
              <a:rPr lang="en-US" altLang="zh-TW" sz="2000" dirty="0" smtClean="0">
                <a:solidFill>
                  <a:srgbClr val="FF0000"/>
                </a:solidFill>
              </a:rPr>
              <a:t>RED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makecol</a:t>
            </a:r>
            <a:r>
              <a:rPr lang="en-US" altLang="zh-TW" sz="2000" dirty="0" smtClean="0">
                <a:solidFill>
                  <a:srgbClr val="FF0000"/>
                </a:solidFill>
              </a:rPr>
              <a:t>(255,0,0)</a:t>
            </a:r>
            <a:endParaRPr lang="zh-TW" altLang="en-US" sz="2000" dirty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13" name="群組 12"/>
          <p:cNvGrpSpPr/>
          <p:nvPr/>
        </p:nvGrpSpPr>
        <p:grpSpPr>
          <a:xfrm>
            <a:off x="6776121" y="827300"/>
            <a:ext cx="2160240" cy="1243542"/>
            <a:chOff x="5652120" y="385258"/>
            <a:chExt cx="2160240" cy="1243542"/>
          </a:xfrm>
        </p:grpSpPr>
        <p:sp>
          <p:nvSpPr>
            <p:cNvPr id="14" name="矩形 13"/>
            <p:cNvSpPr/>
            <p:nvPr/>
          </p:nvSpPr>
          <p:spPr>
            <a:xfrm>
              <a:off x="6372200" y="385258"/>
              <a:ext cx="6303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</a:rPr>
                <a:t>x</a:t>
              </a:r>
              <a:r>
                <a:rPr lang="en-US" altLang="zh-TW" dirty="0" smtClean="0"/>
                <a:t>+</a:t>
              </a:r>
              <a:r>
                <a:rPr lang="en-US" altLang="zh-TW" dirty="0" smtClean="0">
                  <a:sym typeface="Wingdings"/>
                </a:rPr>
                <a:t></a:t>
              </a:r>
              <a:endParaRPr lang="zh-TW" altLang="en-US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5652120" y="836712"/>
              <a:ext cx="41549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>
                  <a:solidFill>
                    <a:srgbClr val="FF0000"/>
                  </a:solidFill>
                </a:rPr>
                <a:t>y</a:t>
              </a:r>
              <a:r>
                <a:rPr lang="en-US" altLang="zh-TW" dirty="0" smtClean="0"/>
                <a:t>+</a:t>
              </a:r>
            </a:p>
            <a:p>
              <a:r>
                <a:rPr lang="en-US" altLang="zh-TW" dirty="0">
                  <a:sym typeface="Wingdings"/>
                </a:rPr>
                <a:t></a:t>
              </a:r>
              <a:endParaRPr lang="zh-TW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6012160" y="754590"/>
              <a:ext cx="1800200" cy="8742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7448939" y="1417253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@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2195736" y="3717032"/>
            <a:ext cx="4230216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[KEY_UP]) 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y--;</a:t>
            </a:r>
            <a:endParaRPr lang="en-US" altLang="zh-TW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[KEY_DOWN])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y++;</a:t>
            </a:r>
            <a:endParaRPr lang="en-US" altLang="zh-TW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[KEY_RIGHT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])x++;</a:t>
            </a:r>
            <a:endParaRPr lang="en-US" altLang="zh-TW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altLang="zh-TW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[KEY_LEFT])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x--;</a:t>
            </a:r>
            <a:endParaRPr lang="en-US" altLang="zh-TW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5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56928" y="44624"/>
            <a:ext cx="88870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Verdana" pitchFamily="34" charset="0"/>
              </a:rPr>
              <a:t>#include &lt;</a:t>
            </a:r>
            <a:r>
              <a:rPr lang="en-US" altLang="zh-TW" dirty="0" err="1">
                <a:latin typeface="Verdana" pitchFamily="34" charset="0"/>
              </a:rPr>
              <a:t>allegro.h</a:t>
            </a:r>
            <a:r>
              <a:rPr lang="en-US" altLang="zh-TW" dirty="0">
                <a:latin typeface="Verdana" pitchFamily="34" charset="0"/>
              </a:rPr>
              <a:t>&gt;</a:t>
            </a:r>
          </a:p>
          <a:p>
            <a:r>
              <a:rPr lang="en-US" altLang="zh-TW" dirty="0" err="1">
                <a:latin typeface="Verdana" pitchFamily="34" charset="0"/>
              </a:rPr>
              <a:t>int</a:t>
            </a:r>
            <a:r>
              <a:rPr lang="en-US" altLang="zh-TW" dirty="0">
                <a:latin typeface="Verdana" pitchFamily="34" charset="0"/>
              </a:rPr>
              <a:t> main() {</a:t>
            </a:r>
          </a:p>
          <a:p>
            <a:r>
              <a:rPr lang="en-US" altLang="zh-TW" dirty="0">
                <a:latin typeface="Verdana" pitchFamily="34" charset="0"/>
              </a:rPr>
              <a:t>	</a:t>
            </a:r>
            <a:r>
              <a:rPr lang="en-US" altLang="zh-TW" dirty="0" err="1">
                <a:latin typeface="Verdana" pitchFamily="34" charset="0"/>
              </a:rPr>
              <a:t>allegro_init</a:t>
            </a:r>
            <a:r>
              <a:rPr lang="en-US" altLang="zh-TW" dirty="0">
                <a:latin typeface="Verdana" pitchFamily="34" charset="0"/>
              </a:rPr>
              <a:t>();</a:t>
            </a:r>
          </a:p>
          <a:p>
            <a:r>
              <a:rPr lang="en-US" altLang="zh-TW" dirty="0">
                <a:latin typeface="Verdana" pitchFamily="34" charset="0"/>
              </a:rPr>
              <a:t>	</a:t>
            </a:r>
            <a:r>
              <a:rPr lang="en-US" altLang="zh-TW" dirty="0" err="1">
                <a:latin typeface="Verdana" pitchFamily="34" charset="0"/>
              </a:rPr>
              <a:t>install_keyboard</a:t>
            </a:r>
            <a:r>
              <a:rPr lang="en-US" altLang="zh-TW" dirty="0">
                <a:latin typeface="Verdana" pitchFamily="34" charset="0"/>
              </a:rPr>
              <a:t>();</a:t>
            </a:r>
          </a:p>
          <a:p>
            <a:r>
              <a:rPr lang="en-US" altLang="zh-TW" dirty="0">
                <a:latin typeface="Verdana" pitchFamily="34" charset="0"/>
              </a:rPr>
              <a:t>	</a:t>
            </a:r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</a:rPr>
              <a:t>set_gfx_mode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altLang="zh-TW" dirty="0" smtClean="0">
                <a:latin typeface="Verdana" pitchFamily="34" charset="0"/>
              </a:rPr>
              <a:t>( </a:t>
            </a:r>
            <a:r>
              <a:rPr lang="en-US" altLang="zh-TW" dirty="0">
                <a:latin typeface="Verdana" pitchFamily="34" charset="0"/>
              </a:rPr>
              <a:t>GFX_AUTODETECT, 640, 480, 0, 0);</a:t>
            </a:r>
          </a:p>
          <a:p>
            <a:r>
              <a:rPr lang="en-US" altLang="zh-TW" dirty="0">
                <a:latin typeface="Verdana" pitchFamily="34" charset="0"/>
              </a:rPr>
              <a:t>	</a:t>
            </a:r>
            <a:r>
              <a:rPr lang="en-US" altLang="zh-TW" dirty="0" err="1">
                <a:latin typeface="Verdana" pitchFamily="34" charset="0"/>
              </a:rPr>
              <a:t>acquire_screen</a:t>
            </a:r>
            <a:r>
              <a:rPr lang="en-US" altLang="zh-TW" dirty="0" smtClean="0">
                <a:latin typeface="Verdana" pitchFamily="34" charset="0"/>
              </a:rPr>
              <a:t>();</a:t>
            </a:r>
          </a:p>
          <a:p>
            <a:endParaRPr lang="en-US" altLang="zh-TW" dirty="0">
              <a:latin typeface="Verdana" pitchFamily="34" charset="0"/>
            </a:endParaRPr>
          </a:p>
          <a:p>
            <a:endParaRPr lang="en-US" altLang="zh-TW" dirty="0" smtClean="0">
              <a:latin typeface="Verdana" pitchFamily="34" charset="0"/>
            </a:endParaRPr>
          </a:p>
          <a:p>
            <a:endParaRPr lang="en-US" altLang="zh-TW" dirty="0">
              <a:latin typeface="Verdana" pitchFamily="34" charset="0"/>
            </a:endParaRPr>
          </a:p>
          <a:p>
            <a:endParaRPr lang="en-US" altLang="zh-TW" dirty="0" smtClean="0">
              <a:latin typeface="Verdana" pitchFamily="34" charset="0"/>
            </a:endParaRPr>
          </a:p>
          <a:p>
            <a:endParaRPr lang="en-US" altLang="zh-TW" dirty="0" smtClean="0">
              <a:latin typeface="Verdana" pitchFamily="34" charset="0"/>
            </a:endParaRPr>
          </a:p>
          <a:p>
            <a:endParaRPr lang="en-US" altLang="zh-TW" dirty="0">
              <a:latin typeface="Verdana" pitchFamily="34" charset="0"/>
            </a:endParaRPr>
          </a:p>
          <a:p>
            <a:endParaRPr lang="en-US" altLang="zh-TW" dirty="0" smtClean="0">
              <a:latin typeface="Verdana" pitchFamily="34" charset="0"/>
            </a:endParaRPr>
          </a:p>
          <a:p>
            <a:endParaRPr lang="en-US" altLang="zh-TW" dirty="0">
              <a:latin typeface="Verdana" pitchFamily="34" charset="0"/>
            </a:endParaRPr>
          </a:p>
          <a:p>
            <a:endParaRPr lang="en-US" altLang="zh-TW" dirty="0" smtClean="0">
              <a:latin typeface="Verdana" pitchFamily="34" charset="0"/>
            </a:endParaRPr>
          </a:p>
          <a:p>
            <a:endParaRPr lang="en-US" altLang="zh-TW" dirty="0">
              <a:latin typeface="Verdana" pitchFamily="34" charset="0"/>
            </a:endParaRPr>
          </a:p>
          <a:p>
            <a:endParaRPr lang="en-US" altLang="zh-TW" dirty="0" smtClean="0">
              <a:latin typeface="Verdana" pitchFamily="34" charset="0"/>
            </a:endParaRPr>
          </a:p>
          <a:p>
            <a:endParaRPr lang="en-US" altLang="zh-TW" dirty="0">
              <a:latin typeface="Verdana" pitchFamily="34" charset="0"/>
            </a:endParaRPr>
          </a:p>
          <a:p>
            <a:endParaRPr lang="en-US" altLang="zh-TW" dirty="0">
              <a:latin typeface="Verdana" pitchFamily="34" charset="0"/>
            </a:endParaRPr>
          </a:p>
          <a:p>
            <a:r>
              <a:rPr lang="en-US" altLang="zh-TW" dirty="0">
                <a:latin typeface="Verdana" pitchFamily="34" charset="0"/>
              </a:rPr>
              <a:t>	</a:t>
            </a:r>
            <a:r>
              <a:rPr lang="en-US" altLang="zh-TW" dirty="0" err="1">
                <a:latin typeface="Verdana" pitchFamily="34" charset="0"/>
              </a:rPr>
              <a:t>release_screen</a:t>
            </a:r>
            <a:r>
              <a:rPr lang="en-US" altLang="zh-TW" dirty="0">
                <a:latin typeface="Verdana" pitchFamily="34" charset="0"/>
              </a:rPr>
              <a:t>();</a:t>
            </a:r>
          </a:p>
          <a:p>
            <a:r>
              <a:rPr lang="en-US" altLang="zh-TW" dirty="0">
                <a:latin typeface="Verdana" pitchFamily="34" charset="0"/>
              </a:rPr>
              <a:t>	</a:t>
            </a:r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readkey</a:t>
            </a:r>
            <a:r>
              <a:rPr lang="en-US" altLang="zh-TW" dirty="0">
                <a:latin typeface="Verdana" pitchFamily="34" charset="0"/>
              </a:rPr>
              <a:t>();</a:t>
            </a:r>
          </a:p>
          <a:p>
            <a:r>
              <a:rPr lang="en-US" altLang="zh-TW" dirty="0">
                <a:latin typeface="Verdana" pitchFamily="34" charset="0"/>
              </a:rPr>
              <a:t>	return 0;</a:t>
            </a:r>
          </a:p>
          <a:p>
            <a:r>
              <a:rPr lang="en-US" altLang="zh-TW" dirty="0">
                <a:latin typeface="Verdana" pitchFamily="34" charset="0"/>
              </a:rPr>
              <a:t>}</a:t>
            </a:r>
          </a:p>
          <a:p>
            <a:r>
              <a:rPr lang="en-US" altLang="zh-TW" dirty="0">
                <a:latin typeface="Verdana" pitchFamily="34" charset="0"/>
              </a:rPr>
              <a:t>END_OF_MAIN();</a:t>
            </a:r>
          </a:p>
        </p:txBody>
      </p:sp>
      <p:sp>
        <p:nvSpPr>
          <p:cNvPr id="6" name="矩形 5"/>
          <p:cNvSpPr/>
          <p:nvPr/>
        </p:nvSpPr>
        <p:spPr>
          <a:xfrm>
            <a:off x="6647572" y="271452"/>
            <a:ext cx="23889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2. Drawing </a:t>
            </a:r>
            <a:r>
              <a:rPr lang="en-US" altLang="zh-TW" sz="2000" dirty="0"/>
              <a:t>Primitives</a:t>
            </a:r>
            <a:endParaRPr lang="zh-TW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1187624" y="177281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clear_to_color</a:t>
            </a:r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screen,                    </a:t>
            </a:r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makecol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( 255, 255, 255));</a:t>
            </a:r>
          </a:p>
          <a:p>
            <a:pPr lvl="0"/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putpixel</a:t>
            </a:r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screen, 5, 5,                     </a:t>
            </a:r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makecol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( 128, 200, 23));</a:t>
            </a:r>
          </a:p>
        </p:txBody>
      </p:sp>
      <p:sp>
        <p:nvSpPr>
          <p:cNvPr id="7" name="矩形 6"/>
          <p:cNvSpPr/>
          <p:nvPr/>
        </p:nvSpPr>
        <p:spPr>
          <a:xfrm>
            <a:off x="1187624" y="2420888"/>
            <a:ext cx="7405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>
                <a:solidFill>
                  <a:srgbClr val="00B050"/>
                </a:solidFill>
                <a:latin typeface="Verdana" pitchFamily="34" charset="0"/>
              </a:rPr>
              <a:t>circle 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	( screen, 20, 20, </a:t>
            </a:r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10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,             </a:t>
            </a:r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makecol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( 255, 0, 0));</a:t>
            </a:r>
          </a:p>
          <a:p>
            <a:pPr lvl="0"/>
            <a:r>
              <a:rPr lang="en-US" altLang="zh-TW" dirty="0" err="1">
                <a:solidFill>
                  <a:srgbClr val="00B050"/>
                </a:solidFill>
                <a:latin typeface="Verdana" pitchFamily="34" charset="0"/>
              </a:rPr>
              <a:t>circle</a:t>
            </a:r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fill</a:t>
            </a:r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screen, 50, 50, </a:t>
            </a:r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25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,             </a:t>
            </a:r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makecol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( 0,255, 0));</a:t>
            </a:r>
          </a:p>
        </p:txBody>
      </p:sp>
      <p:sp>
        <p:nvSpPr>
          <p:cNvPr id="8" name="矩形 7"/>
          <p:cNvSpPr/>
          <p:nvPr/>
        </p:nvSpPr>
        <p:spPr>
          <a:xfrm>
            <a:off x="1187624" y="3070701"/>
            <a:ext cx="7670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rect</a:t>
            </a:r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 	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screen, 70, 70, </a:t>
            </a:r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90, 90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,        </a:t>
            </a:r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makecol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( 0, 0, 255));</a:t>
            </a:r>
          </a:p>
          <a:p>
            <a:pPr lvl="0"/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rect</a:t>
            </a:r>
            <a:r>
              <a:rPr lang="en-US" altLang="zh-TW" dirty="0" err="1">
                <a:solidFill>
                  <a:srgbClr val="00B050"/>
                </a:solidFill>
                <a:latin typeface="Verdana" pitchFamily="34" charset="0"/>
              </a:rPr>
              <a:t>fill</a:t>
            </a:r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 	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screen, 100, 100, </a:t>
            </a:r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120, 120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, </a:t>
            </a:r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makecol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( 12, 34, 200));</a:t>
            </a:r>
          </a:p>
        </p:txBody>
      </p:sp>
      <p:sp>
        <p:nvSpPr>
          <p:cNvPr id="9" name="矩形 8"/>
          <p:cNvSpPr/>
          <p:nvPr/>
        </p:nvSpPr>
        <p:spPr>
          <a:xfrm>
            <a:off x="1187624" y="3729806"/>
            <a:ext cx="74053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>
                <a:solidFill>
                  <a:srgbClr val="00B050"/>
                </a:solidFill>
                <a:latin typeface="Verdana" pitchFamily="34" charset="0"/>
              </a:rPr>
              <a:t>line 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	( screen, </a:t>
            </a:r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130, 130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, 150, 150, </a:t>
            </a:r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makecol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( 255, 0, 0));</a:t>
            </a:r>
          </a:p>
          <a:p>
            <a:pPr lvl="0"/>
            <a:r>
              <a:rPr lang="en-US" altLang="zh-TW" dirty="0">
                <a:solidFill>
                  <a:srgbClr val="00B050"/>
                </a:solidFill>
                <a:latin typeface="Verdana" pitchFamily="34" charset="0"/>
              </a:rPr>
              <a:t>line 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	( screen, 130, 130, 170, 130, </a:t>
            </a:r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makecol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( 255, 0, 0));</a:t>
            </a:r>
          </a:p>
          <a:p>
            <a:pPr lvl="0"/>
            <a:r>
              <a:rPr lang="en-US" altLang="zh-TW" dirty="0">
                <a:solidFill>
                  <a:srgbClr val="00B050"/>
                </a:solidFill>
                <a:latin typeface="Verdana" pitchFamily="34" charset="0"/>
              </a:rPr>
              <a:t>line 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	( screen, 170, 130, 150, 150, </a:t>
            </a:r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makecol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( 255, 0, 0));</a:t>
            </a:r>
          </a:p>
        </p:txBody>
      </p:sp>
      <p:sp>
        <p:nvSpPr>
          <p:cNvPr id="10" name="矩形 9"/>
          <p:cNvSpPr/>
          <p:nvPr/>
        </p:nvSpPr>
        <p:spPr>
          <a:xfrm>
            <a:off x="1187624" y="4593902"/>
            <a:ext cx="76703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flood</a:t>
            </a:r>
            <a:r>
              <a:rPr lang="en-US" altLang="zh-TW" dirty="0" err="1">
                <a:solidFill>
                  <a:srgbClr val="00B050"/>
                </a:solidFill>
                <a:latin typeface="Verdana" pitchFamily="34" charset="0"/>
              </a:rPr>
              <a:t>fill</a:t>
            </a:r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screen, </a:t>
            </a:r>
            <a:r>
              <a:rPr lang="en-US" altLang="zh-TW" dirty="0" smtClean="0">
                <a:solidFill>
                  <a:prstClr val="black"/>
                </a:solidFill>
                <a:latin typeface="Verdana" pitchFamily="34" charset="0"/>
              </a:rPr>
              <a:t>150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, </a:t>
            </a:r>
            <a:r>
              <a:rPr lang="en-US" altLang="zh-TW" dirty="0" smtClean="0">
                <a:solidFill>
                  <a:prstClr val="black"/>
                </a:solidFill>
                <a:latin typeface="Verdana" pitchFamily="34" charset="0"/>
              </a:rPr>
              <a:t>140,                 </a:t>
            </a:r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</a:rPr>
              <a:t>makecol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( 255, 255, 0));</a:t>
            </a:r>
          </a:p>
          <a:p>
            <a:pPr lvl="0"/>
            <a:r>
              <a:rPr lang="en-US" altLang="zh-TW" dirty="0">
                <a:solidFill>
                  <a:srgbClr val="FF0000"/>
                </a:solidFill>
                <a:latin typeface="Verdana" pitchFamily="34" charset="0"/>
              </a:rPr>
              <a:t>triangle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 ( screen, 200, 200, 200, 220, 220, 210,</a:t>
            </a:r>
          </a:p>
          <a:p>
            <a:pPr lvl="0"/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					</a:t>
            </a:r>
            <a:r>
              <a:rPr lang="en-US" altLang="zh-TW" dirty="0" err="1">
                <a:solidFill>
                  <a:srgbClr val="FF0000"/>
                </a:solidFill>
                <a:latin typeface="Verdana" pitchFamily="34" charset="0"/>
              </a:rPr>
              <a:t>makecol</a:t>
            </a:r>
            <a:r>
              <a:rPr lang="en-US" altLang="zh-TW" dirty="0">
                <a:solidFill>
                  <a:prstClr val="black"/>
                </a:solidFill>
                <a:latin typeface="Verdana" pitchFamily="34" charset="0"/>
              </a:rPr>
              <a:t>( 213, 79, 40));</a:t>
            </a:r>
          </a:p>
        </p:txBody>
      </p:sp>
      <p:sp>
        <p:nvSpPr>
          <p:cNvPr id="11" name="直線圖說文字 1 10"/>
          <p:cNvSpPr/>
          <p:nvPr/>
        </p:nvSpPr>
        <p:spPr>
          <a:xfrm>
            <a:off x="3077378" y="5986427"/>
            <a:ext cx="1296955" cy="400110"/>
          </a:xfrm>
          <a:prstGeom prst="borderCallout1">
            <a:avLst>
              <a:gd name="adj1" fmla="val 18750"/>
              <a:gd name="adj2" fmla="val -8333"/>
              <a:gd name="adj3" fmla="val -46520"/>
              <a:gd name="adj4" fmla="val -47258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 err="1" smtClean="0">
                <a:latin typeface="Verdana" pitchFamily="34" charset="0"/>
              </a:rPr>
              <a:t>getch</a:t>
            </a:r>
            <a:r>
              <a:rPr lang="en-US" altLang="zh-TW" sz="2000" dirty="0" smtClean="0">
                <a:latin typeface="Verdana" pitchFamily="34" charset="0"/>
              </a:rPr>
              <a:t>();</a:t>
            </a:r>
            <a:endParaRPr lang="zh-TW" altLang="en-US" sz="2000" dirty="0">
              <a:latin typeface="Verdana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00944" y="2509869"/>
            <a:ext cx="5706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328936" y="3393866"/>
            <a:ext cx="714672" cy="3359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接點 13"/>
          <p:cNvCxnSpPr/>
          <p:nvPr/>
        </p:nvCxnSpPr>
        <p:spPr>
          <a:xfrm flipV="1">
            <a:off x="328936" y="3848274"/>
            <a:ext cx="714672" cy="804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等腰三角形 17"/>
          <p:cNvSpPr/>
          <p:nvPr/>
        </p:nvSpPr>
        <p:spPr>
          <a:xfrm>
            <a:off x="323528" y="4725144"/>
            <a:ext cx="642664" cy="57606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564314" y="2058125"/>
            <a:ext cx="243916" cy="2520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8298836" y="2509869"/>
            <a:ext cx="570656" cy="50405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直線圖說文字 1 26"/>
          <p:cNvSpPr/>
          <p:nvPr/>
        </p:nvSpPr>
        <p:spPr>
          <a:xfrm>
            <a:off x="5109728" y="274764"/>
            <a:ext cx="1387762" cy="400110"/>
          </a:xfrm>
          <a:prstGeom prst="borderCallout1">
            <a:avLst>
              <a:gd name="adj1" fmla="val 18750"/>
              <a:gd name="adj2" fmla="val -8333"/>
              <a:gd name="adj3" fmla="val 415489"/>
              <a:gd name="adj4" fmla="val -238662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 err="1" smtClean="0">
                <a:latin typeface="Verdana" pitchFamily="34" charset="0"/>
              </a:rPr>
              <a:t>clrscr</a:t>
            </a:r>
            <a:r>
              <a:rPr lang="en-US" altLang="zh-TW" sz="2000" dirty="0" smtClean="0">
                <a:latin typeface="Verdana" pitchFamily="34" charset="0"/>
              </a:rPr>
              <a:t>()</a:t>
            </a:r>
          </a:p>
        </p:txBody>
      </p:sp>
      <p:sp>
        <p:nvSpPr>
          <p:cNvPr id="28" name="等腰三角形 27"/>
          <p:cNvSpPr/>
          <p:nvPr/>
        </p:nvSpPr>
        <p:spPr>
          <a:xfrm rot="10800000">
            <a:off x="4499993" y="5345097"/>
            <a:ext cx="1152126" cy="813266"/>
          </a:xfrm>
          <a:prstGeom prst="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直線圖說文字 1 28"/>
          <p:cNvSpPr/>
          <p:nvPr/>
        </p:nvSpPr>
        <p:spPr>
          <a:xfrm>
            <a:off x="7020272" y="674874"/>
            <a:ext cx="1152127" cy="400110"/>
          </a:xfrm>
          <a:prstGeom prst="borderCallout1">
            <a:avLst>
              <a:gd name="adj1" fmla="val 18750"/>
              <a:gd name="adj2" fmla="val -8333"/>
              <a:gd name="adj3" fmla="val 385679"/>
              <a:gd name="adj4" fmla="val -259514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 smtClean="0">
                <a:latin typeface="Verdana" pitchFamily="34" charset="0"/>
              </a:rPr>
              <a:t>(x1,y1)</a:t>
            </a:r>
          </a:p>
        </p:txBody>
      </p:sp>
    </p:spTree>
    <p:extLst>
      <p:ext uri="{BB962C8B-B14F-4D97-AF65-F5344CB8AC3E}">
        <p14:creationId xmlns:p14="http://schemas.microsoft.com/office/powerpoint/2010/main" val="101195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Allegro C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611560" y="260648"/>
            <a:ext cx="667681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#include &lt;</a:t>
            </a:r>
            <a:r>
              <a:rPr lang="en-US" altLang="zh-TW" dirty="0" err="1"/>
              <a:t>allegro.h</a:t>
            </a:r>
            <a:r>
              <a:rPr lang="en-US" altLang="zh-TW" dirty="0"/>
              <a:t>&gt;</a:t>
            </a:r>
          </a:p>
          <a:p>
            <a:r>
              <a:rPr lang="en-US" altLang="zh-TW" dirty="0" smtClean="0"/>
              <a:t>BITMAP </a:t>
            </a:r>
            <a:r>
              <a:rPr lang="en-US" altLang="zh-TW" dirty="0"/>
              <a:t>*</a:t>
            </a:r>
            <a:r>
              <a:rPr lang="en-US" altLang="zh-TW" dirty="0" err="1"/>
              <a:t>xSprite</a:t>
            </a:r>
            <a:r>
              <a:rPr lang="en-US" altLang="zh-TW" dirty="0" smtClean="0"/>
              <a:t>;	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// image or animation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zh-TW" dirty="0"/>
              <a:t>BITMAP *</a:t>
            </a:r>
            <a:r>
              <a:rPr lang="en-US" altLang="zh-TW" dirty="0" err="1"/>
              <a:t>oSprite</a:t>
            </a:r>
            <a:r>
              <a:rPr lang="en-US" altLang="zh-TW" dirty="0"/>
              <a:t>;</a:t>
            </a:r>
          </a:p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/>
              <a:t>main(){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allegro_init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install_keyboard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set_color_depth</a:t>
            </a:r>
            <a:r>
              <a:rPr lang="en-US" altLang="zh-TW" dirty="0"/>
              <a:t>(16);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set_gfx_mode</a:t>
            </a:r>
            <a:r>
              <a:rPr lang="en-US" altLang="zh-TW" dirty="0"/>
              <a:t>( GFX_AUTODETECT, 640, 480, 0, 0);</a:t>
            </a:r>
          </a:p>
          <a:p>
            <a:endParaRPr lang="en-US" altLang="zh-TW" dirty="0" smtClean="0"/>
          </a:p>
          <a:p>
            <a:r>
              <a:rPr lang="en-US" altLang="zh-TW" dirty="0"/>
              <a:t>	</a:t>
            </a:r>
            <a:r>
              <a:rPr lang="en-US" altLang="zh-TW" dirty="0" err="1"/>
              <a:t>xSprite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FF0000"/>
                </a:solidFill>
              </a:rPr>
              <a:t>= </a:t>
            </a:r>
            <a:r>
              <a:rPr lang="en-US" altLang="zh-TW" dirty="0" err="1" smtClean="0">
                <a:solidFill>
                  <a:srgbClr val="FF0000"/>
                </a:solidFill>
              </a:rPr>
              <a:t>load_bitmap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 </a:t>
            </a:r>
            <a:r>
              <a:rPr lang="en-US" altLang="zh-TW" dirty="0"/>
              <a:t>"x.bmp", NULL);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oSprite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FF0000"/>
                </a:solidFill>
              </a:rPr>
              <a:t>= </a:t>
            </a:r>
            <a:r>
              <a:rPr lang="en-US" altLang="zh-TW" dirty="0" err="1" smtClean="0">
                <a:solidFill>
                  <a:srgbClr val="FF0000"/>
                </a:solidFill>
              </a:rPr>
              <a:t>load_bitmap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( </a:t>
            </a:r>
            <a:r>
              <a:rPr lang="en-US" altLang="zh-TW" dirty="0"/>
              <a:t>"o.bmp", NULL);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acquire_screen</a:t>
            </a:r>
            <a:r>
              <a:rPr lang="en-US" altLang="zh-TW" dirty="0" smtClean="0"/>
              <a:t>();</a:t>
            </a:r>
          </a:p>
          <a:p>
            <a:pPr lvl="0"/>
            <a:r>
              <a:rPr lang="en-US" altLang="zh-TW" dirty="0">
                <a:solidFill>
                  <a:prstClr val="black"/>
                </a:solidFill>
              </a:rPr>
              <a:t>	line( screen, 200, 0, 200, 480, </a:t>
            </a:r>
            <a:r>
              <a:rPr lang="en-US" altLang="zh-TW" dirty="0" err="1">
                <a:solidFill>
                  <a:prstClr val="black"/>
                </a:solidFill>
              </a:rPr>
              <a:t>makecol</a:t>
            </a:r>
            <a:r>
              <a:rPr lang="en-US" altLang="zh-TW" dirty="0">
                <a:solidFill>
                  <a:prstClr val="black"/>
                </a:solidFill>
              </a:rPr>
              <a:t>( 255, 255, 255));</a:t>
            </a:r>
          </a:p>
          <a:p>
            <a:pPr lvl="0"/>
            <a:r>
              <a:rPr lang="en-US" altLang="zh-TW" dirty="0">
                <a:solidFill>
                  <a:prstClr val="black"/>
                </a:solidFill>
              </a:rPr>
              <a:t>	line( screen, 400, 0, 400, 480, </a:t>
            </a:r>
            <a:r>
              <a:rPr lang="en-US" altLang="zh-TW" dirty="0" err="1">
                <a:solidFill>
                  <a:prstClr val="black"/>
                </a:solidFill>
              </a:rPr>
              <a:t>makecol</a:t>
            </a:r>
            <a:r>
              <a:rPr lang="en-US" altLang="zh-TW" dirty="0">
                <a:solidFill>
                  <a:prstClr val="black"/>
                </a:solidFill>
              </a:rPr>
              <a:t>( 255, 255, 255));</a:t>
            </a:r>
          </a:p>
          <a:p>
            <a:pPr lvl="0"/>
            <a:r>
              <a:rPr lang="en-US" altLang="zh-TW" dirty="0">
                <a:solidFill>
                  <a:prstClr val="black"/>
                </a:solidFill>
              </a:rPr>
              <a:t>	line( screen, 0, 150, 680, 150, </a:t>
            </a:r>
            <a:r>
              <a:rPr lang="en-US" altLang="zh-TW" dirty="0" err="1">
                <a:solidFill>
                  <a:prstClr val="black"/>
                </a:solidFill>
              </a:rPr>
              <a:t>makecol</a:t>
            </a:r>
            <a:r>
              <a:rPr lang="en-US" altLang="zh-TW" dirty="0">
                <a:solidFill>
                  <a:prstClr val="black"/>
                </a:solidFill>
              </a:rPr>
              <a:t>( 255, 255, 255));</a:t>
            </a:r>
          </a:p>
          <a:p>
            <a:pPr lvl="0"/>
            <a:r>
              <a:rPr lang="en-US" altLang="zh-TW" dirty="0">
                <a:solidFill>
                  <a:prstClr val="black"/>
                </a:solidFill>
              </a:rPr>
              <a:t>	line( screen, 0, 300, 680, 300, </a:t>
            </a:r>
            <a:r>
              <a:rPr lang="en-US" altLang="zh-TW" dirty="0" err="1">
                <a:solidFill>
                  <a:prstClr val="black"/>
                </a:solidFill>
              </a:rPr>
              <a:t>makecol</a:t>
            </a:r>
            <a:r>
              <a:rPr lang="en-US" altLang="zh-TW" dirty="0">
                <a:solidFill>
                  <a:prstClr val="black"/>
                </a:solidFill>
              </a:rPr>
              <a:t>( 255, 255, 255));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/>
              <a:t>	</a:t>
            </a:r>
            <a:r>
              <a:rPr lang="en-US" altLang="zh-TW" dirty="0" err="1"/>
              <a:t>release_screen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readkey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	return 0;</a:t>
            </a:r>
          </a:p>
          <a:p>
            <a:r>
              <a:rPr lang="en-US" altLang="zh-TW" dirty="0"/>
              <a:t>}</a:t>
            </a:r>
          </a:p>
          <a:p>
            <a:r>
              <a:rPr lang="en-US" altLang="zh-TW" dirty="0"/>
              <a:t>END_OF_MAIN();</a:t>
            </a:r>
          </a:p>
        </p:txBody>
      </p:sp>
      <p:sp>
        <p:nvSpPr>
          <p:cNvPr id="5" name="矩形 4"/>
          <p:cNvSpPr/>
          <p:nvPr/>
        </p:nvSpPr>
        <p:spPr>
          <a:xfrm>
            <a:off x="5868144" y="260648"/>
            <a:ext cx="306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3. Drawing </a:t>
            </a:r>
            <a:r>
              <a:rPr lang="en-US" altLang="zh-TW" dirty="0"/>
              <a:t>Graphics From Files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949966" y="4129334"/>
            <a:ext cx="4248472" cy="258532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altLang="zh-TW" dirty="0" err="1" smtClean="0">
                <a:solidFill>
                  <a:prstClr val="black"/>
                </a:solidFill>
              </a:rPr>
              <a:t>draw_sprite</a:t>
            </a:r>
            <a:r>
              <a:rPr lang="en-US" altLang="zh-TW" dirty="0">
                <a:solidFill>
                  <a:prstClr val="black"/>
                </a:solidFill>
              </a:rPr>
              <a:t>( screen, </a:t>
            </a:r>
            <a:r>
              <a:rPr lang="en-US" altLang="zh-TW" dirty="0" err="1">
                <a:solidFill>
                  <a:srgbClr val="FF0000"/>
                </a:solidFill>
              </a:rPr>
              <a:t>xSprite</a:t>
            </a:r>
            <a:r>
              <a:rPr lang="en-US" altLang="zh-TW" dirty="0">
                <a:solidFill>
                  <a:prstClr val="black"/>
                </a:solidFill>
              </a:rPr>
              <a:t>, 0, 0);</a:t>
            </a:r>
          </a:p>
          <a:p>
            <a:pPr lvl="0"/>
            <a:r>
              <a:rPr lang="en-US" altLang="zh-TW" dirty="0" err="1" smtClean="0">
                <a:solidFill>
                  <a:prstClr val="black"/>
                </a:solidFill>
              </a:rPr>
              <a:t>draw_sprite</a:t>
            </a:r>
            <a:r>
              <a:rPr lang="en-US" altLang="zh-TW" dirty="0">
                <a:solidFill>
                  <a:prstClr val="black"/>
                </a:solidFill>
              </a:rPr>
              <a:t>( screen, </a:t>
            </a:r>
            <a:r>
              <a:rPr lang="en-US" altLang="zh-TW" dirty="0" err="1">
                <a:solidFill>
                  <a:prstClr val="black"/>
                </a:solidFill>
              </a:rPr>
              <a:t>oSprite</a:t>
            </a:r>
            <a:r>
              <a:rPr lang="en-US" altLang="zh-TW" dirty="0">
                <a:solidFill>
                  <a:prstClr val="black"/>
                </a:solidFill>
              </a:rPr>
              <a:t>, 200, 0);</a:t>
            </a:r>
          </a:p>
          <a:p>
            <a:pPr lvl="0"/>
            <a:r>
              <a:rPr lang="en-US" altLang="zh-TW" dirty="0" err="1" smtClean="0">
                <a:solidFill>
                  <a:prstClr val="black"/>
                </a:solidFill>
              </a:rPr>
              <a:t>draw_sprite</a:t>
            </a:r>
            <a:r>
              <a:rPr lang="en-US" altLang="zh-TW" dirty="0">
                <a:solidFill>
                  <a:prstClr val="black"/>
                </a:solidFill>
              </a:rPr>
              <a:t>( screen, </a:t>
            </a:r>
            <a:r>
              <a:rPr lang="en-US" altLang="zh-TW" dirty="0" err="1">
                <a:solidFill>
                  <a:srgbClr val="FF0000"/>
                </a:solidFill>
              </a:rPr>
              <a:t>xSprite</a:t>
            </a:r>
            <a:r>
              <a:rPr lang="en-US" altLang="zh-TW" dirty="0">
                <a:solidFill>
                  <a:prstClr val="black"/>
                </a:solidFill>
              </a:rPr>
              <a:t>, 400, 0);</a:t>
            </a:r>
          </a:p>
          <a:p>
            <a:pPr lvl="0"/>
            <a:r>
              <a:rPr lang="en-US" altLang="zh-TW" dirty="0" err="1" smtClean="0">
                <a:solidFill>
                  <a:prstClr val="black"/>
                </a:solidFill>
              </a:rPr>
              <a:t>draw_sprite</a:t>
            </a:r>
            <a:r>
              <a:rPr lang="en-US" altLang="zh-TW" dirty="0">
                <a:solidFill>
                  <a:prstClr val="black"/>
                </a:solidFill>
              </a:rPr>
              <a:t>( screen, </a:t>
            </a:r>
            <a:r>
              <a:rPr lang="en-US" altLang="zh-TW" dirty="0" err="1">
                <a:solidFill>
                  <a:prstClr val="black"/>
                </a:solidFill>
              </a:rPr>
              <a:t>oSprite</a:t>
            </a:r>
            <a:r>
              <a:rPr lang="en-US" altLang="zh-TW" dirty="0">
                <a:solidFill>
                  <a:prstClr val="black"/>
                </a:solidFill>
              </a:rPr>
              <a:t>, 0, 150);</a:t>
            </a:r>
          </a:p>
          <a:p>
            <a:pPr lvl="0"/>
            <a:r>
              <a:rPr lang="en-US" altLang="zh-TW" dirty="0" err="1" smtClean="0">
                <a:solidFill>
                  <a:prstClr val="black"/>
                </a:solidFill>
              </a:rPr>
              <a:t>draw_sprite</a:t>
            </a:r>
            <a:r>
              <a:rPr lang="en-US" altLang="zh-TW" dirty="0">
                <a:solidFill>
                  <a:prstClr val="black"/>
                </a:solidFill>
              </a:rPr>
              <a:t>( screen, </a:t>
            </a:r>
            <a:r>
              <a:rPr lang="en-US" altLang="zh-TW" dirty="0" err="1">
                <a:solidFill>
                  <a:srgbClr val="FF0000"/>
                </a:solidFill>
              </a:rPr>
              <a:t>xSprite</a:t>
            </a:r>
            <a:r>
              <a:rPr lang="en-US" altLang="zh-TW" dirty="0">
                <a:solidFill>
                  <a:prstClr val="black"/>
                </a:solidFill>
              </a:rPr>
              <a:t>, 200, 150);</a:t>
            </a:r>
          </a:p>
          <a:p>
            <a:pPr lvl="0"/>
            <a:r>
              <a:rPr lang="en-US" altLang="zh-TW" dirty="0" err="1" smtClean="0">
                <a:solidFill>
                  <a:prstClr val="black"/>
                </a:solidFill>
              </a:rPr>
              <a:t>draw_sprite</a:t>
            </a:r>
            <a:r>
              <a:rPr lang="en-US" altLang="zh-TW" dirty="0">
                <a:solidFill>
                  <a:prstClr val="black"/>
                </a:solidFill>
              </a:rPr>
              <a:t>( screen, </a:t>
            </a:r>
            <a:r>
              <a:rPr lang="en-US" altLang="zh-TW" dirty="0" err="1">
                <a:solidFill>
                  <a:prstClr val="black"/>
                </a:solidFill>
              </a:rPr>
              <a:t>oSprite</a:t>
            </a:r>
            <a:r>
              <a:rPr lang="en-US" altLang="zh-TW" dirty="0">
                <a:solidFill>
                  <a:prstClr val="black"/>
                </a:solidFill>
              </a:rPr>
              <a:t>, 400, 150);</a:t>
            </a:r>
          </a:p>
          <a:p>
            <a:pPr lvl="0"/>
            <a:r>
              <a:rPr lang="en-US" altLang="zh-TW" dirty="0" err="1" smtClean="0">
                <a:solidFill>
                  <a:prstClr val="black"/>
                </a:solidFill>
              </a:rPr>
              <a:t>draw_sprite</a:t>
            </a:r>
            <a:r>
              <a:rPr lang="en-US" altLang="zh-TW" dirty="0">
                <a:solidFill>
                  <a:prstClr val="black"/>
                </a:solidFill>
              </a:rPr>
              <a:t>( screen, </a:t>
            </a:r>
            <a:r>
              <a:rPr lang="en-US" altLang="zh-TW" dirty="0" err="1">
                <a:solidFill>
                  <a:prstClr val="black"/>
                </a:solidFill>
              </a:rPr>
              <a:t>oSprite</a:t>
            </a:r>
            <a:r>
              <a:rPr lang="en-US" altLang="zh-TW" dirty="0">
                <a:solidFill>
                  <a:prstClr val="black"/>
                </a:solidFill>
              </a:rPr>
              <a:t>, 0, 300);</a:t>
            </a:r>
          </a:p>
          <a:p>
            <a:pPr lvl="0"/>
            <a:r>
              <a:rPr lang="en-US" altLang="zh-TW" dirty="0" err="1" smtClean="0">
                <a:solidFill>
                  <a:prstClr val="black"/>
                </a:solidFill>
              </a:rPr>
              <a:t>draw_sprite</a:t>
            </a:r>
            <a:r>
              <a:rPr lang="en-US" altLang="zh-TW" dirty="0">
                <a:solidFill>
                  <a:prstClr val="black"/>
                </a:solidFill>
              </a:rPr>
              <a:t>( screen, </a:t>
            </a:r>
            <a:r>
              <a:rPr lang="en-US" altLang="zh-TW" dirty="0" err="1">
                <a:solidFill>
                  <a:srgbClr val="FF0000"/>
                </a:solidFill>
              </a:rPr>
              <a:t>xSprite</a:t>
            </a:r>
            <a:r>
              <a:rPr lang="en-US" altLang="zh-TW" dirty="0">
                <a:solidFill>
                  <a:prstClr val="black"/>
                </a:solidFill>
              </a:rPr>
              <a:t>, 200, 300);</a:t>
            </a:r>
          </a:p>
          <a:p>
            <a:pPr lvl="0"/>
            <a:r>
              <a:rPr lang="en-US" altLang="zh-TW" dirty="0" err="1" smtClean="0">
                <a:solidFill>
                  <a:prstClr val="black"/>
                </a:solidFill>
              </a:rPr>
              <a:t>draw_sprite</a:t>
            </a:r>
            <a:r>
              <a:rPr lang="en-US" altLang="zh-TW" dirty="0">
                <a:solidFill>
                  <a:prstClr val="black"/>
                </a:solidFill>
              </a:rPr>
              <a:t>( screen, </a:t>
            </a:r>
            <a:r>
              <a:rPr lang="en-US" altLang="zh-TW" dirty="0" err="1">
                <a:solidFill>
                  <a:prstClr val="black"/>
                </a:solidFill>
              </a:rPr>
              <a:t>oSprite</a:t>
            </a:r>
            <a:r>
              <a:rPr lang="en-US" altLang="zh-TW" dirty="0">
                <a:solidFill>
                  <a:prstClr val="black"/>
                </a:solidFill>
              </a:rPr>
              <a:t>, 400, 300);</a:t>
            </a:r>
          </a:p>
        </p:txBody>
      </p:sp>
      <p:sp>
        <p:nvSpPr>
          <p:cNvPr id="7" name="矩形 6"/>
          <p:cNvSpPr/>
          <p:nvPr/>
        </p:nvSpPr>
        <p:spPr>
          <a:xfrm>
            <a:off x="1475656" y="2780928"/>
            <a:ext cx="4032448" cy="57606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27855" y="548680"/>
            <a:ext cx="1999930" cy="57606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917672"/>
              </p:ext>
            </p:extLst>
          </p:nvPr>
        </p:nvGraphicFramePr>
        <p:xfrm>
          <a:off x="6827911" y="1124744"/>
          <a:ext cx="1880691" cy="1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897"/>
                <a:gridCol w="626897"/>
                <a:gridCol w="626897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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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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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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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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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Courier New" pitchFamily="49" charset="0"/>
                          <a:cs typeface="Courier New" pitchFamily="49" charset="0"/>
                          <a:sym typeface="Wingdings 2"/>
                        </a:rPr>
                        <a:t></a:t>
                      </a:r>
                      <a:endParaRPr lang="zh-TW" altLang="en-US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直線圖說文字 1 12"/>
          <p:cNvSpPr/>
          <p:nvPr/>
        </p:nvSpPr>
        <p:spPr>
          <a:xfrm>
            <a:off x="4644008" y="1124744"/>
            <a:ext cx="1843102" cy="400110"/>
          </a:xfrm>
          <a:prstGeom prst="borderCallout1">
            <a:avLst>
              <a:gd name="adj1" fmla="val 18750"/>
              <a:gd name="adj2" fmla="val -8333"/>
              <a:gd name="adj3" fmla="val 399451"/>
              <a:gd name="adj4" fmla="val -90738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Verdana" pitchFamily="34" charset="0"/>
              </a:rPr>
              <a:t>載入點陣圖</a:t>
            </a:r>
            <a:endParaRPr lang="en-US" altLang="zh-TW" sz="2000" dirty="0" smtClean="0">
              <a:latin typeface="Verdana" pitchFamily="34" charset="0"/>
            </a:endParaRPr>
          </a:p>
        </p:txBody>
      </p:sp>
      <p:sp>
        <p:nvSpPr>
          <p:cNvPr id="14" name="直線圖說文字 1 13"/>
          <p:cNvSpPr/>
          <p:nvPr/>
        </p:nvSpPr>
        <p:spPr>
          <a:xfrm>
            <a:off x="323528" y="4998203"/>
            <a:ext cx="921551" cy="400110"/>
          </a:xfrm>
          <a:prstGeom prst="borderCallout1">
            <a:avLst>
              <a:gd name="adj1" fmla="val 30779"/>
              <a:gd name="adj2" fmla="val 117003"/>
              <a:gd name="adj3" fmla="val -57623"/>
              <a:gd name="adj4" fmla="val 180822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Verdana" pitchFamily="34" charset="0"/>
              </a:rPr>
              <a:t>畫線</a:t>
            </a:r>
            <a:endParaRPr lang="en-US" altLang="zh-TW" sz="2000" dirty="0" smtClean="0">
              <a:latin typeface="Verdana" pitchFamily="34" charset="0"/>
            </a:endParaRPr>
          </a:p>
        </p:txBody>
      </p:sp>
      <p:sp>
        <p:nvSpPr>
          <p:cNvPr id="15" name="直線圖說文字 1 14"/>
          <p:cNvSpPr/>
          <p:nvPr/>
        </p:nvSpPr>
        <p:spPr>
          <a:xfrm>
            <a:off x="2411760" y="6093296"/>
            <a:ext cx="921551" cy="707886"/>
          </a:xfrm>
          <a:prstGeom prst="borderCallout1">
            <a:avLst>
              <a:gd name="adj1" fmla="val 30779"/>
              <a:gd name="adj2" fmla="val 117003"/>
              <a:gd name="adj3" fmla="val -57623"/>
              <a:gd name="adj4" fmla="val 180822"/>
            </a:avLst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 smtClean="0">
                <a:latin typeface="Verdana" pitchFamily="34" charset="0"/>
              </a:rPr>
              <a:t>繪圖</a:t>
            </a:r>
            <a:endParaRPr lang="en-US" altLang="zh-TW" sz="2000" dirty="0" smtClean="0">
              <a:latin typeface="Verdana" pitchFamily="34" charset="0"/>
            </a:endParaRPr>
          </a:p>
          <a:p>
            <a:pPr algn="ctr"/>
            <a:r>
              <a:rPr lang="zh-TW" altLang="en-US" sz="2000" dirty="0" smtClean="0">
                <a:latin typeface="Verdana" pitchFamily="34" charset="0"/>
              </a:rPr>
              <a:t>貼</a:t>
            </a:r>
            <a:r>
              <a:rPr lang="zh-TW" altLang="en-US" sz="2000" dirty="0">
                <a:latin typeface="Verdana" pitchFamily="34" charset="0"/>
              </a:rPr>
              <a:t>上</a:t>
            </a:r>
            <a:endParaRPr lang="en-US" altLang="zh-TW" sz="2000" dirty="0" smtClean="0">
              <a:latin typeface="Verdana" pitchFamily="34" charset="0"/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467544" y="3492302"/>
            <a:ext cx="864096" cy="1060374"/>
            <a:chOff x="179512" y="3160714"/>
            <a:chExt cx="864096" cy="1060374"/>
          </a:xfrm>
        </p:grpSpPr>
        <p:cxnSp>
          <p:nvCxnSpPr>
            <p:cNvPr id="18" name="直線接點 17"/>
            <p:cNvCxnSpPr/>
            <p:nvPr/>
          </p:nvCxnSpPr>
          <p:spPr>
            <a:xfrm>
              <a:off x="179512" y="3861048"/>
              <a:ext cx="864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467544" y="3160714"/>
              <a:ext cx="0" cy="10603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786626" y="3160714"/>
              <a:ext cx="0" cy="10603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179512" y="3492302"/>
              <a:ext cx="864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195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1098</Words>
  <Application>Microsoft Office PowerPoint</Application>
  <PresentationFormat>如螢幕大小 (4:3)</PresentationFormat>
  <Paragraphs>526</Paragraphs>
  <Slides>19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szeto</cp:lastModifiedBy>
  <cp:revision>189</cp:revision>
  <dcterms:modified xsi:type="dcterms:W3CDTF">2012-04-06T11:16:35Z</dcterms:modified>
</cp:coreProperties>
</file>